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51206400" cy="36004500"/>
  <p:notesSz cx="6805613" cy="9939338"/>
  <p:defaultTextStyle>
    <a:defPPr>
      <a:defRPr lang="ja-JP"/>
    </a:defPPr>
    <a:lvl1pPr marL="0" algn="l" defTabSz="4983480" rtl="0" eaLnBrk="1" latinLnBrk="0" hangingPunct="1">
      <a:defRPr kumimoji="1" sz="9800" kern="1200">
        <a:solidFill>
          <a:schemeClr val="tx1"/>
        </a:solidFill>
        <a:latin typeface="+mn-lt"/>
        <a:ea typeface="+mn-ea"/>
        <a:cs typeface="+mn-cs"/>
      </a:defRPr>
    </a:lvl1pPr>
    <a:lvl2pPr marL="2491740" algn="l" defTabSz="4983480" rtl="0" eaLnBrk="1" latinLnBrk="0" hangingPunct="1">
      <a:defRPr kumimoji="1" sz="9800" kern="1200">
        <a:solidFill>
          <a:schemeClr val="tx1"/>
        </a:solidFill>
        <a:latin typeface="+mn-lt"/>
        <a:ea typeface="+mn-ea"/>
        <a:cs typeface="+mn-cs"/>
      </a:defRPr>
    </a:lvl2pPr>
    <a:lvl3pPr marL="4983480" algn="l" defTabSz="4983480" rtl="0" eaLnBrk="1" latinLnBrk="0" hangingPunct="1">
      <a:defRPr kumimoji="1" sz="9800" kern="1200">
        <a:solidFill>
          <a:schemeClr val="tx1"/>
        </a:solidFill>
        <a:latin typeface="+mn-lt"/>
        <a:ea typeface="+mn-ea"/>
        <a:cs typeface="+mn-cs"/>
      </a:defRPr>
    </a:lvl3pPr>
    <a:lvl4pPr marL="7475220" algn="l" defTabSz="4983480" rtl="0" eaLnBrk="1" latinLnBrk="0" hangingPunct="1">
      <a:defRPr kumimoji="1" sz="9800" kern="1200">
        <a:solidFill>
          <a:schemeClr val="tx1"/>
        </a:solidFill>
        <a:latin typeface="+mn-lt"/>
        <a:ea typeface="+mn-ea"/>
        <a:cs typeface="+mn-cs"/>
      </a:defRPr>
    </a:lvl4pPr>
    <a:lvl5pPr marL="9966960" algn="l" defTabSz="4983480" rtl="0" eaLnBrk="1" latinLnBrk="0" hangingPunct="1">
      <a:defRPr kumimoji="1" sz="9800" kern="1200">
        <a:solidFill>
          <a:schemeClr val="tx1"/>
        </a:solidFill>
        <a:latin typeface="+mn-lt"/>
        <a:ea typeface="+mn-ea"/>
        <a:cs typeface="+mn-cs"/>
      </a:defRPr>
    </a:lvl5pPr>
    <a:lvl6pPr marL="12458700" algn="l" defTabSz="4983480" rtl="0" eaLnBrk="1" latinLnBrk="0" hangingPunct="1">
      <a:defRPr kumimoji="1" sz="9800" kern="1200">
        <a:solidFill>
          <a:schemeClr val="tx1"/>
        </a:solidFill>
        <a:latin typeface="+mn-lt"/>
        <a:ea typeface="+mn-ea"/>
        <a:cs typeface="+mn-cs"/>
      </a:defRPr>
    </a:lvl6pPr>
    <a:lvl7pPr marL="14950440" algn="l" defTabSz="4983480" rtl="0" eaLnBrk="1" latinLnBrk="0" hangingPunct="1">
      <a:defRPr kumimoji="1" sz="9800" kern="1200">
        <a:solidFill>
          <a:schemeClr val="tx1"/>
        </a:solidFill>
        <a:latin typeface="+mn-lt"/>
        <a:ea typeface="+mn-ea"/>
        <a:cs typeface="+mn-cs"/>
      </a:defRPr>
    </a:lvl7pPr>
    <a:lvl8pPr marL="17442180" algn="l" defTabSz="4983480" rtl="0" eaLnBrk="1" latinLnBrk="0" hangingPunct="1">
      <a:defRPr kumimoji="1" sz="9800" kern="1200">
        <a:solidFill>
          <a:schemeClr val="tx1"/>
        </a:solidFill>
        <a:latin typeface="+mn-lt"/>
        <a:ea typeface="+mn-ea"/>
        <a:cs typeface="+mn-cs"/>
      </a:defRPr>
    </a:lvl8pPr>
    <a:lvl9pPr marL="19933920" algn="l" defTabSz="4983480" rtl="0" eaLnBrk="1" latinLnBrk="0" hangingPunct="1">
      <a:defRPr kumimoji="1" sz="9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ECFF"/>
    <a:srgbClr val="BFE1EB"/>
    <a:srgbClr val="E6E6E6"/>
    <a:srgbClr val="E0E0E0"/>
    <a:srgbClr val="F1F7FD"/>
    <a:srgbClr val="DEEDFA"/>
    <a:srgbClr val="F6F9FC"/>
    <a:srgbClr val="FFD5D5"/>
    <a:srgbClr val="FF9F9F"/>
    <a:srgbClr val="B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483" autoAdjust="0"/>
    <p:restoredTop sz="98784" autoAdjust="0"/>
  </p:normalViewPr>
  <p:slideViewPr>
    <p:cSldViewPr>
      <p:cViewPr>
        <p:scale>
          <a:sx n="33" d="100"/>
          <a:sy n="33" d="100"/>
        </p:scale>
        <p:origin x="-58" y="4704"/>
      </p:cViewPr>
      <p:guideLst>
        <p:guide orient="horz" pos="11340"/>
        <p:guide pos="161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root\datas\vboxShare\ibmic\evaluation\mpi_pack_parallel_20130613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root\datas\vboxShare\ibmic\evaluation\mpi_intracomm_parallel_20130822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root\datas\vboxShare\ibmic\evaluation\mtmpi-ib-netmod.xlsx" TargetMode="External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9.7077350427350426E-2"/>
          <c:y val="4.7915359477124185E-2"/>
          <c:w val="0.66659677402857753"/>
          <c:h val="0.88756797385620911"/>
        </c:manualLayout>
      </c:layout>
      <c:lineChart>
        <c:grouping val="standard"/>
        <c:varyColors val="0"/>
        <c:ser>
          <c:idx val="0"/>
          <c:order val="0"/>
          <c:tx>
            <c:strRef>
              <c:f>'2D-halo-large'!$W$293</c:f>
              <c:strCache>
                <c:ptCount val="1"/>
                <c:pt idx="0">
                  <c:v>256</c:v>
                </c:pt>
              </c:strCache>
            </c:strRef>
          </c:tx>
          <c:cat>
            <c:numRef>
              <c:f>'2D-halo-large'!$X$292:$AF$292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240</c:v>
                </c:pt>
              </c:numCache>
            </c:numRef>
          </c:cat>
          <c:val>
            <c:numRef>
              <c:f>'2D-halo-large'!$X$293:$AF$293</c:f>
              <c:numCache>
                <c:formatCode>General</c:formatCode>
                <c:ptCount val="9"/>
                <c:pt idx="0">
                  <c:v>1.0128964971932251</c:v>
                </c:pt>
                <c:pt idx="1">
                  <c:v>1.8020346402290151</c:v>
                </c:pt>
                <c:pt idx="2">
                  <c:v>2.8042279744757286</c:v>
                </c:pt>
                <c:pt idx="3">
                  <c:v>3.3509315689434058</c:v>
                </c:pt>
                <c:pt idx="4">
                  <c:v>4.1237578687427296</c:v>
                </c:pt>
                <c:pt idx="5">
                  <c:v>3.9006190793451063</c:v>
                </c:pt>
                <c:pt idx="6">
                  <c:v>3.8012749560240127</c:v>
                </c:pt>
                <c:pt idx="7">
                  <c:v>3.3944657910178244</c:v>
                </c:pt>
                <c:pt idx="8">
                  <c:v>3.262460470718008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'2D-halo-large'!$W$294</c:f>
              <c:strCache>
                <c:ptCount val="1"/>
                <c:pt idx="0">
                  <c:v>1K</c:v>
                </c:pt>
              </c:strCache>
            </c:strRef>
          </c:tx>
          <c:cat>
            <c:numRef>
              <c:f>'2D-halo-large'!$X$292:$AF$292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240</c:v>
                </c:pt>
              </c:numCache>
            </c:numRef>
          </c:cat>
          <c:val>
            <c:numRef>
              <c:f>'2D-halo-large'!$X$294:$AF$294</c:f>
              <c:numCache>
                <c:formatCode>General</c:formatCode>
                <c:ptCount val="9"/>
                <c:pt idx="0">
                  <c:v>1.0426878806915654</c:v>
                </c:pt>
                <c:pt idx="1">
                  <c:v>1.8711091491032588</c:v>
                </c:pt>
                <c:pt idx="2">
                  <c:v>3.501598686522907</c:v>
                </c:pt>
                <c:pt idx="3">
                  <c:v>5.7487371457755216</c:v>
                </c:pt>
                <c:pt idx="4">
                  <c:v>8.6479614942548064</c:v>
                </c:pt>
                <c:pt idx="5">
                  <c:v>10.80017814998156</c:v>
                </c:pt>
                <c:pt idx="6">
                  <c:v>13.185450774876506</c:v>
                </c:pt>
                <c:pt idx="7">
                  <c:v>12.170618860928807</c:v>
                </c:pt>
                <c:pt idx="8">
                  <c:v>10.352587330288475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'2D-halo-large'!$W$295</c:f>
              <c:strCache>
                <c:ptCount val="1"/>
                <c:pt idx="0">
                  <c:v>4K</c:v>
                </c:pt>
              </c:strCache>
            </c:strRef>
          </c:tx>
          <c:cat>
            <c:numRef>
              <c:f>'2D-halo-large'!$X$292:$AF$292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240</c:v>
                </c:pt>
              </c:numCache>
            </c:numRef>
          </c:cat>
          <c:val>
            <c:numRef>
              <c:f>'2D-halo-large'!$X$295:$AF$295</c:f>
              <c:numCache>
                <c:formatCode>General</c:formatCode>
                <c:ptCount val="9"/>
                <c:pt idx="0">
                  <c:v>0.9902317035014303</c:v>
                </c:pt>
                <c:pt idx="1">
                  <c:v>1.9370391131480662</c:v>
                </c:pt>
                <c:pt idx="2">
                  <c:v>3.8205987262978947</c:v>
                </c:pt>
                <c:pt idx="3">
                  <c:v>7.2266740404896028</c:v>
                </c:pt>
                <c:pt idx="4">
                  <c:v>12.670743112376774</c:v>
                </c:pt>
                <c:pt idx="5">
                  <c:v>20.575679673377969</c:v>
                </c:pt>
                <c:pt idx="6">
                  <c:v>27.371351154336775</c:v>
                </c:pt>
                <c:pt idx="7">
                  <c:v>31.211454377466971</c:v>
                </c:pt>
                <c:pt idx="8">
                  <c:v>28.772675733676902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'2D-halo-large'!$W$296</c:f>
              <c:strCache>
                <c:ptCount val="1"/>
                <c:pt idx="0">
                  <c:v>16K</c:v>
                </c:pt>
              </c:strCache>
            </c:strRef>
          </c:tx>
          <c:cat>
            <c:numRef>
              <c:f>'2D-halo-large'!$X$292:$AF$292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240</c:v>
                </c:pt>
              </c:numCache>
            </c:numRef>
          </c:cat>
          <c:val>
            <c:numRef>
              <c:f>'2D-halo-large'!$X$296:$AF$296</c:f>
              <c:numCache>
                <c:formatCode>General</c:formatCode>
                <c:ptCount val="9"/>
                <c:pt idx="0">
                  <c:v>0.9806817448877474</c:v>
                </c:pt>
                <c:pt idx="1">
                  <c:v>1.9216613254951054</c:v>
                </c:pt>
                <c:pt idx="2">
                  <c:v>3.7988620889071729</c:v>
                </c:pt>
                <c:pt idx="3">
                  <c:v>7.5487783513526177</c:v>
                </c:pt>
                <c:pt idx="4">
                  <c:v>14.363260486642107</c:v>
                </c:pt>
                <c:pt idx="5">
                  <c:v>26.158809704315367</c:v>
                </c:pt>
                <c:pt idx="6">
                  <c:v>42.738309707603094</c:v>
                </c:pt>
                <c:pt idx="7">
                  <c:v>56.738645591490886</c:v>
                </c:pt>
                <c:pt idx="8">
                  <c:v>56.425309364276977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'2D-halo-large'!$W$297</c:f>
              <c:strCache>
                <c:ptCount val="1"/>
                <c:pt idx="0">
                  <c:v>64K</c:v>
                </c:pt>
              </c:strCache>
            </c:strRef>
          </c:tx>
          <c:cat>
            <c:numRef>
              <c:f>'2D-halo-large'!$X$292:$AF$292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240</c:v>
                </c:pt>
              </c:numCache>
            </c:numRef>
          </c:cat>
          <c:val>
            <c:numRef>
              <c:f>'2D-halo-large'!$X$297:$AF$297</c:f>
              <c:numCache>
                <c:formatCode>General</c:formatCode>
                <c:ptCount val="9"/>
                <c:pt idx="0">
                  <c:v>0.97514820518086165</c:v>
                </c:pt>
                <c:pt idx="1">
                  <c:v>1.9295648113468977</c:v>
                </c:pt>
                <c:pt idx="2">
                  <c:v>3.7757470776977167</c:v>
                </c:pt>
                <c:pt idx="3">
                  <c:v>7.5587045816890663</c:v>
                </c:pt>
                <c:pt idx="4">
                  <c:v>14.664865197175029</c:v>
                </c:pt>
                <c:pt idx="5">
                  <c:v>28.95175359052109</c:v>
                </c:pt>
                <c:pt idx="6">
                  <c:v>52.771369959691413</c:v>
                </c:pt>
                <c:pt idx="7">
                  <c:v>88.057906880822998</c:v>
                </c:pt>
                <c:pt idx="8">
                  <c:v>109.14303454576223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'2D-halo-large'!$W$298</c:f>
              <c:strCache>
                <c:ptCount val="1"/>
                <c:pt idx="0">
                  <c:v>256K</c:v>
                </c:pt>
              </c:strCache>
            </c:strRef>
          </c:tx>
          <c:cat>
            <c:numRef>
              <c:f>'2D-halo-large'!$X$292:$AF$292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240</c:v>
                </c:pt>
              </c:numCache>
            </c:numRef>
          </c:cat>
          <c:val>
            <c:numRef>
              <c:f>'2D-halo-large'!$X$298:$AF$298</c:f>
              <c:numCache>
                <c:formatCode>General</c:formatCode>
                <c:ptCount val="9"/>
                <c:pt idx="0">
                  <c:v>0.98055357467146131</c:v>
                </c:pt>
                <c:pt idx="1">
                  <c:v>1.9706668150130104</c:v>
                </c:pt>
                <c:pt idx="2">
                  <c:v>3.8772451539560469</c:v>
                </c:pt>
                <c:pt idx="3">
                  <c:v>7.7352957710178272</c:v>
                </c:pt>
                <c:pt idx="4">
                  <c:v>15.071835184606845</c:v>
                </c:pt>
                <c:pt idx="5">
                  <c:v>29.096837625380044</c:v>
                </c:pt>
                <c:pt idx="6">
                  <c:v>55.271671932190628</c:v>
                </c:pt>
                <c:pt idx="7">
                  <c:v>101.66186278128774</c:v>
                </c:pt>
                <c:pt idx="8">
                  <c:v>154.51812951912936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'2D-halo-large'!$W$299</c:f>
              <c:strCache>
                <c:ptCount val="1"/>
                <c:pt idx="0">
                  <c:v>Ideal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ymbol val="none"/>
          </c:marker>
          <c:cat>
            <c:numRef>
              <c:f>'2D-halo-large'!$X$292:$AF$292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240</c:v>
                </c:pt>
              </c:numCache>
            </c:numRef>
          </c:cat>
          <c:val>
            <c:numRef>
              <c:f>'2D-halo-large'!$X$299:$AF$299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240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656064"/>
        <c:axId val="77657600"/>
      </c:lineChart>
      <c:catAx>
        <c:axId val="77656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7657600"/>
        <c:crosses val="autoZero"/>
        <c:auto val="1"/>
        <c:lblAlgn val="ctr"/>
        <c:lblOffset val="100"/>
        <c:noMultiLvlLbl val="0"/>
      </c:catAx>
      <c:valAx>
        <c:axId val="77657600"/>
        <c:scaling>
          <c:logBase val="2"/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76560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321716056652493"/>
          <c:y val="0.23191012973761785"/>
          <c:w val="0.18441831364359731"/>
          <c:h val="0.63314511146575214"/>
        </c:manualLayout>
      </c:layout>
      <c:overlay val="0"/>
      <c:txPr>
        <a:bodyPr/>
        <a:lstStyle/>
        <a:p>
          <a:pPr>
            <a:defRPr>
              <a:latin typeface="+mn-lt"/>
            </a:defRPr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2400">
          <a:latin typeface="+mn-lt"/>
        </a:defRPr>
      </a:pPr>
      <a:endParaRPr lang="ja-JP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0202757369123669"/>
          <c:y val="6.7945337228325395E-2"/>
          <c:w val="0.60930087121949772"/>
          <c:h val="0.86410932554334918"/>
        </c:manualLayout>
      </c:layout>
      <c:lineChart>
        <c:grouping val="standard"/>
        <c:varyColors val="0"/>
        <c:ser>
          <c:idx val="0"/>
          <c:order val="0"/>
          <c:tx>
            <c:strRef>
              <c:f>'parallel LMT(OSU)'!$AF$5</c:f>
              <c:strCache>
                <c:ptCount val="1"/>
                <c:pt idx="0">
                  <c:v>64K</c:v>
                </c:pt>
              </c:strCache>
            </c:strRef>
          </c:tx>
          <c:cat>
            <c:numRef>
              <c:f>'parallel LMT(OSU)'!$AG$4:$AN$4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120</c:v>
                </c:pt>
              </c:numCache>
            </c:numRef>
          </c:cat>
          <c:val>
            <c:numRef>
              <c:f>'parallel LMT(OSU)'!$AG$5:$AN$5</c:f>
              <c:numCache>
                <c:formatCode>General</c:formatCode>
                <c:ptCount val="8"/>
                <c:pt idx="0">
                  <c:v>0.98402130492676421</c:v>
                </c:pt>
                <c:pt idx="1">
                  <c:v>1.0131380381713271</c:v>
                </c:pt>
                <c:pt idx="2">
                  <c:v>1.0031069684864624</c:v>
                </c:pt>
                <c:pt idx="3">
                  <c:v>1.0141145139813581</c:v>
                </c:pt>
                <c:pt idx="4">
                  <c:v>0.99773635153129148</c:v>
                </c:pt>
                <c:pt idx="5">
                  <c:v>1.0047492232578783</c:v>
                </c:pt>
                <c:pt idx="6">
                  <c:v>1.0163337771859742</c:v>
                </c:pt>
                <c:pt idx="7">
                  <c:v>1.0426098535286286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'parallel LMT(OSU)'!$AF$6</c:f>
              <c:strCache>
                <c:ptCount val="1"/>
                <c:pt idx="0">
                  <c:v>256K</c:v>
                </c:pt>
              </c:strCache>
            </c:strRef>
          </c:tx>
          <c:cat>
            <c:numRef>
              <c:f>'parallel LMT(OSU)'!$AG$4:$AN$4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120</c:v>
                </c:pt>
              </c:numCache>
            </c:numRef>
          </c:cat>
          <c:val>
            <c:numRef>
              <c:f>'parallel LMT(OSU)'!$AG$6:$AN$6</c:f>
              <c:numCache>
                <c:formatCode>General</c:formatCode>
                <c:ptCount val="8"/>
                <c:pt idx="0">
                  <c:v>0.45937838325514252</c:v>
                </c:pt>
                <c:pt idx="1">
                  <c:v>0.97611421869361237</c:v>
                </c:pt>
                <c:pt idx="2">
                  <c:v>1.8358219054492961</c:v>
                </c:pt>
                <c:pt idx="3">
                  <c:v>3.1011367737278963</c:v>
                </c:pt>
                <c:pt idx="4">
                  <c:v>4.7387901479610246</c:v>
                </c:pt>
                <c:pt idx="5">
                  <c:v>6.1918080115481766</c:v>
                </c:pt>
                <c:pt idx="6">
                  <c:v>6.5163749548899315</c:v>
                </c:pt>
                <c:pt idx="7">
                  <c:v>5.7456468783832548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'parallel LMT(OSU)'!$AF$7</c:f>
              <c:strCache>
                <c:ptCount val="1"/>
                <c:pt idx="0">
                  <c:v>1M</c:v>
                </c:pt>
              </c:strCache>
            </c:strRef>
          </c:tx>
          <c:cat>
            <c:numRef>
              <c:f>'parallel LMT(OSU)'!$AG$4:$AN$4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120</c:v>
                </c:pt>
              </c:numCache>
            </c:numRef>
          </c:cat>
          <c:val>
            <c:numRef>
              <c:f>'parallel LMT(OSU)'!$AG$7:$AN$7</c:f>
              <c:numCache>
                <c:formatCode>General</c:formatCode>
                <c:ptCount val="8"/>
                <c:pt idx="0">
                  <c:v>0.13659265584970109</c:v>
                </c:pt>
                <c:pt idx="1">
                  <c:v>0.26696555650441217</c:v>
                </c:pt>
                <c:pt idx="2">
                  <c:v>0.56018360375747223</c:v>
                </c:pt>
                <c:pt idx="3">
                  <c:v>1.1807216054654142</c:v>
                </c:pt>
                <c:pt idx="4">
                  <c:v>2.1735269000853967</c:v>
                </c:pt>
                <c:pt idx="5">
                  <c:v>3.4783020210646169</c:v>
                </c:pt>
                <c:pt idx="6">
                  <c:v>4.4966623968118418</c:v>
                </c:pt>
                <c:pt idx="7">
                  <c:v>5.2908126957016792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'parallel LMT(OSU)'!$AF$8</c:f>
              <c:strCache>
                <c:ptCount val="1"/>
                <c:pt idx="0">
                  <c:v>4M</c:v>
                </c:pt>
              </c:strCache>
            </c:strRef>
          </c:tx>
          <c:cat>
            <c:numRef>
              <c:f>'parallel LMT(OSU)'!$AG$4:$AN$4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120</c:v>
                </c:pt>
              </c:numCache>
            </c:numRef>
          </c:cat>
          <c:val>
            <c:numRef>
              <c:f>'parallel LMT(OSU)'!$AG$8:$AN$8</c:f>
              <c:numCache>
                <c:formatCode>General</c:formatCode>
                <c:ptCount val="8"/>
                <c:pt idx="0">
                  <c:v>0.12791692669965063</c:v>
                </c:pt>
                <c:pt idx="1">
                  <c:v>0.25167761485951784</c:v>
                </c:pt>
                <c:pt idx="2">
                  <c:v>0.48600968931151844</c:v>
                </c:pt>
                <c:pt idx="3">
                  <c:v>0.92179065682723305</c:v>
                </c:pt>
                <c:pt idx="4">
                  <c:v>1.954133398529232</c:v>
                </c:pt>
                <c:pt idx="5">
                  <c:v>3.3175469185287176</c:v>
                </c:pt>
                <c:pt idx="6">
                  <c:v>4.8161990362158935</c:v>
                </c:pt>
                <c:pt idx="7">
                  <c:v>5.2554092222172182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'parallel LMT(OSU)'!$AF$9</c:f>
              <c:strCache>
                <c:ptCount val="1"/>
                <c:pt idx="0">
                  <c:v>16M</c:v>
                </c:pt>
              </c:strCache>
            </c:strRef>
          </c:tx>
          <c:cat>
            <c:numRef>
              <c:f>'parallel LMT(OSU)'!$AG$4:$AN$4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120</c:v>
                </c:pt>
              </c:numCache>
            </c:numRef>
          </c:cat>
          <c:val>
            <c:numRef>
              <c:f>'parallel LMT(OSU)'!$AG$9:$AN$9</c:f>
              <c:numCache>
                <c:formatCode>General</c:formatCode>
                <c:ptCount val="8"/>
                <c:pt idx="0">
                  <c:v>0.13450078378988331</c:v>
                </c:pt>
                <c:pt idx="1">
                  <c:v>0.26465260114549211</c:v>
                </c:pt>
                <c:pt idx="2">
                  <c:v>0.51639249269581022</c:v>
                </c:pt>
                <c:pt idx="3">
                  <c:v>0.9658548189353876</c:v>
                </c:pt>
                <c:pt idx="4">
                  <c:v>1.6966275686654835</c:v>
                </c:pt>
                <c:pt idx="5">
                  <c:v>2.5802301963439405</c:v>
                </c:pt>
                <c:pt idx="6">
                  <c:v>4.3845511049302521</c:v>
                </c:pt>
                <c:pt idx="7">
                  <c:v>5.4648514458940989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713792"/>
        <c:axId val="77715328"/>
      </c:lineChart>
      <c:catAx>
        <c:axId val="777137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7715328"/>
        <c:crosses val="autoZero"/>
        <c:auto val="1"/>
        <c:lblAlgn val="ctr"/>
        <c:lblOffset val="100"/>
        <c:noMultiLvlLbl val="0"/>
      </c:catAx>
      <c:valAx>
        <c:axId val="77715328"/>
        <c:scaling>
          <c:logBase val="2"/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77137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2400"/>
      </a:pPr>
      <a:endParaRPr lang="ja-JP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1684141700153375"/>
          <c:y val="9.2689357828306715E-2"/>
          <c:w val="0.67443099690427266"/>
          <c:h val="0.8511763143963863"/>
        </c:manualLayout>
      </c:layout>
      <c:lineChart>
        <c:grouping val="standard"/>
        <c:varyColors val="0"/>
        <c:ser>
          <c:idx val="1"/>
          <c:order val="0"/>
          <c:tx>
            <c:strRef>
              <c:f>ib_write_bw!$B$5</c:f>
              <c:strCache>
                <c:ptCount val="1"/>
                <c:pt idx="0">
                  <c:v>32 IB contexts</c:v>
                </c:pt>
              </c:strCache>
            </c:strRef>
          </c:tx>
          <c:dLbls>
            <c:dLbl>
              <c:idx val="5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_);[Red]\(#,##0.0\)" sourceLinked="0"/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ib_write_bw!$C$3:$H$3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ib_write_bw!$C$5:$H$5</c:f>
              <c:numCache>
                <c:formatCode>General</c:formatCode>
                <c:ptCount val="6"/>
                <c:pt idx="0">
                  <c:v>1.1414634146341465</c:v>
                </c:pt>
                <c:pt idx="1">
                  <c:v>2.2341463414634148</c:v>
                </c:pt>
                <c:pt idx="2">
                  <c:v>3.2634146341463421</c:v>
                </c:pt>
                <c:pt idx="3">
                  <c:v>3.4585365853658541</c:v>
                </c:pt>
                <c:pt idx="4">
                  <c:v>4.204878048780488</c:v>
                </c:pt>
                <c:pt idx="5">
                  <c:v>4.2682926829268295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ib_write_bw!$B$6</c:f>
              <c:strCache>
                <c:ptCount val="1"/>
                <c:pt idx="0">
                  <c:v>32 QPs and CQs</c:v>
                </c:pt>
              </c:strCache>
            </c:strRef>
          </c:tx>
          <c:cat>
            <c:numRef>
              <c:f>ib_write_bw!$C$3:$H$3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ib_write_bw!$C$6:$H$6</c:f>
              <c:numCache>
                <c:formatCode>General</c:formatCode>
                <c:ptCount val="6"/>
                <c:pt idx="0">
                  <c:v>1.1285714285714286</c:v>
                </c:pt>
                <c:pt idx="1">
                  <c:v>2.2190476190476192</c:v>
                </c:pt>
                <c:pt idx="2">
                  <c:v>3.2095238095238097</c:v>
                </c:pt>
                <c:pt idx="3">
                  <c:v>3.3476190476190477</c:v>
                </c:pt>
                <c:pt idx="4">
                  <c:v>3.8904761904761904</c:v>
                </c:pt>
                <c:pt idx="5">
                  <c:v>4.0619047619047617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ib_write_bw!$B$7</c:f>
              <c:strCache>
                <c:ptCount val="1"/>
                <c:pt idx="0">
                  <c:v>32 QPs and 1 CQ</c:v>
                </c:pt>
              </c:strCache>
            </c:strRef>
          </c:tx>
          <c:dLbls>
            <c:numFmt formatCode="#,##0.0_);[Red]\(#,##0.0\)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ib_write_bw!$C$3:$H$3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ib_write_bw!$C$7:$H$7</c:f>
              <c:numCache>
                <c:formatCode>General</c:formatCode>
                <c:ptCount val="6"/>
                <c:pt idx="0">
                  <c:v>0.97131147540983609</c:v>
                </c:pt>
                <c:pt idx="1">
                  <c:v>1.528688524590164</c:v>
                </c:pt>
                <c:pt idx="2">
                  <c:v>2.1434426229508201</c:v>
                </c:pt>
                <c:pt idx="3">
                  <c:v>2.6926229508196724</c:v>
                </c:pt>
                <c:pt idx="4">
                  <c:v>3.0942622950819674</c:v>
                </c:pt>
                <c:pt idx="5">
                  <c:v>3.2704918032786887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414016"/>
        <c:axId val="81446400"/>
      </c:lineChart>
      <c:catAx>
        <c:axId val="814140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1446400"/>
        <c:crosses val="autoZero"/>
        <c:auto val="1"/>
        <c:lblAlgn val="ctr"/>
        <c:lblOffset val="100"/>
        <c:noMultiLvlLbl val="0"/>
      </c:catAx>
      <c:valAx>
        <c:axId val="81446400"/>
        <c:scaling>
          <c:logBase val="2"/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14140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48497285762574843"/>
          <c:y val="0.47561129179308337"/>
          <c:w val="0.50282390358018436"/>
          <c:h val="0.295522202614916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200"/>
      </a:pPr>
      <a:endParaRPr lang="ja-JP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2832174103237096"/>
          <c:y val="5.1400554097404488E-2"/>
          <c:w val="0.69823140857392829"/>
          <c:h val="0.8326195683872849"/>
        </c:manualLayout>
      </c:layout>
      <c:lineChart>
        <c:grouping val="standard"/>
        <c:varyColors val="0"/>
        <c:ser>
          <c:idx val="1"/>
          <c:order val="1"/>
          <c:tx>
            <c:strRef>
              <c:f>graph500_detail!$AD$191</c:f>
              <c:strCache>
                <c:ptCount val="1"/>
                <c:pt idx="0">
                  <c:v>Harmonic Mean TEPS</c:v>
                </c:pt>
              </c:strCache>
            </c:strRef>
          </c:tx>
          <c:cat>
            <c:numRef>
              <c:f>graph500_detail!$AE$189:$AH$189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graph500_detail!$AE$191:$AH$191</c:f>
              <c:numCache>
                <c:formatCode>General</c:formatCode>
                <c:ptCount val="4"/>
                <c:pt idx="0">
                  <c:v>154740</c:v>
                </c:pt>
                <c:pt idx="1">
                  <c:v>168817</c:v>
                </c:pt>
                <c:pt idx="2">
                  <c:v>176218</c:v>
                </c:pt>
                <c:pt idx="3">
                  <c:v>175012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755136"/>
        <c:axId val="81756928"/>
      </c:lineChart>
      <c:lineChart>
        <c:grouping val="standard"/>
        <c:varyColors val="0"/>
        <c:ser>
          <c:idx val="0"/>
          <c:order val="0"/>
          <c:tx>
            <c:strRef>
              <c:f>graph500_detail!$AD$190</c:f>
              <c:strCache>
                <c:ptCount val="1"/>
                <c:pt idx="0">
                  <c:v>Mean Time</c:v>
                </c:pt>
              </c:strCache>
            </c:strRef>
          </c:tx>
          <c:cat>
            <c:numRef>
              <c:f>graph500_detail!$AE$189:$AH$189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graph500_detail!$AE$190:$AH$190</c:f>
              <c:numCache>
                <c:formatCode>General</c:formatCode>
                <c:ptCount val="4"/>
                <c:pt idx="0">
                  <c:v>6.6055700000000002</c:v>
                </c:pt>
                <c:pt idx="1">
                  <c:v>6.2418199999999997</c:v>
                </c:pt>
                <c:pt idx="2">
                  <c:v>5.9782999999999999</c:v>
                </c:pt>
                <c:pt idx="3">
                  <c:v>5.9800899999999997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772544"/>
        <c:axId val="81758464"/>
      </c:lineChart>
      <c:catAx>
        <c:axId val="81755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1756928"/>
        <c:crosses val="autoZero"/>
        <c:auto val="1"/>
        <c:lblAlgn val="ctr"/>
        <c:lblOffset val="100"/>
        <c:noMultiLvlLbl val="0"/>
      </c:catAx>
      <c:valAx>
        <c:axId val="817569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1755136"/>
        <c:crosses val="autoZero"/>
        <c:crossBetween val="between"/>
      </c:valAx>
      <c:valAx>
        <c:axId val="8175846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81772544"/>
        <c:crosses val="max"/>
        <c:crossBetween val="between"/>
      </c:valAx>
      <c:catAx>
        <c:axId val="817725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1758464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27113670210993823"/>
          <c:y val="0.62156298551729361"/>
          <c:w val="0.61533923586179018"/>
          <c:h val="0.2318767959878333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200"/>
      </a:pPr>
      <a:endParaRPr lang="ja-JP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196" cy="497116"/>
          </a:xfrm>
          <a:prstGeom prst="rect">
            <a:avLst/>
          </a:prstGeom>
        </p:spPr>
        <p:txBody>
          <a:bodyPr vert="horz" lIns="21214" tIns="10607" rIns="21214" bIns="10607" rtlCol="0"/>
          <a:lstStyle>
            <a:lvl1pPr algn="l">
              <a:defRPr sz="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4968" y="0"/>
            <a:ext cx="2949196" cy="497116"/>
          </a:xfrm>
          <a:prstGeom prst="rect">
            <a:avLst/>
          </a:prstGeom>
        </p:spPr>
        <p:txBody>
          <a:bodyPr vert="horz" lIns="21214" tIns="10607" rIns="21214" bIns="10607" rtlCol="0"/>
          <a:lstStyle>
            <a:lvl1pPr algn="r">
              <a:defRPr sz="300"/>
            </a:lvl1pPr>
          </a:lstStyle>
          <a:p>
            <a:fld id="{9CE90C46-ECEB-4459-9EB0-105C1D62A5BA}" type="datetimeFigureOut">
              <a:rPr kumimoji="1" lang="ja-JP" altLang="en-US" smtClean="0"/>
              <a:t>2013/11/19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52475" y="744538"/>
            <a:ext cx="53006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1214" tIns="10607" rIns="21214" bIns="10607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417" y="4721111"/>
            <a:ext cx="5444780" cy="4472926"/>
          </a:xfrm>
          <a:prstGeom prst="rect">
            <a:avLst/>
          </a:prstGeom>
        </p:spPr>
        <p:txBody>
          <a:bodyPr vert="horz" lIns="21214" tIns="10607" rIns="21214" bIns="10607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732"/>
            <a:ext cx="2949196" cy="496743"/>
          </a:xfrm>
          <a:prstGeom prst="rect">
            <a:avLst/>
          </a:prstGeom>
        </p:spPr>
        <p:txBody>
          <a:bodyPr vert="horz" lIns="21214" tIns="10607" rIns="21214" bIns="10607" rtlCol="0" anchor="b"/>
          <a:lstStyle>
            <a:lvl1pPr algn="l">
              <a:defRPr sz="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4968" y="9440732"/>
            <a:ext cx="2949196" cy="496743"/>
          </a:xfrm>
          <a:prstGeom prst="rect">
            <a:avLst/>
          </a:prstGeom>
        </p:spPr>
        <p:txBody>
          <a:bodyPr vert="horz" lIns="21214" tIns="10607" rIns="21214" bIns="10607" rtlCol="0" anchor="b"/>
          <a:lstStyle>
            <a:lvl1pPr algn="r">
              <a:defRPr sz="300"/>
            </a:lvl1pPr>
          </a:lstStyle>
          <a:p>
            <a:fld id="{7D2A935E-1982-4E71-A177-A75DF3653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188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modify title: </a:t>
            </a:r>
            <a:r>
              <a:rPr kumimoji="1" lang="en-US" altLang="ja-JP" dirty="0" smtClean="0"/>
              <a:t>research</a:t>
            </a:r>
            <a:r>
              <a:rPr kumimoji="1" lang="en-US" altLang="ja-JP" baseline="0" dirty="0" smtClean="0"/>
              <a:t> 1/2/3</a:t>
            </a:r>
          </a:p>
          <a:p>
            <a:r>
              <a:rPr kumimoji="1" lang="en-US" altLang="ja-JP" baseline="0" dirty="0" smtClean="0"/>
              <a:t>add changes </a:t>
            </a:r>
            <a:r>
              <a:rPr kumimoji="1" lang="en-US" altLang="ja-JP" baseline="0" smtClean="0"/>
              <a:t>from slides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A935E-1982-4E71-A177-A75DF3653FB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959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840480" y="11184734"/>
            <a:ext cx="43525440" cy="7717631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680960" y="20402550"/>
            <a:ext cx="35844480" cy="9201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91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983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475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96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45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95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442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93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124640" y="1441852"/>
            <a:ext cx="11521440" cy="30720506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560320" y="1441852"/>
            <a:ext cx="33710880" cy="30720506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44953" y="23136228"/>
            <a:ext cx="43525440" cy="7150894"/>
          </a:xfrm>
        </p:spPr>
        <p:txBody>
          <a:bodyPr anchor="t"/>
          <a:lstStyle>
            <a:lvl1pPr algn="l">
              <a:defRPr sz="218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044953" y="15260246"/>
            <a:ext cx="43525440" cy="7875982"/>
          </a:xfrm>
        </p:spPr>
        <p:txBody>
          <a:bodyPr anchor="b"/>
          <a:lstStyle>
            <a:lvl1pPr marL="0" indent="0">
              <a:buNone/>
              <a:defRPr sz="10900">
                <a:solidFill>
                  <a:schemeClr val="tx1">
                    <a:tint val="75000"/>
                  </a:schemeClr>
                </a:solidFill>
              </a:defRPr>
            </a:lvl1pPr>
            <a:lvl2pPr marL="2491740" indent="0">
              <a:buNone/>
              <a:defRPr sz="9800">
                <a:solidFill>
                  <a:schemeClr val="tx1">
                    <a:tint val="75000"/>
                  </a:schemeClr>
                </a:solidFill>
              </a:defRPr>
            </a:lvl2pPr>
            <a:lvl3pPr marL="4983480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3pPr>
            <a:lvl4pPr marL="747522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4pPr>
            <a:lvl5pPr marL="996696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5pPr>
            <a:lvl6pPr marL="1245870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6pPr>
            <a:lvl7pPr marL="149504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7pPr>
            <a:lvl8pPr marL="1744218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8pPr>
            <a:lvl9pPr marL="1993392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560320" y="8401053"/>
            <a:ext cx="22616160" cy="23761306"/>
          </a:xfrm>
        </p:spPr>
        <p:txBody>
          <a:bodyPr/>
          <a:lstStyle>
            <a:lvl1pPr>
              <a:defRPr sz="15300"/>
            </a:lvl1pPr>
            <a:lvl2pPr>
              <a:defRPr sz="13100"/>
            </a:lvl2pPr>
            <a:lvl3pPr>
              <a:defRPr sz="10900"/>
            </a:lvl3pPr>
            <a:lvl4pPr>
              <a:defRPr sz="9800"/>
            </a:lvl4pPr>
            <a:lvl5pPr>
              <a:defRPr sz="9800"/>
            </a:lvl5pPr>
            <a:lvl6pPr>
              <a:defRPr sz="9800"/>
            </a:lvl6pPr>
            <a:lvl7pPr>
              <a:defRPr sz="9800"/>
            </a:lvl7pPr>
            <a:lvl8pPr>
              <a:defRPr sz="9800"/>
            </a:lvl8pPr>
            <a:lvl9pPr>
              <a:defRPr sz="9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6029920" y="8401053"/>
            <a:ext cx="22616160" cy="23761306"/>
          </a:xfrm>
        </p:spPr>
        <p:txBody>
          <a:bodyPr/>
          <a:lstStyle>
            <a:lvl1pPr>
              <a:defRPr sz="15300"/>
            </a:lvl1pPr>
            <a:lvl2pPr>
              <a:defRPr sz="13100"/>
            </a:lvl2pPr>
            <a:lvl3pPr>
              <a:defRPr sz="10900"/>
            </a:lvl3pPr>
            <a:lvl4pPr>
              <a:defRPr sz="9800"/>
            </a:lvl4pPr>
            <a:lvl5pPr>
              <a:defRPr sz="9800"/>
            </a:lvl5pPr>
            <a:lvl6pPr>
              <a:defRPr sz="9800"/>
            </a:lvl6pPr>
            <a:lvl7pPr>
              <a:defRPr sz="9800"/>
            </a:lvl7pPr>
            <a:lvl8pPr>
              <a:defRPr sz="9800"/>
            </a:lvl8pPr>
            <a:lvl9pPr>
              <a:defRPr sz="9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560320" y="8059343"/>
            <a:ext cx="22625053" cy="3358751"/>
          </a:xfrm>
        </p:spPr>
        <p:txBody>
          <a:bodyPr anchor="b"/>
          <a:lstStyle>
            <a:lvl1pPr marL="0" indent="0">
              <a:buNone/>
              <a:defRPr sz="13100" b="1"/>
            </a:lvl1pPr>
            <a:lvl2pPr marL="2491740" indent="0">
              <a:buNone/>
              <a:defRPr sz="10900" b="1"/>
            </a:lvl2pPr>
            <a:lvl3pPr marL="4983480" indent="0">
              <a:buNone/>
              <a:defRPr sz="9800" b="1"/>
            </a:lvl3pPr>
            <a:lvl4pPr marL="7475220" indent="0">
              <a:buNone/>
              <a:defRPr sz="8700" b="1"/>
            </a:lvl4pPr>
            <a:lvl5pPr marL="9966960" indent="0">
              <a:buNone/>
              <a:defRPr sz="8700" b="1"/>
            </a:lvl5pPr>
            <a:lvl6pPr marL="12458700" indent="0">
              <a:buNone/>
              <a:defRPr sz="8700" b="1"/>
            </a:lvl6pPr>
            <a:lvl7pPr marL="14950440" indent="0">
              <a:buNone/>
              <a:defRPr sz="8700" b="1"/>
            </a:lvl7pPr>
            <a:lvl8pPr marL="17442180" indent="0">
              <a:buNone/>
              <a:defRPr sz="8700" b="1"/>
            </a:lvl8pPr>
            <a:lvl9pPr marL="19933920" indent="0">
              <a:buNone/>
              <a:defRPr sz="87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560320" y="11418094"/>
            <a:ext cx="22625053" cy="20744262"/>
          </a:xfrm>
        </p:spPr>
        <p:txBody>
          <a:bodyPr/>
          <a:lstStyle>
            <a:lvl1pPr>
              <a:defRPr sz="13100"/>
            </a:lvl1pPr>
            <a:lvl2pPr>
              <a:defRPr sz="10900"/>
            </a:lvl2pPr>
            <a:lvl3pPr>
              <a:defRPr sz="98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6012143" y="8059343"/>
            <a:ext cx="22633940" cy="3358751"/>
          </a:xfrm>
        </p:spPr>
        <p:txBody>
          <a:bodyPr anchor="b"/>
          <a:lstStyle>
            <a:lvl1pPr marL="0" indent="0">
              <a:buNone/>
              <a:defRPr sz="13100" b="1"/>
            </a:lvl1pPr>
            <a:lvl2pPr marL="2491740" indent="0">
              <a:buNone/>
              <a:defRPr sz="10900" b="1"/>
            </a:lvl2pPr>
            <a:lvl3pPr marL="4983480" indent="0">
              <a:buNone/>
              <a:defRPr sz="9800" b="1"/>
            </a:lvl3pPr>
            <a:lvl4pPr marL="7475220" indent="0">
              <a:buNone/>
              <a:defRPr sz="8700" b="1"/>
            </a:lvl4pPr>
            <a:lvl5pPr marL="9966960" indent="0">
              <a:buNone/>
              <a:defRPr sz="8700" b="1"/>
            </a:lvl5pPr>
            <a:lvl6pPr marL="12458700" indent="0">
              <a:buNone/>
              <a:defRPr sz="8700" b="1"/>
            </a:lvl6pPr>
            <a:lvl7pPr marL="14950440" indent="0">
              <a:buNone/>
              <a:defRPr sz="8700" b="1"/>
            </a:lvl7pPr>
            <a:lvl8pPr marL="17442180" indent="0">
              <a:buNone/>
              <a:defRPr sz="8700" b="1"/>
            </a:lvl8pPr>
            <a:lvl9pPr marL="19933920" indent="0">
              <a:buNone/>
              <a:defRPr sz="87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6012143" y="11418094"/>
            <a:ext cx="22633940" cy="20744262"/>
          </a:xfrm>
        </p:spPr>
        <p:txBody>
          <a:bodyPr/>
          <a:lstStyle>
            <a:lvl1pPr>
              <a:defRPr sz="13100"/>
            </a:lvl1pPr>
            <a:lvl2pPr>
              <a:defRPr sz="10900"/>
            </a:lvl2pPr>
            <a:lvl3pPr>
              <a:defRPr sz="98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60323" y="1433512"/>
            <a:ext cx="16846553" cy="6100763"/>
          </a:xfrm>
        </p:spPr>
        <p:txBody>
          <a:bodyPr anchor="b"/>
          <a:lstStyle>
            <a:lvl1pPr algn="l">
              <a:defRPr sz="109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0020280" y="1433515"/>
            <a:ext cx="28625800" cy="30728843"/>
          </a:xfrm>
        </p:spPr>
        <p:txBody>
          <a:bodyPr/>
          <a:lstStyle>
            <a:lvl1pPr>
              <a:defRPr sz="17400"/>
            </a:lvl1pPr>
            <a:lvl2pPr>
              <a:defRPr sz="15300"/>
            </a:lvl2pPr>
            <a:lvl3pPr>
              <a:defRPr sz="13100"/>
            </a:lvl3pPr>
            <a:lvl4pPr>
              <a:defRPr sz="10900"/>
            </a:lvl4pPr>
            <a:lvl5pPr>
              <a:defRPr sz="10900"/>
            </a:lvl5pPr>
            <a:lvl6pPr>
              <a:defRPr sz="10900"/>
            </a:lvl6pPr>
            <a:lvl7pPr>
              <a:defRPr sz="10900"/>
            </a:lvl7pPr>
            <a:lvl8pPr>
              <a:defRPr sz="10900"/>
            </a:lvl8pPr>
            <a:lvl9pPr>
              <a:defRPr sz="10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560323" y="7534278"/>
            <a:ext cx="16846553" cy="24628081"/>
          </a:xfrm>
        </p:spPr>
        <p:txBody>
          <a:bodyPr/>
          <a:lstStyle>
            <a:lvl1pPr marL="0" indent="0">
              <a:buNone/>
              <a:defRPr sz="7600"/>
            </a:lvl1pPr>
            <a:lvl2pPr marL="2491740" indent="0">
              <a:buNone/>
              <a:defRPr sz="6500"/>
            </a:lvl2pPr>
            <a:lvl3pPr marL="4983480" indent="0">
              <a:buNone/>
              <a:defRPr sz="5500"/>
            </a:lvl3pPr>
            <a:lvl4pPr marL="7475220" indent="0">
              <a:buNone/>
              <a:defRPr sz="4900"/>
            </a:lvl4pPr>
            <a:lvl5pPr marL="9966960" indent="0">
              <a:buNone/>
              <a:defRPr sz="4900"/>
            </a:lvl5pPr>
            <a:lvl6pPr marL="12458700" indent="0">
              <a:buNone/>
              <a:defRPr sz="4900"/>
            </a:lvl6pPr>
            <a:lvl7pPr marL="14950440" indent="0">
              <a:buNone/>
              <a:defRPr sz="4900"/>
            </a:lvl7pPr>
            <a:lvl8pPr marL="17442180" indent="0">
              <a:buNone/>
              <a:defRPr sz="4900"/>
            </a:lvl8pPr>
            <a:lvl9pPr marL="19933920" indent="0">
              <a:buNone/>
              <a:defRPr sz="4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036813" y="25203150"/>
            <a:ext cx="30723840" cy="2975375"/>
          </a:xfrm>
        </p:spPr>
        <p:txBody>
          <a:bodyPr anchor="b"/>
          <a:lstStyle>
            <a:lvl1pPr algn="l">
              <a:defRPr sz="109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0036813" y="3217069"/>
            <a:ext cx="30723840" cy="21602700"/>
          </a:xfrm>
        </p:spPr>
        <p:txBody>
          <a:bodyPr/>
          <a:lstStyle>
            <a:lvl1pPr marL="0" indent="0">
              <a:buNone/>
              <a:defRPr sz="17400"/>
            </a:lvl1pPr>
            <a:lvl2pPr marL="2491740" indent="0">
              <a:buNone/>
              <a:defRPr sz="15300"/>
            </a:lvl2pPr>
            <a:lvl3pPr marL="4983480" indent="0">
              <a:buNone/>
              <a:defRPr sz="13100"/>
            </a:lvl3pPr>
            <a:lvl4pPr marL="7475220" indent="0">
              <a:buNone/>
              <a:defRPr sz="10900"/>
            </a:lvl4pPr>
            <a:lvl5pPr marL="9966960" indent="0">
              <a:buNone/>
              <a:defRPr sz="10900"/>
            </a:lvl5pPr>
            <a:lvl6pPr marL="12458700" indent="0">
              <a:buNone/>
              <a:defRPr sz="10900"/>
            </a:lvl6pPr>
            <a:lvl7pPr marL="14950440" indent="0">
              <a:buNone/>
              <a:defRPr sz="10900"/>
            </a:lvl7pPr>
            <a:lvl8pPr marL="17442180" indent="0">
              <a:buNone/>
              <a:defRPr sz="10900"/>
            </a:lvl8pPr>
            <a:lvl9pPr marL="19933920" indent="0">
              <a:buNone/>
              <a:defRPr sz="109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0036813" y="28178524"/>
            <a:ext cx="30723840" cy="4225526"/>
          </a:xfrm>
        </p:spPr>
        <p:txBody>
          <a:bodyPr/>
          <a:lstStyle>
            <a:lvl1pPr marL="0" indent="0">
              <a:buNone/>
              <a:defRPr sz="7600"/>
            </a:lvl1pPr>
            <a:lvl2pPr marL="2491740" indent="0">
              <a:buNone/>
              <a:defRPr sz="6500"/>
            </a:lvl2pPr>
            <a:lvl3pPr marL="4983480" indent="0">
              <a:buNone/>
              <a:defRPr sz="5500"/>
            </a:lvl3pPr>
            <a:lvl4pPr marL="7475220" indent="0">
              <a:buNone/>
              <a:defRPr sz="4900"/>
            </a:lvl4pPr>
            <a:lvl5pPr marL="9966960" indent="0">
              <a:buNone/>
              <a:defRPr sz="4900"/>
            </a:lvl5pPr>
            <a:lvl6pPr marL="12458700" indent="0">
              <a:buNone/>
              <a:defRPr sz="4900"/>
            </a:lvl6pPr>
            <a:lvl7pPr marL="14950440" indent="0">
              <a:buNone/>
              <a:defRPr sz="4900"/>
            </a:lvl7pPr>
            <a:lvl8pPr marL="17442180" indent="0">
              <a:buNone/>
              <a:defRPr sz="4900"/>
            </a:lvl8pPr>
            <a:lvl9pPr marL="19933920" indent="0">
              <a:buNone/>
              <a:defRPr sz="4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560320" y="1441849"/>
            <a:ext cx="46085760" cy="6000750"/>
          </a:xfrm>
          <a:prstGeom prst="rect">
            <a:avLst/>
          </a:prstGeom>
        </p:spPr>
        <p:txBody>
          <a:bodyPr vert="horz" lIns="498348" tIns="249174" rIns="498348" bIns="249174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560320" y="8401053"/>
            <a:ext cx="46085760" cy="23761306"/>
          </a:xfrm>
          <a:prstGeom prst="rect">
            <a:avLst/>
          </a:prstGeom>
        </p:spPr>
        <p:txBody>
          <a:bodyPr vert="horz" lIns="498348" tIns="249174" rIns="498348" bIns="249174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2560320" y="33370840"/>
            <a:ext cx="11948160" cy="1916906"/>
          </a:xfrm>
          <a:prstGeom prst="rect">
            <a:avLst/>
          </a:prstGeom>
        </p:spPr>
        <p:txBody>
          <a:bodyPr vert="horz" lIns="498348" tIns="249174" rIns="498348" bIns="249174" rtlCol="0" anchor="ctr"/>
          <a:lstStyle>
            <a:lvl1pPr algn="l">
              <a:defRPr sz="6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2013/11/19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7495520" y="33370840"/>
            <a:ext cx="16215360" cy="1916906"/>
          </a:xfrm>
          <a:prstGeom prst="rect">
            <a:avLst/>
          </a:prstGeom>
        </p:spPr>
        <p:txBody>
          <a:bodyPr vert="horz" lIns="498348" tIns="249174" rIns="498348" bIns="249174" rtlCol="0" anchor="ctr"/>
          <a:lstStyle>
            <a:lvl1pPr algn="ctr">
              <a:defRPr sz="6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36697920" y="33370840"/>
            <a:ext cx="11948160" cy="1916906"/>
          </a:xfrm>
          <a:prstGeom prst="rect">
            <a:avLst/>
          </a:prstGeom>
        </p:spPr>
        <p:txBody>
          <a:bodyPr vert="horz" lIns="498348" tIns="249174" rIns="498348" bIns="249174" rtlCol="0" anchor="ctr"/>
          <a:lstStyle>
            <a:lvl1pPr algn="r">
              <a:defRPr sz="6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983480" rtl="0" eaLnBrk="1" latinLnBrk="0" hangingPunct="1">
        <a:spcBef>
          <a:spcPct val="0"/>
        </a:spcBef>
        <a:buNone/>
        <a:defRPr kumimoji="1" sz="2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8805" indent="-1868805" algn="l" defTabSz="4983480" rtl="0" eaLnBrk="1" latinLnBrk="0" hangingPunct="1">
        <a:spcBef>
          <a:spcPct val="20000"/>
        </a:spcBef>
        <a:buFont typeface="Arial" pitchFamily="34" charset="0"/>
        <a:buChar char="•"/>
        <a:defRPr kumimoji="1" sz="17400" kern="1200">
          <a:solidFill>
            <a:schemeClr val="tx1"/>
          </a:solidFill>
          <a:latin typeface="+mn-lt"/>
          <a:ea typeface="+mn-ea"/>
          <a:cs typeface="+mn-cs"/>
        </a:defRPr>
      </a:lvl1pPr>
      <a:lvl2pPr marL="4049078" indent="-1557338" algn="l" defTabSz="4983480" rtl="0" eaLnBrk="1" latinLnBrk="0" hangingPunct="1">
        <a:spcBef>
          <a:spcPct val="20000"/>
        </a:spcBef>
        <a:buFont typeface="Arial" pitchFamily="34" charset="0"/>
        <a:buChar char="–"/>
        <a:defRPr kumimoji="1" sz="15300" kern="1200">
          <a:solidFill>
            <a:schemeClr val="tx1"/>
          </a:solidFill>
          <a:latin typeface="+mn-lt"/>
          <a:ea typeface="+mn-ea"/>
          <a:cs typeface="+mn-cs"/>
        </a:defRPr>
      </a:lvl2pPr>
      <a:lvl3pPr marL="6229350" indent="-1245870" algn="l" defTabSz="4983480" rtl="0" eaLnBrk="1" latinLnBrk="0" hangingPunct="1">
        <a:spcBef>
          <a:spcPct val="20000"/>
        </a:spcBef>
        <a:buFont typeface="Arial" pitchFamily="34" charset="0"/>
        <a:buChar char="•"/>
        <a:defRPr kumimoji="1" sz="13100" kern="1200">
          <a:solidFill>
            <a:schemeClr val="tx1"/>
          </a:solidFill>
          <a:latin typeface="+mn-lt"/>
          <a:ea typeface="+mn-ea"/>
          <a:cs typeface="+mn-cs"/>
        </a:defRPr>
      </a:lvl3pPr>
      <a:lvl4pPr marL="8721090" indent="-1245870" algn="l" defTabSz="4983480" rtl="0" eaLnBrk="1" latinLnBrk="0" hangingPunct="1">
        <a:spcBef>
          <a:spcPct val="20000"/>
        </a:spcBef>
        <a:buFont typeface="Arial" pitchFamily="34" charset="0"/>
        <a:buChar char="–"/>
        <a:defRPr kumimoji="1" sz="10900" kern="1200">
          <a:solidFill>
            <a:schemeClr val="tx1"/>
          </a:solidFill>
          <a:latin typeface="+mn-lt"/>
          <a:ea typeface="+mn-ea"/>
          <a:cs typeface="+mn-cs"/>
        </a:defRPr>
      </a:lvl4pPr>
      <a:lvl5pPr marL="11212830" indent="-1245870" algn="l" defTabSz="4983480" rtl="0" eaLnBrk="1" latinLnBrk="0" hangingPunct="1">
        <a:spcBef>
          <a:spcPct val="20000"/>
        </a:spcBef>
        <a:buFont typeface="Arial" pitchFamily="34" charset="0"/>
        <a:buChar char="»"/>
        <a:defRPr kumimoji="1" sz="10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04570" indent="-1245870" algn="l" defTabSz="4983480" rtl="0" eaLnBrk="1" latinLnBrk="0" hangingPunct="1">
        <a:spcBef>
          <a:spcPct val="20000"/>
        </a:spcBef>
        <a:buFont typeface="Arial" pitchFamily="34" charset="0"/>
        <a:buChar char="•"/>
        <a:defRPr kumimoji="1" sz="10900" kern="1200">
          <a:solidFill>
            <a:schemeClr val="tx1"/>
          </a:solidFill>
          <a:latin typeface="+mn-lt"/>
          <a:ea typeface="+mn-ea"/>
          <a:cs typeface="+mn-cs"/>
        </a:defRPr>
      </a:lvl6pPr>
      <a:lvl7pPr marL="16196310" indent="-1245870" algn="l" defTabSz="4983480" rtl="0" eaLnBrk="1" latinLnBrk="0" hangingPunct="1">
        <a:spcBef>
          <a:spcPct val="20000"/>
        </a:spcBef>
        <a:buFont typeface="Arial" pitchFamily="34" charset="0"/>
        <a:buChar char="•"/>
        <a:defRPr kumimoji="1" sz="10900" kern="1200">
          <a:solidFill>
            <a:schemeClr val="tx1"/>
          </a:solidFill>
          <a:latin typeface="+mn-lt"/>
          <a:ea typeface="+mn-ea"/>
          <a:cs typeface="+mn-cs"/>
        </a:defRPr>
      </a:lvl7pPr>
      <a:lvl8pPr marL="18688050" indent="-1245870" algn="l" defTabSz="4983480" rtl="0" eaLnBrk="1" latinLnBrk="0" hangingPunct="1">
        <a:spcBef>
          <a:spcPct val="20000"/>
        </a:spcBef>
        <a:buFont typeface="Arial" pitchFamily="34" charset="0"/>
        <a:buChar char="•"/>
        <a:defRPr kumimoji="1" sz="10900" kern="1200">
          <a:solidFill>
            <a:schemeClr val="tx1"/>
          </a:solidFill>
          <a:latin typeface="+mn-lt"/>
          <a:ea typeface="+mn-ea"/>
          <a:cs typeface="+mn-cs"/>
        </a:defRPr>
      </a:lvl8pPr>
      <a:lvl9pPr marL="21179790" indent="-1245870" algn="l" defTabSz="4983480" rtl="0" eaLnBrk="1" latinLnBrk="0" hangingPunct="1">
        <a:spcBef>
          <a:spcPct val="20000"/>
        </a:spcBef>
        <a:buFont typeface="Arial" pitchFamily="34" charset="0"/>
        <a:buChar char="•"/>
        <a:defRPr kumimoji="1" sz="10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983480" rtl="0" eaLnBrk="1" latinLnBrk="0" hangingPunct="1">
        <a:defRPr kumimoji="1" sz="9800" kern="1200">
          <a:solidFill>
            <a:schemeClr val="tx1"/>
          </a:solidFill>
          <a:latin typeface="+mn-lt"/>
          <a:ea typeface="+mn-ea"/>
          <a:cs typeface="+mn-cs"/>
        </a:defRPr>
      </a:lvl1pPr>
      <a:lvl2pPr marL="2491740" algn="l" defTabSz="4983480" rtl="0" eaLnBrk="1" latinLnBrk="0" hangingPunct="1">
        <a:defRPr kumimoji="1" sz="9800" kern="1200">
          <a:solidFill>
            <a:schemeClr val="tx1"/>
          </a:solidFill>
          <a:latin typeface="+mn-lt"/>
          <a:ea typeface="+mn-ea"/>
          <a:cs typeface="+mn-cs"/>
        </a:defRPr>
      </a:lvl2pPr>
      <a:lvl3pPr marL="4983480" algn="l" defTabSz="4983480" rtl="0" eaLnBrk="1" latinLnBrk="0" hangingPunct="1">
        <a:defRPr kumimoji="1" sz="9800" kern="1200">
          <a:solidFill>
            <a:schemeClr val="tx1"/>
          </a:solidFill>
          <a:latin typeface="+mn-lt"/>
          <a:ea typeface="+mn-ea"/>
          <a:cs typeface="+mn-cs"/>
        </a:defRPr>
      </a:lvl3pPr>
      <a:lvl4pPr marL="7475220" algn="l" defTabSz="4983480" rtl="0" eaLnBrk="1" latinLnBrk="0" hangingPunct="1">
        <a:defRPr kumimoji="1" sz="9800" kern="1200">
          <a:solidFill>
            <a:schemeClr val="tx1"/>
          </a:solidFill>
          <a:latin typeface="+mn-lt"/>
          <a:ea typeface="+mn-ea"/>
          <a:cs typeface="+mn-cs"/>
        </a:defRPr>
      </a:lvl4pPr>
      <a:lvl5pPr marL="9966960" algn="l" defTabSz="4983480" rtl="0" eaLnBrk="1" latinLnBrk="0" hangingPunct="1">
        <a:defRPr kumimoji="1" sz="9800" kern="1200">
          <a:solidFill>
            <a:schemeClr val="tx1"/>
          </a:solidFill>
          <a:latin typeface="+mn-lt"/>
          <a:ea typeface="+mn-ea"/>
          <a:cs typeface="+mn-cs"/>
        </a:defRPr>
      </a:lvl5pPr>
      <a:lvl6pPr marL="12458700" algn="l" defTabSz="4983480" rtl="0" eaLnBrk="1" latinLnBrk="0" hangingPunct="1">
        <a:defRPr kumimoji="1" sz="9800" kern="1200">
          <a:solidFill>
            <a:schemeClr val="tx1"/>
          </a:solidFill>
          <a:latin typeface="+mn-lt"/>
          <a:ea typeface="+mn-ea"/>
          <a:cs typeface="+mn-cs"/>
        </a:defRPr>
      </a:lvl6pPr>
      <a:lvl7pPr marL="14950440" algn="l" defTabSz="4983480" rtl="0" eaLnBrk="1" latinLnBrk="0" hangingPunct="1">
        <a:defRPr kumimoji="1" sz="9800" kern="1200">
          <a:solidFill>
            <a:schemeClr val="tx1"/>
          </a:solidFill>
          <a:latin typeface="+mn-lt"/>
          <a:ea typeface="+mn-ea"/>
          <a:cs typeface="+mn-cs"/>
        </a:defRPr>
      </a:lvl7pPr>
      <a:lvl8pPr marL="17442180" algn="l" defTabSz="4983480" rtl="0" eaLnBrk="1" latinLnBrk="0" hangingPunct="1">
        <a:defRPr kumimoji="1" sz="9800" kern="1200">
          <a:solidFill>
            <a:schemeClr val="tx1"/>
          </a:solidFill>
          <a:latin typeface="+mn-lt"/>
          <a:ea typeface="+mn-ea"/>
          <a:cs typeface="+mn-cs"/>
        </a:defRPr>
      </a:lvl8pPr>
      <a:lvl9pPr marL="19933920" algn="l" defTabSz="4983480" rtl="0" eaLnBrk="1" latinLnBrk="0" hangingPunct="1">
        <a:defRPr kumimoji="1" sz="9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chart" Target="../charts/chart4.xml"/><Relationship Id="rId5" Type="http://schemas.openxmlformats.org/officeDocument/2006/relationships/image" Target="../media/image3.jpeg"/><Relationship Id="rId10" Type="http://schemas.openxmlformats.org/officeDocument/2006/relationships/chart" Target="../charts/chart3.xml"/><Relationship Id="rId4" Type="http://schemas.openxmlformats.org/officeDocument/2006/relationships/image" Target="../media/image2.jpeg"/><Relationship Id="rId9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コンテンツ プレースホルダー 4"/>
          <p:cNvSpPr txBox="1">
            <a:spLocks/>
          </p:cNvSpPr>
          <p:nvPr/>
        </p:nvSpPr>
        <p:spPr>
          <a:xfrm>
            <a:off x="12053332" y="11485392"/>
            <a:ext cx="18214384" cy="61212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543437" tIns="271719" rIns="543437" bIns="271719" rtlCol="0">
            <a:normAutofit/>
          </a:bodyPr>
          <a:lstStyle>
            <a:lvl1pPr marL="1868805" indent="-1868805" algn="l" defTabSz="4983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49078" indent="-1557338" algn="l" defTabSz="498348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29350" indent="-1245870" algn="l" defTabSz="4983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21090" indent="-1245870" algn="l" defTabSz="498348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0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12830" indent="-1245870" algn="l" defTabSz="498348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0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04570" indent="-1245870" algn="l" defTabSz="4983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0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96310" indent="-1245870" algn="l" defTabSz="4983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0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688050" indent="-1245870" algn="l" defTabSz="4983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0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179790" indent="-1245870" algn="l" defTabSz="4983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0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-720000" defTabSz="5434371">
              <a:buFont typeface="Wingdings" pitchFamily="2" charset="2"/>
              <a:buChar char="n"/>
            </a:pPr>
            <a:r>
              <a:rPr lang="en-US" altLang="ja-JP" sz="4200" b="1" dirty="0" smtClean="0">
                <a:ea typeface="Adobe Fan Heiti Std B"/>
                <a:cs typeface="Arial" pitchFamily="34" charset="0"/>
              </a:rPr>
              <a:t>OpenMP </a:t>
            </a:r>
            <a:r>
              <a:rPr lang="en-US" altLang="ja-JP" sz="4200" b="1" dirty="0">
                <a:ea typeface="Adobe Fan Heiti Std B"/>
                <a:cs typeface="Arial" pitchFamily="34" charset="0"/>
              </a:rPr>
              <a:t>Runtime Extensions</a:t>
            </a:r>
          </a:p>
          <a:p>
            <a:pPr marL="360000" indent="-720000" defTabSz="5434371">
              <a:buFont typeface="Wingdings" pitchFamily="2" charset="2"/>
              <a:buChar char="n"/>
            </a:pPr>
            <a:endParaRPr lang="en-US" altLang="ja-JP" sz="3600" b="1" dirty="0" smtClean="0">
              <a:latin typeface="Arial" pitchFamily="34" charset="0"/>
              <a:ea typeface="Adobe Fan Heiti Std B"/>
              <a:cs typeface="Arial" pitchFamily="34" charset="0"/>
            </a:endParaRPr>
          </a:p>
          <a:p>
            <a:pPr marL="360000" indent="-720000" defTabSz="5434371">
              <a:buFont typeface="Wingdings" pitchFamily="2" charset="2"/>
              <a:buChar char="n"/>
            </a:pPr>
            <a:endParaRPr lang="en-US" altLang="ja-JP" sz="3600" b="1" dirty="0">
              <a:latin typeface="Arial" pitchFamily="34" charset="0"/>
              <a:ea typeface="Adobe Fan Heiti Std B"/>
              <a:cs typeface="Arial" pitchFamily="34" charset="0"/>
            </a:endParaRPr>
          </a:p>
          <a:p>
            <a:pPr marL="360000" indent="-720000" defTabSz="5434371">
              <a:buFont typeface="Wingdings" pitchFamily="2" charset="2"/>
              <a:buChar char="n"/>
            </a:pPr>
            <a:endParaRPr lang="en-US" altLang="ja-JP" sz="3600" b="1" dirty="0">
              <a:latin typeface="Arial" pitchFamily="34" charset="0"/>
              <a:ea typeface="Adobe Fan Heiti Std B"/>
              <a:cs typeface="Arial" pitchFamily="34" charset="0"/>
            </a:endParaRPr>
          </a:p>
          <a:p>
            <a:pPr marL="360000" indent="-720000" defTabSz="5434371">
              <a:buFont typeface="Wingdings" pitchFamily="2" charset="2"/>
              <a:buChar char="n"/>
            </a:pPr>
            <a:endParaRPr lang="en-US" altLang="ja-JP" sz="3600" b="1" dirty="0" smtClean="0">
              <a:latin typeface="Arial" pitchFamily="34" charset="0"/>
              <a:ea typeface="Adobe Fan Heiti Std B"/>
              <a:cs typeface="Arial" pitchFamily="34" charset="0"/>
            </a:endParaRPr>
          </a:p>
          <a:p>
            <a:pPr marL="360000" indent="-720000" defTabSz="5434371">
              <a:buFont typeface="Wingdings" pitchFamily="2" charset="2"/>
              <a:buChar char="n"/>
            </a:pPr>
            <a:endParaRPr lang="en-US" altLang="ja-JP" sz="3600" b="1" dirty="0">
              <a:latin typeface="Arial" pitchFamily="34" charset="0"/>
              <a:ea typeface="Adobe Fan Heiti Std B"/>
              <a:cs typeface="Arial" pitchFamily="34" charset="0"/>
            </a:endParaRPr>
          </a:p>
          <a:p>
            <a:pPr marL="360000" indent="-720000" defTabSz="5434371">
              <a:buFont typeface="Wingdings" pitchFamily="2" charset="2"/>
              <a:buChar char="n"/>
            </a:pPr>
            <a:endParaRPr lang="en-US" altLang="ja-JP" sz="3600" b="1" dirty="0" smtClean="0">
              <a:latin typeface="Arial" pitchFamily="34" charset="0"/>
              <a:ea typeface="Adobe Fan Heiti Std B"/>
              <a:cs typeface="Arial" pitchFamily="34" charset="0"/>
            </a:endParaRPr>
          </a:p>
          <a:p>
            <a:pPr marL="0" indent="0" defTabSz="5434371">
              <a:buNone/>
            </a:pPr>
            <a:endParaRPr lang="en-US" altLang="ja-JP" sz="1800" b="1" dirty="0">
              <a:latin typeface="Arial" pitchFamily="34" charset="0"/>
              <a:ea typeface="Adobe Fan Heiti Std B"/>
              <a:cs typeface="Arial" pitchFamily="34" charset="0"/>
            </a:endParaRPr>
          </a:p>
          <a:p>
            <a:pPr marL="360000" indent="-720000" defTabSz="5434371">
              <a:buFont typeface="Wingdings" panose="05000000000000000000" pitchFamily="2" charset="2"/>
              <a:buChar char="p"/>
            </a:pPr>
            <a:endParaRPr lang="en-US" altLang="ja-JP" sz="2400" b="1" dirty="0" smtClean="0">
              <a:solidFill>
                <a:schemeClr val="tx2">
                  <a:lumMod val="50000"/>
                </a:schemeClr>
              </a:solidFill>
              <a:ea typeface="Adobe Fan Heiti Std B"/>
              <a:cs typeface="Arial" pitchFamily="34" charset="0"/>
            </a:endParaRPr>
          </a:p>
          <a:p>
            <a:pPr marL="360000" indent="-720000" defTabSz="5434371">
              <a:buFont typeface="Wingdings" panose="05000000000000000000" pitchFamily="2" charset="2"/>
              <a:buChar char="p"/>
            </a:pPr>
            <a:endParaRPr lang="en-US" altLang="ja-JP" sz="1000" b="1" dirty="0" smtClean="0">
              <a:solidFill>
                <a:schemeClr val="tx2">
                  <a:lumMod val="50000"/>
                </a:schemeClr>
              </a:solidFill>
              <a:ea typeface="Adobe Fan Heiti Std B"/>
              <a:cs typeface="Arial" pitchFamily="34" charset="0"/>
            </a:endParaRPr>
          </a:p>
          <a:p>
            <a:pPr marL="360000" indent="-720000" defTabSz="5434371">
              <a:buFont typeface="Wingdings" panose="05000000000000000000" pitchFamily="2" charset="2"/>
              <a:buChar char="p"/>
            </a:pPr>
            <a:endParaRPr lang="ja-JP" altLang="en-US" sz="4200" b="1" dirty="0">
              <a:solidFill>
                <a:schemeClr val="tx2">
                  <a:lumMod val="50000"/>
                </a:schemeClr>
              </a:solidFill>
              <a:ea typeface="Adobe Fan Heiti Std B"/>
              <a:cs typeface="Arial" pitchFamily="34" charset="0"/>
            </a:endParaRPr>
          </a:p>
        </p:txBody>
      </p:sp>
      <p:sp>
        <p:nvSpPr>
          <p:cNvPr id="1032" name="コンテンツ プレースホルダー 4"/>
          <p:cNvSpPr txBox="1">
            <a:spLocks/>
          </p:cNvSpPr>
          <p:nvPr/>
        </p:nvSpPr>
        <p:spPr>
          <a:xfrm>
            <a:off x="11675782" y="2556148"/>
            <a:ext cx="8636391" cy="69865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lIns="360000" tIns="271719" rIns="360000" bIns="271719" rtlCol="0">
            <a:noAutofit/>
          </a:bodyPr>
          <a:lstStyle>
            <a:lvl1pPr marL="1868805" indent="-1868805" algn="l" defTabSz="4983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49078" indent="-1557338" algn="l" defTabSz="498348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29350" indent="-1245870" algn="l" defTabSz="4983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21090" indent="-1245870" algn="l" defTabSz="498348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0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12830" indent="-1245870" algn="l" defTabSz="498348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0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04570" indent="-1245870" algn="l" defTabSz="4983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0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96310" indent="-1245870" algn="l" defTabSz="4983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0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688050" indent="-1245870" algn="l" defTabSz="4983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0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179790" indent="-1245870" algn="l" defTabSz="4983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0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-720000" defTabSz="5434371">
              <a:buFont typeface="Wingdings" pitchFamily="2" charset="2"/>
              <a:buChar char="n"/>
            </a:pPr>
            <a:r>
              <a:rPr lang="en-US" altLang="ja-JP" sz="4400" b="1" dirty="0" smtClean="0">
                <a:solidFill>
                  <a:schemeClr val="tx2"/>
                </a:solidFill>
                <a:ea typeface="Adobe Fan Heiti Std B"/>
                <a:cs typeface="Arial" pitchFamily="34" charset="0"/>
              </a:rPr>
              <a:t>Many core</a:t>
            </a:r>
          </a:p>
          <a:p>
            <a:pPr marL="457200" lvl="1" indent="-457200" defTabSz="5434371">
              <a:buFont typeface="Arial" pitchFamily="34" charset="0"/>
              <a:buChar char="•"/>
            </a:pPr>
            <a:r>
              <a:rPr lang="en-US" altLang="ja-JP" sz="3600" b="1" dirty="0" smtClean="0">
                <a:ea typeface="Adobe Fan Heiti Std B"/>
                <a:cs typeface="Arial" pitchFamily="34" charset="0"/>
              </a:rPr>
              <a:t>Massively parallel environment</a:t>
            </a:r>
          </a:p>
          <a:p>
            <a:pPr marL="457200" lvl="1" indent="-457200" defTabSz="5434371">
              <a:buFont typeface="Arial" pitchFamily="34" charset="0"/>
              <a:buChar char="•"/>
            </a:pPr>
            <a:r>
              <a:rPr lang="en-US" altLang="ja-JP" sz="3600" b="1" dirty="0" smtClean="0">
                <a:ea typeface="Adobe Fan Heiti Std B"/>
                <a:cs typeface="Arial" pitchFamily="34" charset="0"/>
              </a:rPr>
              <a:t>Intel® Xeon Phi co-processor</a:t>
            </a:r>
          </a:p>
          <a:p>
            <a:pPr marL="457200" lvl="1" indent="-457200" defTabSz="5434371">
              <a:buFont typeface="Arial" pitchFamily="34" charset="0"/>
              <a:buChar char="•"/>
            </a:pPr>
            <a:r>
              <a:rPr lang="en-US" altLang="ja-JP" sz="3600" b="1" dirty="0" smtClean="0">
                <a:ea typeface="Adobe Fan Heiti Std B"/>
                <a:cs typeface="Arial" pitchFamily="34" charset="0"/>
              </a:rPr>
              <a:t>Blue Gene/Q</a:t>
            </a:r>
          </a:p>
          <a:p>
            <a:pPr marL="0" lvl="1" indent="0" defTabSz="5434371">
              <a:buNone/>
            </a:pPr>
            <a:endParaRPr lang="en-US" altLang="ja-JP" sz="3600" b="1" dirty="0" smtClean="0">
              <a:ea typeface="Adobe Fan Heiti Std B"/>
              <a:cs typeface="Arial" pitchFamily="34" charset="0"/>
            </a:endParaRPr>
          </a:p>
        </p:txBody>
      </p:sp>
      <p:sp>
        <p:nvSpPr>
          <p:cNvPr id="1055" name="正方形/長方形 1054"/>
          <p:cNvSpPr/>
          <p:nvPr/>
        </p:nvSpPr>
        <p:spPr>
          <a:xfrm>
            <a:off x="12019976" y="17786226"/>
            <a:ext cx="17448661" cy="13364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lIns="543437" tIns="271719" rIns="543437" bIns="271719" rtlCol="0">
            <a:normAutofit/>
          </a:bodyPr>
          <a:lstStyle/>
          <a:p>
            <a:pPr marL="360000" indent="-720000" defTabSz="5434371">
              <a:spcBef>
                <a:spcPct val="20000"/>
              </a:spcBef>
              <a:buFont typeface="Wingdings" pitchFamily="2" charset="2"/>
              <a:buChar char="n"/>
            </a:pPr>
            <a:r>
              <a:rPr lang="en-US" altLang="ja-JP" sz="4400" b="1" dirty="0">
                <a:ea typeface="Adobe Fan Heiti Std B"/>
                <a:cs typeface="Arial" pitchFamily="34" charset="0"/>
              </a:rPr>
              <a:t>MPI Internal Parallelism</a:t>
            </a:r>
          </a:p>
          <a:p>
            <a:pPr marL="360000" indent="-720000" defTabSz="5434371">
              <a:spcBef>
                <a:spcPct val="20000"/>
              </a:spcBef>
              <a:buFont typeface="Wingdings" pitchFamily="2" charset="2"/>
              <a:buChar char="n"/>
            </a:pPr>
            <a:endParaRPr lang="ja-JP" altLang="en-US" sz="4400" b="1" dirty="0">
              <a:solidFill>
                <a:schemeClr val="tx2"/>
              </a:solidFill>
              <a:ea typeface="Adobe Fan Heiti Std B"/>
              <a:cs typeface="Arial" pitchFamily="34" charset="0"/>
            </a:endParaRPr>
          </a:p>
        </p:txBody>
      </p:sp>
      <p:sp>
        <p:nvSpPr>
          <p:cNvPr id="1031" name="角丸四角形 1030"/>
          <p:cNvSpPr/>
          <p:nvPr/>
        </p:nvSpPr>
        <p:spPr>
          <a:xfrm>
            <a:off x="929325" y="2560092"/>
            <a:ext cx="10416291" cy="7171574"/>
          </a:xfrm>
          <a:prstGeom prst="roundRect">
            <a:avLst>
              <a:gd name="adj" fmla="val 8818"/>
            </a:avLst>
          </a:prstGeom>
          <a:noFill/>
          <a:ln w="50800" cmpd="dbl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0" y="0"/>
            <a:ext cx="51206400" cy="2559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rIns="288000" bIns="288000" rtlCol="0" anchor="ctr"/>
          <a:lstStyle/>
          <a:p>
            <a:endParaRPr lang="ja-JP" altLang="en-US" sz="4400" b="1">
              <a:solidFill>
                <a:schemeClr val="bg1"/>
              </a:solidFill>
              <a:latin typeface="+mj-lt"/>
              <a:ea typeface="Adobe Heiti Std R" pitchFamily="34" charset="-128"/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title" idx="4294967295"/>
          </p:nvPr>
        </p:nvSpPr>
        <p:spPr>
          <a:xfrm>
            <a:off x="2132013" y="576263"/>
            <a:ext cx="49074387" cy="1222375"/>
          </a:xfrm>
        </p:spPr>
        <p:txBody>
          <a:bodyPr vert="horz" lIns="543437" tIns="271719" rIns="543437" bIns="271719" rtlCol="0" anchor="ctr">
            <a:noAutofit/>
          </a:bodyPr>
          <a:lstStyle/>
          <a:p>
            <a:pPr lvl="1" algn="ctr"/>
            <a:r>
              <a:rPr lang="en-US" altLang="ja-JP" sz="6000" b="1" dirty="0">
                <a:latin typeface="+mj-lt"/>
              </a:rPr>
              <a:t>Optimizing MPI Implementation on Massively Parallel Many-Core </a:t>
            </a:r>
            <a:r>
              <a:rPr lang="en-US" altLang="ja-JP" sz="6000" b="1" dirty="0" smtClean="0">
                <a:latin typeface="+mj-lt"/>
              </a:rPr>
              <a:t>Architectures</a:t>
            </a:r>
            <a:endParaRPr lang="ja-JP" altLang="en-US" sz="6000" b="1" dirty="0">
              <a:latin typeface="+mj-lt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105717" y="1852206"/>
            <a:ext cx="2520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i="1" dirty="0" smtClean="0">
                <a:ea typeface="Adobe Fan Heiti Std B"/>
              </a:rPr>
              <a:t>Min Si , </a:t>
            </a:r>
            <a:r>
              <a:rPr lang="en-US" altLang="ja-JP" sz="4000" i="1" dirty="0" smtClean="0">
                <a:ea typeface="Adobe Fan Heiti Std B"/>
              </a:rPr>
              <a:t>Yutaka Ishikawa (</a:t>
            </a:r>
            <a:r>
              <a:rPr lang="en-US" altLang="ja-JP" sz="4000" i="1" dirty="0">
                <a:ea typeface="Adobe Fan Heiti Std B"/>
              </a:rPr>
              <a:t>Advisor</a:t>
            </a:r>
            <a:r>
              <a:rPr lang="en-US" altLang="ja-JP" sz="4000" i="1" dirty="0" smtClean="0">
                <a:ea typeface="Adobe Fan Heiti Std B"/>
              </a:rPr>
              <a:t>) from University  of  Tokyo</a:t>
            </a:r>
            <a:r>
              <a:rPr lang="en-US" altLang="ja-JP" sz="4000" i="1" dirty="0">
                <a:ea typeface="Adobe Fan Heiti Std B"/>
              </a:rPr>
              <a:t>, </a:t>
            </a:r>
            <a:r>
              <a:rPr lang="en-US" altLang="ja-JP" sz="4000" i="1" dirty="0" smtClean="0">
                <a:ea typeface="Adobe Fan Heiti Std B"/>
              </a:rPr>
              <a:t> </a:t>
            </a:r>
            <a:r>
              <a:rPr lang="en-US" altLang="ja-JP" sz="4000" i="1" dirty="0" err="1" smtClean="0">
                <a:ea typeface="Adobe Fan Heiti Std B"/>
              </a:rPr>
              <a:t>Pavan</a:t>
            </a:r>
            <a:r>
              <a:rPr lang="en-US" altLang="ja-JP" sz="4000" i="1" dirty="0" smtClean="0">
                <a:ea typeface="Adobe Fan Heiti Std B"/>
              </a:rPr>
              <a:t> </a:t>
            </a:r>
            <a:r>
              <a:rPr lang="en-US" altLang="ja-JP" sz="4000" i="1" dirty="0" err="1" smtClean="0">
                <a:ea typeface="Adobe Fan Heiti Std B"/>
              </a:rPr>
              <a:t>Balaji</a:t>
            </a:r>
            <a:r>
              <a:rPr lang="en-US" altLang="ja-JP" sz="4000" i="1" dirty="0">
                <a:ea typeface="Adobe Fan Heiti Std B"/>
              </a:rPr>
              <a:t> (Advisor</a:t>
            </a:r>
            <a:r>
              <a:rPr lang="en-US" altLang="ja-JP" sz="4000" i="1" dirty="0" smtClean="0">
                <a:ea typeface="Adobe Fan Heiti Std B"/>
              </a:rPr>
              <a:t>) from </a:t>
            </a:r>
            <a:r>
              <a:rPr lang="en-US" altLang="ja-JP" sz="4000" dirty="0"/>
              <a:t>Argonne National Laboratory</a:t>
            </a:r>
            <a:endParaRPr kumimoji="1" lang="ja-JP" altLang="en-US" sz="4000" i="1" dirty="0">
              <a:ea typeface="Adobe Fan Heiti Std B"/>
            </a:endParaRP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41213156" y="11282491"/>
            <a:ext cx="907300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ja-JP" sz="3200" i="1" dirty="0">
                <a:solidFill>
                  <a:schemeClr val="bg1">
                    <a:lumMod val="50000"/>
                  </a:schemeClr>
                </a:solidFill>
                <a:latin typeface="Tekton Pro" pitchFamily="34" charset="0"/>
              </a:rPr>
              <a:t>Funneled / </a:t>
            </a:r>
            <a:r>
              <a:rPr lang="en-US" altLang="ja-JP" sz="3200" i="1" dirty="0" smtClean="0">
                <a:solidFill>
                  <a:schemeClr val="bg1">
                    <a:lumMod val="50000"/>
                  </a:schemeClr>
                </a:solidFill>
                <a:latin typeface="Tekton Pro" pitchFamily="34" charset="0"/>
              </a:rPr>
              <a:t>Serialized Thread Safety</a:t>
            </a:r>
            <a:endParaRPr lang="en-US" altLang="ja-JP" sz="3200" i="1" dirty="0">
              <a:solidFill>
                <a:schemeClr val="bg1">
                  <a:lumMod val="50000"/>
                </a:schemeClr>
              </a:solidFill>
              <a:latin typeface="Tekton Pro" pitchFamily="34" charset="0"/>
            </a:endParaRPr>
          </a:p>
        </p:txBody>
      </p:sp>
      <p:sp>
        <p:nvSpPr>
          <p:cNvPr id="369" name="テキスト ボックス 368"/>
          <p:cNvSpPr txBox="1"/>
          <p:nvPr/>
        </p:nvSpPr>
        <p:spPr>
          <a:xfrm>
            <a:off x="976464" y="2565700"/>
            <a:ext cx="10416291" cy="71659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60000" tIns="271719" rIns="360000" bIns="271719" rtlCol="0">
            <a:noAutofit/>
          </a:bodyPr>
          <a:lstStyle>
            <a:defPPr>
              <a:defRPr lang="ja-JP"/>
            </a:defPPr>
            <a:lvl1pPr marL="360000" indent="-720000" defTabSz="5434371">
              <a:spcBef>
                <a:spcPct val="20000"/>
              </a:spcBef>
              <a:buFont typeface="Wingdings" pitchFamily="2" charset="2"/>
              <a:buChar char="n"/>
              <a:defRPr sz="3600" b="1">
                <a:latin typeface="Arial" pitchFamily="34" charset="0"/>
                <a:ea typeface="Adobe Fan Heiti Std B"/>
                <a:cs typeface="Arial" pitchFamily="34" charset="0"/>
              </a:defRPr>
            </a:lvl1pPr>
            <a:lvl2pPr marL="4049078" indent="-1557338">
              <a:spcBef>
                <a:spcPct val="20000"/>
              </a:spcBef>
              <a:buFont typeface="Arial" pitchFamily="34" charset="0"/>
              <a:buChar char="–"/>
              <a:defRPr sz="15300"/>
            </a:lvl2pPr>
            <a:lvl3pPr marL="6229350" indent="-1245870">
              <a:spcBef>
                <a:spcPct val="20000"/>
              </a:spcBef>
              <a:buFont typeface="Arial" pitchFamily="34" charset="0"/>
              <a:buChar char="•"/>
              <a:defRPr sz="13100"/>
            </a:lvl3pPr>
            <a:lvl4pPr marL="8721090" indent="-1245870">
              <a:spcBef>
                <a:spcPct val="20000"/>
              </a:spcBef>
              <a:buFont typeface="Arial" pitchFamily="34" charset="0"/>
              <a:buChar char="–"/>
              <a:defRPr sz="10900"/>
            </a:lvl4pPr>
            <a:lvl5pPr marL="11212830" indent="-1245870">
              <a:spcBef>
                <a:spcPct val="20000"/>
              </a:spcBef>
              <a:buFont typeface="Arial" pitchFamily="34" charset="0"/>
              <a:buChar char="»"/>
              <a:defRPr sz="10900"/>
            </a:lvl5pPr>
            <a:lvl6pPr marL="13704570" indent="-1245870">
              <a:spcBef>
                <a:spcPct val="20000"/>
              </a:spcBef>
              <a:buFont typeface="Arial" pitchFamily="34" charset="0"/>
              <a:buChar char="•"/>
              <a:defRPr sz="10900"/>
            </a:lvl6pPr>
            <a:lvl7pPr marL="16196310" indent="-1245870">
              <a:spcBef>
                <a:spcPct val="20000"/>
              </a:spcBef>
              <a:buFont typeface="Arial" pitchFamily="34" charset="0"/>
              <a:buChar char="•"/>
              <a:defRPr sz="10900"/>
            </a:lvl7pPr>
            <a:lvl8pPr marL="18688050" indent="-1245870">
              <a:spcBef>
                <a:spcPct val="20000"/>
              </a:spcBef>
              <a:buFont typeface="Arial" pitchFamily="34" charset="0"/>
              <a:buChar char="•"/>
              <a:defRPr sz="10900"/>
            </a:lvl8pPr>
            <a:lvl9pPr marL="21179790" indent="-1245870">
              <a:spcBef>
                <a:spcPct val="20000"/>
              </a:spcBef>
              <a:buFont typeface="Arial" pitchFamily="34" charset="0"/>
              <a:buChar char="•"/>
              <a:defRPr sz="10900"/>
            </a:lvl9pPr>
          </a:lstStyle>
          <a:p>
            <a:pPr marL="0" indent="0">
              <a:buNone/>
            </a:pPr>
            <a:r>
              <a:rPr lang="en-US" altLang="ja-JP" b="0" i="1" dirty="0" smtClean="0">
                <a:latin typeface="+mn-lt"/>
                <a:ea typeface="Adobe Song Std L" pitchFamily="18" charset="-128"/>
              </a:rPr>
              <a:t>     My </a:t>
            </a:r>
            <a:r>
              <a:rPr lang="en-US" altLang="ja-JP" b="0" i="1" dirty="0">
                <a:latin typeface="+mn-lt"/>
                <a:ea typeface="Adobe Song Std L" pitchFamily="18" charset="-128"/>
              </a:rPr>
              <a:t>doctoral research focuses on exploiting </a:t>
            </a:r>
            <a:r>
              <a:rPr lang="en-US" altLang="ja-JP" b="0" i="1" dirty="0" smtClean="0">
                <a:latin typeface="+mn-lt"/>
                <a:ea typeface="Adobe Song Std L" pitchFamily="18" charset="-128"/>
              </a:rPr>
              <a:t>the capabilities </a:t>
            </a:r>
            <a:r>
              <a:rPr lang="en-US" altLang="ja-JP" b="0" i="1" dirty="0">
                <a:latin typeface="+mn-lt"/>
                <a:ea typeface="Adobe Song Std L" pitchFamily="18" charset="-128"/>
              </a:rPr>
              <a:t>of </a:t>
            </a:r>
            <a:r>
              <a:rPr lang="en-US" altLang="ja-JP" b="0" i="1" dirty="0">
                <a:solidFill>
                  <a:srgbClr val="C00000"/>
                </a:solidFill>
                <a:latin typeface="+mn-lt"/>
                <a:ea typeface="Adobe Song Std L" pitchFamily="18" charset="-128"/>
              </a:rPr>
              <a:t>massively threaded many-core </a:t>
            </a:r>
            <a:r>
              <a:rPr lang="en-US" altLang="ja-JP" b="0" i="1" dirty="0" smtClean="0">
                <a:solidFill>
                  <a:srgbClr val="C00000"/>
                </a:solidFill>
                <a:latin typeface="+mn-lt"/>
                <a:ea typeface="Adobe Song Std L" pitchFamily="18" charset="-128"/>
              </a:rPr>
              <a:t>architectures </a:t>
            </a:r>
            <a:r>
              <a:rPr lang="en-US" altLang="ja-JP" b="0" i="1" dirty="0">
                <a:latin typeface="+mn-lt"/>
                <a:ea typeface="Adobe Song Std L" pitchFamily="18" charset="-128"/>
              </a:rPr>
              <a:t>on widely used </a:t>
            </a:r>
            <a:r>
              <a:rPr lang="en-US" altLang="ja-JP" b="0" i="1" dirty="0" smtClean="0">
                <a:solidFill>
                  <a:srgbClr val="C00000"/>
                </a:solidFill>
                <a:latin typeface="+mn-lt"/>
                <a:ea typeface="Adobe Song Std L" pitchFamily="18" charset="-128"/>
              </a:rPr>
              <a:t>MPI</a:t>
            </a:r>
            <a:r>
              <a:rPr lang="en-US" altLang="ja-JP" b="0" i="1" dirty="0" smtClean="0">
                <a:latin typeface="+mn-lt"/>
                <a:ea typeface="Adobe Song Std L" pitchFamily="18" charset="-128"/>
              </a:rPr>
              <a:t> implementations.</a:t>
            </a:r>
            <a:r>
              <a:rPr lang="en-US" altLang="ja-JP" b="0" i="1" dirty="0">
                <a:latin typeface="+mn-lt"/>
                <a:ea typeface="Adobe Song Std L" pitchFamily="18" charset="-128"/>
              </a:rPr>
              <a:t> </a:t>
            </a:r>
            <a:endParaRPr lang="en-US" altLang="ja-JP" b="0" i="1" dirty="0" smtClean="0">
              <a:latin typeface="+mn-lt"/>
              <a:ea typeface="Adobe Song Std L" pitchFamily="18" charset="-128"/>
            </a:endParaRPr>
          </a:p>
          <a:p>
            <a:pPr marL="0" indent="549275">
              <a:buNone/>
            </a:pPr>
            <a:r>
              <a:rPr lang="en-US" altLang="ja-JP" b="0" i="1" dirty="0" smtClean="0">
                <a:latin typeface="+mn-lt"/>
                <a:ea typeface="Adobe Song Std L" pitchFamily="18" charset="-128"/>
              </a:rPr>
              <a:t>I will investigate the characteristics </a:t>
            </a:r>
            <a:r>
              <a:rPr lang="en-US" altLang="ja-JP" b="0" i="1" dirty="0">
                <a:latin typeface="+mn-lt"/>
                <a:ea typeface="Adobe Song Std L" pitchFamily="18" charset="-128"/>
              </a:rPr>
              <a:t>of MPI </a:t>
            </a:r>
            <a:r>
              <a:rPr lang="en-US" altLang="ja-JP" b="0" i="1" dirty="0" smtClean="0">
                <a:latin typeface="+mn-lt"/>
                <a:ea typeface="Adobe Song Std L" pitchFamily="18" charset="-128"/>
              </a:rPr>
              <a:t>and </a:t>
            </a:r>
            <a:r>
              <a:rPr lang="en-US" altLang="ja-JP" b="0" i="1" dirty="0">
                <a:latin typeface="+mn-lt"/>
                <a:ea typeface="Adobe Song Std L" pitchFamily="18" charset="-128"/>
              </a:rPr>
              <a:t>develop various design </a:t>
            </a:r>
            <a:r>
              <a:rPr lang="en-US" altLang="ja-JP" b="0" i="1" dirty="0" smtClean="0">
                <a:latin typeface="+mn-lt"/>
                <a:ea typeface="Adobe Song Std L" pitchFamily="18" charset="-128"/>
              </a:rPr>
              <a:t>strategies </a:t>
            </a:r>
            <a:r>
              <a:rPr lang="en-US" altLang="ja-JP" b="0" i="1" dirty="0">
                <a:latin typeface="+mn-lt"/>
                <a:ea typeface="Adobe Song Std L" pitchFamily="18" charset="-128"/>
              </a:rPr>
              <a:t>that </a:t>
            </a:r>
            <a:r>
              <a:rPr lang="en-US" altLang="ja-JP" b="0" i="1" dirty="0" smtClean="0">
                <a:latin typeface="+mn-lt"/>
                <a:ea typeface="Adobe Song Std L" pitchFamily="18" charset="-128"/>
              </a:rPr>
              <a:t>allow MPI </a:t>
            </a:r>
            <a:r>
              <a:rPr lang="en-US" altLang="ja-JP" b="0" i="1" dirty="0">
                <a:latin typeface="+mn-lt"/>
                <a:ea typeface="Adobe Song Std L" pitchFamily="18" charset="-128"/>
              </a:rPr>
              <a:t>implementations to </a:t>
            </a:r>
            <a:r>
              <a:rPr lang="en-US" altLang="ja-JP" b="0" i="1" dirty="0" smtClean="0">
                <a:solidFill>
                  <a:srgbClr val="C00000"/>
                </a:solidFill>
                <a:latin typeface="+mn-lt"/>
                <a:ea typeface="Adobe Song Std L" pitchFamily="18" charset="-128"/>
              </a:rPr>
              <a:t>perform efficiently for different kinds of user programming models</a:t>
            </a:r>
            <a:r>
              <a:rPr lang="en-US" altLang="ja-JP" b="0" i="1" dirty="0" smtClean="0">
                <a:latin typeface="+mn-lt"/>
                <a:ea typeface="Adobe Song Std L" pitchFamily="18" charset="-128"/>
              </a:rPr>
              <a:t>.</a:t>
            </a:r>
          </a:p>
          <a:p>
            <a:pPr marL="0" indent="549275">
              <a:buNone/>
            </a:pPr>
            <a:r>
              <a:rPr lang="en-US" altLang="ja-JP" b="0" i="1" dirty="0" smtClean="0">
                <a:latin typeface="+mn-lt"/>
                <a:ea typeface="Adobe Song Std L" pitchFamily="18" charset="-128"/>
              </a:rPr>
              <a:t>The research </a:t>
            </a:r>
            <a:r>
              <a:rPr lang="en-US" altLang="ja-JP" b="0" i="1" dirty="0">
                <a:latin typeface="+mn-lt"/>
                <a:ea typeface="Adobe Song Std L" pitchFamily="18" charset="-128"/>
              </a:rPr>
              <a:t>plan is broadly divided into</a:t>
            </a:r>
          </a:p>
          <a:p>
            <a:pPr marL="0" indent="0">
              <a:buNone/>
            </a:pPr>
            <a:r>
              <a:rPr lang="en-US" altLang="ja-JP" b="0" i="1" dirty="0">
                <a:latin typeface="+mn-lt"/>
                <a:ea typeface="Adobe Song Std L" pitchFamily="18" charset="-128"/>
              </a:rPr>
              <a:t>three related pieces for various thread </a:t>
            </a:r>
            <a:r>
              <a:rPr lang="en-US" altLang="ja-JP" b="0" i="1" dirty="0" smtClean="0">
                <a:latin typeface="+mn-lt"/>
                <a:ea typeface="Adobe Song Std L" pitchFamily="18" charset="-128"/>
              </a:rPr>
              <a:t>modes.</a:t>
            </a:r>
            <a:endParaRPr lang="ja-JP" altLang="en-US" b="0" i="1" dirty="0">
              <a:latin typeface="+mn-lt"/>
              <a:ea typeface="Adobe Song Std L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1795888" y="34004234"/>
            <a:ext cx="189023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work has been partially supported by the CREST project of the Japan Science and Technology Agency (</a:t>
            </a:r>
            <a:r>
              <a:rPr lang="en-US" altLang="ja-JP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JST), and the </a:t>
            </a:r>
            <a:r>
              <a:rPr lang="en-US" altLang="ja-JP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National Project of MEXT called Feasibility Study on Advanced and Efficient Latency Core </a:t>
            </a:r>
            <a:r>
              <a:rPr lang="en-US" altLang="ja-JP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Architecture. It  has been also supported by the </a:t>
            </a:r>
            <a:r>
              <a:rPr lang="en-US" altLang="ja-JP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U.S. Department of Energy, Office of Science, Advanced Scientific Computing Research, under Contract DE-AC02-06CH11357 </a:t>
            </a:r>
            <a:endParaRPr kumimoji="1" lang="ja-JP" altLang="en-US" sz="2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http://www.allinea.com/Portals/90122/images/Argonne-NL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5360" y="214807"/>
            <a:ext cx="5073000" cy="191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freelogovectors.net/wp-content/uploads/2012/05/university-of-tokyo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239" y="680088"/>
            <a:ext cx="8639319" cy="150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片側の 2 つの角を丸めた四角形 1033"/>
          <p:cNvSpPr/>
          <p:nvPr/>
        </p:nvSpPr>
        <p:spPr>
          <a:xfrm>
            <a:off x="929326" y="10297394"/>
            <a:ext cx="49444626" cy="1000866"/>
          </a:xfrm>
          <a:prstGeom prst="round2SameRect">
            <a:avLst>
              <a:gd name="adj1" fmla="val 25637"/>
              <a:gd name="adj2" fmla="val 0"/>
            </a:avLst>
          </a:prstGeom>
          <a:gradFill flip="none" rotWithShape="1">
            <a:gsLst>
              <a:gs pos="0">
                <a:schemeClr val="tx2"/>
              </a:gs>
              <a:gs pos="30000">
                <a:schemeClr val="tx2">
                  <a:lumMod val="75000"/>
                </a:schemeClr>
              </a:gs>
              <a:gs pos="64999">
                <a:schemeClr val="tx2">
                  <a:lumMod val="60000"/>
                  <a:lumOff val="40000"/>
                </a:schemeClr>
              </a:gs>
              <a:gs pos="89999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rIns="288000" bIns="288000" rtlCol="0" anchor="ctr"/>
          <a:lstStyle/>
          <a:p>
            <a:r>
              <a:rPr lang="en-US" altLang="ja-JP" sz="3600" b="1" dirty="0" smtClean="0">
                <a:solidFill>
                  <a:schemeClr val="bg1"/>
                </a:solidFill>
                <a:ea typeface="Adobe Heiti Std R" pitchFamily="34" charset="-128"/>
              </a:rPr>
              <a:t>Research I</a:t>
            </a:r>
            <a:r>
              <a:rPr lang="en-US" altLang="ja-JP" sz="3600" b="1" dirty="0">
                <a:solidFill>
                  <a:schemeClr val="bg1"/>
                </a:solidFill>
                <a:ea typeface="Adobe Heiti Std R" pitchFamily="34" charset="-128"/>
              </a:rPr>
              <a:t>.</a:t>
            </a:r>
            <a:r>
              <a:rPr lang="en-US" altLang="ja-JP" sz="4400" b="1" dirty="0">
                <a:solidFill>
                  <a:schemeClr val="bg1"/>
                </a:solidFill>
                <a:ea typeface="Adobe Heiti Std R" pitchFamily="34" charset="-128"/>
              </a:rPr>
              <a:t> Internal Multithreading in </a:t>
            </a:r>
            <a:r>
              <a:rPr lang="en-US" altLang="ja-JP" sz="4400" b="1" dirty="0" smtClean="0">
                <a:solidFill>
                  <a:schemeClr val="bg1"/>
                </a:solidFill>
                <a:ea typeface="Adobe Heiti Std R" pitchFamily="34" charset="-128"/>
              </a:rPr>
              <a:t>MPI</a:t>
            </a:r>
            <a:endParaRPr lang="en-US" altLang="ja-JP" sz="4400" b="1" dirty="0">
              <a:solidFill>
                <a:schemeClr val="bg1"/>
              </a:solidFill>
              <a:ea typeface="Adobe Heiti Std R" pitchFamily="34" charset="-128"/>
            </a:endParaRPr>
          </a:p>
        </p:txBody>
      </p:sp>
      <p:sp>
        <p:nvSpPr>
          <p:cNvPr id="1039" name="テキスト ボックス 1038"/>
          <p:cNvSpPr txBox="1"/>
          <p:nvPr/>
        </p:nvSpPr>
        <p:spPr>
          <a:xfrm>
            <a:off x="19255723" y="2898232"/>
            <a:ext cx="11537176" cy="614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5434371">
              <a:spcBef>
                <a:spcPct val="20000"/>
              </a:spcBef>
            </a:pPr>
            <a:r>
              <a:rPr lang="en-US" altLang="ja-JP" sz="3600" b="1" dirty="0">
                <a:solidFill>
                  <a:srgbClr val="1F497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MPI_THREAD_FUNNELED</a:t>
            </a:r>
          </a:p>
          <a:p>
            <a:pPr marL="457200" lvl="1" indent="-457200" defTabSz="5434371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ja-JP" sz="3600" b="1" i="1" dirty="0" smtClean="0">
                <a:ea typeface="Adobe Fan Heiti Std B"/>
                <a:cs typeface="Arial" pitchFamily="34" charset="0"/>
              </a:rPr>
              <a:t>Multiple user threads</a:t>
            </a:r>
          </a:p>
          <a:p>
            <a:pPr marL="457200" lvl="1" indent="-457200" defTabSz="5434371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ja-JP" sz="3600" b="1" i="1" dirty="0" smtClean="0">
                <a:solidFill>
                  <a:schemeClr val="tx2"/>
                </a:solidFill>
                <a:ea typeface="Adobe Fan Heiti Std B"/>
                <a:cs typeface="Arial" pitchFamily="34" charset="0"/>
              </a:rPr>
              <a:t>Only master thread </a:t>
            </a:r>
            <a:r>
              <a:rPr lang="en-US" altLang="ja-JP" sz="3600" b="1" i="1" dirty="0" smtClean="0">
                <a:ea typeface="Adobe Fan Heiti Std B"/>
                <a:cs typeface="Arial" pitchFamily="34" charset="0"/>
              </a:rPr>
              <a:t>is allowed to make MPI calls</a:t>
            </a:r>
          </a:p>
          <a:p>
            <a:pPr marL="0" lvl="1" defTabSz="5434371">
              <a:spcBef>
                <a:spcPct val="20000"/>
              </a:spcBef>
            </a:pPr>
            <a:r>
              <a:rPr lang="en-US" altLang="ja-JP" sz="3600" b="1" dirty="0">
                <a:solidFill>
                  <a:srgbClr val="1F497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MPI_THREAD_SERIALIZED</a:t>
            </a:r>
          </a:p>
          <a:p>
            <a:pPr marL="457200" lvl="1" indent="-457200" defTabSz="5434371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ja-JP" sz="3600" b="1" i="1" dirty="0">
                <a:ea typeface="Adobe Fan Heiti Std B"/>
                <a:cs typeface="Arial" pitchFamily="34" charset="0"/>
              </a:rPr>
              <a:t>Multiple user </a:t>
            </a:r>
            <a:r>
              <a:rPr lang="en-US" altLang="ja-JP" sz="3600" b="1" i="1" dirty="0" smtClean="0">
                <a:ea typeface="Adobe Fan Heiti Std B"/>
                <a:cs typeface="Arial" pitchFamily="34" charset="0"/>
              </a:rPr>
              <a:t>threads</a:t>
            </a:r>
          </a:p>
          <a:p>
            <a:pPr marL="457200" lvl="1" indent="-457200" defTabSz="5434371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ja-JP" sz="3600" b="1" i="1" dirty="0">
                <a:solidFill>
                  <a:schemeClr val="tx2"/>
                </a:solidFill>
                <a:ea typeface="Adobe Fan Heiti Std B"/>
                <a:cs typeface="Arial" pitchFamily="34" charset="0"/>
              </a:rPr>
              <a:t>O</a:t>
            </a:r>
            <a:r>
              <a:rPr lang="en-US" altLang="ja-JP" sz="3600" b="1" i="1" dirty="0" smtClean="0">
                <a:solidFill>
                  <a:schemeClr val="tx2"/>
                </a:solidFill>
                <a:ea typeface="Adobe Fan Heiti Std B"/>
                <a:cs typeface="Arial" pitchFamily="34" charset="0"/>
              </a:rPr>
              <a:t>nly a single thread </a:t>
            </a:r>
            <a:r>
              <a:rPr lang="en-US" altLang="ja-JP" sz="3600" b="1" i="1" dirty="0">
                <a:ea typeface="Adobe Fan Heiti Std B"/>
                <a:cs typeface="Arial" pitchFamily="34" charset="0"/>
              </a:rPr>
              <a:t>is allowed </a:t>
            </a:r>
            <a:endParaRPr lang="en-US" altLang="ja-JP" sz="3600" b="1" i="1" dirty="0" smtClean="0">
              <a:ea typeface="Adobe Fan Heiti Std B"/>
              <a:cs typeface="Arial" pitchFamily="34" charset="0"/>
            </a:endParaRPr>
          </a:p>
          <a:p>
            <a:pPr marL="0" lvl="1" defTabSz="5434371">
              <a:spcBef>
                <a:spcPct val="20000"/>
              </a:spcBef>
            </a:pPr>
            <a:r>
              <a:rPr lang="en-US" altLang="ja-JP" sz="3600" b="1" i="1" dirty="0">
                <a:ea typeface="Adobe Fan Heiti Std B"/>
                <a:cs typeface="Arial" pitchFamily="34" charset="0"/>
              </a:rPr>
              <a:t> </a:t>
            </a:r>
            <a:r>
              <a:rPr lang="en-US" altLang="ja-JP" sz="3600" b="1" i="1" dirty="0" smtClean="0">
                <a:ea typeface="Adobe Fan Heiti Std B"/>
                <a:cs typeface="Arial" pitchFamily="34" charset="0"/>
              </a:rPr>
              <a:t>    to </a:t>
            </a:r>
            <a:r>
              <a:rPr lang="en-US" altLang="ja-JP" sz="3600" b="1" i="1" dirty="0">
                <a:ea typeface="Adobe Fan Heiti Std B"/>
                <a:cs typeface="Arial" pitchFamily="34" charset="0"/>
              </a:rPr>
              <a:t>make MPI </a:t>
            </a:r>
            <a:r>
              <a:rPr lang="en-US" altLang="ja-JP" sz="3600" b="1" i="1" dirty="0" smtClean="0">
                <a:ea typeface="Adobe Fan Heiti Std B"/>
                <a:cs typeface="Arial" pitchFamily="34" charset="0"/>
              </a:rPr>
              <a:t>calls</a:t>
            </a:r>
            <a:endParaRPr lang="en-US" altLang="ja-JP" sz="3600" b="1" i="1" dirty="0">
              <a:ea typeface="Adobe Fan Heiti Std B"/>
              <a:cs typeface="Arial" pitchFamily="34" charset="0"/>
            </a:endParaRPr>
          </a:p>
          <a:p>
            <a:endParaRPr kumimoji="1" lang="ja-JP" altLang="en-US" dirty="0"/>
          </a:p>
        </p:txBody>
      </p:sp>
      <p:sp>
        <p:nvSpPr>
          <p:cNvPr id="1040" name="テキスト ボックス 1039"/>
          <p:cNvSpPr txBox="1"/>
          <p:nvPr/>
        </p:nvSpPr>
        <p:spPr>
          <a:xfrm>
            <a:off x="30488918" y="2898232"/>
            <a:ext cx="5308538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5434371">
              <a:spcBef>
                <a:spcPct val="20000"/>
              </a:spcBef>
            </a:pPr>
            <a:r>
              <a:rPr lang="en-US" altLang="ja-JP" sz="3600" b="1" dirty="0" smtClean="0">
                <a:solidFill>
                  <a:srgbClr val="1F497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MPI_THREAD_MULTIPLE</a:t>
            </a:r>
          </a:p>
          <a:p>
            <a:pPr marL="457200" lvl="1" indent="-457200" defTabSz="5434371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ja-JP" sz="3600" b="1" i="1" dirty="0">
                <a:ea typeface="Adobe Fan Heiti Std B"/>
                <a:cs typeface="Arial" pitchFamily="34" charset="0"/>
              </a:rPr>
              <a:t>Multiple </a:t>
            </a:r>
            <a:r>
              <a:rPr lang="en-US" altLang="ja-JP" sz="3600" b="1" i="1" dirty="0" smtClean="0">
                <a:ea typeface="Adobe Fan Heiti Std B"/>
                <a:cs typeface="Arial" pitchFamily="34" charset="0"/>
              </a:rPr>
              <a:t>user threads</a:t>
            </a:r>
          </a:p>
          <a:p>
            <a:pPr marL="457200" lvl="1" indent="-457200" defTabSz="5434371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ja-JP" sz="3600" b="1" i="1" dirty="0" smtClean="0">
                <a:solidFill>
                  <a:schemeClr val="tx2"/>
                </a:solidFill>
                <a:ea typeface="Adobe Fan Heiti Std B"/>
                <a:cs typeface="Arial" pitchFamily="34" charset="0"/>
              </a:rPr>
              <a:t>All the threads </a:t>
            </a:r>
            <a:r>
              <a:rPr lang="en-US" altLang="ja-JP" sz="3600" b="1" i="1" dirty="0" smtClean="0">
                <a:ea typeface="Adobe Fan Heiti Std B"/>
                <a:cs typeface="Arial" pitchFamily="34" charset="0"/>
              </a:rPr>
              <a:t>are</a:t>
            </a:r>
            <a:r>
              <a:rPr lang="en-US" altLang="ja-JP" sz="3600" b="1" i="1" dirty="0" smtClean="0">
                <a:solidFill>
                  <a:schemeClr val="tx2"/>
                </a:solidFill>
                <a:ea typeface="Adobe Fan Heiti Std B"/>
                <a:cs typeface="Arial" pitchFamily="34" charset="0"/>
              </a:rPr>
              <a:t> </a:t>
            </a:r>
            <a:r>
              <a:rPr lang="en-US" altLang="ja-JP" sz="3600" b="1" i="1" dirty="0">
                <a:ea typeface="Adobe Fan Heiti Std B"/>
                <a:cs typeface="Arial" pitchFamily="34" charset="0"/>
              </a:rPr>
              <a:t>allowed</a:t>
            </a:r>
            <a:r>
              <a:rPr lang="en-US" altLang="ja-JP" sz="3600" b="1" i="1" dirty="0">
                <a:solidFill>
                  <a:schemeClr val="tx2"/>
                </a:solidFill>
                <a:ea typeface="Adobe Fan Heiti Std B"/>
                <a:cs typeface="Arial" pitchFamily="34" charset="0"/>
              </a:rPr>
              <a:t> </a:t>
            </a:r>
            <a:r>
              <a:rPr lang="en-US" altLang="ja-JP" sz="3600" b="1" i="1" dirty="0">
                <a:ea typeface="Adobe Fan Heiti Std B"/>
                <a:cs typeface="Arial" pitchFamily="34" charset="0"/>
              </a:rPr>
              <a:t>to make MPI </a:t>
            </a:r>
            <a:r>
              <a:rPr lang="en-US" altLang="ja-JP" sz="3600" b="1" i="1" dirty="0" smtClean="0">
                <a:ea typeface="Adobe Fan Heiti Std B"/>
                <a:cs typeface="Arial" pitchFamily="34" charset="0"/>
              </a:rPr>
              <a:t>calls by </a:t>
            </a:r>
            <a:r>
              <a:rPr lang="en-US" altLang="ja-JP" sz="3600" b="1" i="1" dirty="0" smtClean="0">
                <a:solidFill>
                  <a:schemeClr val="tx2"/>
                </a:solidFill>
                <a:ea typeface="Adobe Fan Heiti Std B"/>
                <a:cs typeface="Arial" pitchFamily="34" charset="0"/>
              </a:rPr>
              <a:t>sharing MPI resources</a:t>
            </a:r>
            <a:endParaRPr lang="en-US" altLang="ja-JP" sz="3600" b="1" i="1" dirty="0">
              <a:solidFill>
                <a:schemeClr val="tx2"/>
              </a:solidFill>
              <a:ea typeface="Adobe Fan Heiti Std B"/>
              <a:cs typeface="Arial" pitchFamily="34" charset="0"/>
            </a:endParaRPr>
          </a:p>
        </p:txBody>
      </p:sp>
      <p:sp>
        <p:nvSpPr>
          <p:cNvPr id="1042" name="テキスト ボックス 1041"/>
          <p:cNvSpPr txBox="1"/>
          <p:nvPr/>
        </p:nvSpPr>
        <p:spPr>
          <a:xfrm>
            <a:off x="40580864" y="3019836"/>
            <a:ext cx="7560000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5434371">
              <a:spcBef>
                <a:spcPct val="20000"/>
              </a:spcBef>
            </a:pPr>
            <a:r>
              <a:rPr lang="en-US" altLang="ja-JP" sz="3600" b="1" dirty="0">
                <a:solidFill>
                  <a:srgbClr val="1F497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MPI_THREAD_SINGLE</a:t>
            </a:r>
            <a:endParaRPr lang="en-US" altLang="ja-JP" sz="3600" b="1" dirty="0" smtClean="0">
              <a:solidFill>
                <a:srgbClr val="1F497D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itchFamily="34" charset="0"/>
            </a:endParaRPr>
          </a:p>
          <a:p>
            <a:pPr marL="457200" lvl="1" indent="-457200" defTabSz="5434371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ja-JP" sz="3600" b="1" i="1" dirty="0">
                <a:ea typeface="Adobe Fan Heiti Std B"/>
                <a:cs typeface="Arial" pitchFamily="34" charset="0"/>
              </a:rPr>
              <a:t>MPI process </a:t>
            </a:r>
            <a:r>
              <a:rPr lang="en-US" altLang="ja-JP" sz="3600" b="1" i="1" dirty="0" smtClean="0">
                <a:ea typeface="Adobe Fan Heiti Std B"/>
                <a:cs typeface="Arial" pitchFamily="34" charset="0"/>
              </a:rPr>
              <a:t>per core, </a:t>
            </a:r>
            <a:r>
              <a:rPr lang="en-US" altLang="ja-JP" sz="3600" b="1" i="1" dirty="0">
                <a:ea typeface="Adobe Fan Heiti Std B"/>
                <a:cs typeface="Arial" pitchFamily="34" charset="0"/>
              </a:rPr>
              <a:t>no </a:t>
            </a:r>
            <a:r>
              <a:rPr lang="en-US" altLang="ja-JP" sz="3600" b="1" i="1" dirty="0" smtClean="0">
                <a:ea typeface="Adobe Fan Heiti Std B"/>
                <a:cs typeface="Arial" pitchFamily="34" charset="0"/>
              </a:rPr>
              <a:t>threads</a:t>
            </a:r>
          </a:p>
        </p:txBody>
      </p:sp>
      <p:sp>
        <p:nvSpPr>
          <p:cNvPr id="1043" name="テキスト ボックス 1042"/>
          <p:cNvSpPr txBox="1"/>
          <p:nvPr/>
        </p:nvSpPr>
        <p:spPr>
          <a:xfrm>
            <a:off x="19316908" y="7551391"/>
            <a:ext cx="6854670" cy="1926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5434371">
              <a:spcBef>
                <a:spcPct val="20000"/>
              </a:spcBef>
            </a:pPr>
            <a:r>
              <a:rPr lang="en-US" altLang="ja-JP" sz="4000" b="1" dirty="0" smtClean="0">
                <a:solidFill>
                  <a:srgbClr val="C00000"/>
                </a:solidFill>
                <a:ea typeface="Adobe Fan Heiti Std B"/>
                <a:cs typeface="Arial" pitchFamily="34" charset="0"/>
              </a:rPr>
              <a:t>Problem</a:t>
            </a:r>
          </a:p>
          <a:p>
            <a:pPr marL="457200" lvl="1" indent="-457200" defTabSz="5434371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ja-JP" sz="3600" b="1" dirty="0" smtClean="0">
                <a:ea typeface="Adobe Fan Heiti Std B"/>
                <a:cs typeface="Arial" pitchFamily="34" charset="0"/>
              </a:rPr>
              <a:t>Threads </a:t>
            </a:r>
            <a:r>
              <a:rPr lang="en-US" altLang="ja-JP" sz="3600" b="1" dirty="0">
                <a:ea typeface="Adobe Fan Heiti Std B"/>
                <a:cs typeface="Arial" pitchFamily="34" charset="0"/>
              </a:rPr>
              <a:t>are </a:t>
            </a:r>
            <a:r>
              <a:rPr lang="en-US" altLang="ja-JP" sz="3600" b="1" dirty="0">
                <a:solidFill>
                  <a:srgbClr val="C00000"/>
                </a:solidFill>
                <a:ea typeface="Adobe Fan Heiti Std B"/>
                <a:cs typeface="Arial" pitchFamily="34" charset="0"/>
              </a:rPr>
              <a:t>IDLE during MPI calls</a:t>
            </a:r>
          </a:p>
        </p:txBody>
      </p:sp>
      <p:sp>
        <p:nvSpPr>
          <p:cNvPr id="1044" name="テキスト ボックス 1043"/>
          <p:cNvSpPr txBox="1"/>
          <p:nvPr/>
        </p:nvSpPr>
        <p:spPr>
          <a:xfrm>
            <a:off x="30428097" y="6624986"/>
            <a:ext cx="6801075" cy="3034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5434371">
              <a:spcBef>
                <a:spcPct val="20000"/>
              </a:spcBef>
            </a:pPr>
            <a:r>
              <a:rPr lang="en-US" altLang="ja-JP" sz="4000" b="1" dirty="0" smtClean="0">
                <a:solidFill>
                  <a:srgbClr val="C00000"/>
                </a:solidFill>
                <a:ea typeface="Adobe Fan Heiti Std B"/>
                <a:cs typeface="Arial" pitchFamily="34" charset="0"/>
              </a:rPr>
              <a:t>Problem</a:t>
            </a:r>
            <a:endParaRPr lang="en-US" altLang="ja-JP" sz="3200" b="1" i="1" dirty="0" smtClean="0">
              <a:solidFill>
                <a:srgbClr val="C00000"/>
              </a:solidFill>
              <a:ea typeface="Adobe Fan Heiti Std B"/>
              <a:cs typeface="Arial" pitchFamily="34" charset="0"/>
            </a:endParaRPr>
          </a:p>
          <a:p>
            <a:pPr marL="457200" lvl="1" indent="-457200" defTabSz="5434371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ja-JP" sz="3600" b="1" dirty="0" smtClean="0">
                <a:ea typeface="Adobe Fan Heiti Std B"/>
                <a:cs typeface="Arial" pitchFamily="34" charset="0"/>
              </a:rPr>
              <a:t>Overhead </a:t>
            </a:r>
            <a:r>
              <a:rPr lang="en-US" altLang="ja-JP" sz="3600" b="1" dirty="0">
                <a:ea typeface="Adobe Fan Heiti Std B"/>
                <a:cs typeface="Arial" pitchFamily="34" charset="0"/>
              </a:rPr>
              <a:t>to keep </a:t>
            </a:r>
            <a:r>
              <a:rPr lang="en-US" altLang="ja-JP" sz="3600" b="1" dirty="0">
                <a:solidFill>
                  <a:srgbClr val="C00000"/>
                </a:solidFill>
                <a:ea typeface="Adobe Fan Heiti Std B"/>
                <a:cs typeface="Arial" pitchFamily="34" charset="0"/>
              </a:rPr>
              <a:t>internal state consistent </a:t>
            </a:r>
            <a:r>
              <a:rPr lang="en-US" altLang="ja-JP" sz="3600" b="1" dirty="0" smtClean="0">
                <a:ea typeface="Adobe Fan Heiti Std B"/>
                <a:cs typeface="Arial" pitchFamily="34" charset="0"/>
              </a:rPr>
              <a:t>(lock, memory barrier etc.) between hundreds of threads</a:t>
            </a:r>
            <a:endParaRPr lang="en-US" altLang="ja-JP" sz="3600" b="1" dirty="0">
              <a:ea typeface="Adobe Fan Heiti Std B"/>
              <a:cs typeface="Arial" pitchFamily="34" charset="0"/>
            </a:endParaRPr>
          </a:p>
        </p:txBody>
      </p:sp>
      <p:sp>
        <p:nvSpPr>
          <p:cNvPr id="1045" name="テキスト ボックス 1044"/>
          <p:cNvSpPr txBox="1"/>
          <p:nvPr/>
        </p:nvSpPr>
        <p:spPr>
          <a:xfrm>
            <a:off x="40508119" y="6576013"/>
            <a:ext cx="6211563" cy="2480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2800" lvl="1" defTabSz="5434371"/>
            <a:r>
              <a:rPr lang="en-US" altLang="ja-JP" sz="4000" b="1" dirty="0" smtClean="0">
                <a:solidFill>
                  <a:srgbClr val="C00000"/>
                </a:solidFill>
                <a:ea typeface="Adobe Fan Heiti Std B"/>
                <a:cs typeface="Arial" pitchFamily="34" charset="0"/>
              </a:rPr>
              <a:t>Problem</a:t>
            </a:r>
            <a:endParaRPr lang="en-US" altLang="ja-JP" sz="3600" b="1" dirty="0" smtClean="0">
              <a:solidFill>
                <a:srgbClr val="C00000"/>
              </a:solidFill>
              <a:ea typeface="Adobe Fan Heiti Std B"/>
              <a:cs typeface="Arial" pitchFamily="34" charset="0"/>
            </a:endParaRPr>
          </a:p>
          <a:p>
            <a:pPr marL="457200" lvl="1" indent="-457200" defTabSz="5434371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ja-JP" sz="3600" b="1" dirty="0" smtClean="0">
                <a:solidFill>
                  <a:srgbClr val="C00000"/>
                </a:solidFill>
                <a:ea typeface="Adobe Fan Heiti Std B"/>
                <a:cs typeface="Arial" pitchFamily="34" charset="0"/>
              </a:rPr>
              <a:t>Core is IDLE </a:t>
            </a:r>
            <a:r>
              <a:rPr lang="en-US" altLang="ja-JP" sz="3600" b="1" dirty="0" smtClean="0">
                <a:ea typeface="Adobe Fan Heiti Std B"/>
                <a:cs typeface="Arial" pitchFamily="34" charset="0"/>
              </a:rPr>
              <a:t>if the MPI process is in blocking wait during MPI calls.</a:t>
            </a:r>
            <a:endParaRPr lang="en-US" altLang="ja-JP" sz="3600" b="1" dirty="0">
              <a:ea typeface="Adobe Fan Heiti Std B"/>
              <a:cs typeface="Arial" pitchFamily="34" charset="0"/>
            </a:endParaRPr>
          </a:p>
        </p:txBody>
      </p:sp>
      <p:pic>
        <p:nvPicPr>
          <p:cNvPr id="1046" name="Picture 2" descr="http://upload.wikimedia.org/wikipedia/commons/thumb/6/61/Mira_-_Blue_Gene_Q_at_Argonne_National_Laboratory_-_Skin.jpg/220px-Mira_-_Blue_Gene_Q_at_Argonne_National_Laboratory_-_Ski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3768" y="5904906"/>
            <a:ext cx="6070108" cy="329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コンテンツ プレースホルダー 4"/>
          <p:cNvSpPr txBox="1">
            <a:spLocks/>
          </p:cNvSpPr>
          <p:nvPr/>
        </p:nvSpPr>
        <p:spPr>
          <a:xfrm>
            <a:off x="760440" y="11413136"/>
            <a:ext cx="11775678" cy="106356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543437" tIns="271719" rIns="543437" bIns="271719" rtlCol="0">
            <a:normAutofit/>
          </a:bodyPr>
          <a:lstStyle>
            <a:lvl1pPr marL="1868805" indent="-1868805" algn="l" defTabSz="4983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49078" indent="-1557338" algn="l" defTabSz="498348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29350" indent="-1245870" algn="l" defTabSz="4983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21090" indent="-1245870" algn="l" defTabSz="498348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0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12830" indent="-1245870" algn="l" defTabSz="498348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0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04570" indent="-1245870" algn="l" defTabSz="4983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0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96310" indent="-1245870" algn="l" defTabSz="4983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0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688050" indent="-1245870" algn="l" defTabSz="4983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0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179790" indent="-1245870" algn="l" defTabSz="4983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0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-720000" defTabSz="5434371">
              <a:buFont typeface="Wingdings" pitchFamily="2" charset="2"/>
              <a:buChar char="n"/>
            </a:pPr>
            <a:r>
              <a:rPr lang="en-US" altLang="ja-JP" sz="4400" b="1" dirty="0">
                <a:solidFill>
                  <a:schemeClr val="tx2"/>
                </a:solidFill>
                <a:ea typeface="Adobe Fan Heiti Std B"/>
                <a:cs typeface="Arial" pitchFamily="34" charset="0"/>
              </a:rPr>
              <a:t> Problem: </a:t>
            </a:r>
            <a:r>
              <a:rPr lang="en-US" altLang="ja-JP" sz="4400" b="1" dirty="0" smtClean="0">
                <a:solidFill>
                  <a:schemeClr val="tx2"/>
                </a:solidFill>
                <a:ea typeface="Adobe Fan Heiti Std B"/>
                <a:cs typeface="Arial" pitchFamily="34" charset="0"/>
              </a:rPr>
              <a:t>  Idle </a:t>
            </a:r>
            <a:r>
              <a:rPr lang="en-US" altLang="ja-JP" sz="4400" b="1" dirty="0">
                <a:solidFill>
                  <a:schemeClr val="tx2"/>
                </a:solidFill>
                <a:ea typeface="Adobe Fan Heiti Std B"/>
                <a:cs typeface="Arial" pitchFamily="34" charset="0"/>
              </a:rPr>
              <a:t>Resources during MPI Calls</a:t>
            </a:r>
          </a:p>
          <a:p>
            <a:pPr marL="360000" indent="-720000" defTabSz="5434371">
              <a:buFont typeface="Wingdings" pitchFamily="2" charset="2"/>
              <a:buChar char="n"/>
            </a:pPr>
            <a:endParaRPr lang="en-US" altLang="ja-JP" sz="3600" b="1" dirty="0">
              <a:latin typeface="Arial" pitchFamily="34" charset="0"/>
              <a:ea typeface="Adobe Fan Heiti Std B"/>
              <a:cs typeface="Arial" pitchFamily="34" charset="0"/>
            </a:endParaRPr>
          </a:p>
          <a:p>
            <a:pPr marL="360000" indent="-720000" defTabSz="5434371">
              <a:buFont typeface="Wingdings" pitchFamily="2" charset="2"/>
              <a:buChar char="n"/>
            </a:pPr>
            <a:endParaRPr lang="en-US" altLang="ja-JP" sz="3600" b="1" dirty="0" smtClean="0">
              <a:latin typeface="Arial" pitchFamily="34" charset="0"/>
              <a:ea typeface="Adobe Fan Heiti Std B"/>
              <a:cs typeface="Arial" pitchFamily="34" charset="0"/>
            </a:endParaRPr>
          </a:p>
          <a:p>
            <a:pPr marL="360000" indent="-720000" defTabSz="5434371">
              <a:buFont typeface="Wingdings" pitchFamily="2" charset="2"/>
              <a:buChar char="n"/>
            </a:pPr>
            <a:endParaRPr lang="en-US" altLang="ja-JP" sz="3600" b="1" dirty="0">
              <a:latin typeface="Arial" pitchFamily="34" charset="0"/>
              <a:ea typeface="Adobe Fan Heiti Std B"/>
              <a:cs typeface="Arial" pitchFamily="34" charset="0"/>
            </a:endParaRPr>
          </a:p>
          <a:p>
            <a:pPr marL="360000" indent="-720000" defTabSz="5434371">
              <a:buFont typeface="Wingdings" pitchFamily="2" charset="2"/>
              <a:buChar char="n"/>
            </a:pPr>
            <a:endParaRPr lang="en-US" altLang="ja-JP" sz="3600" b="1" dirty="0" smtClean="0">
              <a:latin typeface="Arial" pitchFamily="34" charset="0"/>
              <a:ea typeface="Adobe Fan Heiti Std B"/>
              <a:cs typeface="Arial" pitchFamily="34" charset="0"/>
            </a:endParaRPr>
          </a:p>
          <a:p>
            <a:pPr marL="360000" indent="-720000" defTabSz="5434371">
              <a:buFont typeface="Wingdings" pitchFamily="2" charset="2"/>
              <a:buChar char="n"/>
            </a:pPr>
            <a:endParaRPr lang="en-US" altLang="ja-JP" sz="3600" b="1" dirty="0">
              <a:latin typeface="Arial" pitchFamily="34" charset="0"/>
              <a:ea typeface="Adobe Fan Heiti Std B"/>
              <a:cs typeface="Arial" pitchFamily="34" charset="0"/>
            </a:endParaRPr>
          </a:p>
          <a:p>
            <a:pPr marL="0" indent="0" defTabSz="5434371">
              <a:buNone/>
            </a:pPr>
            <a:endParaRPr lang="en-US" altLang="ja-JP" sz="2400" b="1" dirty="0" smtClean="0">
              <a:solidFill>
                <a:schemeClr val="tx2">
                  <a:lumMod val="50000"/>
                </a:schemeClr>
              </a:solidFill>
              <a:ea typeface="Adobe Fan Heiti Std B"/>
              <a:cs typeface="Arial" pitchFamily="34" charset="0"/>
            </a:endParaRPr>
          </a:p>
          <a:p>
            <a:pPr marL="360000" indent="-720000" defTabSz="5434371">
              <a:buFont typeface="Wingdings" panose="05000000000000000000" pitchFamily="2" charset="2"/>
              <a:buChar char="p"/>
            </a:pPr>
            <a:endParaRPr lang="en-US" altLang="ja-JP" sz="1000" b="1" dirty="0" smtClean="0">
              <a:solidFill>
                <a:schemeClr val="tx2">
                  <a:lumMod val="50000"/>
                </a:schemeClr>
              </a:solidFill>
              <a:ea typeface="Adobe Fan Heiti Std B"/>
              <a:cs typeface="Arial" pitchFamily="34" charset="0"/>
            </a:endParaRPr>
          </a:p>
          <a:p>
            <a:pPr marL="360000" indent="-720000" defTabSz="5434371">
              <a:buFont typeface="Wingdings" panose="05000000000000000000" pitchFamily="2" charset="2"/>
              <a:buChar char="p"/>
            </a:pPr>
            <a:endParaRPr lang="ja-JP" altLang="en-US" sz="4200" b="1" dirty="0">
              <a:solidFill>
                <a:schemeClr val="tx2">
                  <a:lumMod val="50000"/>
                </a:schemeClr>
              </a:solidFill>
              <a:ea typeface="Adobe Fan Heiti Std B"/>
              <a:cs typeface="Arial" pitchFamily="34" charset="0"/>
            </a:endParaRPr>
          </a:p>
        </p:txBody>
      </p:sp>
      <p:sp>
        <p:nvSpPr>
          <p:cNvPr id="573" name="正方形/長方形 572"/>
          <p:cNvSpPr/>
          <p:nvPr/>
        </p:nvSpPr>
        <p:spPr>
          <a:xfrm>
            <a:off x="1317629" y="12385626"/>
            <a:ext cx="9739955" cy="5192147"/>
          </a:xfrm>
          <a:prstGeom prst="rect">
            <a:avLst/>
          </a:prstGeom>
          <a:noFill/>
          <a:ln>
            <a:noFill/>
            <a:prstDash val="dash"/>
          </a:ln>
          <a:effectLst/>
        </p:spPr>
        <p:txBody>
          <a:bodyPr vert="horz" lIns="543437" tIns="271719" rIns="543437" bIns="271719" rtlCol="0">
            <a:normAutofit/>
          </a:bodyPr>
          <a:lstStyle/>
          <a:p>
            <a:pPr defTabSz="5434371">
              <a:spcBef>
                <a:spcPct val="20000"/>
              </a:spcBef>
            </a:pPr>
            <a:r>
              <a:rPr lang="en-US" altLang="ja-JP" sz="3600" b="1" dirty="0" smtClean="0">
                <a:solidFill>
                  <a:schemeClr val="tx1">
                    <a:lumMod val="50000"/>
                  </a:schemeClr>
                </a:solidFill>
                <a:ea typeface="Cambria Math" panose="02040503050406030204" pitchFamily="18" charset="0"/>
              </a:rPr>
              <a:t>Funneled </a:t>
            </a:r>
            <a:r>
              <a:rPr lang="en-US" altLang="ja-JP" sz="3600" b="1" dirty="0">
                <a:solidFill>
                  <a:schemeClr val="tx1">
                    <a:lumMod val="50000"/>
                  </a:schemeClr>
                </a:solidFill>
                <a:ea typeface="Cambria Math" panose="02040503050406030204" pitchFamily="18" charset="0"/>
              </a:rPr>
              <a:t>Mode</a:t>
            </a:r>
            <a:r>
              <a:rPr lang="en-US" altLang="ja-JP" sz="3600" b="1" dirty="0" smtClean="0">
                <a:solidFill>
                  <a:schemeClr val="tx1">
                    <a:lumMod val="50000"/>
                  </a:schemeClr>
                </a:solidFill>
                <a:ea typeface="Cambria Math" panose="02040503050406030204" pitchFamily="18" charset="0"/>
              </a:rPr>
              <a:t> </a:t>
            </a:r>
            <a:endParaRPr lang="ja-JP" altLang="en-US" sz="3600" b="1" dirty="0">
              <a:solidFill>
                <a:srgbClr val="C00000"/>
              </a:solidFill>
              <a:ea typeface="Adobe Fan Heiti Std B"/>
              <a:cs typeface="Arial" pitchFamily="34" charset="0"/>
            </a:endParaRPr>
          </a:p>
        </p:txBody>
      </p:sp>
      <p:sp>
        <p:nvSpPr>
          <p:cNvPr id="576" name="テキスト ボックス 575"/>
          <p:cNvSpPr txBox="1"/>
          <p:nvPr/>
        </p:nvSpPr>
        <p:spPr>
          <a:xfrm>
            <a:off x="1619910" y="13315402"/>
            <a:ext cx="5095467" cy="2974485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93000">
                <a:srgbClr val="E6E6E6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effectLst/>
        </p:spPr>
        <p:txBody>
          <a:bodyPr wrap="square" lIns="180000" tIns="180000" rIns="180000" bIns="180000" rtlCol="0">
            <a:normAutofit/>
          </a:bodyPr>
          <a:lstStyle>
            <a:defPPr>
              <a:defRPr lang="ja-JP"/>
            </a:defPPr>
            <a:lvl1pPr defTabSz="914400">
              <a:defRPr sz="200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r>
              <a:rPr lang="en-US" altLang="ja-JP" sz="2800" dirty="0">
                <a:solidFill>
                  <a:srgbClr val="8E0000"/>
                </a:solidFill>
              </a:rPr>
              <a:t>#pragma </a:t>
            </a:r>
            <a:r>
              <a:rPr lang="en-US" altLang="ja-JP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omp</a:t>
            </a: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parallel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{ </a:t>
            </a:r>
            <a:r>
              <a:rPr lang="en-US" altLang="ja-JP" sz="2800" dirty="0" smtClean="0">
                <a:solidFill>
                  <a:schemeClr val="accent3">
                    <a:lumMod val="50000"/>
                  </a:schemeClr>
                </a:solidFill>
              </a:rPr>
              <a:t>/* User Computation */ </a:t>
            </a:r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ja-JP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MPI_Function</a:t>
            </a:r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 );</a:t>
            </a:r>
          </a:p>
        </p:txBody>
      </p:sp>
      <p:grpSp>
        <p:nvGrpSpPr>
          <p:cNvPr id="577" name="グループ化 576"/>
          <p:cNvGrpSpPr/>
          <p:nvPr/>
        </p:nvGrpSpPr>
        <p:grpSpPr>
          <a:xfrm>
            <a:off x="7028134" y="13232820"/>
            <a:ext cx="3111424" cy="3833326"/>
            <a:chOff x="852864" y="2575421"/>
            <a:chExt cx="3111424" cy="3833326"/>
          </a:xfrm>
        </p:grpSpPr>
        <p:grpSp>
          <p:nvGrpSpPr>
            <p:cNvPr id="578" name="グループ化 577"/>
            <p:cNvGrpSpPr/>
            <p:nvPr/>
          </p:nvGrpSpPr>
          <p:grpSpPr>
            <a:xfrm>
              <a:off x="852864" y="2575421"/>
              <a:ext cx="3111424" cy="3824843"/>
              <a:chOff x="514576" y="2282562"/>
              <a:chExt cx="2749087" cy="2121097"/>
            </a:xfrm>
          </p:grpSpPr>
          <p:sp>
            <p:nvSpPr>
              <p:cNvPr id="642" name="角丸四角形 641"/>
              <p:cNvSpPr/>
              <p:nvPr/>
            </p:nvSpPr>
            <p:spPr>
              <a:xfrm>
                <a:off x="524115" y="2476393"/>
                <a:ext cx="2720965" cy="1927266"/>
              </a:xfrm>
              <a:prstGeom prst="roundRect">
                <a:avLst>
                  <a:gd name="adj" fmla="val 2655"/>
                </a:avLst>
              </a:prstGeom>
              <a:gradFill flip="none" rotWithShape="1">
                <a:gsLst>
                  <a:gs pos="0">
                    <a:sysClr val="window" lastClr="FFFFFF">
                      <a:lumMod val="85000"/>
                    </a:sysClr>
                  </a:gs>
                  <a:gs pos="91000">
                    <a:sysClr val="window" lastClr="FFFFFF">
                      <a:lumMod val="85000"/>
                    </a:sysClr>
                  </a:gs>
                  <a:gs pos="100000">
                    <a:sysClr val="window" lastClr="FFFFFF">
                      <a:lumMod val="95000"/>
                    </a:sysClr>
                  </a:gs>
                </a:gsLst>
                <a:lin ang="2700000" scaled="1"/>
                <a:tileRect/>
              </a:gradFill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12700">
                <a:contourClr>
                  <a:sysClr val="window" lastClr="FFFFFF">
                    <a:lumMod val="75000"/>
                  </a:sysClr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</a:endParaRPr>
              </a:p>
            </p:txBody>
          </p:sp>
          <p:sp>
            <p:nvSpPr>
              <p:cNvPr id="643" name="片側の 2 つの角を丸めた四角形 642"/>
              <p:cNvSpPr/>
              <p:nvPr/>
            </p:nvSpPr>
            <p:spPr bwMode="auto">
              <a:xfrm>
                <a:off x="514576" y="2282562"/>
                <a:ext cx="2749087" cy="28572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79646">
                  <a:lumMod val="50000"/>
                </a:srgbClr>
              </a:solidFill>
              <a:ln w="9525" cap="flat" cmpd="sng" algn="ctr">
                <a:solidFill>
                  <a:srgbClr val="F79646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 w="50800" h="25400"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ＭＳ Ｐゴシック"/>
                  </a:rPr>
                  <a:t>MPI Process</a:t>
                </a:r>
                <a:endParaRPr kumimoji="0" lang="ja-JP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ＭＳ Ｐゴシック"/>
                </a:endParaRPr>
              </a:p>
            </p:txBody>
          </p:sp>
        </p:grpSp>
        <p:sp>
          <p:nvSpPr>
            <p:cNvPr id="579" name="正方形/長方形 578"/>
            <p:cNvSpPr/>
            <p:nvPr/>
          </p:nvSpPr>
          <p:spPr bwMode="auto">
            <a:xfrm>
              <a:off x="960062" y="3356992"/>
              <a:ext cx="2864612" cy="759627"/>
            </a:xfrm>
            <a:prstGeom prst="rect">
              <a:avLst/>
            </a:prstGeom>
            <a:solidFill>
              <a:srgbClr val="D6D1B8">
                <a:alpha val="58000"/>
              </a:srgbClr>
            </a:solidFill>
            <a:ln w="6350" cap="flat" cmpd="sng" algn="ctr">
              <a:solidFill>
                <a:srgbClr val="EEECE1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EEECE1">
                      <a:lumMod val="2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ea typeface="ＭＳ Ｐゴシック"/>
                </a:rPr>
                <a:t>COMP.</a:t>
              </a:r>
              <a:endParaRPr kumimoji="0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ＭＳ Ｐゴシック"/>
              </a:endParaRPr>
            </a:p>
          </p:txBody>
        </p:sp>
        <p:sp>
          <p:nvSpPr>
            <p:cNvPr id="580" name="正方形/長方形 579"/>
            <p:cNvSpPr/>
            <p:nvPr/>
          </p:nvSpPr>
          <p:spPr bwMode="auto">
            <a:xfrm>
              <a:off x="955100" y="4700326"/>
              <a:ext cx="2872711" cy="742796"/>
            </a:xfrm>
            <a:prstGeom prst="rect">
              <a:avLst/>
            </a:prstGeom>
            <a:solidFill>
              <a:srgbClr val="F79646">
                <a:lumMod val="40000"/>
                <a:lumOff val="60000"/>
                <a:alpha val="58000"/>
              </a:srgbClr>
            </a:solidFill>
            <a:ln w="6350" cap="flat" cmpd="sng" algn="ctr">
              <a:solidFill>
                <a:srgbClr val="F79646">
                  <a:lumMod val="60000"/>
                  <a:lumOff val="4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79646">
                      <a:lumMod val="5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ea typeface="ＭＳ Ｐゴシック"/>
                </a:rPr>
                <a:t>MPI COMM.</a:t>
              </a:r>
              <a:endParaRPr kumimoji="0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ＭＳ Ｐゴシック"/>
              </a:endParaRPr>
            </a:p>
          </p:txBody>
        </p:sp>
        <p:cxnSp>
          <p:nvCxnSpPr>
            <p:cNvPr id="581" name="直線コネクタ 580"/>
            <p:cNvCxnSpPr/>
            <p:nvPr/>
          </p:nvCxnSpPr>
          <p:spPr>
            <a:xfrm flipH="1">
              <a:off x="1221102" y="4060493"/>
              <a:ext cx="5430" cy="2151707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2" name="直線コネクタ 581"/>
            <p:cNvCxnSpPr/>
            <p:nvPr/>
          </p:nvCxnSpPr>
          <p:spPr>
            <a:xfrm flipH="1">
              <a:off x="1697561" y="4047582"/>
              <a:ext cx="3352" cy="2207306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3" name="直線コネクタ 582"/>
            <p:cNvCxnSpPr/>
            <p:nvPr/>
          </p:nvCxnSpPr>
          <p:spPr>
            <a:xfrm>
              <a:off x="2779696" y="4139144"/>
              <a:ext cx="1" cy="2134759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84" name="グループ化 583"/>
            <p:cNvGrpSpPr/>
            <p:nvPr/>
          </p:nvGrpSpPr>
          <p:grpSpPr>
            <a:xfrm>
              <a:off x="1102715" y="3249281"/>
              <a:ext cx="1787833" cy="931720"/>
              <a:chOff x="10386344" y="3372600"/>
              <a:chExt cx="1787833" cy="931720"/>
            </a:xfrm>
          </p:grpSpPr>
          <p:grpSp>
            <p:nvGrpSpPr>
              <p:cNvPr id="606" name="グループ化 605"/>
              <p:cNvGrpSpPr/>
              <p:nvPr/>
            </p:nvGrpSpPr>
            <p:grpSpPr>
              <a:xfrm>
                <a:off x="10386344" y="3372600"/>
                <a:ext cx="1787833" cy="931720"/>
                <a:chOff x="17194762" y="5243352"/>
                <a:chExt cx="1787833" cy="688548"/>
              </a:xfrm>
            </p:grpSpPr>
            <p:grpSp>
              <p:nvGrpSpPr>
                <p:cNvPr id="608" name="グループ化 607"/>
                <p:cNvGrpSpPr/>
                <p:nvPr/>
              </p:nvGrpSpPr>
              <p:grpSpPr>
                <a:xfrm>
                  <a:off x="17194762" y="5243352"/>
                  <a:ext cx="236776" cy="688532"/>
                  <a:chOff x="1641119" y="4581128"/>
                  <a:chExt cx="193797" cy="490157"/>
                </a:xfrm>
              </p:grpSpPr>
              <p:grpSp>
                <p:nvGrpSpPr>
                  <p:cNvPr id="632" name="グループ化 631"/>
                  <p:cNvGrpSpPr/>
                  <p:nvPr/>
                </p:nvGrpSpPr>
                <p:grpSpPr>
                  <a:xfrm>
                    <a:off x="1641119" y="4728863"/>
                    <a:ext cx="193797" cy="113778"/>
                    <a:chOff x="2987824" y="2204864"/>
                    <a:chExt cx="216024" cy="184212"/>
                  </a:xfrm>
                </p:grpSpPr>
                <p:cxnSp>
                  <p:nvCxnSpPr>
                    <p:cNvPr id="640" name="直線コネクタ 639"/>
                    <p:cNvCxnSpPr/>
                    <p:nvPr/>
                  </p:nvCxnSpPr>
                  <p:spPr bwMode="auto">
                    <a:xfrm>
                      <a:off x="2987824" y="2204864"/>
                      <a:ext cx="216024" cy="108012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641" name="直線コネクタ 640"/>
                    <p:cNvCxnSpPr/>
                    <p:nvPr/>
                  </p:nvCxnSpPr>
                  <p:spPr bwMode="auto">
                    <a:xfrm flipH="1">
                      <a:off x="2987824" y="2312876"/>
                      <a:ext cx="216024" cy="76200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633" name="グループ化 632"/>
                  <p:cNvGrpSpPr/>
                  <p:nvPr/>
                </p:nvGrpSpPr>
                <p:grpSpPr>
                  <a:xfrm>
                    <a:off x="1641119" y="4837463"/>
                    <a:ext cx="193797" cy="113778"/>
                    <a:chOff x="2987824" y="2204864"/>
                    <a:chExt cx="216024" cy="184212"/>
                  </a:xfrm>
                </p:grpSpPr>
                <p:cxnSp>
                  <p:nvCxnSpPr>
                    <p:cNvPr id="638" name="直線コネクタ 637"/>
                    <p:cNvCxnSpPr/>
                    <p:nvPr/>
                  </p:nvCxnSpPr>
                  <p:spPr bwMode="auto">
                    <a:xfrm>
                      <a:off x="2987824" y="2204864"/>
                      <a:ext cx="216024" cy="108012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639" name="直線コネクタ 638"/>
                    <p:cNvCxnSpPr/>
                    <p:nvPr/>
                  </p:nvCxnSpPr>
                  <p:spPr bwMode="auto">
                    <a:xfrm flipH="1">
                      <a:off x="2987824" y="2312876"/>
                      <a:ext cx="216024" cy="76200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cxnSp>
                <p:nvCxnSpPr>
                  <p:cNvPr id="634" name="直線コネクタ 633"/>
                  <p:cNvCxnSpPr/>
                  <p:nvPr/>
                </p:nvCxnSpPr>
                <p:spPr bwMode="auto">
                  <a:xfrm>
                    <a:off x="1641119" y="4951241"/>
                    <a:ext cx="103067" cy="33357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635" name="直線コネクタ 634"/>
                  <p:cNvCxnSpPr/>
                  <p:nvPr/>
                </p:nvCxnSpPr>
                <p:spPr bwMode="auto">
                  <a:xfrm flipH="1">
                    <a:off x="1647289" y="4707881"/>
                    <a:ext cx="96897" cy="23533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636" name="直線コネクタ 635"/>
                  <p:cNvCxnSpPr/>
                  <p:nvPr/>
                </p:nvCxnSpPr>
                <p:spPr bwMode="auto">
                  <a:xfrm>
                    <a:off x="1738916" y="4581128"/>
                    <a:ext cx="1" cy="130760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637" name="直線コネクタ 636"/>
                  <p:cNvCxnSpPr/>
                  <p:nvPr/>
                </p:nvCxnSpPr>
                <p:spPr bwMode="auto">
                  <a:xfrm>
                    <a:off x="1738017" y="4988741"/>
                    <a:ext cx="0" cy="82544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609" name="グループ化 608"/>
                <p:cNvGrpSpPr/>
                <p:nvPr/>
              </p:nvGrpSpPr>
              <p:grpSpPr>
                <a:xfrm>
                  <a:off x="17671220" y="5243357"/>
                  <a:ext cx="236776" cy="688538"/>
                  <a:chOff x="1641119" y="4581128"/>
                  <a:chExt cx="193797" cy="490161"/>
                </a:xfrm>
              </p:grpSpPr>
              <p:grpSp>
                <p:nvGrpSpPr>
                  <p:cNvPr id="622" name="グループ化 621"/>
                  <p:cNvGrpSpPr/>
                  <p:nvPr/>
                </p:nvGrpSpPr>
                <p:grpSpPr>
                  <a:xfrm>
                    <a:off x="1641119" y="4728863"/>
                    <a:ext cx="193797" cy="113778"/>
                    <a:chOff x="2987824" y="2204864"/>
                    <a:chExt cx="216024" cy="184212"/>
                  </a:xfrm>
                </p:grpSpPr>
                <p:cxnSp>
                  <p:nvCxnSpPr>
                    <p:cNvPr id="630" name="直線コネクタ 629"/>
                    <p:cNvCxnSpPr/>
                    <p:nvPr/>
                  </p:nvCxnSpPr>
                  <p:spPr bwMode="auto">
                    <a:xfrm>
                      <a:off x="2987824" y="2204864"/>
                      <a:ext cx="216024" cy="108012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631" name="直線コネクタ 630"/>
                    <p:cNvCxnSpPr/>
                    <p:nvPr/>
                  </p:nvCxnSpPr>
                  <p:spPr bwMode="auto">
                    <a:xfrm flipH="1">
                      <a:off x="2987824" y="2312876"/>
                      <a:ext cx="216024" cy="76200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623" name="グループ化 622"/>
                  <p:cNvGrpSpPr/>
                  <p:nvPr/>
                </p:nvGrpSpPr>
                <p:grpSpPr>
                  <a:xfrm>
                    <a:off x="1641119" y="4837463"/>
                    <a:ext cx="193797" cy="113778"/>
                    <a:chOff x="2987824" y="2204864"/>
                    <a:chExt cx="216024" cy="184212"/>
                  </a:xfrm>
                </p:grpSpPr>
                <p:cxnSp>
                  <p:nvCxnSpPr>
                    <p:cNvPr id="628" name="直線コネクタ 627"/>
                    <p:cNvCxnSpPr/>
                    <p:nvPr/>
                  </p:nvCxnSpPr>
                  <p:spPr bwMode="auto">
                    <a:xfrm>
                      <a:off x="2987824" y="2204864"/>
                      <a:ext cx="216024" cy="108012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629" name="直線コネクタ 628"/>
                    <p:cNvCxnSpPr/>
                    <p:nvPr/>
                  </p:nvCxnSpPr>
                  <p:spPr bwMode="auto">
                    <a:xfrm flipH="1">
                      <a:off x="2987824" y="2312876"/>
                      <a:ext cx="216024" cy="76200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cxnSp>
                <p:nvCxnSpPr>
                  <p:cNvPr id="624" name="直線コネクタ 623"/>
                  <p:cNvCxnSpPr/>
                  <p:nvPr/>
                </p:nvCxnSpPr>
                <p:spPr bwMode="auto">
                  <a:xfrm>
                    <a:off x="1641119" y="4951241"/>
                    <a:ext cx="103067" cy="33357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625" name="直線コネクタ 624"/>
                  <p:cNvCxnSpPr/>
                  <p:nvPr/>
                </p:nvCxnSpPr>
                <p:spPr bwMode="auto">
                  <a:xfrm flipH="1">
                    <a:off x="1647289" y="4707881"/>
                    <a:ext cx="96897" cy="23533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626" name="直線コネクタ 625"/>
                  <p:cNvCxnSpPr/>
                  <p:nvPr/>
                </p:nvCxnSpPr>
                <p:spPr bwMode="auto">
                  <a:xfrm>
                    <a:off x="1738916" y="4581128"/>
                    <a:ext cx="1" cy="130760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627" name="直線コネクタ 626"/>
                  <p:cNvCxnSpPr/>
                  <p:nvPr/>
                </p:nvCxnSpPr>
                <p:spPr bwMode="auto">
                  <a:xfrm>
                    <a:off x="1744186" y="4984598"/>
                    <a:ext cx="0" cy="86691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610" name="グループ化 609"/>
                <p:cNvGrpSpPr/>
                <p:nvPr/>
              </p:nvGrpSpPr>
              <p:grpSpPr>
                <a:xfrm>
                  <a:off x="18745819" y="5243352"/>
                  <a:ext cx="236776" cy="688548"/>
                  <a:chOff x="1641119" y="4564754"/>
                  <a:chExt cx="193797" cy="504876"/>
                </a:xfrm>
              </p:grpSpPr>
              <p:grpSp>
                <p:nvGrpSpPr>
                  <p:cNvPr id="612" name="グループ化 611"/>
                  <p:cNvGrpSpPr/>
                  <p:nvPr/>
                </p:nvGrpSpPr>
                <p:grpSpPr>
                  <a:xfrm>
                    <a:off x="1641119" y="4728863"/>
                    <a:ext cx="193797" cy="113778"/>
                    <a:chOff x="2987824" y="2204864"/>
                    <a:chExt cx="216024" cy="184212"/>
                  </a:xfrm>
                </p:grpSpPr>
                <p:cxnSp>
                  <p:nvCxnSpPr>
                    <p:cNvPr id="620" name="直線コネクタ 619"/>
                    <p:cNvCxnSpPr/>
                    <p:nvPr/>
                  </p:nvCxnSpPr>
                  <p:spPr bwMode="auto">
                    <a:xfrm>
                      <a:off x="2987824" y="2204864"/>
                      <a:ext cx="216024" cy="108012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621" name="直線コネクタ 620"/>
                    <p:cNvCxnSpPr/>
                    <p:nvPr/>
                  </p:nvCxnSpPr>
                  <p:spPr bwMode="auto">
                    <a:xfrm flipH="1">
                      <a:off x="2987824" y="2312876"/>
                      <a:ext cx="216024" cy="76200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613" name="グループ化 612"/>
                  <p:cNvGrpSpPr/>
                  <p:nvPr/>
                </p:nvGrpSpPr>
                <p:grpSpPr>
                  <a:xfrm>
                    <a:off x="1641119" y="4837463"/>
                    <a:ext cx="193797" cy="113778"/>
                    <a:chOff x="2987824" y="2204864"/>
                    <a:chExt cx="216024" cy="184212"/>
                  </a:xfrm>
                </p:grpSpPr>
                <p:cxnSp>
                  <p:nvCxnSpPr>
                    <p:cNvPr id="618" name="直線コネクタ 617"/>
                    <p:cNvCxnSpPr/>
                    <p:nvPr/>
                  </p:nvCxnSpPr>
                  <p:spPr bwMode="auto">
                    <a:xfrm>
                      <a:off x="2987824" y="2204864"/>
                      <a:ext cx="216024" cy="108012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619" name="直線コネクタ 618"/>
                    <p:cNvCxnSpPr/>
                    <p:nvPr/>
                  </p:nvCxnSpPr>
                  <p:spPr bwMode="auto">
                    <a:xfrm flipH="1">
                      <a:off x="2987824" y="2312876"/>
                      <a:ext cx="216024" cy="76200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cxnSp>
                <p:nvCxnSpPr>
                  <p:cNvPr id="614" name="直線コネクタ 613"/>
                  <p:cNvCxnSpPr/>
                  <p:nvPr/>
                </p:nvCxnSpPr>
                <p:spPr bwMode="auto">
                  <a:xfrm>
                    <a:off x="1641119" y="4951241"/>
                    <a:ext cx="103067" cy="33357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615" name="直線コネクタ 614"/>
                  <p:cNvCxnSpPr/>
                  <p:nvPr/>
                </p:nvCxnSpPr>
                <p:spPr bwMode="auto">
                  <a:xfrm flipH="1">
                    <a:off x="1647289" y="4707881"/>
                    <a:ext cx="96897" cy="23533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616" name="直線コネクタ 615"/>
                  <p:cNvCxnSpPr/>
                  <p:nvPr/>
                </p:nvCxnSpPr>
                <p:spPr bwMode="auto">
                  <a:xfrm>
                    <a:off x="1738017" y="4564754"/>
                    <a:ext cx="900" cy="147134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617" name="直線コネクタ 616"/>
                  <p:cNvCxnSpPr/>
                  <p:nvPr/>
                </p:nvCxnSpPr>
                <p:spPr bwMode="auto">
                  <a:xfrm>
                    <a:off x="1744186" y="4984598"/>
                    <a:ext cx="0" cy="85032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611" name="直線コネクタ 610"/>
                <p:cNvCxnSpPr/>
                <p:nvPr/>
              </p:nvCxnSpPr>
              <p:spPr>
                <a:xfrm>
                  <a:off x="17313525" y="5931887"/>
                  <a:ext cx="1569244" cy="2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607" name="直線コネクタ 606"/>
              <p:cNvCxnSpPr/>
              <p:nvPr/>
            </p:nvCxnSpPr>
            <p:spPr>
              <a:xfrm>
                <a:off x="10512269" y="3374385"/>
                <a:ext cx="1569244" cy="3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85" name="グループ化 584"/>
            <p:cNvGrpSpPr/>
            <p:nvPr/>
          </p:nvGrpSpPr>
          <p:grpSpPr>
            <a:xfrm>
              <a:off x="1993189" y="3189748"/>
              <a:ext cx="418571" cy="3218999"/>
              <a:chOff x="1921181" y="3189748"/>
              <a:chExt cx="418571" cy="3218999"/>
            </a:xfrm>
          </p:grpSpPr>
          <p:grpSp>
            <p:nvGrpSpPr>
              <p:cNvPr id="586" name="グループ化 585"/>
              <p:cNvGrpSpPr/>
              <p:nvPr/>
            </p:nvGrpSpPr>
            <p:grpSpPr>
              <a:xfrm>
                <a:off x="1921181" y="3189748"/>
                <a:ext cx="418571" cy="3218999"/>
                <a:chOff x="18223062" y="5214619"/>
                <a:chExt cx="236776" cy="3218999"/>
              </a:xfrm>
            </p:grpSpPr>
            <p:cxnSp>
              <p:nvCxnSpPr>
                <p:cNvPr id="594" name="直線コネクタ 593"/>
                <p:cNvCxnSpPr/>
                <p:nvPr/>
              </p:nvCxnSpPr>
              <p:spPr bwMode="auto">
                <a:xfrm flipH="1">
                  <a:off x="18353143" y="5214619"/>
                  <a:ext cx="66" cy="34222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grpSp>
              <p:nvGrpSpPr>
                <p:cNvPr id="595" name="グループ化 594"/>
                <p:cNvGrpSpPr/>
                <p:nvPr/>
              </p:nvGrpSpPr>
              <p:grpSpPr>
                <a:xfrm>
                  <a:off x="18223062" y="6056257"/>
                  <a:ext cx="236776" cy="2377361"/>
                  <a:chOff x="1641119" y="4231380"/>
                  <a:chExt cx="193797" cy="1381882"/>
                </a:xfrm>
              </p:grpSpPr>
              <p:grpSp>
                <p:nvGrpSpPr>
                  <p:cNvPr id="596" name="グループ化 595"/>
                  <p:cNvGrpSpPr/>
                  <p:nvPr/>
                </p:nvGrpSpPr>
                <p:grpSpPr>
                  <a:xfrm>
                    <a:off x="1641119" y="4728863"/>
                    <a:ext cx="193797" cy="113778"/>
                    <a:chOff x="2987824" y="2204864"/>
                    <a:chExt cx="216024" cy="184212"/>
                  </a:xfrm>
                </p:grpSpPr>
                <p:cxnSp>
                  <p:nvCxnSpPr>
                    <p:cNvPr id="604" name="直線コネクタ 603"/>
                    <p:cNvCxnSpPr/>
                    <p:nvPr/>
                  </p:nvCxnSpPr>
                  <p:spPr bwMode="auto">
                    <a:xfrm>
                      <a:off x="2987824" y="2204864"/>
                      <a:ext cx="216024" cy="108012"/>
                    </a:xfrm>
                    <a:prstGeom prst="line">
                      <a:avLst/>
                    </a:prstGeom>
                    <a:noFill/>
                    <a:ln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605" name="直線コネクタ 604"/>
                    <p:cNvCxnSpPr/>
                    <p:nvPr/>
                  </p:nvCxnSpPr>
                  <p:spPr bwMode="auto">
                    <a:xfrm flipH="1">
                      <a:off x="2987824" y="2312876"/>
                      <a:ext cx="216024" cy="76200"/>
                    </a:xfrm>
                    <a:prstGeom prst="line">
                      <a:avLst/>
                    </a:prstGeom>
                    <a:noFill/>
                    <a:ln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597" name="グループ化 596"/>
                  <p:cNvGrpSpPr/>
                  <p:nvPr/>
                </p:nvGrpSpPr>
                <p:grpSpPr>
                  <a:xfrm>
                    <a:off x="1641119" y="4837463"/>
                    <a:ext cx="193797" cy="113778"/>
                    <a:chOff x="2987824" y="2204864"/>
                    <a:chExt cx="216024" cy="184212"/>
                  </a:xfrm>
                </p:grpSpPr>
                <p:cxnSp>
                  <p:nvCxnSpPr>
                    <p:cNvPr id="602" name="直線コネクタ 601"/>
                    <p:cNvCxnSpPr/>
                    <p:nvPr/>
                  </p:nvCxnSpPr>
                  <p:spPr bwMode="auto">
                    <a:xfrm>
                      <a:off x="2987824" y="2204864"/>
                      <a:ext cx="216024" cy="108012"/>
                    </a:xfrm>
                    <a:prstGeom prst="line">
                      <a:avLst/>
                    </a:prstGeom>
                    <a:noFill/>
                    <a:ln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603" name="直線コネクタ 602"/>
                    <p:cNvCxnSpPr/>
                    <p:nvPr/>
                  </p:nvCxnSpPr>
                  <p:spPr bwMode="auto">
                    <a:xfrm flipH="1">
                      <a:off x="2987824" y="2312876"/>
                      <a:ext cx="216024" cy="76200"/>
                    </a:xfrm>
                    <a:prstGeom prst="line">
                      <a:avLst/>
                    </a:prstGeom>
                    <a:noFill/>
                    <a:ln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cxnSp>
                <p:nvCxnSpPr>
                  <p:cNvPr id="598" name="直線コネクタ 597"/>
                  <p:cNvCxnSpPr/>
                  <p:nvPr/>
                </p:nvCxnSpPr>
                <p:spPr bwMode="auto">
                  <a:xfrm>
                    <a:off x="1641119" y="4946812"/>
                    <a:ext cx="106523" cy="38739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chemeClr val="accent6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99" name="直線コネクタ 598"/>
                  <p:cNvCxnSpPr/>
                  <p:nvPr/>
                </p:nvCxnSpPr>
                <p:spPr bwMode="auto">
                  <a:xfrm flipH="1">
                    <a:off x="1647289" y="4693401"/>
                    <a:ext cx="100353" cy="38013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chemeClr val="accent6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600" name="直線コネクタ 599"/>
                  <p:cNvCxnSpPr/>
                  <p:nvPr/>
                </p:nvCxnSpPr>
                <p:spPr bwMode="auto">
                  <a:xfrm flipH="1">
                    <a:off x="1746650" y="4231380"/>
                    <a:ext cx="992" cy="476604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chemeClr val="accent6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601" name="直線コネクタ 600"/>
                  <p:cNvCxnSpPr/>
                  <p:nvPr/>
                </p:nvCxnSpPr>
                <p:spPr bwMode="auto">
                  <a:xfrm>
                    <a:off x="1739106" y="4972262"/>
                    <a:ext cx="1277" cy="641000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chemeClr val="accent6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grpSp>
            <p:nvGrpSpPr>
              <p:cNvPr id="587" name="グループ化 586"/>
              <p:cNvGrpSpPr/>
              <p:nvPr/>
            </p:nvGrpSpPr>
            <p:grpSpPr>
              <a:xfrm>
                <a:off x="1949048" y="3513414"/>
                <a:ext cx="377227" cy="525989"/>
                <a:chOff x="1731573" y="3642622"/>
                <a:chExt cx="236776" cy="525989"/>
              </a:xfrm>
            </p:grpSpPr>
            <p:cxnSp>
              <p:nvCxnSpPr>
                <p:cNvPr id="588" name="直線コネクタ 587"/>
                <p:cNvCxnSpPr/>
                <p:nvPr/>
              </p:nvCxnSpPr>
              <p:spPr bwMode="auto">
                <a:xfrm>
                  <a:off x="1731573" y="3682505"/>
                  <a:ext cx="236776" cy="12681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89" name="直線コネクタ 588"/>
                <p:cNvCxnSpPr/>
                <p:nvPr/>
              </p:nvCxnSpPr>
              <p:spPr bwMode="auto">
                <a:xfrm flipH="1">
                  <a:off x="1731573" y="3809315"/>
                  <a:ext cx="236776" cy="89461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90" name="直線コネクタ 589"/>
                <p:cNvCxnSpPr/>
                <p:nvPr/>
              </p:nvCxnSpPr>
              <p:spPr bwMode="auto">
                <a:xfrm>
                  <a:off x="1731573" y="3888934"/>
                  <a:ext cx="236776" cy="12681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91" name="直線コネクタ 590"/>
                <p:cNvCxnSpPr/>
                <p:nvPr/>
              </p:nvCxnSpPr>
              <p:spPr bwMode="auto">
                <a:xfrm flipH="1">
                  <a:off x="1731573" y="4015744"/>
                  <a:ext cx="236776" cy="89461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92" name="直線コネクタ 591"/>
                <p:cNvCxnSpPr/>
                <p:nvPr/>
              </p:nvCxnSpPr>
              <p:spPr bwMode="auto">
                <a:xfrm>
                  <a:off x="1731573" y="4105205"/>
                  <a:ext cx="125925" cy="63406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93" name="直線コネクタ 592"/>
                <p:cNvCxnSpPr/>
                <p:nvPr/>
              </p:nvCxnSpPr>
              <p:spPr bwMode="auto">
                <a:xfrm flipH="1">
                  <a:off x="1739111" y="3642622"/>
                  <a:ext cx="118386" cy="44732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</p:grpSp>
      <p:sp>
        <p:nvSpPr>
          <p:cNvPr id="1029" name="正方形/長方形 1028"/>
          <p:cNvSpPr/>
          <p:nvPr/>
        </p:nvSpPr>
        <p:spPr>
          <a:xfrm>
            <a:off x="6847168" y="15208073"/>
            <a:ext cx="3562344" cy="1081814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grpSp>
        <p:nvGrpSpPr>
          <p:cNvPr id="205" name="グループ化 204"/>
          <p:cNvGrpSpPr/>
          <p:nvPr/>
        </p:nvGrpSpPr>
        <p:grpSpPr>
          <a:xfrm>
            <a:off x="1504555" y="16850122"/>
            <a:ext cx="8996449" cy="5192147"/>
            <a:chOff x="10126031" y="12385626"/>
            <a:chExt cx="8996449" cy="5192147"/>
          </a:xfrm>
        </p:grpSpPr>
        <p:sp>
          <p:nvSpPr>
            <p:cNvPr id="575" name="正方形/長方形 574"/>
            <p:cNvSpPr/>
            <p:nvPr/>
          </p:nvSpPr>
          <p:spPr>
            <a:xfrm>
              <a:off x="10126031" y="12385626"/>
              <a:ext cx="8996449" cy="5192147"/>
            </a:xfrm>
            <a:prstGeom prst="rect">
              <a:avLst/>
            </a:prstGeom>
            <a:noFill/>
            <a:ln>
              <a:noFill/>
              <a:prstDash val="dash"/>
            </a:ln>
            <a:effectLst/>
          </p:spPr>
          <p:txBody>
            <a:bodyPr vert="horz" lIns="543437" tIns="271719" rIns="543437" bIns="271719" rtlCol="0">
              <a:normAutofit/>
            </a:bodyPr>
            <a:lstStyle/>
            <a:p>
              <a:pPr defTabSz="5434371">
                <a:spcBef>
                  <a:spcPct val="20000"/>
                </a:spcBef>
              </a:pPr>
              <a:r>
                <a:rPr lang="en-US" altLang="ja-JP" sz="3600" b="1" dirty="0">
                  <a:solidFill>
                    <a:schemeClr val="tx1">
                      <a:lumMod val="50000"/>
                    </a:schemeClr>
                  </a:solidFill>
                  <a:ea typeface="Cambria Math" panose="02040503050406030204" pitchFamily="18" charset="0"/>
                </a:rPr>
                <a:t>Serialized Mode </a:t>
              </a:r>
              <a:endParaRPr lang="ja-JP" altLang="en-US" sz="3600" b="1" dirty="0">
                <a:solidFill>
                  <a:srgbClr val="C00000"/>
                </a:solidFill>
                <a:ea typeface="Adobe Fan Heiti Std B"/>
                <a:cs typeface="Arial" pitchFamily="34" charset="0"/>
              </a:endParaRPr>
            </a:p>
          </p:txBody>
        </p:sp>
        <p:sp>
          <p:nvSpPr>
            <p:cNvPr id="648" name="テキスト ボックス 647"/>
            <p:cNvSpPr txBox="1"/>
            <p:nvPr/>
          </p:nvSpPr>
          <p:spPr>
            <a:xfrm>
              <a:off x="10241386" y="13319708"/>
              <a:ext cx="5095468" cy="3379726"/>
            </a:xfrm>
            <a:prstGeom prst="rect">
              <a:avLst/>
            </a:prstGeom>
            <a:gradFill flip="none" rotWithShape="1">
              <a:gsLst>
                <a:gs pos="0">
                  <a:srgbClr val="E6E6E6"/>
                </a:gs>
                <a:gs pos="93000">
                  <a:srgbClr val="E6E6E6"/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effectLst/>
          </p:spPr>
          <p:txBody>
            <a:bodyPr wrap="square" lIns="180000" tIns="180000" rIns="180000" bIns="180000" rtlCol="0">
              <a:spAutoFit/>
            </a:bodyPr>
            <a:lstStyle>
              <a:defPPr>
                <a:defRPr lang="ja-JP"/>
              </a:defPPr>
              <a:lvl1pPr defTabSz="914400">
                <a:defRPr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  <a:lvl2pPr marL="457200" lvl="1" defTabSz="914400">
                <a:defRPr sz="280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2pPr>
              <a:lvl3pPr marL="914400" defTabSz="914400">
                <a:defRPr sz="1800"/>
              </a:lvl3pPr>
              <a:lvl4pPr marL="1371600" defTabSz="914400">
                <a:defRPr sz="1800"/>
              </a:lvl4pPr>
              <a:lvl5pPr marL="1828800" defTabSz="914400">
                <a:defRPr sz="1800"/>
              </a:lvl5pPr>
              <a:lvl6pPr marL="2286000" defTabSz="914400">
                <a:defRPr sz="1800"/>
              </a:lvl6pPr>
              <a:lvl7pPr marL="2743200" defTabSz="914400">
                <a:defRPr sz="1800"/>
              </a:lvl7pPr>
              <a:lvl8pPr marL="3200400" defTabSz="914400">
                <a:defRPr sz="1800"/>
              </a:lvl8pPr>
              <a:lvl9pPr marL="3657600" defTabSz="914400">
                <a:defRPr sz="1800"/>
              </a:lvl9pPr>
            </a:lstStyle>
            <a:p>
              <a:r>
                <a:rPr lang="en-US" altLang="ja-JP" dirty="0">
                  <a:solidFill>
                    <a:srgbClr val="8E0000"/>
                  </a:solidFill>
                </a:rPr>
                <a:t>#pragma </a:t>
              </a:r>
              <a:r>
                <a:rPr lang="en-US" altLang="ja-JP" dirty="0" err="1"/>
                <a:t>omp</a:t>
              </a:r>
              <a:r>
                <a:rPr lang="en-US" altLang="ja-JP" dirty="0"/>
                <a:t> parallel</a:t>
              </a:r>
            </a:p>
            <a:p>
              <a:r>
                <a:rPr lang="en-US" altLang="ja-JP" dirty="0" smtClean="0"/>
                <a:t>{</a:t>
              </a:r>
            </a:p>
            <a:p>
              <a:pPr lvl="1"/>
              <a:r>
                <a:rPr lang="en-US" altLang="ja-JP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{ </a:t>
              </a:r>
              <a:r>
                <a:rPr lang="en-US" altLang="ja-JP" dirty="0">
                  <a:solidFill>
                    <a:schemeClr val="accent3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/* </a:t>
              </a:r>
              <a:r>
                <a:rPr lang="en-US" altLang="ja-JP" dirty="0" smtClean="0">
                  <a:solidFill>
                    <a:schemeClr val="accent3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User Computation </a:t>
              </a:r>
              <a:r>
                <a:rPr lang="en-US" altLang="ja-JP" dirty="0">
                  <a:solidFill>
                    <a:schemeClr val="accent3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*/ </a:t>
              </a:r>
              <a:r>
                <a:rPr lang="en-US" altLang="ja-JP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}</a:t>
              </a:r>
            </a:p>
            <a:p>
              <a:pPr lvl="1"/>
              <a:endParaRPr lang="en-US" altLang="ja-JP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lvl="1"/>
              <a:r>
                <a:rPr lang="en-US" altLang="ja-JP" dirty="0">
                  <a:solidFill>
                    <a:srgbClr val="8E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#pragma</a:t>
              </a:r>
              <a:r>
                <a:rPr lang="en-US" altLang="ja-JP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altLang="ja-JP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omp</a:t>
              </a:r>
              <a:r>
                <a:rPr lang="en-US" altLang="ja-JP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single</a:t>
              </a:r>
            </a:p>
            <a:p>
              <a:pPr lvl="1"/>
              <a:r>
                <a:rPr lang="en-US" altLang="ja-JP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MPI_Function</a:t>
              </a:r>
              <a:r>
                <a:rPr lang="en-US" altLang="ja-JP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altLang="ja-JP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();</a:t>
              </a:r>
              <a:endParaRPr lang="en-US" altLang="ja-JP" dirty="0" smtClean="0"/>
            </a:p>
            <a:p>
              <a:r>
                <a:rPr lang="en-US" altLang="ja-JP" dirty="0" smtClean="0"/>
                <a:t>}</a:t>
              </a:r>
              <a:endParaRPr lang="en-US" altLang="ja-JP" dirty="0"/>
            </a:p>
          </p:txBody>
        </p:sp>
        <p:grpSp>
          <p:nvGrpSpPr>
            <p:cNvPr id="649" name="グループ化 648"/>
            <p:cNvGrpSpPr/>
            <p:nvPr/>
          </p:nvGrpSpPr>
          <p:grpSpPr>
            <a:xfrm>
              <a:off x="15666096" y="13312401"/>
              <a:ext cx="3111424" cy="3896318"/>
              <a:chOff x="10255871" y="2557019"/>
              <a:chExt cx="3111424" cy="3896318"/>
            </a:xfrm>
          </p:grpSpPr>
          <p:grpSp>
            <p:nvGrpSpPr>
              <p:cNvPr id="650" name="グループ化 649"/>
              <p:cNvGrpSpPr/>
              <p:nvPr/>
            </p:nvGrpSpPr>
            <p:grpSpPr>
              <a:xfrm>
                <a:off x="10255871" y="2557019"/>
                <a:ext cx="3111424" cy="3896318"/>
                <a:chOff x="514576" y="2282562"/>
                <a:chExt cx="2749087" cy="2160734"/>
              </a:xfrm>
            </p:grpSpPr>
            <p:sp>
              <p:nvSpPr>
                <p:cNvPr id="763" name="角丸四角形 762"/>
                <p:cNvSpPr/>
                <p:nvPr/>
              </p:nvSpPr>
              <p:spPr>
                <a:xfrm>
                  <a:off x="524115" y="2505825"/>
                  <a:ext cx="2720965" cy="1937471"/>
                </a:xfrm>
                <a:prstGeom prst="roundRect">
                  <a:avLst>
                    <a:gd name="adj" fmla="val 2655"/>
                  </a:avLst>
                </a:prstGeom>
                <a:gradFill flip="none" rotWithShape="1">
                  <a:gsLst>
                    <a:gs pos="0">
                      <a:sysClr val="window" lastClr="FFFFFF">
                        <a:lumMod val="85000"/>
                      </a:sysClr>
                    </a:gs>
                    <a:gs pos="91000">
                      <a:sysClr val="window" lastClr="FFFFFF">
                        <a:lumMod val="85000"/>
                      </a:sysClr>
                    </a:gs>
                    <a:gs pos="100000">
                      <a:sysClr val="window" lastClr="FFFFFF">
                        <a:lumMod val="95000"/>
                      </a:sysClr>
                    </a:gs>
                  </a:gsLst>
                  <a:lin ang="2700000" scaled="1"/>
                  <a:tileRect/>
                </a:gradFill>
                <a:ln w="12700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contourW="12700">
                  <a:contourClr>
                    <a:sysClr val="window" lastClr="FFFFFF">
                      <a:lumMod val="75000"/>
                    </a:sysClr>
                  </a:contourClr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ＭＳ Ｐゴシック"/>
                  </a:endParaRPr>
                </a:p>
              </p:txBody>
            </p:sp>
            <p:sp>
              <p:nvSpPr>
                <p:cNvPr id="764" name="片側の 2 つの角を丸めた四角形 763"/>
                <p:cNvSpPr/>
                <p:nvPr/>
              </p:nvSpPr>
              <p:spPr bwMode="auto">
                <a:xfrm>
                  <a:off x="514576" y="2282562"/>
                  <a:ext cx="2749087" cy="28572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F79646">
                    <a:lumMod val="50000"/>
                  </a:srgbClr>
                </a:solidFill>
                <a:ln w="9525" cap="flat" cmpd="sng" algn="ctr">
                  <a:solidFill>
                    <a:srgbClr val="F79646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50800" h="25400"/>
                </a:sp3d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ＭＳ Ｐゴシック"/>
                    </a:rPr>
                    <a:t>MPI Process</a:t>
                  </a:r>
                  <a:endParaRPr kumimoji="0" lang="ja-JP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</p:grpSp>
          <p:sp>
            <p:nvSpPr>
              <p:cNvPr id="651" name="正方形/長方形 650"/>
              <p:cNvSpPr/>
              <p:nvPr/>
            </p:nvSpPr>
            <p:spPr bwMode="auto">
              <a:xfrm>
                <a:off x="10347829" y="3414612"/>
                <a:ext cx="2864612" cy="850672"/>
              </a:xfrm>
              <a:prstGeom prst="rect">
                <a:avLst/>
              </a:prstGeom>
              <a:solidFill>
                <a:srgbClr val="D6D1B8">
                  <a:alpha val="58000"/>
                </a:srgbClr>
              </a:solidFill>
              <a:ln w="6350" cap="flat" cmpd="sng" algn="ctr">
                <a:solidFill>
                  <a:srgbClr val="EEECE1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EEECE1">
                        <a:lumMod val="25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ea typeface="ＭＳ Ｐゴシック"/>
                  </a:rPr>
                  <a:t>COMP.</a:t>
                </a:r>
                <a:endParaRPr kumimoji="0" lang="ja-JP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EEECE1">
                      <a:lumMod val="2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ea typeface="ＭＳ Ｐゴシック"/>
                </a:endParaRPr>
              </a:p>
            </p:txBody>
          </p:sp>
          <p:sp>
            <p:nvSpPr>
              <p:cNvPr id="652" name="正方形/長方形 651"/>
              <p:cNvSpPr/>
              <p:nvPr/>
            </p:nvSpPr>
            <p:spPr bwMode="auto">
              <a:xfrm>
                <a:off x="10347829" y="4653136"/>
                <a:ext cx="2872711" cy="742796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  <a:alpha val="58000"/>
                </a:srgbClr>
              </a:solidFill>
              <a:ln w="6350" cap="flat" cmpd="sng" algn="ctr">
                <a:solidFill>
                  <a:srgbClr val="F79646">
                    <a:lumMod val="60000"/>
                    <a:lumOff val="4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79646">
                        <a:lumMod val="50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ea typeface="ＭＳ Ｐゴシック"/>
                  </a:rPr>
                  <a:t>MPI COMM.</a:t>
                </a:r>
                <a:endParaRPr kumimoji="0" lang="ja-JP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79646">
                      <a:lumMod val="5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ea typeface="ＭＳ Ｐゴシック"/>
                </a:endParaRPr>
              </a:p>
            </p:txBody>
          </p:sp>
          <p:grpSp>
            <p:nvGrpSpPr>
              <p:cNvPr id="653" name="グループ化 652"/>
              <p:cNvGrpSpPr/>
              <p:nvPr/>
            </p:nvGrpSpPr>
            <p:grpSpPr>
              <a:xfrm>
                <a:off x="11330957" y="3399695"/>
                <a:ext cx="417126" cy="907078"/>
                <a:chOff x="1641119" y="4581128"/>
                <a:chExt cx="193797" cy="486885"/>
              </a:xfrm>
            </p:grpSpPr>
            <p:grpSp>
              <p:nvGrpSpPr>
                <p:cNvPr id="753" name="グループ化 752"/>
                <p:cNvGrpSpPr/>
                <p:nvPr/>
              </p:nvGrpSpPr>
              <p:grpSpPr>
                <a:xfrm>
                  <a:off x="1641119" y="47288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761" name="直線コネクタ 760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chemeClr val="accent6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62" name="直線コネクタ 761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chemeClr val="accent6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754" name="グループ化 753"/>
                <p:cNvGrpSpPr/>
                <p:nvPr/>
              </p:nvGrpSpPr>
              <p:grpSpPr>
                <a:xfrm>
                  <a:off x="1641119" y="48374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759" name="直線コネクタ 758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chemeClr val="accent6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60" name="直線コネクタ 759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chemeClr val="accent6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755" name="直線コネクタ 754"/>
                <p:cNvCxnSpPr/>
                <p:nvPr/>
              </p:nvCxnSpPr>
              <p:spPr bwMode="auto">
                <a:xfrm>
                  <a:off x="1641119" y="4951241"/>
                  <a:ext cx="103067" cy="33357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56" name="直線コネクタ 755"/>
                <p:cNvCxnSpPr/>
                <p:nvPr/>
              </p:nvCxnSpPr>
              <p:spPr bwMode="auto">
                <a:xfrm flipH="1">
                  <a:off x="1647289" y="4707881"/>
                  <a:ext cx="96897" cy="23533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57" name="直線コネクタ 756"/>
                <p:cNvCxnSpPr/>
                <p:nvPr/>
              </p:nvCxnSpPr>
              <p:spPr bwMode="auto">
                <a:xfrm>
                  <a:off x="1738916" y="4581128"/>
                  <a:ext cx="1" cy="13076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58" name="直線コネクタ 757"/>
                <p:cNvCxnSpPr/>
                <p:nvPr/>
              </p:nvCxnSpPr>
              <p:spPr bwMode="auto">
                <a:xfrm>
                  <a:off x="1747642" y="4981326"/>
                  <a:ext cx="0" cy="86687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654" name="グループ化 653"/>
              <p:cNvGrpSpPr/>
              <p:nvPr/>
            </p:nvGrpSpPr>
            <p:grpSpPr>
              <a:xfrm>
                <a:off x="10866530" y="4272580"/>
                <a:ext cx="236776" cy="1437058"/>
                <a:chOff x="1641119" y="4405871"/>
                <a:chExt cx="193797" cy="785420"/>
              </a:xfrm>
            </p:grpSpPr>
            <p:grpSp>
              <p:nvGrpSpPr>
                <p:cNvPr id="743" name="グループ化 742"/>
                <p:cNvGrpSpPr/>
                <p:nvPr/>
              </p:nvGrpSpPr>
              <p:grpSpPr>
                <a:xfrm>
                  <a:off x="1641119" y="47288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751" name="直線コネクタ 750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52" name="直線コネクタ 751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744" name="グループ化 743"/>
                <p:cNvGrpSpPr/>
                <p:nvPr/>
              </p:nvGrpSpPr>
              <p:grpSpPr>
                <a:xfrm>
                  <a:off x="1641119" y="48374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749" name="直線コネクタ 748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50" name="直線コネクタ 749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745" name="直線コネクタ 744"/>
                <p:cNvCxnSpPr/>
                <p:nvPr/>
              </p:nvCxnSpPr>
              <p:spPr bwMode="auto">
                <a:xfrm>
                  <a:off x="1641119" y="4946812"/>
                  <a:ext cx="106523" cy="38739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46" name="直線コネクタ 745"/>
                <p:cNvCxnSpPr/>
                <p:nvPr/>
              </p:nvCxnSpPr>
              <p:spPr bwMode="auto">
                <a:xfrm flipH="1">
                  <a:off x="1647289" y="4693401"/>
                  <a:ext cx="100353" cy="38013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47" name="直線コネクタ 746"/>
                <p:cNvCxnSpPr/>
                <p:nvPr/>
              </p:nvCxnSpPr>
              <p:spPr bwMode="auto">
                <a:xfrm>
                  <a:off x="1740383" y="4405871"/>
                  <a:ext cx="0" cy="298262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48" name="直線コネクタ 747"/>
                <p:cNvCxnSpPr/>
                <p:nvPr/>
              </p:nvCxnSpPr>
              <p:spPr bwMode="auto">
                <a:xfrm flipH="1">
                  <a:off x="1747642" y="4972262"/>
                  <a:ext cx="1078" cy="219029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655" name="直線コネクタ 654"/>
              <p:cNvCxnSpPr/>
              <p:nvPr/>
            </p:nvCxnSpPr>
            <p:spPr>
              <a:xfrm>
                <a:off x="10504731" y="4304298"/>
                <a:ext cx="2079" cy="1298579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56" name="直線コネクタ 655"/>
              <p:cNvCxnSpPr/>
              <p:nvPr/>
            </p:nvCxnSpPr>
            <p:spPr>
              <a:xfrm>
                <a:off x="11560221" y="4312871"/>
                <a:ext cx="0" cy="12900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accent6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57" name="直線コネクタ 656"/>
              <p:cNvCxnSpPr/>
              <p:nvPr/>
            </p:nvCxnSpPr>
            <p:spPr>
              <a:xfrm flipH="1">
                <a:off x="12055788" y="4297050"/>
                <a:ext cx="10596" cy="130581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658" name="グループ化 657"/>
              <p:cNvGrpSpPr/>
              <p:nvPr/>
            </p:nvGrpSpPr>
            <p:grpSpPr>
              <a:xfrm>
                <a:off x="10386344" y="3372600"/>
                <a:ext cx="1787833" cy="931720"/>
                <a:chOff x="10386344" y="3372600"/>
                <a:chExt cx="1787833" cy="931720"/>
              </a:xfrm>
            </p:grpSpPr>
            <p:grpSp>
              <p:nvGrpSpPr>
                <p:cNvPr id="707" name="グループ化 706"/>
                <p:cNvGrpSpPr/>
                <p:nvPr/>
              </p:nvGrpSpPr>
              <p:grpSpPr>
                <a:xfrm>
                  <a:off x="10386344" y="3372600"/>
                  <a:ext cx="1787833" cy="931720"/>
                  <a:chOff x="17194762" y="5243352"/>
                  <a:chExt cx="1787833" cy="688548"/>
                </a:xfrm>
              </p:grpSpPr>
              <p:grpSp>
                <p:nvGrpSpPr>
                  <p:cNvPr id="709" name="グループ化 708"/>
                  <p:cNvGrpSpPr/>
                  <p:nvPr/>
                </p:nvGrpSpPr>
                <p:grpSpPr>
                  <a:xfrm>
                    <a:off x="17194762" y="5243352"/>
                    <a:ext cx="236776" cy="688532"/>
                    <a:chOff x="1641119" y="4581128"/>
                    <a:chExt cx="193797" cy="490157"/>
                  </a:xfrm>
                </p:grpSpPr>
                <p:grpSp>
                  <p:nvGrpSpPr>
                    <p:cNvPr id="733" name="グループ化 732"/>
                    <p:cNvGrpSpPr/>
                    <p:nvPr/>
                  </p:nvGrpSpPr>
                  <p:grpSpPr>
                    <a:xfrm>
                      <a:off x="1641119" y="4728863"/>
                      <a:ext cx="193797" cy="113778"/>
                      <a:chOff x="2987824" y="2204864"/>
                      <a:chExt cx="216024" cy="184212"/>
                    </a:xfrm>
                  </p:grpSpPr>
                  <p:cxnSp>
                    <p:nvCxnSpPr>
                      <p:cNvPr id="741" name="直線コネクタ 740"/>
                      <p:cNvCxnSpPr/>
                      <p:nvPr/>
                    </p:nvCxnSpPr>
                    <p:spPr bwMode="auto">
                      <a:xfrm>
                        <a:off x="2987824" y="2204864"/>
                        <a:ext cx="216024" cy="108012"/>
                      </a:xfrm>
                      <a:prstGeom prst="line">
                        <a:avLst/>
                      </a:prstGeom>
                      <a:noFill/>
                      <a:ln w="28575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742" name="直線コネクタ 741"/>
                      <p:cNvCxnSpPr/>
                      <p:nvPr/>
                    </p:nvCxnSpPr>
                    <p:spPr bwMode="auto">
                      <a:xfrm flipH="1">
                        <a:off x="2987824" y="2312876"/>
                        <a:ext cx="216024" cy="76200"/>
                      </a:xfrm>
                      <a:prstGeom prst="line">
                        <a:avLst/>
                      </a:prstGeom>
                      <a:noFill/>
                      <a:ln w="28575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  <p:grpSp>
                  <p:nvGrpSpPr>
                    <p:cNvPr id="734" name="グループ化 733"/>
                    <p:cNvGrpSpPr/>
                    <p:nvPr/>
                  </p:nvGrpSpPr>
                  <p:grpSpPr>
                    <a:xfrm>
                      <a:off x="1641119" y="4837463"/>
                      <a:ext cx="193797" cy="113778"/>
                      <a:chOff x="2987824" y="2204864"/>
                      <a:chExt cx="216024" cy="184212"/>
                    </a:xfrm>
                  </p:grpSpPr>
                  <p:cxnSp>
                    <p:nvCxnSpPr>
                      <p:cNvPr id="739" name="直線コネクタ 738"/>
                      <p:cNvCxnSpPr/>
                      <p:nvPr/>
                    </p:nvCxnSpPr>
                    <p:spPr bwMode="auto">
                      <a:xfrm>
                        <a:off x="2987824" y="2204864"/>
                        <a:ext cx="216024" cy="108012"/>
                      </a:xfrm>
                      <a:prstGeom prst="line">
                        <a:avLst/>
                      </a:prstGeom>
                      <a:noFill/>
                      <a:ln w="28575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740" name="直線コネクタ 739"/>
                      <p:cNvCxnSpPr/>
                      <p:nvPr/>
                    </p:nvCxnSpPr>
                    <p:spPr bwMode="auto">
                      <a:xfrm flipH="1">
                        <a:off x="2987824" y="2312876"/>
                        <a:ext cx="216024" cy="76200"/>
                      </a:xfrm>
                      <a:prstGeom prst="line">
                        <a:avLst/>
                      </a:prstGeom>
                      <a:noFill/>
                      <a:ln w="28575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  <p:cxnSp>
                  <p:nvCxnSpPr>
                    <p:cNvPr id="735" name="直線コネクタ 734"/>
                    <p:cNvCxnSpPr/>
                    <p:nvPr/>
                  </p:nvCxnSpPr>
                  <p:spPr bwMode="auto">
                    <a:xfrm>
                      <a:off x="1641119" y="4951241"/>
                      <a:ext cx="103067" cy="33357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736" name="直線コネクタ 735"/>
                    <p:cNvCxnSpPr/>
                    <p:nvPr/>
                  </p:nvCxnSpPr>
                  <p:spPr bwMode="auto">
                    <a:xfrm flipH="1">
                      <a:off x="1647289" y="4707881"/>
                      <a:ext cx="96897" cy="23533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737" name="直線コネクタ 736"/>
                    <p:cNvCxnSpPr/>
                    <p:nvPr/>
                  </p:nvCxnSpPr>
                  <p:spPr bwMode="auto">
                    <a:xfrm>
                      <a:off x="1738916" y="4581128"/>
                      <a:ext cx="1" cy="130760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738" name="直線コネクタ 737"/>
                    <p:cNvCxnSpPr/>
                    <p:nvPr/>
                  </p:nvCxnSpPr>
                  <p:spPr bwMode="auto">
                    <a:xfrm>
                      <a:off x="1738017" y="4988741"/>
                      <a:ext cx="0" cy="82544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710" name="グループ化 709"/>
                  <p:cNvGrpSpPr/>
                  <p:nvPr/>
                </p:nvGrpSpPr>
                <p:grpSpPr>
                  <a:xfrm>
                    <a:off x="17671220" y="5243357"/>
                    <a:ext cx="236776" cy="688538"/>
                    <a:chOff x="1641119" y="4581128"/>
                    <a:chExt cx="193797" cy="490161"/>
                  </a:xfrm>
                </p:grpSpPr>
                <p:grpSp>
                  <p:nvGrpSpPr>
                    <p:cNvPr id="723" name="グループ化 722"/>
                    <p:cNvGrpSpPr/>
                    <p:nvPr/>
                  </p:nvGrpSpPr>
                  <p:grpSpPr>
                    <a:xfrm>
                      <a:off x="1641119" y="4728863"/>
                      <a:ext cx="193797" cy="113778"/>
                      <a:chOff x="2987824" y="2204864"/>
                      <a:chExt cx="216024" cy="184212"/>
                    </a:xfrm>
                  </p:grpSpPr>
                  <p:cxnSp>
                    <p:nvCxnSpPr>
                      <p:cNvPr id="731" name="直線コネクタ 730"/>
                      <p:cNvCxnSpPr/>
                      <p:nvPr/>
                    </p:nvCxnSpPr>
                    <p:spPr bwMode="auto">
                      <a:xfrm>
                        <a:off x="2987824" y="2204864"/>
                        <a:ext cx="216024" cy="108012"/>
                      </a:xfrm>
                      <a:prstGeom prst="line">
                        <a:avLst/>
                      </a:prstGeom>
                      <a:noFill/>
                      <a:ln w="28575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732" name="直線コネクタ 731"/>
                      <p:cNvCxnSpPr/>
                      <p:nvPr/>
                    </p:nvCxnSpPr>
                    <p:spPr bwMode="auto">
                      <a:xfrm flipH="1">
                        <a:off x="2987824" y="2312876"/>
                        <a:ext cx="216024" cy="76200"/>
                      </a:xfrm>
                      <a:prstGeom prst="line">
                        <a:avLst/>
                      </a:prstGeom>
                      <a:noFill/>
                      <a:ln w="28575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  <p:grpSp>
                  <p:nvGrpSpPr>
                    <p:cNvPr id="724" name="グループ化 723"/>
                    <p:cNvGrpSpPr/>
                    <p:nvPr/>
                  </p:nvGrpSpPr>
                  <p:grpSpPr>
                    <a:xfrm>
                      <a:off x="1641119" y="4837463"/>
                      <a:ext cx="193797" cy="113778"/>
                      <a:chOff x="2987824" y="2204864"/>
                      <a:chExt cx="216024" cy="184212"/>
                    </a:xfrm>
                  </p:grpSpPr>
                  <p:cxnSp>
                    <p:nvCxnSpPr>
                      <p:cNvPr id="729" name="直線コネクタ 728"/>
                      <p:cNvCxnSpPr/>
                      <p:nvPr/>
                    </p:nvCxnSpPr>
                    <p:spPr bwMode="auto">
                      <a:xfrm>
                        <a:off x="2987824" y="2204864"/>
                        <a:ext cx="216024" cy="108012"/>
                      </a:xfrm>
                      <a:prstGeom prst="line">
                        <a:avLst/>
                      </a:prstGeom>
                      <a:noFill/>
                      <a:ln w="28575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730" name="直線コネクタ 729"/>
                      <p:cNvCxnSpPr/>
                      <p:nvPr/>
                    </p:nvCxnSpPr>
                    <p:spPr bwMode="auto">
                      <a:xfrm flipH="1">
                        <a:off x="2987824" y="2312876"/>
                        <a:ext cx="216024" cy="76200"/>
                      </a:xfrm>
                      <a:prstGeom prst="line">
                        <a:avLst/>
                      </a:prstGeom>
                      <a:noFill/>
                      <a:ln w="28575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  <p:cxnSp>
                  <p:nvCxnSpPr>
                    <p:cNvPr id="725" name="直線コネクタ 724"/>
                    <p:cNvCxnSpPr/>
                    <p:nvPr/>
                  </p:nvCxnSpPr>
                  <p:spPr bwMode="auto">
                    <a:xfrm>
                      <a:off x="1641119" y="4951241"/>
                      <a:ext cx="103067" cy="33357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726" name="直線コネクタ 725"/>
                    <p:cNvCxnSpPr/>
                    <p:nvPr/>
                  </p:nvCxnSpPr>
                  <p:spPr bwMode="auto">
                    <a:xfrm flipH="1">
                      <a:off x="1647289" y="4707881"/>
                      <a:ext cx="96897" cy="23533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727" name="直線コネクタ 726"/>
                    <p:cNvCxnSpPr/>
                    <p:nvPr/>
                  </p:nvCxnSpPr>
                  <p:spPr bwMode="auto">
                    <a:xfrm>
                      <a:off x="1738916" y="4581128"/>
                      <a:ext cx="1" cy="130760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728" name="直線コネクタ 727"/>
                    <p:cNvCxnSpPr/>
                    <p:nvPr/>
                  </p:nvCxnSpPr>
                  <p:spPr bwMode="auto">
                    <a:xfrm>
                      <a:off x="1744186" y="4984598"/>
                      <a:ext cx="0" cy="86691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711" name="グループ化 710"/>
                  <p:cNvGrpSpPr/>
                  <p:nvPr/>
                </p:nvGrpSpPr>
                <p:grpSpPr>
                  <a:xfrm>
                    <a:off x="18745819" y="5243352"/>
                    <a:ext cx="236776" cy="688548"/>
                    <a:chOff x="1641119" y="4564754"/>
                    <a:chExt cx="193797" cy="504876"/>
                  </a:xfrm>
                </p:grpSpPr>
                <p:grpSp>
                  <p:nvGrpSpPr>
                    <p:cNvPr id="713" name="グループ化 712"/>
                    <p:cNvGrpSpPr/>
                    <p:nvPr/>
                  </p:nvGrpSpPr>
                  <p:grpSpPr>
                    <a:xfrm>
                      <a:off x="1641119" y="4728863"/>
                      <a:ext cx="193797" cy="113778"/>
                      <a:chOff x="2987824" y="2204864"/>
                      <a:chExt cx="216024" cy="184212"/>
                    </a:xfrm>
                  </p:grpSpPr>
                  <p:cxnSp>
                    <p:nvCxnSpPr>
                      <p:cNvPr id="721" name="直線コネクタ 720"/>
                      <p:cNvCxnSpPr/>
                      <p:nvPr/>
                    </p:nvCxnSpPr>
                    <p:spPr bwMode="auto">
                      <a:xfrm>
                        <a:off x="2987824" y="2204864"/>
                        <a:ext cx="216024" cy="108012"/>
                      </a:xfrm>
                      <a:prstGeom prst="line">
                        <a:avLst/>
                      </a:prstGeom>
                      <a:noFill/>
                      <a:ln w="28575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722" name="直線コネクタ 721"/>
                      <p:cNvCxnSpPr/>
                      <p:nvPr/>
                    </p:nvCxnSpPr>
                    <p:spPr bwMode="auto">
                      <a:xfrm flipH="1">
                        <a:off x="2987824" y="2312876"/>
                        <a:ext cx="216024" cy="76200"/>
                      </a:xfrm>
                      <a:prstGeom prst="line">
                        <a:avLst/>
                      </a:prstGeom>
                      <a:noFill/>
                      <a:ln w="28575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  <p:grpSp>
                  <p:nvGrpSpPr>
                    <p:cNvPr id="714" name="グループ化 713"/>
                    <p:cNvGrpSpPr/>
                    <p:nvPr/>
                  </p:nvGrpSpPr>
                  <p:grpSpPr>
                    <a:xfrm>
                      <a:off x="1641119" y="4837463"/>
                      <a:ext cx="193797" cy="113778"/>
                      <a:chOff x="2987824" y="2204864"/>
                      <a:chExt cx="216024" cy="184212"/>
                    </a:xfrm>
                  </p:grpSpPr>
                  <p:cxnSp>
                    <p:nvCxnSpPr>
                      <p:cNvPr id="719" name="直線コネクタ 718"/>
                      <p:cNvCxnSpPr/>
                      <p:nvPr/>
                    </p:nvCxnSpPr>
                    <p:spPr bwMode="auto">
                      <a:xfrm>
                        <a:off x="2987824" y="2204864"/>
                        <a:ext cx="216024" cy="108012"/>
                      </a:xfrm>
                      <a:prstGeom prst="line">
                        <a:avLst/>
                      </a:prstGeom>
                      <a:noFill/>
                      <a:ln w="28575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720" name="直線コネクタ 719"/>
                      <p:cNvCxnSpPr/>
                      <p:nvPr/>
                    </p:nvCxnSpPr>
                    <p:spPr bwMode="auto">
                      <a:xfrm flipH="1">
                        <a:off x="2987824" y="2312876"/>
                        <a:ext cx="216024" cy="76200"/>
                      </a:xfrm>
                      <a:prstGeom prst="line">
                        <a:avLst/>
                      </a:prstGeom>
                      <a:noFill/>
                      <a:ln w="28575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  <p:cxnSp>
                  <p:nvCxnSpPr>
                    <p:cNvPr id="715" name="直線コネクタ 714"/>
                    <p:cNvCxnSpPr/>
                    <p:nvPr/>
                  </p:nvCxnSpPr>
                  <p:spPr bwMode="auto">
                    <a:xfrm>
                      <a:off x="1641119" y="4951241"/>
                      <a:ext cx="103067" cy="33357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716" name="直線コネクタ 715"/>
                    <p:cNvCxnSpPr/>
                    <p:nvPr/>
                  </p:nvCxnSpPr>
                  <p:spPr bwMode="auto">
                    <a:xfrm flipH="1">
                      <a:off x="1647289" y="4707881"/>
                      <a:ext cx="96897" cy="23533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717" name="直線コネクタ 716"/>
                    <p:cNvCxnSpPr/>
                    <p:nvPr/>
                  </p:nvCxnSpPr>
                  <p:spPr bwMode="auto">
                    <a:xfrm>
                      <a:off x="1738017" y="4564754"/>
                      <a:ext cx="900" cy="147134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718" name="直線コネクタ 717"/>
                    <p:cNvCxnSpPr/>
                    <p:nvPr/>
                  </p:nvCxnSpPr>
                  <p:spPr bwMode="auto">
                    <a:xfrm>
                      <a:off x="1744186" y="4984598"/>
                      <a:ext cx="0" cy="85032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cxnSp>
                <p:nvCxnSpPr>
                  <p:cNvPr id="712" name="直線コネクタ 711"/>
                  <p:cNvCxnSpPr/>
                  <p:nvPr/>
                </p:nvCxnSpPr>
                <p:spPr>
                  <a:xfrm>
                    <a:off x="17313525" y="5931887"/>
                    <a:ext cx="1569244" cy="2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708" name="直線コネクタ 707"/>
                <p:cNvCxnSpPr/>
                <p:nvPr/>
              </p:nvCxnSpPr>
              <p:spPr>
                <a:xfrm>
                  <a:off x="10512269" y="3374385"/>
                  <a:ext cx="1569244" cy="3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659" name="直線コネクタ 658"/>
              <p:cNvCxnSpPr/>
              <p:nvPr/>
            </p:nvCxnSpPr>
            <p:spPr>
              <a:xfrm flipH="1">
                <a:off x="11531405" y="3189748"/>
                <a:ext cx="578" cy="258595"/>
              </a:xfrm>
              <a:prstGeom prst="line">
                <a:avLst/>
              </a:prstGeom>
              <a:noFill/>
              <a:ln w="38100" cap="flat" cmpd="sng" algn="ctr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660" name="グループ化 659"/>
              <p:cNvGrpSpPr/>
              <p:nvPr/>
            </p:nvGrpSpPr>
            <p:grpSpPr>
              <a:xfrm>
                <a:off x="11355381" y="5590709"/>
                <a:ext cx="430802" cy="783138"/>
                <a:chOff x="1641119" y="4581128"/>
                <a:chExt cx="193797" cy="561859"/>
              </a:xfrm>
            </p:grpSpPr>
            <p:grpSp>
              <p:nvGrpSpPr>
                <p:cNvPr id="697" name="グループ化 696"/>
                <p:cNvGrpSpPr/>
                <p:nvPr/>
              </p:nvGrpSpPr>
              <p:grpSpPr>
                <a:xfrm>
                  <a:off x="1641119" y="47288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705" name="直線コネクタ 704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chemeClr val="accent6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06" name="直線コネクタ 705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chemeClr val="accent6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698" name="グループ化 697"/>
                <p:cNvGrpSpPr/>
                <p:nvPr/>
              </p:nvGrpSpPr>
              <p:grpSpPr>
                <a:xfrm>
                  <a:off x="1641119" y="48374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703" name="直線コネクタ 702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chemeClr val="accent6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04" name="直線コネクタ 703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chemeClr val="accent6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699" name="直線コネクタ 698"/>
                <p:cNvCxnSpPr/>
                <p:nvPr/>
              </p:nvCxnSpPr>
              <p:spPr bwMode="auto">
                <a:xfrm>
                  <a:off x="1641119" y="4951241"/>
                  <a:ext cx="103067" cy="33357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00" name="直線コネクタ 699"/>
                <p:cNvCxnSpPr/>
                <p:nvPr/>
              </p:nvCxnSpPr>
              <p:spPr bwMode="auto">
                <a:xfrm flipH="1">
                  <a:off x="1647289" y="4707881"/>
                  <a:ext cx="96897" cy="23533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01" name="直線コネクタ 700"/>
                <p:cNvCxnSpPr/>
                <p:nvPr/>
              </p:nvCxnSpPr>
              <p:spPr bwMode="auto">
                <a:xfrm>
                  <a:off x="1738916" y="4581128"/>
                  <a:ext cx="1" cy="13076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02" name="直線コネクタ 701"/>
                <p:cNvCxnSpPr/>
                <p:nvPr/>
              </p:nvCxnSpPr>
              <p:spPr bwMode="auto">
                <a:xfrm>
                  <a:off x="1744186" y="4975852"/>
                  <a:ext cx="0" cy="167135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661" name="グループ化 660"/>
              <p:cNvGrpSpPr/>
              <p:nvPr/>
            </p:nvGrpSpPr>
            <p:grpSpPr>
              <a:xfrm>
                <a:off x="10403148" y="5590705"/>
                <a:ext cx="1787833" cy="613163"/>
                <a:chOff x="10410768" y="5636425"/>
                <a:chExt cx="1787833" cy="744903"/>
              </a:xfrm>
            </p:grpSpPr>
            <p:grpSp>
              <p:nvGrpSpPr>
                <p:cNvPr id="662" name="グループ化 661"/>
                <p:cNvGrpSpPr/>
                <p:nvPr/>
              </p:nvGrpSpPr>
              <p:grpSpPr>
                <a:xfrm>
                  <a:off x="10410768" y="5648588"/>
                  <a:ext cx="1787833" cy="732740"/>
                  <a:chOff x="17194762" y="5243349"/>
                  <a:chExt cx="1787833" cy="688551"/>
                </a:xfrm>
              </p:grpSpPr>
              <p:grpSp>
                <p:nvGrpSpPr>
                  <p:cNvPr id="664" name="グループ化 663"/>
                  <p:cNvGrpSpPr/>
                  <p:nvPr/>
                </p:nvGrpSpPr>
                <p:grpSpPr>
                  <a:xfrm>
                    <a:off x="17194762" y="5243349"/>
                    <a:ext cx="236776" cy="688527"/>
                    <a:chOff x="1641119" y="4581131"/>
                    <a:chExt cx="193797" cy="490154"/>
                  </a:xfrm>
                </p:grpSpPr>
                <p:grpSp>
                  <p:nvGrpSpPr>
                    <p:cNvPr id="687" name="グループ化 686"/>
                    <p:cNvGrpSpPr/>
                    <p:nvPr/>
                  </p:nvGrpSpPr>
                  <p:grpSpPr>
                    <a:xfrm>
                      <a:off x="1641119" y="4728863"/>
                      <a:ext cx="193797" cy="113778"/>
                      <a:chOff x="2987824" y="2204864"/>
                      <a:chExt cx="216024" cy="184212"/>
                    </a:xfrm>
                  </p:grpSpPr>
                  <p:cxnSp>
                    <p:nvCxnSpPr>
                      <p:cNvPr id="695" name="直線コネクタ 694"/>
                      <p:cNvCxnSpPr/>
                      <p:nvPr/>
                    </p:nvCxnSpPr>
                    <p:spPr bwMode="auto">
                      <a:xfrm>
                        <a:off x="2987824" y="2204864"/>
                        <a:ext cx="216024" cy="108012"/>
                      </a:xfrm>
                      <a:prstGeom prst="line">
                        <a:avLst/>
                      </a:prstGeom>
                      <a:noFill/>
                      <a:ln w="28575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696" name="直線コネクタ 695"/>
                      <p:cNvCxnSpPr/>
                      <p:nvPr/>
                    </p:nvCxnSpPr>
                    <p:spPr bwMode="auto">
                      <a:xfrm flipH="1">
                        <a:off x="2987824" y="2312876"/>
                        <a:ext cx="216024" cy="76200"/>
                      </a:xfrm>
                      <a:prstGeom prst="line">
                        <a:avLst/>
                      </a:prstGeom>
                      <a:noFill/>
                      <a:ln w="28575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  <p:grpSp>
                  <p:nvGrpSpPr>
                    <p:cNvPr id="688" name="グループ化 687"/>
                    <p:cNvGrpSpPr/>
                    <p:nvPr/>
                  </p:nvGrpSpPr>
                  <p:grpSpPr>
                    <a:xfrm>
                      <a:off x="1641119" y="4837463"/>
                      <a:ext cx="193797" cy="113778"/>
                      <a:chOff x="2987824" y="2204864"/>
                      <a:chExt cx="216024" cy="184212"/>
                    </a:xfrm>
                  </p:grpSpPr>
                  <p:cxnSp>
                    <p:nvCxnSpPr>
                      <p:cNvPr id="693" name="直線コネクタ 692"/>
                      <p:cNvCxnSpPr/>
                      <p:nvPr/>
                    </p:nvCxnSpPr>
                    <p:spPr bwMode="auto">
                      <a:xfrm>
                        <a:off x="2987824" y="2204864"/>
                        <a:ext cx="216024" cy="108012"/>
                      </a:xfrm>
                      <a:prstGeom prst="line">
                        <a:avLst/>
                      </a:prstGeom>
                      <a:noFill/>
                      <a:ln w="28575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694" name="直線コネクタ 693"/>
                      <p:cNvCxnSpPr/>
                      <p:nvPr/>
                    </p:nvCxnSpPr>
                    <p:spPr bwMode="auto">
                      <a:xfrm flipH="1">
                        <a:off x="2987824" y="2312876"/>
                        <a:ext cx="216024" cy="76200"/>
                      </a:xfrm>
                      <a:prstGeom prst="line">
                        <a:avLst/>
                      </a:prstGeom>
                      <a:noFill/>
                      <a:ln w="28575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  <p:cxnSp>
                  <p:nvCxnSpPr>
                    <p:cNvPr id="689" name="直線コネクタ 688"/>
                    <p:cNvCxnSpPr/>
                    <p:nvPr/>
                  </p:nvCxnSpPr>
                  <p:spPr bwMode="auto">
                    <a:xfrm>
                      <a:off x="1641119" y="4951241"/>
                      <a:ext cx="103067" cy="33357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690" name="直線コネクタ 689"/>
                    <p:cNvCxnSpPr/>
                    <p:nvPr/>
                  </p:nvCxnSpPr>
                  <p:spPr bwMode="auto">
                    <a:xfrm flipH="1">
                      <a:off x="1647289" y="4707881"/>
                      <a:ext cx="96897" cy="23533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691" name="直線コネクタ 690"/>
                    <p:cNvCxnSpPr/>
                    <p:nvPr/>
                  </p:nvCxnSpPr>
                  <p:spPr bwMode="auto">
                    <a:xfrm>
                      <a:off x="1738916" y="4581128"/>
                      <a:ext cx="1" cy="130760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692" name="直線コネクタ 691"/>
                    <p:cNvCxnSpPr/>
                    <p:nvPr/>
                  </p:nvCxnSpPr>
                  <p:spPr bwMode="auto">
                    <a:xfrm>
                      <a:off x="1738017" y="4988741"/>
                      <a:ext cx="0" cy="82544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665" name="グループ化 664"/>
                  <p:cNvGrpSpPr/>
                  <p:nvPr/>
                </p:nvGrpSpPr>
                <p:grpSpPr>
                  <a:xfrm>
                    <a:off x="17671220" y="5243357"/>
                    <a:ext cx="236776" cy="688538"/>
                    <a:chOff x="1641119" y="4581128"/>
                    <a:chExt cx="193797" cy="490161"/>
                  </a:xfrm>
                </p:grpSpPr>
                <p:grpSp>
                  <p:nvGrpSpPr>
                    <p:cNvPr id="677" name="グループ化 676"/>
                    <p:cNvGrpSpPr/>
                    <p:nvPr/>
                  </p:nvGrpSpPr>
                  <p:grpSpPr>
                    <a:xfrm>
                      <a:off x="1641119" y="4728863"/>
                      <a:ext cx="193797" cy="113778"/>
                      <a:chOff x="2987824" y="2204864"/>
                      <a:chExt cx="216024" cy="184212"/>
                    </a:xfrm>
                  </p:grpSpPr>
                  <p:cxnSp>
                    <p:nvCxnSpPr>
                      <p:cNvPr id="685" name="直線コネクタ 684"/>
                      <p:cNvCxnSpPr/>
                      <p:nvPr/>
                    </p:nvCxnSpPr>
                    <p:spPr bwMode="auto">
                      <a:xfrm>
                        <a:off x="2987824" y="2204864"/>
                        <a:ext cx="216024" cy="108012"/>
                      </a:xfrm>
                      <a:prstGeom prst="line">
                        <a:avLst/>
                      </a:prstGeom>
                      <a:noFill/>
                      <a:ln w="28575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686" name="直線コネクタ 685"/>
                      <p:cNvCxnSpPr/>
                      <p:nvPr/>
                    </p:nvCxnSpPr>
                    <p:spPr bwMode="auto">
                      <a:xfrm flipH="1">
                        <a:off x="2987824" y="2312876"/>
                        <a:ext cx="216024" cy="76200"/>
                      </a:xfrm>
                      <a:prstGeom prst="line">
                        <a:avLst/>
                      </a:prstGeom>
                      <a:noFill/>
                      <a:ln w="28575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  <p:grpSp>
                  <p:nvGrpSpPr>
                    <p:cNvPr id="678" name="グループ化 677"/>
                    <p:cNvGrpSpPr/>
                    <p:nvPr/>
                  </p:nvGrpSpPr>
                  <p:grpSpPr>
                    <a:xfrm>
                      <a:off x="1641119" y="4837463"/>
                      <a:ext cx="193797" cy="113778"/>
                      <a:chOff x="2987824" y="2204864"/>
                      <a:chExt cx="216024" cy="184212"/>
                    </a:xfrm>
                  </p:grpSpPr>
                  <p:cxnSp>
                    <p:nvCxnSpPr>
                      <p:cNvPr id="683" name="直線コネクタ 682"/>
                      <p:cNvCxnSpPr/>
                      <p:nvPr/>
                    </p:nvCxnSpPr>
                    <p:spPr bwMode="auto">
                      <a:xfrm>
                        <a:off x="2987824" y="2204864"/>
                        <a:ext cx="216024" cy="108012"/>
                      </a:xfrm>
                      <a:prstGeom prst="line">
                        <a:avLst/>
                      </a:prstGeom>
                      <a:noFill/>
                      <a:ln w="28575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684" name="直線コネクタ 683"/>
                      <p:cNvCxnSpPr/>
                      <p:nvPr/>
                    </p:nvCxnSpPr>
                    <p:spPr bwMode="auto">
                      <a:xfrm flipH="1">
                        <a:off x="2987824" y="2312876"/>
                        <a:ext cx="216024" cy="76200"/>
                      </a:xfrm>
                      <a:prstGeom prst="line">
                        <a:avLst/>
                      </a:prstGeom>
                      <a:noFill/>
                      <a:ln w="28575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  <p:cxnSp>
                  <p:nvCxnSpPr>
                    <p:cNvPr id="679" name="直線コネクタ 678"/>
                    <p:cNvCxnSpPr/>
                    <p:nvPr/>
                  </p:nvCxnSpPr>
                  <p:spPr bwMode="auto">
                    <a:xfrm>
                      <a:off x="1641119" y="4951241"/>
                      <a:ext cx="103067" cy="33357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680" name="直線コネクタ 679"/>
                    <p:cNvCxnSpPr/>
                    <p:nvPr/>
                  </p:nvCxnSpPr>
                  <p:spPr bwMode="auto">
                    <a:xfrm flipH="1">
                      <a:off x="1647289" y="4707881"/>
                      <a:ext cx="96897" cy="23533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681" name="直線コネクタ 680"/>
                    <p:cNvCxnSpPr/>
                    <p:nvPr/>
                  </p:nvCxnSpPr>
                  <p:spPr bwMode="auto">
                    <a:xfrm>
                      <a:off x="1738916" y="4581128"/>
                      <a:ext cx="1" cy="130760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682" name="直線コネクタ 681"/>
                    <p:cNvCxnSpPr/>
                    <p:nvPr/>
                  </p:nvCxnSpPr>
                  <p:spPr bwMode="auto">
                    <a:xfrm>
                      <a:off x="1744186" y="4984598"/>
                      <a:ext cx="0" cy="86691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666" name="グループ化 665"/>
                  <p:cNvGrpSpPr/>
                  <p:nvPr/>
                </p:nvGrpSpPr>
                <p:grpSpPr>
                  <a:xfrm>
                    <a:off x="18745819" y="5243352"/>
                    <a:ext cx="236776" cy="688548"/>
                    <a:chOff x="1641119" y="4564754"/>
                    <a:chExt cx="193797" cy="504876"/>
                  </a:xfrm>
                </p:grpSpPr>
                <p:grpSp>
                  <p:nvGrpSpPr>
                    <p:cNvPr id="667" name="グループ化 666"/>
                    <p:cNvGrpSpPr/>
                    <p:nvPr/>
                  </p:nvGrpSpPr>
                  <p:grpSpPr>
                    <a:xfrm>
                      <a:off x="1641119" y="4728863"/>
                      <a:ext cx="193797" cy="113778"/>
                      <a:chOff x="2987824" y="2204864"/>
                      <a:chExt cx="216024" cy="184212"/>
                    </a:xfrm>
                  </p:grpSpPr>
                  <p:cxnSp>
                    <p:nvCxnSpPr>
                      <p:cNvPr id="675" name="直線コネクタ 674"/>
                      <p:cNvCxnSpPr/>
                      <p:nvPr/>
                    </p:nvCxnSpPr>
                    <p:spPr bwMode="auto">
                      <a:xfrm>
                        <a:off x="2987824" y="2204864"/>
                        <a:ext cx="216024" cy="108012"/>
                      </a:xfrm>
                      <a:prstGeom prst="line">
                        <a:avLst/>
                      </a:prstGeom>
                      <a:noFill/>
                      <a:ln w="28575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676" name="直線コネクタ 675"/>
                      <p:cNvCxnSpPr/>
                      <p:nvPr/>
                    </p:nvCxnSpPr>
                    <p:spPr bwMode="auto">
                      <a:xfrm flipH="1">
                        <a:off x="2987824" y="2312876"/>
                        <a:ext cx="216024" cy="76200"/>
                      </a:xfrm>
                      <a:prstGeom prst="line">
                        <a:avLst/>
                      </a:prstGeom>
                      <a:noFill/>
                      <a:ln w="28575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  <p:grpSp>
                  <p:nvGrpSpPr>
                    <p:cNvPr id="668" name="グループ化 667"/>
                    <p:cNvGrpSpPr/>
                    <p:nvPr/>
                  </p:nvGrpSpPr>
                  <p:grpSpPr>
                    <a:xfrm>
                      <a:off x="1641119" y="4837463"/>
                      <a:ext cx="193797" cy="113778"/>
                      <a:chOff x="2987824" y="2204864"/>
                      <a:chExt cx="216024" cy="184212"/>
                    </a:xfrm>
                  </p:grpSpPr>
                  <p:cxnSp>
                    <p:nvCxnSpPr>
                      <p:cNvPr id="673" name="直線コネクタ 672"/>
                      <p:cNvCxnSpPr/>
                      <p:nvPr/>
                    </p:nvCxnSpPr>
                    <p:spPr bwMode="auto">
                      <a:xfrm>
                        <a:off x="2987824" y="2204864"/>
                        <a:ext cx="216024" cy="108012"/>
                      </a:xfrm>
                      <a:prstGeom prst="line">
                        <a:avLst/>
                      </a:prstGeom>
                      <a:noFill/>
                      <a:ln w="28575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674" name="直線コネクタ 673"/>
                      <p:cNvCxnSpPr/>
                      <p:nvPr/>
                    </p:nvCxnSpPr>
                    <p:spPr bwMode="auto">
                      <a:xfrm flipH="1">
                        <a:off x="2987824" y="2312876"/>
                        <a:ext cx="216024" cy="76200"/>
                      </a:xfrm>
                      <a:prstGeom prst="line">
                        <a:avLst/>
                      </a:prstGeom>
                      <a:noFill/>
                      <a:ln w="28575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  <p:cxnSp>
                  <p:nvCxnSpPr>
                    <p:cNvPr id="669" name="直線コネクタ 668"/>
                    <p:cNvCxnSpPr/>
                    <p:nvPr/>
                  </p:nvCxnSpPr>
                  <p:spPr bwMode="auto">
                    <a:xfrm>
                      <a:off x="1641119" y="4951241"/>
                      <a:ext cx="103067" cy="33357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670" name="直線コネクタ 669"/>
                    <p:cNvCxnSpPr/>
                    <p:nvPr/>
                  </p:nvCxnSpPr>
                  <p:spPr bwMode="auto">
                    <a:xfrm flipH="1">
                      <a:off x="1647289" y="4707881"/>
                      <a:ext cx="96897" cy="23533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671" name="直線コネクタ 670"/>
                    <p:cNvCxnSpPr/>
                    <p:nvPr/>
                  </p:nvCxnSpPr>
                  <p:spPr bwMode="auto">
                    <a:xfrm>
                      <a:off x="1738017" y="4564754"/>
                      <a:ext cx="900" cy="147134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672" name="直線コネクタ 671"/>
                    <p:cNvCxnSpPr/>
                    <p:nvPr/>
                  </p:nvCxnSpPr>
                  <p:spPr bwMode="auto">
                    <a:xfrm>
                      <a:off x="1744186" y="4984598"/>
                      <a:ext cx="0" cy="85032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cxnSp>
              <p:nvCxnSpPr>
                <p:cNvPr id="663" name="直線コネクタ 662"/>
                <p:cNvCxnSpPr/>
                <p:nvPr/>
              </p:nvCxnSpPr>
              <p:spPr>
                <a:xfrm>
                  <a:off x="10512269" y="5636425"/>
                  <a:ext cx="1569244" cy="3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1052" name="正方形/長方形 1051"/>
            <p:cNvSpPr/>
            <p:nvPr/>
          </p:nvSpPr>
          <p:spPr>
            <a:xfrm>
              <a:off x="15450072" y="15234268"/>
              <a:ext cx="3514166" cy="1081814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sp>
        <p:nvSpPr>
          <p:cNvPr id="8" name="コンテンツ プレースホルダー 4"/>
          <p:cNvSpPr txBox="1">
            <a:spLocks/>
          </p:cNvSpPr>
          <p:nvPr/>
        </p:nvSpPr>
        <p:spPr>
          <a:xfrm>
            <a:off x="31851681" y="20605011"/>
            <a:ext cx="18527997" cy="63549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lIns="543437" tIns="271719" rIns="543437" bIns="271719" rtlCol="0">
            <a:normAutofit/>
          </a:bodyPr>
          <a:lstStyle>
            <a:lvl1pPr marL="1868805" indent="-1868805" algn="l" defTabSz="4983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49078" indent="-1557338" algn="l" defTabSz="498348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29350" indent="-1245870" algn="l" defTabSz="4983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21090" indent="-1245870" algn="l" defTabSz="498348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0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12830" indent="-1245870" algn="l" defTabSz="498348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0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04570" indent="-1245870" algn="l" defTabSz="4983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0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96310" indent="-1245870" algn="l" defTabSz="4983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0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688050" indent="-1245870" algn="l" defTabSz="4983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0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179790" indent="-1245870" algn="l" defTabSz="4983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0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 defTabSz="5434371">
              <a:buFont typeface="Arial" pitchFamily="34" charset="0"/>
              <a:buChar char="•"/>
            </a:pPr>
            <a:endParaRPr lang="en-US" altLang="ja-JP" sz="2000" b="1" dirty="0" smtClean="0">
              <a:ea typeface="Adobe Fan Heiti Std B"/>
              <a:cs typeface="Arial" pitchFamily="34" charset="0"/>
            </a:endParaRPr>
          </a:p>
          <a:p>
            <a:pPr marL="457200" lvl="1" indent="-457200" defTabSz="5434371">
              <a:buFont typeface="Arial" pitchFamily="34" charset="0"/>
              <a:buChar char="•"/>
            </a:pPr>
            <a:endParaRPr lang="en-US" altLang="ja-JP" sz="2000" b="1" dirty="0">
              <a:ea typeface="Adobe Fan Heiti Std B"/>
              <a:cs typeface="Arial" pitchFamily="34" charset="0"/>
            </a:endParaRPr>
          </a:p>
          <a:p>
            <a:pPr marL="720000" lvl="1" indent="-457200" defTabSz="5434371">
              <a:buFont typeface="Arial" panose="020B0604020202020204" pitchFamily="34" charset="0"/>
              <a:buChar char="-"/>
            </a:pPr>
            <a:endParaRPr lang="en-US" altLang="ja-JP" sz="2000" b="1" dirty="0">
              <a:ea typeface="Adobe Fan Heiti Std B"/>
              <a:cs typeface="Arial" pitchFamily="34" charset="0"/>
            </a:endParaRPr>
          </a:p>
          <a:p>
            <a:pPr marL="720000" lvl="1" indent="-457200" defTabSz="5434371">
              <a:buFont typeface="Arial" panose="020B0604020202020204" pitchFamily="34" charset="0"/>
              <a:buChar char="-"/>
            </a:pPr>
            <a:endParaRPr lang="en-US" altLang="ja-JP" sz="2000" b="1" dirty="0">
              <a:ea typeface="Adobe Fan Heiti Std B"/>
              <a:cs typeface="Arial" pitchFamily="34" charset="0"/>
            </a:endParaRPr>
          </a:p>
          <a:p>
            <a:pPr marL="720000" lvl="1" indent="-457200" defTabSz="5434371">
              <a:buFont typeface="Arial" panose="020B0604020202020204" pitchFamily="34" charset="0"/>
              <a:buChar char="-"/>
            </a:pPr>
            <a:endParaRPr lang="en-US" altLang="ja-JP" sz="2000" b="1" dirty="0" smtClean="0">
              <a:ea typeface="Adobe Fan Heiti Std B"/>
              <a:cs typeface="Arial" pitchFamily="34" charset="0"/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41522849" y="20594538"/>
            <a:ext cx="8763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r">
              <a:defRPr sz="3600" i="1">
                <a:solidFill>
                  <a:schemeClr val="bg1">
                    <a:lumMod val="50000"/>
                  </a:schemeClr>
                </a:solidFill>
                <a:latin typeface="Tekton Pro" pitchFamily="34" charset="0"/>
              </a:defRPr>
            </a:lvl1pPr>
          </a:lstStyle>
          <a:p>
            <a:r>
              <a:rPr lang="en-US" altLang="ja-JP" sz="3200" dirty="0"/>
              <a:t>Multithreads Thread Safety</a:t>
            </a:r>
          </a:p>
        </p:txBody>
      </p:sp>
      <p:grpSp>
        <p:nvGrpSpPr>
          <p:cNvPr id="13" name="グループ化 12"/>
          <p:cNvGrpSpPr/>
          <p:nvPr/>
        </p:nvGrpSpPr>
        <p:grpSpPr>
          <a:xfrm>
            <a:off x="32227936" y="20818151"/>
            <a:ext cx="3840432" cy="4094175"/>
            <a:chOff x="29738381" y="29779499"/>
            <a:chExt cx="2795193" cy="2494711"/>
          </a:xfrm>
        </p:grpSpPr>
        <p:sp>
          <p:nvSpPr>
            <p:cNvPr id="915" name="角丸四角形 914"/>
            <p:cNvSpPr/>
            <p:nvPr/>
          </p:nvSpPr>
          <p:spPr>
            <a:xfrm>
              <a:off x="29883247" y="30041326"/>
              <a:ext cx="2520591" cy="2232884"/>
            </a:xfrm>
            <a:prstGeom prst="roundRect">
              <a:avLst>
                <a:gd name="adj" fmla="val 2655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91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ln w="12700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contourW="12700"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48" name="片側の 2 つの角を丸めた四角形 1047"/>
            <p:cNvSpPr/>
            <p:nvPr/>
          </p:nvSpPr>
          <p:spPr bwMode="auto">
            <a:xfrm>
              <a:off x="29874410" y="29779499"/>
              <a:ext cx="2546642" cy="33508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>
                <a:lumMod val="50000"/>
              </a:schemeClr>
            </a:solidFill>
            <a:ln w="9525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50800" h="2540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MPI Process</a:t>
              </a:r>
              <a:endParaRPr kumimoji="0" lang="ja-JP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56" name="正方形/長方形 1055"/>
            <p:cNvSpPr/>
            <p:nvPr/>
          </p:nvSpPr>
          <p:spPr bwMode="auto">
            <a:xfrm>
              <a:off x="30008251" y="30252232"/>
              <a:ext cx="2344631" cy="461199"/>
            </a:xfrm>
            <a:prstGeom prst="rect">
              <a:avLst/>
            </a:prstGeom>
            <a:solidFill>
              <a:srgbClr val="D6D1B8">
                <a:alpha val="58000"/>
              </a:srgbClr>
            </a:solidFill>
            <a:ln w="635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000" b="0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COMP.</a:t>
              </a:r>
              <a:endParaRPr kumimoji="0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57" name="正方形/長方形 1056"/>
            <p:cNvSpPr/>
            <p:nvPr/>
          </p:nvSpPr>
          <p:spPr bwMode="auto">
            <a:xfrm>
              <a:off x="29983893" y="31698147"/>
              <a:ext cx="2355355" cy="461199"/>
            </a:xfrm>
            <a:prstGeom prst="rect">
              <a:avLst/>
            </a:prstGeom>
            <a:solidFill>
              <a:srgbClr val="D6D1B8">
                <a:alpha val="58000"/>
              </a:srgbClr>
            </a:solidFill>
            <a:ln w="635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ja-JP" sz="2000" dirty="0">
                  <a:solidFill>
                    <a:schemeClr val="bg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COMP.</a:t>
              </a:r>
              <a:endParaRPr kumimoji="0" lang="ja-JP" altLang="en-US" sz="20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58" name="正方形/長方形 1057"/>
            <p:cNvSpPr/>
            <p:nvPr/>
          </p:nvSpPr>
          <p:spPr bwMode="auto">
            <a:xfrm>
              <a:off x="29988385" y="30869921"/>
              <a:ext cx="2351260" cy="682376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8000"/>
              </a:schemeClr>
            </a:solidFill>
            <a:ln w="635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000" b="0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MPI </a:t>
              </a:r>
              <a:r>
                <a:rPr kumimoji="0" lang="en-US" altLang="ja-JP" sz="2000" dirty="0" smtClean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COMM.</a:t>
              </a:r>
              <a:endParaRPr kumimoji="0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059" name="グループ化 1058"/>
            <p:cNvGrpSpPr/>
            <p:nvPr/>
          </p:nvGrpSpPr>
          <p:grpSpPr>
            <a:xfrm>
              <a:off x="30065055" y="30207794"/>
              <a:ext cx="1455688" cy="566495"/>
              <a:chOff x="767351" y="4058614"/>
              <a:chExt cx="1455688" cy="566495"/>
            </a:xfrm>
          </p:grpSpPr>
          <p:grpSp>
            <p:nvGrpSpPr>
              <p:cNvPr id="1060" name="グループ化 1059"/>
              <p:cNvGrpSpPr/>
              <p:nvPr/>
            </p:nvGrpSpPr>
            <p:grpSpPr>
              <a:xfrm>
                <a:off x="767351" y="4058614"/>
                <a:ext cx="193797" cy="566482"/>
                <a:chOff x="1641119" y="4581128"/>
                <a:chExt cx="193797" cy="490157"/>
              </a:xfrm>
            </p:grpSpPr>
            <p:grpSp>
              <p:nvGrpSpPr>
                <p:cNvPr id="1094" name="グループ化 1093"/>
                <p:cNvGrpSpPr/>
                <p:nvPr/>
              </p:nvGrpSpPr>
              <p:grpSpPr>
                <a:xfrm>
                  <a:off x="1641119" y="47288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1102" name="直線コネクタ 1101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103" name="直線コネクタ 1102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095" name="グループ化 1094"/>
                <p:cNvGrpSpPr/>
                <p:nvPr/>
              </p:nvGrpSpPr>
              <p:grpSpPr>
                <a:xfrm>
                  <a:off x="1641119" y="48374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1100" name="直線コネクタ 1099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101" name="直線コネクタ 1100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1096" name="直線コネクタ 1095"/>
                <p:cNvCxnSpPr/>
                <p:nvPr/>
              </p:nvCxnSpPr>
              <p:spPr bwMode="auto">
                <a:xfrm>
                  <a:off x="1641119" y="4951241"/>
                  <a:ext cx="103067" cy="3335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97" name="直線コネクタ 1096"/>
                <p:cNvCxnSpPr/>
                <p:nvPr/>
              </p:nvCxnSpPr>
              <p:spPr bwMode="auto">
                <a:xfrm flipH="1">
                  <a:off x="1647289" y="4707881"/>
                  <a:ext cx="96897" cy="23533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98" name="直線コネクタ 1097"/>
                <p:cNvCxnSpPr/>
                <p:nvPr/>
              </p:nvCxnSpPr>
              <p:spPr bwMode="auto">
                <a:xfrm>
                  <a:off x="1738916" y="4581128"/>
                  <a:ext cx="1" cy="13076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99" name="直線コネクタ 1098"/>
                <p:cNvCxnSpPr/>
                <p:nvPr/>
              </p:nvCxnSpPr>
              <p:spPr bwMode="auto">
                <a:xfrm>
                  <a:off x="1738017" y="4988741"/>
                  <a:ext cx="0" cy="82544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061" name="グループ化 1060"/>
              <p:cNvGrpSpPr/>
              <p:nvPr/>
            </p:nvGrpSpPr>
            <p:grpSpPr>
              <a:xfrm>
                <a:off x="1157323" y="4058618"/>
                <a:ext cx="193797" cy="566487"/>
                <a:chOff x="1641119" y="4581128"/>
                <a:chExt cx="193797" cy="490161"/>
              </a:xfrm>
            </p:grpSpPr>
            <p:grpSp>
              <p:nvGrpSpPr>
                <p:cNvPr id="1084" name="グループ化 1083"/>
                <p:cNvGrpSpPr/>
                <p:nvPr/>
              </p:nvGrpSpPr>
              <p:grpSpPr>
                <a:xfrm>
                  <a:off x="1641119" y="47288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1092" name="直線コネクタ 1091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093" name="直線コネクタ 1092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085" name="グループ化 1084"/>
                <p:cNvGrpSpPr/>
                <p:nvPr/>
              </p:nvGrpSpPr>
              <p:grpSpPr>
                <a:xfrm>
                  <a:off x="1641119" y="48374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1090" name="直線コネクタ 1089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091" name="直線コネクタ 1090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1086" name="直線コネクタ 1085"/>
                <p:cNvCxnSpPr/>
                <p:nvPr/>
              </p:nvCxnSpPr>
              <p:spPr bwMode="auto">
                <a:xfrm>
                  <a:off x="1641119" y="4951241"/>
                  <a:ext cx="103067" cy="3335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87" name="直線コネクタ 1086"/>
                <p:cNvCxnSpPr/>
                <p:nvPr/>
              </p:nvCxnSpPr>
              <p:spPr bwMode="auto">
                <a:xfrm flipH="1">
                  <a:off x="1647289" y="4707881"/>
                  <a:ext cx="96897" cy="23533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88" name="直線コネクタ 1087"/>
                <p:cNvCxnSpPr/>
                <p:nvPr/>
              </p:nvCxnSpPr>
              <p:spPr bwMode="auto">
                <a:xfrm>
                  <a:off x="1738916" y="4581128"/>
                  <a:ext cx="1" cy="13076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89" name="直線コネクタ 1088"/>
                <p:cNvCxnSpPr/>
                <p:nvPr/>
              </p:nvCxnSpPr>
              <p:spPr bwMode="auto">
                <a:xfrm>
                  <a:off x="1744186" y="4984598"/>
                  <a:ext cx="0" cy="86691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062" name="グループ化 1061"/>
              <p:cNvGrpSpPr/>
              <p:nvPr/>
            </p:nvGrpSpPr>
            <p:grpSpPr>
              <a:xfrm>
                <a:off x="1578515" y="4058614"/>
                <a:ext cx="212860" cy="566482"/>
                <a:chOff x="1610639" y="4581128"/>
                <a:chExt cx="212860" cy="490157"/>
              </a:xfrm>
            </p:grpSpPr>
            <p:grpSp>
              <p:nvGrpSpPr>
                <p:cNvPr id="1074" name="グループ化 1073"/>
                <p:cNvGrpSpPr/>
                <p:nvPr/>
              </p:nvGrpSpPr>
              <p:grpSpPr>
                <a:xfrm>
                  <a:off x="1610650" y="4728863"/>
                  <a:ext cx="212849" cy="113778"/>
                  <a:chOff x="2953847" y="2204864"/>
                  <a:chExt cx="237260" cy="184212"/>
                </a:xfrm>
              </p:grpSpPr>
              <p:cxnSp>
                <p:nvCxnSpPr>
                  <p:cNvPr id="1082" name="直線コネクタ 1081"/>
                  <p:cNvCxnSpPr/>
                  <p:nvPr/>
                </p:nvCxnSpPr>
                <p:spPr bwMode="auto">
                  <a:xfrm>
                    <a:off x="2953847" y="2204864"/>
                    <a:ext cx="216025" cy="108013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083" name="直線コネクタ 1082"/>
                  <p:cNvCxnSpPr/>
                  <p:nvPr/>
                </p:nvCxnSpPr>
                <p:spPr bwMode="auto">
                  <a:xfrm flipH="1">
                    <a:off x="2975083" y="2312877"/>
                    <a:ext cx="216024" cy="76199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075" name="グループ化 1074"/>
                <p:cNvGrpSpPr/>
                <p:nvPr/>
              </p:nvGrpSpPr>
              <p:grpSpPr>
                <a:xfrm>
                  <a:off x="1610645" y="4837463"/>
                  <a:ext cx="193804" cy="113778"/>
                  <a:chOff x="2953844" y="2204864"/>
                  <a:chExt cx="216031" cy="184212"/>
                </a:xfrm>
              </p:grpSpPr>
              <p:cxnSp>
                <p:nvCxnSpPr>
                  <p:cNvPr id="1080" name="直線コネクタ 1079"/>
                  <p:cNvCxnSpPr/>
                  <p:nvPr/>
                </p:nvCxnSpPr>
                <p:spPr bwMode="auto">
                  <a:xfrm>
                    <a:off x="2953844" y="2204864"/>
                    <a:ext cx="216024" cy="108013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081" name="直線コネクタ 1080"/>
                  <p:cNvCxnSpPr/>
                  <p:nvPr/>
                </p:nvCxnSpPr>
                <p:spPr bwMode="auto">
                  <a:xfrm flipH="1">
                    <a:off x="2953851" y="2312877"/>
                    <a:ext cx="216024" cy="76199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1076" name="直線コネクタ 1075"/>
                <p:cNvCxnSpPr/>
                <p:nvPr/>
              </p:nvCxnSpPr>
              <p:spPr bwMode="auto">
                <a:xfrm>
                  <a:off x="1610639" y="4951241"/>
                  <a:ext cx="103067" cy="3335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77" name="直線コネクタ 1076"/>
                <p:cNvCxnSpPr/>
                <p:nvPr/>
              </p:nvCxnSpPr>
              <p:spPr bwMode="auto">
                <a:xfrm flipH="1">
                  <a:off x="1632049" y="4707881"/>
                  <a:ext cx="96897" cy="23533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78" name="直線コネクタ 1077"/>
                <p:cNvCxnSpPr/>
                <p:nvPr/>
              </p:nvCxnSpPr>
              <p:spPr bwMode="auto">
                <a:xfrm>
                  <a:off x="1708436" y="4581128"/>
                  <a:ext cx="1" cy="13076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79" name="直線コネクタ 1078"/>
                <p:cNvCxnSpPr/>
                <p:nvPr/>
              </p:nvCxnSpPr>
              <p:spPr bwMode="auto">
                <a:xfrm>
                  <a:off x="1725898" y="4984598"/>
                  <a:ext cx="3456" cy="8668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063" name="グループ化 1062"/>
              <p:cNvGrpSpPr/>
              <p:nvPr/>
            </p:nvGrpSpPr>
            <p:grpSpPr>
              <a:xfrm>
                <a:off x="2029242" y="4058614"/>
                <a:ext cx="193797" cy="566495"/>
                <a:chOff x="1633499" y="4564754"/>
                <a:chExt cx="193797" cy="504876"/>
              </a:xfrm>
            </p:grpSpPr>
            <p:grpSp>
              <p:nvGrpSpPr>
                <p:cNvPr id="1064" name="グループ化 1063"/>
                <p:cNvGrpSpPr/>
                <p:nvPr/>
              </p:nvGrpSpPr>
              <p:grpSpPr>
                <a:xfrm>
                  <a:off x="1633499" y="4728863"/>
                  <a:ext cx="193797" cy="113778"/>
                  <a:chOff x="2979330" y="2204864"/>
                  <a:chExt cx="216024" cy="184212"/>
                </a:xfrm>
              </p:grpSpPr>
              <p:cxnSp>
                <p:nvCxnSpPr>
                  <p:cNvPr id="1072" name="直線コネクタ 1071"/>
                  <p:cNvCxnSpPr/>
                  <p:nvPr/>
                </p:nvCxnSpPr>
                <p:spPr bwMode="auto">
                  <a:xfrm>
                    <a:off x="2979330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073" name="直線コネクタ 1072"/>
                  <p:cNvCxnSpPr/>
                  <p:nvPr/>
                </p:nvCxnSpPr>
                <p:spPr bwMode="auto">
                  <a:xfrm flipH="1">
                    <a:off x="2979330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065" name="グループ化 1064"/>
                <p:cNvGrpSpPr/>
                <p:nvPr/>
              </p:nvGrpSpPr>
              <p:grpSpPr>
                <a:xfrm>
                  <a:off x="1633499" y="4837463"/>
                  <a:ext cx="193797" cy="113778"/>
                  <a:chOff x="2979330" y="2204864"/>
                  <a:chExt cx="216024" cy="184212"/>
                </a:xfrm>
              </p:grpSpPr>
              <p:cxnSp>
                <p:nvCxnSpPr>
                  <p:cNvPr id="1070" name="直線コネクタ 1069"/>
                  <p:cNvCxnSpPr/>
                  <p:nvPr/>
                </p:nvCxnSpPr>
                <p:spPr bwMode="auto">
                  <a:xfrm>
                    <a:off x="2979330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071" name="直線コネクタ 1070"/>
                  <p:cNvCxnSpPr/>
                  <p:nvPr/>
                </p:nvCxnSpPr>
                <p:spPr bwMode="auto">
                  <a:xfrm flipH="1">
                    <a:off x="2979330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1066" name="直線コネクタ 1065"/>
                <p:cNvCxnSpPr/>
                <p:nvPr/>
              </p:nvCxnSpPr>
              <p:spPr bwMode="auto">
                <a:xfrm>
                  <a:off x="1633499" y="4951241"/>
                  <a:ext cx="103067" cy="3335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67" name="直線コネクタ 1066"/>
                <p:cNvCxnSpPr/>
                <p:nvPr/>
              </p:nvCxnSpPr>
              <p:spPr bwMode="auto">
                <a:xfrm flipH="1">
                  <a:off x="1639669" y="4707881"/>
                  <a:ext cx="96897" cy="23533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68" name="直線コネクタ 1067"/>
                <p:cNvCxnSpPr/>
                <p:nvPr/>
              </p:nvCxnSpPr>
              <p:spPr bwMode="auto">
                <a:xfrm>
                  <a:off x="1730397" y="4564754"/>
                  <a:ext cx="900" cy="147134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69" name="直線コネクタ 1068"/>
                <p:cNvCxnSpPr/>
                <p:nvPr/>
              </p:nvCxnSpPr>
              <p:spPr bwMode="auto">
                <a:xfrm>
                  <a:off x="1736566" y="4984598"/>
                  <a:ext cx="0" cy="85032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1104" name="グループ化 1103"/>
            <p:cNvGrpSpPr/>
            <p:nvPr/>
          </p:nvGrpSpPr>
          <p:grpSpPr>
            <a:xfrm>
              <a:off x="30057843" y="31626139"/>
              <a:ext cx="1463308" cy="564027"/>
              <a:chOff x="778427" y="5455340"/>
              <a:chExt cx="1463308" cy="564027"/>
            </a:xfrm>
          </p:grpSpPr>
          <p:grpSp>
            <p:nvGrpSpPr>
              <p:cNvPr id="1105" name="グループ化 1104"/>
              <p:cNvGrpSpPr/>
              <p:nvPr/>
            </p:nvGrpSpPr>
            <p:grpSpPr>
              <a:xfrm>
                <a:off x="778427" y="5455340"/>
                <a:ext cx="193797" cy="545656"/>
                <a:chOff x="1641119" y="4581128"/>
                <a:chExt cx="193797" cy="545656"/>
              </a:xfrm>
            </p:grpSpPr>
            <p:grpSp>
              <p:nvGrpSpPr>
                <p:cNvPr id="1139" name="グループ化 1138"/>
                <p:cNvGrpSpPr/>
                <p:nvPr/>
              </p:nvGrpSpPr>
              <p:grpSpPr>
                <a:xfrm>
                  <a:off x="1641119" y="47288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1147" name="直線コネクタ 1146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148" name="直線コネクタ 1147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140" name="グループ化 1139"/>
                <p:cNvGrpSpPr/>
                <p:nvPr/>
              </p:nvGrpSpPr>
              <p:grpSpPr>
                <a:xfrm>
                  <a:off x="1641119" y="48374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1145" name="直線コネクタ 1144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146" name="直線コネクタ 1145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1141" name="直線コネクタ 1140"/>
                <p:cNvCxnSpPr/>
                <p:nvPr/>
              </p:nvCxnSpPr>
              <p:spPr bwMode="auto">
                <a:xfrm>
                  <a:off x="1641119" y="4951241"/>
                  <a:ext cx="103067" cy="3335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42" name="直線コネクタ 1141"/>
                <p:cNvCxnSpPr/>
                <p:nvPr/>
              </p:nvCxnSpPr>
              <p:spPr bwMode="auto">
                <a:xfrm flipH="1">
                  <a:off x="1647289" y="4707881"/>
                  <a:ext cx="96897" cy="23533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43" name="直線コネクタ 1142"/>
                <p:cNvCxnSpPr/>
                <p:nvPr/>
              </p:nvCxnSpPr>
              <p:spPr bwMode="auto">
                <a:xfrm>
                  <a:off x="1738916" y="4581128"/>
                  <a:ext cx="1" cy="13076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44" name="直線コネクタ 1143"/>
                <p:cNvCxnSpPr/>
                <p:nvPr/>
              </p:nvCxnSpPr>
              <p:spPr bwMode="auto">
                <a:xfrm>
                  <a:off x="1744186" y="4984598"/>
                  <a:ext cx="0" cy="142186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106" name="グループ化 1105"/>
              <p:cNvGrpSpPr/>
              <p:nvPr/>
            </p:nvGrpSpPr>
            <p:grpSpPr>
              <a:xfrm>
                <a:off x="1168399" y="5455340"/>
                <a:ext cx="193797" cy="545656"/>
                <a:chOff x="1641119" y="4581128"/>
                <a:chExt cx="193797" cy="545656"/>
              </a:xfrm>
            </p:grpSpPr>
            <p:grpSp>
              <p:nvGrpSpPr>
                <p:cNvPr id="1129" name="グループ化 1128"/>
                <p:cNvGrpSpPr/>
                <p:nvPr/>
              </p:nvGrpSpPr>
              <p:grpSpPr>
                <a:xfrm>
                  <a:off x="1641119" y="47288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1137" name="直線コネクタ 1136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138" name="直線コネクタ 1137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130" name="グループ化 1129"/>
                <p:cNvGrpSpPr/>
                <p:nvPr/>
              </p:nvGrpSpPr>
              <p:grpSpPr>
                <a:xfrm>
                  <a:off x="1641119" y="48374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1135" name="直線コネクタ 1134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136" name="直線コネクタ 1135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1131" name="直線コネクタ 1130"/>
                <p:cNvCxnSpPr/>
                <p:nvPr/>
              </p:nvCxnSpPr>
              <p:spPr bwMode="auto">
                <a:xfrm>
                  <a:off x="1641119" y="4951241"/>
                  <a:ext cx="103067" cy="3335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32" name="直線コネクタ 1131"/>
                <p:cNvCxnSpPr/>
                <p:nvPr/>
              </p:nvCxnSpPr>
              <p:spPr bwMode="auto">
                <a:xfrm flipH="1">
                  <a:off x="1647289" y="4707881"/>
                  <a:ext cx="96897" cy="23533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33" name="直線コネクタ 1132"/>
                <p:cNvCxnSpPr/>
                <p:nvPr/>
              </p:nvCxnSpPr>
              <p:spPr bwMode="auto">
                <a:xfrm>
                  <a:off x="1746536" y="4581128"/>
                  <a:ext cx="1" cy="13076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34" name="直線コネクタ 1133"/>
                <p:cNvCxnSpPr/>
                <p:nvPr/>
              </p:nvCxnSpPr>
              <p:spPr bwMode="auto">
                <a:xfrm>
                  <a:off x="1744186" y="4984598"/>
                  <a:ext cx="0" cy="142186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107" name="グループ化 1106"/>
              <p:cNvGrpSpPr/>
              <p:nvPr/>
            </p:nvGrpSpPr>
            <p:grpSpPr>
              <a:xfrm>
                <a:off x="1612451" y="5455340"/>
                <a:ext cx="193797" cy="545656"/>
                <a:chOff x="1641119" y="4581128"/>
                <a:chExt cx="193797" cy="545656"/>
              </a:xfrm>
            </p:grpSpPr>
            <p:grpSp>
              <p:nvGrpSpPr>
                <p:cNvPr id="1119" name="グループ化 1118"/>
                <p:cNvGrpSpPr/>
                <p:nvPr/>
              </p:nvGrpSpPr>
              <p:grpSpPr>
                <a:xfrm>
                  <a:off x="1641119" y="47288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1127" name="直線コネクタ 1126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128" name="直線コネクタ 1127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120" name="グループ化 1119"/>
                <p:cNvGrpSpPr/>
                <p:nvPr/>
              </p:nvGrpSpPr>
              <p:grpSpPr>
                <a:xfrm>
                  <a:off x="1641119" y="48374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1125" name="直線コネクタ 1124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126" name="直線コネクタ 1125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1121" name="直線コネクタ 1120"/>
                <p:cNvCxnSpPr/>
                <p:nvPr/>
              </p:nvCxnSpPr>
              <p:spPr bwMode="auto">
                <a:xfrm>
                  <a:off x="1641119" y="4951241"/>
                  <a:ext cx="103067" cy="3335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22" name="直線コネクタ 1121"/>
                <p:cNvCxnSpPr/>
                <p:nvPr/>
              </p:nvCxnSpPr>
              <p:spPr bwMode="auto">
                <a:xfrm flipH="1">
                  <a:off x="1647289" y="4707881"/>
                  <a:ext cx="96897" cy="23533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23" name="直線コネクタ 1122"/>
                <p:cNvCxnSpPr/>
                <p:nvPr/>
              </p:nvCxnSpPr>
              <p:spPr bwMode="auto">
                <a:xfrm>
                  <a:off x="1738916" y="4581128"/>
                  <a:ext cx="1" cy="13076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24" name="直線コネクタ 1123"/>
                <p:cNvCxnSpPr/>
                <p:nvPr/>
              </p:nvCxnSpPr>
              <p:spPr bwMode="auto">
                <a:xfrm>
                  <a:off x="1744186" y="4984598"/>
                  <a:ext cx="0" cy="142186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108" name="グループ化 1107"/>
              <p:cNvGrpSpPr/>
              <p:nvPr/>
            </p:nvGrpSpPr>
            <p:grpSpPr>
              <a:xfrm>
                <a:off x="2047938" y="5473711"/>
                <a:ext cx="193797" cy="545656"/>
                <a:chOff x="1641119" y="4581128"/>
                <a:chExt cx="193797" cy="545656"/>
              </a:xfrm>
            </p:grpSpPr>
            <p:grpSp>
              <p:nvGrpSpPr>
                <p:cNvPr id="1109" name="グループ化 1108"/>
                <p:cNvGrpSpPr/>
                <p:nvPr/>
              </p:nvGrpSpPr>
              <p:grpSpPr>
                <a:xfrm>
                  <a:off x="1641119" y="47288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1117" name="直線コネクタ 1116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118" name="直線コネクタ 1117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110" name="グループ化 1109"/>
                <p:cNvGrpSpPr/>
                <p:nvPr/>
              </p:nvGrpSpPr>
              <p:grpSpPr>
                <a:xfrm>
                  <a:off x="1641119" y="48374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1115" name="直線コネクタ 1114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116" name="直線コネクタ 1115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1111" name="直線コネクタ 1110"/>
                <p:cNvCxnSpPr/>
                <p:nvPr/>
              </p:nvCxnSpPr>
              <p:spPr bwMode="auto">
                <a:xfrm>
                  <a:off x="1641119" y="4951241"/>
                  <a:ext cx="103067" cy="3335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12" name="直線コネクタ 1111"/>
                <p:cNvCxnSpPr/>
                <p:nvPr/>
              </p:nvCxnSpPr>
              <p:spPr bwMode="auto">
                <a:xfrm flipH="1">
                  <a:off x="1647289" y="4707881"/>
                  <a:ext cx="96897" cy="23533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13" name="直線コネクタ 1112"/>
                <p:cNvCxnSpPr/>
                <p:nvPr/>
              </p:nvCxnSpPr>
              <p:spPr bwMode="auto">
                <a:xfrm>
                  <a:off x="1738916" y="4581128"/>
                  <a:ext cx="1" cy="13076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14" name="直線コネクタ 1113"/>
                <p:cNvCxnSpPr/>
                <p:nvPr/>
              </p:nvCxnSpPr>
              <p:spPr bwMode="auto">
                <a:xfrm>
                  <a:off x="1744186" y="4984598"/>
                  <a:ext cx="0" cy="142186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1149" name="グループ化 1148"/>
            <p:cNvGrpSpPr/>
            <p:nvPr/>
          </p:nvGrpSpPr>
          <p:grpSpPr>
            <a:xfrm>
              <a:off x="30890866" y="30685181"/>
              <a:ext cx="193797" cy="970576"/>
              <a:chOff x="1641119" y="4557461"/>
              <a:chExt cx="193797" cy="574705"/>
            </a:xfrm>
          </p:grpSpPr>
          <p:grpSp>
            <p:nvGrpSpPr>
              <p:cNvPr id="1150" name="グループ化 1149"/>
              <p:cNvGrpSpPr/>
              <p:nvPr/>
            </p:nvGrpSpPr>
            <p:grpSpPr>
              <a:xfrm>
                <a:off x="1641119" y="4728863"/>
                <a:ext cx="193797" cy="113778"/>
                <a:chOff x="2987824" y="2204864"/>
                <a:chExt cx="216024" cy="184212"/>
              </a:xfrm>
            </p:grpSpPr>
            <p:cxnSp>
              <p:nvCxnSpPr>
                <p:cNvPr id="1158" name="直線コネクタ 1157"/>
                <p:cNvCxnSpPr/>
                <p:nvPr/>
              </p:nvCxnSpPr>
              <p:spPr bwMode="auto">
                <a:xfrm>
                  <a:off x="2987824" y="2204864"/>
                  <a:ext cx="216024" cy="108012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59" name="直線コネクタ 1158"/>
                <p:cNvCxnSpPr/>
                <p:nvPr/>
              </p:nvCxnSpPr>
              <p:spPr bwMode="auto">
                <a:xfrm flipH="1">
                  <a:off x="2987824" y="2312876"/>
                  <a:ext cx="216024" cy="762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151" name="グループ化 1150"/>
              <p:cNvGrpSpPr/>
              <p:nvPr/>
            </p:nvGrpSpPr>
            <p:grpSpPr>
              <a:xfrm>
                <a:off x="1641119" y="4837463"/>
                <a:ext cx="193797" cy="113778"/>
                <a:chOff x="2987824" y="2204864"/>
                <a:chExt cx="216024" cy="184212"/>
              </a:xfrm>
            </p:grpSpPr>
            <p:cxnSp>
              <p:nvCxnSpPr>
                <p:cNvPr id="1156" name="直線コネクタ 1155"/>
                <p:cNvCxnSpPr/>
                <p:nvPr/>
              </p:nvCxnSpPr>
              <p:spPr bwMode="auto">
                <a:xfrm>
                  <a:off x="2987824" y="2204864"/>
                  <a:ext cx="216024" cy="108012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57" name="直線コネクタ 1156"/>
                <p:cNvCxnSpPr/>
                <p:nvPr/>
              </p:nvCxnSpPr>
              <p:spPr bwMode="auto">
                <a:xfrm flipH="1">
                  <a:off x="2987824" y="2312876"/>
                  <a:ext cx="216024" cy="762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152" name="直線コネクタ 1151"/>
              <p:cNvCxnSpPr/>
              <p:nvPr/>
            </p:nvCxnSpPr>
            <p:spPr bwMode="auto">
              <a:xfrm>
                <a:off x="1641119" y="4951241"/>
                <a:ext cx="103067" cy="33357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53" name="直線コネクタ 1152"/>
              <p:cNvCxnSpPr/>
              <p:nvPr/>
            </p:nvCxnSpPr>
            <p:spPr bwMode="auto">
              <a:xfrm flipH="1">
                <a:off x="1647289" y="4707881"/>
                <a:ext cx="96897" cy="2353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54" name="直線コネクタ 1153"/>
              <p:cNvCxnSpPr/>
              <p:nvPr/>
            </p:nvCxnSpPr>
            <p:spPr bwMode="auto">
              <a:xfrm>
                <a:off x="1741660" y="4557461"/>
                <a:ext cx="0" cy="15495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55" name="直線コネクタ 1154"/>
              <p:cNvCxnSpPr/>
              <p:nvPr/>
            </p:nvCxnSpPr>
            <p:spPr bwMode="auto">
              <a:xfrm>
                <a:off x="1739106" y="4989980"/>
                <a:ext cx="0" cy="142186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60" name="グループ化 1159"/>
            <p:cNvGrpSpPr/>
            <p:nvPr/>
          </p:nvGrpSpPr>
          <p:grpSpPr>
            <a:xfrm>
              <a:off x="30063938" y="30701785"/>
              <a:ext cx="193797" cy="970576"/>
              <a:chOff x="1641119" y="4557461"/>
              <a:chExt cx="193797" cy="574705"/>
            </a:xfrm>
          </p:grpSpPr>
          <p:grpSp>
            <p:nvGrpSpPr>
              <p:cNvPr id="1161" name="グループ化 1160"/>
              <p:cNvGrpSpPr/>
              <p:nvPr/>
            </p:nvGrpSpPr>
            <p:grpSpPr>
              <a:xfrm>
                <a:off x="1641119" y="4728863"/>
                <a:ext cx="193797" cy="113778"/>
                <a:chOff x="2987824" y="2204864"/>
                <a:chExt cx="216024" cy="184212"/>
              </a:xfrm>
            </p:grpSpPr>
            <p:cxnSp>
              <p:nvCxnSpPr>
                <p:cNvPr id="1169" name="直線コネクタ 1168"/>
                <p:cNvCxnSpPr/>
                <p:nvPr/>
              </p:nvCxnSpPr>
              <p:spPr bwMode="auto">
                <a:xfrm>
                  <a:off x="2987824" y="2204864"/>
                  <a:ext cx="216024" cy="108012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70" name="直線コネクタ 1169"/>
                <p:cNvCxnSpPr/>
                <p:nvPr/>
              </p:nvCxnSpPr>
              <p:spPr bwMode="auto">
                <a:xfrm flipH="1">
                  <a:off x="2987824" y="2312876"/>
                  <a:ext cx="216024" cy="762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162" name="グループ化 1161"/>
              <p:cNvGrpSpPr/>
              <p:nvPr/>
            </p:nvGrpSpPr>
            <p:grpSpPr>
              <a:xfrm>
                <a:off x="1641119" y="4837463"/>
                <a:ext cx="193797" cy="113778"/>
                <a:chOff x="2987824" y="2204864"/>
                <a:chExt cx="216024" cy="184212"/>
              </a:xfrm>
            </p:grpSpPr>
            <p:cxnSp>
              <p:nvCxnSpPr>
                <p:cNvPr id="1167" name="直線コネクタ 1166"/>
                <p:cNvCxnSpPr/>
                <p:nvPr/>
              </p:nvCxnSpPr>
              <p:spPr bwMode="auto">
                <a:xfrm>
                  <a:off x="2987824" y="2204864"/>
                  <a:ext cx="216024" cy="108012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68" name="直線コネクタ 1167"/>
                <p:cNvCxnSpPr/>
                <p:nvPr/>
              </p:nvCxnSpPr>
              <p:spPr bwMode="auto">
                <a:xfrm flipH="1">
                  <a:off x="2987824" y="2312876"/>
                  <a:ext cx="216024" cy="762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163" name="直線コネクタ 1162"/>
              <p:cNvCxnSpPr/>
              <p:nvPr/>
            </p:nvCxnSpPr>
            <p:spPr bwMode="auto">
              <a:xfrm>
                <a:off x="1641119" y="4951241"/>
                <a:ext cx="103067" cy="33357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64" name="直線コネクタ 1163"/>
              <p:cNvCxnSpPr/>
              <p:nvPr/>
            </p:nvCxnSpPr>
            <p:spPr bwMode="auto">
              <a:xfrm flipH="1">
                <a:off x="1647289" y="4707881"/>
                <a:ext cx="96897" cy="2353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65" name="直線コネクタ 1164"/>
              <p:cNvCxnSpPr/>
              <p:nvPr/>
            </p:nvCxnSpPr>
            <p:spPr bwMode="auto">
              <a:xfrm>
                <a:off x="1734040" y="4557461"/>
                <a:ext cx="0" cy="15495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66" name="直線コネクタ 1165"/>
              <p:cNvCxnSpPr/>
              <p:nvPr/>
            </p:nvCxnSpPr>
            <p:spPr bwMode="auto">
              <a:xfrm>
                <a:off x="1739106" y="4989980"/>
                <a:ext cx="0" cy="142186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171" name="直線コネクタ 1170"/>
            <p:cNvCxnSpPr/>
            <p:nvPr/>
          </p:nvCxnSpPr>
          <p:spPr>
            <a:xfrm>
              <a:off x="31430423" y="30774276"/>
              <a:ext cx="0" cy="917243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172" name="グループ化 1171"/>
            <p:cNvGrpSpPr/>
            <p:nvPr/>
          </p:nvGrpSpPr>
          <p:grpSpPr>
            <a:xfrm>
              <a:off x="30453983" y="30693964"/>
              <a:ext cx="193797" cy="970576"/>
              <a:chOff x="1641119" y="4557461"/>
              <a:chExt cx="193797" cy="574705"/>
            </a:xfrm>
          </p:grpSpPr>
          <p:grpSp>
            <p:nvGrpSpPr>
              <p:cNvPr id="1173" name="グループ化 1172"/>
              <p:cNvGrpSpPr/>
              <p:nvPr/>
            </p:nvGrpSpPr>
            <p:grpSpPr>
              <a:xfrm>
                <a:off x="1641119" y="4728863"/>
                <a:ext cx="193797" cy="113778"/>
                <a:chOff x="2987824" y="2204864"/>
                <a:chExt cx="216024" cy="184212"/>
              </a:xfrm>
            </p:grpSpPr>
            <p:cxnSp>
              <p:nvCxnSpPr>
                <p:cNvPr id="1181" name="直線コネクタ 1180"/>
                <p:cNvCxnSpPr/>
                <p:nvPr/>
              </p:nvCxnSpPr>
              <p:spPr bwMode="auto">
                <a:xfrm>
                  <a:off x="2987824" y="2204864"/>
                  <a:ext cx="216024" cy="108012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82" name="直線コネクタ 1181"/>
                <p:cNvCxnSpPr/>
                <p:nvPr/>
              </p:nvCxnSpPr>
              <p:spPr bwMode="auto">
                <a:xfrm flipH="1">
                  <a:off x="2987824" y="2312876"/>
                  <a:ext cx="216024" cy="762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174" name="グループ化 1173"/>
              <p:cNvGrpSpPr/>
              <p:nvPr/>
            </p:nvGrpSpPr>
            <p:grpSpPr>
              <a:xfrm>
                <a:off x="1641119" y="4837463"/>
                <a:ext cx="193797" cy="113778"/>
                <a:chOff x="2987824" y="2204864"/>
                <a:chExt cx="216024" cy="184212"/>
              </a:xfrm>
            </p:grpSpPr>
            <p:cxnSp>
              <p:nvCxnSpPr>
                <p:cNvPr id="1179" name="直線コネクタ 1178"/>
                <p:cNvCxnSpPr/>
                <p:nvPr/>
              </p:nvCxnSpPr>
              <p:spPr bwMode="auto">
                <a:xfrm>
                  <a:off x="2987824" y="2204864"/>
                  <a:ext cx="216024" cy="108012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80" name="直線コネクタ 1179"/>
                <p:cNvCxnSpPr/>
                <p:nvPr/>
              </p:nvCxnSpPr>
              <p:spPr bwMode="auto">
                <a:xfrm flipH="1">
                  <a:off x="2987824" y="2312876"/>
                  <a:ext cx="216024" cy="762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175" name="直線コネクタ 1174"/>
              <p:cNvCxnSpPr/>
              <p:nvPr/>
            </p:nvCxnSpPr>
            <p:spPr bwMode="auto">
              <a:xfrm>
                <a:off x="1641119" y="4951241"/>
                <a:ext cx="103067" cy="33357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76" name="直線コネクタ 1175"/>
              <p:cNvCxnSpPr/>
              <p:nvPr/>
            </p:nvCxnSpPr>
            <p:spPr bwMode="auto">
              <a:xfrm flipH="1">
                <a:off x="1647289" y="4707881"/>
                <a:ext cx="96897" cy="2353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77" name="直線コネクタ 1176"/>
              <p:cNvCxnSpPr/>
              <p:nvPr/>
            </p:nvCxnSpPr>
            <p:spPr bwMode="auto">
              <a:xfrm>
                <a:off x="1741660" y="4557461"/>
                <a:ext cx="0" cy="15495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78" name="直線コネクタ 1177"/>
              <p:cNvCxnSpPr/>
              <p:nvPr/>
            </p:nvCxnSpPr>
            <p:spPr bwMode="auto">
              <a:xfrm>
                <a:off x="1739106" y="4989980"/>
                <a:ext cx="0" cy="142186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83" name="角丸四角形 1182"/>
            <p:cNvSpPr/>
            <p:nvPr/>
          </p:nvSpPr>
          <p:spPr>
            <a:xfrm>
              <a:off x="29738381" y="30842216"/>
              <a:ext cx="2795193" cy="682376"/>
            </a:xfrm>
            <a:prstGeom prst="roundRect">
              <a:avLst/>
            </a:prstGeom>
            <a:noFill/>
            <a:ln w="38100">
              <a:solidFill>
                <a:srgbClr val="C00000">
                  <a:alpha val="70000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000"/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42673196" y="21250222"/>
            <a:ext cx="78942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543437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ja-JP" sz="3600" b="1" dirty="0">
                <a:ea typeface="Adobe Fan Heiti Std B"/>
                <a:cs typeface="Arial" pitchFamily="34" charset="0"/>
              </a:rPr>
              <a:t>Runtime dynamic thread safety reduces the scope of Multithreading region</a:t>
            </a:r>
          </a:p>
        </p:txBody>
      </p:sp>
      <p:sp>
        <p:nvSpPr>
          <p:cNvPr id="1320" name="テキスト ボックス 1319"/>
          <p:cNvSpPr txBox="1"/>
          <p:nvPr/>
        </p:nvSpPr>
        <p:spPr>
          <a:xfrm>
            <a:off x="36503746" y="23474858"/>
            <a:ext cx="7894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543437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ja-JP" sz="3600" b="1" dirty="0">
                <a:ea typeface="Adobe Fan Heiti Std B"/>
                <a:cs typeface="Arial" pitchFamily="34" charset="0"/>
              </a:rPr>
              <a:t>Small collection of </a:t>
            </a:r>
            <a:r>
              <a:rPr lang="en-US" altLang="ja-JP" sz="3600" b="1" dirty="0" smtClean="0">
                <a:ea typeface="Adobe Fan Heiti Std B"/>
                <a:cs typeface="Arial" pitchFamily="34" charset="0"/>
              </a:rPr>
              <a:t>threads </a:t>
            </a:r>
            <a:r>
              <a:rPr lang="en-US" altLang="ja-JP" sz="3600" b="1" dirty="0">
                <a:ea typeface="Adobe Fan Heiti Std B"/>
                <a:cs typeface="Arial" pitchFamily="34" charset="0"/>
              </a:rPr>
              <a:t>sharing </a:t>
            </a:r>
          </a:p>
        </p:txBody>
      </p:sp>
      <p:grpSp>
        <p:nvGrpSpPr>
          <p:cNvPr id="20" name="グループ化 19"/>
          <p:cNvGrpSpPr/>
          <p:nvPr/>
        </p:nvGrpSpPr>
        <p:grpSpPr>
          <a:xfrm>
            <a:off x="44928735" y="23021969"/>
            <a:ext cx="4138968" cy="2051147"/>
            <a:chOff x="25678191" y="31337151"/>
            <a:chExt cx="4138968" cy="2051147"/>
          </a:xfrm>
        </p:grpSpPr>
        <p:grpSp>
          <p:nvGrpSpPr>
            <p:cNvPr id="1246" name="グループ化 1245"/>
            <p:cNvGrpSpPr/>
            <p:nvPr/>
          </p:nvGrpSpPr>
          <p:grpSpPr>
            <a:xfrm>
              <a:off x="25879424" y="31337151"/>
              <a:ext cx="3700021" cy="2051147"/>
              <a:chOff x="539553" y="5085184"/>
              <a:chExt cx="2592287" cy="1466458"/>
            </a:xfrm>
          </p:grpSpPr>
          <p:grpSp>
            <p:nvGrpSpPr>
              <p:cNvPr id="1247" name="グループ化 1246"/>
              <p:cNvGrpSpPr/>
              <p:nvPr/>
            </p:nvGrpSpPr>
            <p:grpSpPr>
              <a:xfrm>
                <a:off x="646431" y="5085184"/>
                <a:ext cx="2485409" cy="1466458"/>
                <a:chOff x="646431" y="5107467"/>
                <a:chExt cx="2485409" cy="1466458"/>
              </a:xfrm>
            </p:grpSpPr>
            <p:sp>
              <p:nvSpPr>
                <p:cNvPr id="1249" name="角丸四角形 1248"/>
                <p:cNvSpPr/>
                <p:nvPr/>
              </p:nvSpPr>
              <p:spPr>
                <a:xfrm>
                  <a:off x="646431" y="5107467"/>
                  <a:ext cx="2485409" cy="1466458"/>
                </a:xfrm>
                <a:prstGeom prst="roundRect">
                  <a:avLst>
                    <a:gd name="adj" fmla="val 2655"/>
                  </a:avLst>
                </a:prstGeom>
                <a:gradFill flip="none" rotWithShape="1">
                  <a:gsLst>
                    <a:gs pos="0">
                      <a:sysClr val="window" lastClr="FFFFFF">
                        <a:lumMod val="85000"/>
                      </a:sysClr>
                    </a:gs>
                    <a:gs pos="91000">
                      <a:sysClr val="window" lastClr="FFFFFF">
                        <a:lumMod val="85000"/>
                      </a:sysClr>
                    </a:gs>
                    <a:gs pos="100000">
                      <a:sysClr val="window" lastClr="FFFFFF">
                        <a:lumMod val="95000"/>
                      </a:sysClr>
                    </a:gs>
                  </a:gsLst>
                  <a:lin ang="2700000" scaled="1"/>
                  <a:tileRect/>
                </a:gradFill>
                <a:ln w="12700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contourW="12700">
                  <a:contourClr>
                    <a:sysClr val="window" lastClr="FFFFFF">
                      <a:lumMod val="75000"/>
                    </a:sysClr>
                  </a:contourClr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1250" name="正方形/長方形 1249"/>
                <p:cNvSpPr/>
                <p:nvPr/>
              </p:nvSpPr>
              <p:spPr bwMode="auto">
                <a:xfrm>
                  <a:off x="720456" y="5950837"/>
                  <a:ext cx="2343321" cy="504803"/>
                </a:xfrm>
                <a:prstGeom prst="rect">
                  <a:avLst/>
                </a:prstGeom>
                <a:solidFill>
                  <a:srgbClr val="F79646">
                    <a:lumMod val="40000"/>
                    <a:lumOff val="60000"/>
                    <a:alpha val="58000"/>
                  </a:srgbClr>
                </a:solidFill>
                <a:ln w="6350" cap="flat" cmpd="sng" algn="ctr">
                  <a:solidFill>
                    <a:srgbClr val="F79646">
                      <a:lumMod val="60000"/>
                      <a:lumOff val="4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2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79646">
                          <a:lumMod val="50000"/>
                        </a:srgb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ea typeface="ＭＳ Ｐゴシック"/>
                    </a:rPr>
                    <a:t>MPI COMM.</a:t>
                  </a:r>
                  <a:endParaRPr kumimoji="0" lang="ja-JP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79646">
                        <a:lumMod val="50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1251" name="正方形/長方形 1250"/>
                <p:cNvSpPr/>
                <p:nvPr/>
              </p:nvSpPr>
              <p:spPr bwMode="auto">
                <a:xfrm>
                  <a:off x="720456" y="5246920"/>
                  <a:ext cx="2343321" cy="650296"/>
                </a:xfrm>
                <a:prstGeom prst="rect">
                  <a:avLst/>
                </a:prstGeom>
                <a:solidFill>
                  <a:srgbClr val="F79646">
                    <a:lumMod val="40000"/>
                    <a:lumOff val="60000"/>
                    <a:alpha val="58000"/>
                  </a:srgbClr>
                </a:solidFill>
                <a:ln w="6350" cap="flat" cmpd="sng" algn="ctr">
                  <a:solidFill>
                    <a:srgbClr val="F79646">
                      <a:lumMod val="60000"/>
                      <a:lumOff val="4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0" lang="en-US" altLang="ja-JP" sz="2000" kern="0" dirty="0">
                      <a:solidFill>
                        <a:srgbClr val="F79646">
                          <a:lumMod val="50000"/>
                        </a:srgb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ＭＳ Ｐゴシック"/>
                    </a:rPr>
                    <a:t>MPI COMM.</a:t>
                  </a:r>
                  <a:endParaRPr kumimoji="0" lang="ja-JP" altLang="en-US" sz="2000" kern="0" dirty="0">
                    <a:solidFill>
                      <a:srgbClr val="F79646">
                        <a:lumMod val="50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ＭＳ Ｐゴシック"/>
                  </a:endParaRPr>
                </a:p>
              </p:txBody>
            </p:sp>
            <p:cxnSp>
              <p:nvCxnSpPr>
                <p:cNvPr id="1252" name="直線コネクタ 1251"/>
                <p:cNvCxnSpPr/>
                <p:nvPr/>
              </p:nvCxnSpPr>
              <p:spPr>
                <a:xfrm>
                  <a:off x="1681183" y="5107467"/>
                  <a:ext cx="0" cy="217402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grpSp>
              <p:nvGrpSpPr>
                <p:cNvPr id="1253" name="グループ化 1252"/>
                <p:cNvGrpSpPr/>
                <p:nvPr/>
              </p:nvGrpSpPr>
              <p:grpSpPr>
                <a:xfrm>
                  <a:off x="1526759" y="5815324"/>
                  <a:ext cx="341882" cy="641223"/>
                  <a:chOff x="1641119" y="4405871"/>
                  <a:chExt cx="193797" cy="776172"/>
                </a:xfrm>
              </p:grpSpPr>
              <p:grpSp>
                <p:nvGrpSpPr>
                  <p:cNvPr id="1303" name="グループ化 1302"/>
                  <p:cNvGrpSpPr/>
                  <p:nvPr/>
                </p:nvGrpSpPr>
                <p:grpSpPr>
                  <a:xfrm>
                    <a:off x="1641119" y="4728863"/>
                    <a:ext cx="193797" cy="113778"/>
                    <a:chOff x="2987824" y="2204864"/>
                    <a:chExt cx="216024" cy="184212"/>
                  </a:xfrm>
                </p:grpSpPr>
                <p:cxnSp>
                  <p:nvCxnSpPr>
                    <p:cNvPr id="1311" name="直線コネクタ 1310"/>
                    <p:cNvCxnSpPr/>
                    <p:nvPr/>
                  </p:nvCxnSpPr>
                  <p:spPr bwMode="auto">
                    <a:xfrm>
                      <a:off x="2987824" y="2204864"/>
                      <a:ext cx="216024" cy="108012"/>
                    </a:xfrm>
                    <a:prstGeom prst="line">
                      <a:avLst/>
                    </a:prstGeom>
                    <a:noFill/>
                    <a:ln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312" name="直線コネクタ 1311"/>
                    <p:cNvCxnSpPr/>
                    <p:nvPr/>
                  </p:nvCxnSpPr>
                  <p:spPr bwMode="auto">
                    <a:xfrm flipH="1">
                      <a:off x="2987824" y="2312876"/>
                      <a:ext cx="216024" cy="76200"/>
                    </a:xfrm>
                    <a:prstGeom prst="line">
                      <a:avLst/>
                    </a:prstGeom>
                    <a:noFill/>
                    <a:ln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1304" name="グループ化 1303"/>
                  <p:cNvGrpSpPr/>
                  <p:nvPr/>
                </p:nvGrpSpPr>
                <p:grpSpPr>
                  <a:xfrm>
                    <a:off x="1641119" y="4837463"/>
                    <a:ext cx="193797" cy="113778"/>
                    <a:chOff x="2987824" y="2204864"/>
                    <a:chExt cx="216024" cy="184212"/>
                  </a:xfrm>
                </p:grpSpPr>
                <p:cxnSp>
                  <p:nvCxnSpPr>
                    <p:cNvPr id="1309" name="直線コネクタ 1308"/>
                    <p:cNvCxnSpPr/>
                    <p:nvPr/>
                  </p:nvCxnSpPr>
                  <p:spPr bwMode="auto">
                    <a:xfrm>
                      <a:off x="2987824" y="2204864"/>
                      <a:ext cx="216024" cy="108012"/>
                    </a:xfrm>
                    <a:prstGeom prst="line">
                      <a:avLst/>
                    </a:prstGeom>
                    <a:noFill/>
                    <a:ln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310" name="直線コネクタ 1309"/>
                    <p:cNvCxnSpPr/>
                    <p:nvPr/>
                  </p:nvCxnSpPr>
                  <p:spPr bwMode="auto">
                    <a:xfrm flipH="1">
                      <a:off x="2987824" y="2312876"/>
                      <a:ext cx="216024" cy="76200"/>
                    </a:xfrm>
                    <a:prstGeom prst="line">
                      <a:avLst/>
                    </a:prstGeom>
                    <a:noFill/>
                    <a:ln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cxnSp>
                <p:nvCxnSpPr>
                  <p:cNvPr id="1305" name="直線コネクタ 1304"/>
                  <p:cNvCxnSpPr/>
                  <p:nvPr/>
                </p:nvCxnSpPr>
                <p:spPr bwMode="auto">
                  <a:xfrm>
                    <a:off x="1641119" y="4946812"/>
                    <a:ext cx="106523" cy="38739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chemeClr val="accent6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306" name="直線コネクタ 1305"/>
                  <p:cNvCxnSpPr/>
                  <p:nvPr/>
                </p:nvCxnSpPr>
                <p:spPr bwMode="auto">
                  <a:xfrm flipH="1">
                    <a:off x="1647289" y="4693401"/>
                    <a:ext cx="100353" cy="38013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chemeClr val="accent6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307" name="直線コネクタ 1306"/>
                  <p:cNvCxnSpPr/>
                  <p:nvPr/>
                </p:nvCxnSpPr>
                <p:spPr bwMode="auto">
                  <a:xfrm>
                    <a:off x="1740383" y="4405871"/>
                    <a:ext cx="0" cy="298262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chemeClr val="accent6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308" name="直線コネクタ 1307"/>
                  <p:cNvCxnSpPr/>
                  <p:nvPr/>
                </p:nvCxnSpPr>
                <p:spPr bwMode="auto">
                  <a:xfrm>
                    <a:off x="1748721" y="4972262"/>
                    <a:ext cx="0" cy="209781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chemeClr val="accent6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1254" name="直線コネクタ 1253"/>
                <p:cNvCxnSpPr/>
                <p:nvPr/>
              </p:nvCxnSpPr>
              <p:spPr>
                <a:xfrm>
                  <a:off x="869398" y="5809145"/>
                  <a:ext cx="280" cy="64740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55" name="直線コネクタ 1254"/>
                <p:cNvCxnSpPr/>
                <p:nvPr/>
              </p:nvCxnSpPr>
              <p:spPr>
                <a:xfrm>
                  <a:off x="2103437" y="5815876"/>
                  <a:ext cx="1" cy="639764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56" name="直線コネクタ 1255"/>
                <p:cNvCxnSpPr/>
                <p:nvPr/>
              </p:nvCxnSpPr>
              <p:spPr>
                <a:xfrm flipH="1">
                  <a:off x="1268439" y="5814863"/>
                  <a:ext cx="1" cy="64077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</p:cxnSp>
            <p:grpSp>
              <p:nvGrpSpPr>
                <p:cNvPr id="1257" name="グループ化 1256"/>
                <p:cNvGrpSpPr/>
                <p:nvPr/>
              </p:nvGrpSpPr>
              <p:grpSpPr>
                <a:xfrm>
                  <a:off x="2006539" y="5281227"/>
                  <a:ext cx="193797" cy="574828"/>
                  <a:chOff x="1641119" y="4557461"/>
                  <a:chExt cx="193797" cy="574705"/>
                </a:xfrm>
              </p:grpSpPr>
              <p:grpSp>
                <p:nvGrpSpPr>
                  <p:cNvPr id="1293" name="グループ化 1292"/>
                  <p:cNvGrpSpPr/>
                  <p:nvPr/>
                </p:nvGrpSpPr>
                <p:grpSpPr>
                  <a:xfrm>
                    <a:off x="1641119" y="4728863"/>
                    <a:ext cx="193797" cy="113778"/>
                    <a:chOff x="2987824" y="2204864"/>
                    <a:chExt cx="216024" cy="184212"/>
                  </a:xfrm>
                </p:grpSpPr>
                <p:cxnSp>
                  <p:nvCxnSpPr>
                    <p:cNvPr id="1301" name="直線コネクタ 1300"/>
                    <p:cNvCxnSpPr/>
                    <p:nvPr/>
                  </p:nvCxnSpPr>
                  <p:spPr bwMode="auto">
                    <a:xfrm>
                      <a:off x="2987824" y="2204864"/>
                      <a:ext cx="216024" cy="108012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302" name="直線コネクタ 1301"/>
                    <p:cNvCxnSpPr/>
                    <p:nvPr/>
                  </p:nvCxnSpPr>
                  <p:spPr bwMode="auto">
                    <a:xfrm flipH="1">
                      <a:off x="2987824" y="2312876"/>
                      <a:ext cx="216024" cy="7620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1294" name="グループ化 1293"/>
                  <p:cNvGrpSpPr/>
                  <p:nvPr/>
                </p:nvGrpSpPr>
                <p:grpSpPr>
                  <a:xfrm>
                    <a:off x="1641119" y="4837463"/>
                    <a:ext cx="193797" cy="113778"/>
                    <a:chOff x="2987824" y="2204864"/>
                    <a:chExt cx="216024" cy="184212"/>
                  </a:xfrm>
                </p:grpSpPr>
                <p:cxnSp>
                  <p:nvCxnSpPr>
                    <p:cNvPr id="1299" name="直線コネクタ 1298"/>
                    <p:cNvCxnSpPr/>
                    <p:nvPr/>
                  </p:nvCxnSpPr>
                  <p:spPr bwMode="auto">
                    <a:xfrm>
                      <a:off x="2987824" y="2204864"/>
                      <a:ext cx="216024" cy="108012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300" name="直線コネクタ 1299"/>
                    <p:cNvCxnSpPr/>
                    <p:nvPr/>
                  </p:nvCxnSpPr>
                  <p:spPr bwMode="auto">
                    <a:xfrm flipH="1">
                      <a:off x="2987824" y="2312876"/>
                      <a:ext cx="216024" cy="7620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cxnSp>
                <p:nvCxnSpPr>
                  <p:cNvPr id="1295" name="直線コネクタ 1294"/>
                  <p:cNvCxnSpPr/>
                  <p:nvPr/>
                </p:nvCxnSpPr>
                <p:spPr bwMode="auto">
                  <a:xfrm>
                    <a:off x="1641119" y="4951241"/>
                    <a:ext cx="103067" cy="33357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296" name="直線コネクタ 1295"/>
                  <p:cNvCxnSpPr/>
                  <p:nvPr/>
                </p:nvCxnSpPr>
                <p:spPr bwMode="auto">
                  <a:xfrm flipH="1">
                    <a:off x="1647289" y="4707881"/>
                    <a:ext cx="96897" cy="23533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297" name="直線コネクタ 1296"/>
                  <p:cNvCxnSpPr/>
                  <p:nvPr/>
                </p:nvCxnSpPr>
                <p:spPr bwMode="auto">
                  <a:xfrm>
                    <a:off x="1741660" y="4557461"/>
                    <a:ext cx="0" cy="154953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298" name="直線コネクタ 1297"/>
                  <p:cNvCxnSpPr/>
                  <p:nvPr/>
                </p:nvCxnSpPr>
                <p:spPr bwMode="auto">
                  <a:xfrm>
                    <a:off x="1739106" y="4989980"/>
                    <a:ext cx="0" cy="142186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258" name="グループ化 1257"/>
                <p:cNvGrpSpPr/>
                <p:nvPr/>
              </p:nvGrpSpPr>
              <p:grpSpPr>
                <a:xfrm>
                  <a:off x="772596" y="5282661"/>
                  <a:ext cx="193797" cy="574828"/>
                  <a:chOff x="1641119" y="4557461"/>
                  <a:chExt cx="193797" cy="574705"/>
                </a:xfrm>
              </p:grpSpPr>
              <p:grpSp>
                <p:nvGrpSpPr>
                  <p:cNvPr id="1283" name="グループ化 1282"/>
                  <p:cNvGrpSpPr/>
                  <p:nvPr/>
                </p:nvGrpSpPr>
                <p:grpSpPr>
                  <a:xfrm>
                    <a:off x="1641119" y="4728863"/>
                    <a:ext cx="193797" cy="113778"/>
                    <a:chOff x="2987824" y="2204864"/>
                    <a:chExt cx="216024" cy="184212"/>
                  </a:xfrm>
                </p:grpSpPr>
                <p:cxnSp>
                  <p:nvCxnSpPr>
                    <p:cNvPr id="1291" name="直線コネクタ 1290"/>
                    <p:cNvCxnSpPr/>
                    <p:nvPr/>
                  </p:nvCxnSpPr>
                  <p:spPr bwMode="auto">
                    <a:xfrm>
                      <a:off x="2987824" y="2204864"/>
                      <a:ext cx="216024" cy="108012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292" name="直線コネクタ 1291"/>
                    <p:cNvCxnSpPr/>
                    <p:nvPr/>
                  </p:nvCxnSpPr>
                  <p:spPr bwMode="auto">
                    <a:xfrm flipH="1">
                      <a:off x="2987824" y="2312876"/>
                      <a:ext cx="216024" cy="7620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1284" name="グループ化 1283"/>
                  <p:cNvGrpSpPr/>
                  <p:nvPr/>
                </p:nvGrpSpPr>
                <p:grpSpPr>
                  <a:xfrm>
                    <a:off x="1641119" y="4837463"/>
                    <a:ext cx="193797" cy="113778"/>
                    <a:chOff x="2987824" y="2204864"/>
                    <a:chExt cx="216024" cy="184212"/>
                  </a:xfrm>
                </p:grpSpPr>
                <p:cxnSp>
                  <p:nvCxnSpPr>
                    <p:cNvPr id="1289" name="直線コネクタ 1288"/>
                    <p:cNvCxnSpPr/>
                    <p:nvPr/>
                  </p:nvCxnSpPr>
                  <p:spPr bwMode="auto">
                    <a:xfrm>
                      <a:off x="2987824" y="2204864"/>
                      <a:ext cx="216024" cy="108012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290" name="直線コネクタ 1289"/>
                    <p:cNvCxnSpPr/>
                    <p:nvPr/>
                  </p:nvCxnSpPr>
                  <p:spPr bwMode="auto">
                    <a:xfrm flipH="1">
                      <a:off x="2987824" y="2312876"/>
                      <a:ext cx="216024" cy="7620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cxnSp>
                <p:nvCxnSpPr>
                  <p:cNvPr id="1285" name="直線コネクタ 1284"/>
                  <p:cNvCxnSpPr/>
                  <p:nvPr/>
                </p:nvCxnSpPr>
                <p:spPr bwMode="auto">
                  <a:xfrm>
                    <a:off x="1641119" y="4951241"/>
                    <a:ext cx="103067" cy="33357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286" name="直線コネクタ 1285"/>
                  <p:cNvCxnSpPr/>
                  <p:nvPr/>
                </p:nvCxnSpPr>
                <p:spPr bwMode="auto">
                  <a:xfrm flipH="1">
                    <a:off x="1647289" y="4707881"/>
                    <a:ext cx="96897" cy="23533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287" name="直線コネクタ 1286"/>
                  <p:cNvCxnSpPr/>
                  <p:nvPr/>
                </p:nvCxnSpPr>
                <p:spPr bwMode="auto">
                  <a:xfrm>
                    <a:off x="1734040" y="4557461"/>
                    <a:ext cx="0" cy="154953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288" name="直線コネクタ 1287"/>
                  <p:cNvCxnSpPr/>
                  <p:nvPr/>
                </p:nvCxnSpPr>
                <p:spPr bwMode="auto">
                  <a:xfrm>
                    <a:off x="1739106" y="4989980"/>
                    <a:ext cx="0" cy="142186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259" name="グループ化 1258"/>
                <p:cNvGrpSpPr/>
                <p:nvPr/>
              </p:nvGrpSpPr>
              <p:grpSpPr>
                <a:xfrm>
                  <a:off x="1162641" y="5274840"/>
                  <a:ext cx="193797" cy="574828"/>
                  <a:chOff x="1641119" y="4557461"/>
                  <a:chExt cx="193797" cy="574705"/>
                </a:xfrm>
              </p:grpSpPr>
              <p:grpSp>
                <p:nvGrpSpPr>
                  <p:cNvPr id="1273" name="グループ化 1272"/>
                  <p:cNvGrpSpPr/>
                  <p:nvPr/>
                </p:nvGrpSpPr>
                <p:grpSpPr>
                  <a:xfrm>
                    <a:off x="1641119" y="4728863"/>
                    <a:ext cx="193797" cy="113778"/>
                    <a:chOff x="2987824" y="2204864"/>
                    <a:chExt cx="216024" cy="184212"/>
                  </a:xfrm>
                </p:grpSpPr>
                <p:cxnSp>
                  <p:nvCxnSpPr>
                    <p:cNvPr id="1281" name="直線コネクタ 1280"/>
                    <p:cNvCxnSpPr/>
                    <p:nvPr/>
                  </p:nvCxnSpPr>
                  <p:spPr bwMode="auto">
                    <a:xfrm>
                      <a:off x="2987824" y="2204864"/>
                      <a:ext cx="216024" cy="108012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282" name="直線コネクタ 1281"/>
                    <p:cNvCxnSpPr/>
                    <p:nvPr/>
                  </p:nvCxnSpPr>
                  <p:spPr bwMode="auto">
                    <a:xfrm flipH="1">
                      <a:off x="2987824" y="2312876"/>
                      <a:ext cx="216024" cy="7620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1274" name="グループ化 1273"/>
                  <p:cNvGrpSpPr/>
                  <p:nvPr/>
                </p:nvGrpSpPr>
                <p:grpSpPr>
                  <a:xfrm>
                    <a:off x="1641119" y="4837463"/>
                    <a:ext cx="193797" cy="113778"/>
                    <a:chOff x="2987824" y="2204864"/>
                    <a:chExt cx="216024" cy="184212"/>
                  </a:xfrm>
                </p:grpSpPr>
                <p:cxnSp>
                  <p:nvCxnSpPr>
                    <p:cNvPr id="1279" name="直線コネクタ 1278"/>
                    <p:cNvCxnSpPr/>
                    <p:nvPr/>
                  </p:nvCxnSpPr>
                  <p:spPr bwMode="auto">
                    <a:xfrm>
                      <a:off x="2987824" y="2204864"/>
                      <a:ext cx="216024" cy="108012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280" name="直線コネクタ 1279"/>
                    <p:cNvCxnSpPr/>
                    <p:nvPr/>
                  </p:nvCxnSpPr>
                  <p:spPr bwMode="auto">
                    <a:xfrm flipH="1">
                      <a:off x="2987824" y="2312876"/>
                      <a:ext cx="216024" cy="7620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cxnSp>
                <p:nvCxnSpPr>
                  <p:cNvPr id="1275" name="直線コネクタ 1274"/>
                  <p:cNvCxnSpPr/>
                  <p:nvPr/>
                </p:nvCxnSpPr>
                <p:spPr bwMode="auto">
                  <a:xfrm>
                    <a:off x="1641119" y="4951241"/>
                    <a:ext cx="103067" cy="33357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276" name="直線コネクタ 1275"/>
                  <p:cNvCxnSpPr/>
                  <p:nvPr/>
                </p:nvCxnSpPr>
                <p:spPr bwMode="auto">
                  <a:xfrm flipH="1">
                    <a:off x="1647289" y="4707881"/>
                    <a:ext cx="96897" cy="23533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277" name="直線コネクタ 1276"/>
                  <p:cNvCxnSpPr/>
                  <p:nvPr/>
                </p:nvCxnSpPr>
                <p:spPr bwMode="auto">
                  <a:xfrm>
                    <a:off x="1741660" y="4557461"/>
                    <a:ext cx="0" cy="154953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278" name="直線コネクタ 1277"/>
                  <p:cNvCxnSpPr/>
                  <p:nvPr/>
                </p:nvCxnSpPr>
                <p:spPr bwMode="auto">
                  <a:xfrm>
                    <a:off x="1739106" y="4989980"/>
                    <a:ext cx="0" cy="142186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260" name="グループ化 1259"/>
                <p:cNvGrpSpPr/>
                <p:nvPr/>
              </p:nvGrpSpPr>
              <p:grpSpPr>
                <a:xfrm>
                  <a:off x="1510242" y="5205456"/>
                  <a:ext cx="341882" cy="641223"/>
                  <a:chOff x="1641119" y="4405871"/>
                  <a:chExt cx="193797" cy="776172"/>
                </a:xfrm>
              </p:grpSpPr>
              <p:grpSp>
                <p:nvGrpSpPr>
                  <p:cNvPr id="1263" name="グループ化 1262"/>
                  <p:cNvGrpSpPr/>
                  <p:nvPr/>
                </p:nvGrpSpPr>
                <p:grpSpPr>
                  <a:xfrm>
                    <a:off x="1641119" y="4728863"/>
                    <a:ext cx="193797" cy="113778"/>
                    <a:chOff x="2987824" y="2204864"/>
                    <a:chExt cx="216024" cy="184212"/>
                  </a:xfrm>
                </p:grpSpPr>
                <p:cxnSp>
                  <p:nvCxnSpPr>
                    <p:cNvPr id="1271" name="直線コネクタ 1270"/>
                    <p:cNvCxnSpPr/>
                    <p:nvPr/>
                  </p:nvCxnSpPr>
                  <p:spPr bwMode="auto">
                    <a:xfrm>
                      <a:off x="2987824" y="2204864"/>
                      <a:ext cx="216024" cy="108012"/>
                    </a:xfrm>
                    <a:prstGeom prst="line">
                      <a:avLst/>
                    </a:prstGeom>
                    <a:noFill/>
                    <a:ln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272" name="直線コネクタ 1271"/>
                    <p:cNvCxnSpPr/>
                    <p:nvPr/>
                  </p:nvCxnSpPr>
                  <p:spPr bwMode="auto">
                    <a:xfrm flipH="1">
                      <a:off x="2987824" y="2312876"/>
                      <a:ext cx="216024" cy="76200"/>
                    </a:xfrm>
                    <a:prstGeom prst="line">
                      <a:avLst/>
                    </a:prstGeom>
                    <a:noFill/>
                    <a:ln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1264" name="グループ化 1263"/>
                  <p:cNvGrpSpPr/>
                  <p:nvPr/>
                </p:nvGrpSpPr>
                <p:grpSpPr>
                  <a:xfrm>
                    <a:off x="1641119" y="4837463"/>
                    <a:ext cx="193797" cy="113778"/>
                    <a:chOff x="2987824" y="2204864"/>
                    <a:chExt cx="216024" cy="184212"/>
                  </a:xfrm>
                </p:grpSpPr>
                <p:cxnSp>
                  <p:nvCxnSpPr>
                    <p:cNvPr id="1269" name="直線コネクタ 1268"/>
                    <p:cNvCxnSpPr/>
                    <p:nvPr/>
                  </p:nvCxnSpPr>
                  <p:spPr bwMode="auto">
                    <a:xfrm>
                      <a:off x="2987824" y="2204864"/>
                      <a:ext cx="216024" cy="108012"/>
                    </a:xfrm>
                    <a:prstGeom prst="line">
                      <a:avLst/>
                    </a:prstGeom>
                    <a:noFill/>
                    <a:ln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270" name="直線コネクタ 1269"/>
                    <p:cNvCxnSpPr/>
                    <p:nvPr/>
                  </p:nvCxnSpPr>
                  <p:spPr bwMode="auto">
                    <a:xfrm flipH="1">
                      <a:off x="2987824" y="2312876"/>
                      <a:ext cx="216024" cy="76200"/>
                    </a:xfrm>
                    <a:prstGeom prst="line">
                      <a:avLst/>
                    </a:prstGeom>
                    <a:noFill/>
                    <a:ln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cxnSp>
                <p:nvCxnSpPr>
                  <p:cNvPr id="1265" name="直線コネクタ 1264"/>
                  <p:cNvCxnSpPr/>
                  <p:nvPr/>
                </p:nvCxnSpPr>
                <p:spPr bwMode="auto">
                  <a:xfrm>
                    <a:off x="1641119" y="4946812"/>
                    <a:ext cx="106523" cy="38739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chemeClr val="accent6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266" name="直線コネクタ 1265"/>
                  <p:cNvCxnSpPr/>
                  <p:nvPr/>
                </p:nvCxnSpPr>
                <p:spPr bwMode="auto">
                  <a:xfrm flipH="1">
                    <a:off x="1647289" y="4693401"/>
                    <a:ext cx="100353" cy="38013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chemeClr val="accent6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267" name="直線コネクタ 1266"/>
                  <p:cNvCxnSpPr/>
                  <p:nvPr/>
                </p:nvCxnSpPr>
                <p:spPr bwMode="auto">
                  <a:xfrm>
                    <a:off x="1740383" y="4405871"/>
                    <a:ext cx="0" cy="298262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chemeClr val="accent6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268" name="直線コネクタ 1267"/>
                  <p:cNvCxnSpPr/>
                  <p:nvPr/>
                </p:nvCxnSpPr>
                <p:spPr bwMode="auto">
                  <a:xfrm>
                    <a:off x="1748721" y="4972262"/>
                    <a:ext cx="0" cy="209781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chemeClr val="accent6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1261" name="直線コネクタ 1260"/>
                <p:cNvCxnSpPr/>
                <p:nvPr/>
              </p:nvCxnSpPr>
              <p:spPr>
                <a:xfrm>
                  <a:off x="857897" y="5282661"/>
                  <a:ext cx="126671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62" name="直線コネクタ 1261"/>
                <p:cNvCxnSpPr/>
                <p:nvPr/>
              </p:nvCxnSpPr>
              <p:spPr>
                <a:xfrm>
                  <a:off x="845270" y="5846679"/>
                  <a:ext cx="126671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248" name="角丸四角形 1247"/>
              <p:cNvSpPr/>
              <p:nvPr/>
            </p:nvSpPr>
            <p:spPr>
              <a:xfrm>
                <a:off x="539553" y="5242559"/>
                <a:ext cx="2592287" cy="619455"/>
              </a:xfrm>
              <a:prstGeom prst="roundRect">
                <a:avLst/>
              </a:prstGeom>
              <a:noFill/>
              <a:ln w="38100">
                <a:solidFill>
                  <a:srgbClr val="C00000">
                    <a:alpha val="70000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</p:grpSp>
        <p:sp>
          <p:nvSpPr>
            <p:cNvPr id="1329" name="正方形/長方形 1328"/>
            <p:cNvSpPr/>
            <p:nvPr/>
          </p:nvSpPr>
          <p:spPr>
            <a:xfrm>
              <a:off x="25678191" y="31429049"/>
              <a:ext cx="4138968" cy="1865144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35108256" y="24050922"/>
            <a:ext cx="8949363" cy="2736303"/>
            <a:chOff x="14020706" y="32505624"/>
            <a:chExt cx="8949363" cy="2736303"/>
          </a:xfrm>
        </p:grpSpPr>
        <p:grpSp>
          <p:nvGrpSpPr>
            <p:cNvPr id="562" name="グループ化 561"/>
            <p:cNvGrpSpPr/>
            <p:nvPr/>
          </p:nvGrpSpPr>
          <p:grpSpPr>
            <a:xfrm>
              <a:off x="17691957" y="32505624"/>
              <a:ext cx="5278112" cy="2736303"/>
              <a:chOff x="4572000" y="1106272"/>
              <a:chExt cx="4392488" cy="2599712"/>
            </a:xfrm>
          </p:grpSpPr>
          <p:sp>
            <p:nvSpPr>
              <p:cNvPr id="563" name="角丸四角形 562"/>
              <p:cNvSpPr/>
              <p:nvPr/>
            </p:nvSpPr>
            <p:spPr>
              <a:xfrm>
                <a:off x="5004048" y="2679320"/>
                <a:ext cx="1368152" cy="776415"/>
              </a:xfrm>
              <a:prstGeom prst="roundRect">
                <a:avLst/>
              </a:prstGeom>
              <a:solidFill>
                <a:srgbClr val="F79646">
                  <a:lumMod val="40000"/>
                  <a:lumOff val="60000"/>
                  <a:alpha val="58000"/>
                </a:srgbClr>
              </a:solidFill>
              <a:ln w="6350" cap="flat" cmpd="sng" algn="ctr">
                <a:solidFill>
                  <a:srgbClr val="F79646">
                    <a:lumMod val="60000"/>
                    <a:lumOff val="4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ja-JP" sz="2400" kern="0" dirty="0" smtClean="0">
                    <a:solidFill>
                      <a:srgbClr val="F79646">
                        <a:lumMod val="50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ＭＳ Ｐゴシック"/>
                  </a:rPr>
                  <a:t>COMM 0 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ja-JP" sz="2400" kern="0" dirty="0" smtClean="0">
                    <a:solidFill>
                      <a:srgbClr val="F79646">
                        <a:lumMod val="50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ＭＳ Ｐゴシック"/>
                  </a:rPr>
                  <a:t>Rank </a:t>
                </a:r>
                <a:r>
                  <a:rPr kumimoji="0" lang="en-US" altLang="ja-JP" sz="2400" kern="0" dirty="0">
                    <a:solidFill>
                      <a:srgbClr val="F79646">
                        <a:lumMod val="50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ＭＳ Ｐゴシック"/>
                  </a:rPr>
                  <a:t>0</a:t>
                </a:r>
                <a:endParaRPr kumimoji="0" lang="ja-JP" altLang="en-US" sz="2400" kern="0" dirty="0">
                  <a:solidFill>
                    <a:srgbClr val="F79646">
                      <a:lumMod val="5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ＭＳ Ｐゴシック"/>
                </a:endParaRPr>
              </a:p>
            </p:txBody>
          </p:sp>
          <p:sp>
            <p:nvSpPr>
              <p:cNvPr id="564" name="角丸四角形 563"/>
              <p:cNvSpPr/>
              <p:nvPr/>
            </p:nvSpPr>
            <p:spPr>
              <a:xfrm>
                <a:off x="7128284" y="2679320"/>
                <a:ext cx="1368152" cy="776415"/>
              </a:xfrm>
              <a:prstGeom prst="roundRect">
                <a:avLst/>
              </a:prstGeom>
              <a:solidFill>
                <a:srgbClr val="F79646">
                  <a:lumMod val="40000"/>
                  <a:lumOff val="60000"/>
                  <a:alpha val="58000"/>
                </a:srgbClr>
              </a:solidFill>
              <a:ln w="6350" cap="flat" cmpd="sng" algn="ctr">
                <a:solidFill>
                  <a:srgbClr val="F79646">
                    <a:lumMod val="60000"/>
                    <a:lumOff val="4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ja-JP" sz="2400" kern="0" dirty="0" smtClean="0">
                    <a:solidFill>
                      <a:srgbClr val="F79646">
                        <a:lumMod val="50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ＭＳ Ｐゴシック"/>
                  </a:rPr>
                  <a:t>COMM </a:t>
                </a:r>
                <a:r>
                  <a:rPr kumimoji="0" lang="en-US" altLang="ja-JP" sz="2400" kern="0" dirty="0">
                    <a:solidFill>
                      <a:srgbClr val="F79646">
                        <a:lumMod val="50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ＭＳ Ｐゴシック"/>
                  </a:rPr>
                  <a:t>1 </a:t>
                </a:r>
                <a:endParaRPr kumimoji="0" lang="en-US" altLang="ja-JP" sz="2400" kern="0" dirty="0" smtClean="0">
                  <a:solidFill>
                    <a:srgbClr val="F79646">
                      <a:lumMod val="5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ＭＳ Ｐゴシック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ja-JP" sz="2400" kern="0" dirty="0" smtClean="0">
                    <a:solidFill>
                      <a:srgbClr val="F79646">
                        <a:lumMod val="50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ＭＳ Ｐゴシック"/>
                  </a:rPr>
                  <a:t>Rank 2</a:t>
                </a:r>
                <a:endParaRPr kumimoji="0" lang="ja-JP" altLang="en-US" sz="2400" kern="0" dirty="0">
                  <a:solidFill>
                    <a:srgbClr val="F79646">
                      <a:lumMod val="5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ＭＳ Ｐゴシック"/>
                </a:endParaRPr>
              </a:p>
            </p:txBody>
          </p:sp>
          <p:grpSp>
            <p:nvGrpSpPr>
              <p:cNvPr id="565" name="グループ化 564"/>
              <p:cNvGrpSpPr/>
              <p:nvPr/>
            </p:nvGrpSpPr>
            <p:grpSpPr>
              <a:xfrm>
                <a:off x="4999536" y="1106272"/>
                <a:ext cx="3473175" cy="1568023"/>
                <a:chOff x="4999536" y="1106272"/>
                <a:chExt cx="3473175" cy="1568023"/>
              </a:xfrm>
            </p:grpSpPr>
            <p:cxnSp>
              <p:nvCxnSpPr>
                <p:cNvPr id="569" name="直線矢印コネクタ 568"/>
                <p:cNvCxnSpPr/>
                <p:nvPr/>
              </p:nvCxnSpPr>
              <p:spPr>
                <a:xfrm>
                  <a:off x="7452320" y="1671698"/>
                  <a:ext cx="0" cy="1002597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  <a:round/>
                  <a:headEnd type="none" w="med" len="med"/>
                  <a:tailEnd type="triangle" w="lg" len="med"/>
                </a:ln>
                <a:effectLst/>
              </p:spPr>
            </p:cxnSp>
            <p:cxnSp>
              <p:nvCxnSpPr>
                <p:cNvPr id="570" name="直線矢印コネクタ 569"/>
                <p:cNvCxnSpPr/>
                <p:nvPr/>
              </p:nvCxnSpPr>
              <p:spPr>
                <a:xfrm>
                  <a:off x="8172399" y="1653383"/>
                  <a:ext cx="1" cy="1015887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  <a:round/>
                  <a:headEnd type="none" w="med" len="med"/>
                  <a:tailEnd type="triangle" w="lg" len="med"/>
                </a:ln>
                <a:effectLst/>
              </p:spPr>
            </p:cxnSp>
            <p:cxnSp>
              <p:nvCxnSpPr>
                <p:cNvPr id="571" name="直線矢印コネクタ 570"/>
                <p:cNvCxnSpPr/>
                <p:nvPr/>
              </p:nvCxnSpPr>
              <p:spPr>
                <a:xfrm>
                  <a:off x="5292080" y="1660158"/>
                  <a:ext cx="0" cy="1009111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  <a:round/>
                  <a:headEnd type="none" w="med" len="med"/>
                  <a:tailEnd type="triangle" w="lg" len="med"/>
                </a:ln>
                <a:effectLst/>
              </p:spPr>
            </p:cxnSp>
            <p:cxnSp>
              <p:nvCxnSpPr>
                <p:cNvPr id="572" name="直線矢印コネクタ 571"/>
                <p:cNvCxnSpPr/>
                <p:nvPr/>
              </p:nvCxnSpPr>
              <p:spPr>
                <a:xfrm>
                  <a:off x="6012159" y="1660158"/>
                  <a:ext cx="1" cy="1004086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  <a:round/>
                  <a:headEnd type="none" w="med" len="med"/>
                  <a:tailEnd type="triangle" w="lg" len="med"/>
                </a:ln>
                <a:effectLst/>
              </p:spPr>
            </p:cxnSp>
            <p:cxnSp>
              <p:nvCxnSpPr>
                <p:cNvPr id="574" name="直線コネクタ 573"/>
                <p:cNvCxnSpPr/>
                <p:nvPr/>
              </p:nvCxnSpPr>
              <p:spPr>
                <a:xfrm>
                  <a:off x="5286999" y="1663543"/>
                  <a:ext cx="2895561" cy="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44" name="角丸四角形 643"/>
                <p:cNvSpPr/>
                <p:nvPr/>
              </p:nvSpPr>
              <p:spPr>
                <a:xfrm>
                  <a:off x="4999536" y="1860216"/>
                  <a:ext cx="599918" cy="400109"/>
                </a:xfrm>
                <a:prstGeom prst="round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ja-JP" sz="2400" i="1" dirty="0" smtClean="0"/>
                    <a:t>TH0</a:t>
                  </a:r>
                  <a:endParaRPr lang="ja-JP" altLang="en-US" sz="2400" i="1" dirty="0"/>
                </a:p>
              </p:txBody>
            </p:sp>
            <p:sp>
              <p:nvSpPr>
                <p:cNvPr id="645" name="角丸四角形 644"/>
                <p:cNvSpPr/>
                <p:nvPr/>
              </p:nvSpPr>
              <p:spPr>
                <a:xfrm>
                  <a:off x="5713278" y="1860216"/>
                  <a:ext cx="599190" cy="400109"/>
                </a:xfrm>
                <a:prstGeom prst="round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ja-JP" sz="2400" i="1" dirty="0" smtClean="0"/>
                    <a:t>TH1</a:t>
                  </a:r>
                  <a:endParaRPr lang="ja-JP" altLang="en-US" sz="2400" i="1" dirty="0"/>
                </a:p>
              </p:txBody>
            </p:sp>
            <p:sp>
              <p:nvSpPr>
                <p:cNvPr id="646" name="角丸四角形 645"/>
                <p:cNvSpPr/>
                <p:nvPr/>
              </p:nvSpPr>
              <p:spPr>
                <a:xfrm>
                  <a:off x="7147096" y="1853042"/>
                  <a:ext cx="599190" cy="400109"/>
                </a:xfrm>
                <a:prstGeom prst="round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ja-JP" sz="2400" i="1" dirty="0" smtClean="0"/>
                    <a:t>TH2</a:t>
                  </a:r>
                  <a:endParaRPr lang="ja-JP" altLang="en-US" sz="2400" i="1" dirty="0"/>
                </a:p>
              </p:txBody>
            </p:sp>
            <p:sp>
              <p:nvSpPr>
                <p:cNvPr id="647" name="角丸四角形 646"/>
                <p:cNvSpPr/>
                <p:nvPr/>
              </p:nvSpPr>
              <p:spPr>
                <a:xfrm>
                  <a:off x="7873521" y="1855305"/>
                  <a:ext cx="599190" cy="400109"/>
                </a:xfrm>
                <a:prstGeom prst="round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ja-JP" sz="2400" i="1" dirty="0" smtClean="0"/>
                    <a:t>TH3</a:t>
                  </a:r>
                  <a:endParaRPr lang="ja-JP" altLang="en-US" sz="2400" i="1" dirty="0"/>
                </a:p>
              </p:txBody>
            </p:sp>
            <p:cxnSp>
              <p:nvCxnSpPr>
                <p:cNvPr id="868" name="直線コネクタ 867"/>
                <p:cNvCxnSpPr/>
                <p:nvPr/>
              </p:nvCxnSpPr>
              <p:spPr>
                <a:xfrm>
                  <a:off x="6734779" y="1520406"/>
                  <a:ext cx="0" cy="122479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869" name="角丸四角形 868"/>
                <p:cNvSpPr/>
                <p:nvPr/>
              </p:nvSpPr>
              <p:spPr>
                <a:xfrm>
                  <a:off x="5940152" y="1106272"/>
                  <a:ext cx="1614656" cy="40010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50000"/>
                  </a:schemeClr>
                </a:solidFill>
                <a:ln w="63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ja-JP" sz="2400" b="1" dirty="0" smtClean="0">
                      <a:solidFill>
                        <a:schemeClr val="bg1"/>
                      </a:solidFill>
                    </a:rPr>
                    <a:t>P0</a:t>
                  </a:r>
                  <a:endParaRPr lang="ja-JP" altLang="en-US" sz="24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66" name="正方形/長方形 565"/>
              <p:cNvSpPr/>
              <p:nvPr/>
            </p:nvSpPr>
            <p:spPr>
              <a:xfrm>
                <a:off x="4572000" y="2418236"/>
                <a:ext cx="4392488" cy="1287748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/>
              </a:p>
            </p:txBody>
          </p:sp>
          <p:sp>
            <p:nvSpPr>
              <p:cNvPr id="567" name="正方形/長方形 566"/>
              <p:cNvSpPr/>
              <p:nvPr/>
            </p:nvSpPr>
            <p:spPr>
              <a:xfrm>
                <a:off x="4860032" y="2513861"/>
                <a:ext cx="1584176" cy="1062672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/>
              </a:p>
            </p:txBody>
          </p:sp>
          <p:sp>
            <p:nvSpPr>
              <p:cNvPr id="568" name="正方形/長方形 567"/>
              <p:cNvSpPr/>
              <p:nvPr/>
            </p:nvSpPr>
            <p:spPr>
              <a:xfrm>
                <a:off x="7020272" y="2518886"/>
                <a:ext cx="1584176" cy="1057647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/>
              </a:p>
            </p:txBody>
          </p:sp>
        </p:grpSp>
        <p:grpSp>
          <p:nvGrpSpPr>
            <p:cNvPr id="999" name="グループ化 998"/>
            <p:cNvGrpSpPr/>
            <p:nvPr/>
          </p:nvGrpSpPr>
          <p:grpSpPr>
            <a:xfrm>
              <a:off x="14020706" y="33987169"/>
              <a:ext cx="3671251" cy="499414"/>
              <a:chOff x="41352581" y="21788052"/>
              <a:chExt cx="3671251" cy="499414"/>
            </a:xfrm>
          </p:grpSpPr>
          <p:sp>
            <p:nvSpPr>
              <p:cNvPr id="27" name="テキスト ボックス 26"/>
              <p:cNvSpPr txBox="1"/>
              <p:nvPr/>
            </p:nvSpPr>
            <p:spPr>
              <a:xfrm>
                <a:off x="41352581" y="21825801"/>
                <a:ext cx="334619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4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Original Critical Region</a:t>
                </a:r>
                <a:endParaRPr kumimoji="1" lang="ja-JP" alt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9" name="直線コネクタ 28"/>
              <p:cNvCxnSpPr/>
              <p:nvPr/>
            </p:nvCxnSpPr>
            <p:spPr>
              <a:xfrm flipV="1">
                <a:off x="44447716" y="21788052"/>
                <a:ext cx="576116" cy="245714"/>
              </a:xfrm>
              <a:prstGeom prst="line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998" name="グループ化 997"/>
            <p:cNvGrpSpPr/>
            <p:nvPr/>
          </p:nvGrpSpPr>
          <p:grpSpPr>
            <a:xfrm>
              <a:off x="14202382" y="34486583"/>
              <a:ext cx="3835681" cy="598695"/>
              <a:chOff x="41703544" y="22849352"/>
              <a:chExt cx="3835681" cy="598695"/>
            </a:xfrm>
          </p:grpSpPr>
          <p:cxnSp>
            <p:nvCxnSpPr>
              <p:cNvPr id="989" name="直線コネクタ 988"/>
              <p:cNvCxnSpPr/>
              <p:nvPr/>
            </p:nvCxnSpPr>
            <p:spPr>
              <a:xfrm flipH="1">
                <a:off x="44601304" y="22849352"/>
                <a:ext cx="937921" cy="337474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990" name="テキスト ボックス 989"/>
              <p:cNvSpPr txBox="1"/>
              <p:nvPr/>
            </p:nvSpPr>
            <p:spPr>
              <a:xfrm>
                <a:off x="41703544" y="22986382"/>
                <a:ext cx="31978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400" b="1" dirty="0" smtClean="0">
                    <a:solidFill>
                      <a:srgbClr val="C00000"/>
                    </a:solidFill>
                  </a:rPr>
                  <a:t>Ideal</a:t>
                </a:r>
                <a:r>
                  <a:rPr kumimoji="1" lang="en-US" altLang="ja-JP" sz="2400" b="1" dirty="0" smtClean="0">
                    <a:solidFill>
                      <a:srgbClr val="C00000"/>
                    </a:solidFill>
                  </a:rPr>
                  <a:t> Critical Region</a:t>
                </a:r>
                <a:endParaRPr kumimoji="1" lang="ja-JP" altLang="en-US" sz="2400" b="1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1330" name="テキスト ボックス 1329"/>
          <p:cNvSpPr txBox="1"/>
          <p:nvPr/>
        </p:nvSpPr>
        <p:spPr>
          <a:xfrm>
            <a:off x="46613391" y="25216621"/>
            <a:ext cx="33461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Original Critical Region</a:t>
            </a:r>
            <a:endParaRPr kumimoji="1" lang="ja-JP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1" name="テキスト ボックス 1330"/>
          <p:cNvSpPr txBox="1"/>
          <p:nvPr/>
        </p:nvSpPr>
        <p:spPr>
          <a:xfrm>
            <a:off x="46814434" y="22543244"/>
            <a:ext cx="28124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rgbClr val="C00000"/>
                </a:solidFill>
              </a:rPr>
              <a:t>Ideal Critical region</a:t>
            </a:r>
            <a:endParaRPr kumimoji="1" lang="ja-JP" altLang="en-US" sz="2400" b="1" dirty="0">
              <a:solidFill>
                <a:srgbClr val="C00000"/>
              </a:solidFill>
            </a:endParaRPr>
          </a:p>
        </p:txBody>
      </p:sp>
      <p:cxnSp>
        <p:nvCxnSpPr>
          <p:cNvPr id="22" name="直線コネクタ 21"/>
          <p:cNvCxnSpPr/>
          <p:nvPr/>
        </p:nvCxnSpPr>
        <p:spPr>
          <a:xfrm>
            <a:off x="48981060" y="24970186"/>
            <a:ext cx="219007" cy="431764"/>
          </a:xfrm>
          <a:prstGeom prst="line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線コネクタ 128"/>
          <p:cNvCxnSpPr/>
          <p:nvPr/>
        </p:nvCxnSpPr>
        <p:spPr>
          <a:xfrm flipV="1">
            <a:off x="48690594" y="22964465"/>
            <a:ext cx="462640" cy="277627"/>
          </a:xfrm>
          <a:prstGeom prst="line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85" name="爆発 1 1184"/>
          <p:cNvSpPr/>
          <p:nvPr/>
        </p:nvSpPr>
        <p:spPr>
          <a:xfrm>
            <a:off x="36512934" y="21186436"/>
            <a:ext cx="3637958" cy="2199733"/>
          </a:xfrm>
          <a:prstGeom prst="irregularSeal1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30000">
                <a:schemeClr val="accent2">
                  <a:lumMod val="40000"/>
                  <a:lumOff val="60000"/>
                </a:schemeClr>
              </a:gs>
              <a:gs pos="64999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186" name="テキスト ボックス 1185"/>
          <p:cNvSpPr txBox="1"/>
          <p:nvPr/>
        </p:nvSpPr>
        <p:spPr>
          <a:xfrm>
            <a:off x="36188376" y="21224134"/>
            <a:ext cx="56306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  <a:endParaRPr lang="en-US" altLang="ja-JP" sz="2400" b="1" i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ja-JP" sz="3200" b="1" i="1" dirty="0" smtClean="0">
                <a:solidFill>
                  <a:srgbClr val="C00000"/>
                </a:solidFill>
              </a:rPr>
              <a:t>Heavy Synchronization </a:t>
            </a:r>
            <a:r>
              <a:rPr lang="en-US" altLang="ja-JP" sz="3200" b="1" i="1" dirty="0">
                <a:solidFill>
                  <a:srgbClr val="C00000"/>
                </a:solidFill>
              </a:rPr>
              <a:t>&amp; </a:t>
            </a:r>
            <a:r>
              <a:rPr lang="en-US" altLang="ja-JP" sz="3200" b="1" i="1" dirty="0" smtClean="0">
                <a:solidFill>
                  <a:srgbClr val="C00000"/>
                </a:solidFill>
              </a:rPr>
              <a:t>Memory Barrier </a:t>
            </a:r>
            <a:r>
              <a:rPr lang="en-US" altLang="ja-JP" sz="3200" b="1" i="1" dirty="0">
                <a:solidFill>
                  <a:srgbClr val="C00000"/>
                </a:solidFill>
              </a:rPr>
              <a:t>between </a:t>
            </a:r>
            <a:r>
              <a:rPr lang="en-US" altLang="ja-JP" sz="3200" b="1" i="1" dirty="0" smtClean="0">
                <a:solidFill>
                  <a:srgbClr val="C00000"/>
                </a:solidFill>
              </a:rPr>
              <a:t>hundreds of Threads</a:t>
            </a:r>
            <a:endParaRPr kumimoji="1" lang="ja-JP" altLang="en-US" sz="3200" i="1" dirty="0"/>
          </a:p>
        </p:txBody>
      </p:sp>
      <p:sp>
        <p:nvSpPr>
          <p:cNvPr id="1035" name="片側の 2 つの角を丸めた四角形 1034"/>
          <p:cNvSpPr/>
          <p:nvPr/>
        </p:nvSpPr>
        <p:spPr>
          <a:xfrm>
            <a:off x="31788854" y="19586426"/>
            <a:ext cx="18590824" cy="1000866"/>
          </a:xfrm>
          <a:prstGeom prst="round2SameRect">
            <a:avLst>
              <a:gd name="adj1" fmla="val 25637"/>
              <a:gd name="adj2" fmla="val 0"/>
            </a:avLst>
          </a:prstGeom>
          <a:gradFill flip="none" rotWithShape="1">
            <a:gsLst>
              <a:gs pos="0">
                <a:schemeClr val="tx2"/>
              </a:gs>
              <a:gs pos="30000">
                <a:schemeClr val="tx2">
                  <a:lumMod val="75000"/>
                </a:schemeClr>
              </a:gs>
              <a:gs pos="64999">
                <a:schemeClr val="tx2">
                  <a:lumMod val="60000"/>
                  <a:lumOff val="40000"/>
                </a:schemeClr>
              </a:gs>
              <a:gs pos="89999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rIns="288000" bIns="288000" rtlCol="0" anchor="ctr"/>
          <a:lstStyle/>
          <a:p>
            <a:r>
              <a:rPr lang="en-US" altLang="ja-JP" sz="3600" b="1" dirty="0">
                <a:solidFill>
                  <a:schemeClr val="bg1"/>
                </a:solidFill>
                <a:ea typeface="Adobe Heiti Std R" pitchFamily="34" charset="-128"/>
              </a:rPr>
              <a:t>Research </a:t>
            </a:r>
            <a:r>
              <a:rPr lang="en-US" altLang="ja-JP" sz="3600" b="1" dirty="0" smtClean="0">
                <a:solidFill>
                  <a:schemeClr val="bg1"/>
                </a:solidFill>
                <a:ea typeface="Adobe Heiti Std R" pitchFamily="34" charset="-128"/>
              </a:rPr>
              <a:t>II</a:t>
            </a:r>
            <a:r>
              <a:rPr lang="en-US" altLang="ja-JP" sz="3600" b="1" dirty="0">
                <a:solidFill>
                  <a:schemeClr val="bg1"/>
                </a:solidFill>
                <a:ea typeface="Adobe Heiti Std R" pitchFamily="34" charset="-128"/>
              </a:rPr>
              <a:t>. </a:t>
            </a:r>
            <a:r>
              <a:rPr lang="en-US" altLang="ja-JP" sz="3600" b="1" dirty="0" smtClean="0">
                <a:solidFill>
                  <a:schemeClr val="bg1"/>
                </a:solidFill>
                <a:ea typeface="Adobe Heiti Std R" pitchFamily="34" charset="-128"/>
              </a:rPr>
              <a:t> </a:t>
            </a:r>
            <a:r>
              <a:rPr lang="en-US" altLang="ja-JP" sz="4400" b="1" dirty="0" smtClean="0">
                <a:solidFill>
                  <a:schemeClr val="bg1"/>
                </a:solidFill>
                <a:ea typeface="Adobe Heiti Std R" pitchFamily="34" charset="-128"/>
              </a:rPr>
              <a:t>Fine-Grained </a:t>
            </a:r>
            <a:r>
              <a:rPr lang="en-US" altLang="ja-JP" sz="4400" b="1" dirty="0">
                <a:solidFill>
                  <a:schemeClr val="bg1"/>
                </a:solidFill>
                <a:ea typeface="Adobe Heiti Std R" pitchFamily="34" charset="-128"/>
              </a:rPr>
              <a:t>Consistency Management in MPI</a:t>
            </a:r>
          </a:p>
        </p:txBody>
      </p:sp>
      <p:grpSp>
        <p:nvGrpSpPr>
          <p:cNvPr id="200" name="グループ化 199"/>
          <p:cNvGrpSpPr/>
          <p:nvPr/>
        </p:nvGrpSpPr>
        <p:grpSpPr>
          <a:xfrm>
            <a:off x="46198217" y="4325795"/>
            <a:ext cx="3887703" cy="3811359"/>
            <a:chOff x="46813968" y="4921361"/>
            <a:chExt cx="1872081" cy="1965551"/>
          </a:xfrm>
        </p:grpSpPr>
        <p:grpSp>
          <p:nvGrpSpPr>
            <p:cNvPr id="1370" name="グループ化 1369"/>
            <p:cNvGrpSpPr/>
            <p:nvPr/>
          </p:nvGrpSpPr>
          <p:grpSpPr>
            <a:xfrm>
              <a:off x="46813968" y="4921361"/>
              <a:ext cx="576065" cy="1963903"/>
              <a:chOff x="6732239" y="2293761"/>
              <a:chExt cx="380159" cy="1963903"/>
            </a:xfrm>
          </p:grpSpPr>
          <p:grpSp>
            <p:nvGrpSpPr>
              <p:cNvPr id="1371" name="グループ化 1370"/>
              <p:cNvGrpSpPr/>
              <p:nvPr/>
            </p:nvGrpSpPr>
            <p:grpSpPr>
              <a:xfrm>
                <a:off x="6732239" y="2293761"/>
                <a:ext cx="380159" cy="1609873"/>
                <a:chOff x="514575" y="2264709"/>
                <a:chExt cx="544128" cy="2329333"/>
              </a:xfrm>
            </p:grpSpPr>
            <p:sp>
              <p:nvSpPr>
                <p:cNvPr id="1376" name="角丸四角形 1375"/>
                <p:cNvSpPr/>
                <p:nvPr/>
              </p:nvSpPr>
              <p:spPr>
                <a:xfrm>
                  <a:off x="524116" y="2505825"/>
                  <a:ext cx="534587" cy="2088217"/>
                </a:xfrm>
                <a:prstGeom prst="roundRect">
                  <a:avLst>
                    <a:gd name="adj" fmla="val 2655"/>
                  </a:avLst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91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  <a:tileRect/>
                </a:gradFill>
                <a:ln w="1270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 contourW="12700">
                  <a:contourClr>
                    <a:schemeClr val="bg1">
                      <a:lumMod val="75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1377" name="片側の 2 つの角を丸めた四角形 1376"/>
                <p:cNvSpPr/>
                <p:nvPr/>
              </p:nvSpPr>
              <p:spPr bwMode="auto">
                <a:xfrm>
                  <a:off x="514575" y="2264709"/>
                  <a:ext cx="544127" cy="30358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6">
                    <a:lumMod val="50000"/>
                  </a:schemeClr>
                </a:solidFill>
                <a:ln w="9525" cap="flat" cmpd="sng" algn="ctr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50800" h="25400"/>
                </a:sp3d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2000" b="1" kern="0" dirty="0" smtClean="0">
                      <a:solidFill>
                        <a:srgbClr val="FFFFFF"/>
                      </a:solidFill>
                    </a:rPr>
                    <a:t>P0</a:t>
                  </a:r>
                  <a:endParaRPr kumimoji="0" lang="ja-JP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372" name="正方形/長方形 1371"/>
              <p:cNvSpPr/>
              <p:nvPr/>
            </p:nvSpPr>
            <p:spPr bwMode="auto">
              <a:xfrm>
                <a:off x="6771417" y="2632820"/>
                <a:ext cx="319184" cy="318749"/>
              </a:xfrm>
              <a:prstGeom prst="rect">
                <a:avLst/>
              </a:prstGeom>
              <a:solidFill>
                <a:srgbClr val="D6D1B8">
                  <a:alpha val="58000"/>
                </a:srgbClr>
              </a:solidFill>
              <a:ln w="6350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ja-JP" sz="2000" dirty="0">
                    <a:solidFill>
                      <a:schemeClr val="bg2">
                        <a:lumMod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COMP</a:t>
                </a:r>
                <a:endParaRPr kumimoji="0" lang="ja-JP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73" name="正方形/長方形 1372"/>
              <p:cNvSpPr/>
              <p:nvPr/>
            </p:nvSpPr>
            <p:spPr bwMode="auto">
              <a:xfrm>
                <a:off x="6771696" y="3064410"/>
                <a:ext cx="319184" cy="31874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58000"/>
                </a:schemeClr>
              </a:solidFill>
              <a:ln w="6350" cap="flat" cmpd="sng" algn="ctr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ja-JP" sz="2000" dirty="0">
                    <a:solidFill>
                      <a:schemeClr val="accent6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MPI COMM</a:t>
                </a:r>
                <a:r>
                  <a:rPr kumimoji="0" lang="en-US" altLang="ja-JP" sz="2000" dirty="0" smtClean="0">
                    <a:solidFill>
                      <a:schemeClr val="accent6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</a:t>
                </a:r>
                <a:endParaRPr kumimoji="0" lang="en-US" altLang="ja-JP" sz="2000" dirty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74" name="正方形/長方形 1373"/>
              <p:cNvSpPr/>
              <p:nvPr/>
            </p:nvSpPr>
            <p:spPr bwMode="auto">
              <a:xfrm>
                <a:off x="6771417" y="3508823"/>
                <a:ext cx="312259" cy="318749"/>
              </a:xfrm>
              <a:prstGeom prst="rect">
                <a:avLst/>
              </a:prstGeom>
              <a:solidFill>
                <a:srgbClr val="D6D1B8">
                  <a:alpha val="58000"/>
                </a:srgbClr>
              </a:solidFill>
              <a:ln w="6350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ja-JP" sz="2000" dirty="0">
                    <a:solidFill>
                      <a:schemeClr val="bg2">
                        <a:lumMod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COMP</a:t>
                </a:r>
                <a:endParaRPr kumimoji="0" lang="ja-JP" altLang="en-US" sz="2000" dirty="0">
                  <a:solidFill>
                    <a:schemeClr val="bg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75" name="角丸四角形 1374"/>
              <p:cNvSpPr/>
              <p:nvPr/>
            </p:nvSpPr>
            <p:spPr bwMode="auto">
              <a:xfrm>
                <a:off x="6813429" y="3983976"/>
                <a:ext cx="203930" cy="273688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  <a:alpha val="88000"/>
                </a:schemeClr>
              </a:solidFill>
              <a:ln w="9525" cap="flat" cmpd="sng" algn="ctr">
                <a:solidFill>
                  <a:schemeClr val="bg1">
                    <a:lumMod val="85000"/>
                    <a:alpha val="24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88900" dist="50800" dir="8520000" algn="ctr" rotWithShape="0">
                  <a:srgbClr val="FFFFFF">
                    <a:alpha val="59000"/>
                  </a:srgbClr>
                </a:outerShdw>
              </a:effectLst>
              <a:scene3d>
                <a:camera prst="orthographicFront"/>
                <a:lightRig rig="soft" dir="t">
                  <a:rot lat="0" lon="0" rev="1800000"/>
                </a:lightRig>
              </a:scene3d>
              <a:sp3d extrusionH="76200" contourW="25400">
                <a:bevelT w="63500" h="63500"/>
                <a:extrusionClr>
                  <a:srgbClr val="616161">
                    <a:lumMod val="40000"/>
                    <a:lumOff val="60000"/>
                  </a:srgbClr>
                </a:extrusionClr>
                <a:contourClr>
                  <a:srgbClr val="616161"/>
                </a:contourClr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78" name="グループ化 1377"/>
            <p:cNvGrpSpPr/>
            <p:nvPr/>
          </p:nvGrpSpPr>
          <p:grpSpPr>
            <a:xfrm>
              <a:off x="47493489" y="4921361"/>
              <a:ext cx="332744" cy="1964012"/>
              <a:chOff x="7381280" y="2293761"/>
              <a:chExt cx="332744" cy="1964012"/>
            </a:xfrm>
          </p:grpSpPr>
          <p:grpSp>
            <p:nvGrpSpPr>
              <p:cNvPr id="1379" name="グループ化 1378"/>
              <p:cNvGrpSpPr/>
              <p:nvPr/>
            </p:nvGrpSpPr>
            <p:grpSpPr>
              <a:xfrm>
                <a:off x="7381280" y="2293761"/>
                <a:ext cx="332744" cy="1609873"/>
                <a:chOff x="7381279" y="2293761"/>
                <a:chExt cx="504057" cy="1609873"/>
              </a:xfrm>
            </p:grpSpPr>
            <p:grpSp>
              <p:nvGrpSpPr>
                <p:cNvPr id="1381" name="グループ化 1380"/>
                <p:cNvGrpSpPr/>
                <p:nvPr/>
              </p:nvGrpSpPr>
              <p:grpSpPr>
                <a:xfrm>
                  <a:off x="7381279" y="2293761"/>
                  <a:ext cx="504057" cy="1609873"/>
                  <a:chOff x="514575" y="2264709"/>
                  <a:chExt cx="544128" cy="2329333"/>
                </a:xfrm>
              </p:grpSpPr>
              <p:sp>
                <p:nvSpPr>
                  <p:cNvPr id="1385" name="角丸四角形 1384"/>
                  <p:cNvSpPr/>
                  <p:nvPr/>
                </p:nvSpPr>
                <p:spPr>
                  <a:xfrm>
                    <a:off x="524116" y="2505825"/>
                    <a:ext cx="534587" cy="2088217"/>
                  </a:xfrm>
                  <a:prstGeom prst="roundRect">
                    <a:avLst>
                      <a:gd name="adj" fmla="val 2655"/>
                    </a:avLst>
                  </a:prstGeom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91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2700000" scaled="1"/>
                    <a:tileRect/>
                  </a:gra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contourW="12700">
                    <a:contourClr>
                      <a:schemeClr val="bg1">
                        <a:lumMod val="75000"/>
                      </a:schemeClr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000"/>
                  </a:p>
                </p:txBody>
              </p:sp>
              <p:sp>
                <p:nvSpPr>
                  <p:cNvPr id="1386" name="片側の 2 つの角を丸めた四角形 1385"/>
                  <p:cNvSpPr/>
                  <p:nvPr/>
                </p:nvSpPr>
                <p:spPr bwMode="auto">
                  <a:xfrm>
                    <a:off x="514575" y="2264709"/>
                    <a:ext cx="544127" cy="303581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accent6">
                      <a:lumMod val="50000"/>
                    </a:schemeClr>
                  </a:solidFill>
                  <a:ln w="9525" cap="flat" cmpd="sng" algn="ctr">
                    <a:solidFill>
                      <a:schemeClr val="accent6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 w="50800" h="25400"/>
                  </a:sp3d>
                </p:spPr>
                <p:txBody>
                  <a:bodyPr vert="horz" wrap="squar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ja-JP" sz="2000" b="1" kern="0" dirty="0" smtClean="0">
                        <a:solidFill>
                          <a:srgbClr val="FFFFFF"/>
                        </a:solidFill>
                      </a:rPr>
                      <a:t>P1</a:t>
                    </a:r>
                    <a:endParaRPr kumimoji="0" lang="ja-JP" altLang="en-US" sz="2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1382" name="正方形/長方形 1381"/>
                <p:cNvSpPr/>
                <p:nvPr/>
              </p:nvSpPr>
              <p:spPr bwMode="auto">
                <a:xfrm>
                  <a:off x="7433226" y="2632820"/>
                  <a:ext cx="423210" cy="318749"/>
                </a:xfrm>
                <a:prstGeom prst="rect">
                  <a:avLst/>
                </a:prstGeom>
                <a:solidFill>
                  <a:srgbClr val="D6D1B8">
                    <a:alpha val="58000"/>
                  </a:srgbClr>
                </a:solidFill>
                <a:ln w="6350" cap="flat" cmpd="sng" algn="ctr">
                  <a:solidFill>
                    <a:schemeClr val="bg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0" lang="ja-JP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83" name="正方形/長方形 1382"/>
                <p:cNvSpPr/>
                <p:nvPr/>
              </p:nvSpPr>
              <p:spPr bwMode="auto">
                <a:xfrm>
                  <a:off x="7433595" y="3064410"/>
                  <a:ext cx="423210" cy="31874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  <a:alpha val="58000"/>
                  </a:schemeClr>
                </a:solidFill>
                <a:ln w="6350" cap="flat" cmpd="sng" algn="ctr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0" lang="en-US" altLang="ja-JP" sz="2000" dirty="0">
                    <a:solidFill>
                      <a:schemeClr val="accent6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84" name="正方形/長方形 1383"/>
                <p:cNvSpPr/>
                <p:nvPr/>
              </p:nvSpPr>
              <p:spPr bwMode="auto">
                <a:xfrm>
                  <a:off x="7424044" y="3508823"/>
                  <a:ext cx="423210" cy="318749"/>
                </a:xfrm>
                <a:prstGeom prst="rect">
                  <a:avLst/>
                </a:prstGeom>
                <a:solidFill>
                  <a:srgbClr val="D6D1B8">
                    <a:alpha val="58000"/>
                  </a:srgbClr>
                </a:solidFill>
                <a:ln w="6350" cap="flat" cmpd="sng" algn="ctr">
                  <a:solidFill>
                    <a:schemeClr val="bg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0" lang="ja-JP" altLang="en-US" sz="2000" dirty="0">
                    <a:solidFill>
                      <a:schemeClr val="bg2">
                        <a:lumMod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380" name="角丸四角形 1379"/>
              <p:cNvSpPr/>
              <p:nvPr/>
            </p:nvSpPr>
            <p:spPr bwMode="auto">
              <a:xfrm>
                <a:off x="7404821" y="3984085"/>
                <a:ext cx="288753" cy="273688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  <a:alpha val="88000"/>
                </a:schemeClr>
              </a:solidFill>
              <a:ln w="9525" cap="flat" cmpd="sng" algn="ctr">
                <a:solidFill>
                  <a:schemeClr val="bg1">
                    <a:lumMod val="85000"/>
                    <a:alpha val="24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88900" dist="50800" dir="8520000" algn="ctr" rotWithShape="0">
                  <a:srgbClr val="FFFFFF">
                    <a:alpha val="59000"/>
                  </a:srgbClr>
                </a:outerShdw>
              </a:effectLst>
              <a:scene3d>
                <a:camera prst="orthographicFront"/>
                <a:lightRig rig="soft" dir="t">
                  <a:rot lat="0" lon="0" rev="1800000"/>
                </a:lightRig>
              </a:scene3d>
              <a:sp3d extrusionH="76200" contourW="25400">
                <a:bevelT w="63500" h="63500"/>
                <a:extrusionClr>
                  <a:srgbClr val="616161">
                    <a:lumMod val="40000"/>
                    <a:lumOff val="60000"/>
                  </a:srgbClr>
                </a:extrusionClr>
                <a:contourClr>
                  <a:srgbClr val="616161"/>
                </a:contourClr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87" name="グループ化 1386"/>
            <p:cNvGrpSpPr/>
            <p:nvPr/>
          </p:nvGrpSpPr>
          <p:grpSpPr>
            <a:xfrm>
              <a:off x="47923014" y="4921992"/>
              <a:ext cx="332744" cy="1964012"/>
              <a:chOff x="7381280" y="2293761"/>
              <a:chExt cx="332744" cy="1964012"/>
            </a:xfrm>
          </p:grpSpPr>
          <p:grpSp>
            <p:nvGrpSpPr>
              <p:cNvPr id="1388" name="グループ化 1387"/>
              <p:cNvGrpSpPr/>
              <p:nvPr/>
            </p:nvGrpSpPr>
            <p:grpSpPr>
              <a:xfrm>
                <a:off x="7381280" y="2293761"/>
                <a:ext cx="332744" cy="1609873"/>
                <a:chOff x="7381279" y="2293761"/>
                <a:chExt cx="504057" cy="1609873"/>
              </a:xfrm>
            </p:grpSpPr>
            <p:grpSp>
              <p:nvGrpSpPr>
                <p:cNvPr id="1390" name="グループ化 1389"/>
                <p:cNvGrpSpPr/>
                <p:nvPr/>
              </p:nvGrpSpPr>
              <p:grpSpPr>
                <a:xfrm>
                  <a:off x="7381279" y="2293761"/>
                  <a:ext cx="504057" cy="1609873"/>
                  <a:chOff x="514575" y="2264709"/>
                  <a:chExt cx="544128" cy="2329333"/>
                </a:xfrm>
              </p:grpSpPr>
              <p:sp>
                <p:nvSpPr>
                  <p:cNvPr id="1394" name="角丸四角形 1393"/>
                  <p:cNvSpPr/>
                  <p:nvPr/>
                </p:nvSpPr>
                <p:spPr>
                  <a:xfrm>
                    <a:off x="524116" y="2505825"/>
                    <a:ext cx="534587" cy="2088217"/>
                  </a:xfrm>
                  <a:prstGeom prst="roundRect">
                    <a:avLst>
                      <a:gd name="adj" fmla="val 2655"/>
                    </a:avLst>
                  </a:prstGeom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91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2700000" scaled="1"/>
                    <a:tileRect/>
                  </a:gra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contourW="12700">
                    <a:contourClr>
                      <a:schemeClr val="bg1">
                        <a:lumMod val="75000"/>
                      </a:schemeClr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000"/>
                  </a:p>
                </p:txBody>
              </p:sp>
              <p:sp>
                <p:nvSpPr>
                  <p:cNvPr id="1395" name="片側の 2 つの角を丸めた四角形 1394"/>
                  <p:cNvSpPr/>
                  <p:nvPr/>
                </p:nvSpPr>
                <p:spPr bwMode="auto">
                  <a:xfrm>
                    <a:off x="514575" y="2264709"/>
                    <a:ext cx="544127" cy="303581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accent6">
                      <a:lumMod val="50000"/>
                    </a:schemeClr>
                  </a:solidFill>
                  <a:ln w="9525" cap="flat" cmpd="sng" algn="ctr">
                    <a:solidFill>
                      <a:schemeClr val="accent6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 w="50800" h="25400"/>
                  </a:sp3d>
                </p:spPr>
                <p:txBody>
                  <a:bodyPr vert="horz" wrap="squar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ja-JP" sz="2000" b="1" kern="0" dirty="0" smtClean="0">
                        <a:solidFill>
                          <a:srgbClr val="FFFFFF"/>
                        </a:solidFill>
                      </a:rPr>
                      <a:t>P2</a:t>
                    </a:r>
                    <a:endParaRPr kumimoji="0" lang="ja-JP" altLang="en-US" sz="2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1391" name="正方形/長方形 1390"/>
                <p:cNvSpPr/>
                <p:nvPr/>
              </p:nvSpPr>
              <p:spPr bwMode="auto">
                <a:xfrm>
                  <a:off x="7433226" y="2632820"/>
                  <a:ext cx="423210" cy="318749"/>
                </a:xfrm>
                <a:prstGeom prst="rect">
                  <a:avLst/>
                </a:prstGeom>
                <a:solidFill>
                  <a:srgbClr val="D6D1B8">
                    <a:alpha val="58000"/>
                  </a:srgbClr>
                </a:solidFill>
                <a:ln w="6350" cap="flat" cmpd="sng" algn="ctr">
                  <a:solidFill>
                    <a:schemeClr val="bg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0" lang="ja-JP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92" name="正方形/長方形 1391"/>
                <p:cNvSpPr/>
                <p:nvPr/>
              </p:nvSpPr>
              <p:spPr bwMode="auto">
                <a:xfrm>
                  <a:off x="7433595" y="3064410"/>
                  <a:ext cx="423210" cy="31874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  <a:alpha val="58000"/>
                  </a:schemeClr>
                </a:solidFill>
                <a:ln w="6350" cap="flat" cmpd="sng" algn="ctr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0" lang="en-US" altLang="ja-JP" sz="2000" dirty="0">
                    <a:solidFill>
                      <a:schemeClr val="accent6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93" name="正方形/長方形 1392"/>
                <p:cNvSpPr/>
                <p:nvPr/>
              </p:nvSpPr>
              <p:spPr bwMode="auto">
                <a:xfrm>
                  <a:off x="7424044" y="3508823"/>
                  <a:ext cx="423210" cy="318749"/>
                </a:xfrm>
                <a:prstGeom prst="rect">
                  <a:avLst/>
                </a:prstGeom>
                <a:solidFill>
                  <a:srgbClr val="D6D1B8">
                    <a:alpha val="58000"/>
                  </a:srgbClr>
                </a:solidFill>
                <a:ln w="6350" cap="flat" cmpd="sng" algn="ctr">
                  <a:solidFill>
                    <a:schemeClr val="bg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0" lang="ja-JP" altLang="en-US" sz="2000" dirty="0">
                    <a:solidFill>
                      <a:schemeClr val="bg2">
                        <a:lumMod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389" name="角丸四角形 1388"/>
              <p:cNvSpPr/>
              <p:nvPr/>
            </p:nvSpPr>
            <p:spPr bwMode="auto">
              <a:xfrm>
                <a:off x="7404821" y="3984085"/>
                <a:ext cx="288753" cy="273688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  <a:alpha val="88000"/>
                </a:schemeClr>
              </a:solidFill>
              <a:ln w="9525" cap="flat" cmpd="sng" algn="ctr">
                <a:solidFill>
                  <a:schemeClr val="bg1">
                    <a:lumMod val="85000"/>
                    <a:alpha val="24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88900" dist="50800" dir="8520000" algn="ctr" rotWithShape="0">
                  <a:srgbClr val="FFFFFF">
                    <a:alpha val="59000"/>
                  </a:srgbClr>
                </a:outerShdw>
              </a:effectLst>
              <a:scene3d>
                <a:camera prst="orthographicFront"/>
                <a:lightRig rig="soft" dir="t">
                  <a:rot lat="0" lon="0" rev="1800000"/>
                </a:lightRig>
              </a:scene3d>
              <a:sp3d extrusionH="76200" contourW="25400">
                <a:bevelT w="63500" h="63500"/>
                <a:extrusionClr>
                  <a:srgbClr val="616161">
                    <a:lumMod val="40000"/>
                    <a:lumOff val="60000"/>
                  </a:srgbClr>
                </a:extrusionClr>
                <a:contourClr>
                  <a:srgbClr val="616161"/>
                </a:contourClr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96" name="グループ化 1395"/>
            <p:cNvGrpSpPr/>
            <p:nvPr/>
          </p:nvGrpSpPr>
          <p:grpSpPr>
            <a:xfrm>
              <a:off x="48353305" y="4922900"/>
              <a:ext cx="332744" cy="1964012"/>
              <a:chOff x="7381280" y="2293761"/>
              <a:chExt cx="332744" cy="1964012"/>
            </a:xfrm>
          </p:grpSpPr>
          <p:grpSp>
            <p:nvGrpSpPr>
              <p:cNvPr id="1397" name="グループ化 1396"/>
              <p:cNvGrpSpPr/>
              <p:nvPr/>
            </p:nvGrpSpPr>
            <p:grpSpPr>
              <a:xfrm>
                <a:off x="7381280" y="2293761"/>
                <a:ext cx="332744" cy="1609873"/>
                <a:chOff x="7381279" y="2293761"/>
                <a:chExt cx="504057" cy="1609873"/>
              </a:xfrm>
            </p:grpSpPr>
            <p:grpSp>
              <p:nvGrpSpPr>
                <p:cNvPr id="1399" name="グループ化 1398"/>
                <p:cNvGrpSpPr/>
                <p:nvPr/>
              </p:nvGrpSpPr>
              <p:grpSpPr>
                <a:xfrm>
                  <a:off x="7381279" y="2293761"/>
                  <a:ext cx="504057" cy="1609873"/>
                  <a:chOff x="514575" y="2264709"/>
                  <a:chExt cx="544128" cy="2329333"/>
                </a:xfrm>
              </p:grpSpPr>
              <p:sp>
                <p:nvSpPr>
                  <p:cNvPr id="1403" name="角丸四角形 1402"/>
                  <p:cNvSpPr/>
                  <p:nvPr/>
                </p:nvSpPr>
                <p:spPr>
                  <a:xfrm>
                    <a:off x="524116" y="2505825"/>
                    <a:ext cx="534587" cy="2088217"/>
                  </a:xfrm>
                  <a:prstGeom prst="roundRect">
                    <a:avLst>
                      <a:gd name="adj" fmla="val 2655"/>
                    </a:avLst>
                  </a:prstGeom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91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2700000" scaled="1"/>
                    <a:tileRect/>
                  </a:gra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contourW="12700">
                    <a:contourClr>
                      <a:schemeClr val="bg1">
                        <a:lumMod val="75000"/>
                      </a:schemeClr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000"/>
                  </a:p>
                </p:txBody>
              </p:sp>
              <p:sp>
                <p:nvSpPr>
                  <p:cNvPr id="1404" name="片側の 2 つの角を丸めた四角形 1403"/>
                  <p:cNvSpPr/>
                  <p:nvPr/>
                </p:nvSpPr>
                <p:spPr bwMode="auto">
                  <a:xfrm>
                    <a:off x="514575" y="2264709"/>
                    <a:ext cx="544127" cy="303581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accent6">
                      <a:lumMod val="50000"/>
                    </a:schemeClr>
                  </a:solidFill>
                  <a:ln w="9525" cap="flat" cmpd="sng" algn="ctr">
                    <a:solidFill>
                      <a:schemeClr val="accent6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 w="50800" h="25400"/>
                  </a:sp3d>
                </p:spPr>
                <p:txBody>
                  <a:bodyPr vert="horz" wrap="squar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ja-JP" sz="2000" b="1" kern="0" dirty="0" smtClean="0">
                        <a:solidFill>
                          <a:srgbClr val="FFFFFF"/>
                        </a:solidFill>
                      </a:rPr>
                      <a:t>P3</a:t>
                    </a:r>
                    <a:endParaRPr kumimoji="0" lang="ja-JP" altLang="en-US" sz="2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1400" name="正方形/長方形 1399"/>
                <p:cNvSpPr/>
                <p:nvPr/>
              </p:nvSpPr>
              <p:spPr bwMode="auto">
                <a:xfrm>
                  <a:off x="7433226" y="2632820"/>
                  <a:ext cx="423210" cy="318749"/>
                </a:xfrm>
                <a:prstGeom prst="rect">
                  <a:avLst/>
                </a:prstGeom>
                <a:solidFill>
                  <a:srgbClr val="D6D1B8">
                    <a:alpha val="58000"/>
                  </a:srgbClr>
                </a:solidFill>
                <a:ln w="6350" cap="flat" cmpd="sng" algn="ctr">
                  <a:solidFill>
                    <a:schemeClr val="bg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0" lang="ja-JP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01" name="正方形/長方形 1400"/>
                <p:cNvSpPr/>
                <p:nvPr/>
              </p:nvSpPr>
              <p:spPr bwMode="auto">
                <a:xfrm>
                  <a:off x="7433595" y="3064410"/>
                  <a:ext cx="423210" cy="31874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  <a:alpha val="58000"/>
                  </a:schemeClr>
                </a:solidFill>
                <a:ln w="6350" cap="flat" cmpd="sng" algn="ctr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0" lang="en-US" altLang="ja-JP" sz="2000" dirty="0">
                    <a:solidFill>
                      <a:schemeClr val="accent6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02" name="正方形/長方形 1401"/>
                <p:cNvSpPr/>
                <p:nvPr/>
              </p:nvSpPr>
              <p:spPr bwMode="auto">
                <a:xfrm>
                  <a:off x="7424044" y="3508823"/>
                  <a:ext cx="423210" cy="318749"/>
                </a:xfrm>
                <a:prstGeom prst="rect">
                  <a:avLst/>
                </a:prstGeom>
                <a:solidFill>
                  <a:srgbClr val="D6D1B8">
                    <a:alpha val="58000"/>
                  </a:srgbClr>
                </a:solidFill>
                <a:ln w="6350" cap="flat" cmpd="sng" algn="ctr">
                  <a:solidFill>
                    <a:schemeClr val="bg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0" lang="ja-JP" altLang="en-US" sz="2000" dirty="0">
                    <a:solidFill>
                      <a:schemeClr val="bg2">
                        <a:lumMod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398" name="角丸四角形 1397"/>
              <p:cNvSpPr/>
              <p:nvPr/>
            </p:nvSpPr>
            <p:spPr bwMode="auto">
              <a:xfrm>
                <a:off x="7404821" y="3984085"/>
                <a:ext cx="288753" cy="273688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  <a:alpha val="88000"/>
                </a:schemeClr>
              </a:solidFill>
              <a:ln w="9525" cap="flat" cmpd="sng" algn="ctr">
                <a:solidFill>
                  <a:schemeClr val="bg1">
                    <a:lumMod val="85000"/>
                    <a:alpha val="24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88900" dist="50800" dir="8520000" algn="ctr" rotWithShape="0">
                  <a:srgbClr val="FFFFFF">
                    <a:alpha val="59000"/>
                  </a:srgbClr>
                </a:outerShdw>
              </a:effectLst>
              <a:scene3d>
                <a:camera prst="orthographicFront"/>
                <a:lightRig rig="soft" dir="t">
                  <a:rot lat="0" lon="0" rev="1800000"/>
                </a:lightRig>
              </a:scene3d>
              <a:sp3d extrusionH="76200" contourW="25400">
                <a:bevelT w="63500" h="63500"/>
                <a:extrusionClr>
                  <a:srgbClr val="616161">
                    <a:lumMod val="40000"/>
                    <a:lumOff val="60000"/>
                  </a:srgbClr>
                </a:extrusionClr>
                <a:contourClr>
                  <a:srgbClr val="616161"/>
                </a:contourClr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405" name="グループ化 1404"/>
          <p:cNvGrpSpPr>
            <a:grpSpLocks noChangeAspect="1"/>
          </p:cNvGrpSpPr>
          <p:nvPr/>
        </p:nvGrpSpPr>
        <p:grpSpPr>
          <a:xfrm>
            <a:off x="36262408" y="3236834"/>
            <a:ext cx="3572768" cy="3812400"/>
            <a:chOff x="3715399" y="2293762"/>
            <a:chExt cx="2546642" cy="2759429"/>
          </a:xfrm>
        </p:grpSpPr>
        <p:grpSp>
          <p:nvGrpSpPr>
            <p:cNvPr id="1406" name="グループ化 1405"/>
            <p:cNvGrpSpPr/>
            <p:nvPr/>
          </p:nvGrpSpPr>
          <p:grpSpPr>
            <a:xfrm>
              <a:off x="3715399" y="2293762"/>
              <a:ext cx="2546642" cy="2311480"/>
              <a:chOff x="514576" y="2282562"/>
              <a:chExt cx="2749087" cy="2311480"/>
            </a:xfrm>
          </p:grpSpPr>
          <p:sp>
            <p:nvSpPr>
              <p:cNvPr id="1541" name="角丸四角形 1540"/>
              <p:cNvSpPr/>
              <p:nvPr/>
            </p:nvSpPr>
            <p:spPr>
              <a:xfrm>
                <a:off x="524116" y="2505825"/>
                <a:ext cx="2720965" cy="2088217"/>
              </a:xfrm>
              <a:prstGeom prst="roundRect">
                <a:avLst>
                  <a:gd name="adj" fmla="val 2655"/>
                </a:avLst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91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  <a:ln w="12700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12700">
                <a:contourClr>
                  <a:schemeClr val="bg1">
                    <a:lumMod val="7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542" name="片側の 2 つの角を丸めた四角形 1541"/>
              <p:cNvSpPr/>
              <p:nvPr/>
            </p:nvSpPr>
            <p:spPr bwMode="auto">
              <a:xfrm>
                <a:off x="514576" y="2282562"/>
                <a:ext cx="2749087" cy="28572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6">
                  <a:lumMod val="50000"/>
                </a:schemeClr>
              </a:solidFill>
              <a:ln w="9525" cap="flat" cmpd="sng" algn="ctr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 w="50800" h="25400"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MPI Process</a:t>
                </a:r>
                <a:endParaRPr kumimoji="0" lang="ja-JP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407" name="正方形/長方形 1406"/>
            <p:cNvSpPr/>
            <p:nvPr/>
          </p:nvSpPr>
          <p:spPr bwMode="auto">
            <a:xfrm>
              <a:off x="3838377" y="2766495"/>
              <a:ext cx="2344631" cy="461199"/>
            </a:xfrm>
            <a:prstGeom prst="rect">
              <a:avLst/>
            </a:prstGeom>
            <a:solidFill>
              <a:srgbClr val="D6D1B8">
                <a:alpha val="58000"/>
              </a:srgbClr>
            </a:solidFill>
            <a:ln w="635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000" b="0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COMP.</a:t>
              </a:r>
              <a:endParaRPr kumimoji="0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8" name="正方形/長方形 1407"/>
            <p:cNvSpPr/>
            <p:nvPr/>
          </p:nvSpPr>
          <p:spPr bwMode="auto">
            <a:xfrm>
              <a:off x="3824882" y="4027979"/>
              <a:ext cx="2355355" cy="461199"/>
            </a:xfrm>
            <a:prstGeom prst="rect">
              <a:avLst/>
            </a:prstGeom>
            <a:solidFill>
              <a:srgbClr val="D6D1B8">
                <a:alpha val="58000"/>
              </a:srgbClr>
            </a:solidFill>
            <a:ln w="635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ja-JP" sz="2000" dirty="0">
                  <a:solidFill>
                    <a:schemeClr val="bg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COMP.</a:t>
              </a:r>
              <a:endParaRPr kumimoji="0" lang="ja-JP" altLang="en-US" sz="20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9" name="正方形/長方形 1408"/>
            <p:cNvSpPr/>
            <p:nvPr/>
          </p:nvSpPr>
          <p:spPr bwMode="auto">
            <a:xfrm>
              <a:off x="3829374" y="3384184"/>
              <a:ext cx="2351260" cy="461199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8000"/>
              </a:schemeClr>
            </a:solidFill>
            <a:ln w="635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000" b="0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MPI </a:t>
              </a:r>
              <a:r>
                <a:rPr kumimoji="0" lang="en-US" altLang="ja-JP" sz="2000" dirty="0" smtClean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COMM.</a:t>
              </a:r>
              <a:endParaRPr kumimoji="0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410" name="グループ化 1409"/>
            <p:cNvGrpSpPr/>
            <p:nvPr/>
          </p:nvGrpSpPr>
          <p:grpSpPr>
            <a:xfrm>
              <a:off x="3906044" y="2722057"/>
              <a:ext cx="1455688" cy="566495"/>
              <a:chOff x="767351" y="4058614"/>
              <a:chExt cx="1455688" cy="566495"/>
            </a:xfrm>
          </p:grpSpPr>
          <p:grpSp>
            <p:nvGrpSpPr>
              <p:cNvPr id="1496" name="グループ化 1495"/>
              <p:cNvGrpSpPr/>
              <p:nvPr/>
            </p:nvGrpSpPr>
            <p:grpSpPr>
              <a:xfrm>
                <a:off x="767351" y="4058614"/>
                <a:ext cx="193797" cy="566482"/>
                <a:chOff x="1641119" y="4581128"/>
                <a:chExt cx="193797" cy="490157"/>
              </a:xfrm>
            </p:grpSpPr>
            <p:grpSp>
              <p:nvGrpSpPr>
                <p:cNvPr id="1531" name="グループ化 1530"/>
                <p:cNvGrpSpPr/>
                <p:nvPr/>
              </p:nvGrpSpPr>
              <p:grpSpPr>
                <a:xfrm>
                  <a:off x="1641119" y="47288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1539" name="直線コネクタ 1538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540" name="直線コネクタ 1539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532" name="グループ化 1531"/>
                <p:cNvGrpSpPr/>
                <p:nvPr/>
              </p:nvGrpSpPr>
              <p:grpSpPr>
                <a:xfrm>
                  <a:off x="1641119" y="48374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1537" name="直線コネクタ 1536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538" name="直線コネクタ 1537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1533" name="直線コネクタ 1532"/>
                <p:cNvCxnSpPr/>
                <p:nvPr/>
              </p:nvCxnSpPr>
              <p:spPr bwMode="auto">
                <a:xfrm>
                  <a:off x="1641119" y="4951241"/>
                  <a:ext cx="103067" cy="3335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34" name="直線コネクタ 1533"/>
                <p:cNvCxnSpPr/>
                <p:nvPr/>
              </p:nvCxnSpPr>
              <p:spPr bwMode="auto">
                <a:xfrm flipH="1">
                  <a:off x="1647289" y="4707881"/>
                  <a:ext cx="96897" cy="23533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35" name="直線コネクタ 1534"/>
                <p:cNvCxnSpPr/>
                <p:nvPr/>
              </p:nvCxnSpPr>
              <p:spPr bwMode="auto">
                <a:xfrm>
                  <a:off x="1738916" y="4581128"/>
                  <a:ext cx="1" cy="13076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36" name="直線コネクタ 1535"/>
                <p:cNvCxnSpPr/>
                <p:nvPr/>
              </p:nvCxnSpPr>
              <p:spPr bwMode="auto">
                <a:xfrm>
                  <a:off x="1738017" y="4988741"/>
                  <a:ext cx="0" cy="82544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497" name="グループ化 1496"/>
              <p:cNvGrpSpPr/>
              <p:nvPr/>
            </p:nvGrpSpPr>
            <p:grpSpPr>
              <a:xfrm>
                <a:off x="1157323" y="4058618"/>
                <a:ext cx="193797" cy="566487"/>
                <a:chOff x="1641119" y="4581128"/>
                <a:chExt cx="193797" cy="490161"/>
              </a:xfrm>
            </p:grpSpPr>
            <p:grpSp>
              <p:nvGrpSpPr>
                <p:cNvPr id="1521" name="グループ化 1520"/>
                <p:cNvGrpSpPr/>
                <p:nvPr/>
              </p:nvGrpSpPr>
              <p:grpSpPr>
                <a:xfrm>
                  <a:off x="1641119" y="47288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1529" name="直線コネクタ 1528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530" name="直線コネクタ 1529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522" name="グループ化 1521"/>
                <p:cNvGrpSpPr/>
                <p:nvPr/>
              </p:nvGrpSpPr>
              <p:grpSpPr>
                <a:xfrm>
                  <a:off x="1641119" y="48374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1527" name="直線コネクタ 1526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528" name="直線コネクタ 1527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1523" name="直線コネクタ 1522"/>
                <p:cNvCxnSpPr/>
                <p:nvPr/>
              </p:nvCxnSpPr>
              <p:spPr bwMode="auto">
                <a:xfrm>
                  <a:off x="1641119" y="4951241"/>
                  <a:ext cx="103067" cy="3335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24" name="直線コネクタ 1523"/>
                <p:cNvCxnSpPr/>
                <p:nvPr/>
              </p:nvCxnSpPr>
              <p:spPr bwMode="auto">
                <a:xfrm flipH="1">
                  <a:off x="1647289" y="4707881"/>
                  <a:ext cx="96897" cy="23533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25" name="直線コネクタ 1524"/>
                <p:cNvCxnSpPr/>
                <p:nvPr/>
              </p:nvCxnSpPr>
              <p:spPr bwMode="auto">
                <a:xfrm>
                  <a:off x="1738916" y="4581128"/>
                  <a:ext cx="1" cy="13076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26" name="直線コネクタ 1525"/>
                <p:cNvCxnSpPr/>
                <p:nvPr/>
              </p:nvCxnSpPr>
              <p:spPr bwMode="auto">
                <a:xfrm>
                  <a:off x="1744186" y="4984598"/>
                  <a:ext cx="0" cy="86691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498" name="グループ化 1497"/>
              <p:cNvGrpSpPr/>
              <p:nvPr/>
            </p:nvGrpSpPr>
            <p:grpSpPr>
              <a:xfrm>
                <a:off x="1578515" y="4058614"/>
                <a:ext cx="212860" cy="566482"/>
                <a:chOff x="1610639" y="4581128"/>
                <a:chExt cx="212860" cy="490157"/>
              </a:xfrm>
            </p:grpSpPr>
            <p:grpSp>
              <p:nvGrpSpPr>
                <p:cNvPr id="1511" name="グループ化 1510"/>
                <p:cNvGrpSpPr/>
                <p:nvPr/>
              </p:nvGrpSpPr>
              <p:grpSpPr>
                <a:xfrm>
                  <a:off x="1610650" y="4728863"/>
                  <a:ext cx="212849" cy="113778"/>
                  <a:chOff x="2953847" y="2204864"/>
                  <a:chExt cx="237260" cy="184212"/>
                </a:xfrm>
              </p:grpSpPr>
              <p:cxnSp>
                <p:nvCxnSpPr>
                  <p:cNvPr id="1519" name="直線コネクタ 1518"/>
                  <p:cNvCxnSpPr/>
                  <p:nvPr/>
                </p:nvCxnSpPr>
                <p:spPr bwMode="auto">
                  <a:xfrm>
                    <a:off x="2953847" y="2204864"/>
                    <a:ext cx="216025" cy="108013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520" name="直線コネクタ 1519"/>
                  <p:cNvCxnSpPr/>
                  <p:nvPr/>
                </p:nvCxnSpPr>
                <p:spPr bwMode="auto">
                  <a:xfrm flipH="1">
                    <a:off x="2975083" y="2312877"/>
                    <a:ext cx="216024" cy="76199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512" name="グループ化 1511"/>
                <p:cNvGrpSpPr/>
                <p:nvPr/>
              </p:nvGrpSpPr>
              <p:grpSpPr>
                <a:xfrm>
                  <a:off x="1610645" y="4837463"/>
                  <a:ext cx="193804" cy="113778"/>
                  <a:chOff x="2953844" y="2204864"/>
                  <a:chExt cx="216031" cy="184212"/>
                </a:xfrm>
              </p:grpSpPr>
              <p:cxnSp>
                <p:nvCxnSpPr>
                  <p:cNvPr id="1517" name="直線コネクタ 1516"/>
                  <p:cNvCxnSpPr/>
                  <p:nvPr/>
                </p:nvCxnSpPr>
                <p:spPr bwMode="auto">
                  <a:xfrm>
                    <a:off x="2953844" y="2204864"/>
                    <a:ext cx="216024" cy="108013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518" name="直線コネクタ 1517"/>
                  <p:cNvCxnSpPr/>
                  <p:nvPr/>
                </p:nvCxnSpPr>
                <p:spPr bwMode="auto">
                  <a:xfrm flipH="1">
                    <a:off x="2953851" y="2312877"/>
                    <a:ext cx="216024" cy="76199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1513" name="直線コネクタ 1512"/>
                <p:cNvCxnSpPr/>
                <p:nvPr/>
              </p:nvCxnSpPr>
              <p:spPr bwMode="auto">
                <a:xfrm>
                  <a:off x="1610639" y="4951241"/>
                  <a:ext cx="103067" cy="3335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14" name="直線コネクタ 1513"/>
                <p:cNvCxnSpPr/>
                <p:nvPr/>
              </p:nvCxnSpPr>
              <p:spPr bwMode="auto">
                <a:xfrm flipH="1">
                  <a:off x="1632049" y="4707881"/>
                  <a:ext cx="96897" cy="23533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15" name="直線コネクタ 1514"/>
                <p:cNvCxnSpPr/>
                <p:nvPr/>
              </p:nvCxnSpPr>
              <p:spPr bwMode="auto">
                <a:xfrm>
                  <a:off x="1708436" y="4581128"/>
                  <a:ext cx="1" cy="13076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16" name="直線コネクタ 1515"/>
                <p:cNvCxnSpPr/>
                <p:nvPr/>
              </p:nvCxnSpPr>
              <p:spPr bwMode="auto">
                <a:xfrm>
                  <a:off x="1725898" y="4984598"/>
                  <a:ext cx="3456" cy="8668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499" name="グループ化 1498"/>
              <p:cNvGrpSpPr/>
              <p:nvPr/>
            </p:nvGrpSpPr>
            <p:grpSpPr>
              <a:xfrm>
                <a:off x="2029242" y="4058614"/>
                <a:ext cx="193797" cy="566495"/>
                <a:chOff x="1633499" y="4564754"/>
                <a:chExt cx="193797" cy="504876"/>
              </a:xfrm>
            </p:grpSpPr>
            <p:grpSp>
              <p:nvGrpSpPr>
                <p:cNvPr id="1501" name="グループ化 1500"/>
                <p:cNvGrpSpPr/>
                <p:nvPr/>
              </p:nvGrpSpPr>
              <p:grpSpPr>
                <a:xfrm>
                  <a:off x="1633499" y="4728863"/>
                  <a:ext cx="193797" cy="113778"/>
                  <a:chOff x="2979330" y="2204864"/>
                  <a:chExt cx="216024" cy="184212"/>
                </a:xfrm>
              </p:grpSpPr>
              <p:cxnSp>
                <p:nvCxnSpPr>
                  <p:cNvPr id="1509" name="直線コネクタ 1508"/>
                  <p:cNvCxnSpPr/>
                  <p:nvPr/>
                </p:nvCxnSpPr>
                <p:spPr bwMode="auto">
                  <a:xfrm>
                    <a:off x="2979330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510" name="直線コネクタ 1509"/>
                  <p:cNvCxnSpPr/>
                  <p:nvPr/>
                </p:nvCxnSpPr>
                <p:spPr bwMode="auto">
                  <a:xfrm flipH="1">
                    <a:off x="2979330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502" name="グループ化 1501"/>
                <p:cNvGrpSpPr/>
                <p:nvPr/>
              </p:nvGrpSpPr>
              <p:grpSpPr>
                <a:xfrm>
                  <a:off x="1633499" y="4837463"/>
                  <a:ext cx="193797" cy="113778"/>
                  <a:chOff x="2979330" y="2204864"/>
                  <a:chExt cx="216024" cy="184212"/>
                </a:xfrm>
              </p:grpSpPr>
              <p:cxnSp>
                <p:nvCxnSpPr>
                  <p:cNvPr id="1507" name="直線コネクタ 1506"/>
                  <p:cNvCxnSpPr/>
                  <p:nvPr/>
                </p:nvCxnSpPr>
                <p:spPr bwMode="auto">
                  <a:xfrm>
                    <a:off x="2979330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508" name="直線コネクタ 1507"/>
                  <p:cNvCxnSpPr/>
                  <p:nvPr/>
                </p:nvCxnSpPr>
                <p:spPr bwMode="auto">
                  <a:xfrm flipH="1">
                    <a:off x="2979330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1503" name="直線コネクタ 1502"/>
                <p:cNvCxnSpPr/>
                <p:nvPr/>
              </p:nvCxnSpPr>
              <p:spPr bwMode="auto">
                <a:xfrm>
                  <a:off x="1633499" y="4951241"/>
                  <a:ext cx="103067" cy="3335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04" name="直線コネクタ 1503"/>
                <p:cNvCxnSpPr/>
                <p:nvPr/>
              </p:nvCxnSpPr>
              <p:spPr bwMode="auto">
                <a:xfrm flipH="1">
                  <a:off x="1639669" y="4707881"/>
                  <a:ext cx="96897" cy="23533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05" name="直線コネクタ 1504"/>
                <p:cNvCxnSpPr/>
                <p:nvPr/>
              </p:nvCxnSpPr>
              <p:spPr bwMode="auto">
                <a:xfrm>
                  <a:off x="1730397" y="4564754"/>
                  <a:ext cx="900" cy="147134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06" name="直線コネクタ 1505"/>
                <p:cNvCxnSpPr/>
                <p:nvPr/>
              </p:nvCxnSpPr>
              <p:spPr bwMode="auto">
                <a:xfrm>
                  <a:off x="1736566" y="4984598"/>
                  <a:ext cx="0" cy="85032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500" name="直線コネクタ 1499"/>
              <p:cNvCxnSpPr/>
              <p:nvPr/>
            </p:nvCxnSpPr>
            <p:spPr>
              <a:xfrm>
                <a:off x="872872" y="4625098"/>
                <a:ext cx="1284397" cy="2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411" name="グループ化 1410"/>
            <p:cNvGrpSpPr/>
            <p:nvPr/>
          </p:nvGrpSpPr>
          <p:grpSpPr>
            <a:xfrm>
              <a:off x="3898832" y="3936495"/>
              <a:ext cx="1463308" cy="564027"/>
              <a:chOff x="778427" y="5455340"/>
              <a:chExt cx="1463308" cy="564027"/>
            </a:xfrm>
          </p:grpSpPr>
          <p:grpSp>
            <p:nvGrpSpPr>
              <p:cNvPr id="1451" name="グループ化 1450"/>
              <p:cNvGrpSpPr/>
              <p:nvPr/>
            </p:nvGrpSpPr>
            <p:grpSpPr>
              <a:xfrm>
                <a:off x="778427" y="5455340"/>
                <a:ext cx="193797" cy="545656"/>
                <a:chOff x="1641119" y="4581128"/>
                <a:chExt cx="193797" cy="545656"/>
              </a:xfrm>
            </p:grpSpPr>
            <p:grpSp>
              <p:nvGrpSpPr>
                <p:cNvPr id="1486" name="グループ化 1485"/>
                <p:cNvGrpSpPr/>
                <p:nvPr/>
              </p:nvGrpSpPr>
              <p:grpSpPr>
                <a:xfrm>
                  <a:off x="1641119" y="47288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1494" name="直線コネクタ 1493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495" name="直線コネクタ 1494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487" name="グループ化 1486"/>
                <p:cNvGrpSpPr/>
                <p:nvPr/>
              </p:nvGrpSpPr>
              <p:grpSpPr>
                <a:xfrm>
                  <a:off x="1641119" y="48374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1492" name="直線コネクタ 1491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493" name="直線コネクタ 1492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1488" name="直線コネクタ 1487"/>
                <p:cNvCxnSpPr/>
                <p:nvPr/>
              </p:nvCxnSpPr>
              <p:spPr bwMode="auto">
                <a:xfrm>
                  <a:off x="1641119" y="4951241"/>
                  <a:ext cx="103067" cy="3335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89" name="直線コネクタ 1488"/>
                <p:cNvCxnSpPr/>
                <p:nvPr/>
              </p:nvCxnSpPr>
              <p:spPr bwMode="auto">
                <a:xfrm flipH="1">
                  <a:off x="1647289" y="4707881"/>
                  <a:ext cx="96897" cy="23533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90" name="直線コネクタ 1489"/>
                <p:cNvCxnSpPr/>
                <p:nvPr/>
              </p:nvCxnSpPr>
              <p:spPr bwMode="auto">
                <a:xfrm>
                  <a:off x="1738916" y="4581128"/>
                  <a:ext cx="1" cy="13076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91" name="直線コネクタ 1490"/>
                <p:cNvCxnSpPr/>
                <p:nvPr/>
              </p:nvCxnSpPr>
              <p:spPr bwMode="auto">
                <a:xfrm>
                  <a:off x="1744186" y="4984598"/>
                  <a:ext cx="0" cy="142186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452" name="グループ化 1451"/>
              <p:cNvGrpSpPr/>
              <p:nvPr/>
            </p:nvGrpSpPr>
            <p:grpSpPr>
              <a:xfrm>
                <a:off x="1168399" y="5455340"/>
                <a:ext cx="193797" cy="545656"/>
                <a:chOff x="1641119" y="4581128"/>
                <a:chExt cx="193797" cy="545656"/>
              </a:xfrm>
            </p:grpSpPr>
            <p:grpSp>
              <p:nvGrpSpPr>
                <p:cNvPr id="1476" name="グループ化 1475"/>
                <p:cNvGrpSpPr/>
                <p:nvPr/>
              </p:nvGrpSpPr>
              <p:grpSpPr>
                <a:xfrm>
                  <a:off x="1641119" y="47288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1484" name="直線コネクタ 1483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485" name="直線コネクタ 1484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477" name="グループ化 1476"/>
                <p:cNvGrpSpPr/>
                <p:nvPr/>
              </p:nvGrpSpPr>
              <p:grpSpPr>
                <a:xfrm>
                  <a:off x="1641119" y="48374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1482" name="直線コネクタ 1481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483" name="直線コネクタ 1482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1478" name="直線コネクタ 1477"/>
                <p:cNvCxnSpPr/>
                <p:nvPr/>
              </p:nvCxnSpPr>
              <p:spPr bwMode="auto">
                <a:xfrm>
                  <a:off x="1641119" y="4951241"/>
                  <a:ext cx="103067" cy="3335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79" name="直線コネクタ 1478"/>
                <p:cNvCxnSpPr/>
                <p:nvPr/>
              </p:nvCxnSpPr>
              <p:spPr bwMode="auto">
                <a:xfrm flipH="1">
                  <a:off x="1647289" y="4707881"/>
                  <a:ext cx="96897" cy="23533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80" name="直線コネクタ 1479"/>
                <p:cNvCxnSpPr/>
                <p:nvPr/>
              </p:nvCxnSpPr>
              <p:spPr bwMode="auto">
                <a:xfrm>
                  <a:off x="1746536" y="4581128"/>
                  <a:ext cx="1" cy="13076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81" name="直線コネクタ 1480"/>
                <p:cNvCxnSpPr/>
                <p:nvPr/>
              </p:nvCxnSpPr>
              <p:spPr bwMode="auto">
                <a:xfrm>
                  <a:off x="1744186" y="4984598"/>
                  <a:ext cx="0" cy="142186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453" name="グループ化 1452"/>
              <p:cNvGrpSpPr/>
              <p:nvPr/>
            </p:nvGrpSpPr>
            <p:grpSpPr>
              <a:xfrm>
                <a:off x="1612451" y="5455340"/>
                <a:ext cx="193797" cy="545656"/>
                <a:chOff x="1641119" y="4581128"/>
                <a:chExt cx="193797" cy="545656"/>
              </a:xfrm>
            </p:grpSpPr>
            <p:grpSp>
              <p:nvGrpSpPr>
                <p:cNvPr id="1466" name="グループ化 1465"/>
                <p:cNvGrpSpPr/>
                <p:nvPr/>
              </p:nvGrpSpPr>
              <p:grpSpPr>
                <a:xfrm>
                  <a:off x="1641119" y="47288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1474" name="直線コネクタ 1473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475" name="直線コネクタ 1474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467" name="グループ化 1466"/>
                <p:cNvGrpSpPr/>
                <p:nvPr/>
              </p:nvGrpSpPr>
              <p:grpSpPr>
                <a:xfrm>
                  <a:off x="1641119" y="48374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1472" name="直線コネクタ 1471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473" name="直線コネクタ 1472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1468" name="直線コネクタ 1467"/>
                <p:cNvCxnSpPr/>
                <p:nvPr/>
              </p:nvCxnSpPr>
              <p:spPr bwMode="auto">
                <a:xfrm>
                  <a:off x="1641119" y="4951241"/>
                  <a:ext cx="103067" cy="3335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69" name="直線コネクタ 1468"/>
                <p:cNvCxnSpPr/>
                <p:nvPr/>
              </p:nvCxnSpPr>
              <p:spPr bwMode="auto">
                <a:xfrm flipH="1">
                  <a:off x="1647289" y="4707881"/>
                  <a:ext cx="96897" cy="23533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70" name="直線コネクタ 1469"/>
                <p:cNvCxnSpPr/>
                <p:nvPr/>
              </p:nvCxnSpPr>
              <p:spPr bwMode="auto">
                <a:xfrm>
                  <a:off x="1738916" y="4581128"/>
                  <a:ext cx="1" cy="13076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71" name="直線コネクタ 1470"/>
                <p:cNvCxnSpPr/>
                <p:nvPr/>
              </p:nvCxnSpPr>
              <p:spPr bwMode="auto">
                <a:xfrm>
                  <a:off x="1744186" y="4984598"/>
                  <a:ext cx="0" cy="142186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454" name="グループ化 1453"/>
              <p:cNvGrpSpPr/>
              <p:nvPr/>
            </p:nvGrpSpPr>
            <p:grpSpPr>
              <a:xfrm>
                <a:off x="2047938" y="5473711"/>
                <a:ext cx="193797" cy="545656"/>
                <a:chOff x="1641119" y="4581128"/>
                <a:chExt cx="193797" cy="545656"/>
              </a:xfrm>
            </p:grpSpPr>
            <p:grpSp>
              <p:nvGrpSpPr>
                <p:cNvPr id="1456" name="グループ化 1455"/>
                <p:cNvGrpSpPr/>
                <p:nvPr/>
              </p:nvGrpSpPr>
              <p:grpSpPr>
                <a:xfrm>
                  <a:off x="1641119" y="47288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1464" name="直線コネクタ 1463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465" name="直線コネクタ 1464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457" name="グループ化 1456"/>
                <p:cNvGrpSpPr/>
                <p:nvPr/>
              </p:nvGrpSpPr>
              <p:grpSpPr>
                <a:xfrm>
                  <a:off x="1641119" y="48374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1462" name="直線コネクタ 1461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463" name="直線コネクタ 1462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1458" name="直線コネクタ 1457"/>
                <p:cNvCxnSpPr/>
                <p:nvPr/>
              </p:nvCxnSpPr>
              <p:spPr bwMode="auto">
                <a:xfrm>
                  <a:off x="1641119" y="4951241"/>
                  <a:ext cx="103067" cy="3335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59" name="直線コネクタ 1458"/>
                <p:cNvCxnSpPr/>
                <p:nvPr/>
              </p:nvCxnSpPr>
              <p:spPr bwMode="auto">
                <a:xfrm flipH="1">
                  <a:off x="1647289" y="4707881"/>
                  <a:ext cx="96897" cy="23533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60" name="直線コネクタ 1459"/>
                <p:cNvCxnSpPr/>
                <p:nvPr/>
              </p:nvCxnSpPr>
              <p:spPr bwMode="auto">
                <a:xfrm>
                  <a:off x="1738916" y="4581128"/>
                  <a:ext cx="1" cy="13076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61" name="直線コネクタ 1460"/>
                <p:cNvCxnSpPr/>
                <p:nvPr/>
              </p:nvCxnSpPr>
              <p:spPr bwMode="auto">
                <a:xfrm>
                  <a:off x="1744186" y="4984598"/>
                  <a:ext cx="0" cy="142186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455" name="直線コネクタ 1454"/>
              <p:cNvCxnSpPr/>
              <p:nvPr/>
            </p:nvCxnSpPr>
            <p:spPr>
              <a:xfrm>
                <a:off x="867705" y="5461576"/>
                <a:ext cx="1290566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412" name="グループ化 1411"/>
            <p:cNvGrpSpPr/>
            <p:nvPr/>
          </p:nvGrpSpPr>
          <p:grpSpPr>
            <a:xfrm>
              <a:off x="4731855" y="3199443"/>
              <a:ext cx="193797" cy="813452"/>
              <a:chOff x="1641119" y="4557461"/>
              <a:chExt cx="193797" cy="574705"/>
            </a:xfrm>
          </p:grpSpPr>
          <p:grpSp>
            <p:nvGrpSpPr>
              <p:cNvPr id="1441" name="グループ化 1440"/>
              <p:cNvGrpSpPr/>
              <p:nvPr/>
            </p:nvGrpSpPr>
            <p:grpSpPr>
              <a:xfrm>
                <a:off x="1641119" y="4728863"/>
                <a:ext cx="193797" cy="113778"/>
                <a:chOff x="2987824" y="2204864"/>
                <a:chExt cx="216024" cy="184212"/>
              </a:xfrm>
            </p:grpSpPr>
            <p:cxnSp>
              <p:nvCxnSpPr>
                <p:cNvPr id="1449" name="直線コネクタ 1448"/>
                <p:cNvCxnSpPr/>
                <p:nvPr/>
              </p:nvCxnSpPr>
              <p:spPr bwMode="auto">
                <a:xfrm>
                  <a:off x="2987824" y="2204864"/>
                  <a:ext cx="216024" cy="108012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50" name="直線コネクタ 1449"/>
                <p:cNvCxnSpPr/>
                <p:nvPr/>
              </p:nvCxnSpPr>
              <p:spPr bwMode="auto">
                <a:xfrm flipH="1">
                  <a:off x="2987824" y="2312876"/>
                  <a:ext cx="216024" cy="762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442" name="グループ化 1441"/>
              <p:cNvGrpSpPr/>
              <p:nvPr/>
            </p:nvGrpSpPr>
            <p:grpSpPr>
              <a:xfrm>
                <a:off x="1641119" y="4837463"/>
                <a:ext cx="193797" cy="113778"/>
                <a:chOff x="2987824" y="2204864"/>
                <a:chExt cx="216024" cy="184212"/>
              </a:xfrm>
            </p:grpSpPr>
            <p:cxnSp>
              <p:nvCxnSpPr>
                <p:cNvPr id="1447" name="直線コネクタ 1446"/>
                <p:cNvCxnSpPr/>
                <p:nvPr/>
              </p:nvCxnSpPr>
              <p:spPr bwMode="auto">
                <a:xfrm>
                  <a:off x="2987824" y="2204864"/>
                  <a:ext cx="216024" cy="108012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48" name="直線コネクタ 1447"/>
                <p:cNvCxnSpPr/>
                <p:nvPr/>
              </p:nvCxnSpPr>
              <p:spPr bwMode="auto">
                <a:xfrm flipH="1">
                  <a:off x="2987824" y="2312876"/>
                  <a:ext cx="216024" cy="762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443" name="直線コネクタ 1442"/>
              <p:cNvCxnSpPr/>
              <p:nvPr/>
            </p:nvCxnSpPr>
            <p:spPr bwMode="auto">
              <a:xfrm>
                <a:off x="1641119" y="4951241"/>
                <a:ext cx="103067" cy="33357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44" name="直線コネクタ 1443"/>
              <p:cNvCxnSpPr/>
              <p:nvPr/>
            </p:nvCxnSpPr>
            <p:spPr bwMode="auto">
              <a:xfrm flipH="1">
                <a:off x="1647289" y="4707881"/>
                <a:ext cx="96897" cy="2353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45" name="直線コネクタ 1444"/>
              <p:cNvCxnSpPr/>
              <p:nvPr/>
            </p:nvCxnSpPr>
            <p:spPr bwMode="auto">
              <a:xfrm>
                <a:off x="1741660" y="4557461"/>
                <a:ext cx="0" cy="15495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46" name="直線コネクタ 1445"/>
              <p:cNvCxnSpPr/>
              <p:nvPr/>
            </p:nvCxnSpPr>
            <p:spPr bwMode="auto">
              <a:xfrm>
                <a:off x="1739106" y="4989980"/>
                <a:ext cx="0" cy="142186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413" name="グループ化 1412"/>
            <p:cNvGrpSpPr/>
            <p:nvPr/>
          </p:nvGrpSpPr>
          <p:grpSpPr>
            <a:xfrm>
              <a:off x="3897307" y="3216047"/>
              <a:ext cx="193797" cy="813452"/>
              <a:chOff x="1641119" y="4557461"/>
              <a:chExt cx="193797" cy="574705"/>
            </a:xfrm>
          </p:grpSpPr>
          <p:grpSp>
            <p:nvGrpSpPr>
              <p:cNvPr id="1431" name="グループ化 1430"/>
              <p:cNvGrpSpPr/>
              <p:nvPr/>
            </p:nvGrpSpPr>
            <p:grpSpPr>
              <a:xfrm>
                <a:off x="1641119" y="4728863"/>
                <a:ext cx="193797" cy="113778"/>
                <a:chOff x="2987824" y="2204864"/>
                <a:chExt cx="216024" cy="184212"/>
              </a:xfrm>
            </p:grpSpPr>
            <p:cxnSp>
              <p:nvCxnSpPr>
                <p:cNvPr id="1439" name="直線コネクタ 1438"/>
                <p:cNvCxnSpPr/>
                <p:nvPr/>
              </p:nvCxnSpPr>
              <p:spPr bwMode="auto">
                <a:xfrm>
                  <a:off x="2987824" y="2204864"/>
                  <a:ext cx="216024" cy="108012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40" name="直線コネクタ 1439"/>
                <p:cNvCxnSpPr/>
                <p:nvPr/>
              </p:nvCxnSpPr>
              <p:spPr bwMode="auto">
                <a:xfrm flipH="1">
                  <a:off x="2987824" y="2312876"/>
                  <a:ext cx="216024" cy="762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432" name="グループ化 1431"/>
              <p:cNvGrpSpPr/>
              <p:nvPr/>
            </p:nvGrpSpPr>
            <p:grpSpPr>
              <a:xfrm>
                <a:off x="1641119" y="4837463"/>
                <a:ext cx="193797" cy="113778"/>
                <a:chOff x="2987824" y="2204864"/>
                <a:chExt cx="216024" cy="184212"/>
              </a:xfrm>
            </p:grpSpPr>
            <p:cxnSp>
              <p:nvCxnSpPr>
                <p:cNvPr id="1437" name="直線コネクタ 1436"/>
                <p:cNvCxnSpPr/>
                <p:nvPr/>
              </p:nvCxnSpPr>
              <p:spPr bwMode="auto">
                <a:xfrm>
                  <a:off x="2987824" y="2204864"/>
                  <a:ext cx="216024" cy="108012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38" name="直線コネクタ 1437"/>
                <p:cNvCxnSpPr/>
                <p:nvPr/>
              </p:nvCxnSpPr>
              <p:spPr bwMode="auto">
                <a:xfrm flipH="1">
                  <a:off x="2987824" y="2312876"/>
                  <a:ext cx="216024" cy="762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433" name="直線コネクタ 1432"/>
              <p:cNvCxnSpPr/>
              <p:nvPr/>
            </p:nvCxnSpPr>
            <p:spPr bwMode="auto">
              <a:xfrm>
                <a:off x="1641119" y="4951241"/>
                <a:ext cx="103067" cy="33357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34" name="直線コネクタ 1433"/>
              <p:cNvCxnSpPr/>
              <p:nvPr/>
            </p:nvCxnSpPr>
            <p:spPr bwMode="auto">
              <a:xfrm flipH="1">
                <a:off x="1647289" y="4707881"/>
                <a:ext cx="96897" cy="2353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35" name="直線コネクタ 1434"/>
              <p:cNvCxnSpPr/>
              <p:nvPr/>
            </p:nvCxnSpPr>
            <p:spPr bwMode="auto">
              <a:xfrm>
                <a:off x="1741660" y="4557461"/>
                <a:ext cx="0" cy="15495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36" name="直線コネクタ 1435"/>
              <p:cNvCxnSpPr/>
              <p:nvPr/>
            </p:nvCxnSpPr>
            <p:spPr bwMode="auto">
              <a:xfrm>
                <a:off x="1739106" y="4989980"/>
                <a:ext cx="0" cy="142186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414" name="直線コネクタ 1413"/>
            <p:cNvCxnSpPr/>
            <p:nvPr/>
          </p:nvCxnSpPr>
          <p:spPr>
            <a:xfrm flipH="1" flipV="1">
              <a:off x="5271002" y="3273348"/>
              <a:ext cx="5807" cy="68287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415" name="グループ化 1414"/>
            <p:cNvGrpSpPr/>
            <p:nvPr/>
          </p:nvGrpSpPr>
          <p:grpSpPr>
            <a:xfrm>
              <a:off x="4294972" y="3208226"/>
              <a:ext cx="193797" cy="813452"/>
              <a:chOff x="1641119" y="4557461"/>
              <a:chExt cx="193797" cy="574705"/>
            </a:xfrm>
          </p:grpSpPr>
          <p:grpSp>
            <p:nvGrpSpPr>
              <p:cNvPr id="1421" name="グループ化 1420"/>
              <p:cNvGrpSpPr/>
              <p:nvPr/>
            </p:nvGrpSpPr>
            <p:grpSpPr>
              <a:xfrm>
                <a:off x="1641119" y="4728863"/>
                <a:ext cx="193797" cy="113778"/>
                <a:chOff x="2987824" y="2204864"/>
                <a:chExt cx="216024" cy="184212"/>
              </a:xfrm>
            </p:grpSpPr>
            <p:cxnSp>
              <p:nvCxnSpPr>
                <p:cNvPr id="1429" name="直線コネクタ 1428"/>
                <p:cNvCxnSpPr/>
                <p:nvPr/>
              </p:nvCxnSpPr>
              <p:spPr bwMode="auto">
                <a:xfrm>
                  <a:off x="2987824" y="2204864"/>
                  <a:ext cx="216024" cy="108012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30" name="直線コネクタ 1429"/>
                <p:cNvCxnSpPr/>
                <p:nvPr/>
              </p:nvCxnSpPr>
              <p:spPr bwMode="auto">
                <a:xfrm flipH="1">
                  <a:off x="2987824" y="2312876"/>
                  <a:ext cx="216024" cy="762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422" name="グループ化 1421"/>
              <p:cNvGrpSpPr/>
              <p:nvPr/>
            </p:nvGrpSpPr>
            <p:grpSpPr>
              <a:xfrm>
                <a:off x="1641119" y="4837463"/>
                <a:ext cx="193797" cy="113778"/>
                <a:chOff x="2987824" y="2204864"/>
                <a:chExt cx="216024" cy="184212"/>
              </a:xfrm>
            </p:grpSpPr>
            <p:cxnSp>
              <p:nvCxnSpPr>
                <p:cNvPr id="1427" name="直線コネクタ 1426"/>
                <p:cNvCxnSpPr/>
                <p:nvPr/>
              </p:nvCxnSpPr>
              <p:spPr bwMode="auto">
                <a:xfrm>
                  <a:off x="2987824" y="2204864"/>
                  <a:ext cx="216024" cy="108012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28" name="直線コネクタ 1427"/>
                <p:cNvCxnSpPr/>
                <p:nvPr/>
              </p:nvCxnSpPr>
              <p:spPr bwMode="auto">
                <a:xfrm flipH="1">
                  <a:off x="2987824" y="2312876"/>
                  <a:ext cx="216024" cy="762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423" name="直線コネクタ 1422"/>
              <p:cNvCxnSpPr/>
              <p:nvPr/>
            </p:nvCxnSpPr>
            <p:spPr bwMode="auto">
              <a:xfrm>
                <a:off x="1641119" y="4951241"/>
                <a:ext cx="103067" cy="33357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24" name="直線コネクタ 1423"/>
              <p:cNvCxnSpPr/>
              <p:nvPr/>
            </p:nvCxnSpPr>
            <p:spPr bwMode="auto">
              <a:xfrm flipH="1">
                <a:off x="1647289" y="4707881"/>
                <a:ext cx="96897" cy="2353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25" name="直線コネクタ 1424"/>
              <p:cNvCxnSpPr/>
              <p:nvPr/>
            </p:nvCxnSpPr>
            <p:spPr bwMode="auto">
              <a:xfrm>
                <a:off x="1741660" y="4557461"/>
                <a:ext cx="0" cy="15495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26" name="直線コネクタ 1425"/>
              <p:cNvCxnSpPr/>
              <p:nvPr/>
            </p:nvCxnSpPr>
            <p:spPr bwMode="auto">
              <a:xfrm>
                <a:off x="1739106" y="4989980"/>
                <a:ext cx="0" cy="142186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416" name="グループ化 1415"/>
            <p:cNvGrpSpPr/>
            <p:nvPr/>
          </p:nvGrpSpPr>
          <p:grpSpPr>
            <a:xfrm>
              <a:off x="3794262" y="4653136"/>
              <a:ext cx="1667603" cy="400055"/>
              <a:chOff x="537345" y="4790082"/>
              <a:chExt cx="2503164" cy="500919"/>
            </a:xfrm>
          </p:grpSpPr>
          <p:sp>
            <p:nvSpPr>
              <p:cNvPr id="1417" name="角丸四角形 1416"/>
              <p:cNvSpPr/>
              <p:nvPr/>
            </p:nvSpPr>
            <p:spPr bwMode="auto">
              <a:xfrm>
                <a:off x="537345" y="4794535"/>
                <a:ext cx="594418" cy="495842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  <a:alpha val="88000"/>
                </a:schemeClr>
              </a:solidFill>
              <a:ln w="9525" cap="flat" cmpd="sng" algn="ctr">
                <a:solidFill>
                  <a:schemeClr val="bg1">
                    <a:lumMod val="85000"/>
                    <a:alpha val="24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88900" dist="50800" dir="8520000" algn="ctr" rotWithShape="0">
                  <a:srgbClr val="FFFFFF">
                    <a:alpha val="59000"/>
                  </a:srgbClr>
                </a:outerShdw>
              </a:effectLst>
              <a:scene3d>
                <a:camera prst="orthographicFront"/>
                <a:lightRig rig="soft" dir="t">
                  <a:rot lat="0" lon="0" rev="1800000"/>
                </a:lightRig>
              </a:scene3d>
              <a:sp3d extrusionH="76200" contourW="25400">
                <a:bevelT w="63500" h="63500"/>
                <a:extrusionClr>
                  <a:srgbClr val="616161">
                    <a:lumMod val="40000"/>
                    <a:lumOff val="60000"/>
                  </a:srgbClr>
                </a:extrusionClr>
                <a:contourClr>
                  <a:srgbClr val="616161"/>
                </a:contourClr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18" name="角丸四角形 1417"/>
              <p:cNvSpPr/>
              <p:nvPr/>
            </p:nvSpPr>
            <p:spPr bwMode="auto">
              <a:xfrm>
                <a:off x="1193395" y="4795159"/>
                <a:ext cx="594418" cy="495842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  <a:alpha val="88000"/>
                </a:schemeClr>
              </a:solidFill>
              <a:ln w="9525" cap="flat" cmpd="sng" algn="ctr">
                <a:solidFill>
                  <a:schemeClr val="bg1">
                    <a:lumMod val="85000"/>
                    <a:alpha val="24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88900" dist="50800" dir="8520000" algn="ctr" rotWithShape="0">
                  <a:srgbClr val="FFFFFF">
                    <a:alpha val="59000"/>
                  </a:srgbClr>
                </a:outerShdw>
              </a:effectLst>
              <a:scene3d>
                <a:camera prst="orthographicFront"/>
                <a:lightRig rig="soft" dir="t">
                  <a:rot lat="0" lon="0" rev="1800000"/>
                </a:lightRig>
              </a:scene3d>
              <a:sp3d extrusionH="76200" contourW="25400">
                <a:bevelT w="63500" h="63500"/>
                <a:extrusionClr>
                  <a:srgbClr val="616161">
                    <a:lumMod val="40000"/>
                    <a:lumOff val="60000"/>
                  </a:srgbClr>
                </a:extrusionClr>
                <a:contourClr>
                  <a:srgbClr val="616161"/>
                </a:contourClr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19" name="角丸四角形 1418"/>
              <p:cNvSpPr/>
              <p:nvPr/>
            </p:nvSpPr>
            <p:spPr bwMode="auto">
              <a:xfrm>
                <a:off x="1838300" y="4792316"/>
                <a:ext cx="594418" cy="495842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  <a:alpha val="88000"/>
                </a:schemeClr>
              </a:solidFill>
              <a:ln w="9525" cap="flat" cmpd="sng" algn="ctr">
                <a:solidFill>
                  <a:schemeClr val="bg1">
                    <a:lumMod val="85000"/>
                    <a:alpha val="24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88900" dist="50800" dir="8520000" algn="ctr" rotWithShape="0">
                  <a:srgbClr val="FFFFFF">
                    <a:alpha val="59000"/>
                  </a:srgbClr>
                </a:outerShdw>
              </a:effectLst>
              <a:scene3d>
                <a:camera prst="orthographicFront"/>
                <a:lightRig rig="soft" dir="t">
                  <a:rot lat="0" lon="0" rev="1800000"/>
                </a:lightRig>
              </a:scene3d>
              <a:sp3d extrusionH="76200" contourW="25400">
                <a:bevelT w="63500" h="63500"/>
                <a:extrusionClr>
                  <a:srgbClr val="616161">
                    <a:lumMod val="40000"/>
                    <a:lumOff val="60000"/>
                  </a:srgbClr>
                </a:extrusionClr>
                <a:contourClr>
                  <a:srgbClr val="616161"/>
                </a:contourClr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20" name="角丸四角形 1419"/>
              <p:cNvSpPr/>
              <p:nvPr/>
            </p:nvSpPr>
            <p:spPr bwMode="auto">
              <a:xfrm>
                <a:off x="2446091" y="4790082"/>
                <a:ext cx="594418" cy="495843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  <a:alpha val="88000"/>
                </a:schemeClr>
              </a:solidFill>
              <a:ln w="9525" cap="flat" cmpd="sng" algn="ctr">
                <a:solidFill>
                  <a:schemeClr val="bg1">
                    <a:lumMod val="85000"/>
                    <a:alpha val="24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88900" dist="50800" dir="8520000" algn="ctr" rotWithShape="0">
                  <a:srgbClr val="FFFFFF">
                    <a:alpha val="59000"/>
                  </a:srgbClr>
                </a:outerShdw>
              </a:effectLst>
              <a:scene3d>
                <a:camera prst="orthographicFront"/>
                <a:lightRig rig="soft" dir="t">
                  <a:rot lat="0" lon="0" rev="1800000"/>
                </a:lightRig>
              </a:scene3d>
              <a:sp3d extrusionH="76200" contourW="25400">
                <a:bevelT w="63500" h="63500"/>
                <a:extrusionClr>
                  <a:srgbClr val="616161">
                    <a:lumMod val="40000"/>
                    <a:lumOff val="60000"/>
                  </a:srgbClr>
                </a:extrusionClr>
                <a:contourClr>
                  <a:srgbClr val="616161"/>
                </a:contourClr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543" name="グループ化 1542"/>
          <p:cNvGrpSpPr/>
          <p:nvPr/>
        </p:nvGrpSpPr>
        <p:grpSpPr>
          <a:xfrm>
            <a:off x="26086586" y="5593137"/>
            <a:ext cx="3504943" cy="3812400"/>
            <a:chOff x="467544" y="2282562"/>
            <a:chExt cx="2546642" cy="2818532"/>
          </a:xfrm>
        </p:grpSpPr>
        <p:grpSp>
          <p:nvGrpSpPr>
            <p:cNvPr id="1544" name="グループ化 1543"/>
            <p:cNvGrpSpPr/>
            <p:nvPr/>
          </p:nvGrpSpPr>
          <p:grpSpPr>
            <a:xfrm>
              <a:off x="467544" y="2282562"/>
              <a:ext cx="2546642" cy="2311480"/>
              <a:chOff x="514576" y="2282562"/>
              <a:chExt cx="2749087" cy="2311480"/>
            </a:xfrm>
          </p:grpSpPr>
          <p:sp>
            <p:nvSpPr>
              <p:cNvPr id="1659" name="角丸四角形 1658"/>
              <p:cNvSpPr/>
              <p:nvPr/>
            </p:nvSpPr>
            <p:spPr>
              <a:xfrm>
                <a:off x="524116" y="2505825"/>
                <a:ext cx="2720965" cy="2088217"/>
              </a:xfrm>
              <a:prstGeom prst="roundRect">
                <a:avLst>
                  <a:gd name="adj" fmla="val 2655"/>
                </a:avLst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91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  <a:ln w="12700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12700">
                <a:contourClr>
                  <a:schemeClr val="bg1">
                    <a:lumMod val="7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660" name="片側の 2 つの角を丸めた四角形 1659"/>
              <p:cNvSpPr/>
              <p:nvPr/>
            </p:nvSpPr>
            <p:spPr bwMode="auto">
              <a:xfrm>
                <a:off x="514576" y="2282562"/>
                <a:ext cx="2749087" cy="28572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6">
                  <a:lumMod val="50000"/>
                </a:schemeClr>
              </a:solidFill>
              <a:ln w="9525" cap="flat" cmpd="sng" algn="ctr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 w="50800" h="25400"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MPI Process</a:t>
                </a:r>
                <a:endParaRPr kumimoji="0" lang="ja-JP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545" name="正方形/長方形 1544"/>
            <p:cNvSpPr/>
            <p:nvPr/>
          </p:nvSpPr>
          <p:spPr bwMode="auto">
            <a:xfrm>
              <a:off x="601385" y="2755295"/>
              <a:ext cx="2344631" cy="461199"/>
            </a:xfrm>
            <a:prstGeom prst="rect">
              <a:avLst/>
            </a:prstGeom>
            <a:solidFill>
              <a:srgbClr val="D6D1B8">
                <a:alpha val="58000"/>
              </a:srgbClr>
            </a:solidFill>
            <a:ln w="635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000" b="0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COMP.</a:t>
              </a:r>
              <a:endParaRPr kumimoji="0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" name="正方形/長方形 1545"/>
            <p:cNvSpPr/>
            <p:nvPr/>
          </p:nvSpPr>
          <p:spPr bwMode="auto">
            <a:xfrm>
              <a:off x="577027" y="4016779"/>
              <a:ext cx="2355355" cy="461199"/>
            </a:xfrm>
            <a:prstGeom prst="rect">
              <a:avLst/>
            </a:prstGeom>
            <a:solidFill>
              <a:srgbClr val="D6D1B8">
                <a:alpha val="58000"/>
              </a:srgbClr>
            </a:solidFill>
            <a:ln w="635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ja-JP" sz="2000" dirty="0">
                  <a:solidFill>
                    <a:schemeClr val="bg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COMP.</a:t>
              </a:r>
              <a:endParaRPr kumimoji="0" lang="ja-JP" altLang="en-US" sz="20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7" name="正方形/長方形 1546"/>
            <p:cNvSpPr/>
            <p:nvPr/>
          </p:nvSpPr>
          <p:spPr bwMode="auto">
            <a:xfrm>
              <a:off x="581519" y="3372984"/>
              <a:ext cx="2351260" cy="461199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8000"/>
              </a:schemeClr>
            </a:solidFill>
            <a:ln w="635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000" b="0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MPI </a:t>
              </a:r>
              <a:r>
                <a:rPr kumimoji="0" lang="en-US" altLang="ja-JP" sz="2000" dirty="0" smtClean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COMM.</a:t>
              </a:r>
              <a:endParaRPr kumimoji="0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548" name="グループ化 1547"/>
            <p:cNvGrpSpPr/>
            <p:nvPr/>
          </p:nvGrpSpPr>
          <p:grpSpPr>
            <a:xfrm>
              <a:off x="639901" y="2710857"/>
              <a:ext cx="1463308" cy="566495"/>
              <a:chOff x="767351" y="4058614"/>
              <a:chExt cx="1463308" cy="566495"/>
            </a:xfrm>
          </p:grpSpPr>
          <p:grpSp>
            <p:nvGrpSpPr>
              <p:cNvPr id="1614" name="グループ化 1613"/>
              <p:cNvGrpSpPr/>
              <p:nvPr/>
            </p:nvGrpSpPr>
            <p:grpSpPr>
              <a:xfrm>
                <a:off x="767351" y="4058614"/>
                <a:ext cx="193797" cy="566482"/>
                <a:chOff x="1641119" y="4581128"/>
                <a:chExt cx="193797" cy="490157"/>
              </a:xfrm>
            </p:grpSpPr>
            <p:grpSp>
              <p:nvGrpSpPr>
                <p:cNvPr id="1649" name="グループ化 1648"/>
                <p:cNvGrpSpPr/>
                <p:nvPr/>
              </p:nvGrpSpPr>
              <p:grpSpPr>
                <a:xfrm>
                  <a:off x="1641119" y="47288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1657" name="直線コネクタ 1656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658" name="直線コネクタ 1657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650" name="グループ化 1649"/>
                <p:cNvGrpSpPr/>
                <p:nvPr/>
              </p:nvGrpSpPr>
              <p:grpSpPr>
                <a:xfrm>
                  <a:off x="1641119" y="48374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1655" name="直線コネクタ 1654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656" name="直線コネクタ 1655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1651" name="直線コネクタ 1650"/>
                <p:cNvCxnSpPr/>
                <p:nvPr/>
              </p:nvCxnSpPr>
              <p:spPr bwMode="auto">
                <a:xfrm>
                  <a:off x="1641119" y="4951241"/>
                  <a:ext cx="103067" cy="3335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52" name="直線コネクタ 1651"/>
                <p:cNvCxnSpPr/>
                <p:nvPr/>
              </p:nvCxnSpPr>
              <p:spPr bwMode="auto">
                <a:xfrm flipH="1">
                  <a:off x="1647289" y="4707881"/>
                  <a:ext cx="96897" cy="23533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53" name="直線コネクタ 1652"/>
                <p:cNvCxnSpPr/>
                <p:nvPr/>
              </p:nvCxnSpPr>
              <p:spPr bwMode="auto">
                <a:xfrm>
                  <a:off x="1738916" y="4581128"/>
                  <a:ext cx="1" cy="13076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54" name="直線コネクタ 1653"/>
                <p:cNvCxnSpPr/>
                <p:nvPr/>
              </p:nvCxnSpPr>
              <p:spPr bwMode="auto">
                <a:xfrm>
                  <a:off x="1738017" y="4988741"/>
                  <a:ext cx="0" cy="82544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615" name="グループ化 1614"/>
              <p:cNvGrpSpPr/>
              <p:nvPr/>
            </p:nvGrpSpPr>
            <p:grpSpPr>
              <a:xfrm>
                <a:off x="1157323" y="4058618"/>
                <a:ext cx="193797" cy="566487"/>
                <a:chOff x="1641119" y="4581128"/>
                <a:chExt cx="193797" cy="490161"/>
              </a:xfrm>
            </p:grpSpPr>
            <p:grpSp>
              <p:nvGrpSpPr>
                <p:cNvPr id="1639" name="グループ化 1638"/>
                <p:cNvGrpSpPr/>
                <p:nvPr/>
              </p:nvGrpSpPr>
              <p:grpSpPr>
                <a:xfrm>
                  <a:off x="1641119" y="47288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1647" name="直線コネクタ 1646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648" name="直線コネクタ 1647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640" name="グループ化 1639"/>
                <p:cNvGrpSpPr/>
                <p:nvPr/>
              </p:nvGrpSpPr>
              <p:grpSpPr>
                <a:xfrm>
                  <a:off x="1641119" y="48374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1645" name="直線コネクタ 1644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646" name="直線コネクタ 1645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1641" name="直線コネクタ 1640"/>
                <p:cNvCxnSpPr/>
                <p:nvPr/>
              </p:nvCxnSpPr>
              <p:spPr bwMode="auto">
                <a:xfrm>
                  <a:off x="1641119" y="4951241"/>
                  <a:ext cx="103067" cy="3335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42" name="直線コネクタ 1641"/>
                <p:cNvCxnSpPr/>
                <p:nvPr/>
              </p:nvCxnSpPr>
              <p:spPr bwMode="auto">
                <a:xfrm flipH="1">
                  <a:off x="1647289" y="4707881"/>
                  <a:ext cx="96897" cy="23533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43" name="直線コネクタ 1642"/>
                <p:cNvCxnSpPr/>
                <p:nvPr/>
              </p:nvCxnSpPr>
              <p:spPr bwMode="auto">
                <a:xfrm>
                  <a:off x="1738916" y="4581128"/>
                  <a:ext cx="1" cy="13076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44" name="直線コネクタ 1643"/>
                <p:cNvCxnSpPr/>
                <p:nvPr/>
              </p:nvCxnSpPr>
              <p:spPr bwMode="auto">
                <a:xfrm>
                  <a:off x="1744186" y="4984598"/>
                  <a:ext cx="0" cy="86691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616" name="グループ化 1615"/>
              <p:cNvGrpSpPr/>
              <p:nvPr/>
            </p:nvGrpSpPr>
            <p:grpSpPr>
              <a:xfrm>
                <a:off x="1608995" y="4058614"/>
                <a:ext cx="193797" cy="566482"/>
                <a:chOff x="1641119" y="4581128"/>
                <a:chExt cx="193797" cy="490157"/>
              </a:xfrm>
            </p:grpSpPr>
            <p:grpSp>
              <p:nvGrpSpPr>
                <p:cNvPr id="1629" name="グループ化 1628"/>
                <p:cNvGrpSpPr/>
                <p:nvPr/>
              </p:nvGrpSpPr>
              <p:grpSpPr>
                <a:xfrm>
                  <a:off x="1641119" y="47288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1637" name="直線コネクタ 1636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638" name="直線コネクタ 1637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630" name="グループ化 1629"/>
                <p:cNvGrpSpPr/>
                <p:nvPr/>
              </p:nvGrpSpPr>
              <p:grpSpPr>
                <a:xfrm>
                  <a:off x="1641119" y="48374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1635" name="直線コネクタ 1634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636" name="直線コネクタ 1635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1631" name="直線コネクタ 1630"/>
                <p:cNvCxnSpPr/>
                <p:nvPr/>
              </p:nvCxnSpPr>
              <p:spPr bwMode="auto">
                <a:xfrm>
                  <a:off x="1641119" y="4951241"/>
                  <a:ext cx="103067" cy="3335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32" name="直線コネクタ 1631"/>
                <p:cNvCxnSpPr/>
                <p:nvPr/>
              </p:nvCxnSpPr>
              <p:spPr bwMode="auto">
                <a:xfrm flipH="1">
                  <a:off x="1647289" y="4707881"/>
                  <a:ext cx="96897" cy="23533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33" name="直線コネクタ 1632"/>
                <p:cNvCxnSpPr/>
                <p:nvPr/>
              </p:nvCxnSpPr>
              <p:spPr bwMode="auto">
                <a:xfrm>
                  <a:off x="1738916" y="4581128"/>
                  <a:ext cx="1" cy="13076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34" name="直線コネクタ 1633"/>
                <p:cNvCxnSpPr/>
                <p:nvPr/>
              </p:nvCxnSpPr>
              <p:spPr bwMode="auto">
                <a:xfrm>
                  <a:off x="1744186" y="4984598"/>
                  <a:ext cx="3456" cy="8668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617" name="グループ化 1616"/>
              <p:cNvGrpSpPr/>
              <p:nvPr/>
            </p:nvGrpSpPr>
            <p:grpSpPr>
              <a:xfrm>
                <a:off x="2036862" y="4058614"/>
                <a:ext cx="193797" cy="566495"/>
                <a:chOff x="1641119" y="4564754"/>
                <a:chExt cx="193797" cy="504876"/>
              </a:xfrm>
            </p:grpSpPr>
            <p:grpSp>
              <p:nvGrpSpPr>
                <p:cNvPr id="1619" name="グループ化 1618"/>
                <p:cNvGrpSpPr/>
                <p:nvPr/>
              </p:nvGrpSpPr>
              <p:grpSpPr>
                <a:xfrm>
                  <a:off x="1641119" y="47288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1627" name="直線コネクタ 1626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628" name="直線コネクタ 1627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620" name="グループ化 1619"/>
                <p:cNvGrpSpPr/>
                <p:nvPr/>
              </p:nvGrpSpPr>
              <p:grpSpPr>
                <a:xfrm>
                  <a:off x="1641119" y="48374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1625" name="直線コネクタ 1624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626" name="直線コネクタ 1625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1621" name="直線コネクタ 1620"/>
                <p:cNvCxnSpPr/>
                <p:nvPr/>
              </p:nvCxnSpPr>
              <p:spPr bwMode="auto">
                <a:xfrm>
                  <a:off x="1641119" y="4951241"/>
                  <a:ext cx="103067" cy="3335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22" name="直線コネクタ 1621"/>
                <p:cNvCxnSpPr/>
                <p:nvPr/>
              </p:nvCxnSpPr>
              <p:spPr bwMode="auto">
                <a:xfrm flipH="1">
                  <a:off x="1647289" y="4707881"/>
                  <a:ext cx="96897" cy="23533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23" name="直線コネクタ 1622"/>
                <p:cNvCxnSpPr/>
                <p:nvPr/>
              </p:nvCxnSpPr>
              <p:spPr bwMode="auto">
                <a:xfrm>
                  <a:off x="1738017" y="4564754"/>
                  <a:ext cx="900" cy="147134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24" name="直線コネクタ 1623"/>
                <p:cNvCxnSpPr/>
                <p:nvPr/>
              </p:nvCxnSpPr>
              <p:spPr bwMode="auto">
                <a:xfrm>
                  <a:off x="1744186" y="4984598"/>
                  <a:ext cx="0" cy="85032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618" name="直線コネクタ 1617"/>
              <p:cNvCxnSpPr/>
              <p:nvPr/>
            </p:nvCxnSpPr>
            <p:spPr>
              <a:xfrm>
                <a:off x="872872" y="4625098"/>
                <a:ext cx="1284397" cy="2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549" name="グループ化 1548"/>
            <p:cNvGrpSpPr/>
            <p:nvPr/>
          </p:nvGrpSpPr>
          <p:grpSpPr>
            <a:xfrm>
              <a:off x="650977" y="3925295"/>
              <a:ext cx="1463308" cy="564027"/>
              <a:chOff x="778427" y="5455340"/>
              <a:chExt cx="1463308" cy="564027"/>
            </a:xfrm>
          </p:grpSpPr>
          <p:grpSp>
            <p:nvGrpSpPr>
              <p:cNvPr id="1569" name="グループ化 1568"/>
              <p:cNvGrpSpPr/>
              <p:nvPr/>
            </p:nvGrpSpPr>
            <p:grpSpPr>
              <a:xfrm>
                <a:off x="778427" y="5455340"/>
                <a:ext cx="193797" cy="545656"/>
                <a:chOff x="1641119" y="4581128"/>
                <a:chExt cx="193797" cy="545656"/>
              </a:xfrm>
            </p:grpSpPr>
            <p:grpSp>
              <p:nvGrpSpPr>
                <p:cNvPr id="1604" name="グループ化 1603"/>
                <p:cNvGrpSpPr/>
                <p:nvPr/>
              </p:nvGrpSpPr>
              <p:grpSpPr>
                <a:xfrm>
                  <a:off x="1641119" y="47288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1612" name="直線コネクタ 1611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613" name="直線コネクタ 1612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605" name="グループ化 1604"/>
                <p:cNvGrpSpPr/>
                <p:nvPr/>
              </p:nvGrpSpPr>
              <p:grpSpPr>
                <a:xfrm>
                  <a:off x="1641119" y="48374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1610" name="直線コネクタ 1609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611" name="直線コネクタ 1610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1606" name="直線コネクタ 1605"/>
                <p:cNvCxnSpPr/>
                <p:nvPr/>
              </p:nvCxnSpPr>
              <p:spPr bwMode="auto">
                <a:xfrm>
                  <a:off x="1641119" y="4951241"/>
                  <a:ext cx="103067" cy="3335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07" name="直線コネクタ 1606"/>
                <p:cNvCxnSpPr/>
                <p:nvPr/>
              </p:nvCxnSpPr>
              <p:spPr bwMode="auto">
                <a:xfrm flipH="1">
                  <a:off x="1647289" y="4707881"/>
                  <a:ext cx="96897" cy="23533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08" name="直線コネクタ 1607"/>
                <p:cNvCxnSpPr/>
                <p:nvPr/>
              </p:nvCxnSpPr>
              <p:spPr bwMode="auto">
                <a:xfrm>
                  <a:off x="1738916" y="4581128"/>
                  <a:ext cx="1" cy="13076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09" name="直線コネクタ 1608"/>
                <p:cNvCxnSpPr/>
                <p:nvPr/>
              </p:nvCxnSpPr>
              <p:spPr bwMode="auto">
                <a:xfrm>
                  <a:off x="1744186" y="4984598"/>
                  <a:ext cx="0" cy="142186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570" name="グループ化 1569"/>
              <p:cNvGrpSpPr/>
              <p:nvPr/>
            </p:nvGrpSpPr>
            <p:grpSpPr>
              <a:xfrm>
                <a:off x="1168399" y="5455340"/>
                <a:ext cx="193797" cy="545656"/>
                <a:chOff x="1641119" y="4581128"/>
                <a:chExt cx="193797" cy="545656"/>
              </a:xfrm>
            </p:grpSpPr>
            <p:grpSp>
              <p:nvGrpSpPr>
                <p:cNvPr id="1594" name="グループ化 1593"/>
                <p:cNvGrpSpPr/>
                <p:nvPr/>
              </p:nvGrpSpPr>
              <p:grpSpPr>
                <a:xfrm>
                  <a:off x="1641119" y="47288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1602" name="直線コネクタ 1601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603" name="直線コネクタ 1602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595" name="グループ化 1594"/>
                <p:cNvGrpSpPr/>
                <p:nvPr/>
              </p:nvGrpSpPr>
              <p:grpSpPr>
                <a:xfrm>
                  <a:off x="1641119" y="48374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1600" name="直線コネクタ 1599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601" name="直線コネクタ 1600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1596" name="直線コネクタ 1595"/>
                <p:cNvCxnSpPr/>
                <p:nvPr/>
              </p:nvCxnSpPr>
              <p:spPr bwMode="auto">
                <a:xfrm>
                  <a:off x="1641119" y="4951241"/>
                  <a:ext cx="103067" cy="3335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97" name="直線コネクタ 1596"/>
                <p:cNvCxnSpPr/>
                <p:nvPr/>
              </p:nvCxnSpPr>
              <p:spPr bwMode="auto">
                <a:xfrm flipH="1">
                  <a:off x="1647289" y="4707881"/>
                  <a:ext cx="96897" cy="23533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98" name="直線コネクタ 1597"/>
                <p:cNvCxnSpPr/>
                <p:nvPr/>
              </p:nvCxnSpPr>
              <p:spPr bwMode="auto">
                <a:xfrm>
                  <a:off x="1738916" y="4581128"/>
                  <a:ext cx="1" cy="13076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99" name="直線コネクタ 1598"/>
                <p:cNvCxnSpPr/>
                <p:nvPr/>
              </p:nvCxnSpPr>
              <p:spPr bwMode="auto">
                <a:xfrm>
                  <a:off x="1744186" y="4984598"/>
                  <a:ext cx="0" cy="142186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571" name="グループ化 1570"/>
              <p:cNvGrpSpPr/>
              <p:nvPr/>
            </p:nvGrpSpPr>
            <p:grpSpPr>
              <a:xfrm>
                <a:off x="1612451" y="5455340"/>
                <a:ext cx="193797" cy="545656"/>
                <a:chOff x="1641119" y="4581128"/>
                <a:chExt cx="193797" cy="545656"/>
              </a:xfrm>
            </p:grpSpPr>
            <p:grpSp>
              <p:nvGrpSpPr>
                <p:cNvPr id="1584" name="グループ化 1583"/>
                <p:cNvGrpSpPr/>
                <p:nvPr/>
              </p:nvGrpSpPr>
              <p:grpSpPr>
                <a:xfrm>
                  <a:off x="1641119" y="47288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1592" name="直線コネクタ 1591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593" name="直線コネクタ 1592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585" name="グループ化 1584"/>
                <p:cNvGrpSpPr/>
                <p:nvPr/>
              </p:nvGrpSpPr>
              <p:grpSpPr>
                <a:xfrm>
                  <a:off x="1641119" y="48374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1590" name="直線コネクタ 1589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591" name="直線コネクタ 1590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1586" name="直線コネクタ 1585"/>
                <p:cNvCxnSpPr/>
                <p:nvPr/>
              </p:nvCxnSpPr>
              <p:spPr bwMode="auto">
                <a:xfrm>
                  <a:off x="1641119" y="4951241"/>
                  <a:ext cx="103067" cy="3335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87" name="直線コネクタ 1586"/>
                <p:cNvCxnSpPr/>
                <p:nvPr/>
              </p:nvCxnSpPr>
              <p:spPr bwMode="auto">
                <a:xfrm flipH="1">
                  <a:off x="1647289" y="4707881"/>
                  <a:ext cx="96897" cy="23533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88" name="直線コネクタ 1587"/>
                <p:cNvCxnSpPr/>
                <p:nvPr/>
              </p:nvCxnSpPr>
              <p:spPr bwMode="auto">
                <a:xfrm>
                  <a:off x="1738916" y="4581128"/>
                  <a:ext cx="1" cy="13076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89" name="直線コネクタ 1588"/>
                <p:cNvCxnSpPr/>
                <p:nvPr/>
              </p:nvCxnSpPr>
              <p:spPr bwMode="auto">
                <a:xfrm>
                  <a:off x="1744186" y="4984598"/>
                  <a:ext cx="0" cy="142186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572" name="グループ化 1571"/>
              <p:cNvGrpSpPr/>
              <p:nvPr/>
            </p:nvGrpSpPr>
            <p:grpSpPr>
              <a:xfrm>
                <a:off x="2047938" y="5473711"/>
                <a:ext cx="193797" cy="545656"/>
                <a:chOff x="1641119" y="4581128"/>
                <a:chExt cx="193797" cy="545656"/>
              </a:xfrm>
            </p:grpSpPr>
            <p:grpSp>
              <p:nvGrpSpPr>
                <p:cNvPr id="1574" name="グループ化 1573"/>
                <p:cNvGrpSpPr/>
                <p:nvPr/>
              </p:nvGrpSpPr>
              <p:grpSpPr>
                <a:xfrm>
                  <a:off x="1641119" y="47288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1582" name="直線コネクタ 1581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583" name="直線コネクタ 1582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575" name="グループ化 1574"/>
                <p:cNvGrpSpPr/>
                <p:nvPr/>
              </p:nvGrpSpPr>
              <p:grpSpPr>
                <a:xfrm>
                  <a:off x="1641119" y="48374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1580" name="直線コネクタ 1579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581" name="直線コネクタ 1580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1576" name="直線コネクタ 1575"/>
                <p:cNvCxnSpPr/>
                <p:nvPr/>
              </p:nvCxnSpPr>
              <p:spPr bwMode="auto">
                <a:xfrm>
                  <a:off x="1641119" y="4951241"/>
                  <a:ext cx="103067" cy="3335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77" name="直線コネクタ 1576"/>
                <p:cNvCxnSpPr/>
                <p:nvPr/>
              </p:nvCxnSpPr>
              <p:spPr bwMode="auto">
                <a:xfrm flipH="1">
                  <a:off x="1647289" y="4707881"/>
                  <a:ext cx="96897" cy="23533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78" name="直線コネクタ 1577"/>
                <p:cNvCxnSpPr/>
                <p:nvPr/>
              </p:nvCxnSpPr>
              <p:spPr bwMode="auto">
                <a:xfrm>
                  <a:off x="1738916" y="4581128"/>
                  <a:ext cx="1" cy="13076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79" name="直線コネクタ 1578"/>
                <p:cNvCxnSpPr/>
                <p:nvPr/>
              </p:nvCxnSpPr>
              <p:spPr bwMode="auto">
                <a:xfrm>
                  <a:off x="1744186" y="4984598"/>
                  <a:ext cx="0" cy="142186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573" name="直線コネクタ 1572"/>
              <p:cNvCxnSpPr/>
              <p:nvPr/>
            </p:nvCxnSpPr>
            <p:spPr>
              <a:xfrm>
                <a:off x="867705" y="5461576"/>
                <a:ext cx="1290566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550" name="グループ化 1549"/>
            <p:cNvGrpSpPr/>
            <p:nvPr/>
          </p:nvGrpSpPr>
          <p:grpSpPr>
            <a:xfrm>
              <a:off x="1484000" y="3188243"/>
              <a:ext cx="193797" cy="813452"/>
              <a:chOff x="1641119" y="4557461"/>
              <a:chExt cx="193797" cy="574705"/>
            </a:xfrm>
          </p:grpSpPr>
          <p:grpSp>
            <p:nvGrpSpPr>
              <p:cNvPr id="1559" name="グループ化 1558"/>
              <p:cNvGrpSpPr/>
              <p:nvPr/>
            </p:nvGrpSpPr>
            <p:grpSpPr>
              <a:xfrm>
                <a:off x="1641119" y="4728863"/>
                <a:ext cx="193797" cy="113778"/>
                <a:chOff x="2987824" y="2204864"/>
                <a:chExt cx="216024" cy="184212"/>
              </a:xfrm>
            </p:grpSpPr>
            <p:cxnSp>
              <p:nvCxnSpPr>
                <p:cNvPr id="1567" name="直線コネクタ 1566"/>
                <p:cNvCxnSpPr/>
                <p:nvPr/>
              </p:nvCxnSpPr>
              <p:spPr bwMode="auto">
                <a:xfrm>
                  <a:off x="2987824" y="2204864"/>
                  <a:ext cx="216024" cy="108012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68" name="直線コネクタ 1567"/>
                <p:cNvCxnSpPr/>
                <p:nvPr/>
              </p:nvCxnSpPr>
              <p:spPr bwMode="auto">
                <a:xfrm flipH="1">
                  <a:off x="2987824" y="2312876"/>
                  <a:ext cx="216024" cy="762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560" name="グループ化 1559"/>
              <p:cNvGrpSpPr/>
              <p:nvPr/>
            </p:nvGrpSpPr>
            <p:grpSpPr>
              <a:xfrm>
                <a:off x="1641119" y="4837463"/>
                <a:ext cx="193797" cy="113778"/>
                <a:chOff x="2987824" y="2204864"/>
                <a:chExt cx="216024" cy="184212"/>
              </a:xfrm>
            </p:grpSpPr>
            <p:cxnSp>
              <p:nvCxnSpPr>
                <p:cNvPr id="1565" name="直線コネクタ 1564"/>
                <p:cNvCxnSpPr/>
                <p:nvPr/>
              </p:nvCxnSpPr>
              <p:spPr bwMode="auto">
                <a:xfrm>
                  <a:off x="2987824" y="2204864"/>
                  <a:ext cx="216024" cy="108012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66" name="直線コネクタ 1565"/>
                <p:cNvCxnSpPr/>
                <p:nvPr/>
              </p:nvCxnSpPr>
              <p:spPr bwMode="auto">
                <a:xfrm flipH="1">
                  <a:off x="2987824" y="2312876"/>
                  <a:ext cx="216024" cy="762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561" name="直線コネクタ 1560"/>
              <p:cNvCxnSpPr/>
              <p:nvPr/>
            </p:nvCxnSpPr>
            <p:spPr bwMode="auto">
              <a:xfrm>
                <a:off x="1641119" y="4951241"/>
                <a:ext cx="103067" cy="33357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62" name="直線コネクタ 1561"/>
              <p:cNvCxnSpPr/>
              <p:nvPr/>
            </p:nvCxnSpPr>
            <p:spPr bwMode="auto">
              <a:xfrm flipH="1">
                <a:off x="1647289" y="4707881"/>
                <a:ext cx="96897" cy="2353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63" name="直線コネクタ 1562"/>
              <p:cNvCxnSpPr/>
              <p:nvPr/>
            </p:nvCxnSpPr>
            <p:spPr bwMode="auto">
              <a:xfrm>
                <a:off x="1741660" y="4557461"/>
                <a:ext cx="0" cy="15495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64" name="直線コネクタ 1563"/>
              <p:cNvCxnSpPr/>
              <p:nvPr/>
            </p:nvCxnSpPr>
            <p:spPr bwMode="auto">
              <a:xfrm>
                <a:off x="1739106" y="4989980"/>
                <a:ext cx="0" cy="142186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551" name="直線コネクタ 1550"/>
            <p:cNvCxnSpPr/>
            <p:nvPr/>
          </p:nvCxnSpPr>
          <p:spPr>
            <a:xfrm flipH="1" flipV="1">
              <a:off x="742969" y="3311597"/>
              <a:ext cx="4906" cy="664498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2" name="直線コネクタ 1551"/>
            <p:cNvCxnSpPr/>
            <p:nvPr/>
          </p:nvCxnSpPr>
          <p:spPr>
            <a:xfrm flipH="1" flipV="1">
              <a:off x="1132940" y="3311596"/>
              <a:ext cx="5807" cy="68287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3" name="直線コネクタ 1552"/>
            <p:cNvCxnSpPr/>
            <p:nvPr/>
          </p:nvCxnSpPr>
          <p:spPr>
            <a:xfrm flipV="1">
              <a:off x="2012479" y="3314877"/>
              <a:ext cx="0" cy="679589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554" name="グループ化 1553"/>
            <p:cNvGrpSpPr/>
            <p:nvPr/>
          </p:nvGrpSpPr>
          <p:grpSpPr>
            <a:xfrm>
              <a:off x="536847" y="4701039"/>
              <a:ext cx="1721618" cy="400055"/>
              <a:chOff x="537345" y="4790082"/>
              <a:chExt cx="2584242" cy="500919"/>
            </a:xfrm>
          </p:grpSpPr>
          <p:sp>
            <p:nvSpPr>
              <p:cNvPr id="1555" name="角丸四角形 1554"/>
              <p:cNvSpPr/>
              <p:nvPr/>
            </p:nvSpPr>
            <p:spPr bwMode="auto">
              <a:xfrm>
                <a:off x="537345" y="4794535"/>
                <a:ext cx="594418" cy="495842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  <a:alpha val="88000"/>
                </a:schemeClr>
              </a:solidFill>
              <a:ln w="9525" cap="flat" cmpd="sng" algn="ctr">
                <a:solidFill>
                  <a:schemeClr val="bg1">
                    <a:lumMod val="85000"/>
                    <a:alpha val="24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88900" dist="50800" dir="8520000" algn="ctr" rotWithShape="0">
                  <a:srgbClr val="FFFFFF">
                    <a:alpha val="59000"/>
                  </a:srgbClr>
                </a:outerShdw>
              </a:effectLst>
              <a:scene3d>
                <a:camera prst="orthographicFront"/>
                <a:lightRig rig="soft" dir="t">
                  <a:rot lat="0" lon="0" rev="1800000"/>
                </a:lightRig>
              </a:scene3d>
              <a:sp3d extrusionH="76200" contourW="25400">
                <a:bevelT w="63500" h="63500"/>
                <a:extrusionClr>
                  <a:srgbClr val="616161">
                    <a:lumMod val="40000"/>
                    <a:lumOff val="60000"/>
                  </a:srgbClr>
                </a:extrusionClr>
                <a:contourClr>
                  <a:srgbClr val="616161"/>
                </a:contourClr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56" name="角丸四角形 1555"/>
              <p:cNvSpPr/>
              <p:nvPr/>
            </p:nvSpPr>
            <p:spPr bwMode="auto">
              <a:xfrm>
                <a:off x="1220422" y="4795159"/>
                <a:ext cx="594418" cy="495842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  <a:alpha val="88000"/>
                </a:schemeClr>
              </a:solidFill>
              <a:ln w="9525" cap="flat" cmpd="sng" algn="ctr">
                <a:solidFill>
                  <a:schemeClr val="bg1">
                    <a:lumMod val="85000"/>
                    <a:alpha val="24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88900" dist="50800" dir="8520000" algn="ctr" rotWithShape="0">
                  <a:srgbClr val="FFFFFF">
                    <a:alpha val="59000"/>
                  </a:srgbClr>
                </a:outerShdw>
              </a:effectLst>
              <a:scene3d>
                <a:camera prst="orthographicFront"/>
                <a:lightRig rig="soft" dir="t">
                  <a:rot lat="0" lon="0" rev="1800000"/>
                </a:lightRig>
              </a:scene3d>
              <a:sp3d extrusionH="76200" contourW="25400">
                <a:bevelT w="63500" h="63500"/>
                <a:extrusionClr>
                  <a:srgbClr val="616161">
                    <a:lumMod val="40000"/>
                    <a:lumOff val="60000"/>
                  </a:srgbClr>
                </a:extrusionClr>
                <a:contourClr>
                  <a:srgbClr val="616161"/>
                </a:contourClr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57" name="角丸四角形 1556"/>
              <p:cNvSpPr/>
              <p:nvPr/>
            </p:nvSpPr>
            <p:spPr bwMode="auto">
              <a:xfrm>
                <a:off x="1892352" y="4792317"/>
                <a:ext cx="594418" cy="495842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  <a:alpha val="88000"/>
                </a:schemeClr>
              </a:solidFill>
              <a:ln w="9525" cap="flat" cmpd="sng" algn="ctr">
                <a:solidFill>
                  <a:schemeClr val="bg1">
                    <a:lumMod val="85000"/>
                    <a:alpha val="24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88900" dist="50800" dir="8520000" algn="ctr" rotWithShape="0">
                  <a:srgbClr val="FFFFFF">
                    <a:alpha val="59000"/>
                  </a:srgbClr>
                </a:outerShdw>
              </a:effectLst>
              <a:scene3d>
                <a:camera prst="orthographicFront"/>
                <a:lightRig rig="soft" dir="t">
                  <a:rot lat="0" lon="0" rev="1800000"/>
                </a:lightRig>
              </a:scene3d>
              <a:sp3d extrusionH="76200" contourW="25400">
                <a:bevelT w="63500" h="63500"/>
                <a:extrusionClr>
                  <a:srgbClr val="616161">
                    <a:lumMod val="40000"/>
                    <a:lumOff val="60000"/>
                  </a:srgbClr>
                </a:extrusionClr>
                <a:contourClr>
                  <a:srgbClr val="616161"/>
                </a:contourClr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58" name="角丸四角形 1557"/>
              <p:cNvSpPr/>
              <p:nvPr/>
            </p:nvSpPr>
            <p:spPr bwMode="auto">
              <a:xfrm>
                <a:off x="2527169" y="4790082"/>
                <a:ext cx="594418" cy="495842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  <a:alpha val="88000"/>
                </a:schemeClr>
              </a:solidFill>
              <a:ln w="9525" cap="flat" cmpd="sng" algn="ctr">
                <a:solidFill>
                  <a:schemeClr val="bg1">
                    <a:lumMod val="85000"/>
                    <a:alpha val="24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88900" dist="50800" dir="8520000" algn="ctr" rotWithShape="0">
                  <a:srgbClr val="FFFFFF">
                    <a:alpha val="59000"/>
                  </a:srgbClr>
                </a:outerShdw>
              </a:effectLst>
              <a:scene3d>
                <a:camera prst="orthographicFront"/>
                <a:lightRig rig="soft" dir="t">
                  <a:rot lat="0" lon="0" rev="1800000"/>
                </a:lightRig>
              </a:scene3d>
              <a:sp3d extrusionH="76200" contourW="25400">
                <a:bevelT w="63500" h="63500"/>
                <a:extrusionClr>
                  <a:srgbClr val="616161">
                    <a:lumMod val="40000"/>
                    <a:lumOff val="60000"/>
                  </a:srgbClr>
                </a:extrusionClr>
                <a:contourClr>
                  <a:srgbClr val="616161"/>
                </a:contourClr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201" name="角丸四角形 200"/>
          <p:cNvSpPr/>
          <p:nvPr/>
        </p:nvSpPr>
        <p:spPr>
          <a:xfrm>
            <a:off x="11707929" y="944162"/>
            <a:ext cx="38671748" cy="7165966"/>
          </a:xfrm>
          <a:prstGeom prst="roundRect">
            <a:avLst>
              <a:gd name="adj" fmla="val 9011"/>
            </a:avLst>
          </a:prstGeom>
          <a:noFill/>
          <a:ln>
            <a:noFill/>
          </a:ln>
          <a:effectLst/>
        </p:spPr>
        <p:txBody>
          <a:bodyPr vert="horz" wrap="square" lIns="360000" tIns="271719" rIns="360000" bIns="271719" rtlCol="0">
            <a:noAutofit/>
          </a:bodyPr>
          <a:lstStyle/>
          <a:p>
            <a:pPr defTabSz="5434371">
              <a:spcBef>
                <a:spcPct val="20000"/>
              </a:spcBef>
              <a:buFont typeface="Wingdings" pitchFamily="2" charset="2"/>
              <a:buNone/>
            </a:pPr>
            <a:endParaRPr lang="ja-JP" altLang="en-US" sz="3600" i="1">
              <a:ea typeface="Adobe Song Std L" pitchFamily="18" charset="-128"/>
              <a:cs typeface="Arial" pitchFamily="34" charset="0"/>
            </a:endParaRPr>
          </a:p>
        </p:txBody>
      </p:sp>
      <p:sp>
        <p:nvSpPr>
          <p:cNvPr id="202" name="角丸四角形 201"/>
          <p:cNvSpPr/>
          <p:nvPr/>
        </p:nvSpPr>
        <p:spPr>
          <a:xfrm>
            <a:off x="11707929" y="2565700"/>
            <a:ext cx="38671748" cy="7165966"/>
          </a:xfrm>
          <a:prstGeom prst="roundRect">
            <a:avLst>
              <a:gd name="adj" fmla="val 8373"/>
            </a:avLst>
          </a:prstGeom>
          <a:noFill/>
          <a:ln w="50800" cmpd="dbl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143" name="図 1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27" y="7635036"/>
            <a:ext cx="5417248" cy="2570575"/>
          </a:xfrm>
          <a:prstGeom prst="rect">
            <a:avLst/>
          </a:prstGeom>
        </p:spPr>
      </p:pic>
      <p:grpSp>
        <p:nvGrpSpPr>
          <p:cNvPr id="30" name="グループ化 29"/>
          <p:cNvGrpSpPr/>
          <p:nvPr/>
        </p:nvGrpSpPr>
        <p:grpSpPr>
          <a:xfrm>
            <a:off x="23019531" y="12442394"/>
            <a:ext cx="8056277" cy="4641327"/>
            <a:chOff x="23235423" y="25139892"/>
            <a:chExt cx="8056277" cy="4641327"/>
          </a:xfrm>
        </p:grpSpPr>
        <p:sp>
          <p:nvSpPr>
            <p:cNvPr id="211" name="正方形/長方形 210"/>
            <p:cNvSpPr/>
            <p:nvPr/>
          </p:nvSpPr>
          <p:spPr>
            <a:xfrm>
              <a:off x="23235423" y="25139892"/>
              <a:ext cx="8056277" cy="1823625"/>
            </a:xfrm>
            <a:prstGeom prst="rect">
              <a:avLst/>
            </a:prstGeom>
            <a:noFill/>
            <a:ln>
              <a:noFill/>
              <a:prstDash val="dash"/>
            </a:ln>
            <a:effectLst/>
          </p:spPr>
          <p:txBody>
            <a:bodyPr vert="horz" lIns="543437" tIns="271719" rIns="543437" bIns="271719" rtlCol="0">
              <a:normAutofit/>
            </a:bodyPr>
            <a:lstStyle/>
            <a:p>
              <a:pPr marL="457200" indent="-457200" defTabSz="5434371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ja-JP" sz="3600" b="1" dirty="0" smtClean="0">
                  <a:ea typeface="Adobe Fan Heiti Std B"/>
                  <a:cs typeface="Arial" pitchFamily="34" charset="0"/>
                </a:rPr>
                <a:t>Forcing </a:t>
              </a:r>
              <a:r>
                <a:rPr lang="en-US" altLang="ja-JP" sz="3600" b="1" dirty="0">
                  <a:ea typeface="Adobe Fan Heiti Std B"/>
                  <a:cs typeface="Arial" pitchFamily="34" charset="0"/>
                </a:rPr>
                <a:t>waiting threads to enter in a passive wait immediately</a:t>
              </a:r>
            </a:p>
            <a:p>
              <a:pPr algn="ctr" defTabSz="5434371">
                <a:spcBef>
                  <a:spcPct val="20000"/>
                </a:spcBef>
              </a:pPr>
              <a:endParaRPr lang="ja-JP" altLang="en-US" sz="3200" b="1" dirty="0">
                <a:solidFill>
                  <a:schemeClr val="tx2"/>
                </a:solidFill>
                <a:latin typeface="Arial" pitchFamily="34" charset="0"/>
                <a:ea typeface="Adobe Fan Heiti Std B"/>
                <a:cs typeface="Arial" pitchFamily="34" charset="0"/>
              </a:endParaRPr>
            </a:p>
          </p:txBody>
        </p:sp>
        <p:sp>
          <p:nvSpPr>
            <p:cNvPr id="866" name="テキスト ボックス 865"/>
            <p:cNvSpPr txBox="1"/>
            <p:nvPr/>
          </p:nvSpPr>
          <p:spPr>
            <a:xfrm>
              <a:off x="24712271" y="26536743"/>
              <a:ext cx="5799919" cy="3244476"/>
            </a:xfrm>
            <a:prstGeom prst="rect">
              <a:avLst/>
            </a:prstGeom>
            <a:gradFill flip="none" rotWithShape="1">
              <a:gsLst>
                <a:gs pos="0">
                  <a:srgbClr val="E6E6E6"/>
                </a:gs>
                <a:gs pos="93000">
                  <a:srgbClr val="E6E6E6"/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effectLst/>
          </p:spPr>
          <p:txBody>
            <a:bodyPr wrap="square" lIns="180000" tIns="180000" rIns="180000" bIns="180000" rtlCol="0">
              <a:noAutofit/>
            </a:bodyPr>
            <a:lstStyle>
              <a:defPPr>
                <a:defRPr lang="ja-JP"/>
              </a:defPPr>
              <a:lvl1pPr>
                <a:defRPr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  <a:lvl2pPr marL="0" lvl="1">
                <a:defRPr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defRPr>
              </a:lvl2pPr>
              <a:lvl3pPr marL="457200" lvl="2">
                <a:defRPr sz="2800">
                  <a:solidFill>
                    <a:srgbClr val="8E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defRPr>
              </a:lvl3pPr>
            </a:lstStyle>
            <a:p>
              <a:r>
                <a:rPr lang="en-US" altLang="ja-JP" dirty="0">
                  <a:solidFill>
                    <a:srgbClr val="8E0000"/>
                  </a:solidFill>
                </a:rPr>
                <a:t># pragma </a:t>
              </a:r>
              <a:r>
                <a:rPr lang="en-US" altLang="ja-JP" dirty="0" err="1"/>
                <a:t>omp</a:t>
              </a:r>
              <a:r>
                <a:rPr lang="en-US" altLang="ja-JP" dirty="0"/>
                <a:t> parallel</a:t>
              </a:r>
            </a:p>
            <a:p>
              <a:r>
                <a:rPr lang="en-US" altLang="ja-JP" dirty="0">
                  <a:solidFill>
                    <a:srgbClr val="8E0000"/>
                  </a:solidFill>
                </a:rPr>
                <a:t># pragma </a:t>
              </a:r>
              <a:r>
                <a:rPr lang="en-US" altLang="ja-JP" dirty="0" err="1"/>
                <a:t>omp</a:t>
              </a:r>
              <a:r>
                <a:rPr lang="en-US" altLang="ja-JP" dirty="0"/>
                <a:t> single</a:t>
              </a:r>
            </a:p>
            <a:p>
              <a:r>
                <a:rPr lang="en-US" altLang="ja-JP" dirty="0"/>
                <a:t>{</a:t>
              </a:r>
            </a:p>
            <a:p>
              <a:pPr lvl="2"/>
              <a:r>
                <a:rPr lang="en-US" altLang="ja-JP" dirty="0" err="1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set_fast_yield</a:t>
              </a:r>
              <a:r>
                <a:rPr lang="en-US" altLang="ja-JP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(1); </a:t>
              </a:r>
              <a:r>
                <a:rPr lang="en-US" altLang="ja-JP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en-US" altLang="ja-JP" dirty="0"/>
            </a:p>
            <a:p>
              <a:pPr lvl="2"/>
              <a:r>
                <a:rPr lang="en-US" altLang="ja-JP" dirty="0">
                  <a:solidFill>
                    <a:srgbClr val="8E0000"/>
                  </a:solidFill>
                </a:rPr>
                <a:t>#pragma </a:t>
              </a:r>
              <a:r>
                <a:rPr lang="en-US" altLang="ja-JP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omp</a:t>
              </a:r>
              <a:r>
                <a:rPr lang="en-US" altLang="ja-JP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parallel</a:t>
              </a:r>
            </a:p>
            <a:p>
              <a:pPr lvl="2"/>
              <a:r>
                <a:rPr lang="en-US" altLang="ja-JP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{ … }</a:t>
              </a:r>
            </a:p>
            <a:p>
              <a:r>
                <a:rPr lang="en-US" altLang="ja-JP" dirty="0" smtClean="0"/>
                <a:t>}</a:t>
              </a:r>
              <a:endParaRPr lang="en-US" altLang="ja-JP" dirty="0"/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12425736" y="12414005"/>
            <a:ext cx="8166488" cy="4756227"/>
            <a:chOff x="11905786" y="25540554"/>
            <a:chExt cx="8166488" cy="4756227"/>
          </a:xfrm>
        </p:grpSpPr>
        <p:sp>
          <p:nvSpPr>
            <p:cNvPr id="210" name="正方形/長方形 209"/>
            <p:cNvSpPr/>
            <p:nvPr/>
          </p:nvSpPr>
          <p:spPr>
            <a:xfrm>
              <a:off x="11905786" y="25540554"/>
              <a:ext cx="8166488" cy="983253"/>
            </a:xfrm>
            <a:prstGeom prst="rect">
              <a:avLst/>
            </a:prstGeom>
            <a:noFill/>
            <a:ln>
              <a:noFill/>
              <a:prstDash val="dash"/>
            </a:ln>
            <a:effectLst/>
          </p:spPr>
          <p:txBody>
            <a:bodyPr vert="horz" lIns="543437" tIns="271719" rIns="543437" bIns="271719" rtlCol="0">
              <a:noAutofit/>
            </a:bodyPr>
            <a:lstStyle/>
            <a:p>
              <a:pPr marL="457200" indent="-457200" defTabSz="5434371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ja-JP" sz="3600" b="1" dirty="0" smtClean="0">
                  <a:ea typeface="Adobe Fan Heiti Std B"/>
                  <a:cs typeface="Arial" pitchFamily="34" charset="0"/>
                </a:rPr>
                <a:t>Getting </a:t>
              </a:r>
              <a:r>
                <a:rPr lang="en-US" altLang="ja-JP" sz="3600" b="1" dirty="0">
                  <a:ea typeface="Adobe Fan Heiti Std B"/>
                  <a:cs typeface="Arial" pitchFamily="34" charset="0"/>
                </a:rPr>
                <a:t>the number of idle threads</a:t>
              </a:r>
            </a:p>
          </p:txBody>
        </p:sp>
        <p:sp>
          <p:nvSpPr>
            <p:cNvPr id="867" name="テキスト ボックス 866"/>
            <p:cNvSpPr txBox="1"/>
            <p:nvPr/>
          </p:nvSpPr>
          <p:spPr>
            <a:xfrm>
              <a:off x="12290040" y="26965794"/>
              <a:ext cx="7056784" cy="3330987"/>
            </a:xfrm>
            <a:prstGeom prst="rect">
              <a:avLst/>
            </a:prstGeom>
            <a:gradFill flip="none" rotWithShape="1">
              <a:gsLst>
                <a:gs pos="0">
                  <a:srgbClr val="E6E6E6"/>
                </a:gs>
                <a:gs pos="93000">
                  <a:srgbClr val="E6E6E6"/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effectLst/>
          </p:spPr>
          <p:txBody>
            <a:bodyPr wrap="square" lIns="180000" tIns="180000" rIns="180000" bIns="180000" rtlCol="0">
              <a:noAutofit/>
            </a:bodyPr>
            <a:lstStyle>
              <a:defPPr>
                <a:defRPr lang="ja-JP"/>
              </a:defPPr>
              <a:lvl1pPr>
                <a:defRPr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  <a:lvl2pPr marL="0" lvl="1">
                <a:defRPr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defRPr>
              </a:lvl2pPr>
              <a:lvl3pPr marL="457200" lvl="2">
                <a:defRPr sz="2800">
                  <a:solidFill>
                    <a:srgbClr val="8E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defRPr>
              </a:lvl3pPr>
            </a:lstStyle>
            <a:p>
              <a:r>
                <a:rPr lang="en-US" altLang="ja-JP" dirty="0" smtClean="0">
                  <a:solidFill>
                    <a:srgbClr val="8E0000"/>
                  </a:solidFill>
                </a:rPr>
                <a:t>#pragma </a:t>
              </a:r>
              <a:r>
                <a:rPr lang="en-US" altLang="ja-JP" dirty="0" err="1"/>
                <a:t>omp</a:t>
              </a:r>
              <a:r>
                <a:rPr lang="en-US" altLang="ja-JP" dirty="0"/>
                <a:t> parallel</a:t>
              </a:r>
            </a:p>
            <a:p>
              <a:r>
                <a:rPr lang="en-US" altLang="ja-JP" dirty="0" smtClean="0">
                  <a:solidFill>
                    <a:srgbClr val="8E0000"/>
                  </a:solidFill>
                </a:rPr>
                <a:t>#pragma </a:t>
              </a:r>
              <a:r>
                <a:rPr lang="en-US" altLang="ja-JP" dirty="0" err="1"/>
                <a:t>omp</a:t>
              </a:r>
              <a:r>
                <a:rPr lang="en-US" altLang="ja-JP" dirty="0"/>
                <a:t> single</a:t>
              </a:r>
            </a:p>
            <a:p>
              <a:r>
                <a:rPr lang="en-US" altLang="ja-JP" dirty="0"/>
                <a:t>{</a:t>
              </a:r>
            </a:p>
            <a:p>
              <a:pPr lvl="2"/>
              <a:r>
                <a:rPr lang="en-US" altLang="ja-JP" dirty="0" smtClean="0">
                  <a:solidFill>
                    <a:srgbClr val="8E0000"/>
                  </a:solidFill>
                </a:rPr>
                <a:t>#pragma </a:t>
              </a:r>
              <a:r>
                <a:rPr lang="en-US" altLang="ja-JP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omp</a:t>
              </a:r>
              <a:r>
                <a:rPr lang="en-US" altLang="ja-JP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parallel </a:t>
              </a:r>
              <a:r>
                <a:rPr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\</a:t>
              </a:r>
            </a:p>
            <a:p>
              <a:pPr lvl="2"/>
              <a:r>
                <a:rPr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</a:t>
              </a:r>
              <a:r>
                <a:rPr lang="en-US" altLang="ja-JP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num_threads</a:t>
              </a:r>
              <a:r>
                <a:rPr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 </a:t>
              </a:r>
              <a:r>
                <a:rPr lang="en-US" altLang="ja-JP" dirty="0" err="1" smtClean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get_num_idle_threads</a:t>
              </a:r>
              <a:r>
                <a:rPr lang="en-US" altLang="ja-JP" dirty="0" smtClean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() </a:t>
              </a:r>
              <a:r>
                <a:rPr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pPr lvl="2"/>
              <a:r>
                <a:rPr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{ </a:t>
              </a:r>
              <a:r>
                <a:rPr lang="en-US" altLang="ja-JP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… }</a:t>
              </a:r>
            </a:p>
            <a:p>
              <a:r>
                <a:rPr lang="en-US" altLang="ja-JP" dirty="0" smtClean="0"/>
                <a:t>}</a:t>
              </a:r>
              <a:endParaRPr lang="en-US" altLang="ja-JP" dirty="0"/>
            </a:p>
          </p:txBody>
        </p:sp>
      </p:grpSp>
      <p:sp>
        <p:nvSpPr>
          <p:cNvPr id="150" name="正方形/長方形 149"/>
          <p:cNvSpPr/>
          <p:nvPr/>
        </p:nvSpPr>
        <p:spPr>
          <a:xfrm>
            <a:off x="13721880" y="16697321"/>
            <a:ext cx="4880058" cy="368825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30000">
                <a:schemeClr val="accent2">
                  <a:lumMod val="60000"/>
                  <a:lumOff val="40000"/>
                </a:schemeClr>
              </a:gs>
              <a:gs pos="64999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Internal Barrier</a:t>
            </a:r>
            <a:endParaRPr lang="ja-JP" altLang="en-US" sz="2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1" name="フリーフォーム 150"/>
          <p:cNvSpPr/>
          <p:nvPr/>
        </p:nvSpPr>
        <p:spPr>
          <a:xfrm>
            <a:off x="18632880" y="16850121"/>
            <a:ext cx="1233894" cy="45719"/>
          </a:xfrm>
          <a:custGeom>
            <a:avLst/>
            <a:gdLst>
              <a:gd name="connsiteX0" fmla="*/ 0 w 1569720"/>
              <a:gd name="connsiteY0" fmla="*/ 0 h 0"/>
              <a:gd name="connsiteX1" fmla="*/ 1569720 w 15697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69720">
                <a:moveTo>
                  <a:pt x="0" y="0"/>
                </a:moveTo>
                <a:lnTo>
                  <a:pt x="1569720" y="0"/>
                </a:lnTo>
              </a:path>
            </a:pathLst>
          </a:custGeom>
          <a:ln w="63500">
            <a:solidFill>
              <a:srgbClr val="BC0000">
                <a:alpha val="34118"/>
              </a:srgb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grpSp>
        <p:nvGrpSpPr>
          <p:cNvPr id="194" name="グループ化 193"/>
          <p:cNvGrpSpPr/>
          <p:nvPr/>
        </p:nvGrpSpPr>
        <p:grpSpPr>
          <a:xfrm>
            <a:off x="19801093" y="15098755"/>
            <a:ext cx="5075018" cy="2418418"/>
            <a:chOff x="8241032" y="27342975"/>
            <a:chExt cx="5075018" cy="2418418"/>
          </a:xfrm>
        </p:grpSpPr>
        <p:sp>
          <p:nvSpPr>
            <p:cNvPr id="888" name="爆発 1 887"/>
            <p:cNvSpPr/>
            <p:nvPr/>
          </p:nvSpPr>
          <p:spPr>
            <a:xfrm>
              <a:off x="8723978" y="27342975"/>
              <a:ext cx="3383968" cy="2418418"/>
            </a:xfrm>
            <a:prstGeom prst="irregularSeal1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30000">
                  <a:schemeClr val="accent2">
                    <a:lumMod val="40000"/>
                    <a:lumOff val="60000"/>
                  </a:schemeClr>
                </a:gs>
                <a:gs pos="64999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4" name="テキスト ボックス 363"/>
            <p:cNvSpPr txBox="1"/>
            <p:nvPr/>
          </p:nvSpPr>
          <p:spPr>
            <a:xfrm>
              <a:off x="8241032" y="27651322"/>
              <a:ext cx="507501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3600" b="1" dirty="0" smtClean="0"/>
                <a:t>Threads waiting in the barrier are doing </a:t>
              </a:r>
            </a:p>
            <a:p>
              <a:pPr algn="ctr"/>
              <a:r>
                <a:rPr lang="en-US" altLang="ja-JP" sz="3600" b="1" dirty="0" smtClean="0">
                  <a:solidFill>
                    <a:srgbClr val="BC0000"/>
                  </a:solidFill>
                </a:rPr>
                <a:t>SPIN LOOP</a:t>
              </a:r>
              <a:r>
                <a:rPr lang="en-US" altLang="ja-JP" sz="3600" b="1" dirty="0" smtClean="0"/>
                <a:t> until timeout !</a:t>
              </a:r>
              <a:endParaRPr lang="en-US" altLang="ja-JP" sz="3600" b="1" dirty="0"/>
            </a:p>
          </p:txBody>
        </p:sp>
      </p:grpSp>
      <p:sp>
        <p:nvSpPr>
          <p:cNvPr id="1358" name="コンテンツ プレースホルダー 4"/>
          <p:cNvSpPr txBox="1">
            <a:spLocks/>
          </p:cNvSpPr>
          <p:nvPr/>
        </p:nvSpPr>
        <p:spPr>
          <a:xfrm>
            <a:off x="760440" y="22394738"/>
            <a:ext cx="11775678" cy="127504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lIns="543437" tIns="271719" rIns="543437" bIns="271719" rtlCol="0">
            <a:normAutofit/>
          </a:bodyPr>
          <a:lstStyle>
            <a:lvl1pPr marL="1868805" indent="-1868805" algn="l" defTabSz="4983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49078" indent="-1557338" algn="l" defTabSz="498348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29350" indent="-1245870" algn="l" defTabSz="4983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21090" indent="-1245870" algn="l" defTabSz="498348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0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12830" indent="-1245870" algn="l" defTabSz="498348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0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04570" indent="-1245870" algn="l" defTabSz="4983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0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96310" indent="-1245870" algn="l" defTabSz="4983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0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688050" indent="-1245870" algn="l" defTabSz="4983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0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179790" indent="-1245870" algn="l" defTabSz="49834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0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-720000" defTabSz="5434371">
              <a:buFont typeface="Wingdings" pitchFamily="2" charset="2"/>
              <a:buChar char="n"/>
            </a:pPr>
            <a:r>
              <a:rPr lang="en-US" altLang="ja-JP" sz="4400" b="1" dirty="0" smtClean="0">
                <a:solidFill>
                  <a:schemeClr val="tx2"/>
                </a:solidFill>
                <a:ea typeface="Adobe Fan Heiti Std B"/>
                <a:cs typeface="Arial" pitchFamily="34" charset="0"/>
              </a:rPr>
              <a:t>Solution</a:t>
            </a:r>
            <a:r>
              <a:rPr lang="en-US" altLang="ja-JP" sz="4400" b="1" dirty="0">
                <a:solidFill>
                  <a:schemeClr val="tx2"/>
                </a:solidFill>
                <a:ea typeface="Adobe Fan Heiti Std B"/>
                <a:cs typeface="Arial" pitchFamily="34" charset="0"/>
              </a:rPr>
              <a:t>: </a:t>
            </a:r>
            <a:r>
              <a:rPr lang="ja-JP" altLang="en-US" sz="4400" b="1" dirty="0" smtClean="0">
                <a:solidFill>
                  <a:schemeClr val="tx2"/>
                </a:solidFill>
                <a:ea typeface="Adobe Fan Heiti Std B"/>
                <a:cs typeface="Arial" pitchFamily="34" charset="0"/>
              </a:rPr>
              <a:t>  </a:t>
            </a:r>
            <a:r>
              <a:rPr lang="en-US" altLang="ja-JP" sz="4400" b="1" dirty="0" smtClean="0">
                <a:solidFill>
                  <a:schemeClr val="tx2"/>
                </a:solidFill>
                <a:ea typeface="Adobe Fan Heiti Std B"/>
                <a:cs typeface="Arial" pitchFamily="34" charset="0"/>
              </a:rPr>
              <a:t>Sharing </a:t>
            </a:r>
            <a:r>
              <a:rPr lang="en-US" altLang="ja-JP" sz="4400" b="1" dirty="0">
                <a:solidFill>
                  <a:schemeClr val="tx2"/>
                </a:solidFill>
                <a:ea typeface="Adobe Fan Heiti Std B"/>
                <a:cs typeface="Arial" pitchFamily="34" charset="0"/>
              </a:rPr>
              <a:t>Idle Threads with Application inside MPI</a:t>
            </a:r>
          </a:p>
          <a:p>
            <a:pPr marL="360000" indent="-720000" defTabSz="5434371">
              <a:buFont typeface="Wingdings" pitchFamily="2" charset="2"/>
              <a:buChar char="n"/>
            </a:pPr>
            <a:endParaRPr lang="en-US" altLang="ja-JP" sz="3600" b="1" dirty="0">
              <a:latin typeface="Arial" pitchFamily="34" charset="0"/>
              <a:ea typeface="Adobe Fan Heiti Std B"/>
              <a:cs typeface="Arial" pitchFamily="34" charset="0"/>
            </a:endParaRPr>
          </a:p>
          <a:p>
            <a:pPr marL="360000" indent="-720000" defTabSz="5434371">
              <a:buFont typeface="Wingdings" pitchFamily="2" charset="2"/>
              <a:buChar char="n"/>
            </a:pPr>
            <a:endParaRPr lang="en-US" altLang="ja-JP" sz="3600" b="1" dirty="0" smtClean="0">
              <a:latin typeface="Arial" pitchFamily="34" charset="0"/>
              <a:ea typeface="Adobe Fan Heiti Std B"/>
              <a:cs typeface="Arial" pitchFamily="34" charset="0"/>
            </a:endParaRPr>
          </a:p>
          <a:p>
            <a:pPr marL="360000" indent="-720000" defTabSz="5434371">
              <a:buFont typeface="Wingdings" pitchFamily="2" charset="2"/>
              <a:buChar char="n"/>
            </a:pPr>
            <a:endParaRPr lang="en-US" altLang="ja-JP" sz="3600" b="1" dirty="0">
              <a:latin typeface="Arial" pitchFamily="34" charset="0"/>
              <a:ea typeface="Adobe Fan Heiti Std B"/>
              <a:cs typeface="Arial" pitchFamily="34" charset="0"/>
            </a:endParaRPr>
          </a:p>
          <a:p>
            <a:pPr marL="360000" indent="-720000" defTabSz="5434371">
              <a:buFont typeface="Wingdings" pitchFamily="2" charset="2"/>
              <a:buChar char="n"/>
            </a:pPr>
            <a:endParaRPr lang="en-US" altLang="ja-JP" sz="3600" b="1" dirty="0" smtClean="0">
              <a:latin typeface="Arial" pitchFamily="34" charset="0"/>
              <a:ea typeface="Adobe Fan Heiti Std B"/>
              <a:cs typeface="Arial" pitchFamily="34" charset="0"/>
            </a:endParaRPr>
          </a:p>
          <a:p>
            <a:pPr marL="360000" indent="-720000" defTabSz="5434371">
              <a:buFont typeface="Wingdings" pitchFamily="2" charset="2"/>
              <a:buChar char="n"/>
            </a:pPr>
            <a:endParaRPr lang="en-US" altLang="ja-JP" sz="3600" b="1" dirty="0" smtClean="0">
              <a:latin typeface="Arial" pitchFamily="34" charset="0"/>
              <a:ea typeface="Adobe Fan Heiti Std B"/>
              <a:cs typeface="Arial" pitchFamily="34" charset="0"/>
            </a:endParaRPr>
          </a:p>
          <a:p>
            <a:pPr marL="360000" indent="-720000" defTabSz="5434371">
              <a:buFont typeface="Wingdings" pitchFamily="2" charset="2"/>
              <a:buChar char="n"/>
            </a:pPr>
            <a:endParaRPr lang="en-US" altLang="ja-JP" sz="3600" b="1" dirty="0">
              <a:latin typeface="Arial" pitchFamily="34" charset="0"/>
              <a:ea typeface="Adobe Fan Heiti Std B"/>
              <a:cs typeface="Arial" pitchFamily="34" charset="0"/>
            </a:endParaRPr>
          </a:p>
          <a:p>
            <a:pPr marL="0" indent="0" defTabSz="5434371">
              <a:buNone/>
            </a:pPr>
            <a:endParaRPr lang="en-US" altLang="ja-JP" sz="3600" b="1" dirty="0">
              <a:latin typeface="Arial" pitchFamily="34" charset="0"/>
              <a:ea typeface="Adobe Fan Heiti Std B"/>
              <a:cs typeface="Arial" pitchFamily="34" charset="0"/>
            </a:endParaRPr>
          </a:p>
          <a:p>
            <a:pPr marL="360000" indent="-720000" defTabSz="5434371">
              <a:buFont typeface="Wingdings" pitchFamily="2" charset="2"/>
              <a:buChar char="n"/>
            </a:pPr>
            <a:endParaRPr lang="en-US" altLang="ja-JP" sz="3600" b="1" dirty="0">
              <a:latin typeface="Arial" pitchFamily="34" charset="0"/>
              <a:ea typeface="Adobe Fan Heiti Std B"/>
              <a:cs typeface="Arial" pitchFamily="34" charset="0"/>
            </a:endParaRPr>
          </a:p>
          <a:p>
            <a:pPr marL="360000" indent="-720000" defTabSz="5434371">
              <a:buFont typeface="Wingdings" pitchFamily="2" charset="2"/>
              <a:buChar char="n"/>
            </a:pPr>
            <a:endParaRPr lang="en-US" altLang="ja-JP" sz="3600" b="1" dirty="0" smtClean="0">
              <a:latin typeface="Arial" pitchFamily="34" charset="0"/>
              <a:ea typeface="Adobe Fan Heiti Std B"/>
              <a:cs typeface="Arial" pitchFamily="34" charset="0"/>
            </a:endParaRPr>
          </a:p>
          <a:p>
            <a:pPr marL="360000" indent="-720000" defTabSz="5434371">
              <a:buFont typeface="Wingdings" pitchFamily="2" charset="2"/>
              <a:buChar char="n"/>
            </a:pPr>
            <a:endParaRPr lang="en-US" altLang="ja-JP" sz="3600" b="1" dirty="0">
              <a:latin typeface="Arial" pitchFamily="34" charset="0"/>
              <a:ea typeface="Adobe Fan Heiti Std B"/>
              <a:cs typeface="Arial" pitchFamily="34" charset="0"/>
            </a:endParaRPr>
          </a:p>
          <a:p>
            <a:pPr marL="360000" indent="-720000" defTabSz="5434371">
              <a:buFont typeface="Wingdings" pitchFamily="2" charset="2"/>
              <a:buChar char="n"/>
            </a:pPr>
            <a:endParaRPr lang="en-US" altLang="ja-JP" sz="3600" b="1" dirty="0" smtClean="0">
              <a:latin typeface="Arial" pitchFamily="34" charset="0"/>
              <a:ea typeface="Adobe Fan Heiti Std B"/>
              <a:cs typeface="Arial" pitchFamily="34" charset="0"/>
            </a:endParaRPr>
          </a:p>
          <a:p>
            <a:pPr marL="360000" indent="-720000" defTabSz="5434371">
              <a:buFont typeface="Wingdings" pitchFamily="2" charset="2"/>
              <a:buChar char="n"/>
            </a:pPr>
            <a:endParaRPr lang="en-US" altLang="ja-JP" sz="3600" b="1" dirty="0" smtClean="0">
              <a:latin typeface="Arial" pitchFamily="34" charset="0"/>
              <a:ea typeface="Adobe Fan Heiti Std B"/>
              <a:cs typeface="Arial" pitchFamily="34" charset="0"/>
            </a:endParaRPr>
          </a:p>
          <a:p>
            <a:pPr marL="360000" indent="-720000" defTabSz="5434371">
              <a:buFont typeface="Wingdings" pitchFamily="2" charset="2"/>
              <a:buChar char="n"/>
            </a:pPr>
            <a:endParaRPr lang="en-US" altLang="ja-JP" sz="1800" b="1" dirty="0">
              <a:latin typeface="Arial" pitchFamily="34" charset="0"/>
              <a:ea typeface="Adobe Fan Heiti Std B"/>
              <a:cs typeface="Arial" pitchFamily="34" charset="0"/>
            </a:endParaRPr>
          </a:p>
          <a:p>
            <a:pPr marL="360000" indent="-720000" defTabSz="5434371">
              <a:buFont typeface="Wingdings" panose="05000000000000000000" pitchFamily="2" charset="2"/>
              <a:buChar char="p"/>
            </a:pPr>
            <a:endParaRPr lang="en-US" altLang="ja-JP" sz="2400" b="1" dirty="0" smtClean="0">
              <a:solidFill>
                <a:schemeClr val="tx2">
                  <a:lumMod val="50000"/>
                </a:schemeClr>
              </a:solidFill>
              <a:ea typeface="Adobe Fan Heiti Std B"/>
              <a:cs typeface="Arial" pitchFamily="34" charset="0"/>
            </a:endParaRPr>
          </a:p>
          <a:p>
            <a:pPr marL="360000" indent="-720000" defTabSz="5434371">
              <a:buFont typeface="Wingdings" panose="05000000000000000000" pitchFamily="2" charset="2"/>
              <a:buChar char="p"/>
            </a:pPr>
            <a:endParaRPr lang="en-US" altLang="ja-JP" sz="1000" b="1" dirty="0" smtClean="0">
              <a:solidFill>
                <a:schemeClr val="tx2">
                  <a:lumMod val="50000"/>
                </a:schemeClr>
              </a:solidFill>
              <a:ea typeface="Adobe Fan Heiti Std B"/>
              <a:cs typeface="Arial" pitchFamily="34" charset="0"/>
            </a:endParaRPr>
          </a:p>
          <a:p>
            <a:pPr marL="360000" indent="-720000" defTabSz="5434371">
              <a:buFont typeface="Wingdings" panose="05000000000000000000" pitchFamily="2" charset="2"/>
              <a:buChar char="p"/>
            </a:pPr>
            <a:endParaRPr lang="ja-JP" altLang="en-US" sz="4200" b="1" dirty="0">
              <a:solidFill>
                <a:schemeClr val="tx2">
                  <a:lumMod val="50000"/>
                </a:schemeClr>
              </a:solidFill>
              <a:ea typeface="Adobe Fan Heiti Std B"/>
              <a:cs typeface="Arial" pitchFamily="34" charset="0"/>
            </a:endParaRPr>
          </a:p>
        </p:txBody>
      </p:sp>
      <p:sp>
        <p:nvSpPr>
          <p:cNvPr id="765" name="テキスト ボックス 764"/>
          <p:cNvSpPr txBox="1"/>
          <p:nvPr/>
        </p:nvSpPr>
        <p:spPr>
          <a:xfrm>
            <a:off x="1504555" y="24312695"/>
            <a:ext cx="4999623" cy="4230583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93000">
                <a:srgbClr val="E6E6E6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effectLst/>
        </p:spPr>
        <p:txBody>
          <a:bodyPr wrap="square" lIns="180000" tIns="180000" rIns="180000" bIns="180000" rtlCol="0">
            <a:noAutofit/>
          </a:bodyPr>
          <a:lstStyle>
            <a:defPPr>
              <a:defRPr lang="ja-JP"/>
            </a:defPPr>
            <a:lvl1pPr>
              <a:defRPr sz="2800">
                <a:solidFill>
                  <a:srgbClr val="8E0000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ja-JP" dirty="0"/>
              <a:t>#pragma </a:t>
            </a:r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omp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parallel</a:t>
            </a:r>
          </a:p>
          <a:p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 </a:t>
            </a:r>
            <a:r>
              <a:rPr lang="en-US" altLang="ja-JP" dirty="0">
                <a:solidFill>
                  <a:schemeClr val="accent3">
                    <a:lumMod val="50000"/>
                  </a:schemeClr>
                </a:solidFill>
              </a:rPr>
              <a:t>/* User Computation */ 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</a:p>
          <a:p>
            <a:endParaRPr lang="en-US" altLang="ja-JP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ja-JP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MPI_Function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 ){</a:t>
            </a:r>
          </a:p>
          <a:p>
            <a:pPr marL="457200" lvl="2"/>
            <a:r>
              <a:rPr lang="en-US" altLang="ja-JP" sz="2800" dirty="0">
                <a:solidFill>
                  <a:srgbClr val="8E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#pragma </a:t>
            </a:r>
            <a:r>
              <a:rPr lang="en-US" altLang="ja-JP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omp</a:t>
            </a: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parallel</a:t>
            </a:r>
          </a:p>
          <a:p>
            <a:pPr marL="457200" lvl="2"/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  <a:p>
            <a:pPr marL="457200" lvl="2"/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altLang="ja-JP" sz="2800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/* Internal Processing */</a:t>
            </a: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457200" lvl="2"/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  <a:p>
            <a:pPr marL="0" lvl="1"/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grpSp>
        <p:nvGrpSpPr>
          <p:cNvPr id="766" name="グループ化 765"/>
          <p:cNvGrpSpPr/>
          <p:nvPr/>
        </p:nvGrpSpPr>
        <p:grpSpPr>
          <a:xfrm>
            <a:off x="7169152" y="24428851"/>
            <a:ext cx="3384376" cy="3942551"/>
            <a:chOff x="6228184" y="1548723"/>
            <a:chExt cx="3384376" cy="3942551"/>
          </a:xfrm>
        </p:grpSpPr>
        <p:grpSp>
          <p:nvGrpSpPr>
            <p:cNvPr id="767" name="グループ化 766"/>
            <p:cNvGrpSpPr/>
            <p:nvPr/>
          </p:nvGrpSpPr>
          <p:grpSpPr>
            <a:xfrm>
              <a:off x="6228184" y="1548723"/>
              <a:ext cx="3384376" cy="3942551"/>
              <a:chOff x="514576" y="2282562"/>
              <a:chExt cx="2749087" cy="2186373"/>
            </a:xfrm>
          </p:grpSpPr>
          <p:sp>
            <p:nvSpPr>
              <p:cNvPr id="864" name="角丸四角形 863"/>
              <p:cNvSpPr/>
              <p:nvPr/>
            </p:nvSpPr>
            <p:spPr>
              <a:xfrm>
                <a:off x="524115" y="2505824"/>
                <a:ext cx="2720965" cy="1963111"/>
              </a:xfrm>
              <a:prstGeom prst="roundRect">
                <a:avLst>
                  <a:gd name="adj" fmla="val 2655"/>
                </a:avLst>
              </a:prstGeom>
              <a:gradFill flip="none" rotWithShape="1">
                <a:gsLst>
                  <a:gs pos="0">
                    <a:sysClr val="window" lastClr="FFFFFF">
                      <a:lumMod val="85000"/>
                    </a:sysClr>
                  </a:gs>
                  <a:gs pos="91000">
                    <a:sysClr val="window" lastClr="FFFFFF">
                      <a:lumMod val="85000"/>
                    </a:sysClr>
                  </a:gs>
                  <a:gs pos="100000">
                    <a:sysClr val="window" lastClr="FFFFFF">
                      <a:lumMod val="95000"/>
                    </a:sysClr>
                  </a:gs>
                </a:gsLst>
                <a:lin ang="2700000" scaled="1"/>
                <a:tileRect/>
              </a:gradFill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12700">
                <a:contourClr>
                  <a:sysClr val="window" lastClr="FFFFFF">
                    <a:lumMod val="75000"/>
                  </a:sysClr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</a:endParaRPr>
              </a:p>
            </p:txBody>
          </p:sp>
          <p:sp>
            <p:nvSpPr>
              <p:cNvPr id="865" name="片側の 2 つの角を丸めた四角形 864"/>
              <p:cNvSpPr/>
              <p:nvPr/>
            </p:nvSpPr>
            <p:spPr bwMode="auto">
              <a:xfrm>
                <a:off x="514576" y="2282562"/>
                <a:ext cx="2749087" cy="28572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79646">
                  <a:lumMod val="50000"/>
                </a:srgbClr>
              </a:solidFill>
              <a:ln w="9525" cap="flat" cmpd="sng" algn="ctr">
                <a:solidFill>
                  <a:srgbClr val="F79646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 w="50800" h="25400"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ＭＳ Ｐゴシック"/>
                  </a:rPr>
                  <a:t>MPI Process</a:t>
                </a:r>
                <a:endParaRPr kumimoji="0" lang="ja-JP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ＭＳ Ｐゴシック"/>
                </a:endParaRPr>
              </a:p>
            </p:txBody>
          </p:sp>
        </p:grpSp>
        <p:sp>
          <p:nvSpPr>
            <p:cNvPr id="768" name="正方形/長方形 767"/>
            <p:cNvSpPr/>
            <p:nvPr/>
          </p:nvSpPr>
          <p:spPr bwMode="auto">
            <a:xfrm>
              <a:off x="6330302" y="2996952"/>
              <a:ext cx="3210250" cy="1728192"/>
            </a:xfrm>
            <a:prstGeom prst="rect">
              <a:avLst/>
            </a:prstGeom>
            <a:solidFill>
              <a:srgbClr val="F79646">
                <a:lumMod val="40000"/>
                <a:lumOff val="60000"/>
                <a:alpha val="58000"/>
              </a:srgbClr>
            </a:solidFill>
            <a:ln w="6350" cap="flat" cmpd="sng" algn="ctr">
              <a:solidFill>
                <a:srgbClr val="F79646">
                  <a:lumMod val="60000"/>
                  <a:lumOff val="4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79646">
                      <a:lumMod val="5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ea typeface="ＭＳ Ｐゴシック"/>
                </a:rPr>
                <a:t>MPI COMM.</a:t>
              </a:r>
              <a:endParaRPr kumimoji="0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ＭＳ Ｐゴシック"/>
              </a:endParaRPr>
            </a:p>
          </p:txBody>
        </p:sp>
        <p:grpSp>
          <p:nvGrpSpPr>
            <p:cNvPr id="769" name="グループ化 768"/>
            <p:cNvGrpSpPr/>
            <p:nvPr/>
          </p:nvGrpSpPr>
          <p:grpSpPr>
            <a:xfrm>
              <a:off x="6358657" y="2166184"/>
              <a:ext cx="1787833" cy="626385"/>
              <a:chOff x="6358657" y="2166184"/>
              <a:chExt cx="1787833" cy="931720"/>
            </a:xfrm>
          </p:grpSpPr>
          <p:grpSp>
            <p:nvGrpSpPr>
              <p:cNvPr id="818" name="グループ化 817"/>
              <p:cNvGrpSpPr/>
              <p:nvPr/>
            </p:nvGrpSpPr>
            <p:grpSpPr>
              <a:xfrm>
                <a:off x="7291419" y="2174384"/>
                <a:ext cx="417126" cy="907078"/>
                <a:chOff x="1641119" y="4581128"/>
                <a:chExt cx="193797" cy="486885"/>
              </a:xfrm>
            </p:grpSpPr>
            <p:grpSp>
              <p:nvGrpSpPr>
                <p:cNvPr id="854" name="グループ化 853"/>
                <p:cNvGrpSpPr/>
                <p:nvPr/>
              </p:nvGrpSpPr>
              <p:grpSpPr>
                <a:xfrm>
                  <a:off x="1641119" y="47288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862" name="直線コネクタ 861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chemeClr val="accent6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63" name="直線コネクタ 862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chemeClr val="accent6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855" name="グループ化 854"/>
                <p:cNvGrpSpPr/>
                <p:nvPr/>
              </p:nvGrpSpPr>
              <p:grpSpPr>
                <a:xfrm>
                  <a:off x="1641119" y="4837463"/>
                  <a:ext cx="193797" cy="113778"/>
                  <a:chOff x="2987824" y="2204864"/>
                  <a:chExt cx="216024" cy="184212"/>
                </a:xfrm>
              </p:grpSpPr>
              <p:cxnSp>
                <p:nvCxnSpPr>
                  <p:cNvPr id="860" name="直線コネクタ 859"/>
                  <p:cNvCxnSpPr/>
                  <p:nvPr/>
                </p:nvCxnSpPr>
                <p:spPr bwMode="auto">
                  <a:xfrm>
                    <a:off x="2987824" y="2204864"/>
                    <a:ext cx="216024" cy="108012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chemeClr val="accent6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61" name="直線コネクタ 860"/>
                  <p:cNvCxnSpPr/>
                  <p:nvPr/>
                </p:nvCxnSpPr>
                <p:spPr bwMode="auto">
                  <a:xfrm flipH="1">
                    <a:off x="2987824" y="2312876"/>
                    <a:ext cx="216024" cy="76200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chemeClr val="accent6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856" name="直線コネクタ 855"/>
                <p:cNvCxnSpPr/>
                <p:nvPr/>
              </p:nvCxnSpPr>
              <p:spPr bwMode="auto">
                <a:xfrm>
                  <a:off x="1641119" y="4951241"/>
                  <a:ext cx="103067" cy="33357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57" name="直線コネクタ 856"/>
                <p:cNvCxnSpPr/>
                <p:nvPr/>
              </p:nvCxnSpPr>
              <p:spPr bwMode="auto">
                <a:xfrm flipH="1">
                  <a:off x="1647289" y="4707881"/>
                  <a:ext cx="96897" cy="23533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58" name="直線コネクタ 857"/>
                <p:cNvCxnSpPr/>
                <p:nvPr/>
              </p:nvCxnSpPr>
              <p:spPr bwMode="auto">
                <a:xfrm>
                  <a:off x="1738916" y="4581128"/>
                  <a:ext cx="1" cy="13076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59" name="直線コネクタ 858"/>
                <p:cNvCxnSpPr/>
                <p:nvPr/>
              </p:nvCxnSpPr>
              <p:spPr bwMode="auto">
                <a:xfrm>
                  <a:off x="1747642" y="4981326"/>
                  <a:ext cx="0" cy="86687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819" name="グループ化 818"/>
              <p:cNvGrpSpPr/>
              <p:nvPr/>
            </p:nvGrpSpPr>
            <p:grpSpPr>
              <a:xfrm>
                <a:off x="6358657" y="2166184"/>
                <a:ext cx="1787833" cy="931720"/>
                <a:chOff x="17194762" y="5243352"/>
                <a:chExt cx="1787833" cy="688548"/>
              </a:xfrm>
            </p:grpSpPr>
            <p:grpSp>
              <p:nvGrpSpPr>
                <p:cNvPr id="820" name="グループ化 819"/>
                <p:cNvGrpSpPr/>
                <p:nvPr/>
              </p:nvGrpSpPr>
              <p:grpSpPr>
                <a:xfrm>
                  <a:off x="17194762" y="5243352"/>
                  <a:ext cx="236776" cy="688532"/>
                  <a:chOff x="1641119" y="4581128"/>
                  <a:chExt cx="193797" cy="490157"/>
                </a:xfrm>
              </p:grpSpPr>
              <p:grpSp>
                <p:nvGrpSpPr>
                  <p:cNvPr id="844" name="グループ化 843"/>
                  <p:cNvGrpSpPr/>
                  <p:nvPr/>
                </p:nvGrpSpPr>
                <p:grpSpPr>
                  <a:xfrm>
                    <a:off x="1641119" y="4728863"/>
                    <a:ext cx="193797" cy="113778"/>
                    <a:chOff x="2987824" y="2204864"/>
                    <a:chExt cx="216024" cy="184212"/>
                  </a:xfrm>
                </p:grpSpPr>
                <p:cxnSp>
                  <p:nvCxnSpPr>
                    <p:cNvPr id="852" name="直線コネクタ 851"/>
                    <p:cNvCxnSpPr/>
                    <p:nvPr/>
                  </p:nvCxnSpPr>
                  <p:spPr bwMode="auto">
                    <a:xfrm>
                      <a:off x="2987824" y="2204864"/>
                      <a:ext cx="216024" cy="108012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853" name="直線コネクタ 852"/>
                    <p:cNvCxnSpPr/>
                    <p:nvPr/>
                  </p:nvCxnSpPr>
                  <p:spPr bwMode="auto">
                    <a:xfrm flipH="1">
                      <a:off x="2987824" y="2312876"/>
                      <a:ext cx="216024" cy="76200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845" name="グループ化 844"/>
                  <p:cNvGrpSpPr/>
                  <p:nvPr/>
                </p:nvGrpSpPr>
                <p:grpSpPr>
                  <a:xfrm>
                    <a:off x="1641119" y="4837463"/>
                    <a:ext cx="193797" cy="113778"/>
                    <a:chOff x="2987824" y="2204864"/>
                    <a:chExt cx="216024" cy="184212"/>
                  </a:xfrm>
                </p:grpSpPr>
                <p:cxnSp>
                  <p:nvCxnSpPr>
                    <p:cNvPr id="850" name="直線コネクタ 849"/>
                    <p:cNvCxnSpPr/>
                    <p:nvPr/>
                  </p:nvCxnSpPr>
                  <p:spPr bwMode="auto">
                    <a:xfrm>
                      <a:off x="2987824" y="2204864"/>
                      <a:ext cx="216024" cy="108012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851" name="直線コネクタ 850"/>
                    <p:cNvCxnSpPr/>
                    <p:nvPr/>
                  </p:nvCxnSpPr>
                  <p:spPr bwMode="auto">
                    <a:xfrm flipH="1">
                      <a:off x="2987824" y="2312876"/>
                      <a:ext cx="216024" cy="76200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cxnSp>
                <p:nvCxnSpPr>
                  <p:cNvPr id="846" name="直線コネクタ 845"/>
                  <p:cNvCxnSpPr/>
                  <p:nvPr/>
                </p:nvCxnSpPr>
                <p:spPr bwMode="auto">
                  <a:xfrm>
                    <a:off x="1641119" y="4951241"/>
                    <a:ext cx="103067" cy="33357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47" name="直線コネクタ 846"/>
                  <p:cNvCxnSpPr/>
                  <p:nvPr/>
                </p:nvCxnSpPr>
                <p:spPr bwMode="auto">
                  <a:xfrm flipH="1">
                    <a:off x="1647289" y="4707881"/>
                    <a:ext cx="96897" cy="23533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48" name="直線コネクタ 847"/>
                  <p:cNvCxnSpPr/>
                  <p:nvPr/>
                </p:nvCxnSpPr>
                <p:spPr bwMode="auto">
                  <a:xfrm>
                    <a:off x="1738916" y="4581128"/>
                    <a:ext cx="1" cy="130760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49" name="直線コネクタ 848"/>
                  <p:cNvCxnSpPr/>
                  <p:nvPr/>
                </p:nvCxnSpPr>
                <p:spPr bwMode="auto">
                  <a:xfrm>
                    <a:off x="1738017" y="4988741"/>
                    <a:ext cx="0" cy="82544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821" name="グループ化 820"/>
                <p:cNvGrpSpPr/>
                <p:nvPr/>
              </p:nvGrpSpPr>
              <p:grpSpPr>
                <a:xfrm>
                  <a:off x="17671220" y="5243357"/>
                  <a:ext cx="236776" cy="688538"/>
                  <a:chOff x="1641119" y="4581128"/>
                  <a:chExt cx="193797" cy="490161"/>
                </a:xfrm>
              </p:grpSpPr>
              <p:grpSp>
                <p:nvGrpSpPr>
                  <p:cNvPr id="834" name="グループ化 833"/>
                  <p:cNvGrpSpPr/>
                  <p:nvPr/>
                </p:nvGrpSpPr>
                <p:grpSpPr>
                  <a:xfrm>
                    <a:off x="1641119" y="4728863"/>
                    <a:ext cx="193797" cy="113778"/>
                    <a:chOff x="2987824" y="2204864"/>
                    <a:chExt cx="216024" cy="184212"/>
                  </a:xfrm>
                </p:grpSpPr>
                <p:cxnSp>
                  <p:nvCxnSpPr>
                    <p:cNvPr id="842" name="直線コネクタ 841"/>
                    <p:cNvCxnSpPr/>
                    <p:nvPr/>
                  </p:nvCxnSpPr>
                  <p:spPr bwMode="auto">
                    <a:xfrm>
                      <a:off x="2987824" y="2204864"/>
                      <a:ext cx="216024" cy="108012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843" name="直線コネクタ 842"/>
                    <p:cNvCxnSpPr/>
                    <p:nvPr/>
                  </p:nvCxnSpPr>
                  <p:spPr bwMode="auto">
                    <a:xfrm flipH="1">
                      <a:off x="2987824" y="2312876"/>
                      <a:ext cx="216024" cy="76200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835" name="グループ化 834"/>
                  <p:cNvGrpSpPr/>
                  <p:nvPr/>
                </p:nvGrpSpPr>
                <p:grpSpPr>
                  <a:xfrm>
                    <a:off x="1641119" y="4837463"/>
                    <a:ext cx="193797" cy="113778"/>
                    <a:chOff x="2987824" y="2204864"/>
                    <a:chExt cx="216024" cy="184212"/>
                  </a:xfrm>
                </p:grpSpPr>
                <p:cxnSp>
                  <p:nvCxnSpPr>
                    <p:cNvPr id="840" name="直線コネクタ 839"/>
                    <p:cNvCxnSpPr/>
                    <p:nvPr/>
                  </p:nvCxnSpPr>
                  <p:spPr bwMode="auto">
                    <a:xfrm>
                      <a:off x="2987824" y="2204864"/>
                      <a:ext cx="216024" cy="108012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841" name="直線コネクタ 840"/>
                    <p:cNvCxnSpPr/>
                    <p:nvPr/>
                  </p:nvCxnSpPr>
                  <p:spPr bwMode="auto">
                    <a:xfrm flipH="1">
                      <a:off x="2987824" y="2312876"/>
                      <a:ext cx="216024" cy="76200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cxnSp>
                <p:nvCxnSpPr>
                  <p:cNvPr id="836" name="直線コネクタ 835"/>
                  <p:cNvCxnSpPr/>
                  <p:nvPr/>
                </p:nvCxnSpPr>
                <p:spPr bwMode="auto">
                  <a:xfrm>
                    <a:off x="1641119" y="4951241"/>
                    <a:ext cx="103067" cy="33357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37" name="直線コネクタ 836"/>
                  <p:cNvCxnSpPr/>
                  <p:nvPr/>
                </p:nvCxnSpPr>
                <p:spPr bwMode="auto">
                  <a:xfrm flipH="1">
                    <a:off x="1647289" y="4707881"/>
                    <a:ext cx="96897" cy="23533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38" name="直線コネクタ 837"/>
                  <p:cNvCxnSpPr/>
                  <p:nvPr/>
                </p:nvCxnSpPr>
                <p:spPr bwMode="auto">
                  <a:xfrm>
                    <a:off x="1738916" y="4581128"/>
                    <a:ext cx="1" cy="130760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39" name="直線コネクタ 838"/>
                  <p:cNvCxnSpPr/>
                  <p:nvPr/>
                </p:nvCxnSpPr>
                <p:spPr bwMode="auto">
                  <a:xfrm>
                    <a:off x="1744186" y="4984598"/>
                    <a:ext cx="0" cy="86691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822" name="グループ化 821"/>
                <p:cNvGrpSpPr/>
                <p:nvPr/>
              </p:nvGrpSpPr>
              <p:grpSpPr>
                <a:xfrm>
                  <a:off x="18745819" y="5243352"/>
                  <a:ext cx="236776" cy="688548"/>
                  <a:chOff x="1641119" y="4564754"/>
                  <a:chExt cx="193797" cy="504876"/>
                </a:xfrm>
              </p:grpSpPr>
              <p:grpSp>
                <p:nvGrpSpPr>
                  <p:cNvPr id="824" name="グループ化 823"/>
                  <p:cNvGrpSpPr/>
                  <p:nvPr/>
                </p:nvGrpSpPr>
                <p:grpSpPr>
                  <a:xfrm>
                    <a:off x="1641119" y="4728863"/>
                    <a:ext cx="193797" cy="113778"/>
                    <a:chOff x="2987824" y="2204864"/>
                    <a:chExt cx="216024" cy="184212"/>
                  </a:xfrm>
                </p:grpSpPr>
                <p:cxnSp>
                  <p:nvCxnSpPr>
                    <p:cNvPr id="832" name="直線コネクタ 831"/>
                    <p:cNvCxnSpPr/>
                    <p:nvPr/>
                  </p:nvCxnSpPr>
                  <p:spPr bwMode="auto">
                    <a:xfrm>
                      <a:off x="2987824" y="2204864"/>
                      <a:ext cx="216024" cy="108012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833" name="直線コネクタ 832"/>
                    <p:cNvCxnSpPr/>
                    <p:nvPr/>
                  </p:nvCxnSpPr>
                  <p:spPr bwMode="auto">
                    <a:xfrm flipH="1">
                      <a:off x="2987824" y="2312876"/>
                      <a:ext cx="216024" cy="76200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825" name="グループ化 824"/>
                  <p:cNvGrpSpPr/>
                  <p:nvPr/>
                </p:nvGrpSpPr>
                <p:grpSpPr>
                  <a:xfrm>
                    <a:off x="1641119" y="4837463"/>
                    <a:ext cx="193797" cy="113778"/>
                    <a:chOff x="2987824" y="2204864"/>
                    <a:chExt cx="216024" cy="184212"/>
                  </a:xfrm>
                </p:grpSpPr>
                <p:cxnSp>
                  <p:nvCxnSpPr>
                    <p:cNvPr id="830" name="直線コネクタ 829"/>
                    <p:cNvCxnSpPr/>
                    <p:nvPr/>
                  </p:nvCxnSpPr>
                  <p:spPr bwMode="auto">
                    <a:xfrm>
                      <a:off x="2987824" y="2204864"/>
                      <a:ext cx="216024" cy="108012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831" name="直線コネクタ 830"/>
                    <p:cNvCxnSpPr/>
                    <p:nvPr/>
                  </p:nvCxnSpPr>
                  <p:spPr bwMode="auto">
                    <a:xfrm flipH="1">
                      <a:off x="2987824" y="2312876"/>
                      <a:ext cx="216024" cy="76200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cxnSp>
                <p:nvCxnSpPr>
                  <p:cNvPr id="826" name="直線コネクタ 825"/>
                  <p:cNvCxnSpPr/>
                  <p:nvPr/>
                </p:nvCxnSpPr>
                <p:spPr bwMode="auto">
                  <a:xfrm>
                    <a:off x="1641119" y="4951241"/>
                    <a:ext cx="103067" cy="33357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27" name="直線コネクタ 826"/>
                  <p:cNvCxnSpPr/>
                  <p:nvPr/>
                </p:nvCxnSpPr>
                <p:spPr bwMode="auto">
                  <a:xfrm flipH="1">
                    <a:off x="1647289" y="4707881"/>
                    <a:ext cx="96897" cy="23533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28" name="直線コネクタ 827"/>
                  <p:cNvCxnSpPr/>
                  <p:nvPr/>
                </p:nvCxnSpPr>
                <p:spPr bwMode="auto">
                  <a:xfrm>
                    <a:off x="1738017" y="4564754"/>
                    <a:ext cx="900" cy="147134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29" name="直線コネクタ 828"/>
                  <p:cNvCxnSpPr/>
                  <p:nvPr/>
                </p:nvCxnSpPr>
                <p:spPr bwMode="auto">
                  <a:xfrm>
                    <a:off x="1744186" y="4984598"/>
                    <a:ext cx="0" cy="85032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823" name="直線コネクタ 822"/>
                <p:cNvCxnSpPr/>
                <p:nvPr/>
              </p:nvCxnSpPr>
              <p:spPr>
                <a:xfrm>
                  <a:off x="17313525" y="5931887"/>
                  <a:ext cx="1569244" cy="2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770" name="グループ化 769"/>
            <p:cNvGrpSpPr/>
            <p:nvPr/>
          </p:nvGrpSpPr>
          <p:grpSpPr>
            <a:xfrm>
              <a:off x="6386559" y="3121970"/>
              <a:ext cx="236776" cy="1531129"/>
              <a:chOff x="1641119" y="4581128"/>
              <a:chExt cx="193797" cy="490157"/>
            </a:xfrm>
          </p:grpSpPr>
          <p:grpSp>
            <p:nvGrpSpPr>
              <p:cNvPr id="808" name="グループ化 807"/>
              <p:cNvGrpSpPr/>
              <p:nvPr/>
            </p:nvGrpSpPr>
            <p:grpSpPr>
              <a:xfrm>
                <a:off x="1641119" y="4728863"/>
                <a:ext cx="193797" cy="113778"/>
                <a:chOff x="2987824" y="2204864"/>
                <a:chExt cx="216024" cy="184212"/>
              </a:xfrm>
            </p:grpSpPr>
            <p:cxnSp>
              <p:nvCxnSpPr>
                <p:cNvPr id="816" name="直線コネクタ 815"/>
                <p:cNvCxnSpPr/>
                <p:nvPr/>
              </p:nvCxnSpPr>
              <p:spPr bwMode="auto">
                <a:xfrm>
                  <a:off x="2987824" y="2204864"/>
                  <a:ext cx="216024" cy="108012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17" name="直線コネクタ 816"/>
                <p:cNvCxnSpPr/>
                <p:nvPr/>
              </p:nvCxnSpPr>
              <p:spPr bwMode="auto">
                <a:xfrm flipH="1">
                  <a:off x="2987824" y="2312876"/>
                  <a:ext cx="216024" cy="7620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809" name="グループ化 808"/>
              <p:cNvGrpSpPr/>
              <p:nvPr/>
            </p:nvGrpSpPr>
            <p:grpSpPr>
              <a:xfrm>
                <a:off x="1641119" y="4837463"/>
                <a:ext cx="193797" cy="113778"/>
                <a:chOff x="2987824" y="2204864"/>
                <a:chExt cx="216024" cy="184212"/>
              </a:xfrm>
            </p:grpSpPr>
            <p:cxnSp>
              <p:nvCxnSpPr>
                <p:cNvPr id="814" name="直線コネクタ 813"/>
                <p:cNvCxnSpPr/>
                <p:nvPr/>
              </p:nvCxnSpPr>
              <p:spPr bwMode="auto">
                <a:xfrm>
                  <a:off x="2987824" y="2204864"/>
                  <a:ext cx="216024" cy="108012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15" name="直線コネクタ 814"/>
                <p:cNvCxnSpPr/>
                <p:nvPr/>
              </p:nvCxnSpPr>
              <p:spPr bwMode="auto">
                <a:xfrm flipH="1">
                  <a:off x="2987824" y="2312876"/>
                  <a:ext cx="216024" cy="7620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810" name="直線コネクタ 809"/>
              <p:cNvCxnSpPr/>
              <p:nvPr/>
            </p:nvCxnSpPr>
            <p:spPr bwMode="auto">
              <a:xfrm>
                <a:off x="1641119" y="4951241"/>
                <a:ext cx="103067" cy="33357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11" name="直線コネクタ 810"/>
              <p:cNvCxnSpPr/>
              <p:nvPr/>
            </p:nvCxnSpPr>
            <p:spPr bwMode="auto">
              <a:xfrm flipH="1">
                <a:off x="1647289" y="4707881"/>
                <a:ext cx="96897" cy="23533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12" name="直線コネクタ 811"/>
              <p:cNvCxnSpPr/>
              <p:nvPr/>
            </p:nvCxnSpPr>
            <p:spPr bwMode="auto">
              <a:xfrm>
                <a:off x="1738916" y="4581128"/>
                <a:ext cx="1" cy="13076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13" name="直線コネクタ 812"/>
              <p:cNvCxnSpPr/>
              <p:nvPr/>
            </p:nvCxnSpPr>
            <p:spPr bwMode="auto">
              <a:xfrm>
                <a:off x="1738017" y="4988741"/>
                <a:ext cx="0" cy="82544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71" name="グループ化 770"/>
            <p:cNvGrpSpPr/>
            <p:nvPr/>
          </p:nvGrpSpPr>
          <p:grpSpPr>
            <a:xfrm>
              <a:off x="6863017" y="3121982"/>
              <a:ext cx="236776" cy="1531143"/>
              <a:chOff x="1641119" y="4581128"/>
              <a:chExt cx="193797" cy="490161"/>
            </a:xfrm>
          </p:grpSpPr>
          <p:grpSp>
            <p:nvGrpSpPr>
              <p:cNvPr id="798" name="グループ化 797"/>
              <p:cNvGrpSpPr/>
              <p:nvPr/>
            </p:nvGrpSpPr>
            <p:grpSpPr>
              <a:xfrm>
                <a:off x="1641119" y="4728863"/>
                <a:ext cx="193797" cy="113778"/>
                <a:chOff x="2987824" y="2204864"/>
                <a:chExt cx="216024" cy="184212"/>
              </a:xfrm>
            </p:grpSpPr>
            <p:cxnSp>
              <p:nvCxnSpPr>
                <p:cNvPr id="806" name="直線コネクタ 805"/>
                <p:cNvCxnSpPr/>
                <p:nvPr/>
              </p:nvCxnSpPr>
              <p:spPr bwMode="auto">
                <a:xfrm>
                  <a:off x="2987824" y="2204864"/>
                  <a:ext cx="216024" cy="108012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07" name="直線コネクタ 806"/>
                <p:cNvCxnSpPr/>
                <p:nvPr/>
              </p:nvCxnSpPr>
              <p:spPr bwMode="auto">
                <a:xfrm flipH="1">
                  <a:off x="2987824" y="2312876"/>
                  <a:ext cx="216024" cy="7620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799" name="グループ化 798"/>
              <p:cNvGrpSpPr/>
              <p:nvPr/>
            </p:nvGrpSpPr>
            <p:grpSpPr>
              <a:xfrm>
                <a:off x="1641119" y="4837463"/>
                <a:ext cx="193797" cy="113778"/>
                <a:chOff x="2987824" y="2204864"/>
                <a:chExt cx="216024" cy="184212"/>
              </a:xfrm>
            </p:grpSpPr>
            <p:cxnSp>
              <p:nvCxnSpPr>
                <p:cNvPr id="804" name="直線コネクタ 803"/>
                <p:cNvCxnSpPr/>
                <p:nvPr/>
              </p:nvCxnSpPr>
              <p:spPr bwMode="auto">
                <a:xfrm>
                  <a:off x="2987824" y="2204864"/>
                  <a:ext cx="216024" cy="108012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05" name="直線コネクタ 804"/>
                <p:cNvCxnSpPr/>
                <p:nvPr/>
              </p:nvCxnSpPr>
              <p:spPr bwMode="auto">
                <a:xfrm flipH="1">
                  <a:off x="2987824" y="2312876"/>
                  <a:ext cx="216024" cy="7620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800" name="直線コネクタ 799"/>
              <p:cNvCxnSpPr/>
              <p:nvPr/>
            </p:nvCxnSpPr>
            <p:spPr bwMode="auto">
              <a:xfrm>
                <a:off x="1641119" y="4951241"/>
                <a:ext cx="103067" cy="33357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1" name="直線コネクタ 800"/>
              <p:cNvCxnSpPr/>
              <p:nvPr/>
            </p:nvCxnSpPr>
            <p:spPr bwMode="auto">
              <a:xfrm flipH="1">
                <a:off x="1647289" y="4707881"/>
                <a:ext cx="96897" cy="23533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2" name="直線コネクタ 801"/>
              <p:cNvCxnSpPr/>
              <p:nvPr/>
            </p:nvCxnSpPr>
            <p:spPr bwMode="auto">
              <a:xfrm>
                <a:off x="1738916" y="4581128"/>
                <a:ext cx="1" cy="13076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3" name="直線コネクタ 802"/>
              <p:cNvCxnSpPr/>
              <p:nvPr/>
            </p:nvCxnSpPr>
            <p:spPr bwMode="auto">
              <a:xfrm>
                <a:off x="1744186" y="4984598"/>
                <a:ext cx="0" cy="8669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72" name="グループ化 771"/>
            <p:cNvGrpSpPr/>
            <p:nvPr/>
          </p:nvGrpSpPr>
          <p:grpSpPr>
            <a:xfrm>
              <a:off x="7937616" y="3121970"/>
              <a:ext cx="236776" cy="1531166"/>
              <a:chOff x="1641119" y="4564754"/>
              <a:chExt cx="193797" cy="504876"/>
            </a:xfrm>
          </p:grpSpPr>
          <p:grpSp>
            <p:nvGrpSpPr>
              <p:cNvPr id="788" name="グループ化 787"/>
              <p:cNvGrpSpPr/>
              <p:nvPr/>
            </p:nvGrpSpPr>
            <p:grpSpPr>
              <a:xfrm>
                <a:off x="1641119" y="4728863"/>
                <a:ext cx="193797" cy="113778"/>
                <a:chOff x="2987824" y="2204864"/>
                <a:chExt cx="216024" cy="184212"/>
              </a:xfrm>
            </p:grpSpPr>
            <p:cxnSp>
              <p:nvCxnSpPr>
                <p:cNvPr id="796" name="直線コネクタ 795"/>
                <p:cNvCxnSpPr/>
                <p:nvPr/>
              </p:nvCxnSpPr>
              <p:spPr bwMode="auto">
                <a:xfrm>
                  <a:off x="2987824" y="2204864"/>
                  <a:ext cx="216024" cy="108012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97" name="直線コネクタ 796"/>
                <p:cNvCxnSpPr/>
                <p:nvPr/>
              </p:nvCxnSpPr>
              <p:spPr bwMode="auto">
                <a:xfrm flipH="1">
                  <a:off x="2987824" y="2312876"/>
                  <a:ext cx="216024" cy="7620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789" name="グループ化 788"/>
              <p:cNvGrpSpPr/>
              <p:nvPr/>
            </p:nvGrpSpPr>
            <p:grpSpPr>
              <a:xfrm>
                <a:off x="1641119" y="4837463"/>
                <a:ext cx="193797" cy="113778"/>
                <a:chOff x="2987824" y="2204864"/>
                <a:chExt cx="216024" cy="184212"/>
              </a:xfrm>
            </p:grpSpPr>
            <p:cxnSp>
              <p:nvCxnSpPr>
                <p:cNvPr id="794" name="直線コネクタ 793"/>
                <p:cNvCxnSpPr/>
                <p:nvPr/>
              </p:nvCxnSpPr>
              <p:spPr bwMode="auto">
                <a:xfrm>
                  <a:off x="2987824" y="2204864"/>
                  <a:ext cx="216024" cy="108012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95" name="直線コネクタ 794"/>
                <p:cNvCxnSpPr/>
                <p:nvPr/>
              </p:nvCxnSpPr>
              <p:spPr bwMode="auto">
                <a:xfrm flipH="1">
                  <a:off x="2987824" y="2312876"/>
                  <a:ext cx="216024" cy="7620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790" name="直線コネクタ 789"/>
              <p:cNvCxnSpPr/>
              <p:nvPr/>
            </p:nvCxnSpPr>
            <p:spPr bwMode="auto">
              <a:xfrm>
                <a:off x="1641119" y="4951241"/>
                <a:ext cx="103067" cy="33357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1" name="直線コネクタ 790"/>
              <p:cNvCxnSpPr/>
              <p:nvPr/>
            </p:nvCxnSpPr>
            <p:spPr bwMode="auto">
              <a:xfrm flipH="1">
                <a:off x="1647289" y="4707881"/>
                <a:ext cx="96897" cy="23533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2" name="直線コネクタ 791"/>
              <p:cNvCxnSpPr/>
              <p:nvPr/>
            </p:nvCxnSpPr>
            <p:spPr bwMode="auto">
              <a:xfrm>
                <a:off x="1738017" y="4564754"/>
                <a:ext cx="900" cy="147134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3" name="直線コネクタ 792"/>
              <p:cNvCxnSpPr/>
              <p:nvPr/>
            </p:nvCxnSpPr>
            <p:spPr bwMode="auto">
              <a:xfrm>
                <a:off x="1744186" y="4984598"/>
                <a:ext cx="0" cy="85032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773" name="直線コネクタ 772"/>
            <p:cNvCxnSpPr/>
            <p:nvPr/>
          </p:nvCxnSpPr>
          <p:spPr>
            <a:xfrm>
              <a:off x="6505322" y="4653106"/>
              <a:ext cx="1569244" cy="5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774" name="グループ化 773"/>
            <p:cNvGrpSpPr/>
            <p:nvPr/>
          </p:nvGrpSpPr>
          <p:grpSpPr>
            <a:xfrm>
              <a:off x="7298144" y="3101637"/>
              <a:ext cx="420606" cy="1531166"/>
              <a:chOff x="1641119" y="4564754"/>
              <a:chExt cx="193797" cy="504876"/>
            </a:xfrm>
          </p:grpSpPr>
          <p:grpSp>
            <p:nvGrpSpPr>
              <p:cNvPr id="778" name="グループ化 777"/>
              <p:cNvGrpSpPr/>
              <p:nvPr/>
            </p:nvGrpSpPr>
            <p:grpSpPr>
              <a:xfrm>
                <a:off x="1641119" y="4728863"/>
                <a:ext cx="193797" cy="113778"/>
                <a:chOff x="2987824" y="2204864"/>
                <a:chExt cx="216024" cy="184212"/>
              </a:xfrm>
            </p:grpSpPr>
            <p:cxnSp>
              <p:nvCxnSpPr>
                <p:cNvPr id="786" name="直線コネクタ 785"/>
                <p:cNvCxnSpPr/>
                <p:nvPr/>
              </p:nvCxnSpPr>
              <p:spPr bwMode="auto">
                <a:xfrm>
                  <a:off x="2987824" y="2204864"/>
                  <a:ext cx="216024" cy="108012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87" name="直線コネクタ 786"/>
                <p:cNvCxnSpPr/>
                <p:nvPr/>
              </p:nvCxnSpPr>
              <p:spPr bwMode="auto">
                <a:xfrm flipH="1">
                  <a:off x="2987824" y="2312876"/>
                  <a:ext cx="216024" cy="7620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779" name="グループ化 778"/>
              <p:cNvGrpSpPr/>
              <p:nvPr/>
            </p:nvGrpSpPr>
            <p:grpSpPr>
              <a:xfrm>
                <a:off x="1641119" y="4837463"/>
                <a:ext cx="193797" cy="113778"/>
                <a:chOff x="2987824" y="2204864"/>
                <a:chExt cx="216024" cy="184212"/>
              </a:xfrm>
            </p:grpSpPr>
            <p:cxnSp>
              <p:nvCxnSpPr>
                <p:cNvPr id="784" name="直線コネクタ 783"/>
                <p:cNvCxnSpPr/>
                <p:nvPr/>
              </p:nvCxnSpPr>
              <p:spPr bwMode="auto">
                <a:xfrm>
                  <a:off x="2987824" y="2204864"/>
                  <a:ext cx="216024" cy="108012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85" name="直線コネクタ 784"/>
                <p:cNvCxnSpPr/>
                <p:nvPr/>
              </p:nvCxnSpPr>
              <p:spPr bwMode="auto">
                <a:xfrm flipH="1">
                  <a:off x="2987824" y="2312876"/>
                  <a:ext cx="216024" cy="7620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780" name="直線コネクタ 779"/>
              <p:cNvCxnSpPr/>
              <p:nvPr/>
            </p:nvCxnSpPr>
            <p:spPr bwMode="auto">
              <a:xfrm>
                <a:off x="1641119" y="4951241"/>
                <a:ext cx="103067" cy="33357"/>
              </a:xfrm>
              <a:prstGeom prst="line">
                <a:avLst/>
              </a:prstGeom>
              <a:noFill/>
              <a:ln w="38100" cap="flat" cmpd="sng" algn="ctr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1" name="直線コネクタ 780"/>
              <p:cNvCxnSpPr/>
              <p:nvPr/>
            </p:nvCxnSpPr>
            <p:spPr bwMode="auto">
              <a:xfrm flipH="1">
                <a:off x="1647289" y="4707881"/>
                <a:ext cx="96897" cy="23533"/>
              </a:xfrm>
              <a:prstGeom prst="line">
                <a:avLst/>
              </a:prstGeom>
              <a:noFill/>
              <a:ln w="38100" cap="flat" cmpd="sng" algn="ctr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2" name="直線コネクタ 781"/>
              <p:cNvCxnSpPr/>
              <p:nvPr/>
            </p:nvCxnSpPr>
            <p:spPr bwMode="auto">
              <a:xfrm>
                <a:off x="1738017" y="4564754"/>
                <a:ext cx="900" cy="147134"/>
              </a:xfrm>
              <a:prstGeom prst="line">
                <a:avLst/>
              </a:prstGeom>
              <a:noFill/>
              <a:ln w="38100" cap="flat" cmpd="sng" algn="ctr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3" name="直線コネクタ 782"/>
              <p:cNvCxnSpPr/>
              <p:nvPr/>
            </p:nvCxnSpPr>
            <p:spPr bwMode="auto">
              <a:xfrm>
                <a:off x="1744186" y="4984598"/>
                <a:ext cx="0" cy="85032"/>
              </a:xfrm>
              <a:prstGeom prst="line">
                <a:avLst/>
              </a:prstGeom>
              <a:noFill/>
              <a:ln w="38100" cap="flat" cmpd="sng" algn="ctr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775" name="直線コネクタ 774"/>
            <p:cNvCxnSpPr/>
            <p:nvPr/>
          </p:nvCxnSpPr>
          <p:spPr>
            <a:xfrm>
              <a:off x="6504008" y="3121982"/>
              <a:ext cx="1569244" cy="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6" name="直線コネクタ 775"/>
            <p:cNvCxnSpPr/>
            <p:nvPr/>
          </p:nvCxnSpPr>
          <p:spPr>
            <a:xfrm>
              <a:off x="7510539" y="2771355"/>
              <a:ext cx="0" cy="624306"/>
            </a:xfrm>
            <a:prstGeom prst="line">
              <a:avLst/>
            </a:prstGeom>
            <a:noFill/>
            <a:ln w="381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7" name="直線コネクタ 776"/>
            <p:cNvCxnSpPr/>
            <p:nvPr/>
          </p:nvCxnSpPr>
          <p:spPr>
            <a:xfrm>
              <a:off x="7520700" y="4632803"/>
              <a:ext cx="1135" cy="858471"/>
            </a:xfrm>
            <a:prstGeom prst="line">
              <a:avLst/>
            </a:prstGeom>
            <a:noFill/>
            <a:ln w="381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50" name="爆発 1 1049"/>
          <p:cNvSpPr/>
          <p:nvPr/>
        </p:nvSpPr>
        <p:spPr>
          <a:xfrm>
            <a:off x="1317629" y="29100254"/>
            <a:ext cx="7242239" cy="5256584"/>
          </a:xfrm>
          <a:prstGeom prst="irregularSeal1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30000">
                <a:schemeClr val="accent2">
                  <a:lumMod val="40000"/>
                  <a:lumOff val="60000"/>
                </a:schemeClr>
              </a:gs>
              <a:gs pos="64999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64" name="正方形/長方形 1663"/>
          <p:cNvSpPr/>
          <p:nvPr/>
        </p:nvSpPr>
        <p:spPr>
          <a:xfrm>
            <a:off x="7063192" y="25828618"/>
            <a:ext cx="3562344" cy="1966720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13" name="正方形/長方形 212"/>
          <p:cNvSpPr/>
          <p:nvPr/>
        </p:nvSpPr>
        <p:spPr>
          <a:xfrm>
            <a:off x="1362017" y="28916790"/>
            <a:ext cx="9550906" cy="5800847"/>
          </a:xfrm>
          <a:prstGeom prst="rect">
            <a:avLst/>
          </a:prstGeom>
          <a:noFill/>
          <a:ln>
            <a:noFill/>
            <a:prstDash val="dash"/>
          </a:ln>
          <a:effectLst/>
        </p:spPr>
        <p:txBody>
          <a:bodyPr vert="horz" lIns="543437" tIns="271719" rIns="543437" bIns="271719" rtlCol="0">
            <a:noAutofit/>
          </a:bodyPr>
          <a:lstStyle/>
          <a:p>
            <a:pPr defTabSz="5434371">
              <a:spcBef>
                <a:spcPct val="20000"/>
              </a:spcBef>
            </a:pPr>
            <a:r>
              <a:rPr lang="en-US" altLang="ja-JP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dobe Fan Heiti Std B"/>
                <a:cs typeface="Arial" pitchFamily="34" charset="0"/>
              </a:rPr>
              <a:t>Challenges</a:t>
            </a:r>
            <a:endParaRPr lang="en-US" altLang="ja-JP" sz="4000" b="1" dirty="0">
              <a:ea typeface="Adobe Fan Heiti Std B"/>
              <a:cs typeface="Arial" pitchFamily="34" charset="0"/>
            </a:endParaRPr>
          </a:p>
          <a:p>
            <a:pPr marL="457200" indent="-457200" defTabSz="543437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ja-JP" sz="3600" b="1" dirty="0">
                <a:solidFill>
                  <a:schemeClr val="bg2">
                    <a:lumMod val="10000"/>
                  </a:schemeClr>
                </a:solidFill>
                <a:ea typeface="Adobe Fan Heiti Std B"/>
                <a:cs typeface="Arial" pitchFamily="34" charset="0"/>
              </a:rPr>
              <a:t>The</a:t>
            </a:r>
            <a:r>
              <a:rPr lang="en-US" altLang="ja-JP" sz="3600" b="1" dirty="0">
                <a:solidFill>
                  <a:srgbClr val="C00000"/>
                </a:solidFill>
                <a:ea typeface="Adobe Fan Heiti Std B"/>
                <a:cs typeface="Arial" pitchFamily="34" charset="0"/>
              </a:rPr>
              <a:t> number of </a:t>
            </a:r>
            <a:r>
              <a:rPr lang="en-US" altLang="ja-JP" sz="3600" b="1" dirty="0" smtClean="0">
                <a:solidFill>
                  <a:srgbClr val="C00000"/>
                </a:solidFill>
                <a:ea typeface="Adobe Fan Heiti Std B"/>
                <a:cs typeface="Arial" pitchFamily="34" charset="0"/>
              </a:rPr>
              <a:t>IDLE threads </a:t>
            </a:r>
            <a:r>
              <a:rPr lang="en-US" altLang="ja-JP" sz="3600" b="1" dirty="0" smtClean="0">
                <a:solidFill>
                  <a:schemeClr val="bg2">
                    <a:lumMod val="10000"/>
                  </a:schemeClr>
                </a:solidFill>
                <a:ea typeface="Adobe Fan Heiti Std B"/>
                <a:cs typeface="Arial" pitchFamily="34" charset="0"/>
              </a:rPr>
              <a:t>required by </a:t>
            </a:r>
            <a:r>
              <a:rPr lang="en-US" altLang="ja-JP" sz="3600" b="1" dirty="0">
                <a:ea typeface="Adobe Fan Heiti Std B"/>
                <a:cs typeface="Arial" pitchFamily="34" charset="0"/>
              </a:rPr>
              <a:t>some parallel algorithms </a:t>
            </a:r>
            <a:r>
              <a:rPr lang="en-US" altLang="ja-JP" sz="3600" b="1" dirty="0" smtClean="0">
                <a:solidFill>
                  <a:srgbClr val="C00000"/>
                </a:solidFill>
                <a:ea typeface="Adobe Fan Heiti Std B"/>
                <a:cs typeface="Arial" pitchFamily="34" charset="0"/>
              </a:rPr>
              <a:t>is UNKNOWN</a:t>
            </a:r>
            <a:r>
              <a:rPr lang="en-US" altLang="ja-JP" sz="3600" b="1" dirty="0">
                <a:solidFill>
                  <a:schemeClr val="bg2">
                    <a:lumMod val="10000"/>
                  </a:schemeClr>
                </a:solidFill>
                <a:ea typeface="Adobe Fan Heiti Std B"/>
                <a:cs typeface="Arial" pitchFamily="34" charset="0"/>
              </a:rPr>
              <a:t>.</a:t>
            </a:r>
          </a:p>
          <a:p>
            <a:pPr marL="457200" indent="-457200" defTabSz="543437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ja-JP" sz="1600" b="1" dirty="0" smtClean="0">
              <a:ea typeface="Adobe Fan Heiti Std B"/>
              <a:cs typeface="Arial" pitchFamily="34" charset="0"/>
            </a:endParaRPr>
          </a:p>
          <a:p>
            <a:pPr marL="457200" indent="-457200" defTabSz="543437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ja-JP" sz="3600" b="1" dirty="0" smtClean="0">
                <a:ea typeface="Adobe Fan Heiti Std B"/>
                <a:cs typeface="Arial" pitchFamily="34" charset="0"/>
              </a:rPr>
              <a:t>Nested parallelism</a:t>
            </a:r>
          </a:p>
          <a:p>
            <a:pPr marL="884238" lvl="1" indent="-427038" defTabSz="5434371">
              <a:spcBef>
                <a:spcPct val="20000"/>
              </a:spcBef>
              <a:buFont typeface="Arial" panose="020B0604020202020204" pitchFamily="34" charset="0"/>
              <a:buChar char="-"/>
            </a:pPr>
            <a:r>
              <a:rPr lang="en-US" altLang="ja-JP" sz="3600" b="1" dirty="0">
                <a:ea typeface="Adobe Fan Heiti Std B"/>
                <a:cs typeface="Arial" pitchFamily="34" charset="0"/>
              </a:rPr>
              <a:t>Creates </a:t>
            </a:r>
            <a:r>
              <a:rPr lang="en-US" altLang="ja-JP" sz="3600" b="1" dirty="0">
                <a:solidFill>
                  <a:srgbClr val="C00000"/>
                </a:solidFill>
                <a:ea typeface="Adobe Fan Heiti Std B"/>
                <a:cs typeface="Arial" pitchFamily="34" charset="0"/>
              </a:rPr>
              <a:t>new </a:t>
            </a:r>
            <a:r>
              <a:rPr lang="en-US" altLang="ja-JP" sz="3600" b="1" dirty="0" err="1">
                <a:solidFill>
                  <a:srgbClr val="C00000"/>
                </a:solidFill>
                <a:ea typeface="Adobe Fan Heiti Std B"/>
                <a:cs typeface="Arial" pitchFamily="34" charset="0"/>
              </a:rPr>
              <a:t>Pthreads</a:t>
            </a:r>
            <a:endParaRPr lang="en-US" altLang="ja-JP" sz="3600" b="1" dirty="0">
              <a:solidFill>
                <a:srgbClr val="C00000"/>
              </a:solidFill>
              <a:ea typeface="Adobe Fan Heiti Std B"/>
              <a:cs typeface="Arial" pitchFamily="34" charset="0"/>
            </a:endParaRPr>
          </a:p>
          <a:p>
            <a:pPr marL="884238" lvl="1" indent="-427038" defTabSz="5434371">
              <a:spcBef>
                <a:spcPct val="20000"/>
              </a:spcBef>
              <a:buFont typeface="Arial" panose="020B0604020202020204" pitchFamily="34" charset="0"/>
              <a:buChar char="-"/>
            </a:pPr>
            <a:r>
              <a:rPr lang="en-US" altLang="ja-JP" sz="3600" b="1" dirty="0">
                <a:ea typeface="Adobe Fan Heiti Std B"/>
                <a:cs typeface="Arial" pitchFamily="34" charset="0"/>
              </a:rPr>
              <a:t>Offloads thread scheduling to OS, </a:t>
            </a:r>
            <a:r>
              <a:rPr lang="en-US" altLang="ja-JP" sz="3600" b="1" dirty="0" smtClean="0">
                <a:ea typeface="Adobe Fan Heiti Std B"/>
                <a:cs typeface="Arial" pitchFamily="34" charset="0"/>
              </a:rPr>
              <a:t>causes </a:t>
            </a:r>
            <a:r>
              <a:rPr lang="en-US" altLang="ja-JP" sz="3600" b="1" dirty="0">
                <a:ea typeface="Adobe Fan Heiti Std B"/>
                <a:cs typeface="Arial" pitchFamily="34" charset="0"/>
              </a:rPr>
              <a:t>threads </a:t>
            </a:r>
            <a:r>
              <a:rPr lang="en-US" altLang="ja-JP" sz="3600" b="1" dirty="0">
                <a:solidFill>
                  <a:srgbClr val="C00000"/>
                </a:solidFill>
                <a:ea typeface="Adobe Fan Heiti Std B"/>
                <a:cs typeface="Arial" pitchFamily="34" charset="0"/>
              </a:rPr>
              <a:t>OVERRUNNING issue</a:t>
            </a:r>
            <a:r>
              <a:rPr lang="en-US" altLang="ja-JP" sz="3600" b="1" dirty="0">
                <a:ea typeface="Adobe Fan Heiti Std B"/>
                <a:cs typeface="Arial" pitchFamily="34" charset="0"/>
              </a:rPr>
              <a:t>.</a:t>
            </a:r>
            <a:endParaRPr lang="en-US" altLang="ja-JP" sz="3200" b="1" dirty="0">
              <a:ea typeface="Adobe Fan Heiti Std B"/>
              <a:cs typeface="Arial" pitchFamily="34" charset="0"/>
            </a:endParaRPr>
          </a:p>
          <a:p>
            <a:pPr marL="457200" indent="-457200" defTabSz="543437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ja-JP" altLang="en-US" sz="3200" b="1" dirty="0">
              <a:solidFill>
                <a:srgbClr val="C00000"/>
              </a:solidFill>
              <a:ea typeface="Adobe Fan Heiti Std B"/>
              <a:cs typeface="Arial" pitchFamily="34" charset="0"/>
            </a:endParaRPr>
          </a:p>
        </p:txBody>
      </p:sp>
      <p:sp>
        <p:nvSpPr>
          <p:cNvPr id="293" name="テキスト ボックス 292"/>
          <p:cNvSpPr txBox="1"/>
          <p:nvPr/>
        </p:nvSpPr>
        <p:spPr>
          <a:xfrm>
            <a:off x="32651662" y="25025309"/>
            <a:ext cx="693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sz="3600" dirty="0"/>
          </a:p>
        </p:txBody>
      </p:sp>
      <p:grpSp>
        <p:nvGrpSpPr>
          <p:cNvPr id="296" name="グループ化 295"/>
          <p:cNvGrpSpPr/>
          <p:nvPr/>
        </p:nvGrpSpPr>
        <p:grpSpPr>
          <a:xfrm>
            <a:off x="31844096" y="27363290"/>
            <a:ext cx="18861774" cy="6336704"/>
            <a:chOff x="31512178" y="27219274"/>
            <a:chExt cx="18861774" cy="6336704"/>
          </a:xfrm>
        </p:grpSpPr>
        <p:grpSp>
          <p:nvGrpSpPr>
            <p:cNvPr id="1663" name="グループ化 1662"/>
            <p:cNvGrpSpPr/>
            <p:nvPr/>
          </p:nvGrpSpPr>
          <p:grpSpPr>
            <a:xfrm>
              <a:off x="31512178" y="27219274"/>
              <a:ext cx="18861774" cy="5756028"/>
              <a:chOff x="31512178" y="27417111"/>
              <a:chExt cx="18861774" cy="5756028"/>
            </a:xfrm>
          </p:grpSpPr>
          <p:sp>
            <p:nvSpPr>
              <p:cNvPr id="9" name="コンテンツ プレースホルダー 4"/>
              <p:cNvSpPr txBox="1">
                <a:spLocks/>
              </p:cNvSpPr>
              <p:nvPr/>
            </p:nvSpPr>
            <p:spPr>
              <a:xfrm>
                <a:off x="31512178" y="28492187"/>
                <a:ext cx="18861774" cy="46809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vert="horz" lIns="543437" tIns="271719" rIns="543437" bIns="271719" rtlCol="0">
                <a:normAutofit/>
              </a:bodyPr>
              <a:lstStyle>
                <a:lvl1pPr marL="1868805" indent="-1868805" algn="l" defTabSz="498348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17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049078" indent="-1557338" algn="l" defTabSz="498348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15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229350" indent="-1245870" algn="l" defTabSz="498348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1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721090" indent="-1245870" algn="l" defTabSz="498348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10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212830" indent="-1245870" algn="l" defTabSz="498348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kumimoji="1" sz="10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04570" indent="-1245870" algn="l" defTabSz="498348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10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196310" indent="-1245870" algn="l" defTabSz="498348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10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688050" indent="-1245870" algn="l" defTabSz="498348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10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179790" indent="-1245870" algn="l" defTabSz="498348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10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0000" indent="-720000" defTabSz="5434371">
                  <a:buFont typeface="Wingdings" pitchFamily="2" charset="2"/>
                  <a:buChar char="n"/>
                </a:pPr>
                <a:endParaRPr lang="ja-JP" altLang="en-US" sz="3600" b="1" dirty="0">
                  <a:ea typeface="Adobe Fan Heiti Std B"/>
                  <a:cs typeface="Arial" pitchFamily="34" charset="0"/>
                </a:endParaRPr>
              </a:p>
            </p:txBody>
          </p:sp>
          <p:sp>
            <p:nvSpPr>
              <p:cNvPr id="140" name="テキスト ボックス 139"/>
              <p:cNvSpPr txBox="1"/>
              <p:nvPr/>
            </p:nvSpPr>
            <p:spPr>
              <a:xfrm>
                <a:off x="40487117" y="27595381"/>
                <a:ext cx="9073008" cy="646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ja-JP"/>
                </a:defPPr>
                <a:lvl1pPr algn="r">
                  <a:defRPr sz="3600" i="1">
                    <a:solidFill>
                      <a:schemeClr val="bg1">
                        <a:lumMod val="50000"/>
                      </a:schemeClr>
                    </a:solidFill>
                    <a:latin typeface="Tekton Pro" pitchFamily="34" charset="0"/>
                  </a:defRPr>
                </a:lvl1pPr>
              </a:lstStyle>
              <a:p>
                <a:r>
                  <a:rPr lang="en-US" altLang="ja-JP" dirty="0"/>
                  <a:t>MPI Single Thread Safety</a:t>
                </a:r>
              </a:p>
            </p:txBody>
          </p:sp>
          <p:sp>
            <p:nvSpPr>
              <p:cNvPr id="1036" name="片側の 2 つの角を丸めた四角形 1035"/>
              <p:cNvSpPr/>
              <p:nvPr/>
            </p:nvSpPr>
            <p:spPr>
              <a:xfrm>
                <a:off x="31512178" y="27417111"/>
                <a:ext cx="18861773" cy="1000498"/>
              </a:xfrm>
              <a:prstGeom prst="round2SameRect">
                <a:avLst>
                  <a:gd name="adj1" fmla="val 25637"/>
                  <a:gd name="adj2" fmla="val 0"/>
                </a:avLst>
              </a:prstGeom>
              <a:gradFill flip="none" rotWithShape="1">
                <a:gsLst>
                  <a:gs pos="0">
                    <a:schemeClr val="tx2"/>
                  </a:gs>
                  <a:gs pos="30000">
                    <a:schemeClr val="tx2">
                      <a:lumMod val="75000"/>
                    </a:schemeClr>
                  </a:gs>
                  <a:gs pos="64999">
                    <a:schemeClr val="tx2">
                      <a:lumMod val="60000"/>
                      <a:lumOff val="40000"/>
                    </a:schemeClr>
                  </a:gs>
                  <a:gs pos="89999">
                    <a:schemeClr val="tx2">
                      <a:lumMod val="40000"/>
                      <a:lumOff val="60000"/>
                    </a:schemeClr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88000" tIns="288000" rIns="288000" bIns="288000" rtlCol="0" anchor="ctr"/>
              <a:lstStyle/>
              <a:p>
                <a:r>
                  <a:rPr lang="en-US" altLang="ja-JP" sz="3600" b="1" dirty="0">
                    <a:solidFill>
                      <a:schemeClr val="bg1"/>
                    </a:solidFill>
                    <a:ea typeface="Adobe Heiti Std R" pitchFamily="34" charset="-128"/>
                  </a:rPr>
                  <a:t>Research </a:t>
                </a:r>
                <a:r>
                  <a:rPr lang="en-US" altLang="ja-JP" sz="3600" b="1" dirty="0" smtClean="0">
                    <a:solidFill>
                      <a:schemeClr val="bg1"/>
                    </a:solidFill>
                    <a:ea typeface="Adobe Heiti Std R" pitchFamily="34" charset="-128"/>
                  </a:rPr>
                  <a:t>III</a:t>
                </a:r>
                <a:r>
                  <a:rPr lang="en-US" altLang="ja-JP" sz="3600" b="1" dirty="0">
                    <a:solidFill>
                      <a:schemeClr val="bg1"/>
                    </a:solidFill>
                    <a:ea typeface="Adobe Heiti Std R" pitchFamily="34" charset="-128"/>
                  </a:rPr>
                  <a:t>.</a:t>
                </a:r>
                <a:r>
                  <a:rPr lang="en-US" altLang="ja-JP" sz="4400" b="1" dirty="0">
                    <a:solidFill>
                      <a:schemeClr val="bg1"/>
                    </a:solidFill>
                    <a:ea typeface="Adobe Heiti Std R" pitchFamily="34" charset="-128"/>
                  </a:rPr>
                  <a:t> </a:t>
                </a:r>
                <a:r>
                  <a:rPr lang="en-US" altLang="ja-JP" sz="4400" b="1" dirty="0" smtClean="0">
                    <a:solidFill>
                      <a:schemeClr val="bg1"/>
                    </a:solidFill>
                    <a:ea typeface="Adobe Heiti Std R" pitchFamily="34" charset="-128"/>
                  </a:rPr>
                  <a:t>Fiber </a:t>
                </a:r>
                <a:r>
                  <a:rPr lang="en-US" altLang="ja-JP" sz="4400" b="1" dirty="0">
                    <a:solidFill>
                      <a:schemeClr val="bg1"/>
                    </a:solidFill>
                    <a:ea typeface="Adobe Heiti Std R" pitchFamily="34" charset="-128"/>
                  </a:rPr>
                  <a:t>level MPI processes</a:t>
                </a:r>
              </a:p>
            </p:txBody>
          </p:sp>
          <p:grpSp>
            <p:nvGrpSpPr>
              <p:cNvPr id="131" name="グループ化 130"/>
              <p:cNvGrpSpPr/>
              <p:nvPr/>
            </p:nvGrpSpPr>
            <p:grpSpPr>
              <a:xfrm>
                <a:off x="32083920" y="29181701"/>
                <a:ext cx="1722174" cy="3510181"/>
                <a:chOff x="32221797" y="29230077"/>
                <a:chExt cx="1146230" cy="3239792"/>
              </a:xfrm>
            </p:grpSpPr>
            <p:grpSp>
              <p:nvGrpSpPr>
                <p:cNvPr id="1321" name="グループ化 1320"/>
                <p:cNvGrpSpPr/>
                <p:nvPr/>
              </p:nvGrpSpPr>
              <p:grpSpPr>
                <a:xfrm>
                  <a:off x="32221798" y="29230077"/>
                  <a:ext cx="1132271" cy="2564307"/>
                  <a:chOff x="521349" y="2264709"/>
                  <a:chExt cx="503294" cy="2329333"/>
                </a:xfrm>
              </p:grpSpPr>
              <p:sp>
                <p:nvSpPr>
                  <p:cNvPr id="1322" name="角丸四角形 1321"/>
                  <p:cNvSpPr/>
                  <p:nvPr/>
                </p:nvSpPr>
                <p:spPr>
                  <a:xfrm>
                    <a:off x="524117" y="2505825"/>
                    <a:ext cx="493752" cy="2088217"/>
                  </a:xfrm>
                  <a:prstGeom prst="roundRect">
                    <a:avLst>
                      <a:gd name="adj" fmla="val 2655"/>
                    </a:avLst>
                  </a:prstGeom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91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2700000" scaled="1"/>
                    <a:tileRect/>
                  </a:gra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 contourW="12700">
                    <a:contourClr>
                      <a:schemeClr val="bg1">
                        <a:lumMod val="75000"/>
                      </a:schemeClr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000"/>
                  </a:p>
                </p:txBody>
              </p:sp>
              <p:sp>
                <p:nvSpPr>
                  <p:cNvPr id="1323" name="片側の 2 つの角を丸めた四角形 1322"/>
                  <p:cNvSpPr/>
                  <p:nvPr/>
                </p:nvSpPr>
                <p:spPr bwMode="auto">
                  <a:xfrm>
                    <a:off x="521349" y="2264709"/>
                    <a:ext cx="503294" cy="303581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accent6">
                      <a:lumMod val="50000"/>
                    </a:schemeClr>
                  </a:solidFill>
                  <a:ln w="9525" cap="flat" cmpd="sng" algn="ctr">
                    <a:solidFill>
                      <a:schemeClr val="accent6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 w="50800" h="25400"/>
                  </a:sp3d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ja-JP" sz="2000" b="1" kern="0" dirty="0" smtClean="0">
                        <a:solidFill>
                          <a:srgbClr val="FFFFFF"/>
                        </a:solidFill>
                      </a:rPr>
                      <a:t>P0</a:t>
                    </a:r>
                    <a:endParaRPr kumimoji="0" lang="ja-JP" altLang="en-US" sz="2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1324" name="正方形/長方形 1323"/>
                <p:cNvSpPr/>
                <p:nvPr/>
              </p:nvSpPr>
              <p:spPr bwMode="auto">
                <a:xfrm>
                  <a:off x="32301425" y="29689478"/>
                  <a:ext cx="961821" cy="442703"/>
                </a:xfrm>
                <a:prstGeom prst="rect">
                  <a:avLst/>
                </a:prstGeom>
                <a:solidFill>
                  <a:srgbClr val="D6D1B8">
                    <a:alpha val="58000"/>
                  </a:srgbClr>
                </a:solidFill>
                <a:ln w="6350" cap="flat" cmpd="sng" algn="ctr">
                  <a:solidFill>
                    <a:schemeClr val="bg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0" lang="en-US" altLang="ja-JP" sz="2000" dirty="0" smtClean="0">
                      <a:solidFill>
                        <a:schemeClr val="bg2">
                          <a:lumMod val="2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libri" pitchFamily="34" charset="0"/>
                    </a:rPr>
                    <a:t>COMP.</a:t>
                  </a:r>
                  <a:endParaRPr kumimoji="0" lang="ja-JP" altLang="en-US" sz="2000" dirty="0">
                    <a:solidFill>
                      <a:schemeClr val="bg2">
                        <a:lumMod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endParaRPr>
                </a:p>
              </p:txBody>
            </p:sp>
            <p:sp>
              <p:nvSpPr>
                <p:cNvPr id="1325" name="正方形/長方形 1324"/>
                <p:cNvSpPr/>
                <p:nvPr/>
              </p:nvSpPr>
              <p:spPr bwMode="auto">
                <a:xfrm>
                  <a:off x="32309338" y="30242048"/>
                  <a:ext cx="961821" cy="109408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  <a:alpha val="58000"/>
                  </a:schemeClr>
                </a:solidFill>
                <a:ln w="6350" cap="flat" cmpd="sng" algn="ctr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0" lang="en-US" altLang="ja-JP" sz="2000" dirty="0" err="1" smtClean="0">
                      <a:solidFill>
                        <a:schemeClr val="accent6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libri" pitchFamily="34" charset="0"/>
                    </a:rPr>
                    <a:t>MPI_Wait</a:t>
                  </a:r>
                  <a:endParaRPr kumimoji="0" lang="ja-JP" altLang="en-US" sz="2000" dirty="0">
                    <a:solidFill>
                      <a:schemeClr val="accent6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endParaRPr>
                </a:p>
              </p:txBody>
            </p:sp>
            <p:sp>
              <p:nvSpPr>
                <p:cNvPr id="1326" name="正方形/長方形 1325"/>
                <p:cNvSpPr/>
                <p:nvPr/>
              </p:nvSpPr>
              <p:spPr bwMode="auto">
                <a:xfrm>
                  <a:off x="32309339" y="31402557"/>
                  <a:ext cx="961821" cy="310678"/>
                </a:xfrm>
                <a:prstGeom prst="rect">
                  <a:avLst/>
                </a:prstGeom>
                <a:solidFill>
                  <a:srgbClr val="D6D1B8">
                    <a:alpha val="58000"/>
                  </a:srgbClr>
                </a:solidFill>
                <a:ln w="6350" cap="flat" cmpd="sng" algn="ctr">
                  <a:solidFill>
                    <a:schemeClr val="bg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0" lang="en-US" altLang="ja-JP" sz="2000" dirty="0" smtClean="0">
                      <a:solidFill>
                        <a:schemeClr val="bg2">
                          <a:lumMod val="2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libri" pitchFamily="34" charset="0"/>
                    </a:rPr>
                    <a:t>COMP.</a:t>
                  </a:r>
                  <a:endParaRPr kumimoji="0" lang="ja-JP" altLang="en-US" sz="2000" dirty="0">
                    <a:solidFill>
                      <a:schemeClr val="bg2">
                        <a:lumMod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endParaRPr>
                </a:p>
              </p:txBody>
            </p:sp>
            <p:sp>
              <p:nvSpPr>
                <p:cNvPr id="1327" name="角丸四角形 1326"/>
                <p:cNvSpPr/>
                <p:nvPr/>
              </p:nvSpPr>
              <p:spPr bwMode="auto">
                <a:xfrm>
                  <a:off x="32243446" y="31917904"/>
                  <a:ext cx="1124581" cy="551965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85000"/>
                    <a:alpha val="88000"/>
                  </a:schemeClr>
                </a:solidFill>
                <a:ln w="9525" cap="flat" cmpd="sng" algn="ctr">
                  <a:solidFill>
                    <a:schemeClr val="bg1">
                      <a:lumMod val="85000"/>
                      <a:alpha val="24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88900" dist="50800" dir="8520000" algn="ctr" rotWithShape="0">
                    <a:srgbClr val="FFFFFF">
                      <a:alpha val="59000"/>
                    </a:srgbClr>
                  </a:outerShdw>
                </a:effectLst>
                <a:scene3d>
                  <a:camera prst="orthographicFront"/>
                  <a:lightRig rig="soft" dir="t">
                    <a:rot lat="0" lon="0" rev="1800000"/>
                  </a:lightRig>
                </a:scene3d>
                <a:sp3d extrusionH="76200" contourW="25400">
                  <a:bevelT w="63500" h="63500"/>
                  <a:extrusionClr>
                    <a:srgbClr val="616161">
                      <a:lumMod val="40000"/>
                      <a:lumOff val="60000"/>
                    </a:srgbClr>
                  </a:extrusionClr>
                  <a:contourClr>
                    <a:srgbClr val="616161"/>
                  </a:contourClr>
                </a:sp3d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28" name="角丸四角形 1327"/>
                <p:cNvSpPr/>
                <p:nvPr/>
              </p:nvSpPr>
              <p:spPr>
                <a:xfrm>
                  <a:off x="32221797" y="30242048"/>
                  <a:ext cx="1146229" cy="1075208"/>
                </a:xfrm>
                <a:prstGeom prst="roundRect">
                  <a:avLst/>
                </a:prstGeom>
                <a:noFill/>
                <a:ln w="38100">
                  <a:solidFill>
                    <a:srgbClr val="C00000">
                      <a:alpha val="70000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000"/>
                </a:p>
              </p:txBody>
            </p:sp>
          </p:grpSp>
          <p:sp>
            <p:nvSpPr>
              <p:cNvPr id="1333" name="爆発 1 1332"/>
              <p:cNvSpPr/>
              <p:nvPr/>
            </p:nvSpPr>
            <p:spPr>
              <a:xfrm>
                <a:off x="34713406" y="29365573"/>
                <a:ext cx="3637958" cy="2199734"/>
              </a:xfrm>
              <a:prstGeom prst="irregularSeal1">
                <a:avLst/>
              </a:prstGeom>
              <a:gradFill>
                <a:gsLst>
                  <a:gs pos="0">
                    <a:schemeClr val="accent2">
                      <a:lumMod val="20000"/>
                      <a:lumOff val="80000"/>
                    </a:schemeClr>
                  </a:gs>
                  <a:gs pos="30000">
                    <a:schemeClr val="accent2">
                      <a:lumMod val="40000"/>
                      <a:lumOff val="60000"/>
                    </a:schemeClr>
                  </a:gs>
                  <a:gs pos="64999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grpSp>
            <p:nvGrpSpPr>
              <p:cNvPr id="158" name="グループ化 157"/>
              <p:cNvGrpSpPr/>
              <p:nvPr/>
            </p:nvGrpSpPr>
            <p:grpSpPr>
              <a:xfrm>
                <a:off x="46118364" y="29531778"/>
                <a:ext cx="3756909" cy="3522317"/>
                <a:chOff x="42625955" y="28872130"/>
                <a:chExt cx="3756909" cy="3921066"/>
              </a:xfrm>
            </p:grpSpPr>
            <p:grpSp>
              <p:nvGrpSpPr>
                <p:cNvPr id="132" name="グループ化 131"/>
                <p:cNvGrpSpPr/>
                <p:nvPr/>
              </p:nvGrpSpPr>
              <p:grpSpPr>
                <a:xfrm>
                  <a:off x="42625955" y="28872130"/>
                  <a:ext cx="3211493" cy="3921066"/>
                  <a:chOff x="46730411" y="29575413"/>
                  <a:chExt cx="2494568" cy="3001848"/>
                </a:xfrm>
              </p:grpSpPr>
              <p:grpSp>
                <p:nvGrpSpPr>
                  <p:cNvPr id="1335" name="グループ化 1334"/>
                  <p:cNvGrpSpPr/>
                  <p:nvPr/>
                </p:nvGrpSpPr>
                <p:grpSpPr>
                  <a:xfrm>
                    <a:off x="46730411" y="29575413"/>
                    <a:ext cx="1222698" cy="2552966"/>
                    <a:chOff x="623048" y="1018135"/>
                    <a:chExt cx="1022248" cy="3336401"/>
                  </a:xfrm>
                </p:grpSpPr>
                <p:sp>
                  <p:nvSpPr>
                    <p:cNvPr id="1336" name="片側の 2 つの角を丸めた四角形 1335"/>
                    <p:cNvSpPr/>
                    <p:nvPr/>
                  </p:nvSpPr>
                  <p:spPr bwMode="auto">
                    <a:xfrm>
                      <a:off x="633707" y="1018135"/>
                      <a:ext cx="1005572" cy="417501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chemeClr val="accent6">
                        <a:lumMod val="50000"/>
                      </a:schemeClr>
                    </a:solidFill>
                    <a:ln w="952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 w="50800" h="25400"/>
                    </a:sp3d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2000" b="1" kern="0" dirty="0" smtClean="0">
                          <a:solidFill>
                            <a:srgbClr val="FFFFFF"/>
                          </a:solidFill>
                        </a:rPr>
                        <a:t>P0</a:t>
                      </a:r>
                      <a:endParaRPr kumimoji="0" lang="ja-JP" altLang="en-US" sz="2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337" name="正方形/長方形 1336"/>
                    <p:cNvSpPr/>
                    <p:nvPr/>
                  </p:nvSpPr>
                  <p:spPr bwMode="auto">
                    <a:xfrm>
                      <a:off x="624530" y="1471989"/>
                      <a:ext cx="1018909" cy="634265"/>
                    </a:xfrm>
                    <a:prstGeom prst="rect">
                      <a:avLst/>
                    </a:prstGeom>
                    <a:solidFill>
                      <a:srgbClr val="D6D1B8">
                        <a:alpha val="58000"/>
                      </a:srgbClr>
                    </a:solidFill>
                    <a:ln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ja-JP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COMP. </a:t>
                      </a:r>
                      <a:endParaRPr kumimoji="0" lang="ja-JP" altLang="en-US" sz="2000" dirty="0"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338" name="正方形/長方形 1337"/>
                    <p:cNvSpPr/>
                    <p:nvPr/>
                  </p:nvSpPr>
                  <p:spPr bwMode="auto">
                    <a:xfrm>
                      <a:off x="626087" y="2147724"/>
                      <a:ext cx="1019209" cy="742035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  <a:alpha val="58000"/>
                      </a:schemeClr>
                    </a:solidFill>
                    <a:ln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ja-JP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MPI COMM. </a:t>
                      </a:r>
                      <a:endParaRPr kumimoji="0" lang="ja-JP" altLang="en-US" sz="2000" dirty="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339" name="正方形/長方形 1338"/>
                    <p:cNvSpPr/>
                    <p:nvPr/>
                  </p:nvSpPr>
                  <p:spPr bwMode="auto">
                    <a:xfrm>
                      <a:off x="623428" y="2924944"/>
                      <a:ext cx="1021587" cy="634265"/>
                    </a:xfrm>
                    <a:prstGeom prst="rect">
                      <a:avLst/>
                    </a:prstGeom>
                    <a:solidFill>
                      <a:srgbClr val="D6D1B8">
                        <a:alpha val="58000"/>
                      </a:srgbClr>
                    </a:solidFill>
                    <a:ln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COMP. </a:t>
                      </a:r>
                      <a:endParaRPr kumimoji="0" lang="ja-JP" altLang="en-US" sz="200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340" name="正方形/長方形 1339"/>
                    <p:cNvSpPr/>
                    <p:nvPr/>
                  </p:nvSpPr>
                  <p:spPr bwMode="auto">
                    <a:xfrm>
                      <a:off x="623048" y="3612501"/>
                      <a:ext cx="1019208" cy="742035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  <a:alpha val="58000"/>
                      </a:schemeClr>
                    </a:solidFill>
                    <a:ln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ja-JP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MPI COMM. </a:t>
                      </a:r>
                      <a:endParaRPr kumimoji="0" lang="ja-JP" altLang="en-US" sz="2000" dirty="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grpSp>
                <p:nvGrpSpPr>
                  <p:cNvPr id="1341" name="グループ化 1340"/>
                  <p:cNvGrpSpPr/>
                  <p:nvPr/>
                </p:nvGrpSpPr>
                <p:grpSpPr>
                  <a:xfrm>
                    <a:off x="48095483" y="29580198"/>
                    <a:ext cx="507319" cy="2552966"/>
                    <a:chOff x="1958478" y="1018135"/>
                    <a:chExt cx="525920" cy="3336401"/>
                  </a:xfrm>
                </p:grpSpPr>
                <p:sp>
                  <p:nvSpPr>
                    <p:cNvPr id="1342" name="片側の 2 つの角を丸めた四角形 1341"/>
                    <p:cNvSpPr/>
                    <p:nvPr/>
                  </p:nvSpPr>
                  <p:spPr bwMode="auto">
                    <a:xfrm>
                      <a:off x="1969138" y="1018135"/>
                      <a:ext cx="515260" cy="417501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chemeClr val="accent6">
                        <a:lumMod val="50000"/>
                      </a:schemeClr>
                    </a:solidFill>
                    <a:ln w="952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 w="50800" h="25400"/>
                    </a:sp3d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2000" b="1" kern="0" dirty="0" smtClean="0">
                          <a:solidFill>
                            <a:srgbClr val="FFFFFF"/>
                          </a:solidFill>
                        </a:rPr>
                        <a:t>P1</a:t>
                      </a:r>
                      <a:endParaRPr kumimoji="0" lang="ja-JP" altLang="en-US" sz="2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343" name="正方形/長方形 1342"/>
                    <p:cNvSpPr/>
                    <p:nvPr/>
                  </p:nvSpPr>
                  <p:spPr bwMode="auto">
                    <a:xfrm>
                      <a:off x="1959962" y="1471989"/>
                      <a:ext cx="522095" cy="634265"/>
                    </a:xfrm>
                    <a:prstGeom prst="rect">
                      <a:avLst/>
                    </a:prstGeom>
                    <a:solidFill>
                      <a:srgbClr val="D6D1B8">
                        <a:alpha val="58000"/>
                      </a:srgbClr>
                    </a:solidFill>
                    <a:ln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0" lang="ja-JP" altLang="en-US" sz="20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344" name="正方形/長方形 1343"/>
                    <p:cNvSpPr/>
                    <p:nvPr/>
                  </p:nvSpPr>
                  <p:spPr bwMode="auto">
                    <a:xfrm>
                      <a:off x="1961518" y="2147724"/>
                      <a:ext cx="522249" cy="742034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  <a:alpha val="58000"/>
                      </a:schemeClr>
                    </a:solidFill>
                    <a:ln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0" lang="ja-JP" alt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345" name="正方形/長方形 1344"/>
                    <p:cNvSpPr/>
                    <p:nvPr/>
                  </p:nvSpPr>
                  <p:spPr bwMode="auto">
                    <a:xfrm>
                      <a:off x="1958859" y="2924944"/>
                      <a:ext cx="523468" cy="634265"/>
                    </a:xfrm>
                    <a:prstGeom prst="rect">
                      <a:avLst/>
                    </a:prstGeom>
                    <a:solidFill>
                      <a:srgbClr val="D6D1B8">
                        <a:alpha val="58000"/>
                      </a:srgbClr>
                    </a:solidFill>
                    <a:ln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346" name="正方形/長方形 1345"/>
                    <p:cNvSpPr/>
                    <p:nvPr/>
                  </p:nvSpPr>
                  <p:spPr bwMode="auto">
                    <a:xfrm>
                      <a:off x="1958478" y="3612502"/>
                      <a:ext cx="522249" cy="742034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  <a:alpha val="58000"/>
                      </a:schemeClr>
                    </a:solidFill>
                    <a:ln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0" lang="ja-JP" alt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1347" name="グループ化 1346"/>
                  <p:cNvGrpSpPr/>
                  <p:nvPr/>
                </p:nvGrpSpPr>
                <p:grpSpPr>
                  <a:xfrm>
                    <a:off x="48717660" y="29575413"/>
                    <a:ext cx="507319" cy="2552966"/>
                    <a:chOff x="1958478" y="1018135"/>
                    <a:chExt cx="525920" cy="3336401"/>
                  </a:xfrm>
                </p:grpSpPr>
                <p:sp>
                  <p:nvSpPr>
                    <p:cNvPr id="1348" name="片側の 2 つの角を丸めた四角形 1347"/>
                    <p:cNvSpPr/>
                    <p:nvPr/>
                  </p:nvSpPr>
                  <p:spPr bwMode="auto">
                    <a:xfrm>
                      <a:off x="1969138" y="1018135"/>
                      <a:ext cx="515260" cy="417501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chemeClr val="accent6">
                        <a:lumMod val="50000"/>
                      </a:schemeClr>
                    </a:solidFill>
                    <a:ln w="952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/>
                      <a:lightRig rig="threePt" dir="t"/>
                    </a:scene3d>
                    <a:sp3d>
                      <a:bevelT w="50800" h="25400"/>
                    </a:sp3d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2000" b="1" kern="0" dirty="0" smtClean="0">
                          <a:solidFill>
                            <a:srgbClr val="FFFFFF"/>
                          </a:solidFill>
                        </a:rPr>
                        <a:t>P2</a:t>
                      </a:r>
                      <a:endParaRPr kumimoji="0" lang="ja-JP" altLang="en-US" sz="2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349" name="正方形/長方形 1348"/>
                    <p:cNvSpPr/>
                    <p:nvPr/>
                  </p:nvSpPr>
                  <p:spPr bwMode="auto">
                    <a:xfrm>
                      <a:off x="1959962" y="1471989"/>
                      <a:ext cx="522095" cy="634265"/>
                    </a:xfrm>
                    <a:prstGeom prst="rect">
                      <a:avLst/>
                    </a:prstGeom>
                    <a:solidFill>
                      <a:srgbClr val="D6D1B8">
                        <a:alpha val="58000"/>
                      </a:srgbClr>
                    </a:solidFill>
                    <a:ln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0" lang="ja-JP" altLang="en-US" sz="20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350" name="正方形/長方形 1349"/>
                    <p:cNvSpPr/>
                    <p:nvPr/>
                  </p:nvSpPr>
                  <p:spPr bwMode="auto">
                    <a:xfrm>
                      <a:off x="1961518" y="2147724"/>
                      <a:ext cx="522249" cy="742034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  <a:alpha val="58000"/>
                      </a:schemeClr>
                    </a:solidFill>
                    <a:ln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0" lang="ja-JP" alt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351" name="正方形/長方形 1350"/>
                    <p:cNvSpPr/>
                    <p:nvPr/>
                  </p:nvSpPr>
                  <p:spPr bwMode="auto">
                    <a:xfrm>
                      <a:off x="1958859" y="2924944"/>
                      <a:ext cx="523468" cy="634265"/>
                    </a:xfrm>
                    <a:prstGeom prst="rect">
                      <a:avLst/>
                    </a:prstGeom>
                    <a:solidFill>
                      <a:srgbClr val="D6D1B8">
                        <a:alpha val="58000"/>
                      </a:srgbClr>
                    </a:solidFill>
                    <a:ln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352" name="正方形/長方形 1351"/>
                    <p:cNvSpPr/>
                    <p:nvPr/>
                  </p:nvSpPr>
                  <p:spPr bwMode="auto">
                    <a:xfrm>
                      <a:off x="1958478" y="3612502"/>
                      <a:ext cx="522249" cy="742034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  <a:alpha val="58000"/>
                      </a:schemeClr>
                    </a:solidFill>
                    <a:ln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0" lang="ja-JP" alt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1353" name="角丸四角形 1352"/>
                  <p:cNvSpPr/>
                  <p:nvPr/>
                </p:nvSpPr>
                <p:spPr>
                  <a:xfrm>
                    <a:off x="46731842" y="32191565"/>
                    <a:ext cx="2489596" cy="385696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  <a:alpha val="88000"/>
                    </a:schemeClr>
                  </a:solidFill>
                  <a:ln w="9525" cap="flat" cmpd="sng" algn="ctr">
                    <a:solidFill>
                      <a:schemeClr val="bg1">
                        <a:lumMod val="85000"/>
                        <a:alpha val="24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88900" dist="50800" dir="8520000" algn="ctr" rotWithShape="0">
                      <a:srgbClr val="FFFFFF">
                        <a:alpha val="59000"/>
                      </a:srgbClr>
                    </a:outerShdw>
                  </a:effectLst>
                  <a:scene3d>
                    <a:camera prst="orthographicFront"/>
                    <a:lightRig rig="soft" dir="t">
                      <a:rot lat="0" lon="0" rev="1800000"/>
                    </a:lightRig>
                  </a:scene3d>
                  <a:sp3d extrusionH="76200" contourW="25400">
                    <a:bevelT w="63500" h="63500"/>
                    <a:extrusionClr>
                      <a:srgbClr val="616161">
                        <a:lumMod val="40000"/>
                        <a:lumOff val="60000"/>
                      </a:srgbClr>
                    </a:extrusionClr>
                    <a:contourClr>
                      <a:srgbClr val="616161"/>
                    </a:contourClr>
                  </a:sp3d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0" lang="en-US" altLang="ja-JP" sz="2000" b="1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OS Process</a:t>
                    </a:r>
                    <a:endParaRPr kumimoji="0" lang="ja-JP" altLang="en-US" sz="2000" b="1" kern="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354" name="グループ化 1353"/>
                <p:cNvGrpSpPr/>
                <p:nvPr/>
              </p:nvGrpSpPr>
              <p:grpSpPr>
                <a:xfrm>
                  <a:off x="43873259" y="29531722"/>
                  <a:ext cx="2509605" cy="1387817"/>
                  <a:chOff x="2006135" y="1532403"/>
                  <a:chExt cx="1620238" cy="1813701"/>
                </a:xfrm>
              </p:grpSpPr>
              <p:sp>
                <p:nvSpPr>
                  <p:cNvPr id="1355" name="フリーフォーム 1354"/>
                  <p:cNvSpPr/>
                  <p:nvPr/>
                </p:nvSpPr>
                <p:spPr>
                  <a:xfrm>
                    <a:off x="2006135" y="1532403"/>
                    <a:ext cx="472946" cy="925560"/>
                  </a:xfrm>
                  <a:custGeom>
                    <a:avLst/>
                    <a:gdLst>
                      <a:gd name="connsiteX0" fmla="*/ 0 w 594360"/>
                      <a:gd name="connsiteY0" fmla="*/ 1097280 h 1097280"/>
                      <a:gd name="connsiteX1" fmla="*/ 350520 w 594360"/>
                      <a:gd name="connsiteY1" fmla="*/ 891540 h 1097280"/>
                      <a:gd name="connsiteX2" fmla="*/ 373380 w 594360"/>
                      <a:gd name="connsiteY2" fmla="*/ 388620 h 1097280"/>
                      <a:gd name="connsiteX3" fmla="*/ 594360 w 594360"/>
                      <a:gd name="connsiteY3" fmla="*/ 0 h 10972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4360" h="1097280">
                        <a:moveTo>
                          <a:pt x="0" y="1097280"/>
                        </a:moveTo>
                        <a:cubicBezTo>
                          <a:pt x="144145" y="1053465"/>
                          <a:pt x="288290" y="1009650"/>
                          <a:pt x="350520" y="891540"/>
                        </a:cubicBezTo>
                        <a:cubicBezTo>
                          <a:pt x="412750" y="773430"/>
                          <a:pt x="332740" y="537210"/>
                          <a:pt x="373380" y="388620"/>
                        </a:cubicBezTo>
                        <a:cubicBezTo>
                          <a:pt x="414020" y="240030"/>
                          <a:pt x="504190" y="120015"/>
                          <a:pt x="594360" y="0"/>
                        </a:cubicBezTo>
                      </a:path>
                    </a:pathLst>
                  </a:custGeom>
                  <a:noFill/>
                  <a:ln w="38100">
                    <a:solidFill>
                      <a:srgbClr val="C00000"/>
                    </a:solidFill>
                    <a:prstDash val="dash"/>
                    <a:headEnd type="none" w="med" len="med"/>
                    <a:tailEnd type="triangle" w="lg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00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356" name="テキスト ボックス 1355"/>
                  <p:cNvSpPr txBox="1"/>
                  <p:nvPr/>
                </p:nvSpPr>
                <p:spPr>
                  <a:xfrm>
                    <a:off x="2479081" y="2065747"/>
                    <a:ext cx="1147292" cy="12803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2800" b="1" i="1" dirty="0" smtClean="0">
                        <a:solidFill>
                          <a:srgbClr val="C00000"/>
                        </a:solidFill>
                      </a:rPr>
                      <a:t>If blocking</a:t>
                    </a:r>
                    <a:r>
                      <a:rPr lang="en-US" altLang="ja-JP" sz="2800" b="1" i="1" dirty="0">
                        <a:solidFill>
                          <a:srgbClr val="C00000"/>
                        </a:solidFill>
                      </a:rPr>
                      <a:t>,</a:t>
                    </a:r>
                    <a:r>
                      <a:rPr kumimoji="1" lang="en-US" altLang="ja-JP" sz="2800" b="1" i="1" dirty="0" smtClean="0">
                        <a:solidFill>
                          <a:srgbClr val="C00000"/>
                        </a:solidFill>
                      </a:rPr>
                      <a:t> </a:t>
                    </a:r>
                  </a:p>
                  <a:p>
                    <a:r>
                      <a:rPr kumimoji="1" lang="en-US" altLang="ja-JP" sz="2800" b="1" i="1" dirty="0" smtClean="0">
                        <a:solidFill>
                          <a:srgbClr val="C00000"/>
                        </a:solidFill>
                      </a:rPr>
                      <a:t>do Yield.</a:t>
                    </a:r>
                    <a:endParaRPr kumimoji="1" lang="ja-JP" altLang="en-US" sz="2800" b="1" i="1" dirty="0">
                      <a:solidFill>
                        <a:srgbClr val="C00000"/>
                      </a:solidFill>
                    </a:endParaRPr>
                  </a:p>
                </p:txBody>
              </p:sp>
            </p:grpSp>
          </p:grpSp>
          <p:sp>
            <p:nvSpPr>
              <p:cNvPr id="1365" name="テキスト ボックス 1364"/>
              <p:cNvSpPr txBox="1"/>
              <p:nvPr/>
            </p:nvSpPr>
            <p:spPr>
              <a:xfrm>
                <a:off x="41300944" y="28425223"/>
                <a:ext cx="89345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ja-JP"/>
                </a:defPPr>
                <a:lvl1pPr algn="r">
                  <a:defRPr sz="3600" i="1">
                    <a:solidFill>
                      <a:schemeClr val="bg1">
                        <a:lumMod val="50000"/>
                      </a:schemeClr>
                    </a:solidFill>
                    <a:latin typeface="Tekton Pro" pitchFamily="34" charset="0"/>
                  </a:defRPr>
                </a:lvl1pPr>
              </a:lstStyle>
              <a:p>
                <a:r>
                  <a:rPr lang="en-US" altLang="ja-JP" sz="3200" dirty="0" smtClean="0"/>
                  <a:t>MPI Single Thread Safety</a:t>
                </a:r>
                <a:endParaRPr lang="en-US" altLang="ja-JP" sz="3200" dirty="0"/>
              </a:p>
            </p:txBody>
          </p:sp>
          <p:sp>
            <p:nvSpPr>
              <p:cNvPr id="1366" name="テキスト ボックス 1365"/>
              <p:cNvSpPr txBox="1"/>
              <p:nvPr/>
            </p:nvSpPr>
            <p:spPr>
              <a:xfrm>
                <a:off x="38242168" y="28929279"/>
                <a:ext cx="93503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0" indent="-457200" defTabSz="5434371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altLang="ja-JP" sz="3600" b="1" dirty="0">
                    <a:ea typeface="Adobe Fan Heiti Std B"/>
                    <a:cs typeface="Arial" pitchFamily="34" charset="0"/>
                  </a:rPr>
                  <a:t> How to keep the core </a:t>
                </a:r>
                <a:r>
                  <a:rPr lang="en-US" altLang="ja-JP" sz="3600" b="1" dirty="0">
                    <a:solidFill>
                      <a:srgbClr val="C00000"/>
                    </a:solidFill>
                    <a:ea typeface="Adobe Fan Heiti Std B"/>
                    <a:cs typeface="Arial" pitchFamily="34" charset="0"/>
                  </a:rPr>
                  <a:t>always BUSY</a:t>
                </a:r>
                <a:r>
                  <a:rPr lang="en-US" altLang="ja-JP" sz="3600" b="1" dirty="0">
                    <a:ea typeface="Adobe Fan Heiti Std B"/>
                    <a:cs typeface="Arial" pitchFamily="34" charset="0"/>
                  </a:rPr>
                  <a:t> ? </a:t>
                </a:r>
              </a:p>
            </p:txBody>
          </p:sp>
          <p:sp>
            <p:nvSpPr>
              <p:cNvPr id="1334" name="テキスト ボックス 1333"/>
              <p:cNvSpPr txBox="1"/>
              <p:nvPr/>
            </p:nvSpPr>
            <p:spPr>
              <a:xfrm>
                <a:off x="34100144" y="29307506"/>
                <a:ext cx="5064245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 smtClean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PROBLEM</a:t>
                </a:r>
                <a:endParaRPr lang="en-US" altLang="ja-JP" sz="2400" b="1" i="1" dirty="0" smtClean="0">
                  <a:solidFill>
                    <a:srgbClr val="C00000"/>
                  </a:solidFill>
                </a:endParaRPr>
              </a:p>
              <a:p>
                <a:pPr algn="ctr"/>
                <a:r>
                  <a:rPr lang="en-US" altLang="ja-JP" sz="3200" b="1" i="1" dirty="0">
                    <a:solidFill>
                      <a:srgbClr val="C00000"/>
                    </a:solidFill>
                  </a:rPr>
                  <a:t>Core is IDLE </a:t>
                </a:r>
              </a:p>
              <a:p>
                <a:pPr algn="ctr"/>
                <a:r>
                  <a:rPr lang="en-US" altLang="ja-JP" sz="3200" b="1" i="1" dirty="0">
                    <a:solidFill>
                      <a:srgbClr val="C00000"/>
                    </a:solidFill>
                  </a:rPr>
                  <a:t>while blocking </a:t>
                </a:r>
                <a:r>
                  <a:rPr lang="en-US" altLang="ja-JP" sz="3200" b="1" i="1" dirty="0" smtClean="0">
                    <a:solidFill>
                      <a:srgbClr val="C00000"/>
                    </a:solidFill>
                  </a:rPr>
                  <a:t>wait !</a:t>
                </a:r>
                <a:endParaRPr kumimoji="1" lang="ja-JP" altLang="en-US" sz="3200" i="1" dirty="0"/>
              </a:p>
            </p:txBody>
          </p:sp>
          <p:sp>
            <p:nvSpPr>
              <p:cNvPr id="195" name="テキスト ボックス 194"/>
              <p:cNvSpPr txBox="1"/>
              <p:nvPr/>
            </p:nvSpPr>
            <p:spPr>
              <a:xfrm>
                <a:off x="38210905" y="29658131"/>
                <a:ext cx="7485298" cy="2419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58875" lvl="1" indent="-519113" defTabSz="5434371">
                  <a:spcBef>
                    <a:spcPct val="20000"/>
                  </a:spcBef>
                  <a:buFont typeface="Arial" panose="020B0604020202020204" pitchFamily="34" charset="0"/>
                  <a:buChar char="-"/>
                </a:pPr>
                <a:r>
                  <a:rPr lang="en-US" altLang="ja-JP" sz="3600" dirty="0">
                    <a:ea typeface="Adobe Fan Heiti Std B"/>
                    <a:cs typeface="Arial" pitchFamily="34" charset="0"/>
                  </a:rPr>
                  <a:t>Multiple </a:t>
                </a:r>
                <a:r>
                  <a:rPr lang="en-US" altLang="ja-JP" sz="3600" dirty="0">
                    <a:solidFill>
                      <a:srgbClr val="C00000"/>
                    </a:solidFill>
                    <a:ea typeface="Adobe Fan Heiti Std B"/>
                    <a:cs typeface="Arial" pitchFamily="34" charset="0"/>
                  </a:rPr>
                  <a:t>fiber level MPI processes</a:t>
                </a:r>
                <a:r>
                  <a:rPr lang="en-US" altLang="ja-JP" sz="3600" dirty="0">
                    <a:ea typeface="Adobe Fan Heiti Std B"/>
                    <a:cs typeface="Arial" pitchFamily="34" charset="0"/>
                  </a:rPr>
                  <a:t> per core</a:t>
                </a:r>
              </a:p>
              <a:p>
                <a:pPr marL="1158875" lvl="1" indent="-519113" defTabSz="5434371">
                  <a:spcBef>
                    <a:spcPct val="20000"/>
                  </a:spcBef>
                  <a:buFont typeface="Arial" panose="020B0604020202020204" pitchFamily="34" charset="0"/>
                  <a:buChar char="-"/>
                </a:pPr>
                <a:r>
                  <a:rPr lang="en-US" altLang="ja-JP" sz="3600" dirty="0">
                    <a:solidFill>
                      <a:srgbClr val="C00000"/>
                    </a:solidFill>
                    <a:ea typeface="Adobe Fan Heiti Std B"/>
                    <a:cs typeface="Arial" pitchFamily="34" charset="0"/>
                  </a:rPr>
                  <a:t>Fine-grained scheduling</a:t>
                </a:r>
                <a:r>
                  <a:rPr lang="en-US" altLang="ja-JP" sz="3600" dirty="0">
                    <a:ea typeface="Adobe Fan Heiti Std B"/>
                    <a:cs typeface="Arial" pitchFamily="34" charset="0"/>
                  </a:rPr>
                  <a:t> between these </a:t>
                </a:r>
                <a:r>
                  <a:rPr lang="en-US" altLang="ja-JP" sz="3600" dirty="0" smtClean="0">
                    <a:ea typeface="Adobe Fan Heiti Std B"/>
                    <a:cs typeface="Arial" pitchFamily="34" charset="0"/>
                  </a:rPr>
                  <a:t>fibers</a:t>
                </a:r>
                <a:endParaRPr lang="en-US" altLang="ja-JP" sz="3600" dirty="0">
                  <a:ea typeface="Adobe Fan Heiti Std B"/>
                  <a:cs typeface="Arial" pitchFamily="34" charset="0"/>
                </a:endParaRPr>
              </a:p>
            </p:txBody>
          </p:sp>
          <p:cxnSp>
            <p:nvCxnSpPr>
              <p:cNvPr id="197" name="直線矢印コネクタ 196"/>
              <p:cNvCxnSpPr/>
              <p:nvPr/>
            </p:nvCxnSpPr>
            <p:spPr>
              <a:xfrm flipV="1">
                <a:off x="33831582" y="30490898"/>
                <a:ext cx="864039" cy="393823"/>
              </a:xfrm>
              <a:prstGeom prst="straightConnector1">
                <a:avLst/>
              </a:prstGeom>
              <a:noFill/>
              <a:ln w="38100">
                <a:solidFill>
                  <a:srgbClr val="C00000">
                    <a:alpha val="70000"/>
                  </a:srgbClr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94" name="テキスト ボックス 293"/>
            <p:cNvSpPr txBox="1"/>
            <p:nvPr/>
          </p:nvSpPr>
          <p:spPr>
            <a:xfrm>
              <a:off x="34172151" y="31986318"/>
              <a:ext cx="1189474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 smtClean="0"/>
                <a:t>* This research is based on FG-MPI</a:t>
              </a:r>
              <a:r>
                <a:rPr lang="en-US" altLang="ja-JP" sz="3200" dirty="0"/>
                <a:t>. </a:t>
              </a:r>
              <a:r>
                <a:rPr lang="en-US" altLang="ja-JP" sz="3200" dirty="0" smtClean="0"/>
                <a:t>We plan to </a:t>
              </a:r>
              <a:r>
                <a:rPr lang="en-US" altLang="ja-JP" sz="3200" dirty="0"/>
                <a:t>improve various issues </a:t>
              </a:r>
              <a:r>
                <a:rPr lang="en-US" altLang="ja-JP" sz="3200" dirty="0" smtClean="0"/>
                <a:t>based on the current design, such </a:t>
              </a:r>
              <a:r>
                <a:rPr lang="en-US" altLang="ja-JP" sz="3200" dirty="0"/>
                <a:t>as the task load </a:t>
              </a:r>
              <a:r>
                <a:rPr lang="en-US" altLang="ja-JP" sz="3200" dirty="0" smtClean="0"/>
                <a:t>balancing, </a:t>
              </a:r>
              <a:r>
                <a:rPr lang="en-US" altLang="ja-JP" sz="3200" dirty="0"/>
                <a:t>and the critical section for shared resources.</a:t>
              </a:r>
              <a:endParaRPr kumimoji="1" lang="ja-JP" altLang="en-US" sz="3200" dirty="0"/>
            </a:p>
          </p:txBody>
        </p:sp>
      </p:grpSp>
      <p:grpSp>
        <p:nvGrpSpPr>
          <p:cNvPr id="141" name="グループ化 140"/>
          <p:cNvGrpSpPr/>
          <p:nvPr/>
        </p:nvGrpSpPr>
        <p:grpSpPr>
          <a:xfrm>
            <a:off x="12632877" y="18866346"/>
            <a:ext cx="17969995" cy="6938012"/>
            <a:chOff x="13073808" y="19337778"/>
            <a:chExt cx="17969995" cy="6938012"/>
          </a:xfrm>
        </p:grpSpPr>
        <p:grpSp>
          <p:nvGrpSpPr>
            <p:cNvPr id="128" name="グループ化 127"/>
            <p:cNvGrpSpPr/>
            <p:nvPr/>
          </p:nvGrpSpPr>
          <p:grpSpPr>
            <a:xfrm>
              <a:off x="13073808" y="19337778"/>
              <a:ext cx="17969995" cy="6938012"/>
              <a:chOff x="13063898" y="19193762"/>
              <a:chExt cx="17969995" cy="6938012"/>
            </a:xfrm>
          </p:grpSpPr>
          <p:sp>
            <p:nvSpPr>
              <p:cNvPr id="362" name="角丸四角形 361"/>
              <p:cNvSpPr/>
              <p:nvPr/>
            </p:nvSpPr>
            <p:spPr>
              <a:xfrm>
                <a:off x="13063898" y="19941496"/>
                <a:ext cx="17969995" cy="6190278"/>
              </a:xfrm>
              <a:prstGeom prst="roundRect">
                <a:avLst>
                  <a:gd name="adj" fmla="val 6393"/>
                </a:avLst>
              </a:prstGeom>
              <a:gradFill flip="none" rotWithShape="1">
                <a:gsLst>
                  <a:gs pos="0">
                    <a:schemeClr val="tx2">
                      <a:lumMod val="20000"/>
                      <a:lumOff val="80000"/>
                    </a:schemeClr>
                  </a:gs>
                  <a:gs pos="12000">
                    <a:schemeClr val="accent1">
                      <a:lumMod val="20000"/>
                      <a:lumOff val="80000"/>
                      <a:alpha val="46000"/>
                    </a:schemeClr>
                  </a:gs>
                  <a:gs pos="100000">
                    <a:srgbClr val="F1F7FD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13451602" y="19193762"/>
                <a:ext cx="79031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lvl="0" indent="-457200" defTabSz="5434371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altLang="ja-JP" sz="3600" b="1" dirty="0">
                    <a:ea typeface="Adobe Fan Heiti Std B"/>
                    <a:cs typeface="Arial" pitchFamily="34" charset="0"/>
                  </a:rPr>
                  <a:t>Derived Data Type Packing </a:t>
                </a:r>
                <a:r>
                  <a:rPr lang="en-US" altLang="ja-JP" sz="3600" b="1" dirty="0" smtClean="0">
                    <a:ea typeface="Adobe Fan Heiti Std B"/>
                    <a:cs typeface="Arial" pitchFamily="34" charset="0"/>
                  </a:rPr>
                  <a:t>Processing</a:t>
                </a:r>
                <a:endParaRPr lang="en-US" altLang="ja-JP" sz="3600" b="1" dirty="0">
                  <a:ea typeface="Adobe Fan Heiti Std B"/>
                  <a:cs typeface="Arial" pitchFamily="34" charset="0"/>
                </a:endParaRPr>
              </a:p>
            </p:txBody>
          </p:sp>
        </p:grpSp>
        <p:sp>
          <p:nvSpPr>
            <p:cNvPr id="136" name="正方形/長方形 135"/>
            <p:cNvSpPr/>
            <p:nvPr/>
          </p:nvSpPr>
          <p:spPr>
            <a:xfrm>
              <a:off x="13141378" y="20162490"/>
              <a:ext cx="8096901" cy="5832648"/>
            </a:xfrm>
            <a:prstGeom prst="rect">
              <a:avLst/>
            </a:prstGeom>
            <a:noFill/>
            <a:ln>
              <a:noFill/>
              <a:prstDash val="dash"/>
            </a:ln>
            <a:effectLst/>
          </p:spPr>
          <p:txBody>
            <a:bodyPr vert="horz" lIns="543437" tIns="271719" rIns="543437" bIns="271719" rtlCol="0">
              <a:noAutofit/>
            </a:bodyPr>
            <a:lstStyle/>
            <a:p>
              <a:pPr marL="0" lvl="1" indent="457200" defTabSz="5434371">
                <a:spcBef>
                  <a:spcPct val="20000"/>
                </a:spcBef>
                <a:buFont typeface="Arial" panose="020B0604020202020204" pitchFamily="34" charset="0"/>
                <a:buChar char="-"/>
              </a:pPr>
              <a:r>
                <a:rPr lang="en-US" altLang="ja-JP" sz="3600" b="1" dirty="0" err="1" smtClean="0">
                  <a:ea typeface="Adobe Fan Heiti Std B"/>
                  <a:cs typeface="Arial" pitchFamily="34" charset="0"/>
                </a:rPr>
                <a:t>MPI_Pack</a:t>
              </a:r>
              <a:r>
                <a:rPr lang="en-US" altLang="ja-JP" sz="3600" b="1" dirty="0" smtClean="0">
                  <a:ea typeface="Adobe Fan Heiti Std B"/>
                  <a:cs typeface="Arial" pitchFamily="34" charset="0"/>
                </a:rPr>
                <a:t> </a:t>
              </a:r>
              <a:r>
                <a:rPr lang="en-US" altLang="ja-JP" sz="3600" b="1" dirty="0">
                  <a:ea typeface="Adobe Fan Heiti Std B"/>
                  <a:cs typeface="Arial" pitchFamily="34" charset="0"/>
                </a:rPr>
                <a:t>/ </a:t>
              </a:r>
              <a:r>
                <a:rPr lang="en-US" altLang="ja-JP" sz="3600" b="1" dirty="0" err="1">
                  <a:ea typeface="Adobe Fan Heiti Std B"/>
                  <a:cs typeface="Arial" pitchFamily="34" charset="0"/>
                </a:rPr>
                <a:t>MPI_Unpack</a:t>
              </a:r>
              <a:endParaRPr lang="en-US" altLang="ja-JP" sz="3600" b="1" dirty="0">
                <a:ea typeface="Adobe Fan Heiti Std B"/>
                <a:cs typeface="Arial" pitchFamily="34" charset="0"/>
              </a:endParaRPr>
            </a:p>
            <a:p>
              <a:pPr marL="457200" lvl="1" indent="-457200" defTabSz="5434371">
                <a:spcBef>
                  <a:spcPct val="20000"/>
                </a:spcBef>
                <a:buFont typeface="Arial" panose="020B0604020202020204" pitchFamily="34" charset="0"/>
                <a:buChar char="-"/>
              </a:pPr>
              <a:r>
                <a:rPr lang="en-US" altLang="ja-JP" sz="3600" b="1" dirty="0">
                  <a:ea typeface="Adobe Fan Heiti Std B"/>
                  <a:cs typeface="Arial" pitchFamily="34" charset="0"/>
                </a:rPr>
                <a:t>Communication using Derived Data Type </a:t>
              </a:r>
            </a:p>
            <a:p>
              <a:pPr marL="974725" lvl="1" indent="-425450" defTabSz="5434371">
                <a:spcBef>
                  <a:spcPct val="20000"/>
                </a:spcBef>
                <a:buFont typeface="Arial" panose="020B0604020202020204" pitchFamily="34" charset="0"/>
                <a:buChar char="-"/>
              </a:pPr>
              <a:r>
                <a:rPr lang="en-US" altLang="ja-JP" sz="3600" dirty="0" smtClean="0">
                  <a:ea typeface="Adobe Fan Heiti Std B"/>
                  <a:cs typeface="Arial" pitchFamily="34" charset="0"/>
                </a:rPr>
                <a:t>Transfers non-contiguous data</a:t>
              </a:r>
            </a:p>
            <a:p>
              <a:pPr marL="974725" lvl="1" indent="-425450" defTabSz="5434371">
                <a:spcBef>
                  <a:spcPct val="20000"/>
                </a:spcBef>
                <a:buFont typeface="Arial" panose="020B0604020202020204" pitchFamily="34" charset="0"/>
                <a:buChar char="-"/>
              </a:pPr>
              <a:r>
                <a:rPr lang="en-US" altLang="ja-JP" sz="3600" dirty="0" smtClean="0">
                  <a:ea typeface="Adobe Fan Heiti Std B"/>
                  <a:cs typeface="Arial" pitchFamily="34" charset="0"/>
                </a:rPr>
                <a:t>Packs / unpacks data internally</a:t>
              </a:r>
              <a:r>
                <a:rPr lang="en-US" altLang="ja-JP" sz="3600" b="1" dirty="0" smtClean="0">
                  <a:ea typeface="Adobe Fan Heiti Std B"/>
                  <a:cs typeface="Arial" pitchFamily="34" charset="0"/>
                </a:rPr>
                <a:t> </a:t>
              </a:r>
            </a:p>
            <a:p>
              <a:pPr marL="457200" lvl="1" indent="-457200" defTabSz="5434371">
                <a:spcBef>
                  <a:spcPct val="20000"/>
                </a:spcBef>
                <a:buFont typeface="Arial" panose="020B0604020202020204" pitchFamily="34" charset="0"/>
                <a:buChar char="-"/>
              </a:pPr>
              <a:r>
                <a:rPr lang="en-US" altLang="ja-JP" sz="3600" b="1" dirty="0" smtClean="0">
                  <a:ea typeface="Adobe Fan Heiti Std B"/>
                  <a:cs typeface="Arial" pitchFamily="34" charset="0"/>
                </a:rPr>
                <a:t>Parallelism</a:t>
              </a:r>
            </a:p>
            <a:p>
              <a:pPr marL="974725" lvl="1" indent="-425450" defTabSz="5434371">
                <a:spcBef>
                  <a:spcPct val="20000"/>
                </a:spcBef>
                <a:buFont typeface="Arial" panose="020B0604020202020204" pitchFamily="34" charset="0"/>
                <a:buChar char="-"/>
              </a:pPr>
              <a:r>
                <a:rPr lang="en-US" altLang="ja-JP" sz="3600" dirty="0" smtClean="0">
                  <a:solidFill>
                    <a:srgbClr val="C00000"/>
                  </a:solidFill>
                  <a:ea typeface="Adobe Fan Heiti Std B"/>
                  <a:cs typeface="Arial" pitchFamily="34" charset="0"/>
                </a:rPr>
                <a:t>Packs/unpacks non-contiguous elements </a:t>
              </a:r>
              <a:r>
                <a:rPr lang="en-US" altLang="ja-JP" sz="3600" dirty="0">
                  <a:solidFill>
                    <a:srgbClr val="C00000"/>
                  </a:solidFill>
                  <a:ea typeface="Adobe Fan Heiti Std B"/>
                  <a:cs typeface="Arial" pitchFamily="34" charset="0"/>
                </a:rPr>
                <a:t>in parallel</a:t>
              </a:r>
            </a:p>
            <a:p>
              <a:pPr marL="457200" indent="-457200" defTabSz="5434371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endParaRPr lang="ja-JP" altLang="en-US" sz="3600" b="1" dirty="0">
                <a:solidFill>
                  <a:schemeClr val="tx2"/>
                </a:solidFill>
                <a:ea typeface="Adobe Fan Heiti Std B"/>
                <a:cs typeface="Arial" pitchFamily="34" charset="0"/>
              </a:endParaRPr>
            </a:p>
          </p:txBody>
        </p:sp>
        <p:grpSp>
          <p:nvGrpSpPr>
            <p:cNvPr id="139" name="グループ化 138"/>
            <p:cNvGrpSpPr/>
            <p:nvPr/>
          </p:nvGrpSpPr>
          <p:grpSpPr>
            <a:xfrm>
              <a:off x="20922680" y="21288892"/>
              <a:ext cx="3902489" cy="4562230"/>
              <a:chOff x="22218824" y="18552588"/>
              <a:chExt cx="3902489" cy="4562230"/>
            </a:xfrm>
          </p:grpSpPr>
          <p:sp>
            <p:nvSpPr>
              <p:cNvPr id="368" name="テキスト ボックス 367"/>
              <p:cNvSpPr txBox="1"/>
              <p:nvPr/>
            </p:nvSpPr>
            <p:spPr>
              <a:xfrm>
                <a:off x="22348167" y="18552588"/>
                <a:ext cx="36438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2D </a:t>
                </a:r>
                <a:r>
                  <a:rPr kumimoji="1" lang="en-US" altLang="ja-JP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Halo Exchange</a:t>
                </a:r>
                <a:endParaRPr kumimoji="1" lang="ja-JP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3" name="Picture 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218824" y="19396409"/>
                <a:ext cx="3902489" cy="3718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34" name="グループ化 133"/>
            <p:cNvGrpSpPr/>
            <p:nvPr/>
          </p:nvGrpSpPr>
          <p:grpSpPr>
            <a:xfrm>
              <a:off x="24739104" y="21314357"/>
              <a:ext cx="5944145" cy="4680781"/>
              <a:chOff x="27373898" y="18397719"/>
              <a:chExt cx="5944145" cy="4680781"/>
            </a:xfrm>
          </p:grpSpPr>
          <p:grpSp>
            <p:nvGrpSpPr>
              <p:cNvPr id="133" name="グループ化 132"/>
              <p:cNvGrpSpPr/>
              <p:nvPr/>
            </p:nvGrpSpPr>
            <p:grpSpPr>
              <a:xfrm>
                <a:off x="27373898" y="18888826"/>
                <a:ext cx="5944145" cy="4189674"/>
                <a:chOff x="27373898" y="18888826"/>
                <a:chExt cx="5944145" cy="4189674"/>
              </a:xfrm>
            </p:grpSpPr>
            <p:sp>
              <p:nvSpPr>
                <p:cNvPr id="358" name="テキスト ボックス 357"/>
                <p:cNvSpPr txBox="1"/>
                <p:nvPr/>
              </p:nvSpPr>
              <p:spPr>
                <a:xfrm>
                  <a:off x="28472495" y="22555280"/>
                  <a:ext cx="381013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800" dirty="0" smtClean="0">
                      <a:solidFill>
                        <a:prstClr val="black"/>
                      </a:solidFill>
                      <a:ea typeface="ＭＳ Ｐゴシック"/>
                    </a:rPr>
                    <a:t>Number of Threads</a:t>
                  </a:r>
                  <a:endParaRPr lang="ja-JP" altLang="en-US" sz="2800" dirty="0">
                    <a:solidFill>
                      <a:prstClr val="black"/>
                    </a:solidFill>
                    <a:ea typeface="ＭＳ Ｐゴシック"/>
                  </a:endParaRPr>
                </a:p>
              </p:txBody>
            </p:sp>
            <p:sp>
              <p:nvSpPr>
                <p:cNvPr id="359" name="テキスト ボックス 358"/>
                <p:cNvSpPr txBox="1"/>
                <p:nvPr/>
              </p:nvSpPr>
              <p:spPr>
                <a:xfrm>
                  <a:off x="27373898" y="19164504"/>
                  <a:ext cx="615553" cy="3024336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pPr algn="ctr"/>
                  <a:r>
                    <a:rPr lang="en-US" altLang="ja-JP" sz="2800" dirty="0" smtClean="0">
                      <a:solidFill>
                        <a:prstClr val="black"/>
                      </a:solidFill>
                      <a:ea typeface="ＭＳ Ｐゴシック"/>
                    </a:rPr>
                    <a:t>Speedup</a:t>
                  </a:r>
                  <a:endParaRPr lang="ja-JP" altLang="en-US" sz="2800" dirty="0">
                    <a:solidFill>
                      <a:prstClr val="black"/>
                    </a:solidFill>
                    <a:ea typeface="ＭＳ Ｐゴシック"/>
                  </a:endParaRPr>
                </a:p>
              </p:txBody>
            </p:sp>
            <p:graphicFrame>
              <p:nvGraphicFramePr>
                <p:cNvPr id="360" name="グラフ 359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346763348"/>
                    </p:ext>
                  </p:extLst>
                </p:nvPr>
              </p:nvGraphicFramePr>
              <p:xfrm>
                <a:off x="27837296" y="18888826"/>
                <a:ext cx="5480747" cy="3770336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8"/>
                </a:graphicData>
              </a:graphic>
            </p:graphicFrame>
          </p:grpSp>
          <p:sp>
            <p:nvSpPr>
              <p:cNvPr id="10" name="テキスト ボックス 9"/>
              <p:cNvSpPr txBox="1"/>
              <p:nvPr/>
            </p:nvSpPr>
            <p:spPr>
              <a:xfrm>
                <a:off x="27702661" y="18397719"/>
                <a:ext cx="54729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2D </a:t>
                </a:r>
                <a:r>
                  <a:rPr lang="en-US" altLang="ja-JP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double elements matrix  </a:t>
                </a:r>
                <a:endParaRPr lang="en-US" altLang="ja-JP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:r>
                  <a:rPr lang="en-US" altLang="ja-JP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local packing</a:t>
                </a:r>
                <a:endParaRPr lang="ja-JP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38" name="グループ化 137"/>
            <p:cNvGrpSpPr/>
            <p:nvPr/>
          </p:nvGrpSpPr>
          <p:grpSpPr>
            <a:xfrm>
              <a:off x="19894809" y="23316062"/>
              <a:ext cx="2174930" cy="1396166"/>
              <a:chOff x="23120992" y="19211591"/>
              <a:chExt cx="2174930" cy="1396166"/>
            </a:xfrm>
          </p:grpSpPr>
          <p:sp>
            <p:nvSpPr>
              <p:cNvPr id="24" name="正方形/長方形 23"/>
              <p:cNvSpPr/>
              <p:nvPr/>
            </p:nvSpPr>
            <p:spPr>
              <a:xfrm>
                <a:off x="24902798" y="19211591"/>
                <a:ext cx="393124" cy="1396166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8" name="直線コネクタ 27"/>
              <p:cNvCxnSpPr/>
              <p:nvPr/>
            </p:nvCxnSpPr>
            <p:spPr>
              <a:xfrm flipH="1">
                <a:off x="23120992" y="19618732"/>
                <a:ext cx="1732917" cy="589492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44" name="グループ化 143"/>
          <p:cNvGrpSpPr/>
          <p:nvPr/>
        </p:nvGrpSpPr>
        <p:grpSpPr>
          <a:xfrm>
            <a:off x="31468720" y="11688186"/>
            <a:ext cx="18541547" cy="7453281"/>
            <a:chOff x="13141378" y="26631034"/>
            <a:chExt cx="18541547" cy="7453281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13141378" y="27371615"/>
              <a:ext cx="18541547" cy="6712700"/>
              <a:chOff x="13830978" y="30272227"/>
              <a:chExt cx="18541547" cy="6712700"/>
            </a:xfrm>
          </p:grpSpPr>
          <p:grpSp>
            <p:nvGrpSpPr>
              <p:cNvPr id="1053" name="グループ化 1052"/>
              <p:cNvGrpSpPr/>
              <p:nvPr/>
            </p:nvGrpSpPr>
            <p:grpSpPr>
              <a:xfrm>
                <a:off x="13907424" y="30272227"/>
                <a:ext cx="18465101" cy="6712700"/>
                <a:chOff x="12438701" y="38843882"/>
                <a:chExt cx="18465101" cy="6712700"/>
              </a:xfrm>
            </p:grpSpPr>
            <p:sp>
              <p:nvSpPr>
                <p:cNvPr id="363" name="角丸四角形 362"/>
                <p:cNvSpPr/>
                <p:nvPr/>
              </p:nvSpPr>
              <p:spPr>
                <a:xfrm>
                  <a:off x="12682389" y="38843882"/>
                  <a:ext cx="18221413" cy="6309362"/>
                </a:xfrm>
                <a:prstGeom prst="roundRect">
                  <a:avLst>
                    <a:gd name="adj" fmla="val 6920"/>
                  </a:avLst>
                </a:prstGeom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</a:schemeClr>
                    </a:gs>
                    <a:gs pos="12000">
                      <a:schemeClr val="accent1">
                        <a:lumMod val="20000"/>
                        <a:lumOff val="80000"/>
                        <a:alpha val="46000"/>
                      </a:schemeClr>
                    </a:gs>
                    <a:gs pos="100000">
                      <a:srgbClr val="F1F7FD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198" name="正方形/長方形 197"/>
                <p:cNvSpPr/>
                <p:nvPr/>
              </p:nvSpPr>
              <p:spPr>
                <a:xfrm>
                  <a:off x="12438701" y="38944757"/>
                  <a:ext cx="8413573" cy="6611825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  <a:effectLst/>
              </p:spPr>
              <p:txBody>
                <a:bodyPr vert="horz" lIns="543437" tIns="271719" rIns="543437" bIns="271719" rtlCol="0">
                  <a:normAutofit/>
                </a:bodyPr>
                <a:lstStyle/>
                <a:p>
                  <a:pPr marL="0" lvl="1" indent="365125" defTabSz="5434371">
                    <a:spcBef>
                      <a:spcPct val="20000"/>
                    </a:spcBef>
                    <a:buFont typeface="Arial" panose="020B0604020202020204" pitchFamily="34" charset="0"/>
                    <a:buChar char="-"/>
                  </a:pPr>
                  <a:r>
                    <a:rPr lang="en-US" altLang="ja-JP" sz="3600" b="1" dirty="0" smtClean="0">
                      <a:ea typeface="Adobe Fan Heiti Std B"/>
                      <a:cs typeface="Arial" pitchFamily="34" charset="0"/>
                    </a:rPr>
                    <a:t>Original sequential algorithm</a:t>
                  </a:r>
                </a:p>
                <a:p>
                  <a:pPr marL="884238" lvl="1" indent="-457200" defTabSz="5434371">
                    <a:spcBef>
                      <a:spcPct val="20000"/>
                    </a:spcBef>
                    <a:buFont typeface="Arial" panose="020B0604020202020204" pitchFamily="34" charset="0"/>
                    <a:buChar char="-"/>
                  </a:pPr>
                  <a:r>
                    <a:rPr lang="en-US" altLang="ja-JP" sz="3600" dirty="0">
                      <a:ea typeface="Adobe Fan Heiti Std B"/>
                      <a:cs typeface="Arial" pitchFamily="34" charset="0"/>
                    </a:rPr>
                    <a:t>Shared user space buffer</a:t>
                  </a:r>
                </a:p>
                <a:p>
                  <a:pPr marL="884238" lvl="1" indent="-457200" defTabSz="5434371">
                    <a:spcBef>
                      <a:spcPct val="20000"/>
                    </a:spcBef>
                    <a:buFont typeface="Arial" panose="020B0604020202020204" pitchFamily="34" charset="0"/>
                    <a:buChar char="-"/>
                  </a:pPr>
                  <a:r>
                    <a:rPr lang="en-US" altLang="ja-JP" sz="3600" dirty="0">
                      <a:ea typeface="Adobe Fan Heiti Std B"/>
                      <a:cs typeface="Arial" pitchFamily="34" charset="0"/>
                    </a:rPr>
                    <a:t>Pipelining </a:t>
                  </a:r>
                  <a:r>
                    <a:rPr lang="en-US" altLang="ja-JP" sz="3600" dirty="0" smtClean="0">
                      <a:ea typeface="Adobe Fan Heiti Std B"/>
                      <a:cs typeface="Arial" pitchFamily="34" charset="0"/>
                    </a:rPr>
                    <a:t>data movement between </a:t>
                  </a:r>
                  <a:r>
                    <a:rPr lang="en-US" altLang="ja-JP" sz="3600" dirty="0">
                      <a:ea typeface="Adobe Fan Heiti Std B"/>
                      <a:cs typeface="Arial" pitchFamily="34" charset="0"/>
                    </a:rPr>
                    <a:t>sender and </a:t>
                  </a:r>
                  <a:r>
                    <a:rPr lang="en-US" altLang="ja-JP" sz="3600" dirty="0" smtClean="0">
                      <a:ea typeface="Adobe Fan Heiti Std B"/>
                      <a:cs typeface="Arial" pitchFamily="34" charset="0"/>
                    </a:rPr>
                    <a:t>receiver</a:t>
                  </a:r>
                  <a:endParaRPr lang="en-US" altLang="ja-JP" sz="3600" dirty="0">
                    <a:ea typeface="Adobe Fan Heiti Std B"/>
                    <a:cs typeface="Arial" pitchFamily="34" charset="0"/>
                  </a:endParaRPr>
                </a:p>
              </p:txBody>
            </p:sp>
            <p:graphicFrame>
              <p:nvGraphicFramePr>
                <p:cNvPr id="388" name="グラフ 387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95775068"/>
                    </p:ext>
                  </p:extLst>
                </p:nvPr>
              </p:nvGraphicFramePr>
              <p:xfrm>
                <a:off x="25601923" y="40289105"/>
                <a:ext cx="5002232" cy="367240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9"/>
                </a:graphicData>
              </a:graphic>
            </p:graphicFrame>
            <p:sp>
              <p:nvSpPr>
                <p:cNvPr id="389" name="テキスト ボックス 388"/>
                <p:cNvSpPr txBox="1"/>
                <p:nvPr/>
              </p:nvSpPr>
              <p:spPr>
                <a:xfrm>
                  <a:off x="26602995" y="43644405"/>
                  <a:ext cx="358801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2800" dirty="0">
                      <a:solidFill>
                        <a:prstClr val="black"/>
                      </a:solidFill>
                      <a:ea typeface="ＭＳ Ｐゴシック"/>
                    </a:rPr>
                    <a:t>Number of Threads</a:t>
                  </a:r>
                  <a:endParaRPr lang="ja-JP" altLang="en-US" sz="2800" dirty="0">
                    <a:solidFill>
                      <a:prstClr val="black"/>
                    </a:solidFill>
                    <a:ea typeface="ＭＳ Ｐゴシック"/>
                  </a:endParaRPr>
                </a:p>
              </p:txBody>
            </p:sp>
            <p:sp>
              <p:nvSpPr>
                <p:cNvPr id="390" name="テキスト ボックス 389"/>
                <p:cNvSpPr txBox="1"/>
                <p:nvPr/>
              </p:nvSpPr>
              <p:spPr>
                <a:xfrm>
                  <a:off x="24930783" y="40218514"/>
                  <a:ext cx="1046440" cy="3649937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pPr algn="ctr"/>
                  <a:r>
                    <a:rPr lang="en-US" altLang="ja-JP" sz="2800" dirty="0">
                      <a:solidFill>
                        <a:schemeClr val="bg2">
                          <a:lumMod val="10000"/>
                        </a:schemeClr>
                      </a:solidFill>
                    </a:rPr>
                    <a:t>Bandwidth </a:t>
                  </a:r>
                  <a:r>
                    <a:rPr lang="en-US" altLang="ja-JP" sz="2800" dirty="0" smtClean="0">
                      <a:solidFill>
                        <a:schemeClr val="bg2">
                          <a:lumMod val="10000"/>
                        </a:schemeClr>
                      </a:solidFill>
                    </a:rPr>
                    <a:t> </a:t>
                  </a:r>
                  <a:r>
                    <a:rPr lang="en-US" altLang="ja-JP" sz="2800" dirty="0" smtClean="0">
                      <a:solidFill>
                        <a:prstClr val="black"/>
                      </a:solidFill>
                      <a:ea typeface="ＭＳ Ｐゴシック"/>
                    </a:rPr>
                    <a:t>Improvement</a:t>
                  </a:r>
                  <a:endParaRPr lang="ja-JP" altLang="en-US" sz="2800" dirty="0">
                    <a:solidFill>
                      <a:prstClr val="black"/>
                    </a:solidFill>
                    <a:ea typeface="ＭＳ Ｐゴシック"/>
                  </a:endParaRPr>
                </a:p>
              </p:txBody>
            </p:sp>
            <p:sp>
              <p:nvSpPr>
                <p:cNvPr id="391" name="テキスト ボックス 390"/>
                <p:cNvSpPr txBox="1"/>
                <p:nvPr/>
              </p:nvSpPr>
              <p:spPr>
                <a:xfrm>
                  <a:off x="26071574" y="39876208"/>
                  <a:ext cx="396175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ja-JP"/>
                  </a:defPPr>
                  <a:lvl1pPr algn="ctr">
                    <a:defRPr sz="3200"/>
                  </a:lvl1pPr>
                </a:lstStyle>
                <a:p>
                  <a:r>
                    <a:rPr lang="en-US" altLang="ja-JP" sz="2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OSU P2P </a:t>
                  </a:r>
                  <a:r>
                    <a:rPr lang="en-US" altLang="ja-JP" sz="28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Benchmark </a:t>
                  </a:r>
                  <a:endParaRPr lang="ja-JP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sp>
            <p:nvSpPr>
              <p:cNvPr id="156" name="テキスト ボックス 155"/>
              <p:cNvSpPr txBox="1"/>
              <p:nvPr/>
            </p:nvSpPr>
            <p:spPr>
              <a:xfrm>
                <a:off x="13830978" y="33685470"/>
                <a:ext cx="8096901" cy="2529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74725" lvl="1" indent="-425450" defTabSz="5434371">
                  <a:spcBef>
                    <a:spcPct val="20000"/>
                  </a:spcBef>
                  <a:buFont typeface="Arial" panose="020B0604020202020204" pitchFamily="34" charset="0"/>
                  <a:buChar char="-"/>
                </a:pPr>
                <a:r>
                  <a:rPr lang="en-US" altLang="ja-JP" sz="3600" b="1" dirty="0">
                    <a:solidFill>
                      <a:prstClr val="black"/>
                    </a:solidFill>
                    <a:ea typeface="Adobe Fan Heiti Std B"/>
                    <a:cs typeface="Arial" pitchFamily="34" charset="0"/>
                  </a:rPr>
                  <a:t>Parallelism</a:t>
                </a:r>
              </a:p>
              <a:p>
                <a:pPr marL="1431925" lvl="1" indent="-457200" defTabSz="5434371">
                  <a:spcBef>
                    <a:spcPct val="20000"/>
                  </a:spcBef>
                  <a:buFont typeface="Arial" panose="020B0604020202020204" pitchFamily="34" charset="0"/>
                  <a:buChar char="-"/>
                </a:pPr>
                <a:r>
                  <a:rPr lang="en-US" altLang="ja-JP" sz="3600" dirty="0" smtClean="0">
                    <a:solidFill>
                      <a:prstClr val="black"/>
                    </a:solidFill>
                    <a:ea typeface="Adobe Fan Heiti Std B"/>
                    <a:cs typeface="Arial" pitchFamily="34" charset="0"/>
                  </a:rPr>
                  <a:t>Reserves </a:t>
                </a:r>
                <a:r>
                  <a:rPr lang="en-US" altLang="ja-JP" sz="3600" dirty="0">
                    <a:solidFill>
                      <a:srgbClr val="C00000"/>
                    </a:solidFill>
                    <a:ea typeface="Adobe Fan Heiti Std B"/>
                    <a:cs typeface="Arial" pitchFamily="34" charset="0"/>
                  </a:rPr>
                  <a:t>many available cells as a large cell</a:t>
                </a:r>
              </a:p>
              <a:p>
                <a:pPr marL="1431925" lvl="1" indent="-457200" defTabSz="5434371">
                  <a:spcBef>
                    <a:spcPct val="20000"/>
                  </a:spcBef>
                  <a:buFont typeface="Arial" panose="020B0604020202020204" pitchFamily="34" charset="0"/>
                  <a:buChar char="-"/>
                </a:pPr>
                <a:r>
                  <a:rPr lang="en-US" altLang="ja-JP" sz="3600" dirty="0" smtClean="0">
                    <a:solidFill>
                      <a:prstClr val="black"/>
                    </a:solidFill>
                    <a:ea typeface="Adobe Fan Heiti Std B"/>
                    <a:cs typeface="Arial" pitchFamily="34" charset="0"/>
                  </a:rPr>
                  <a:t>Moves </a:t>
                </a:r>
                <a:r>
                  <a:rPr lang="en-US" altLang="ja-JP" sz="3600" dirty="0">
                    <a:solidFill>
                      <a:prstClr val="black"/>
                    </a:solidFill>
                    <a:ea typeface="Adobe Fan Heiti Std B"/>
                    <a:cs typeface="Arial" pitchFamily="34" charset="0"/>
                  </a:rPr>
                  <a:t>this large cell </a:t>
                </a:r>
                <a:r>
                  <a:rPr lang="en-US" altLang="ja-JP" sz="3600" dirty="0">
                    <a:solidFill>
                      <a:srgbClr val="C00000"/>
                    </a:solidFill>
                    <a:ea typeface="Adobe Fan Heiti Std B"/>
                    <a:cs typeface="Arial" pitchFamily="34" charset="0"/>
                  </a:rPr>
                  <a:t>in </a:t>
                </a:r>
                <a:r>
                  <a:rPr lang="en-US" altLang="ja-JP" sz="3600" dirty="0" smtClean="0">
                    <a:solidFill>
                      <a:srgbClr val="C00000"/>
                    </a:solidFill>
                    <a:ea typeface="Adobe Fan Heiti Std B"/>
                    <a:cs typeface="Arial" pitchFamily="34" charset="0"/>
                  </a:rPr>
                  <a:t>parallel</a:t>
                </a:r>
                <a:endParaRPr lang="ja-JP" altLang="en-US" sz="3600" dirty="0">
                  <a:solidFill>
                    <a:srgbClr val="C00000"/>
                  </a:solidFill>
                  <a:ea typeface="Adobe Fan Heiti Std B"/>
                  <a:cs typeface="Arial" pitchFamily="34" charset="0"/>
                </a:endParaRPr>
              </a:p>
            </p:txBody>
          </p:sp>
        </p:grpSp>
        <p:sp>
          <p:nvSpPr>
            <p:cNvPr id="142" name="テキスト ボックス 141"/>
            <p:cNvSpPr txBox="1"/>
            <p:nvPr/>
          </p:nvSpPr>
          <p:spPr>
            <a:xfrm>
              <a:off x="13594618" y="26631034"/>
              <a:ext cx="10891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lvl="0" indent="-457200" defTabSz="5434371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ja-JP" sz="3600" b="1" dirty="0">
                  <a:ea typeface="Adobe Fan Heiti Std B"/>
                  <a:cs typeface="Arial" pitchFamily="34" charset="0"/>
                </a:rPr>
                <a:t>Intra-node Large Message </a:t>
              </a:r>
              <a:r>
                <a:rPr lang="en-US" altLang="ja-JP" sz="3600" b="1" dirty="0" smtClean="0">
                  <a:ea typeface="Adobe Fan Heiti Std B"/>
                  <a:cs typeface="Arial" pitchFamily="34" charset="0"/>
                </a:rPr>
                <a:t>Communication</a:t>
              </a:r>
              <a:endParaRPr lang="en-US" altLang="ja-JP" sz="3600" b="1" dirty="0">
                <a:ea typeface="Adobe Fan Heiti Std B"/>
                <a:cs typeface="Arial" pitchFamily="34" charset="0"/>
              </a:endParaRPr>
            </a:p>
          </p:txBody>
        </p:sp>
        <p:sp>
          <p:nvSpPr>
            <p:cNvPr id="1028" name="テキスト ボックス 1027"/>
            <p:cNvSpPr txBox="1"/>
            <p:nvPr/>
          </p:nvSpPr>
          <p:spPr>
            <a:xfrm>
              <a:off x="26577270" y="32637902"/>
              <a:ext cx="49874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i="1" dirty="0">
                  <a:solidFill>
                    <a:srgbClr val="C00000"/>
                  </a:solidFill>
                </a:rPr>
                <a:t>S</a:t>
              </a:r>
              <a:r>
                <a:rPr lang="en-US" altLang="ja-JP" sz="2800" i="1" dirty="0" smtClean="0">
                  <a:solidFill>
                    <a:srgbClr val="C00000"/>
                  </a:solidFill>
                </a:rPr>
                <a:t>peedup is close to linear !</a:t>
              </a:r>
              <a:endParaRPr lang="ja-JP" altLang="en-US" sz="2800" i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70" name="角丸四角形 369"/>
          <p:cNvSpPr/>
          <p:nvPr/>
        </p:nvSpPr>
        <p:spPr>
          <a:xfrm>
            <a:off x="12641760" y="26824529"/>
            <a:ext cx="18094166" cy="8523038"/>
          </a:xfrm>
          <a:prstGeom prst="roundRect">
            <a:avLst>
              <a:gd name="adj" fmla="val 6920"/>
            </a:avLst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2000">
                <a:schemeClr val="accent1">
                  <a:lumMod val="20000"/>
                  <a:lumOff val="80000"/>
                  <a:alpha val="46000"/>
                </a:schemeClr>
              </a:gs>
              <a:gs pos="100000">
                <a:srgbClr val="F1F7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9" name="正方形/長方形 208"/>
          <p:cNvSpPr/>
          <p:nvPr/>
        </p:nvSpPr>
        <p:spPr>
          <a:xfrm>
            <a:off x="12573180" y="26777953"/>
            <a:ext cx="11051088" cy="8569614"/>
          </a:xfrm>
          <a:prstGeom prst="rect">
            <a:avLst/>
          </a:prstGeom>
          <a:noFill/>
          <a:ln>
            <a:noFill/>
            <a:prstDash val="dash"/>
          </a:ln>
          <a:effectLst/>
        </p:spPr>
        <p:txBody>
          <a:bodyPr vert="horz" lIns="543437" tIns="271719" rIns="543437" bIns="271719" rtlCol="0">
            <a:noAutofit/>
          </a:bodyPr>
          <a:lstStyle/>
          <a:p>
            <a:pPr marL="549275" lvl="1" indent="-457200" defTabSz="5434371">
              <a:spcBef>
                <a:spcPct val="20000"/>
              </a:spcBef>
              <a:buFont typeface="Arial" panose="020B0604020202020204" pitchFamily="34" charset="0"/>
              <a:buChar char="-"/>
            </a:pPr>
            <a:r>
              <a:rPr lang="en-US" altLang="ja-JP" sz="3600" b="1" dirty="0" smtClean="0">
                <a:ea typeface="Adobe Fan Heiti Std B"/>
                <a:cs typeface="Arial" pitchFamily="34" charset="0"/>
              </a:rPr>
              <a:t>Parallel InfiniBand </a:t>
            </a:r>
            <a:r>
              <a:rPr lang="en-US" altLang="ja-JP" sz="3600" b="1" dirty="0">
                <a:ea typeface="Adobe Fan Heiti Std B"/>
                <a:cs typeface="Arial" pitchFamily="34" charset="0"/>
              </a:rPr>
              <a:t>Communication</a:t>
            </a:r>
          </a:p>
          <a:p>
            <a:pPr marL="720000" lvl="1" indent="-457200" defTabSz="5434371">
              <a:spcBef>
                <a:spcPct val="20000"/>
              </a:spcBef>
              <a:buFont typeface="Arial" panose="020B0604020202020204" pitchFamily="34" charset="0"/>
              <a:buChar char="-"/>
            </a:pPr>
            <a:endParaRPr lang="en-US" altLang="ja-JP" sz="3800" b="1" dirty="0" smtClean="0">
              <a:ea typeface="Adobe Fan Heiti Std B"/>
              <a:cs typeface="Arial" pitchFamily="34" charset="0"/>
            </a:endParaRPr>
          </a:p>
          <a:p>
            <a:pPr marL="720000" lvl="1" indent="-457200" defTabSz="5434371">
              <a:spcBef>
                <a:spcPct val="20000"/>
              </a:spcBef>
              <a:buFont typeface="Arial" panose="020B0604020202020204" pitchFamily="34" charset="0"/>
              <a:buChar char="-"/>
            </a:pPr>
            <a:endParaRPr lang="en-US" altLang="ja-JP" sz="3800" b="1" dirty="0" smtClean="0">
              <a:ea typeface="Adobe Fan Heiti Std B"/>
              <a:cs typeface="Arial" pitchFamily="34" charset="0"/>
            </a:endParaRPr>
          </a:p>
          <a:p>
            <a:pPr marL="720000" lvl="1" indent="-457200" defTabSz="5434371">
              <a:spcBef>
                <a:spcPct val="20000"/>
              </a:spcBef>
              <a:buFont typeface="Arial" panose="020B0604020202020204" pitchFamily="34" charset="0"/>
              <a:buChar char="-"/>
            </a:pPr>
            <a:endParaRPr lang="en-US" altLang="ja-JP" sz="3800" b="1" dirty="0">
              <a:ea typeface="Adobe Fan Heiti Std B"/>
              <a:cs typeface="Arial" pitchFamily="34" charset="0"/>
            </a:endParaRPr>
          </a:p>
          <a:p>
            <a:pPr marL="720000" lvl="1" indent="-457200" defTabSz="5434371">
              <a:spcBef>
                <a:spcPct val="20000"/>
              </a:spcBef>
              <a:buFont typeface="Arial" panose="020B0604020202020204" pitchFamily="34" charset="0"/>
              <a:buChar char="-"/>
            </a:pPr>
            <a:endParaRPr lang="en-US" altLang="ja-JP" sz="3800" b="1" dirty="0" smtClean="0">
              <a:ea typeface="Adobe Fan Heiti Std B"/>
              <a:cs typeface="Arial" pitchFamily="34" charset="0"/>
            </a:endParaRPr>
          </a:p>
          <a:p>
            <a:pPr marL="720000" lvl="1" indent="-457200" defTabSz="5434371">
              <a:spcBef>
                <a:spcPct val="20000"/>
              </a:spcBef>
              <a:buFont typeface="Arial" panose="020B0604020202020204" pitchFamily="34" charset="0"/>
              <a:buChar char="-"/>
            </a:pPr>
            <a:endParaRPr lang="en-US" altLang="ja-JP" sz="2400" b="1" dirty="0" smtClean="0">
              <a:ea typeface="Adobe Fan Heiti Std B"/>
              <a:cs typeface="Arial" pitchFamily="34" charset="0"/>
            </a:endParaRPr>
          </a:p>
          <a:p>
            <a:pPr marL="549275" lvl="1" indent="-457200" defTabSz="5434371">
              <a:spcBef>
                <a:spcPct val="20000"/>
              </a:spcBef>
              <a:buFont typeface="Arial" panose="020B0604020202020204" pitchFamily="34" charset="0"/>
              <a:buChar char="-"/>
            </a:pPr>
            <a:r>
              <a:rPr lang="en-US" altLang="ja-JP" sz="3600" b="1" dirty="0" err="1" smtClean="0">
                <a:ea typeface="Adobe Fan Heiti Std B"/>
                <a:cs typeface="Arial" pitchFamily="34" charset="0"/>
              </a:rPr>
              <a:t>Oneside</a:t>
            </a:r>
            <a:r>
              <a:rPr lang="en-US" altLang="ja-JP" sz="3600" b="1" dirty="0" smtClean="0">
                <a:ea typeface="Adobe Fan Heiti Std B"/>
                <a:cs typeface="Arial" pitchFamily="34" charset="0"/>
              </a:rPr>
              <a:t> </a:t>
            </a:r>
            <a:r>
              <a:rPr lang="en-US" altLang="ja-JP" sz="3600" b="1" dirty="0">
                <a:ea typeface="Adobe Fan Heiti Std B"/>
                <a:cs typeface="Arial" pitchFamily="34" charset="0"/>
              </a:rPr>
              <a:t>applications using </a:t>
            </a:r>
            <a:r>
              <a:rPr lang="en-US" altLang="ja-JP" sz="3600" b="1" dirty="0" smtClean="0">
                <a:ea typeface="Adobe Fan Heiti Std B"/>
                <a:cs typeface="Arial" pitchFamily="34" charset="0"/>
              </a:rPr>
              <a:t>parallel IB </a:t>
            </a:r>
            <a:r>
              <a:rPr lang="en-US" altLang="ja-JP" sz="3600" b="1" dirty="0" err="1" smtClean="0">
                <a:ea typeface="Adobe Fan Heiti Std B"/>
                <a:cs typeface="Arial" pitchFamily="34" charset="0"/>
              </a:rPr>
              <a:t>netmod</a:t>
            </a:r>
            <a:endParaRPr lang="en-US" altLang="ja-JP" sz="3600" b="1" dirty="0" smtClean="0">
              <a:ea typeface="Adobe Fan Heiti Std B"/>
              <a:cs typeface="Arial" pitchFamily="34" charset="0"/>
            </a:endParaRPr>
          </a:p>
          <a:p>
            <a:pPr marL="1066800" lvl="1" indent="-427038" defTabSz="5434371">
              <a:spcBef>
                <a:spcPct val="20000"/>
              </a:spcBef>
              <a:buFont typeface="Arial" panose="020B0604020202020204" pitchFamily="34" charset="0"/>
              <a:buChar char="-"/>
            </a:pPr>
            <a:r>
              <a:rPr lang="en-US" altLang="ja-JP" sz="3600" u="sng" dirty="0" smtClean="0">
                <a:ea typeface="Adobe Fan Heiti Std B"/>
                <a:cs typeface="Arial" pitchFamily="34" charset="0"/>
              </a:rPr>
              <a:t>Large </a:t>
            </a:r>
            <a:r>
              <a:rPr lang="en-US" altLang="ja-JP" sz="3600" u="sng" dirty="0">
                <a:ea typeface="Adobe Fan Heiti Std B"/>
                <a:cs typeface="Arial" pitchFamily="34" charset="0"/>
              </a:rPr>
              <a:t>amount of small non-blocking </a:t>
            </a:r>
            <a:r>
              <a:rPr lang="en-US" altLang="ja-JP" sz="3600" dirty="0">
                <a:ea typeface="Adobe Fan Heiti Std B"/>
                <a:cs typeface="Arial" pitchFamily="34" charset="0"/>
              </a:rPr>
              <a:t>RMA </a:t>
            </a:r>
            <a:r>
              <a:rPr lang="en-US" altLang="ja-JP" sz="3600" dirty="0" smtClean="0">
                <a:ea typeface="Adobe Fan Heiti Std B"/>
                <a:cs typeface="Arial" pitchFamily="34" charset="0"/>
              </a:rPr>
              <a:t>operations</a:t>
            </a:r>
            <a:endParaRPr lang="en-US" altLang="ja-JP" sz="3600" dirty="0">
              <a:ea typeface="Adobe Fan Heiti Std B"/>
              <a:cs typeface="Arial" pitchFamily="34" charset="0"/>
            </a:endParaRPr>
          </a:p>
          <a:p>
            <a:pPr marL="1066800" lvl="1" indent="-427038" defTabSz="5434371">
              <a:spcBef>
                <a:spcPct val="20000"/>
              </a:spcBef>
              <a:buFont typeface="Arial" panose="020B0604020202020204" pitchFamily="34" charset="0"/>
              <a:buChar char="-"/>
            </a:pPr>
            <a:r>
              <a:rPr lang="en-US" altLang="ja-JP" sz="3600" u="sng" dirty="0" smtClean="0">
                <a:ea typeface="Adobe Fan Heiti Std B"/>
                <a:cs typeface="Arial" pitchFamily="34" charset="0"/>
              </a:rPr>
              <a:t>Wait for all operations to complete </a:t>
            </a:r>
            <a:r>
              <a:rPr lang="en-US" altLang="ja-JP" sz="3600" dirty="0" smtClean="0">
                <a:ea typeface="Adobe Fan Heiti Std B"/>
                <a:cs typeface="Arial" pitchFamily="34" charset="0"/>
              </a:rPr>
              <a:t>before returning from the second synchronization call</a:t>
            </a:r>
          </a:p>
          <a:p>
            <a:pPr marL="1066800" lvl="1" indent="-427038" defTabSz="5434371">
              <a:spcBef>
                <a:spcPct val="20000"/>
              </a:spcBef>
              <a:buFont typeface="Arial" panose="020B0604020202020204" pitchFamily="34" charset="0"/>
              <a:buChar char="-"/>
            </a:pPr>
            <a:r>
              <a:rPr lang="en-US" altLang="ja-JP" sz="3600" smtClean="0">
                <a:solidFill>
                  <a:srgbClr val="C00000"/>
                </a:solidFill>
                <a:ea typeface="Adobe Fan Heiti Std B"/>
                <a:cs typeface="Arial" pitchFamily="34" charset="0"/>
              </a:rPr>
              <a:t>Parallelize </a:t>
            </a:r>
            <a:r>
              <a:rPr lang="en-US" altLang="ja-JP" sz="3600" smtClean="0">
                <a:solidFill>
                  <a:srgbClr val="C00000"/>
                </a:solidFill>
                <a:ea typeface="Adobe Fan Heiti Std B"/>
                <a:cs typeface="Arial" pitchFamily="34" charset="0"/>
              </a:rPr>
              <a:t>messages </a:t>
            </a:r>
            <a:r>
              <a:rPr lang="en-US" altLang="ja-JP" sz="3600" dirty="0" smtClean="0">
                <a:solidFill>
                  <a:srgbClr val="C00000"/>
                </a:solidFill>
                <a:ea typeface="Adobe Fan Heiti Std B"/>
                <a:cs typeface="Arial" pitchFamily="34" charset="0"/>
              </a:rPr>
              <a:t>sent </a:t>
            </a:r>
            <a:r>
              <a:rPr lang="en-US" altLang="ja-JP" sz="3600" dirty="0">
                <a:solidFill>
                  <a:srgbClr val="C00000"/>
                </a:solidFill>
                <a:ea typeface="Adobe Fan Heiti Std B"/>
                <a:cs typeface="Arial" pitchFamily="34" charset="0"/>
              </a:rPr>
              <a:t>to different targets </a:t>
            </a:r>
          </a:p>
        </p:txBody>
      </p:sp>
      <p:sp>
        <p:nvSpPr>
          <p:cNvPr id="451" name="テキスト ボックス 450"/>
          <p:cNvSpPr txBox="1"/>
          <p:nvPr/>
        </p:nvSpPr>
        <p:spPr>
          <a:xfrm>
            <a:off x="25802663" y="30785676"/>
            <a:ext cx="3240360" cy="47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>
                <a:solidFill>
                  <a:prstClr val="black"/>
                </a:solidFill>
                <a:ea typeface="ＭＳ Ｐゴシック"/>
              </a:rPr>
              <a:t>Number of Threads</a:t>
            </a:r>
            <a:endParaRPr lang="ja-JP" altLang="en-US" sz="2400" dirty="0">
              <a:solidFill>
                <a:prstClr val="black"/>
              </a:solidFill>
              <a:ea typeface="ＭＳ Ｐゴシック"/>
            </a:endParaRPr>
          </a:p>
        </p:txBody>
      </p:sp>
      <p:sp>
        <p:nvSpPr>
          <p:cNvPr id="452" name="テキスト ボックス 451"/>
          <p:cNvSpPr txBox="1"/>
          <p:nvPr/>
        </p:nvSpPr>
        <p:spPr>
          <a:xfrm>
            <a:off x="24164847" y="27868813"/>
            <a:ext cx="553998" cy="324232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ja-JP" sz="2400" dirty="0" smtClean="0">
                <a:solidFill>
                  <a:prstClr val="black"/>
                </a:solidFill>
                <a:ea typeface="ＭＳ Ｐゴシック"/>
              </a:rPr>
              <a:t>BW Improvement</a:t>
            </a:r>
            <a:endParaRPr lang="ja-JP" altLang="en-US" sz="2400" dirty="0">
              <a:solidFill>
                <a:prstClr val="black"/>
              </a:solidFill>
              <a:ea typeface="ＭＳ Ｐゴシック"/>
            </a:endParaRPr>
          </a:p>
        </p:txBody>
      </p:sp>
      <p:graphicFrame>
        <p:nvGraphicFramePr>
          <p:cNvPr id="453" name="グラフ 4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672692"/>
              </p:ext>
            </p:extLst>
          </p:nvPr>
        </p:nvGraphicFramePr>
        <p:xfrm>
          <a:off x="24711843" y="27752332"/>
          <a:ext cx="5576841" cy="3287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455" name="グラフ 4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408723"/>
              </p:ext>
            </p:extLst>
          </p:nvPr>
        </p:nvGraphicFramePr>
        <p:xfrm>
          <a:off x="24463040" y="32311654"/>
          <a:ext cx="5432813" cy="2738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456" name="テキスト ボックス 455"/>
          <p:cNvSpPr txBox="1"/>
          <p:nvPr/>
        </p:nvSpPr>
        <p:spPr>
          <a:xfrm>
            <a:off x="23877243" y="32115818"/>
            <a:ext cx="553998" cy="2934433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ctr"/>
            <a:r>
              <a:rPr lang="en-US" altLang="ja-JP" sz="2400" dirty="0">
                <a:solidFill>
                  <a:prstClr val="black"/>
                </a:solidFill>
                <a:ea typeface="ＭＳ Ｐゴシック"/>
              </a:rPr>
              <a:t>Harmonic Mean TEPS</a:t>
            </a:r>
            <a:endParaRPr lang="ja-JP" altLang="en-US" sz="2400" dirty="0">
              <a:solidFill>
                <a:prstClr val="black"/>
              </a:solidFill>
              <a:ea typeface="ＭＳ Ｐゴシック"/>
            </a:endParaRPr>
          </a:p>
        </p:txBody>
      </p:sp>
      <p:sp>
        <p:nvSpPr>
          <p:cNvPr id="457" name="テキスト ボックス 456"/>
          <p:cNvSpPr txBox="1"/>
          <p:nvPr/>
        </p:nvSpPr>
        <p:spPr>
          <a:xfrm>
            <a:off x="25172479" y="34852122"/>
            <a:ext cx="4247145" cy="47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>
                <a:solidFill>
                  <a:prstClr val="black"/>
                </a:solidFill>
                <a:ea typeface="ＭＳ Ｐゴシック"/>
              </a:rPr>
              <a:t>Number of Threads</a:t>
            </a:r>
            <a:endParaRPr lang="ja-JP" altLang="en-US" sz="2400" dirty="0">
              <a:solidFill>
                <a:prstClr val="black"/>
              </a:solidFill>
              <a:ea typeface="ＭＳ Ｐゴシック"/>
            </a:endParaRPr>
          </a:p>
        </p:txBody>
      </p:sp>
      <p:sp>
        <p:nvSpPr>
          <p:cNvPr id="458" name="テキスト ボックス 457"/>
          <p:cNvSpPr txBox="1"/>
          <p:nvPr/>
        </p:nvSpPr>
        <p:spPr>
          <a:xfrm>
            <a:off x="30017754" y="32300095"/>
            <a:ext cx="553998" cy="2934433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pPr algn="ctr"/>
            <a:r>
              <a:rPr lang="en-US" altLang="ja-JP" sz="2400" dirty="0">
                <a:solidFill>
                  <a:prstClr val="black"/>
                </a:solidFill>
              </a:rPr>
              <a:t>Mean Time (sec)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3644877" y="31522912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Graph500 </a:t>
            </a:r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benchmark (MPI </a:t>
            </a:r>
            <a:r>
              <a:rPr lang="en-US" altLang="ja-JP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oneside</a:t>
            </a:r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version) </a:t>
            </a:r>
            <a:endParaRPr lang="en-US" altLang="ja-JP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using </a:t>
            </a:r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 MPI </a:t>
            </a:r>
            <a:r>
              <a:rPr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processes</a:t>
            </a:r>
            <a:endParaRPr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59" name="グループ化 458"/>
          <p:cNvGrpSpPr/>
          <p:nvPr/>
        </p:nvGrpSpPr>
        <p:grpSpPr>
          <a:xfrm>
            <a:off x="14037936" y="27693817"/>
            <a:ext cx="4091640" cy="2621801"/>
            <a:chOff x="5886053" y="647369"/>
            <a:chExt cx="2695580" cy="1818528"/>
          </a:xfrm>
          <a:solidFill>
            <a:schemeClr val="bg1"/>
          </a:solidFill>
        </p:grpSpPr>
        <p:sp>
          <p:nvSpPr>
            <p:cNvPr id="460" name="角丸四角形 459"/>
            <p:cNvSpPr/>
            <p:nvPr/>
          </p:nvSpPr>
          <p:spPr bwMode="auto">
            <a:xfrm>
              <a:off x="5917337" y="647369"/>
              <a:ext cx="2604532" cy="360040"/>
            </a:xfrm>
            <a:prstGeom prst="roundRect">
              <a:avLst/>
            </a:prstGeom>
            <a:grpFill/>
            <a:ln w="1905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800" b="0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latin typeface="Calibri" pitchFamily="34" charset="0"/>
                </a:rPr>
                <a:t>ADI3</a:t>
              </a:r>
              <a:endParaRPr kumimoji="0" lang="ja-JP" altLang="en-US" sz="2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461" name="角丸四角形 460"/>
            <p:cNvSpPr/>
            <p:nvPr/>
          </p:nvSpPr>
          <p:spPr bwMode="auto">
            <a:xfrm>
              <a:off x="5917337" y="1016185"/>
              <a:ext cx="2604532" cy="423272"/>
            </a:xfrm>
            <a:prstGeom prst="roundRect">
              <a:avLst/>
            </a:prstGeom>
            <a:grpFill/>
            <a:ln w="1905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800" b="0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latin typeface="Calibri" pitchFamily="34" charset="0"/>
                </a:rPr>
                <a:t>CH3</a:t>
              </a:r>
              <a:endParaRPr kumimoji="0" lang="ja-JP" altLang="en-US" sz="2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462" name="角丸四角形 461"/>
            <p:cNvSpPr/>
            <p:nvPr/>
          </p:nvSpPr>
          <p:spPr bwMode="auto">
            <a:xfrm>
              <a:off x="5886053" y="1439457"/>
              <a:ext cx="1008112" cy="576064"/>
            </a:xfrm>
            <a:prstGeom prst="roundRect">
              <a:avLst/>
            </a:prstGeom>
            <a:grpFill/>
            <a:ln w="1905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800" b="0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latin typeface="Calibri" pitchFamily="34" charset="0"/>
                </a:rPr>
                <a:t>SHM</a:t>
              </a:r>
              <a:endParaRPr kumimoji="0" lang="ja-JP" altLang="en-US" sz="2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463" name="角丸四角形 462"/>
            <p:cNvSpPr/>
            <p:nvPr/>
          </p:nvSpPr>
          <p:spPr bwMode="auto">
            <a:xfrm>
              <a:off x="6894165" y="1439457"/>
              <a:ext cx="1642944" cy="576064"/>
            </a:xfrm>
            <a:prstGeom prst="roundRect">
              <a:avLst/>
            </a:prstGeom>
            <a:grpFill/>
            <a:ln w="1905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800" b="0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latin typeface="Calibri" pitchFamily="34" charset="0"/>
                </a:rPr>
                <a:t>nemesis</a:t>
              </a:r>
              <a:endParaRPr kumimoji="0" lang="ja-JP" altLang="en-US" sz="2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464" name="角丸四角形 463"/>
            <p:cNvSpPr/>
            <p:nvPr/>
          </p:nvSpPr>
          <p:spPr bwMode="auto">
            <a:xfrm>
              <a:off x="6924645" y="2041417"/>
              <a:ext cx="607348" cy="391656"/>
            </a:xfrm>
            <a:prstGeom prst="roundRect">
              <a:avLst/>
            </a:prstGeom>
            <a:grpFill/>
            <a:ln w="1905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800" b="0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latin typeface="Calibri" pitchFamily="34" charset="0"/>
                </a:rPr>
                <a:t>TCP</a:t>
              </a:r>
              <a:endParaRPr kumimoji="0" lang="ja-JP" altLang="en-US" sz="2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465" name="角丸四角形 464"/>
            <p:cNvSpPr/>
            <p:nvPr/>
          </p:nvSpPr>
          <p:spPr bwMode="auto">
            <a:xfrm>
              <a:off x="7533853" y="2039457"/>
              <a:ext cx="607348" cy="39165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905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800" b="0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latin typeface="Calibri" pitchFamily="34" charset="0"/>
                </a:rPr>
                <a:t>IB</a:t>
              </a:r>
              <a:endParaRPr kumimoji="0" lang="ja-JP" altLang="en-US" sz="2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466" name="テキスト ボックス 465"/>
            <p:cNvSpPr txBox="1"/>
            <p:nvPr/>
          </p:nvSpPr>
          <p:spPr>
            <a:xfrm>
              <a:off x="8139341" y="1907169"/>
              <a:ext cx="442292" cy="558728"/>
            </a:xfrm>
            <a:prstGeom prst="rect">
              <a:avLst/>
            </a:prstGeom>
            <a:noFill/>
          </p:spPr>
          <p:txBody>
            <a:bodyPr wrap="square" tIns="36000" bIns="36000" rtlCol="0">
              <a:spAutoFit/>
            </a:bodyPr>
            <a:lstStyle/>
            <a:p>
              <a:r>
                <a:rPr kumimoji="1" lang="en-US" altLang="ja-JP" sz="3600" dirty="0" smtClean="0">
                  <a:solidFill>
                    <a:schemeClr val="bg2">
                      <a:lumMod val="10000"/>
                    </a:schemeClr>
                  </a:solidFill>
                </a:rPr>
                <a:t>…</a:t>
              </a:r>
              <a:endParaRPr kumimoji="1" lang="ja-JP" altLang="en-US" sz="36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468" name="グループ化 467"/>
          <p:cNvGrpSpPr/>
          <p:nvPr/>
        </p:nvGrpSpPr>
        <p:grpSpPr>
          <a:xfrm>
            <a:off x="18690432" y="27628492"/>
            <a:ext cx="4642008" cy="3202408"/>
            <a:chOff x="6912162" y="2523824"/>
            <a:chExt cx="1667720" cy="1771439"/>
          </a:xfrm>
        </p:grpSpPr>
        <p:grpSp>
          <p:nvGrpSpPr>
            <p:cNvPr id="469" name="グループ化 468"/>
            <p:cNvGrpSpPr/>
            <p:nvPr/>
          </p:nvGrpSpPr>
          <p:grpSpPr>
            <a:xfrm>
              <a:off x="6915071" y="2523824"/>
              <a:ext cx="1664811" cy="1771439"/>
              <a:chOff x="1516369" y="3642461"/>
              <a:chExt cx="1579467" cy="2157247"/>
            </a:xfrm>
          </p:grpSpPr>
          <p:sp>
            <p:nvSpPr>
              <p:cNvPr id="543" name="角丸四角形 542"/>
              <p:cNvSpPr/>
              <p:nvPr/>
            </p:nvSpPr>
            <p:spPr bwMode="auto">
              <a:xfrm>
                <a:off x="1516538" y="3642461"/>
                <a:ext cx="1579298" cy="1944215"/>
              </a:xfrm>
              <a:prstGeom prst="roundRect">
                <a:avLst>
                  <a:gd name="adj" fmla="val 10781"/>
                </a:avLst>
              </a:prstGeom>
              <a:solidFill>
                <a:schemeClr val="bg1"/>
              </a:solidFill>
              <a:ln w="9525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544" name="片側の 2 つの角を丸めた四角形 543"/>
              <p:cNvSpPr/>
              <p:nvPr/>
            </p:nvSpPr>
            <p:spPr bwMode="auto">
              <a:xfrm>
                <a:off x="1516369" y="5409060"/>
                <a:ext cx="1576034" cy="390648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gradFill>
                <a:gsLst>
                  <a:gs pos="0">
                    <a:srgbClr val="002060">
                      <a:lumMod val="76000"/>
                      <a:lumOff val="24000"/>
                    </a:srgbClr>
                  </a:gs>
                  <a:gs pos="12000">
                    <a:srgbClr val="181CC7">
                      <a:lumMod val="78000"/>
                      <a:lumOff val="22000"/>
                      <a:alpha val="85000"/>
                    </a:srgbClr>
                  </a:gs>
                  <a:gs pos="100000">
                    <a:srgbClr val="7005D4"/>
                  </a:gs>
                  <a:gs pos="100000">
                    <a:srgbClr val="8C3D91"/>
                  </a:gs>
                </a:gsLst>
                <a:lin ang="2700000" scaled="0"/>
              </a:gradFill>
              <a:ln w="12700" cmpd="sng">
                <a:solidFill>
                  <a:srgbClr val="4A206A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b="1" dirty="0">
                    <a:solidFill>
                      <a:schemeClr val="bg1"/>
                    </a:solidFill>
                    <a:latin typeface="+mj-lt"/>
                    <a:ea typeface="小塚明朝 Pr6N L" pitchFamily="18" charset="-128"/>
                    <a:cs typeface="Arial" pitchFamily="34" charset="0"/>
                  </a:rPr>
                  <a:t>HCA</a:t>
                </a:r>
                <a:endParaRPr lang="ja-JP" altLang="en-US" sz="1600" b="1" dirty="0">
                  <a:solidFill>
                    <a:schemeClr val="bg1"/>
                  </a:solidFill>
                  <a:latin typeface="+mj-lt"/>
                  <a:ea typeface="小塚明朝 Pr6N L" pitchFamily="18" charset="-128"/>
                  <a:cs typeface="Arial" pitchFamily="34" charset="0"/>
                </a:endParaRPr>
              </a:p>
            </p:txBody>
          </p:sp>
        </p:grpSp>
        <p:sp>
          <p:nvSpPr>
            <p:cNvPr id="470" name="1 つの角を丸めた四角形 469"/>
            <p:cNvSpPr/>
            <p:nvPr/>
          </p:nvSpPr>
          <p:spPr bwMode="auto">
            <a:xfrm>
              <a:off x="6912162" y="2693066"/>
              <a:ext cx="1604912" cy="1281412"/>
            </a:xfrm>
            <a:prstGeom prst="round1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ja-JP" altLang="en-US" sz="1600" b="1" dirty="0">
                <a:latin typeface="+mj-lt"/>
              </a:endParaRPr>
            </a:p>
          </p:txBody>
        </p:sp>
        <p:grpSp>
          <p:nvGrpSpPr>
            <p:cNvPr id="471" name="グループ化 470"/>
            <p:cNvGrpSpPr/>
            <p:nvPr/>
          </p:nvGrpSpPr>
          <p:grpSpPr>
            <a:xfrm>
              <a:off x="7083296" y="3389067"/>
              <a:ext cx="206928" cy="571059"/>
              <a:chOff x="2519772" y="4199636"/>
              <a:chExt cx="360040" cy="95871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537" name="フローチャート: 処理 536"/>
              <p:cNvSpPr/>
              <p:nvPr/>
            </p:nvSpPr>
            <p:spPr bwMode="auto">
              <a:xfrm>
                <a:off x="2519772" y="4199636"/>
                <a:ext cx="360040" cy="958710"/>
              </a:xfrm>
              <a:prstGeom prst="flowChartProcess">
                <a:avLst/>
              </a:prstGeom>
              <a:grp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cxnSp>
            <p:nvCxnSpPr>
              <p:cNvPr id="538" name="直線コネクタ 537"/>
              <p:cNvCxnSpPr/>
              <p:nvPr/>
            </p:nvCxnSpPr>
            <p:spPr bwMode="auto">
              <a:xfrm>
                <a:off x="2519772" y="4365104"/>
                <a:ext cx="360040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9" name="直線コネクタ 538"/>
              <p:cNvCxnSpPr/>
              <p:nvPr/>
            </p:nvCxnSpPr>
            <p:spPr bwMode="auto">
              <a:xfrm>
                <a:off x="2519772" y="4517504"/>
                <a:ext cx="360040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0" name="直線コネクタ 539"/>
              <p:cNvCxnSpPr/>
              <p:nvPr/>
            </p:nvCxnSpPr>
            <p:spPr bwMode="auto">
              <a:xfrm>
                <a:off x="2519772" y="4676368"/>
                <a:ext cx="360040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1" name="直線コネクタ 540"/>
              <p:cNvCxnSpPr/>
              <p:nvPr/>
            </p:nvCxnSpPr>
            <p:spPr bwMode="auto">
              <a:xfrm>
                <a:off x="2519772" y="4834076"/>
                <a:ext cx="360040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2" name="直線コネクタ 541"/>
              <p:cNvCxnSpPr/>
              <p:nvPr/>
            </p:nvCxnSpPr>
            <p:spPr bwMode="auto">
              <a:xfrm>
                <a:off x="2519772" y="4987844"/>
                <a:ext cx="360040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72" name="テキスト ボックス 471"/>
            <p:cNvSpPr txBox="1"/>
            <p:nvPr/>
          </p:nvSpPr>
          <p:spPr>
            <a:xfrm>
              <a:off x="7021830" y="3198858"/>
              <a:ext cx="381000" cy="226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200" dirty="0" smtClean="0">
                  <a:solidFill>
                    <a:schemeClr val="bg2">
                      <a:lumMod val="10000"/>
                    </a:schemeClr>
                  </a:solidFill>
                </a:rPr>
                <a:t>CQ</a:t>
              </a:r>
              <a:endParaRPr kumimoji="1" lang="ja-JP" altLang="en-US" sz="2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73" name="テキスト ボックス 472"/>
            <p:cNvSpPr txBox="1"/>
            <p:nvPr/>
          </p:nvSpPr>
          <p:spPr>
            <a:xfrm>
              <a:off x="6912162" y="2695385"/>
              <a:ext cx="814166" cy="30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b="1" dirty="0" smtClean="0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IB CTX</a:t>
              </a:r>
              <a:endParaRPr kumimoji="1" lang="ja-JP" altLang="en-US" sz="2800" b="1" dirty="0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grpSp>
          <p:nvGrpSpPr>
            <p:cNvPr id="474" name="グループ化 473"/>
            <p:cNvGrpSpPr/>
            <p:nvPr/>
          </p:nvGrpSpPr>
          <p:grpSpPr>
            <a:xfrm>
              <a:off x="7595144" y="3198859"/>
              <a:ext cx="312074" cy="757859"/>
              <a:chOff x="1314107" y="3084451"/>
              <a:chExt cx="542987" cy="1272315"/>
            </a:xfrm>
          </p:grpSpPr>
          <p:grpSp>
            <p:nvGrpSpPr>
              <p:cNvPr id="529" name="グループ化 528"/>
              <p:cNvGrpSpPr/>
              <p:nvPr/>
            </p:nvGrpSpPr>
            <p:grpSpPr>
              <a:xfrm>
                <a:off x="1406410" y="3405892"/>
                <a:ext cx="360040" cy="950874"/>
                <a:chOff x="2519772" y="4199636"/>
                <a:chExt cx="360040" cy="950874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531" name="フローチャート: 処理 530"/>
                <p:cNvSpPr/>
                <p:nvPr/>
              </p:nvSpPr>
              <p:spPr bwMode="auto">
                <a:xfrm>
                  <a:off x="2519772" y="4199636"/>
                  <a:ext cx="360040" cy="950874"/>
                </a:xfrm>
                <a:prstGeom prst="flowChartProcess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16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cxnSp>
              <p:nvCxnSpPr>
                <p:cNvPr id="532" name="直線コネクタ 531"/>
                <p:cNvCxnSpPr/>
                <p:nvPr/>
              </p:nvCxnSpPr>
              <p:spPr bwMode="auto">
                <a:xfrm>
                  <a:off x="2519772" y="4365104"/>
                  <a:ext cx="360040" cy="0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bg2">
                      <a:lumMod val="1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33" name="直線コネクタ 532"/>
                <p:cNvCxnSpPr/>
                <p:nvPr/>
              </p:nvCxnSpPr>
              <p:spPr bwMode="auto">
                <a:xfrm>
                  <a:off x="2519772" y="4517504"/>
                  <a:ext cx="360040" cy="0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bg2">
                      <a:lumMod val="1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34" name="直線コネクタ 533"/>
                <p:cNvCxnSpPr/>
                <p:nvPr/>
              </p:nvCxnSpPr>
              <p:spPr bwMode="auto">
                <a:xfrm>
                  <a:off x="2519772" y="4676368"/>
                  <a:ext cx="360040" cy="0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bg2">
                      <a:lumMod val="1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35" name="直線コネクタ 534"/>
                <p:cNvCxnSpPr/>
                <p:nvPr/>
              </p:nvCxnSpPr>
              <p:spPr bwMode="auto">
                <a:xfrm>
                  <a:off x="2519772" y="4834076"/>
                  <a:ext cx="360040" cy="0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bg2">
                      <a:lumMod val="1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36" name="直線コネクタ 535"/>
                <p:cNvCxnSpPr/>
                <p:nvPr/>
              </p:nvCxnSpPr>
              <p:spPr bwMode="auto">
                <a:xfrm>
                  <a:off x="2519772" y="4987844"/>
                  <a:ext cx="360040" cy="0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bg2">
                      <a:lumMod val="1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530" name="テキスト ボックス 529"/>
              <p:cNvSpPr txBox="1"/>
              <p:nvPr/>
            </p:nvSpPr>
            <p:spPr>
              <a:xfrm>
                <a:off x="1314107" y="3084451"/>
                <a:ext cx="542987" cy="381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200" dirty="0" smtClean="0">
                    <a:solidFill>
                      <a:schemeClr val="bg2">
                        <a:lumMod val="10000"/>
                      </a:schemeClr>
                    </a:solidFill>
                  </a:rPr>
                  <a:t>QP</a:t>
                </a:r>
                <a:endParaRPr kumimoji="1" lang="ja-JP" altLang="en-US" sz="2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75" name="グループ化 474"/>
            <p:cNvGrpSpPr/>
            <p:nvPr/>
          </p:nvGrpSpPr>
          <p:grpSpPr>
            <a:xfrm>
              <a:off x="7924454" y="3216635"/>
              <a:ext cx="312074" cy="741769"/>
              <a:chOff x="1321194" y="3111464"/>
              <a:chExt cx="542987" cy="1245302"/>
            </a:xfrm>
          </p:grpSpPr>
          <p:grpSp>
            <p:nvGrpSpPr>
              <p:cNvPr id="521" name="グループ化 520"/>
              <p:cNvGrpSpPr/>
              <p:nvPr/>
            </p:nvGrpSpPr>
            <p:grpSpPr>
              <a:xfrm>
                <a:off x="1406410" y="3405892"/>
                <a:ext cx="360040" cy="950874"/>
                <a:chOff x="2519772" y="4199636"/>
                <a:chExt cx="360040" cy="950874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523" name="フローチャート: 処理 522"/>
                <p:cNvSpPr/>
                <p:nvPr/>
              </p:nvSpPr>
              <p:spPr bwMode="auto">
                <a:xfrm>
                  <a:off x="2519772" y="4199636"/>
                  <a:ext cx="360040" cy="950874"/>
                </a:xfrm>
                <a:prstGeom prst="flowChartProcess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16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cxnSp>
              <p:nvCxnSpPr>
                <p:cNvPr id="524" name="直線コネクタ 523"/>
                <p:cNvCxnSpPr/>
                <p:nvPr/>
              </p:nvCxnSpPr>
              <p:spPr bwMode="auto">
                <a:xfrm>
                  <a:off x="2519772" y="4365104"/>
                  <a:ext cx="360040" cy="0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bg2">
                      <a:lumMod val="1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25" name="直線コネクタ 524"/>
                <p:cNvCxnSpPr/>
                <p:nvPr/>
              </p:nvCxnSpPr>
              <p:spPr bwMode="auto">
                <a:xfrm>
                  <a:off x="2519772" y="4517504"/>
                  <a:ext cx="360040" cy="0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bg2">
                      <a:lumMod val="1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26" name="直線コネクタ 525"/>
                <p:cNvCxnSpPr/>
                <p:nvPr/>
              </p:nvCxnSpPr>
              <p:spPr bwMode="auto">
                <a:xfrm>
                  <a:off x="2519772" y="4676368"/>
                  <a:ext cx="360040" cy="0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bg2">
                      <a:lumMod val="1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27" name="直線コネクタ 526"/>
                <p:cNvCxnSpPr/>
                <p:nvPr/>
              </p:nvCxnSpPr>
              <p:spPr bwMode="auto">
                <a:xfrm>
                  <a:off x="2519772" y="4834076"/>
                  <a:ext cx="360040" cy="0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bg2">
                      <a:lumMod val="1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28" name="直線コネクタ 527"/>
                <p:cNvCxnSpPr/>
                <p:nvPr/>
              </p:nvCxnSpPr>
              <p:spPr bwMode="auto">
                <a:xfrm>
                  <a:off x="2519772" y="4987844"/>
                  <a:ext cx="360040" cy="0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bg2">
                      <a:lumMod val="1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522" name="テキスト ボックス 521"/>
              <p:cNvSpPr txBox="1"/>
              <p:nvPr/>
            </p:nvSpPr>
            <p:spPr>
              <a:xfrm>
                <a:off x="1321194" y="3111464"/>
                <a:ext cx="542987" cy="381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200" dirty="0" smtClean="0">
                    <a:solidFill>
                      <a:schemeClr val="bg2">
                        <a:lumMod val="10000"/>
                      </a:schemeClr>
                    </a:solidFill>
                  </a:rPr>
                  <a:t>QP</a:t>
                </a:r>
                <a:endParaRPr kumimoji="1" lang="ja-JP" altLang="en-US" sz="2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76" name="グループ化 475"/>
            <p:cNvGrpSpPr/>
            <p:nvPr/>
          </p:nvGrpSpPr>
          <p:grpSpPr>
            <a:xfrm>
              <a:off x="8234711" y="3205375"/>
              <a:ext cx="312074" cy="752251"/>
              <a:chOff x="1314936" y="3093866"/>
              <a:chExt cx="542987" cy="1262900"/>
            </a:xfrm>
          </p:grpSpPr>
          <p:grpSp>
            <p:nvGrpSpPr>
              <p:cNvPr id="513" name="グループ化 512"/>
              <p:cNvGrpSpPr/>
              <p:nvPr/>
            </p:nvGrpSpPr>
            <p:grpSpPr>
              <a:xfrm>
                <a:off x="1406410" y="3405892"/>
                <a:ext cx="360040" cy="950874"/>
                <a:chOff x="2519772" y="4199636"/>
                <a:chExt cx="360040" cy="950874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515" name="フローチャート: 処理 514"/>
                <p:cNvSpPr/>
                <p:nvPr/>
              </p:nvSpPr>
              <p:spPr bwMode="auto">
                <a:xfrm>
                  <a:off x="2519772" y="4199636"/>
                  <a:ext cx="360040" cy="950874"/>
                </a:xfrm>
                <a:prstGeom prst="flowChartProcess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16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cxnSp>
              <p:nvCxnSpPr>
                <p:cNvPr id="516" name="直線コネクタ 515"/>
                <p:cNvCxnSpPr/>
                <p:nvPr/>
              </p:nvCxnSpPr>
              <p:spPr bwMode="auto">
                <a:xfrm>
                  <a:off x="2519772" y="4365104"/>
                  <a:ext cx="360040" cy="0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bg2">
                      <a:lumMod val="1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17" name="直線コネクタ 516"/>
                <p:cNvCxnSpPr/>
                <p:nvPr/>
              </p:nvCxnSpPr>
              <p:spPr bwMode="auto">
                <a:xfrm>
                  <a:off x="2519772" y="4517504"/>
                  <a:ext cx="360040" cy="0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bg2">
                      <a:lumMod val="1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18" name="直線コネクタ 517"/>
                <p:cNvCxnSpPr/>
                <p:nvPr/>
              </p:nvCxnSpPr>
              <p:spPr bwMode="auto">
                <a:xfrm>
                  <a:off x="2519772" y="4676368"/>
                  <a:ext cx="360040" cy="0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bg2">
                      <a:lumMod val="1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19" name="直線コネクタ 518"/>
                <p:cNvCxnSpPr/>
                <p:nvPr/>
              </p:nvCxnSpPr>
              <p:spPr bwMode="auto">
                <a:xfrm>
                  <a:off x="2519772" y="4834076"/>
                  <a:ext cx="360040" cy="0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bg2">
                      <a:lumMod val="1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20" name="直線コネクタ 519"/>
                <p:cNvCxnSpPr/>
                <p:nvPr/>
              </p:nvCxnSpPr>
              <p:spPr bwMode="auto">
                <a:xfrm>
                  <a:off x="2519772" y="4987844"/>
                  <a:ext cx="360040" cy="0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bg2">
                      <a:lumMod val="1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514" name="テキスト ボックス 513"/>
              <p:cNvSpPr txBox="1"/>
              <p:nvPr/>
            </p:nvSpPr>
            <p:spPr>
              <a:xfrm>
                <a:off x="1314936" y="3093866"/>
                <a:ext cx="542987" cy="381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200" dirty="0" smtClean="0">
                    <a:solidFill>
                      <a:schemeClr val="bg2">
                        <a:lumMod val="10000"/>
                      </a:schemeClr>
                    </a:solidFill>
                  </a:rPr>
                  <a:t>QP</a:t>
                </a:r>
                <a:endParaRPr kumimoji="1" lang="ja-JP" altLang="en-US" sz="2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77" name="グループ化 476"/>
            <p:cNvGrpSpPr/>
            <p:nvPr/>
          </p:nvGrpSpPr>
          <p:grpSpPr>
            <a:xfrm>
              <a:off x="7088576" y="2983423"/>
              <a:ext cx="165991" cy="270643"/>
              <a:chOff x="7141102" y="2892160"/>
              <a:chExt cx="165991" cy="270643"/>
            </a:xfrm>
          </p:grpSpPr>
          <p:grpSp>
            <p:nvGrpSpPr>
              <p:cNvPr id="505" name="グループ化 504"/>
              <p:cNvGrpSpPr/>
              <p:nvPr/>
            </p:nvGrpSpPr>
            <p:grpSpPr>
              <a:xfrm>
                <a:off x="7141102" y="2946093"/>
                <a:ext cx="165991" cy="81575"/>
                <a:chOff x="2987824" y="2204864"/>
                <a:chExt cx="216024" cy="184212"/>
              </a:xfrm>
            </p:grpSpPr>
            <p:cxnSp>
              <p:nvCxnSpPr>
                <p:cNvPr id="511" name="直線コネクタ 510"/>
                <p:cNvCxnSpPr/>
                <p:nvPr/>
              </p:nvCxnSpPr>
              <p:spPr bwMode="auto">
                <a:xfrm>
                  <a:off x="2987824" y="2204864"/>
                  <a:ext cx="216024" cy="108012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bg2">
                      <a:lumMod val="1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12" name="直線コネクタ 511"/>
                <p:cNvCxnSpPr/>
                <p:nvPr/>
              </p:nvCxnSpPr>
              <p:spPr bwMode="auto">
                <a:xfrm flipH="1">
                  <a:off x="2987824" y="2312876"/>
                  <a:ext cx="216024" cy="762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bg2">
                      <a:lumMod val="1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506" name="グループ化 505"/>
              <p:cNvGrpSpPr/>
              <p:nvPr/>
            </p:nvGrpSpPr>
            <p:grpSpPr>
              <a:xfrm>
                <a:off x="7141102" y="3023955"/>
                <a:ext cx="165991" cy="81575"/>
                <a:chOff x="2987824" y="2204864"/>
                <a:chExt cx="216024" cy="184212"/>
              </a:xfrm>
            </p:grpSpPr>
            <p:cxnSp>
              <p:nvCxnSpPr>
                <p:cNvPr id="509" name="直線コネクタ 508"/>
                <p:cNvCxnSpPr/>
                <p:nvPr/>
              </p:nvCxnSpPr>
              <p:spPr bwMode="auto">
                <a:xfrm>
                  <a:off x="2987824" y="2204864"/>
                  <a:ext cx="216024" cy="108012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bg2">
                      <a:lumMod val="1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10" name="直線コネクタ 509"/>
                <p:cNvCxnSpPr/>
                <p:nvPr/>
              </p:nvCxnSpPr>
              <p:spPr bwMode="auto">
                <a:xfrm flipH="1">
                  <a:off x="2987824" y="2312876"/>
                  <a:ext cx="216024" cy="762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bg2">
                      <a:lumMod val="1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507" name="直線コネクタ 506"/>
              <p:cNvCxnSpPr/>
              <p:nvPr/>
            </p:nvCxnSpPr>
            <p:spPr bwMode="auto">
              <a:xfrm>
                <a:off x="7142689" y="3105527"/>
                <a:ext cx="164404" cy="57276"/>
              </a:xfrm>
              <a:prstGeom prst="line">
                <a:avLst/>
              </a:prstGeom>
              <a:noFill/>
              <a:ln w="19050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arrow" w="sm" len="sm"/>
              </a:ln>
              <a:effectLst/>
            </p:spPr>
          </p:cxnSp>
          <p:cxnSp>
            <p:nvCxnSpPr>
              <p:cNvPr id="508" name="直線コネクタ 507"/>
              <p:cNvCxnSpPr/>
              <p:nvPr/>
            </p:nvCxnSpPr>
            <p:spPr bwMode="auto">
              <a:xfrm flipH="1">
                <a:off x="7141102" y="2892160"/>
                <a:ext cx="165991" cy="49716"/>
              </a:xfrm>
              <a:prstGeom prst="line">
                <a:avLst/>
              </a:prstGeom>
              <a:noFill/>
              <a:ln w="19050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78" name="グループ化 477"/>
            <p:cNvGrpSpPr/>
            <p:nvPr/>
          </p:nvGrpSpPr>
          <p:grpSpPr>
            <a:xfrm>
              <a:off x="7662199" y="2990671"/>
              <a:ext cx="165991" cy="263395"/>
              <a:chOff x="7141102" y="2899408"/>
              <a:chExt cx="165991" cy="263395"/>
            </a:xfrm>
          </p:grpSpPr>
          <p:grpSp>
            <p:nvGrpSpPr>
              <p:cNvPr id="497" name="グループ化 496"/>
              <p:cNvGrpSpPr/>
              <p:nvPr/>
            </p:nvGrpSpPr>
            <p:grpSpPr>
              <a:xfrm>
                <a:off x="7141102" y="2946093"/>
                <a:ext cx="165991" cy="81575"/>
                <a:chOff x="2987824" y="2204864"/>
                <a:chExt cx="216024" cy="184212"/>
              </a:xfrm>
            </p:grpSpPr>
            <p:cxnSp>
              <p:nvCxnSpPr>
                <p:cNvPr id="503" name="直線コネクタ 502"/>
                <p:cNvCxnSpPr/>
                <p:nvPr/>
              </p:nvCxnSpPr>
              <p:spPr bwMode="auto">
                <a:xfrm>
                  <a:off x="2987824" y="2204864"/>
                  <a:ext cx="216024" cy="108012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bg2">
                      <a:lumMod val="1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04" name="直線コネクタ 503"/>
                <p:cNvCxnSpPr/>
                <p:nvPr/>
              </p:nvCxnSpPr>
              <p:spPr bwMode="auto">
                <a:xfrm flipH="1">
                  <a:off x="2987824" y="2312876"/>
                  <a:ext cx="216024" cy="762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bg2">
                      <a:lumMod val="1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498" name="グループ化 497"/>
              <p:cNvGrpSpPr/>
              <p:nvPr/>
            </p:nvGrpSpPr>
            <p:grpSpPr>
              <a:xfrm>
                <a:off x="7141102" y="3023955"/>
                <a:ext cx="165991" cy="81575"/>
                <a:chOff x="2987824" y="2204864"/>
                <a:chExt cx="216024" cy="184212"/>
              </a:xfrm>
            </p:grpSpPr>
            <p:cxnSp>
              <p:nvCxnSpPr>
                <p:cNvPr id="501" name="直線コネクタ 500"/>
                <p:cNvCxnSpPr/>
                <p:nvPr/>
              </p:nvCxnSpPr>
              <p:spPr bwMode="auto">
                <a:xfrm>
                  <a:off x="2987824" y="2204864"/>
                  <a:ext cx="216024" cy="108012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bg2">
                      <a:lumMod val="1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02" name="直線コネクタ 501"/>
                <p:cNvCxnSpPr/>
                <p:nvPr/>
              </p:nvCxnSpPr>
              <p:spPr bwMode="auto">
                <a:xfrm flipH="1">
                  <a:off x="2987824" y="2312876"/>
                  <a:ext cx="216024" cy="762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bg2">
                      <a:lumMod val="1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499" name="直線コネクタ 498"/>
              <p:cNvCxnSpPr/>
              <p:nvPr/>
            </p:nvCxnSpPr>
            <p:spPr bwMode="auto">
              <a:xfrm>
                <a:off x="7142689" y="3105527"/>
                <a:ext cx="164404" cy="57276"/>
              </a:xfrm>
              <a:prstGeom prst="line">
                <a:avLst/>
              </a:prstGeom>
              <a:noFill/>
              <a:ln w="19050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arrow" w="sm" len="sm"/>
              </a:ln>
              <a:effectLst/>
            </p:spPr>
          </p:cxnSp>
          <p:cxnSp>
            <p:nvCxnSpPr>
              <p:cNvPr id="500" name="直線コネクタ 499"/>
              <p:cNvCxnSpPr/>
              <p:nvPr/>
            </p:nvCxnSpPr>
            <p:spPr bwMode="auto">
              <a:xfrm flipH="1">
                <a:off x="7141102" y="2899408"/>
                <a:ext cx="163541" cy="42468"/>
              </a:xfrm>
              <a:prstGeom prst="line">
                <a:avLst/>
              </a:prstGeom>
              <a:noFill/>
              <a:ln w="19050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79" name="グループ化 478"/>
            <p:cNvGrpSpPr/>
            <p:nvPr/>
          </p:nvGrpSpPr>
          <p:grpSpPr>
            <a:xfrm>
              <a:off x="7993899" y="2990671"/>
              <a:ext cx="165991" cy="269542"/>
              <a:chOff x="7141102" y="2893261"/>
              <a:chExt cx="165991" cy="269542"/>
            </a:xfrm>
          </p:grpSpPr>
          <p:grpSp>
            <p:nvGrpSpPr>
              <p:cNvPr id="489" name="グループ化 488"/>
              <p:cNvGrpSpPr/>
              <p:nvPr/>
            </p:nvGrpSpPr>
            <p:grpSpPr>
              <a:xfrm>
                <a:off x="7141102" y="2946093"/>
                <a:ext cx="165991" cy="81575"/>
                <a:chOff x="2987824" y="2204864"/>
                <a:chExt cx="216024" cy="184212"/>
              </a:xfrm>
            </p:grpSpPr>
            <p:cxnSp>
              <p:nvCxnSpPr>
                <p:cNvPr id="495" name="直線コネクタ 494"/>
                <p:cNvCxnSpPr/>
                <p:nvPr/>
              </p:nvCxnSpPr>
              <p:spPr bwMode="auto">
                <a:xfrm>
                  <a:off x="2987824" y="2204864"/>
                  <a:ext cx="216024" cy="108012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bg2">
                      <a:lumMod val="1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96" name="直線コネクタ 495"/>
                <p:cNvCxnSpPr/>
                <p:nvPr/>
              </p:nvCxnSpPr>
              <p:spPr bwMode="auto">
                <a:xfrm flipH="1">
                  <a:off x="2987824" y="2312876"/>
                  <a:ext cx="216024" cy="762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bg2">
                      <a:lumMod val="1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490" name="グループ化 489"/>
              <p:cNvGrpSpPr/>
              <p:nvPr/>
            </p:nvGrpSpPr>
            <p:grpSpPr>
              <a:xfrm>
                <a:off x="7141102" y="3023955"/>
                <a:ext cx="165991" cy="81575"/>
                <a:chOff x="2987824" y="2204864"/>
                <a:chExt cx="216024" cy="184212"/>
              </a:xfrm>
            </p:grpSpPr>
            <p:cxnSp>
              <p:nvCxnSpPr>
                <p:cNvPr id="493" name="直線コネクタ 492"/>
                <p:cNvCxnSpPr/>
                <p:nvPr/>
              </p:nvCxnSpPr>
              <p:spPr bwMode="auto">
                <a:xfrm>
                  <a:off x="2987824" y="2204864"/>
                  <a:ext cx="216024" cy="108012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bg2">
                      <a:lumMod val="1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94" name="直線コネクタ 493"/>
                <p:cNvCxnSpPr/>
                <p:nvPr/>
              </p:nvCxnSpPr>
              <p:spPr bwMode="auto">
                <a:xfrm flipH="1">
                  <a:off x="2987824" y="2312876"/>
                  <a:ext cx="216024" cy="762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bg2">
                      <a:lumMod val="1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491" name="直線コネクタ 490"/>
              <p:cNvCxnSpPr/>
              <p:nvPr/>
            </p:nvCxnSpPr>
            <p:spPr bwMode="auto">
              <a:xfrm>
                <a:off x="7142689" y="3105527"/>
                <a:ext cx="164404" cy="57276"/>
              </a:xfrm>
              <a:prstGeom prst="line">
                <a:avLst/>
              </a:prstGeom>
              <a:noFill/>
              <a:ln w="19050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arrow" w="sm" len="sm"/>
              </a:ln>
              <a:effectLst/>
            </p:spPr>
          </p:cxnSp>
          <p:cxnSp>
            <p:nvCxnSpPr>
              <p:cNvPr id="492" name="直線コネクタ 491"/>
              <p:cNvCxnSpPr/>
              <p:nvPr/>
            </p:nvCxnSpPr>
            <p:spPr bwMode="auto">
              <a:xfrm flipH="1">
                <a:off x="7141102" y="2893261"/>
                <a:ext cx="165991" cy="48615"/>
              </a:xfrm>
              <a:prstGeom prst="line">
                <a:avLst/>
              </a:prstGeom>
              <a:noFill/>
              <a:ln w="19050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80" name="グループ化 479"/>
            <p:cNvGrpSpPr/>
            <p:nvPr/>
          </p:nvGrpSpPr>
          <p:grpSpPr>
            <a:xfrm>
              <a:off x="8294905" y="3000785"/>
              <a:ext cx="165991" cy="263395"/>
              <a:chOff x="7141102" y="2899408"/>
              <a:chExt cx="165991" cy="263395"/>
            </a:xfrm>
          </p:grpSpPr>
          <p:grpSp>
            <p:nvGrpSpPr>
              <p:cNvPr id="481" name="グループ化 480"/>
              <p:cNvGrpSpPr/>
              <p:nvPr/>
            </p:nvGrpSpPr>
            <p:grpSpPr>
              <a:xfrm>
                <a:off x="7141102" y="2946093"/>
                <a:ext cx="165991" cy="81575"/>
                <a:chOff x="2987824" y="2204864"/>
                <a:chExt cx="216024" cy="184212"/>
              </a:xfrm>
            </p:grpSpPr>
            <p:cxnSp>
              <p:nvCxnSpPr>
                <p:cNvPr id="487" name="直線コネクタ 486"/>
                <p:cNvCxnSpPr/>
                <p:nvPr/>
              </p:nvCxnSpPr>
              <p:spPr bwMode="auto">
                <a:xfrm>
                  <a:off x="2987824" y="2204864"/>
                  <a:ext cx="216024" cy="108012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bg2">
                      <a:lumMod val="1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88" name="直線コネクタ 487"/>
                <p:cNvCxnSpPr/>
                <p:nvPr/>
              </p:nvCxnSpPr>
              <p:spPr bwMode="auto">
                <a:xfrm flipH="1">
                  <a:off x="2987824" y="2312876"/>
                  <a:ext cx="216024" cy="762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bg2">
                      <a:lumMod val="1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482" name="グループ化 481"/>
              <p:cNvGrpSpPr/>
              <p:nvPr/>
            </p:nvGrpSpPr>
            <p:grpSpPr>
              <a:xfrm>
                <a:off x="7141102" y="3023955"/>
                <a:ext cx="165991" cy="81575"/>
                <a:chOff x="2987824" y="2204864"/>
                <a:chExt cx="216024" cy="184212"/>
              </a:xfrm>
            </p:grpSpPr>
            <p:cxnSp>
              <p:nvCxnSpPr>
                <p:cNvPr id="485" name="直線コネクタ 484"/>
                <p:cNvCxnSpPr/>
                <p:nvPr/>
              </p:nvCxnSpPr>
              <p:spPr bwMode="auto">
                <a:xfrm>
                  <a:off x="2987824" y="2204864"/>
                  <a:ext cx="216024" cy="108012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bg2">
                      <a:lumMod val="1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86" name="直線コネクタ 485"/>
                <p:cNvCxnSpPr/>
                <p:nvPr/>
              </p:nvCxnSpPr>
              <p:spPr bwMode="auto">
                <a:xfrm flipH="1">
                  <a:off x="2987824" y="2312876"/>
                  <a:ext cx="216024" cy="762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bg2">
                      <a:lumMod val="1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483" name="直線コネクタ 482"/>
              <p:cNvCxnSpPr/>
              <p:nvPr/>
            </p:nvCxnSpPr>
            <p:spPr bwMode="auto">
              <a:xfrm>
                <a:off x="7142689" y="3105527"/>
                <a:ext cx="164404" cy="57276"/>
              </a:xfrm>
              <a:prstGeom prst="line">
                <a:avLst/>
              </a:prstGeom>
              <a:noFill/>
              <a:ln w="19050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arrow" w="sm" len="sm"/>
              </a:ln>
              <a:effectLst/>
            </p:spPr>
          </p:cxnSp>
          <p:cxnSp>
            <p:nvCxnSpPr>
              <p:cNvPr id="484" name="直線コネクタ 483"/>
              <p:cNvCxnSpPr/>
              <p:nvPr/>
            </p:nvCxnSpPr>
            <p:spPr bwMode="auto">
              <a:xfrm flipH="1">
                <a:off x="7141102" y="2899408"/>
                <a:ext cx="163541" cy="42468"/>
              </a:xfrm>
              <a:prstGeom prst="line">
                <a:avLst/>
              </a:prstGeom>
              <a:noFill/>
              <a:ln w="19050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1665" name="テキスト ボックス 1664"/>
          <p:cNvSpPr txBox="1"/>
          <p:nvPr/>
        </p:nvSpPr>
        <p:spPr>
          <a:xfrm>
            <a:off x="24610357" y="27180365"/>
            <a:ext cx="5472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IB COMM. parallelism </a:t>
            </a:r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experiments </a:t>
            </a:r>
            <a:endParaRPr lang="en-US" altLang="ja-JP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based </a:t>
            </a:r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</a:t>
            </a:r>
            <a:r>
              <a:rPr lang="en-US" altLang="ja-JP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ib_write_bw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13006458" y="26128106"/>
            <a:ext cx="5596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543437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ja-JP" sz="3600" b="1" dirty="0" err="1" smtClean="0">
                <a:ea typeface="Adobe Fan Heiti Std B"/>
                <a:cs typeface="Arial" pitchFamily="34" charset="0"/>
              </a:rPr>
              <a:t>Netmod</a:t>
            </a:r>
            <a:endParaRPr lang="en-US" altLang="ja-JP" sz="3800" b="1" dirty="0">
              <a:ea typeface="Adobe Fan Heiti Std B"/>
              <a:cs typeface="Arial" pitchFamily="34" charset="0"/>
            </a:endParaRPr>
          </a:p>
        </p:txBody>
      </p:sp>
      <p:sp>
        <p:nvSpPr>
          <p:cNvPr id="147" name="フリーフォーム 146"/>
          <p:cNvSpPr/>
          <p:nvPr/>
        </p:nvSpPr>
        <p:spPr>
          <a:xfrm>
            <a:off x="23012400" y="13228320"/>
            <a:ext cx="640080" cy="2225040"/>
          </a:xfrm>
          <a:custGeom>
            <a:avLst/>
            <a:gdLst>
              <a:gd name="connsiteX0" fmla="*/ 0 w 640080"/>
              <a:gd name="connsiteY0" fmla="*/ 2225040 h 2225040"/>
              <a:gd name="connsiteX1" fmla="*/ 396240 w 640080"/>
              <a:gd name="connsiteY1" fmla="*/ 1493520 h 2225040"/>
              <a:gd name="connsiteX2" fmla="*/ 60960 w 640080"/>
              <a:gd name="connsiteY2" fmla="*/ 457200 h 2225040"/>
              <a:gd name="connsiteX3" fmla="*/ 640080 w 640080"/>
              <a:gd name="connsiteY3" fmla="*/ 0 h 222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080" h="2225040">
                <a:moveTo>
                  <a:pt x="0" y="2225040"/>
                </a:moveTo>
                <a:cubicBezTo>
                  <a:pt x="193040" y="2006600"/>
                  <a:pt x="386080" y="1788160"/>
                  <a:pt x="396240" y="1493520"/>
                </a:cubicBezTo>
                <a:cubicBezTo>
                  <a:pt x="406400" y="1198880"/>
                  <a:pt x="20320" y="706120"/>
                  <a:pt x="60960" y="457200"/>
                </a:cubicBezTo>
                <a:cubicBezTo>
                  <a:pt x="101600" y="208280"/>
                  <a:pt x="370840" y="104140"/>
                  <a:pt x="640080" y="0"/>
                </a:cubicBezTo>
              </a:path>
            </a:pathLst>
          </a:custGeom>
          <a:ln w="63500">
            <a:solidFill>
              <a:srgbClr val="BC0000">
                <a:alpha val="34118"/>
              </a:srgb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grpSp>
        <p:nvGrpSpPr>
          <p:cNvPr id="1211" name="グループ化 1210"/>
          <p:cNvGrpSpPr/>
          <p:nvPr/>
        </p:nvGrpSpPr>
        <p:grpSpPr>
          <a:xfrm>
            <a:off x="39284720" y="12889682"/>
            <a:ext cx="4498509" cy="3144165"/>
            <a:chOff x="302880" y="2599365"/>
            <a:chExt cx="4010476" cy="2951706"/>
          </a:xfrm>
        </p:grpSpPr>
        <p:sp>
          <p:nvSpPr>
            <p:cNvPr id="1212" name="テキスト ボックス 1211"/>
            <p:cNvSpPr txBox="1"/>
            <p:nvPr/>
          </p:nvSpPr>
          <p:spPr>
            <a:xfrm>
              <a:off x="1251481" y="2726948"/>
              <a:ext cx="20793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BF5C28">
                      <a:lumMod val="50000"/>
                    </a:srgbClr>
                  </a:solidFill>
                  <a:effectLst/>
                  <a:uLnTx/>
                  <a:uFillTx/>
                </a:rPr>
                <a:t>Shared Buffer</a:t>
              </a:r>
              <a:endParaRPr kumimoji="0" lang="ja-JP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BF5C28">
                    <a:lumMod val="50000"/>
                  </a:srgbClr>
                </a:solidFill>
                <a:effectLst/>
                <a:uLnTx/>
                <a:uFillTx/>
              </a:endParaRPr>
            </a:p>
          </p:txBody>
        </p:sp>
        <p:grpSp>
          <p:nvGrpSpPr>
            <p:cNvPr id="1213" name="グループ化 1212"/>
            <p:cNvGrpSpPr/>
            <p:nvPr/>
          </p:nvGrpSpPr>
          <p:grpSpPr>
            <a:xfrm>
              <a:off x="441002" y="3127058"/>
              <a:ext cx="3554934" cy="2424013"/>
              <a:chOff x="-887340" y="1294271"/>
              <a:chExt cx="4587319" cy="3383726"/>
            </a:xfrm>
          </p:grpSpPr>
          <p:sp>
            <p:nvSpPr>
              <p:cNvPr id="1216" name="正方形/長方形 1215"/>
              <p:cNvSpPr/>
              <p:nvPr/>
            </p:nvSpPr>
            <p:spPr>
              <a:xfrm>
                <a:off x="818135" y="1294271"/>
                <a:ext cx="1349253" cy="673943"/>
              </a:xfrm>
              <a:prstGeom prst="rect">
                <a:avLst/>
              </a:prstGeom>
              <a:gradFill>
                <a:gsLst>
                  <a:gs pos="0">
                    <a:srgbClr val="BF5C28">
                      <a:lumMod val="40000"/>
                      <a:lumOff val="60000"/>
                    </a:srgbClr>
                  </a:gs>
                  <a:gs pos="88000">
                    <a:srgbClr val="BF5C28">
                      <a:lumMod val="20000"/>
                      <a:lumOff val="80000"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  <a:ln w="9525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Cell[0]</a:t>
                </a:r>
              </a:p>
            </p:txBody>
          </p:sp>
          <p:sp>
            <p:nvSpPr>
              <p:cNvPr id="1217" name="正方形/長方形 1216"/>
              <p:cNvSpPr/>
              <p:nvPr/>
            </p:nvSpPr>
            <p:spPr>
              <a:xfrm>
                <a:off x="818134" y="1980936"/>
                <a:ext cx="1349253" cy="673943"/>
              </a:xfrm>
              <a:prstGeom prst="rect">
                <a:avLst/>
              </a:prstGeom>
              <a:gradFill>
                <a:gsLst>
                  <a:gs pos="0">
                    <a:srgbClr val="BF5C28">
                      <a:lumMod val="40000"/>
                      <a:lumOff val="60000"/>
                    </a:srgbClr>
                  </a:gs>
                  <a:gs pos="88000">
                    <a:srgbClr val="BF5C28">
                      <a:lumMod val="20000"/>
                      <a:lumOff val="80000"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  <a:ln w="9525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Cell[1]</a:t>
                </a:r>
                <a:endParaRPr kumimoji="0" lang="ja-JP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18" name="正方形/長方形 1217"/>
              <p:cNvSpPr/>
              <p:nvPr/>
            </p:nvSpPr>
            <p:spPr>
              <a:xfrm>
                <a:off x="825459" y="2654879"/>
                <a:ext cx="1349253" cy="673943"/>
              </a:xfrm>
              <a:prstGeom prst="rect">
                <a:avLst/>
              </a:prstGeom>
              <a:gradFill>
                <a:gsLst>
                  <a:gs pos="0">
                    <a:srgbClr val="BF5C28">
                      <a:lumMod val="40000"/>
                      <a:lumOff val="60000"/>
                    </a:srgbClr>
                  </a:gs>
                  <a:gs pos="88000">
                    <a:srgbClr val="BF5C28">
                      <a:lumMod val="20000"/>
                      <a:lumOff val="80000"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  <a:ln w="9525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Cell[2]</a:t>
                </a:r>
                <a:endParaRPr kumimoji="0" lang="ja-JP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19" name="正方形/長方形 1218"/>
              <p:cNvSpPr/>
              <p:nvPr/>
            </p:nvSpPr>
            <p:spPr>
              <a:xfrm>
                <a:off x="825459" y="3330111"/>
                <a:ext cx="1349253" cy="673943"/>
              </a:xfrm>
              <a:prstGeom prst="rect">
                <a:avLst/>
              </a:prstGeom>
              <a:gradFill>
                <a:gsLst>
                  <a:gs pos="0">
                    <a:srgbClr val="BF5C28">
                      <a:lumMod val="40000"/>
                      <a:lumOff val="60000"/>
                    </a:srgbClr>
                  </a:gs>
                  <a:gs pos="88000">
                    <a:srgbClr val="BF5C28">
                      <a:lumMod val="20000"/>
                      <a:lumOff val="80000"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  <a:ln w="9525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Cell[3]</a:t>
                </a:r>
                <a:endParaRPr kumimoji="0" lang="ja-JP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1220" name="直線矢印コネクタ 1219"/>
              <p:cNvCxnSpPr/>
              <p:nvPr/>
            </p:nvCxnSpPr>
            <p:spPr>
              <a:xfrm>
                <a:off x="107504" y="1331008"/>
                <a:ext cx="71063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221" name="直線矢印コネクタ 1220"/>
              <p:cNvCxnSpPr/>
              <p:nvPr/>
            </p:nvCxnSpPr>
            <p:spPr>
              <a:xfrm>
                <a:off x="114828" y="1985479"/>
                <a:ext cx="710631" cy="8292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222" name="直線矢印コネクタ 1221"/>
              <p:cNvCxnSpPr/>
              <p:nvPr/>
            </p:nvCxnSpPr>
            <p:spPr>
              <a:xfrm>
                <a:off x="107504" y="2654879"/>
                <a:ext cx="717955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223" name="直線矢印コネクタ 1222"/>
              <p:cNvCxnSpPr/>
              <p:nvPr/>
            </p:nvCxnSpPr>
            <p:spPr>
              <a:xfrm>
                <a:off x="107504" y="3382781"/>
                <a:ext cx="721616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  <p:sp>
            <p:nvSpPr>
              <p:cNvPr id="1224" name="正方形/長方形 1223"/>
              <p:cNvSpPr/>
              <p:nvPr/>
            </p:nvSpPr>
            <p:spPr>
              <a:xfrm>
                <a:off x="-880016" y="1294271"/>
                <a:ext cx="1080120" cy="2709783"/>
              </a:xfrm>
              <a:prstGeom prst="rect">
                <a:avLst/>
              </a:prstGeom>
              <a:gradFill>
                <a:gsLst>
                  <a:gs pos="0">
                    <a:srgbClr val="D2D2D2"/>
                  </a:gs>
                  <a:gs pos="88000">
                    <a:srgbClr val="FFFFFF">
                      <a:lumMod val="95000"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  <a:ln w="127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User Buffer</a:t>
                </a:r>
                <a:endParaRPr kumimoji="0" lang="ja-JP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1225" name="直線コネクタ 1224"/>
              <p:cNvCxnSpPr/>
              <p:nvPr/>
            </p:nvCxnSpPr>
            <p:spPr>
              <a:xfrm>
                <a:off x="-880016" y="1980936"/>
                <a:ext cx="1087444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dashDot"/>
              </a:ln>
              <a:effectLst/>
            </p:spPr>
          </p:cxnSp>
          <p:cxnSp>
            <p:nvCxnSpPr>
              <p:cNvPr id="1226" name="直線コネクタ 1225"/>
              <p:cNvCxnSpPr/>
              <p:nvPr/>
            </p:nvCxnSpPr>
            <p:spPr>
              <a:xfrm>
                <a:off x="-880016" y="2654879"/>
                <a:ext cx="1087444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dashDot"/>
              </a:ln>
              <a:effectLst/>
            </p:spPr>
          </p:cxnSp>
          <p:cxnSp>
            <p:nvCxnSpPr>
              <p:cNvPr id="1227" name="直線コネクタ 1226"/>
              <p:cNvCxnSpPr/>
              <p:nvPr/>
            </p:nvCxnSpPr>
            <p:spPr>
              <a:xfrm>
                <a:off x="-887340" y="3369752"/>
                <a:ext cx="1087444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dashDot"/>
              </a:ln>
              <a:effectLst/>
            </p:spPr>
          </p:cxnSp>
          <p:sp>
            <p:nvSpPr>
              <p:cNvPr id="1228" name="正方形/長方形 1227"/>
              <p:cNvSpPr/>
              <p:nvPr/>
            </p:nvSpPr>
            <p:spPr>
              <a:xfrm>
                <a:off x="2612535" y="1968214"/>
                <a:ext cx="1080120" cy="2709783"/>
              </a:xfrm>
              <a:prstGeom prst="rect">
                <a:avLst/>
              </a:prstGeom>
              <a:gradFill>
                <a:gsLst>
                  <a:gs pos="0">
                    <a:srgbClr val="D2D2D2"/>
                  </a:gs>
                  <a:gs pos="88000">
                    <a:srgbClr val="FFFFFF">
                      <a:lumMod val="95000"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  <a:ln w="127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User Buffer</a:t>
                </a:r>
                <a:endParaRPr kumimoji="0" lang="ja-JP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1229" name="直線コネクタ 1228"/>
              <p:cNvCxnSpPr/>
              <p:nvPr/>
            </p:nvCxnSpPr>
            <p:spPr>
              <a:xfrm>
                <a:off x="2612535" y="2654879"/>
                <a:ext cx="1087444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dashDot"/>
              </a:ln>
              <a:effectLst/>
            </p:spPr>
          </p:cxnSp>
          <p:cxnSp>
            <p:nvCxnSpPr>
              <p:cNvPr id="1230" name="直線コネクタ 1229"/>
              <p:cNvCxnSpPr/>
              <p:nvPr/>
            </p:nvCxnSpPr>
            <p:spPr>
              <a:xfrm>
                <a:off x="2612535" y="3328822"/>
                <a:ext cx="1087444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dashDot"/>
              </a:ln>
              <a:effectLst/>
            </p:spPr>
          </p:cxnSp>
          <p:cxnSp>
            <p:nvCxnSpPr>
              <p:cNvPr id="1231" name="直線コネクタ 1230"/>
              <p:cNvCxnSpPr/>
              <p:nvPr/>
            </p:nvCxnSpPr>
            <p:spPr>
              <a:xfrm>
                <a:off x="2605211" y="4043695"/>
                <a:ext cx="1087444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dashDot"/>
              </a:ln>
              <a:effectLst/>
            </p:spPr>
          </p:cxnSp>
          <p:cxnSp>
            <p:nvCxnSpPr>
              <p:cNvPr id="1232" name="直線矢印コネクタ 1231"/>
              <p:cNvCxnSpPr/>
              <p:nvPr/>
            </p:nvCxnSpPr>
            <p:spPr>
              <a:xfrm>
                <a:off x="2174712" y="1327783"/>
                <a:ext cx="430499" cy="665988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233" name="直線矢印コネクタ 1232"/>
              <p:cNvCxnSpPr/>
              <p:nvPr/>
            </p:nvCxnSpPr>
            <p:spPr>
              <a:xfrm>
                <a:off x="2163319" y="1993771"/>
                <a:ext cx="430499" cy="665988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234" name="直線矢印コネクタ 1233"/>
              <p:cNvCxnSpPr/>
              <p:nvPr/>
            </p:nvCxnSpPr>
            <p:spPr>
              <a:xfrm>
                <a:off x="2163319" y="2631582"/>
                <a:ext cx="430499" cy="665988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235" name="直線矢印コネクタ 1234"/>
              <p:cNvCxnSpPr/>
              <p:nvPr/>
            </p:nvCxnSpPr>
            <p:spPr>
              <a:xfrm>
                <a:off x="2197285" y="3338066"/>
                <a:ext cx="430499" cy="665988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</p:grpSp>
        <p:sp>
          <p:nvSpPr>
            <p:cNvPr id="1214" name="テキスト ボックス 1213"/>
            <p:cNvSpPr txBox="1"/>
            <p:nvPr/>
          </p:nvSpPr>
          <p:spPr>
            <a:xfrm>
              <a:off x="302880" y="2599365"/>
              <a:ext cx="10800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Sender</a:t>
              </a:r>
              <a:endParaRPr kumimoji="0" lang="ja-JP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15" name="テキスト ボックス 1214"/>
            <p:cNvSpPr txBox="1"/>
            <p:nvPr/>
          </p:nvSpPr>
          <p:spPr>
            <a:xfrm>
              <a:off x="3040652" y="2599365"/>
              <a:ext cx="12727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Receiver</a:t>
              </a:r>
              <a:endParaRPr kumimoji="0" lang="ja-JP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699" name="直線矢印コネクタ 1698"/>
          <p:cNvCxnSpPr/>
          <p:nvPr/>
        </p:nvCxnSpPr>
        <p:spPr>
          <a:xfrm>
            <a:off x="40495128" y="16596815"/>
            <a:ext cx="358977" cy="0"/>
          </a:xfrm>
          <a:prstGeom prst="straightConnector1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tailEnd type="arrow"/>
          </a:ln>
          <a:effectLst/>
        </p:spPr>
      </p:cxnSp>
      <p:cxnSp>
        <p:nvCxnSpPr>
          <p:cNvPr id="1700" name="直線矢印コネクタ 1699"/>
          <p:cNvCxnSpPr/>
          <p:nvPr/>
        </p:nvCxnSpPr>
        <p:spPr>
          <a:xfrm>
            <a:off x="40500839" y="16749215"/>
            <a:ext cx="358977" cy="0"/>
          </a:xfrm>
          <a:prstGeom prst="straightConnector1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tailEnd type="arrow"/>
          </a:ln>
          <a:effectLst/>
        </p:spPr>
      </p:cxnSp>
      <p:cxnSp>
        <p:nvCxnSpPr>
          <p:cNvPr id="1701" name="直線矢印コネクタ 1700"/>
          <p:cNvCxnSpPr/>
          <p:nvPr/>
        </p:nvCxnSpPr>
        <p:spPr>
          <a:xfrm>
            <a:off x="40498344" y="16924878"/>
            <a:ext cx="358977" cy="0"/>
          </a:xfrm>
          <a:prstGeom prst="straightConnector1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tailEnd type="arrow"/>
          </a:ln>
          <a:effectLst/>
        </p:spPr>
      </p:cxnSp>
      <p:cxnSp>
        <p:nvCxnSpPr>
          <p:cNvPr id="1702" name="直線矢印コネクタ 1701"/>
          <p:cNvCxnSpPr/>
          <p:nvPr/>
        </p:nvCxnSpPr>
        <p:spPr>
          <a:xfrm>
            <a:off x="40509919" y="17068894"/>
            <a:ext cx="358977" cy="0"/>
          </a:xfrm>
          <a:prstGeom prst="straightConnector1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tailEnd type="arrow"/>
          </a:ln>
          <a:effectLst/>
        </p:spPr>
      </p:cxnSp>
      <p:sp>
        <p:nvSpPr>
          <p:cNvPr id="1703" name="正方形/長方形 1702"/>
          <p:cNvSpPr/>
          <p:nvPr/>
        </p:nvSpPr>
        <p:spPr>
          <a:xfrm>
            <a:off x="40920192" y="16391091"/>
            <a:ext cx="1172840" cy="514275"/>
          </a:xfrm>
          <a:prstGeom prst="rect">
            <a:avLst/>
          </a:prstGeom>
          <a:gradFill>
            <a:gsLst>
              <a:gs pos="0">
                <a:srgbClr val="BF5C28">
                  <a:lumMod val="40000"/>
                  <a:lumOff val="60000"/>
                </a:srgbClr>
              </a:gs>
              <a:gs pos="88000">
                <a:srgbClr val="BF5C28">
                  <a:lumMod val="20000"/>
                  <a:lumOff val="80000"/>
                </a:srgbClr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rgbClr val="002060"/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kumimoji="0" lang="en-US" altLang="ja-JP" sz="2000" kern="0" dirty="0">
                <a:solidFill>
                  <a:prstClr val="black"/>
                </a:solidFill>
              </a:rPr>
              <a:t>Cell</a:t>
            </a:r>
            <a:endParaRPr kumimoji="0" lang="en-US" altLang="ja-JP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04" name="正方形/長方形 1703"/>
          <p:cNvSpPr/>
          <p:nvPr/>
        </p:nvSpPr>
        <p:spPr>
          <a:xfrm>
            <a:off x="40920191" y="16876974"/>
            <a:ext cx="1172840" cy="514275"/>
          </a:xfrm>
          <a:prstGeom prst="rect">
            <a:avLst/>
          </a:prstGeom>
          <a:gradFill>
            <a:gsLst>
              <a:gs pos="0">
                <a:srgbClr val="BF5C28">
                  <a:lumMod val="40000"/>
                  <a:lumOff val="60000"/>
                </a:srgbClr>
              </a:gs>
              <a:gs pos="88000">
                <a:srgbClr val="BF5C28">
                  <a:lumMod val="20000"/>
                  <a:lumOff val="80000"/>
                </a:srgbClr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rgbClr val="002060"/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kumimoji="0" lang="en-US" altLang="ja-JP" sz="2000" kern="0" dirty="0">
                <a:solidFill>
                  <a:prstClr val="black"/>
                </a:solidFill>
              </a:rPr>
              <a:t>Cell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07" name="正方形/長方形 1706"/>
          <p:cNvSpPr/>
          <p:nvPr/>
        </p:nvSpPr>
        <p:spPr>
          <a:xfrm>
            <a:off x="39497953" y="16391091"/>
            <a:ext cx="938895" cy="1516842"/>
          </a:xfrm>
          <a:prstGeom prst="rect">
            <a:avLst/>
          </a:prstGeom>
          <a:gradFill>
            <a:gsLst>
              <a:gs pos="0">
                <a:srgbClr val="D2D2D2"/>
              </a:gs>
              <a:gs pos="88000">
                <a:srgbClr val="FFFFFF">
                  <a:lumMod val="95000"/>
                </a:srgbClr>
              </a:gs>
              <a:gs pos="100000">
                <a:srgbClr val="FFFFFF"/>
              </a:gs>
            </a:gsLst>
            <a:lin ang="5400000" scaled="1"/>
          </a:gra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kumimoji="0" lang="en-US" altLang="ja-JP" sz="2000" kern="0" dirty="0">
                <a:solidFill>
                  <a:prstClr val="black"/>
                </a:solidFill>
              </a:rPr>
              <a:t>User </a:t>
            </a:r>
            <a:r>
              <a:rPr kumimoji="0" lang="en-US" altLang="ja-JP" sz="2000" kern="0" dirty="0" smtClean="0">
                <a:solidFill>
                  <a:prstClr val="black"/>
                </a:solidFill>
              </a:rPr>
              <a:t>Buffer</a:t>
            </a:r>
            <a:endParaRPr kumimoji="0" lang="ja-JP" altLang="en-US" sz="2000" kern="0" dirty="0">
              <a:solidFill>
                <a:prstClr val="black"/>
              </a:solidFill>
            </a:endParaRPr>
          </a:p>
        </p:txBody>
      </p:sp>
      <p:sp>
        <p:nvSpPr>
          <p:cNvPr id="1713" name="正方形/長方形 1712"/>
          <p:cNvSpPr/>
          <p:nvPr/>
        </p:nvSpPr>
        <p:spPr>
          <a:xfrm>
            <a:off x="40920191" y="17393658"/>
            <a:ext cx="1172840" cy="514275"/>
          </a:xfrm>
          <a:prstGeom prst="rect">
            <a:avLst/>
          </a:prstGeom>
          <a:gradFill>
            <a:gsLst>
              <a:gs pos="0">
                <a:srgbClr val="BF5C28">
                  <a:lumMod val="40000"/>
                  <a:lumOff val="60000"/>
                </a:srgbClr>
              </a:gs>
              <a:gs pos="88000">
                <a:srgbClr val="BF5C28">
                  <a:lumMod val="20000"/>
                  <a:lumOff val="80000"/>
                </a:srgbClr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solidFill>
              <a:srgbClr val="002060"/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kumimoji="0" lang="en-US" altLang="ja-JP" sz="2000" kern="0" dirty="0">
                <a:solidFill>
                  <a:prstClr val="black"/>
                </a:solidFill>
              </a:rPr>
              <a:t>Cell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714" name="直線矢印コネクタ 1713"/>
          <p:cNvCxnSpPr/>
          <p:nvPr/>
        </p:nvCxnSpPr>
        <p:spPr>
          <a:xfrm>
            <a:off x="40508856" y="17212910"/>
            <a:ext cx="358977" cy="0"/>
          </a:xfrm>
          <a:prstGeom prst="straightConnector1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tailEnd type="arrow"/>
          </a:ln>
          <a:effectLst/>
        </p:spPr>
      </p:cxnSp>
      <p:cxnSp>
        <p:nvCxnSpPr>
          <p:cNvPr id="1715" name="直線矢印コネクタ 1714"/>
          <p:cNvCxnSpPr/>
          <p:nvPr/>
        </p:nvCxnSpPr>
        <p:spPr>
          <a:xfrm>
            <a:off x="40514567" y="17365310"/>
            <a:ext cx="358977" cy="0"/>
          </a:xfrm>
          <a:prstGeom prst="straightConnector1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tailEnd type="arrow"/>
          </a:ln>
          <a:effectLst/>
        </p:spPr>
      </p:cxnSp>
      <p:cxnSp>
        <p:nvCxnSpPr>
          <p:cNvPr id="1716" name="直線矢印コネクタ 1715"/>
          <p:cNvCxnSpPr/>
          <p:nvPr/>
        </p:nvCxnSpPr>
        <p:spPr>
          <a:xfrm>
            <a:off x="40512072" y="17540973"/>
            <a:ext cx="358977" cy="0"/>
          </a:xfrm>
          <a:prstGeom prst="straightConnector1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tailEnd type="arrow"/>
          </a:ln>
          <a:effectLst/>
        </p:spPr>
      </p:cxnSp>
      <p:cxnSp>
        <p:nvCxnSpPr>
          <p:cNvPr id="1717" name="直線矢印コネクタ 1716"/>
          <p:cNvCxnSpPr/>
          <p:nvPr/>
        </p:nvCxnSpPr>
        <p:spPr>
          <a:xfrm>
            <a:off x="40512072" y="17684989"/>
            <a:ext cx="358977" cy="0"/>
          </a:xfrm>
          <a:prstGeom prst="straightConnector1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tailEnd type="arrow"/>
          </a:ln>
          <a:effectLst/>
        </p:spPr>
      </p:cxnSp>
      <p:sp>
        <p:nvSpPr>
          <p:cNvPr id="148" name="正方形/長方形 147"/>
          <p:cNvSpPr/>
          <p:nvPr/>
        </p:nvSpPr>
        <p:spPr>
          <a:xfrm>
            <a:off x="40819035" y="16284265"/>
            <a:ext cx="1414765" cy="1750250"/>
          </a:xfrm>
          <a:prstGeom prst="rect">
            <a:avLst/>
          </a:prstGeom>
          <a:noFill/>
          <a:ln w="38100">
            <a:solidFill>
              <a:srgbClr val="C00000">
                <a:alpha val="7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42389259" y="17977264"/>
            <a:ext cx="2794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C00000"/>
                </a:solidFill>
              </a:rPr>
              <a:t>A large </a:t>
            </a:r>
            <a:r>
              <a:rPr lang="en-US" altLang="ja-JP" sz="2400" dirty="0" smtClean="0">
                <a:solidFill>
                  <a:srgbClr val="C00000"/>
                </a:solidFill>
              </a:rPr>
              <a:t>parallel </a:t>
            </a:r>
            <a:r>
              <a:rPr kumimoji="1" lang="en-US" altLang="ja-JP" sz="2400" dirty="0" smtClean="0">
                <a:solidFill>
                  <a:srgbClr val="C00000"/>
                </a:solidFill>
              </a:rPr>
              <a:t>cell</a:t>
            </a:r>
            <a:endParaRPr kumimoji="1" lang="ja-JP" altLang="en-US" sz="2400" dirty="0">
              <a:solidFill>
                <a:srgbClr val="C00000"/>
              </a:solidFill>
            </a:endParaRPr>
          </a:p>
        </p:txBody>
      </p:sp>
      <p:cxnSp>
        <p:nvCxnSpPr>
          <p:cNvPr id="155" name="直線コネクタ 154"/>
          <p:cNvCxnSpPr/>
          <p:nvPr/>
        </p:nvCxnSpPr>
        <p:spPr>
          <a:xfrm>
            <a:off x="42278545" y="17577773"/>
            <a:ext cx="315255" cy="378891"/>
          </a:xfrm>
          <a:prstGeom prst="line">
            <a:avLst/>
          </a:prstGeom>
          <a:noFill/>
          <a:ln w="38100">
            <a:solidFill>
              <a:srgbClr val="C00000">
                <a:alpha val="7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18" name="角丸四角形 1717"/>
          <p:cNvSpPr/>
          <p:nvPr/>
        </p:nvSpPr>
        <p:spPr>
          <a:xfrm>
            <a:off x="45975414" y="5692190"/>
            <a:ext cx="1722172" cy="866302"/>
          </a:xfrm>
          <a:prstGeom prst="roundRect">
            <a:avLst/>
          </a:prstGeom>
          <a:noFill/>
          <a:ln w="38100">
            <a:solidFill>
              <a:srgbClr val="C00000">
                <a:alpha val="7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/>
          </a:p>
        </p:txBody>
      </p:sp>
      <p:sp>
        <p:nvSpPr>
          <p:cNvPr id="1719" name="角丸四角形 1718"/>
          <p:cNvSpPr/>
          <p:nvPr/>
        </p:nvSpPr>
        <p:spPr>
          <a:xfrm>
            <a:off x="36125127" y="4611208"/>
            <a:ext cx="3952276" cy="866302"/>
          </a:xfrm>
          <a:prstGeom prst="roundRect">
            <a:avLst/>
          </a:prstGeom>
          <a:noFill/>
          <a:ln w="38100">
            <a:solidFill>
              <a:srgbClr val="C00000">
                <a:alpha val="7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/>
          </a:p>
        </p:txBody>
      </p:sp>
      <p:sp>
        <p:nvSpPr>
          <p:cNvPr id="1720" name="角丸四角形 1719"/>
          <p:cNvSpPr/>
          <p:nvPr/>
        </p:nvSpPr>
        <p:spPr>
          <a:xfrm>
            <a:off x="25899396" y="6985026"/>
            <a:ext cx="3952276" cy="866302"/>
          </a:xfrm>
          <a:prstGeom prst="roundRect">
            <a:avLst/>
          </a:prstGeom>
          <a:noFill/>
          <a:ln w="38100">
            <a:solidFill>
              <a:srgbClr val="C00000">
                <a:alpha val="7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140369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3960</TotalTime>
  <Words>896</Words>
  <Application>Microsoft Office PowerPoint</Application>
  <PresentationFormat>ユーザー設定</PresentationFormat>
  <Paragraphs>260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Optimizing MPI Implementation on Massively Parallel Many-Core Architectures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simin</dc:creator>
  <cp:lastModifiedBy>simin</cp:lastModifiedBy>
  <cp:revision>1134</cp:revision>
  <cp:lastPrinted>2013-11-08T04:40:56Z</cp:lastPrinted>
  <dcterms:created xsi:type="dcterms:W3CDTF">2013-10-29T06:52:34Z</dcterms:created>
  <dcterms:modified xsi:type="dcterms:W3CDTF">2013-11-18T22:49:07Z</dcterms:modified>
</cp:coreProperties>
</file>