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theme/themeOverride2.xml" ContentType="application/vnd.openxmlformats-officedocument.themeOverride+xml"/>
  <Override PartName="/ppt/charts/chart2.xml" ContentType="application/vnd.openxmlformats-officedocument.drawingml.chart+xml"/>
  <Override PartName="/ppt/theme/themeOverride3.xml" ContentType="application/vnd.openxmlformats-officedocument.themeOverride+xml"/>
  <Override PartName="/ppt/charts/chart3.xml" ContentType="application/vnd.openxmlformats-officedocument.drawingml.chart+xml"/>
  <Override PartName="/ppt/theme/themeOverride4.xml" ContentType="application/vnd.openxmlformats-officedocument.themeOverride+xml"/>
  <Override PartName="/ppt/charts/chart4.xml" ContentType="application/vnd.openxmlformats-officedocument.drawingml.chart+xml"/>
  <Override PartName="/ppt/theme/themeOverride5.xml" ContentType="application/vnd.openxmlformats-officedocument.themeOverride+xml"/>
  <Override PartName="/ppt/charts/chart5.xml" ContentType="application/vnd.openxmlformats-officedocument.drawingml.chart+xml"/>
  <Override PartName="/ppt/theme/themeOverride6.xml" ContentType="application/vnd.openxmlformats-officedocument.themeOverrid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theme/themeOverride7.xml" ContentType="application/vnd.openxmlformats-officedocument.themeOverride+xml"/>
  <Override PartName="/ppt/charts/chart7.xml" ContentType="application/vnd.openxmlformats-officedocument.drawingml.chart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22"/>
  </p:notesMasterIdLst>
  <p:sldIdLst>
    <p:sldId id="259" r:id="rId2"/>
    <p:sldId id="336" r:id="rId3"/>
    <p:sldId id="371" r:id="rId4"/>
    <p:sldId id="345" r:id="rId5"/>
    <p:sldId id="374" r:id="rId6"/>
    <p:sldId id="372" r:id="rId7"/>
    <p:sldId id="340" r:id="rId8"/>
    <p:sldId id="362" r:id="rId9"/>
    <p:sldId id="360" r:id="rId10"/>
    <p:sldId id="329" r:id="rId11"/>
    <p:sldId id="351" r:id="rId12"/>
    <p:sldId id="353" r:id="rId13"/>
    <p:sldId id="355" r:id="rId14"/>
    <p:sldId id="373" r:id="rId15"/>
    <p:sldId id="370" r:id="rId16"/>
    <p:sldId id="327" r:id="rId17"/>
    <p:sldId id="341" r:id="rId18"/>
    <p:sldId id="352" r:id="rId19"/>
    <p:sldId id="359" r:id="rId20"/>
    <p:sldId id="363" r:id="rId21"/>
  </p:sldIdLst>
  <p:sldSz cx="9144000" cy="6858000" type="screen4x3"/>
  <p:notesSz cx="6858000" cy="9144000"/>
  <p:defaultTextStyle>
    <a:defPPr>
      <a:defRPr lang="en-AU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02" autoAdjust="0"/>
  </p:normalViewPr>
  <p:slideViewPr>
    <p:cSldViewPr>
      <p:cViewPr varScale="1">
        <p:scale>
          <a:sx n="144" d="100"/>
          <a:sy n="144" d="100"/>
        </p:scale>
        <p:origin x="-2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Macintosh%20HD:Users:xinzhao3:Work:am-optimizations:figures:opt-results-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Macintosh%20HD:Users:xinzhao3:Work:am-optimizations:figures:opt-results-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Macintosh%20HD:Users:xinzhao3:Work:am-optimizations:figures:opt-results-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oleObject" Target="Macintosh%20HD:Users:xinzhao3:Work:am-optimizations:figures:opt-results-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oleObject" Target="Macintosh%20HD:Users:xinzhao3:Work:am-optimizations:figures:opt-results-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oleObject" Target="Macintosh%20HD:Users:xinzhao3:Work:am-optimizations:figures:opt-results-2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oleObject" Target="Macintosh%20HD:Users:xinzhao3:Work:am-optimizations:figures:opt-results-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43637016521974"/>
          <c:y val="0.0427501400739514"/>
          <c:w val="0.671470828638088"/>
          <c:h val="0.639728161517407"/>
        </c:manualLayout>
      </c:layout>
      <c:scatterChart>
        <c:scatterStyle val="lineMarker"/>
        <c:varyColors val="0"/>
        <c:ser>
          <c:idx val="0"/>
          <c:order val="0"/>
          <c:tx>
            <c:strRef>
              <c:f>latency!$B$2</c:f>
              <c:strCache>
                <c:ptCount val="1"/>
                <c:pt idx="0">
                  <c:v> base-impl</c:v>
                </c:pt>
              </c:strCache>
            </c:strRef>
          </c:tx>
          <c:spPr>
            <a:ln w="19050">
              <a:solidFill>
                <a:srgbClr val="3366FF"/>
              </a:solidFill>
            </a:ln>
          </c:spPr>
          <c:marker>
            <c:symbol val="diamond"/>
            <c:size val="9"/>
            <c:spPr>
              <a:ln w="19050">
                <a:solidFill>
                  <a:srgbClr val="3366FF"/>
                </a:solidFill>
              </a:ln>
            </c:spPr>
          </c:marker>
          <c:xVal>
            <c:numRef>
              <c:f>latency!$A$4:$A$23</c:f>
              <c:numCache>
                <c:formatCode>General</c:formatCode>
                <c:ptCount val="2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  <c:pt idx="10">
                  <c:v>1100.0</c:v>
                </c:pt>
                <c:pt idx="11">
                  <c:v>1200.0</c:v>
                </c:pt>
                <c:pt idx="12">
                  <c:v>1300.0</c:v>
                </c:pt>
                <c:pt idx="13">
                  <c:v>1400.0</c:v>
                </c:pt>
                <c:pt idx="14">
                  <c:v>1500.0</c:v>
                </c:pt>
                <c:pt idx="15">
                  <c:v>1600.0</c:v>
                </c:pt>
                <c:pt idx="16">
                  <c:v>1700.0</c:v>
                </c:pt>
                <c:pt idx="17">
                  <c:v>1800.0</c:v>
                </c:pt>
                <c:pt idx="18">
                  <c:v>1900.0</c:v>
                </c:pt>
                <c:pt idx="19">
                  <c:v>2000.0</c:v>
                </c:pt>
              </c:numCache>
            </c:numRef>
          </c:xVal>
          <c:yVal>
            <c:numRef>
              <c:f>latency!$B$4:$B$23</c:f>
              <c:numCache>
                <c:formatCode>General</c:formatCode>
                <c:ptCount val="20"/>
                <c:pt idx="0">
                  <c:v>78.5</c:v>
                </c:pt>
                <c:pt idx="1">
                  <c:v>87.3</c:v>
                </c:pt>
                <c:pt idx="2">
                  <c:v>154.2</c:v>
                </c:pt>
                <c:pt idx="3">
                  <c:v>167.1</c:v>
                </c:pt>
                <c:pt idx="4">
                  <c:v>152.8</c:v>
                </c:pt>
                <c:pt idx="5">
                  <c:v>185.6</c:v>
                </c:pt>
                <c:pt idx="6">
                  <c:v>201.2</c:v>
                </c:pt>
                <c:pt idx="7">
                  <c:v>225.3</c:v>
                </c:pt>
                <c:pt idx="8">
                  <c:v>252.1</c:v>
                </c:pt>
                <c:pt idx="9">
                  <c:v>291.4</c:v>
                </c:pt>
                <c:pt idx="10">
                  <c:v>340.8</c:v>
                </c:pt>
                <c:pt idx="11">
                  <c:v>413.2</c:v>
                </c:pt>
                <c:pt idx="12">
                  <c:v>465.4</c:v>
                </c:pt>
                <c:pt idx="13">
                  <c:v>524.1</c:v>
                </c:pt>
                <c:pt idx="14">
                  <c:v>562.1</c:v>
                </c:pt>
                <c:pt idx="15">
                  <c:v>641.7</c:v>
                </c:pt>
                <c:pt idx="16">
                  <c:v>735.6</c:v>
                </c:pt>
                <c:pt idx="17">
                  <c:v>865.3</c:v>
                </c:pt>
                <c:pt idx="18">
                  <c:v>1009.2</c:v>
                </c:pt>
                <c:pt idx="19">
                  <c:v>1204.1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latency!$C$2</c:f>
              <c:strCache>
                <c:ptCount val="1"/>
                <c:pt idx="0">
                  <c:v> excl-lock-opt-impl</c:v>
                </c:pt>
              </c:strCache>
            </c:strRef>
          </c:tx>
          <c:spPr>
            <a:ln w="19050">
              <a:solidFill>
                <a:srgbClr val="FF3300"/>
              </a:solidFill>
              <a:prstDash val="solid"/>
            </a:ln>
          </c:spPr>
          <c:marker>
            <c:symbol val="circle"/>
            <c:size val="8"/>
            <c:spPr>
              <a:solidFill>
                <a:srgbClr val="FF3300"/>
              </a:solidFill>
              <a:ln w="19050">
                <a:solidFill>
                  <a:srgbClr val="FF3300"/>
                </a:solidFill>
                <a:prstDash val="solid"/>
              </a:ln>
            </c:spPr>
          </c:marker>
          <c:xVal>
            <c:numRef>
              <c:f>latency!$A$4:$A$23</c:f>
              <c:numCache>
                <c:formatCode>General</c:formatCode>
                <c:ptCount val="2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  <c:pt idx="10">
                  <c:v>1100.0</c:v>
                </c:pt>
                <c:pt idx="11">
                  <c:v>1200.0</c:v>
                </c:pt>
                <c:pt idx="12">
                  <c:v>1300.0</c:v>
                </c:pt>
                <c:pt idx="13">
                  <c:v>1400.0</c:v>
                </c:pt>
                <c:pt idx="14">
                  <c:v>1500.0</c:v>
                </c:pt>
                <c:pt idx="15">
                  <c:v>1600.0</c:v>
                </c:pt>
                <c:pt idx="16">
                  <c:v>1700.0</c:v>
                </c:pt>
                <c:pt idx="17">
                  <c:v>1800.0</c:v>
                </c:pt>
                <c:pt idx="18">
                  <c:v>1900.0</c:v>
                </c:pt>
                <c:pt idx="19">
                  <c:v>2000.0</c:v>
                </c:pt>
              </c:numCache>
            </c:numRef>
          </c:xVal>
          <c:yVal>
            <c:numRef>
              <c:f>latency!$C$4:$C$23</c:f>
              <c:numCache>
                <c:formatCode>General</c:formatCode>
                <c:ptCount val="20"/>
                <c:pt idx="0">
                  <c:v>75.8</c:v>
                </c:pt>
                <c:pt idx="1">
                  <c:v>85.2</c:v>
                </c:pt>
                <c:pt idx="2">
                  <c:v>145.3</c:v>
                </c:pt>
                <c:pt idx="3">
                  <c:v>157.2</c:v>
                </c:pt>
                <c:pt idx="4">
                  <c:v>163.2</c:v>
                </c:pt>
                <c:pt idx="5">
                  <c:v>174.1</c:v>
                </c:pt>
                <c:pt idx="6">
                  <c:v>197.7</c:v>
                </c:pt>
                <c:pt idx="7">
                  <c:v>222.5</c:v>
                </c:pt>
                <c:pt idx="8">
                  <c:v>263.8</c:v>
                </c:pt>
                <c:pt idx="9">
                  <c:v>279.5</c:v>
                </c:pt>
                <c:pt idx="10">
                  <c:v>313.0</c:v>
                </c:pt>
                <c:pt idx="11">
                  <c:v>363.5</c:v>
                </c:pt>
                <c:pt idx="12">
                  <c:v>407.4</c:v>
                </c:pt>
                <c:pt idx="13">
                  <c:v>445.2</c:v>
                </c:pt>
                <c:pt idx="14">
                  <c:v>497.3</c:v>
                </c:pt>
                <c:pt idx="15">
                  <c:v>567.2</c:v>
                </c:pt>
                <c:pt idx="16">
                  <c:v>658.4</c:v>
                </c:pt>
                <c:pt idx="17">
                  <c:v>748.2</c:v>
                </c:pt>
                <c:pt idx="18">
                  <c:v>943.1</c:v>
                </c:pt>
                <c:pt idx="19">
                  <c:v>1102.3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latency!$D$2</c:f>
              <c:strCache>
                <c:ptCount val="1"/>
                <c:pt idx="0">
                  <c:v> win-opt-impl</c:v>
                </c:pt>
              </c:strCache>
            </c:strRef>
          </c:tx>
          <c:spPr>
            <a:ln w="19050">
              <a:solidFill>
                <a:srgbClr val="008000"/>
              </a:solidFill>
            </a:ln>
          </c:spPr>
          <c:marker>
            <c:symbol val="triangle"/>
            <c:size val="9"/>
            <c:spPr>
              <a:solidFill>
                <a:srgbClr val="008000"/>
              </a:solidFill>
              <a:ln>
                <a:solidFill>
                  <a:srgbClr val="008000"/>
                </a:solidFill>
              </a:ln>
            </c:spPr>
          </c:marker>
          <c:xVal>
            <c:numRef>
              <c:f>latency!$A$4:$A$23</c:f>
              <c:numCache>
                <c:formatCode>General</c:formatCode>
                <c:ptCount val="2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  <c:pt idx="10">
                  <c:v>1100.0</c:v>
                </c:pt>
                <c:pt idx="11">
                  <c:v>1200.0</c:v>
                </c:pt>
                <c:pt idx="12">
                  <c:v>1300.0</c:v>
                </c:pt>
                <c:pt idx="13">
                  <c:v>1400.0</c:v>
                </c:pt>
                <c:pt idx="14">
                  <c:v>1500.0</c:v>
                </c:pt>
                <c:pt idx="15">
                  <c:v>1600.0</c:v>
                </c:pt>
                <c:pt idx="16">
                  <c:v>1700.0</c:v>
                </c:pt>
                <c:pt idx="17">
                  <c:v>1800.0</c:v>
                </c:pt>
                <c:pt idx="18">
                  <c:v>1900.0</c:v>
                </c:pt>
                <c:pt idx="19">
                  <c:v>2000.0</c:v>
                </c:pt>
              </c:numCache>
            </c:numRef>
          </c:xVal>
          <c:yVal>
            <c:numRef>
              <c:f>latency!$D$4:$D$23</c:f>
              <c:numCache>
                <c:formatCode>General</c:formatCode>
                <c:ptCount val="20"/>
                <c:pt idx="0">
                  <c:v>78.2</c:v>
                </c:pt>
                <c:pt idx="1">
                  <c:v>88.3</c:v>
                </c:pt>
                <c:pt idx="2">
                  <c:v>96.4</c:v>
                </c:pt>
                <c:pt idx="3">
                  <c:v>118.5</c:v>
                </c:pt>
                <c:pt idx="4">
                  <c:v>119.2</c:v>
                </c:pt>
                <c:pt idx="5">
                  <c:v>143.2</c:v>
                </c:pt>
                <c:pt idx="6">
                  <c:v>145.3</c:v>
                </c:pt>
                <c:pt idx="7">
                  <c:v>192.3</c:v>
                </c:pt>
                <c:pt idx="8">
                  <c:v>205.4</c:v>
                </c:pt>
                <c:pt idx="9">
                  <c:v>217.2</c:v>
                </c:pt>
                <c:pt idx="10">
                  <c:v>286.5</c:v>
                </c:pt>
                <c:pt idx="11">
                  <c:v>317.6</c:v>
                </c:pt>
                <c:pt idx="12">
                  <c:v>332.1</c:v>
                </c:pt>
                <c:pt idx="13">
                  <c:v>400.9</c:v>
                </c:pt>
                <c:pt idx="14">
                  <c:v>462.5</c:v>
                </c:pt>
                <c:pt idx="15">
                  <c:v>532.3</c:v>
                </c:pt>
                <c:pt idx="16">
                  <c:v>610.4</c:v>
                </c:pt>
                <c:pt idx="17">
                  <c:v>694.3</c:v>
                </c:pt>
                <c:pt idx="18">
                  <c:v>855.4</c:v>
                </c:pt>
                <c:pt idx="19">
                  <c:v>1025.4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0654488"/>
        <c:axId val="-2060630040"/>
      </c:scatterChart>
      <c:valAx>
        <c:axId val="-2060654488"/>
        <c:scaling>
          <c:orientation val="minMax"/>
          <c:max val="2000.0"/>
          <c:min val="100.0"/>
        </c:scaling>
        <c:delete val="0"/>
        <c:axPos val="b"/>
        <c:title>
          <c:tx>
            <c:rich>
              <a:bodyPr/>
              <a:lstStyle/>
              <a:p>
                <a:pPr>
                  <a:defRPr sz="1600" b="0">
                    <a:latin typeface="Arial Unicode MS"/>
                    <a:cs typeface="Arial Unicode MS"/>
                  </a:defRPr>
                </a:pPr>
                <a:r>
                  <a:rPr lang="en-US" altLang="zh-CN" sz="1600" b="0">
                    <a:latin typeface="Arial Unicode MS"/>
                    <a:cs typeface="Arial Unicode MS"/>
                  </a:rPr>
                  <a:t>number of segments in AM operation</a:t>
                </a:r>
                <a:endParaRPr lang="zh-CN" altLang="en-US" sz="1600" b="0">
                  <a:latin typeface="Arial Unicode MS"/>
                  <a:cs typeface="Arial Unicode MS"/>
                </a:endParaRPr>
              </a:p>
            </c:rich>
          </c:tx>
          <c:layout>
            <c:manualLayout>
              <c:xMode val="edge"/>
              <c:yMode val="edge"/>
              <c:x val="0.245306672274509"/>
              <c:y val="0.753710761935543"/>
            </c:manualLayout>
          </c:layout>
          <c:overlay val="0"/>
        </c:title>
        <c:numFmt formatCode="General" sourceLinked="1"/>
        <c:majorTickMark val="in"/>
        <c:minorTickMark val="none"/>
        <c:tickLblPos val="nextTo"/>
        <c:spPr>
          <a:ln w="1270">
            <a:solidFill>
              <a:schemeClr val="tx1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-2060630040"/>
        <c:crosses val="autoZero"/>
        <c:crossBetween val="midCat"/>
      </c:valAx>
      <c:valAx>
        <c:axId val="-206063004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en-US" altLang="zh-CN" sz="1600" b="0" baseline="0">
                    <a:latin typeface="Arial Unicode MS"/>
                    <a:cs typeface="Arial Unicode MS"/>
                  </a:rPr>
                  <a:t>latency (us)</a:t>
                </a:r>
              </a:p>
            </c:rich>
          </c:tx>
          <c:layout>
            <c:manualLayout>
              <c:xMode val="edge"/>
              <c:yMode val="edge"/>
              <c:x val="0.0833768470169981"/>
              <c:y val="0.187572908565715"/>
            </c:manualLayout>
          </c:layout>
          <c:overlay val="0"/>
        </c:title>
        <c:numFmt formatCode="General" sourceLinked="0"/>
        <c:majorTickMark val="in"/>
        <c:minorTickMark val="none"/>
        <c:tickLblPos val="nextTo"/>
        <c:spPr>
          <a:ln w="1270">
            <a:solidFill>
              <a:schemeClr val="tx1"/>
            </a:solidFill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2060654488"/>
        <c:crosses val="autoZero"/>
        <c:crossBetween val="midCat"/>
      </c:valAx>
      <c:spPr>
        <a:ln w="19050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268113463583411"/>
          <c:y val="0.0709826433426589"/>
          <c:w val="0.341948116875903"/>
          <c:h val="0.24610144327398"/>
        </c:manualLayout>
      </c:layout>
      <c:overlay val="0"/>
      <c:spPr>
        <a:ln w="19050">
          <a:solidFill>
            <a:schemeClr val="tx1"/>
          </a:solidFill>
        </a:ln>
      </c:spPr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98068612866969"/>
          <c:y val="0.12004467250308"/>
          <c:w val="0.657781891478147"/>
          <c:h val="0.707021819603155"/>
        </c:manualLayout>
      </c:layout>
      <c:scatterChart>
        <c:scatterStyle val="lineMarker"/>
        <c:varyColors val="0"/>
        <c:ser>
          <c:idx val="0"/>
          <c:order val="0"/>
          <c:tx>
            <c:strRef>
              <c:f>latency!$F$2</c:f>
              <c:strCache>
                <c:ptCount val="1"/>
                <c:pt idx="0">
                  <c:v> base-impl</c:v>
                </c:pt>
              </c:strCache>
            </c:strRef>
          </c:tx>
          <c:spPr>
            <a:ln w="19050">
              <a:solidFill>
                <a:srgbClr val="3366FF"/>
              </a:solidFill>
              <a:prstDash val="sysDash"/>
            </a:ln>
          </c:spPr>
          <c:marker>
            <c:symbol val="diamond"/>
            <c:size val="9"/>
            <c:spPr>
              <a:noFill/>
              <a:ln w="19050">
                <a:solidFill>
                  <a:srgbClr val="3366FF"/>
                </a:solidFill>
              </a:ln>
            </c:spPr>
          </c:marker>
          <c:xVal>
            <c:numRef>
              <c:f>latency!$A$4:$A$23</c:f>
              <c:numCache>
                <c:formatCode>General</c:formatCode>
                <c:ptCount val="2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  <c:pt idx="10">
                  <c:v>1100.0</c:v>
                </c:pt>
                <c:pt idx="11">
                  <c:v>1200.0</c:v>
                </c:pt>
                <c:pt idx="12">
                  <c:v>1300.0</c:v>
                </c:pt>
                <c:pt idx="13">
                  <c:v>1400.0</c:v>
                </c:pt>
                <c:pt idx="14">
                  <c:v>1500.0</c:v>
                </c:pt>
                <c:pt idx="15">
                  <c:v>1600.0</c:v>
                </c:pt>
                <c:pt idx="16">
                  <c:v>1700.0</c:v>
                </c:pt>
                <c:pt idx="17">
                  <c:v>1800.0</c:v>
                </c:pt>
                <c:pt idx="18">
                  <c:v>1900.0</c:v>
                </c:pt>
                <c:pt idx="19">
                  <c:v>2000.0</c:v>
                </c:pt>
              </c:numCache>
            </c:numRef>
          </c:xVal>
          <c:yVal>
            <c:numRef>
              <c:f>latency!$F$4:$F$23</c:f>
              <c:numCache>
                <c:formatCode>General</c:formatCode>
                <c:ptCount val="20"/>
                <c:pt idx="0">
                  <c:v>1.0</c:v>
                </c:pt>
                <c:pt idx="1">
                  <c:v>1.0</c:v>
                </c:pt>
                <c:pt idx="2">
                  <c:v>54.2</c:v>
                </c:pt>
                <c:pt idx="3">
                  <c:v>49.6</c:v>
                </c:pt>
                <c:pt idx="4">
                  <c:v>39.2</c:v>
                </c:pt>
                <c:pt idx="5">
                  <c:v>45.4</c:v>
                </c:pt>
                <c:pt idx="6">
                  <c:v>51.9</c:v>
                </c:pt>
                <c:pt idx="7">
                  <c:v>34.2</c:v>
                </c:pt>
                <c:pt idx="8">
                  <c:v>45.7</c:v>
                </c:pt>
                <c:pt idx="9">
                  <c:v>72.1</c:v>
                </c:pt>
                <c:pt idx="10">
                  <c:v>56.2</c:v>
                </c:pt>
                <c:pt idx="11">
                  <c:v>94.2</c:v>
                </c:pt>
                <c:pt idx="12">
                  <c:v>123.1</c:v>
                </c:pt>
                <c:pt idx="13">
                  <c:v>111.2</c:v>
                </c:pt>
                <c:pt idx="14">
                  <c:v>93.2</c:v>
                </c:pt>
                <c:pt idx="15">
                  <c:v>119.2</c:v>
                </c:pt>
                <c:pt idx="16">
                  <c:v>115.3</c:v>
                </c:pt>
                <c:pt idx="17">
                  <c:v>124.3</c:v>
                </c:pt>
                <c:pt idx="18">
                  <c:v>132.1</c:v>
                </c:pt>
                <c:pt idx="19">
                  <c:v>125.2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latency!$G$2</c:f>
              <c:strCache>
                <c:ptCount val="1"/>
                <c:pt idx="0">
                  <c:v> excl-lock-opt-impl</c:v>
                </c:pt>
              </c:strCache>
            </c:strRef>
          </c:tx>
          <c:spPr>
            <a:ln w="19050">
              <a:solidFill>
                <a:srgbClr val="FF3300"/>
              </a:solidFill>
              <a:prstDash val="sysDash"/>
            </a:ln>
          </c:spPr>
          <c:marker>
            <c:symbol val="circle"/>
            <c:size val="8"/>
            <c:spPr>
              <a:noFill/>
              <a:ln w="19050">
                <a:solidFill>
                  <a:srgbClr val="FF3300"/>
                </a:solidFill>
                <a:prstDash val="solid"/>
              </a:ln>
            </c:spPr>
          </c:marker>
          <c:xVal>
            <c:numRef>
              <c:f>latency!$A$4:$A$23</c:f>
              <c:numCache>
                <c:formatCode>General</c:formatCode>
                <c:ptCount val="2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  <c:pt idx="10">
                  <c:v>1100.0</c:v>
                </c:pt>
                <c:pt idx="11">
                  <c:v>1200.0</c:v>
                </c:pt>
                <c:pt idx="12">
                  <c:v>1300.0</c:v>
                </c:pt>
                <c:pt idx="13">
                  <c:v>1400.0</c:v>
                </c:pt>
                <c:pt idx="14">
                  <c:v>1500.0</c:v>
                </c:pt>
                <c:pt idx="15">
                  <c:v>1600.0</c:v>
                </c:pt>
                <c:pt idx="16">
                  <c:v>1700.0</c:v>
                </c:pt>
                <c:pt idx="17">
                  <c:v>1800.0</c:v>
                </c:pt>
                <c:pt idx="18">
                  <c:v>1900.0</c:v>
                </c:pt>
                <c:pt idx="19">
                  <c:v>2000.0</c:v>
                </c:pt>
              </c:numCache>
            </c:numRef>
          </c:xVal>
          <c:yVal>
            <c:numRef>
              <c:f>latency!$G$4:$G$23</c:f>
              <c:numCache>
                <c:formatCode>General</c:formatCode>
                <c:ptCount val="20"/>
                <c:pt idx="0">
                  <c:v>1.0</c:v>
                </c:pt>
                <c:pt idx="1">
                  <c:v>1.0</c:v>
                </c:pt>
                <c:pt idx="2">
                  <c:v>49.2</c:v>
                </c:pt>
                <c:pt idx="3">
                  <c:v>32.5</c:v>
                </c:pt>
                <c:pt idx="4">
                  <c:v>42.1</c:v>
                </c:pt>
                <c:pt idx="5">
                  <c:v>29.5</c:v>
                </c:pt>
                <c:pt idx="6">
                  <c:v>55.4</c:v>
                </c:pt>
                <c:pt idx="7">
                  <c:v>35.2</c:v>
                </c:pt>
                <c:pt idx="8">
                  <c:v>59.2</c:v>
                </c:pt>
                <c:pt idx="9">
                  <c:v>62.1</c:v>
                </c:pt>
                <c:pt idx="10">
                  <c:v>28.5</c:v>
                </c:pt>
                <c:pt idx="11">
                  <c:v>49.3</c:v>
                </c:pt>
                <c:pt idx="12">
                  <c:v>75.3</c:v>
                </c:pt>
                <c:pt idx="13">
                  <c:v>45.3</c:v>
                </c:pt>
                <c:pt idx="14">
                  <c:v>32.1</c:v>
                </c:pt>
                <c:pt idx="15">
                  <c:v>35.2</c:v>
                </c:pt>
                <c:pt idx="16">
                  <c:v>47.5</c:v>
                </c:pt>
                <c:pt idx="17">
                  <c:v>52.1</c:v>
                </c:pt>
                <c:pt idx="18">
                  <c:v>86.2</c:v>
                </c:pt>
                <c:pt idx="19">
                  <c:v>75.4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latency!$H$2</c:f>
              <c:strCache>
                <c:ptCount val="1"/>
                <c:pt idx="0">
                  <c:v> win-opt-impl</c:v>
                </c:pt>
              </c:strCache>
            </c:strRef>
          </c:tx>
          <c:spPr>
            <a:ln w="19050">
              <a:solidFill>
                <a:srgbClr val="008000"/>
              </a:solidFill>
              <a:prstDash val="sysDash"/>
            </a:ln>
          </c:spPr>
          <c:marker>
            <c:symbol val="triangle"/>
            <c:size val="9"/>
            <c:spPr>
              <a:noFill/>
              <a:ln>
                <a:solidFill>
                  <a:srgbClr val="008000"/>
                </a:solidFill>
              </a:ln>
            </c:spPr>
          </c:marker>
          <c:xVal>
            <c:numRef>
              <c:f>latency!$A$4:$A$23</c:f>
              <c:numCache>
                <c:formatCode>General</c:formatCode>
                <c:ptCount val="2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  <c:pt idx="10">
                  <c:v>1100.0</c:v>
                </c:pt>
                <c:pt idx="11">
                  <c:v>1200.0</c:v>
                </c:pt>
                <c:pt idx="12">
                  <c:v>1300.0</c:v>
                </c:pt>
                <c:pt idx="13">
                  <c:v>1400.0</c:v>
                </c:pt>
                <c:pt idx="14">
                  <c:v>1500.0</c:v>
                </c:pt>
                <c:pt idx="15">
                  <c:v>1600.0</c:v>
                </c:pt>
                <c:pt idx="16">
                  <c:v>1700.0</c:v>
                </c:pt>
                <c:pt idx="17">
                  <c:v>1800.0</c:v>
                </c:pt>
                <c:pt idx="18">
                  <c:v>1900.0</c:v>
                </c:pt>
                <c:pt idx="19">
                  <c:v>2000.0</c:v>
                </c:pt>
              </c:numCache>
            </c:numRef>
          </c:xVal>
          <c:yVal>
            <c:numRef>
              <c:f>latency!$H$4:$H$23</c:f>
              <c:numCache>
                <c:formatCode>General</c:formatCode>
                <c:ptCount val="20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0753352"/>
        <c:axId val="-2044031656"/>
      </c:scatterChart>
      <c:valAx>
        <c:axId val="-2060753352"/>
        <c:scaling>
          <c:orientation val="minMax"/>
          <c:max val="2000.0"/>
          <c:min val="100.0"/>
        </c:scaling>
        <c:delete val="0"/>
        <c:axPos val="b"/>
        <c:title>
          <c:tx>
            <c:rich>
              <a:bodyPr/>
              <a:lstStyle/>
              <a:p>
                <a:pPr>
                  <a:defRPr sz="1600" b="0"/>
                </a:pPr>
                <a:r>
                  <a:rPr lang="en-US" sz="1600" b="0"/>
                  <a:t>number of segments in AM operation</a:t>
                </a:r>
                <a:endParaRPr lang="zh-CN" sz="1600" b="0"/>
              </a:p>
            </c:rich>
          </c:tx>
          <c:layout>
            <c:manualLayout>
              <c:xMode val="edge"/>
              <c:yMode val="edge"/>
              <c:x val="0.304538492837015"/>
              <c:y val="0.904670257959022"/>
            </c:manualLayout>
          </c:layout>
          <c:overlay val="0"/>
        </c:title>
        <c:numFmt formatCode="General" sourceLinked="1"/>
        <c:majorTickMark val="in"/>
        <c:minorTickMark val="none"/>
        <c:tickLblPos val="nextTo"/>
        <c:spPr>
          <a:ln w="1270">
            <a:solidFill>
              <a:schemeClr val="tx1"/>
            </a:solidFill>
          </a:ln>
        </c:spPr>
        <c:txPr>
          <a:bodyPr/>
          <a:lstStyle/>
          <a:p>
            <a:pPr>
              <a:defRPr sz="900"/>
            </a:pPr>
            <a:endParaRPr lang="en-US"/>
          </a:p>
        </c:txPr>
        <c:crossAx val="-2044031656"/>
        <c:crosses val="autoZero"/>
        <c:crossBetween val="midCat"/>
      </c:valAx>
      <c:valAx>
        <c:axId val="-2044031656"/>
        <c:scaling>
          <c:orientation val="minMax"/>
          <c:max val="20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en-US" sz="1600" b="0" dirty="0" smtClean="0"/>
                  <a:t>synchronization </a:t>
                </a:r>
              </a:p>
              <a:p>
                <a:pPr>
                  <a:defRPr sz="1600" b="0"/>
                </a:pPr>
                <a:r>
                  <a:rPr lang="en-US" sz="1600" b="0" dirty="0" smtClean="0"/>
                  <a:t>latency </a:t>
                </a:r>
                <a:r>
                  <a:rPr lang="en-US" sz="1600" b="0" dirty="0"/>
                  <a:t>(us)</a:t>
                </a:r>
              </a:p>
            </c:rich>
          </c:tx>
          <c:layout>
            <c:manualLayout>
              <c:xMode val="edge"/>
              <c:yMode val="edge"/>
              <c:x val="0.136869712889044"/>
              <c:y val="0.247427577933433"/>
            </c:manualLayout>
          </c:layout>
          <c:overlay val="0"/>
        </c:title>
        <c:numFmt formatCode="General" sourceLinked="0"/>
        <c:majorTickMark val="in"/>
        <c:minorTickMark val="none"/>
        <c:tickLblPos val="nextTo"/>
        <c:spPr>
          <a:ln w="1270">
            <a:solidFill>
              <a:schemeClr val="tx1"/>
            </a:solidFill>
          </a:ln>
        </c:spPr>
        <c:txPr>
          <a:bodyPr/>
          <a:lstStyle/>
          <a:p>
            <a:pPr>
              <a:defRPr sz="1100"/>
            </a:pPr>
            <a:endParaRPr lang="en-US"/>
          </a:p>
        </c:txPr>
        <c:crossAx val="-2060753352"/>
        <c:crosses val="autoZero"/>
        <c:crossBetween val="midCat"/>
      </c:valAx>
      <c:spPr>
        <a:ln w="19050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316613990941843"/>
          <c:y val="0.148833957053265"/>
          <c:w val="0.322067208982552"/>
          <c:h val="0.269205254124734"/>
        </c:manualLayout>
      </c:layout>
      <c:overlay val="0"/>
      <c:spPr>
        <a:ln w="19050">
          <a:solidFill>
            <a:schemeClr val="tx1"/>
          </a:solidFill>
        </a:ln>
      </c:spPr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922486664719"/>
          <c:y val="0.0427501400739514"/>
          <c:w val="0.720756678613213"/>
          <c:h val="0.616596382907809"/>
        </c:manualLayout>
      </c:layout>
      <c:scatterChart>
        <c:scatterStyle val="lineMarker"/>
        <c:varyColors val="0"/>
        <c:ser>
          <c:idx val="0"/>
          <c:order val="0"/>
          <c:tx>
            <c:strRef>
              <c:f>scalability!$B$2</c:f>
              <c:strCache>
                <c:ptCount val="1"/>
                <c:pt idx="0">
                  <c:v> basic-impl</c:v>
                </c:pt>
              </c:strCache>
            </c:strRef>
          </c:tx>
          <c:spPr>
            <a:ln w="19050">
              <a:solidFill>
                <a:srgbClr val="3366FF"/>
              </a:solidFill>
            </a:ln>
          </c:spPr>
          <c:marker>
            <c:symbol val="diamond"/>
            <c:size val="9"/>
            <c:spPr>
              <a:solidFill>
                <a:srgbClr val="0000FF"/>
              </a:solidFill>
              <a:ln w="19050">
                <a:solidFill>
                  <a:srgbClr val="3366FF"/>
                </a:solidFill>
              </a:ln>
            </c:spPr>
          </c:marker>
          <c:xVal>
            <c:numRef>
              <c:f>scalability!$A$3:$A$14</c:f>
              <c:numCache>
                <c:formatCode>General</c:formatCode>
                <c:ptCount val="12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  <c:pt idx="5">
                  <c:v>64.0</c:v>
                </c:pt>
                <c:pt idx="6">
                  <c:v>128.0</c:v>
                </c:pt>
                <c:pt idx="7">
                  <c:v>256.0</c:v>
                </c:pt>
                <c:pt idx="8">
                  <c:v>512.0</c:v>
                </c:pt>
                <c:pt idx="9">
                  <c:v>1024.0</c:v>
                </c:pt>
                <c:pt idx="10">
                  <c:v>2048.0</c:v>
                </c:pt>
                <c:pt idx="11">
                  <c:v>4096.0</c:v>
                </c:pt>
              </c:numCache>
            </c:numRef>
          </c:xVal>
          <c:yVal>
            <c:numRef>
              <c:f>scalability!$B$3:$B$14</c:f>
              <c:numCache>
                <c:formatCode>General</c:formatCode>
                <c:ptCount val="12"/>
                <c:pt idx="0">
                  <c:v>15.4</c:v>
                </c:pt>
                <c:pt idx="1">
                  <c:v>20.45</c:v>
                </c:pt>
                <c:pt idx="2">
                  <c:v>25.2</c:v>
                </c:pt>
                <c:pt idx="3">
                  <c:v>31.2</c:v>
                </c:pt>
                <c:pt idx="4">
                  <c:v>45.4</c:v>
                </c:pt>
                <c:pt idx="5">
                  <c:v>87.6</c:v>
                </c:pt>
                <c:pt idx="6">
                  <c:v>140.2</c:v>
                </c:pt>
                <c:pt idx="7">
                  <c:v>325.2</c:v>
                </c:pt>
                <c:pt idx="8">
                  <c:v>650.2</c:v>
                </c:pt>
                <c:pt idx="9">
                  <c:v>1432.1</c:v>
                </c:pt>
                <c:pt idx="10">
                  <c:v>2543.2</c:v>
                </c:pt>
                <c:pt idx="11">
                  <c:v>4521.3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scalability!$C$2</c:f>
              <c:strCache>
                <c:ptCount val="1"/>
                <c:pt idx="0">
                  <c:v> excl-lock-opt-impl</c:v>
                </c:pt>
              </c:strCache>
            </c:strRef>
          </c:tx>
          <c:spPr>
            <a:ln w="19050">
              <a:solidFill>
                <a:srgbClr val="FF3300"/>
              </a:solidFill>
              <a:prstDash val="solid"/>
            </a:ln>
          </c:spPr>
          <c:marker>
            <c:symbol val="circle"/>
            <c:size val="8"/>
            <c:spPr>
              <a:solidFill>
                <a:srgbClr val="FF3300"/>
              </a:solidFill>
              <a:ln w="19050">
                <a:solidFill>
                  <a:srgbClr val="FF3300"/>
                </a:solidFill>
                <a:prstDash val="solid"/>
              </a:ln>
            </c:spPr>
          </c:marker>
          <c:xVal>
            <c:numRef>
              <c:f>scalability!$A$3:$A$14</c:f>
              <c:numCache>
                <c:formatCode>General</c:formatCode>
                <c:ptCount val="12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  <c:pt idx="5">
                  <c:v>64.0</c:v>
                </c:pt>
                <c:pt idx="6">
                  <c:v>128.0</c:v>
                </c:pt>
                <c:pt idx="7">
                  <c:v>256.0</c:v>
                </c:pt>
                <c:pt idx="8">
                  <c:v>512.0</c:v>
                </c:pt>
                <c:pt idx="9">
                  <c:v>1024.0</c:v>
                </c:pt>
                <c:pt idx="10">
                  <c:v>2048.0</c:v>
                </c:pt>
                <c:pt idx="11">
                  <c:v>4096.0</c:v>
                </c:pt>
              </c:numCache>
            </c:numRef>
          </c:xVal>
          <c:yVal>
            <c:numRef>
              <c:f>scalability!$C$3:$C$14</c:f>
              <c:numCache>
                <c:formatCode>General</c:formatCode>
                <c:ptCount val="12"/>
                <c:pt idx="0">
                  <c:v>8.5</c:v>
                </c:pt>
                <c:pt idx="1">
                  <c:v>11.2</c:v>
                </c:pt>
                <c:pt idx="2">
                  <c:v>14.2</c:v>
                </c:pt>
                <c:pt idx="3">
                  <c:v>23.2</c:v>
                </c:pt>
                <c:pt idx="4">
                  <c:v>31.3</c:v>
                </c:pt>
                <c:pt idx="5">
                  <c:v>56.7</c:v>
                </c:pt>
                <c:pt idx="6">
                  <c:v>143.2</c:v>
                </c:pt>
                <c:pt idx="7">
                  <c:v>276.2</c:v>
                </c:pt>
                <c:pt idx="8">
                  <c:v>504.3</c:v>
                </c:pt>
                <c:pt idx="9">
                  <c:v>956.2</c:v>
                </c:pt>
                <c:pt idx="10">
                  <c:v>2102.3</c:v>
                </c:pt>
                <c:pt idx="11">
                  <c:v>3421.2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0898136"/>
        <c:axId val="-2060864024"/>
      </c:scatterChart>
      <c:valAx>
        <c:axId val="-2060898136"/>
        <c:scaling>
          <c:logBase val="2.0"/>
          <c:orientation val="minMax"/>
          <c:max val="4096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1600" b="0">
                    <a:latin typeface="Arial Unicode MS"/>
                    <a:cs typeface="Arial Unicode MS"/>
                  </a:defRPr>
                </a:pPr>
                <a:r>
                  <a:rPr lang="en-US" altLang="zh-CN" sz="1600" b="0" dirty="0">
                    <a:latin typeface="Arial Unicode MS"/>
                    <a:cs typeface="Arial Unicode MS"/>
                  </a:rPr>
                  <a:t>number of processes</a:t>
                </a:r>
                <a:endParaRPr lang="zh-CN" altLang="en-US" sz="1600" b="0" dirty="0">
                  <a:latin typeface="Arial Unicode MS"/>
                  <a:cs typeface="Arial Unicode MS"/>
                </a:endParaRPr>
              </a:p>
            </c:rich>
          </c:tx>
          <c:layout>
            <c:manualLayout>
              <c:xMode val="edge"/>
              <c:yMode val="edge"/>
              <c:x val="0.407921753550017"/>
              <c:y val="0.725232361888868"/>
            </c:manualLayout>
          </c:layout>
          <c:overlay val="0"/>
        </c:title>
        <c:numFmt formatCode="General" sourceLinked="1"/>
        <c:majorTickMark val="in"/>
        <c:minorTickMark val="none"/>
        <c:tickLblPos val="nextTo"/>
        <c:spPr>
          <a:ln w="1270">
            <a:solidFill>
              <a:schemeClr val="tx1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-2060864024"/>
        <c:crosses val="autoZero"/>
        <c:crossBetween val="midCat"/>
      </c:valAx>
      <c:valAx>
        <c:axId val="-206086402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en-US" altLang="zh-CN" sz="1600" b="0" baseline="0">
                    <a:latin typeface="Arial Unicode MS"/>
                    <a:cs typeface="Arial Unicode MS"/>
                  </a:rPr>
                  <a:t>execution time (ms)</a:t>
                </a:r>
              </a:p>
            </c:rich>
          </c:tx>
          <c:layout>
            <c:manualLayout>
              <c:xMode val="edge"/>
              <c:yMode val="edge"/>
              <c:x val="0.0490367325441206"/>
              <c:y val="0.0711502383573542"/>
            </c:manualLayout>
          </c:layout>
          <c:overlay val="0"/>
        </c:title>
        <c:numFmt formatCode="General" sourceLinked="0"/>
        <c:majorTickMark val="in"/>
        <c:minorTickMark val="none"/>
        <c:tickLblPos val="nextTo"/>
        <c:spPr>
          <a:ln w="1270">
            <a:solidFill>
              <a:schemeClr val="tx1"/>
            </a:solidFill>
          </a:ln>
        </c:spPr>
        <c:txPr>
          <a:bodyPr/>
          <a:lstStyle/>
          <a:p>
            <a:pPr>
              <a:defRPr sz="1400" b="0"/>
            </a:pPr>
            <a:endParaRPr lang="en-US"/>
          </a:p>
        </c:txPr>
        <c:crossAx val="-2060898136"/>
        <c:crosses val="autoZero"/>
        <c:crossBetween val="midCat"/>
      </c:valAx>
      <c:spPr>
        <a:ln w="19050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23322151448193"/>
          <c:y val="0.0766067493467428"/>
          <c:w val="0.332133878128768"/>
          <c:h val="0.194175394653119"/>
        </c:manualLayout>
      </c:layout>
      <c:overlay val="0"/>
      <c:spPr>
        <a:ln w="19050">
          <a:solidFill>
            <a:schemeClr val="tx1"/>
          </a:solidFill>
        </a:ln>
      </c:spPr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6519050707564"/>
          <c:y val="0.0427501400739514"/>
          <c:w val="0.772307479571674"/>
          <c:h val="0.683706546629009"/>
        </c:manualLayout>
      </c:layout>
      <c:scatterChart>
        <c:scatterStyle val="lineMarker"/>
        <c:varyColors val="0"/>
        <c:ser>
          <c:idx val="0"/>
          <c:order val="0"/>
          <c:tx>
            <c:strRef>
              <c:f>MPIX_AMV!$B$2</c:f>
              <c:strCache>
                <c:ptCount val="1"/>
                <c:pt idx="0">
                  <c:v> MPIX_AM</c:v>
                </c:pt>
              </c:strCache>
            </c:strRef>
          </c:tx>
          <c:spPr>
            <a:ln w="19050">
              <a:solidFill>
                <a:srgbClr val="3366FF"/>
              </a:solidFill>
            </a:ln>
          </c:spPr>
          <c:marker>
            <c:symbol val="diamond"/>
            <c:size val="12"/>
            <c:spPr>
              <a:noFill/>
              <a:ln w="19050">
                <a:solidFill>
                  <a:srgbClr val="3366FF"/>
                </a:solidFill>
              </a:ln>
            </c:spPr>
          </c:marker>
          <c:xVal>
            <c:numRef>
              <c:f>MPIX_AMV!$A$4:$A$13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1.0</c:v>
                </c:pt>
              </c:numCache>
            </c:numRef>
          </c:xVal>
          <c:yVal>
            <c:numRef>
              <c:f>MPIX_AMV!$B$4:$B$13</c:f>
              <c:numCache>
                <c:formatCode>General</c:formatCode>
                <c:ptCount val="10"/>
                <c:pt idx="0">
                  <c:v>17857.14285714286</c:v>
                </c:pt>
                <c:pt idx="1">
                  <c:v>17241.37931034483</c:v>
                </c:pt>
                <c:pt idx="2">
                  <c:v>15873.01587301587</c:v>
                </c:pt>
                <c:pt idx="3">
                  <c:v>16129.03225806452</c:v>
                </c:pt>
                <c:pt idx="4">
                  <c:v>16949.15254237285</c:v>
                </c:pt>
                <c:pt idx="5">
                  <c:v>15384.61538461538</c:v>
                </c:pt>
                <c:pt idx="6">
                  <c:v>18518.51851851851</c:v>
                </c:pt>
                <c:pt idx="7">
                  <c:v>19230.76923076923</c:v>
                </c:pt>
                <c:pt idx="8">
                  <c:v>17857.14285714286</c:v>
                </c:pt>
                <c:pt idx="9">
                  <c:v>19230.76923076923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MPIX_AMV!$C$2</c:f>
              <c:strCache>
                <c:ptCount val="1"/>
                <c:pt idx="0">
                  <c:v> MPIX_AMV (1.0)</c:v>
                </c:pt>
              </c:strCache>
            </c:strRef>
          </c:tx>
          <c:spPr>
            <a:ln w="19050">
              <a:solidFill>
                <a:srgbClr val="FF6600"/>
              </a:solidFill>
              <a:prstDash val="solid"/>
            </a:ln>
          </c:spPr>
          <c:marker>
            <c:symbol val="triangle"/>
            <c:size val="10"/>
            <c:spPr>
              <a:noFill/>
              <a:ln w="19050">
                <a:solidFill>
                  <a:srgbClr val="FF6600"/>
                </a:solidFill>
                <a:prstDash val="solid"/>
              </a:ln>
            </c:spPr>
          </c:marker>
          <c:xVal>
            <c:numRef>
              <c:f>MPIX_AMV!$A$4:$A$13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1.0</c:v>
                </c:pt>
              </c:numCache>
            </c:numRef>
          </c:xVal>
          <c:yVal>
            <c:numRef>
              <c:f>MPIX_AMV!$C$4:$C$13</c:f>
              <c:numCache>
                <c:formatCode>General</c:formatCode>
                <c:ptCount val="10"/>
                <c:pt idx="0">
                  <c:v>41666.66666666658</c:v>
                </c:pt>
                <c:pt idx="1">
                  <c:v>34482.75862068962</c:v>
                </c:pt>
                <c:pt idx="2">
                  <c:v>33333.33333333334</c:v>
                </c:pt>
                <c:pt idx="3">
                  <c:v>29411.76470588235</c:v>
                </c:pt>
                <c:pt idx="4">
                  <c:v>25641.02564102564</c:v>
                </c:pt>
                <c:pt idx="5">
                  <c:v>23809.52380952381</c:v>
                </c:pt>
                <c:pt idx="6">
                  <c:v>22222.22222222222</c:v>
                </c:pt>
                <c:pt idx="7">
                  <c:v>18867.92452830189</c:v>
                </c:pt>
                <c:pt idx="8">
                  <c:v>16129.03225806452</c:v>
                </c:pt>
                <c:pt idx="9">
                  <c:v>13888.88888888889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MPIX_AMV!$D$2</c:f>
              <c:strCache>
                <c:ptCount val="1"/>
                <c:pt idx="0">
                  <c:v> MPIX_AMV (0.8)</c:v>
                </c:pt>
              </c:strCache>
            </c:strRef>
          </c:tx>
          <c:spPr>
            <a:ln w="19050">
              <a:solidFill>
                <a:srgbClr val="008000"/>
              </a:solidFill>
            </a:ln>
          </c:spPr>
          <c:marker>
            <c:symbol val="circle"/>
            <c:size val="8"/>
            <c:spPr>
              <a:noFill/>
              <a:ln w="19050">
                <a:solidFill>
                  <a:srgbClr val="008000"/>
                </a:solidFill>
              </a:ln>
            </c:spPr>
          </c:marker>
          <c:xVal>
            <c:numRef>
              <c:f>MPIX_AMV!$A$4:$A$13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1.0</c:v>
                </c:pt>
              </c:numCache>
            </c:numRef>
          </c:xVal>
          <c:yVal>
            <c:numRef>
              <c:f>MPIX_AMV!$D$4:$D$13</c:f>
              <c:numCache>
                <c:formatCode>General</c:formatCode>
                <c:ptCount val="10"/>
                <c:pt idx="0">
                  <c:v>40000.0</c:v>
                </c:pt>
                <c:pt idx="1">
                  <c:v>35714.28571428572</c:v>
                </c:pt>
                <c:pt idx="2">
                  <c:v>31250.0</c:v>
                </c:pt>
                <c:pt idx="3">
                  <c:v>28571.42857142857</c:v>
                </c:pt>
                <c:pt idx="4">
                  <c:v>26315.78947368421</c:v>
                </c:pt>
                <c:pt idx="5">
                  <c:v>23809.52380952381</c:v>
                </c:pt>
                <c:pt idx="6">
                  <c:v>22222.22222222222</c:v>
                </c:pt>
                <c:pt idx="7">
                  <c:v>19607.8431372549</c:v>
                </c:pt>
                <c:pt idx="8">
                  <c:v>17241.37931034483</c:v>
                </c:pt>
                <c:pt idx="9">
                  <c:v>17543.85964912281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22513688"/>
        <c:axId val="2094792920"/>
      </c:scatterChart>
      <c:valAx>
        <c:axId val="-2022513688"/>
        <c:scaling>
          <c:orientation val="minMax"/>
          <c:max val="1.0"/>
          <c:min val="0.1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 dirty="0"/>
                  <a:t>percentage of useful data per output segment</a:t>
                </a:r>
                <a:endParaRPr lang="zh-CN" sz="1200" dirty="0"/>
              </a:p>
            </c:rich>
          </c:tx>
          <c:layout>
            <c:manualLayout>
              <c:xMode val="edge"/>
              <c:yMode val="edge"/>
              <c:x val="0.187822012831908"/>
              <c:y val="0.792189433732169"/>
            </c:manualLayout>
          </c:layout>
          <c:overlay val="0"/>
        </c:title>
        <c:numFmt formatCode="0%" sourceLinked="1"/>
        <c:majorTickMark val="in"/>
        <c:minorTickMark val="none"/>
        <c:tickLblPos val="nextTo"/>
        <c:spPr>
          <a:ln w="1270">
            <a:solidFill>
              <a:schemeClr val="tx1"/>
            </a:solidFill>
          </a:ln>
        </c:spPr>
        <c:crossAx val="2094792920"/>
        <c:crosses val="autoZero"/>
        <c:crossBetween val="midCat"/>
      </c:valAx>
      <c:valAx>
        <c:axId val="2094792920"/>
        <c:scaling>
          <c:orientation val="minMax"/>
          <c:min val="4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 dirty="0"/>
                  <a:t>operation throughput (#</a:t>
                </a:r>
                <a:r>
                  <a:rPr lang="en-US" sz="1200" dirty="0" smtClean="0"/>
                  <a:t>ops/s</a:t>
                </a:r>
                <a:r>
                  <a:rPr lang="en-US" sz="1200" dirty="0"/>
                  <a:t>)</a:t>
                </a:r>
                <a:endParaRPr lang="zh-CN" sz="1200" dirty="0"/>
              </a:p>
            </c:rich>
          </c:tx>
          <c:layout>
            <c:manualLayout>
              <c:xMode val="edge"/>
              <c:yMode val="edge"/>
              <c:x val="0.0186891802550172"/>
              <c:y val="0.0911158922721323"/>
            </c:manualLayout>
          </c:layout>
          <c:overlay val="0"/>
        </c:title>
        <c:numFmt formatCode="General" sourceLinked="0"/>
        <c:majorTickMark val="in"/>
        <c:minorTickMark val="none"/>
        <c:tickLblPos val="nextTo"/>
        <c:spPr>
          <a:ln w="1270">
            <a:solidFill>
              <a:schemeClr val="tx1"/>
            </a:solidFill>
          </a:ln>
        </c:spPr>
        <c:crossAx val="-2022513688"/>
        <c:crosses val="autoZero"/>
        <c:crossBetween val="midCat"/>
      </c:valAx>
      <c:spPr>
        <a:ln w="19050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92536159176758"/>
          <c:y val="0.0723117328048821"/>
          <c:w val="0.327176103696811"/>
          <c:h val="0.206837483173704"/>
        </c:manualLayout>
      </c:layout>
      <c:overlay val="0"/>
      <c:spPr>
        <a:ln w="19050">
          <a:solidFill>
            <a:schemeClr val="tx1"/>
          </a:solidFill>
        </a:ln>
      </c:spPr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1939518797428"/>
          <c:y val="0.0427501400739514"/>
          <c:w val="0.75016604435256"/>
          <c:h val="0.74144028859942"/>
        </c:manualLayout>
      </c:layout>
      <c:scatterChart>
        <c:scatterStyle val="lineMarker"/>
        <c:varyColors val="0"/>
        <c:ser>
          <c:idx val="0"/>
          <c:order val="0"/>
          <c:tx>
            <c:strRef>
              <c:f>MPIX_AMV!$B$2</c:f>
              <c:strCache>
                <c:ptCount val="1"/>
                <c:pt idx="0">
                  <c:v> MPIX_AM</c:v>
                </c:pt>
              </c:strCache>
            </c:strRef>
          </c:tx>
          <c:spPr>
            <a:ln w="19050">
              <a:solidFill>
                <a:srgbClr val="3366FF"/>
              </a:solidFill>
              <a:prstDash val="sysDash"/>
            </a:ln>
          </c:spPr>
          <c:marker>
            <c:symbol val="diamond"/>
            <c:size val="12"/>
            <c:spPr>
              <a:noFill/>
              <a:ln w="19050">
                <a:solidFill>
                  <a:srgbClr val="3366FF"/>
                </a:solidFill>
              </a:ln>
            </c:spPr>
          </c:marker>
          <c:xVal>
            <c:numRef>
              <c:f>MPIX_AMV!$A$35:$A$44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1.0</c:v>
                </c:pt>
              </c:numCache>
            </c:numRef>
          </c:xVal>
          <c:yVal>
            <c:numRef>
              <c:f>MPIX_AMV!$B$35:$B$44</c:f>
              <c:numCache>
                <c:formatCode>General</c:formatCode>
                <c:ptCount val="10"/>
                <c:pt idx="0">
                  <c:v>22112.0</c:v>
                </c:pt>
                <c:pt idx="1">
                  <c:v>22112.0</c:v>
                </c:pt>
                <c:pt idx="2">
                  <c:v>22112.0</c:v>
                </c:pt>
                <c:pt idx="3">
                  <c:v>22112.0</c:v>
                </c:pt>
                <c:pt idx="4">
                  <c:v>22112.0</c:v>
                </c:pt>
                <c:pt idx="5">
                  <c:v>22112.0</c:v>
                </c:pt>
                <c:pt idx="6">
                  <c:v>22112.0</c:v>
                </c:pt>
                <c:pt idx="7">
                  <c:v>22112.0</c:v>
                </c:pt>
                <c:pt idx="8">
                  <c:v>22112.0</c:v>
                </c:pt>
                <c:pt idx="9">
                  <c:v>22112.0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MPIX_AMV!$C$2</c:f>
              <c:strCache>
                <c:ptCount val="1"/>
                <c:pt idx="0">
                  <c:v> MPIX_AMV (1.0)</c:v>
                </c:pt>
              </c:strCache>
            </c:strRef>
          </c:tx>
          <c:spPr>
            <a:ln w="19050">
              <a:solidFill>
                <a:srgbClr val="FF3300"/>
              </a:solidFill>
              <a:prstDash val="sysDash"/>
            </a:ln>
          </c:spPr>
          <c:marker>
            <c:symbol val="triangle"/>
            <c:size val="10"/>
            <c:spPr>
              <a:noFill/>
              <a:ln w="19050">
                <a:solidFill>
                  <a:srgbClr val="FF3300"/>
                </a:solidFill>
                <a:prstDash val="solid"/>
              </a:ln>
            </c:spPr>
          </c:marker>
          <c:xVal>
            <c:numRef>
              <c:f>MPIX_AMV!$A$35:$A$44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1.0</c:v>
                </c:pt>
              </c:numCache>
            </c:numRef>
          </c:xVal>
          <c:yVal>
            <c:numRef>
              <c:f>MPIX_AMV!$C$35:$C$44</c:f>
              <c:numCache>
                <c:formatCode>General</c:formatCode>
                <c:ptCount val="10"/>
                <c:pt idx="0">
                  <c:v>4512.0</c:v>
                </c:pt>
                <c:pt idx="1">
                  <c:v>6512.0</c:v>
                </c:pt>
                <c:pt idx="2">
                  <c:v>8512.0</c:v>
                </c:pt>
                <c:pt idx="3">
                  <c:v>10512.0</c:v>
                </c:pt>
                <c:pt idx="4">
                  <c:v>12512.0</c:v>
                </c:pt>
                <c:pt idx="5">
                  <c:v>14512.0</c:v>
                </c:pt>
                <c:pt idx="6">
                  <c:v>16512.0</c:v>
                </c:pt>
                <c:pt idx="7">
                  <c:v>18512.0</c:v>
                </c:pt>
                <c:pt idx="8">
                  <c:v>20512.0</c:v>
                </c:pt>
                <c:pt idx="9">
                  <c:v>22512.0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MPIX_AMV!$D$2</c:f>
              <c:strCache>
                <c:ptCount val="1"/>
                <c:pt idx="0">
                  <c:v> MPIX_AMV (0.8)</c:v>
                </c:pt>
              </c:strCache>
            </c:strRef>
          </c:tx>
          <c:spPr>
            <a:ln w="19050">
              <a:solidFill>
                <a:srgbClr val="008000"/>
              </a:solidFill>
              <a:prstDash val="sysDash"/>
            </a:ln>
          </c:spPr>
          <c:marker>
            <c:symbol val="circle"/>
            <c:size val="8"/>
            <c:spPr>
              <a:noFill/>
              <a:ln w="19050">
                <a:solidFill>
                  <a:srgbClr val="008000"/>
                </a:solidFill>
              </a:ln>
            </c:spPr>
          </c:marker>
          <c:xVal>
            <c:numRef>
              <c:f>MPIX_AMV!$A$35:$A$44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1.0</c:v>
                </c:pt>
              </c:numCache>
            </c:numRef>
          </c:xVal>
          <c:yVal>
            <c:numRef>
              <c:f>MPIX_AMV!$D$35:$D$44</c:f>
              <c:numCache>
                <c:formatCode>General</c:formatCode>
                <c:ptCount val="10"/>
                <c:pt idx="0">
                  <c:v>4512.0</c:v>
                </c:pt>
                <c:pt idx="1">
                  <c:v>6512.0</c:v>
                </c:pt>
                <c:pt idx="2">
                  <c:v>8512.0</c:v>
                </c:pt>
                <c:pt idx="3">
                  <c:v>10512.0</c:v>
                </c:pt>
                <c:pt idx="4">
                  <c:v>12512.0</c:v>
                </c:pt>
                <c:pt idx="5">
                  <c:v>14512.0</c:v>
                </c:pt>
                <c:pt idx="6">
                  <c:v>16512.0</c:v>
                </c:pt>
                <c:pt idx="7">
                  <c:v>18512.0</c:v>
                </c:pt>
                <c:pt idx="8">
                  <c:v>22512.0</c:v>
                </c:pt>
                <c:pt idx="9">
                  <c:v>22512.0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08328"/>
        <c:axId val="2094510168"/>
      </c:scatterChart>
      <c:valAx>
        <c:axId val="2094708328"/>
        <c:scaling>
          <c:orientation val="minMax"/>
          <c:max val="1.0"/>
          <c:min val="0.1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percentage of useful data per output segment</a:t>
                </a:r>
                <a:endParaRPr lang="zh-CN" sz="1200"/>
              </a:p>
            </c:rich>
          </c:tx>
          <c:layout>
            <c:manualLayout>
              <c:xMode val="edge"/>
              <c:yMode val="edge"/>
              <c:x val="0.201056720193483"/>
              <c:y val="0.856099521722274"/>
            </c:manualLayout>
          </c:layout>
          <c:overlay val="0"/>
        </c:title>
        <c:numFmt formatCode="0%" sourceLinked="1"/>
        <c:majorTickMark val="in"/>
        <c:minorTickMark val="none"/>
        <c:tickLblPos val="nextTo"/>
        <c:spPr>
          <a:ln w="1270">
            <a:solidFill>
              <a:schemeClr val="tx1"/>
            </a:solidFill>
          </a:ln>
        </c:spPr>
        <c:crossAx val="2094510168"/>
        <c:crosses val="autoZero"/>
        <c:crossBetween val="midCat"/>
      </c:valAx>
      <c:valAx>
        <c:axId val="2094510168"/>
        <c:scaling>
          <c:orientation val="minMax"/>
          <c:min val="4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transferred data size per AM (bytes)</a:t>
                </a:r>
                <a:endParaRPr lang="zh-CN" sz="1200"/>
              </a:p>
            </c:rich>
          </c:tx>
          <c:layout>
            <c:manualLayout>
              <c:xMode val="edge"/>
              <c:yMode val="edge"/>
              <c:x val="0.0239719091041166"/>
              <c:y val="0.0975223619408874"/>
            </c:manualLayout>
          </c:layout>
          <c:overlay val="0"/>
        </c:title>
        <c:numFmt formatCode="General" sourceLinked="0"/>
        <c:majorTickMark val="in"/>
        <c:minorTickMark val="none"/>
        <c:tickLblPos val="nextTo"/>
        <c:spPr>
          <a:ln w="1270">
            <a:solidFill>
              <a:schemeClr val="tx1"/>
            </a:solidFill>
          </a:ln>
        </c:spPr>
        <c:txPr>
          <a:bodyPr/>
          <a:lstStyle/>
          <a:p>
            <a:pPr>
              <a:defRPr sz="1000"/>
            </a:pPr>
            <a:endParaRPr lang="en-US"/>
          </a:p>
        </c:txPr>
        <c:crossAx val="2094708328"/>
        <c:crosses val="autoZero"/>
        <c:crossBetween val="midCat"/>
      </c:valAx>
      <c:spPr>
        <a:ln w="19050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66570594720245"/>
          <c:y val="0.533468715693522"/>
          <c:w val="0.352017724526335"/>
          <c:h val="0.201721530885715"/>
        </c:manualLayout>
      </c:layout>
      <c:overlay val="0"/>
      <c:spPr>
        <a:ln w="19050">
          <a:solidFill>
            <a:schemeClr val="tx1"/>
          </a:solidFill>
        </a:ln>
      </c:spPr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0031645109678"/>
          <c:y val="0.0427501400739514"/>
          <c:w val="0.759949792335083"/>
          <c:h val="0.595019429659331"/>
        </c:manualLayout>
      </c:layout>
      <c:scatterChart>
        <c:scatterStyle val="lineMarker"/>
        <c:varyColors val="0"/>
        <c:ser>
          <c:idx val="0"/>
          <c:order val="0"/>
          <c:tx>
            <c:strRef>
              <c:f>scalability!$B$2</c:f>
              <c:strCache>
                <c:ptCount val="1"/>
                <c:pt idx="0">
                  <c:v> basic-impl</c:v>
                </c:pt>
              </c:strCache>
            </c:strRef>
          </c:tx>
          <c:spPr>
            <a:ln w="19050">
              <a:solidFill>
                <a:srgbClr val="3366FF"/>
              </a:solidFill>
            </a:ln>
          </c:spPr>
          <c:marker>
            <c:symbol val="diamond"/>
            <c:size val="9"/>
            <c:spPr>
              <a:solidFill>
                <a:srgbClr val="0000FF"/>
              </a:solidFill>
              <a:ln w="19050">
                <a:solidFill>
                  <a:srgbClr val="3366FF"/>
                </a:solidFill>
              </a:ln>
            </c:spPr>
          </c:marker>
          <c:xVal>
            <c:numRef>
              <c:f>scalability!$A$3:$A$14</c:f>
              <c:numCache>
                <c:formatCode>General</c:formatCode>
                <c:ptCount val="12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  <c:pt idx="5">
                  <c:v>64.0</c:v>
                </c:pt>
                <c:pt idx="6">
                  <c:v>128.0</c:v>
                </c:pt>
                <c:pt idx="7">
                  <c:v>256.0</c:v>
                </c:pt>
                <c:pt idx="8">
                  <c:v>512.0</c:v>
                </c:pt>
                <c:pt idx="9">
                  <c:v>1024.0</c:v>
                </c:pt>
                <c:pt idx="10">
                  <c:v>2048.0</c:v>
                </c:pt>
                <c:pt idx="11">
                  <c:v>4096.0</c:v>
                </c:pt>
              </c:numCache>
            </c:numRef>
          </c:xVal>
          <c:yVal>
            <c:numRef>
              <c:f>scalability!$B$3:$B$14</c:f>
              <c:numCache>
                <c:formatCode>General</c:formatCode>
                <c:ptCount val="12"/>
                <c:pt idx="0">
                  <c:v>15.4</c:v>
                </c:pt>
                <c:pt idx="1">
                  <c:v>20.45</c:v>
                </c:pt>
                <c:pt idx="2">
                  <c:v>25.2</c:v>
                </c:pt>
                <c:pt idx="3">
                  <c:v>31.2</c:v>
                </c:pt>
                <c:pt idx="4">
                  <c:v>45.4</c:v>
                </c:pt>
                <c:pt idx="5">
                  <c:v>87.6</c:v>
                </c:pt>
                <c:pt idx="6">
                  <c:v>140.2</c:v>
                </c:pt>
                <c:pt idx="7">
                  <c:v>325.2</c:v>
                </c:pt>
                <c:pt idx="8">
                  <c:v>650.2</c:v>
                </c:pt>
                <c:pt idx="9">
                  <c:v>1432.1</c:v>
                </c:pt>
                <c:pt idx="10">
                  <c:v>2543.2</c:v>
                </c:pt>
                <c:pt idx="11">
                  <c:v>4521.3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scalability!$C$2</c:f>
              <c:strCache>
                <c:ptCount val="1"/>
                <c:pt idx="0">
                  <c:v> excl-lock-opt-impl</c:v>
                </c:pt>
              </c:strCache>
            </c:strRef>
          </c:tx>
          <c:spPr>
            <a:ln w="19050">
              <a:solidFill>
                <a:srgbClr val="FF3300"/>
              </a:solidFill>
              <a:prstDash val="solid"/>
            </a:ln>
          </c:spPr>
          <c:marker>
            <c:symbol val="circle"/>
            <c:size val="8"/>
            <c:spPr>
              <a:solidFill>
                <a:srgbClr val="FF3300"/>
              </a:solidFill>
              <a:ln w="19050">
                <a:solidFill>
                  <a:srgbClr val="FF3300"/>
                </a:solidFill>
                <a:prstDash val="solid"/>
              </a:ln>
            </c:spPr>
          </c:marker>
          <c:xVal>
            <c:numRef>
              <c:f>scalability!$A$3:$A$14</c:f>
              <c:numCache>
                <c:formatCode>General</c:formatCode>
                <c:ptCount val="12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  <c:pt idx="5">
                  <c:v>64.0</c:v>
                </c:pt>
                <c:pt idx="6">
                  <c:v>128.0</c:v>
                </c:pt>
                <c:pt idx="7">
                  <c:v>256.0</c:v>
                </c:pt>
                <c:pt idx="8">
                  <c:v>512.0</c:v>
                </c:pt>
                <c:pt idx="9">
                  <c:v>1024.0</c:v>
                </c:pt>
                <c:pt idx="10">
                  <c:v>2048.0</c:v>
                </c:pt>
                <c:pt idx="11">
                  <c:v>4096.0</c:v>
                </c:pt>
              </c:numCache>
            </c:numRef>
          </c:xVal>
          <c:yVal>
            <c:numRef>
              <c:f>scalability!$C$3:$C$14</c:f>
              <c:numCache>
                <c:formatCode>General</c:formatCode>
                <c:ptCount val="12"/>
                <c:pt idx="0">
                  <c:v>8.5</c:v>
                </c:pt>
                <c:pt idx="1">
                  <c:v>11.2</c:v>
                </c:pt>
                <c:pt idx="2">
                  <c:v>14.2</c:v>
                </c:pt>
                <c:pt idx="3">
                  <c:v>23.2</c:v>
                </c:pt>
                <c:pt idx="4">
                  <c:v>31.3</c:v>
                </c:pt>
                <c:pt idx="5">
                  <c:v>56.7</c:v>
                </c:pt>
                <c:pt idx="6">
                  <c:v>143.2</c:v>
                </c:pt>
                <c:pt idx="7">
                  <c:v>276.2</c:v>
                </c:pt>
                <c:pt idx="8">
                  <c:v>504.3</c:v>
                </c:pt>
                <c:pt idx="9">
                  <c:v>956.2</c:v>
                </c:pt>
                <c:pt idx="10">
                  <c:v>2102.3</c:v>
                </c:pt>
                <c:pt idx="11">
                  <c:v>3421.2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30089848"/>
        <c:axId val="-2030098536"/>
      </c:scatterChart>
      <c:valAx>
        <c:axId val="-2030089848"/>
        <c:scaling>
          <c:logBase val="2.0"/>
          <c:orientation val="minMax"/>
          <c:max val="4096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1600" b="0">
                    <a:latin typeface="Arial Unicode MS"/>
                    <a:cs typeface="Arial Unicode MS"/>
                  </a:defRPr>
                </a:pPr>
                <a:r>
                  <a:rPr lang="en-US" altLang="zh-CN" sz="1600" b="0">
                    <a:latin typeface="Arial Unicode MS"/>
                    <a:cs typeface="Arial Unicode MS"/>
                  </a:rPr>
                  <a:t>number of processes</a:t>
                </a:r>
                <a:endParaRPr lang="zh-CN" altLang="en-US" sz="1600" b="0">
                  <a:latin typeface="Arial Unicode MS"/>
                  <a:cs typeface="Arial Unicode MS"/>
                </a:endParaRPr>
              </a:p>
            </c:rich>
          </c:tx>
          <c:layout>
            <c:manualLayout>
              <c:xMode val="edge"/>
              <c:yMode val="edge"/>
              <c:x val="0.42316355982893"/>
              <c:y val="0.731202214905415"/>
            </c:manualLayout>
          </c:layout>
          <c:overlay val="0"/>
        </c:title>
        <c:numFmt formatCode="General" sourceLinked="1"/>
        <c:majorTickMark val="in"/>
        <c:minorTickMark val="none"/>
        <c:tickLblPos val="nextTo"/>
        <c:spPr>
          <a:ln w="1270">
            <a:solidFill>
              <a:schemeClr val="tx1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-2030098536"/>
        <c:crosses val="autoZero"/>
        <c:crossBetween val="midCat"/>
      </c:valAx>
      <c:valAx>
        <c:axId val="-203009853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en-US" altLang="zh-CN" sz="1600" b="0" baseline="0">
                    <a:latin typeface="Arial Unicode MS"/>
                    <a:cs typeface="Arial Unicode MS"/>
                  </a:rPr>
                  <a:t>execution time (ms)</a:t>
                </a:r>
              </a:p>
            </c:rich>
          </c:tx>
          <c:layout>
            <c:manualLayout>
              <c:xMode val="edge"/>
              <c:yMode val="edge"/>
              <c:x val="0.0381496612609822"/>
              <c:y val="0.0711502383573542"/>
            </c:manualLayout>
          </c:layout>
          <c:overlay val="0"/>
        </c:title>
        <c:numFmt formatCode="General" sourceLinked="0"/>
        <c:majorTickMark val="in"/>
        <c:minorTickMark val="none"/>
        <c:tickLblPos val="nextTo"/>
        <c:spPr>
          <a:ln w="1270">
            <a:solidFill>
              <a:schemeClr val="tx1"/>
            </a:solidFill>
          </a:ln>
        </c:spPr>
        <c:txPr>
          <a:bodyPr/>
          <a:lstStyle/>
          <a:p>
            <a:pPr>
              <a:defRPr sz="1400" b="0"/>
            </a:pPr>
            <a:endParaRPr lang="en-US"/>
          </a:p>
        </c:txPr>
        <c:crossAx val="-2030089848"/>
        <c:crosses val="autoZero"/>
        <c:crossBetween val="midCat"/>
      </c:valAx>
      <c:spPr>
        <a:ln w="19050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194028382934488"/>
          <c:y val="0.0766067493467428"/>
          <c:w val="0.268989332273967"/>
          <c:h val="0.194175394653119"/>
        </c:manualLayout>
      </c:layout>
      <c:overlay val="0"/>
      <c:spPr>
        <a:ln w="19050">
          <a:solidFill>
            <a:schemeClr val="tx1"/>
          </a:solidFill>
        </a:ln>
      </c:spPr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2291740456576"/>
          <c:y val="0.0506496429171687"/>
          <c:w val="0.791105810270536"/>
          <c:h val="0.745710778237666"/>
        </c:manualLayout>
      </c:layout>
      <c:scatterChart>
        <c:scatterStyle val="lineMarker"/>
        <c:varyColors val="0"/>
        <c:ser>
          <c:idx val="0"/>
          <c:order val="0"/>
          <c:tx>
            <c:strRef>
              <c:f>contention!$H$2</c:f>
              <c:strCache>
                <c:ptCount val="1"/>
                <c:pt idx="0">
                  <c:v> basic-impl</c:v>
                </c:pt>
              </c:strCache>
            </c:strRef>
          </c:tx>
          <c:spPr>
            <a:ln w="19050">
              <a:solidFill>
                <a:srgbClr val="3366FF"/>
              </a:solidFill>
            </a:ln>
          </c:spPr>
          <c:marker>
            <c:symbol val="diamond"/>
            <c:size val="9"/>
            <c:spPr>
              <a:ln w="19050">
                <a:solidFill>
                  <a:srgbClr val="3366FF"/>
                </a:solidFill>
              </a:ln>
            </c:spPr>
          </c:marker>
          <c:xVal>
            <c:numRef>
              <c:f>contention!$A$3:$A$14</c:f>
              <c:numCache>
                <c:formatCode>General</c:formatCode>
                <c:ptCount val="12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  <c:pt idx="5">
                  <c:v>64.0</c:v>
                </c:pt>
                <c:pt idx="6">
                  <c:v>128.0</c:v>
                </c:pt>
                <c:pt idx="7">
                  <c:v>256.0</c:v>
                </c:pt>
                <c:pt idx="8">
                  <c:v>512.0</c:v>
                </c:pt>
                <c:pt idx="9">
                  <c:v>1024.0</c:v>
                </c:pt>
                <c:pt idx="10">
                  <c:v>2048.0</c:v>
                </c:pt>
                <c:pt idx="11">
                  <c:v>4096.0</c:v>
                </c:pt>
              </c:numCache>
            </c:numRef>
          </c:xVal>
          <c:yVal>
            <c:numRef>
              <c:f>contention!$H$3:$H$14</c:f>
              <c:numCache>
                <c:formatCode>General</c:formatCode>
                <c:ptCount val="12"/>
                <c:pt idx="0">
                  <c:v>7.6</c:v>
                </c:pt>
                <c:pt idx="1">
                  <c:v>14.3</c:v>
                </c:pt>
                <c:pt idx="2">
                  <c:v>19.2</c:v>
                </c:pt>
                <c:pt idx="3">
                  <c:v>26.5</c:v>
                </c:pt>
                <c:pt idx="4">
                  <c:v>45.4</c:v>
                </c:pt>
                <c:pt idx="5">
                  <c:v>89.2</c:v>
                </c:pt>
                <c:pt idx="6">
                  <c:v>242.1</c:v>
                </c:pt>
                <c:pt idx="7">
                  <c:v>354.3</c:v>
                </c:pt>
                <c:pt idx="8">
                  <c:v>456.2</c:v>
                </c:pt>
                <c:pt idx="9">
                  <c:v>768.2</c:v>
                </c:pt>
                <c:pt idx="10">
                  <c:v>1275.4</c:v>
                </c:pt>
                <c:pt idx="11">
                  <c:v>2234.2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contention!$I$2</c:f>
              <c:strCache>
                <c:ptCount val="1"/>
                <c:pt idx="0">
                  <c:v> win-opt-impl (20MB)</c:v>
                </c:pt>
              </c:strCache>
            </c:strRef>
          </c:tx>
          <c:spPr>
            <a:ln w="19050">
              <a:solidFill>
                <a:srgbClr val="FF3300"/>
              </a:solidFill>
              <a:prstDash val="solid"/>
            </a:ln>
          </c:spPr>
          <c:marker>
            <c:symbol val="circle"/>
            <c:size val="8"/>
            <c:spPr>
              <a:solidFill>
                <a:srgbClr val="FF3300"/>
              </a:solidFill>
              <a:ln w="19050">
                <a:solidFill>
                  <a:srgbClr val="FF3300"/>
                </a:solidFill>
                <a:prstDash val="solid"/>
              </a:ln>
            </c:spPr>
          </c:marker>
          <c:xVal>
            <c:numRef>
              <c:f>contention!$A$3:$A$14</c:f>
              <c:numCache>
                <c:formatCode>General</c:formatCode>
                <c:ptCount val="12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  <c:pt idx="5">
                  <c:v>64.0</c:v>
                </c:pt>
                <c:pt idx="6">
                  <c:v>128.0</c:v>
                </c:pt>
                <c:pt idx="7">
                  <c:v>256.0</c:v>
                </c:pt>
                <c:pt idx="8">
                  <c:v>512.0</c:v>
                </c:pt>
                <c:pt idx="9">
                  <c:v>1024.0</c:v>
                </c:pt>
                <c:pt idx="10">
                  <c:v>2048.0</c:v>
                </c:pt>
                <c:pt idx="11">
                  <c:v>4096.0</c:v>
                </c:pt>
              </c:numCache>
            </c:numRef>
          </c:xVal>
          <c:yVal>
            <c:numRef>
              <c:f>contention!$I$3:$I$14</c:f>
              <c:numCache>
                <c:formatCode>General</c:formatCode>
                <c:ptCount val="12"/>
                <c:pt idx="0">
                  <c:v>5.6</c:v>
                </c:pt>
                <c:pt idx="1">
                  <c:v>10.2</c:v>
                </c:pt>
                <c:pt idx="2">
                  <c:v>13.4</c:v>
                </c:pt>
                <c:pt idx="3">
                  <c:v>18.6</c:v>
                </c:pt>
                <c:pt idx="4">
                  <c:v>40.5</c:v>
                </c:pt>
                <c:pt idx="5">
                  <c:v>56.4</c:v>
                </c:pt>
                <c:pt idx="6">
                  <c:v>167.6</c:v>
                </c:pt>
                <c:pt idx="7">
                  <c:v>267.5</c:v>
                </c:pt>
                <c:pt idx="8">
                  <c:v>365.4</c:v>
                </c:pt>
                <c:pt idx="9">
                  <c:v>675.2</c:v>
                </c:pt>
                <c:pt idx="10">
                  <c:v>1092.5</c:v>
                </c:pt>
                <c:pt idx="11">
                  <c:v>1876.2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contention!$J$2</c:f>
              <c:strCache>
                <c:ptCount val="1"/>
                <c:pt idx="0">
                  <c:v> win-opt-impl (40MB)</c:v>
                </c:pt>
              </c:strCache>
            </c:strRef>
          </c:tx>
          <c:spPr>
            <a:ln w="19050">
              <a:solidFill>
                <a:srgbClr val="008000"/>
              </a:solidFill>
            </a:ln>
          </c:spPr>
          <c:marker>
            <c:symbol val="triangle"/>
            <c:size val="9"/>
            <c:spPr>
              <a:ln>
                <a:solidFill>
                  <a:srgbClr val="008000"/>
                </a:solidFill>
              </a:ln>
            </c:spPr>
          </c:marker>
          <c:xVal>
            <c:numRef>
              <c:f>contention!$A$3:$A$14</c:f>
              <c:numCache>
                <c:formatCode>General</c:formatCode>
                <c:ptCount val="12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  <c:pt idx="5">
                  <c:v>64.0</c:v>
                </c:pt>
                <c:pt idx="6">
                  <c:v>128.0</c:v>
                </c:pt>
                <c:pt idx="7">
                  <c:v>256.0</c:v>
                </c:pt>
                <c:pt idx="8">
                  <c:v>512.0</c:v>
                </c:pt>
                <c:pt idx="9">
                  <c:v>1024.0</c:v>
                </c:pt>
                <c:pt idx="10">
                  <c:v>2048.0</c:v>
                </c:pt>
                <c:pt idx="11">
                  <c:v>4096.0</c:v>
                </c:pt>
              </c:numCache>
            </c:numRef>
          </c:xVal>
          <c:yVal>
            <c:numRef>
              <c:f>contention!$J$3:$J$14</c:f>
              <c:numCache>
                <c:formatCode>General</c:formatCode>
                <c:ptCount val="12"/>
                <c:pt idx="0">
                  <c:v>5.4</c:v>
                </c:pt>
                <c:pt idx="1">
                  <c:v>9.8</c:v>
                </c:pt>
                <c:pt idx="2">
                  <c:v>8.7</c:v>
                </c:pt>
                <c:pt idx="3">
                  <c:v>13.2</c:v>
                </c:pt>
                <c:pt idx="4">
                  <c:v>22.5</c:v>
                </c:pt>
                <c:pt idx="5">
                  <c:v>43.2</c:v>
                </c:pt>
                <c:pt idx="6">
                  <c:v>109.2</c:v>
                </c:pt>
                <c:pt idx="7">
                  <c:v>156.4</c:v>
                </c:pt>
                <c:pt idx="8">
                  <c:v>232.1</c:v>
                </c:pt>
                <c:pt idx="9">
                  <c:v>432.3</c:v>
                </c:pt>
                <c:pt idx="10">
                  <c:v>703.2</c:v>
                </c:pt>
                <c:pt idx="11">
                  <c:v>1153.4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30195576"/>
        <c:axId val="-2030205048"/>
      </c:scatterChart>
      <c:valAx>
        <c:axId val="-2030195576"/>
        <c:scaling>
          <c:logBase val="2.0"/>
          <c:orientation val="minMax"/>
          <c:max val="4096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1600" b="0"/>
                </a:pPr>
                <a:r>
                  <a:rPr lang="en-US" sz="1600" b="0"/>
                  <a:t>number of processes</a:t>
                </a:r>
                <a:endParaRPr lang="zh-CN" sz="1600" b="0"/>
              </a:p>
            </c:rich>
          </c:tx>
          <c:layout>
            <c:manualLayout>
              <c:xMode val="edge"/>
              <c:yMode val="edge"/>
              <c:x val="0.390802135596762"/>
              <c:y val="0.854648582290983"/>
            </c:manualLayout>
          </c:layout>
          <c:overlay val="0"/>
        </c:title>
        <c:numFmt formatCode="General" sourceLinked="1"/>
        <c:majorTickMark val="in"/>
        <c:minorTickMark val="none"/>
        <c:tickLblPos val="nextTo"/>
        <c:spPr>
          <a:ln w="1270">
            <a:solidFill>
              <a:schemeClr val="tx1"/>
            </a:solidFill>
          </a:ln>
        </c:spPr>
        <c:crossAx val="-2030205048"/>
        <c:crosses val="autoZero"/>
        <c:crossBetween val="midCat"/>
      </c:valAx>
      <c:valAx>
        <c:axId val="-203020504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en-US" sz="1600" b="0"/>
                  <a:t>execution time (ms)</a:t>
                </a:r>
              </a:p>
            </c:rich>
          </c:tx>
          <c:layout>
            <c:manualLayout>
              <c:xMode val="edge"/>
              <c:yMode val="edge"/>
              <c:x val="0.0432274559617575"/>
              <c:y val="0.0803023310800224"/>
            </c:manualLayout>
          </c:layout>
          <c:overlay val="0"/>
        </c:title>
        <c:numFmt formatCode="General" sourceLinked="0"/>
        <c:majorTickMark val="in"/>
        <c:minorTickMark val="none"/>
        <c:tickLblPos val="nextTo"/>
        <c:spPr>
          <a:ln w="127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-2030195576"/>
        <c:crosses val="autoZero"/>
        <c:crossBetween val="midCat"/>
      </c:valAx>
      <c:spPr>
        <a:ln w="19050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194265950724054"/>
          <c:y val="0.0749717267881916"/>
          <c:w val="0.33166854804392"/>
          <c:h val="0.308134597573721"/>
        </c:manualLayout>
      </c:layout>
      <c:overlay val="0"/>
      <c:spPr>
        <a:ln w="19050">
          <a:solidFill>
            <a:schemeClr val="tx1"/>
          </a:solidFill>
        </a:ln>
      </c:spPr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cs typeface="Arial" charset="0"/>
              </a:defRPr>
            </a:lvl1pPr>
          </a:lstStyle>
          <a:p>
            <a:pPr>
              <a:defRPr/>
            </a:pPr>
            <a:fld id="{C0D0E6B8-A18D-0C42-956D-56B909C69663}" type="datetimeFigureOut">
              <a:rPr lang="zh-CN" altLang="en-US"/>
              <a:pPr>
                <a:defRPr/>
              </a:pPr>
              <a:t>7/26/14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cs typeface="Arial" charset="0"/>
              </a:defRPr>
            </a:lvl1pPr>
          </a:lstStyle>
          <a:p>
            <a:pPr>
              <a:defRPr/>
            </a:pPr>
            <a:fld id="{81522531-1E29-B24A-86A4-7269D03063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727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宋体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宋体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宋体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宋体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宋体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latin typeface="Calibri" charset="0"/>
              </a:rPr>
              <a:t>15 minutes, 12 minutes + 3 minutes Q&amp;A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latin typeface="Calibri" charset="0"/>
              </a:rPr>
              <a:t>`</a:t>
            </a:r>
            <a:endParaRPr lang="zh-CN" altLang="en-US">
              <a:latin typeface="Calibri" charset="0"/>
            </a:endParaRPr>
          </a:p>
        </p:txBody>
      </p:sp>
      <p:sp>
        <p:nvSpPr>
          <p:cNvPr id="1536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050837-F474-924B-A9F6-5DB3E0CE853F}" type="slidenum">
              <a:rPr lang="zh-CN" altLang="en-US" sz="1200"/>
              <a:pPr eaLnBrk="1" hangingPunct="1"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latin typeface="Calibri" charset="0"/>
              </a:rPr>
              <a:t>----- 会议笔记(12/18/13 16:03) -----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latin typeface="Calibri" charset="0"/>
              </a:rPr>
              <a:t>don't mention why is not well-</a:t>
            </a:r>
            <a:r>
              <a:rPr lang="en-US" altLang="zh-CN" dirty="0" err="1">
                <a:latin typeface="Calibri" charset="0"/>
              </a:rPr>
              <a:t>suitsble</a:t>
            </a:r>
            <a:r>
              <a:rPr lang="en-US" altLang="zh-CN" dirty="0">
                <a:latin typeface="Calibri" charset="0"/>
              </a:rPr>
              <a:t>,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latin typeface="Calibri" charset="0"/>
              </a:rPr>
              <a:t>want to move </a:t>
            </a:r>
            <a:r>
              <a:rPr lang="en-US" altLang="zh-CN" dirty="0" smtClean="0">
                <a:latin typeface="Calibri" charset="0"/>
              </a:rPr>
              <a:t>computation</a:t>
            </a:r>
            <a:r>
              <a:rPr lang="en-US" altLang="zh-CN" baseline="0" dirty="0" smtClean="0">
                <a:latin typeface="Calibri" charset="0"/>
              </a:rPr>
              <a:t> close to data</a:t>
            </a:r>
            <a:endParaRPr lang="en-US" altLang="zh-CN" dirty="0">
              <a:latin typeface="Calibri" charset="0"/>
            </a:endParaRPr>
          </a:p>
        </p:txBody>
      </p:sp>
      <p:sp>
        <p:nvSpPr>
          <p:cNvPr id="18435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8C3F413-0C43-494E-AB6B-F41B77F83093}" type="slidenum">
              <a:rPr lang="zh-CN" altLang="en-US" sz="1200"/>
              <a:pPr eaLnBrk="1" hangingPunct="1"/>
              <a:t>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会议笔记(12/18/13 16:03) -----</a:t>
            </a:r>
          </a:p>
          <a:p>
            <a:r>
              <a:rPr kumimoji="1" lang="zh-CN" altLang="en-US"/>
              <a:t>look at data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522531-1E29-B24A-86A4-7269D03063B6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169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6 minutes</a:t>
            </a:r>
            <a:endParaRPr kumimoji="1" lang="zh-CN" altLang="en-US" dirty="0" smtClean="0"/>
          </a:p>
          <a:p>
            <a:pPr eaLnBrk="1" hangingPunct="1"/>
            <a:r>
              <a:rPr lang="en-US" altLang="zh-CN" dirty="0" smtClean="0">
                <a:latin typeface="Calibri" charset="0"/>
              </a:rPr>
              <a:t>============</a:t>
            </a:r>
          </a:p>
          <a:p>
            <a:pPr eaLnBrk="1" hangingPunct="1"/>
            <a:r>
              <a:rPr lang="en-US" altLang="zh-CN" dirty="0" smtClean="0">
                <a:latin typeface="Calibri" charset="0"/>
              </a:rPr>
              <a:t>Output </a:t>
            </a:r>
            <a:r>
              <a:rPr lang="en-US" altLang="zh-CN" dirty="0">
                <a:latin typeface="Calibri" charset="0"/>
              </a:rPr>
              <a:t>buffer allocated can be potentially large</a:t>
            </a:r>
          </a:p>
          <a:p>
            <a:pPr eaLnBrk="1" hangingPunct="1"/>
            <a:r>
              <a:rPr lang="en-US" altLang="zh-CN" dirty="0">
                <a:latin typeface="Calibri" charset="0"/>
              </a:rPr>
              <a:t>Return unnecessary data</a:t>
            </a:r>
          </a:p>
          <a:p>
            <a:pPr eaLnBrk="1" hangingPunct="1"/>
            <a:endParaRPr lang="zh-CN" altLang="en-US" dirty="0">
              <a:latin typeface="Calibri" charset="0"/>
            </a:endParaRPr>
          </a:p>
          <a:p>
            <a:pPr eaLnBrk="1" hangingPunct="1"/>
            <a:r>
              <a:rPr lang="zh-CN" altLang="en-US" dirty="0">
                <a:latin typeface="Calibri" charset="0"/>
              </a:rPr>
              <a:t>----- 会议笔记(12/18/13 16:03) -----</a:t>
            </a:r>
          </a:p>
          <a:p>
            <a:pPr eaLnBrk="1" hangingPunct="1"/>
            <a:r>
              <a:rPr lang="zh-CN" altLang="en-US" dirty="0">
                <a:latin typeface="Calibri" charset="0"/>
              </a:rPr>
              <a:t>not </a:t>
            </a:r>
            <a:r>
              <a:rPr lang="en-US" altLang="zh-CN" dirty="0" smtClean="0">
                <a:latin typeface="Calibri" charset="0"/>
              </a:rPr>
              <a:t>mention </a:t>
            </a:r>
            <a:r>
              <a:rPr lang="zh-CN" altLang="en-US" dirty="0" smtClean="0">
                <a:latin typeface="Calibri" charset="0"/>
              </a:rPr>
              <a:t>user buffer</a:t>
            </a:r>
            <a:r>
              <a:rPr lang="en-US" altLang="zh-CN" dirty="0" smtClean="0">
                <a:latin typeface="Calibri" charset="0"/>
              </a:rPr>
              <a:t>/system buffer</a:t>
            </a:r>
            <a:endParaRPr lang="zh-CN" altLang="en-US" dirty="0">
              <a:latin typeface="Calibri" charset="0"/>
            </a:endParaRPr>
          </a:p>
        </p:txBody>
      </p:sp>
      <p:sp>
        <p:nvSpPr>
          <p:cNvPr id="2150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2B7D04-CBF7-4D46-846E-74B5E099E031}" type="slidenum">
              <a:rPr lang="zh-CN" altLang="en-US" sz="1200"/>
              <a:pPr eaLnBrk="1" hangingPunct="1"/>
              <a:t>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522531-1E29-B24A-86A4-7269D03063B6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780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Not say in detail, just say what it</a:t>
            </a:r>
            <a:r>
              <a:rPr kumimoji="1" lang="en-US" altLang="zh-CN" baseline="0" dirty="0" smtClean="0"/>
              <a:t> can be done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522531-1E29-B24A-86A4-7269D03063B6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910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12 minutes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522531-1E29-B24A-86A4-7269D03063B6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248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b="1" dirty="0">
                <a:latin typeface="Calibri" charset="0"/>
                <a:cs typeface="Comic Sans MS" charset="0"/>
              </a:rPr>
              <a:t>Communication latency </a:t>
            </a:r>
            <a:r>
              <a:rPr lang="en-US" altLang="zh-CN" dirty="0">
                <a:latin typeface="Calibri" charset="0"/>
                <a:cs typeface="Comic Sans MS" charset="0"/>
              </a:rPr>
              <a:t>is improved by 20%</a:t>
            </a:r>
          </a:p>
          <a:p>
            <a:pPr eaLnBrk="1" hangingPunct="1"/>
            <a:r>
              <a:rPr lang="en-US" altLang="zh-CN" dirty="0">
                <a:latin typeface="Calibri" charset="0"/>
                <a:cs typeface="Comic Sans MS" charset="0"/>
              </a:rPr>
              <a:t>user-defined buffer has no </a:t>
            </a:r>
            <a:r>
              <a:rPr lang="en-US" altLang="zh-CN" b="1" dirty="0">
                <a:latin typeface="Calibri" charset="0"/>
                <a:cs typeface="Comic Sans MS" charset="0"/>
              </a:rPr>
              <a:t>synchronization overhead</a:t>
            </a:r>
            <a:r>
              <a:rPr lang="en-US" altLang="zh-CN" dirty="0">
                <a:latin typeface="Calibri" charset="0"/>
                <a:cs typeface="Comic Sans MS" charset="0"/>
              </a:rPr>
              <a:t>!</a:t>
            </a:r>
          </a:p>
          <a:p>
            <a:pPr eaLnBrk="1" hangingPunct="1"/>
            <a:endParaRPr lang="zh-CN" altLang="en-US" dirty="0">
              <a:latin typeface="Calibri" charset="0"/>
              <a:cs typeface="Comic Sans MS" charset="0"/>
            </a:endParaRPr>
          </a:p>
        </p:txBody>
      </p:sp>
      <p:sp>
        <p:nvSpPr>
          <p:cNvPr id="29699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82193F-F010-FF40-9CFF-4230D053020E}" type="slidenum">
              <a:rPr lang="zh-CN" altLang="en-US" sz="1200"/>
              <a:pPr eaLnBrk="1" hangingPunct="1"/>
              <a:t>11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14 min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Thi</a:t>
            </a:r>
            <a:r>
              <a:rPr kumimoji="1" lang="en-US" altLang="zh-CN" baseline="0" dirty="0" smtClean="0"/>
              <a:t>s work largely depends on our previous work,</a:t>
            </a:r>
          </a:p>
          <a:p>
            <a:r>
              <a:rPr kumimoji="1" lang="en-US" altLang="zh-CN" baseline="0" dirty="0" smtClean="0"/>
              <a:t>Due to the time limit, I cannot introduce them in depth,</a:t>
            </a:r>
          </a:p>
          <a:p>
            <a:r>
              <a:rPr kumimoji="1" lang="en-US" altLang="zh-CN" baseline="0" dirty="0" smtClean="0"/>
              <a:t>Related documents about our previous work can be found at …</a:t>
            </a:r>
          </a:p>
          <a:p>
            <a:r>
              <a:rPr kumimoji="1" lang="en-US" altLang="zh-CN" dirty="0" smtClean="0"/>
              <a:t>I am happy for</a:t>
            </a:r>
            <a:r>
              <a:rPr kumimoji="1" lang="en-US" altLang="zh-CN" baseline="0" dirty="0" smtClean="0"/>
              <a:t> any questions.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522531-1E29-B24A-86A4-7269D03063B6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71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4817A-31F4-644E-9263-5E3C3E522CE5}" type="datetime2">
              <a:rPr lang="en-US" altLang="zh-CN"/>
              <a:pPr>
                <a:defRPr/>
              </a:pPr>
              <a:t>Saturday, July 26, 14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C7796-9578-114C-842A-67EB6EB55E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076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5BA83-FF18-4C43-984A-E0995101E20D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27366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783DF-6943-6D40-B939-6F5CEBEA85ED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08288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24A75-FE50-5445-888B-F091F6AD9824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81633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F8B71-DCDD-9D41-A3DF-53F538507BAD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693926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2EF8F-A740-A34A-A48A-7080A1CCDE85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64728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D0B84-2F92-BE42-AA13-B10A52DE1A2D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44247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23174-903B-4643-8F2B-478E17CEF8C6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53555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81BD1-72D9-5A46-97E2-321C9B9FCB00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0467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5E0D4-78DA-DE4E-9DAE-3D0C79B25855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6741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30BF5-969E-0545-88E0-F651C985115D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47306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400" b="1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86C55240-C39A-7B48-8B16-5D499E7EDEDA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6" r:id="rId2"/>
    <p:sldLayoutId id="2147483814" r:id="rId3"/>
    <p:sldLayoutId id="2147483807" r:id="rId4"/>
    <p:sldLayoutId id="2147483815" r:id="rId5"/>
    <p:sldLayoutId id="2147483808" r:id="rId6"/>
    <p:sldLayoutId id="2147483809" r:id="rId7"/>
    <p:sldLayoutId id="2147483816" r:id="rId8"/>
    <p:sldLayoutId id="2147483810" r:id="rId9"/>
    <p:sldLayoutId id="2147483811" r:id="rId10"/>
    <p:sldLayoutId id="214748381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kern="1200" spc="-100">
          <a:solidFill>
            <a:schemeClr val="tx2"/>
          </a:solidFill>
          <a:latin typeface="+mj-lt"/>
          <a:ea typeface="宋体" charset="0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宋体" charset="0"/>
          <a:cs typeface="宋体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宋体" charset="0"/>
          <a:cs typeface="宋体" charset="0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kumimoji="1" sz="2000" kern="1200">
          <a:solidFill>
            <a:schemeClr val="tx1"/>
          </a:solidFill>
          <a:latin typeface="+mn-lt"/>
          <a:ea typeface="宋体" charset="0"/>
          <a:cs typeface="宋体" charset="0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kumimoji="1" kern="1200">
          <a:solidFill>
            <a:schemeClr val="tx1"/>
          </a:solidFill>
          <a:latin typeface="+mn-lt"/>
          <a:ea typeface="宋体" charset="0"/>
          <a:cs typeface="宋体" charset="0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kumimoji="1" sz="1600" kern="1200">
          <a:solidFill>
            <a:schemeClr val="tx1"/>
          </a:solidFill>
          <a:latin typeface="+mn-lt"/>
          <a:ea typeface="宋体" charset="0"/>
          <a:cs typeface="宋体" charset="0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kumimoji="1" sz="1400" kern="1200">
          <a:solidFill>
            <a:schemeClr val="tx1"/>
          </a:solidFill>
          <a:latin typeface="+mn-lt"/>
          <a:ea typeface="宋体" charset="0"/>
          <a:cs typeface="宋体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eb.engr.illinois.edu/~xinzhao3/" TargetMode="External"/><Relationship Id="rId4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80400" cy="22098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en-US" altLang="zh-CN" sz="3200" dirty="0">
                <a:latin typeface="Arial" charset="0"/>
                <a:ea typeface="+mj-ea"/>
                <a:cs typeface="Arial" charset="0"/>
              </a:rPr>
              <a:t> Optimization Strategies </a:t>
            </a:r>
            <a:r>
              <a:rPr kumimoji="0" lang="en-US" altLang="zh-CN" sz="3200" dirty="0" smtClean="0">
                <a:latin typeface="Arial" charset="0"/>
                <a:ea typeface="+mj-ea"/>
                <a:cs typeface="Arial" charset="0"/>
              </a:rPr>
              <a:t>for</a:t>
            </a:r>
            <a:br>
              <a:rPr kumimoji="0" lang="en-US" altLang="zh-CN" sz="3200" dirty="0" smtClean="0">
                <a:latin typeface="Arial" charset="0"/>
                <a:ea typeface="+mj-ea"/>
                <a:cs typeface="Arial" charset="0"/>
              </a:rPr>
            </a:br>
            <a:r>
              <a:rPr kumimoji="0" lang="en-US" altLang="zh-CN" sz="3200" dirty="0" smtClean="0">
                <a:latin typeface="Arial" charset="0"/>
                <a:ea typeface="+mj-ea"/>
                <a:cs typeface="Arial" charset="0"/>
              </a:rPr>
              <a:t>MPI</a:t>
            </a:r>
            <a:r>
              <a:rPr kumimoji="0" lang="en-US" altLang="zh-CN" sz="3200" dirty="0">
                <a:latin typeface="Arial" charset="0"/>
                <a:ea typeface="+mj-ea"/>
                <a:cs typeface="Arial" charset="0"/>
              </a:rPr>
              <a:t>-Interoperable Active Messages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573463"/>
            <a:ext cx="7848600" cy="2232025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b="1" dirty="0">
                <a:ea typeface="+mn-ea"/>
                <a:cs typeface="+mn-cs"/>
              </a:rPr>
              <a:t>Xin Zhao</a:t>
            </a:r>
            <a:r>
              <a:rPr lang="en-US" altLang="zh-CN" dirty="0">
                <a:ea typeface="+mn-ea"/>
                <a:cs typeface="+mn-cs"/>
              </a:rPr>
              <a:t>, </a:t>
            </a:r>
            <a:r>
              <a:rPr lang="en-US" altLang="zh-CN" dirty="0" err="1">
                <a:ea typeface="+mn-ea"/>
                <a:cs typeface="+mn-cs"/>
              </a:rPr>
              <a:t>Pavan</a:t>
            </a:r>
            <a:r>
              <a:rPr lang="en-US" altLang="zh-CN" dirty="0">
                <a:ea typeface="+mn-ea"/>
                <a:cs typeface="+mn-cs"/>
              </a:rPr>
              <a:t> </a:t>
            </a:r>
            <a:r>
              <a:rPr lang="en-US" altLang="zh-CN" dirty="0" err="1">
                <a:ea typeface="+mn-ea"/>
                <a:cs typeface="+mn-cs"/>
              </a:rPr>
              <a:t>Balaji</a:t>
            </a:r>
            <a:r>
              <a:rPr lang="en-US" altLang="zh-CN" dirty="0">
                <a:ea typeface="+mn-ea"/>
                <a:cs typeface="+mn-cs"/>
              </a:rPr>
              <a:t>, William </a:t>
            </a:r>
            <a:r>
              <a:rPr lang="en-US" altLang="zh-CN" dirty="0" err="1">
                <a:ea typeface="+mn-ea"/>
                <a:cs typeface="+mn-cs"/>
              </a:rPr>
              <a:t>Gropp</a:t>
            </a:r>
            <a:r>
              <a:rPr lang="en-US" altLang="zh-CN" dirty="0">
                <a:ea typeface="+mn-ea"/>
                <a:cs typeface="+mn-cs"/>
              </a:rPr>
              <a:t>, Rajeev Thakur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700" dirty="0">
              <a:ea typeface="+mn-ea"/>
              <a:cs typeface="+mn-cs"/>
            </a:endParaRP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700" i="1" dirty="0">
                <a:ea typeface="+mn-ea"/>
                <a:cs typeface="+mn-cs"/>
              </a:rPr>
              <a:t>University of Illinois at Urbana-Champaign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700" i="1" dirty="0">
                <a:ea typeface="+mn-ea"/>
                <a:cs typeface="+mn-cs"/>
              </a:rPr>
              <a:t>Argonne National Laboratory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500" i="1" dirty="0">
              <a:ea typeface="+mn-ea"/>
              <a:cs typeface="+mn-cs"/>
            </a:endParaRP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000" dirty="0" smtClean="0">
                <a:ea typeface="+mn-ea"/>
                <a:cs typeface="+mn-cs"/>
              </a:rPr>
              <a:t>ScalCom’</a:t>
            </a:r>
            <a:r>
              <a:rPr lang="en-US" altLang="zh-CN" sz="2000" dirty="0">
                <a:ea typeface="+mn-ea"/>
                <a:cs typeface="+mn-cs"/>
              </a:rPr>
              <a:t>13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600" dirty="0">
              <a:ea typeface="+mn-ea"/>
              <a:cs typeface="+mn-cs"/>
            </a:endParaRP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000" dirty="0">
                <a:ea typeface="+mn-ea"/>
                <a:cs typeface="+mn-cs"/>
              </a:rPr>
              <a:t>December </a:t>
            </a:r>
            <a:r>
              <a:rPr lang="en-US" altLang="zh-CN" sz="2000" dirty="0" smtClean="0">
                <a:ea typeface="+mn-ea"/>
                <a:cs typeface="+mn-cs"/>
              </a:rPr>
              <a:t>21, </a:t>
            </a:r>
            <a:r>
              <a:rPr lang="en-US" altLang="zh-CN" sz="2000" dirty="0">
                <a:ea typeface="+mn-ea"/>
                <a:cs typeface="+mn-cs"/>
              </a:rPr>
              <a:t>2013</a:t>
            </a:r>
            <a:endParaRPr lang="zh-CN" altLang="en-US" sz="2000" dirty="0">
              <a:ea typeface="+mn-ea"/>
              <a:cs typeface="+mn-cs"/>
            </a:endParaRPr>
          </a:p>
        </p:txBody>
      </p:sp>
      <p:pic>
        <p:nvPicPr>
          <p:cNvPr id="1433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5949950"/>
            <a:ext cx="1957388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949950"/>
            <a:ext cx="1871662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4967287"/>
          </a:xfrm>
        </p:spPr>
        <p:txBody>
          <a:bodyPr/>
          <a:lstStyle/>
          <a:p>
            <a:pPr eaLnBrk="1" hangingPunct="1"/>
            <a:r>
              <a:rPr kumimoji="0" lang="en-US" altLang="zh-CN" sz="2600" dirty="0">
                <a:solidFill>
                  <a:srgbClr val="000000"/>
                </a:solidFill>
                <a:latin typeface="Arial" charset="0"/>
                <a:cs typeface="Comic Sans MS" charset="0"/>
              </a:rPr>
              <a:t>BLUES cluster at ANL: 310 nodes, with each consisting 16 cores, connected with </a:t>
            </a:r>
            <a:r>
              <a:rPr kumimoji="0" lang="en-US" altLang="zh-CN" sz="2600" dirty="0" err="1">
                <a:solidFill>
                  <a:srgbClr val="000000"/>
                </a:solidFill>
                <a:latin typeface="Arial" charset="0"/>
                <a:cs typeface="Comic Sans MS" charset="0"/>
              </a:rPr>
              <a:t>QLogic</a:t>
            </a:r>
            <a:r>
              <a:rPr kumimoji="0" lang="en-US" altLang="zh-CN" sz="2600" dirty="0">
                <a:solidFill>
                  <a:srgbClr val="000000"/>
                </a:solidFill>
                <a:latin typeface="Arial" charset="0"/>
                <a:cs typeface="Comic Sans MS" charset="0"/>
              </a:rPr>
              <a:t> QDR </a:t>
            </a:r>
            <a:r>
              <a:rPr kumimoji="0" lang="en-US" altLang="zh-CN" sz="2600" dirty="0" err="1">
                <a:solidFill>
                  <a:srgbClr val="000000"/>
                </a:solidFill>
                <a:latin typeface="Arial" charset="0"/>
                <a:cs typeface="Comic Sans MS" charset="0"/>
              </a:rPr>
              <a:t>InfiniBand</a:t>
            </a:r>
            <a:endParaRPr kumimoji="0" lang="en-US" altLang="zh-CN" sz="2600" dirty="0">
              <a:solidFill>
                <a:srgbClr val="000000"/>
              </a:solidFill>
              <a:latin typeface="Arial" charset="0"/>
              <a:cs typeface="Comic Sans MS" charset="0"/>
            </a:endParaRPr>
          </a:p>
          <a:p>
            <a:pPr eaLnBrk="1" hangingPunct="1"/>
            <a:r>
              <a:rPr kumimoji="0" lang="en-US" altLang="zh-CN" sz="2600" dirty="0">
                <a:solidFill>
                  <a:srgbClr val="000000"/>
                </a:solidFill>
                <a:latin typeface="Arial" charset="0"/>
                <a:cs typeface="Comic Sans MS" charset="0"/>
              </a:rPr>
              <a:t>Based on MPICH-3.1b1</a:t>
            </a:r>
          </a:p>
          <a:p>
            <a:pPr eaLnBrk="1" hangingPunct="1"/>
            <a:r>
              <a:rPr kumimoji="0" lang="en-US" altLang="zh-CN" sz="2600" dirty="0">
                <a:solidFill>
                  <a:srgbClr val="000000"/>
                </a:solidFill>
                <a:latin typeface="Arial" charset="0"/>
                <a:cs typeface="Comic Sans MS" charset="0"/>
              </a:rPr>
              <a:t>Micro-benchmarks: two common operations</a:t>
            </a:r>
          </a:p>
          <a:p>
            <a:pPr lvl="1" eaLnBrk="1" hangingPunct="1"/>
            <a:r>
              <a:rPr kumimoji="0" lang="en-US" altLang="zh-CN" sz="2600" dirty="0">
                <a:solidFill>
                  <a:srgbClr val="000090"/>
                </a:solidFill>
                <a:latin typeface="Arial" charset="0"/>
                <a:ea typeface="ＭＳ Ｐゴシック" charset="0"/>
                <a:cs typeface="Comic Sans MS" charset="0"/>
              </a:rPr>
              <a:t>Remote search of string sequences (20 characters per sequence)</a:t>
            </a:r>
          </a:p>
          <a:p>
            <a:pPr lvl="1" eaLnBrk="1" hangingPunct="1"/>
            <a:r>
              <a:rPr kumimoji="0" lang="en-US" altLang="zh-CN" sz="2600" dirty="0">
                <a:solidFill>
                  <a:srgbClr val="000090"/>
                </a:solidFill>
                <a:latin typeface="Arial" charset="0"/>
                <a:ea typeface="ＭＳ Ｐゴシック" charset="0"/>
                <a:cs typeface="Comic Sans MS" charset="0"/>
              </a:rPr>
              <a:t>Remote summation of absolute values in two arrays (100 integers per array)</a:t>
            </a:r>
          </a:p>
          <a:p>
            <a:pPr lvl="1" eaLnBrk="1" hangingPunct="1"/>
            <a:r>
              <a:rPr kumimoji="0" lang="en-US" altLang="zh-CN" sz="2600" dirty="0">
                <a:solidFill>
                  <a:srgbClr val="000090"/>
                </a:solidFill>
                <a:latin typeface="Arial" charset="0"/>
                <a:ea typeface="ＭＳ Ｐゴシック" charset="0"/>
                <a:cs typeface="Comic Sans MS" charset="0"/>
              </a:rPr>
              <a:t>Result data is returned</a:t>
            </a:r>
          </a:p>
          <a:p>
            <a:pPr eaLnBrk="1" hangingPunct="1"/>
            <a:endParaRPr kumimoji="0" lang="zh-CN" altLang="en-US" sz="2600" dirty="0">
              <a:latin typeface="Arial" charset="0"/>
              <a:ea typeface="华文新魏" charset="0"/>
              <a:cs typeface="华文新魏" charset="0"/>
            </a:endParaRP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04250" y="6381750"/>
            <a:ext cx="1066800" cy="328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E2AE7C0A-9C20-5C43-BB00-FC630B11FEA6}" type="slidenum">
              <a:rPr lang="en-US" altLang="zh-CN" sz="1900">
                <a:solidFill>
                  <a:srgbClr val="000000"/>
                </a:solidFill>
              </a:rPr>
              <a:pPr eaLnBrk="1" hangingPunct="1">
                <a:lnSpc>
                  <a:spcPct val="80000"/>
                </a:lnSpc>
              </a:pPr>
              <a:t>10</a:t>
            </a:fld>
            <a:endParaRPr lang="en-US" altLang="zh-CN" sz="1900">
              <a:solidFill>
                <a:srgbClr val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9512" y="260648"/>
            <a:ext cx="9145016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kern="1200" spc="-100">
                <a:solidFill>
                  <a:schemeClr val="tx2"/>
                </a:solidFill>
                <a:latin typeface="+mj-lt"/>
                <a:ea typeface="宋体" charset="0"/>
                <a:cs typeface="宋体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charset="0"/>
                <a:ea typeface="宋体" charset="0"/>
                <a:cs typeface="宋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charset="0"/>
                <a:ea typeface="宋体" charset="0"/>
                <a:cs typeface="宋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charset="0"/>
                <a:ea typeface="宋体" charset="0"/>
                <a:cs typeface="宋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charset="0"/>
                <a:ea typeface="宋体" charset="0"/>
                <a:cs typeface="宋体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defRPr/>
            </a:pPr>
            <a:r>
              <a:rPr kumimoji="0" lang="en-US" altLang="zh-CN" sz="3600" dirty="0">
                <a:latin typeface="Arial" charset="0"/>
                <a:cs typeface="Arial" charset="0"/>
              </a:rPr>
              <a:t>Experimental Settings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04250" y="6381750"/>
            <a:ext cx="1066800" cy="328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8BF0D61F-D1CA-1A43-BB63-BA5E9B033D33}" type="slidenum">
              <a:rPr lang="en-US" altLang="zh-CN" sz="1900">
                <a:solidFill>
                  <a:srgbClr val="000000"/>
                </a:solidFill>
              </a:rPr>
              <a:pPr eaLnBrk="1" hangingPunct="1">
                <a:lnSpc>
                  <a:spcPct val="80000"/>
                </a:lnSpc>
              </a:pPr>
              <a:t>11</a:t>
            </a:fld>
            <a:endParaRPr lang="en-US" altLang="zh-CN" sz="1900">
              <a:solidFill>
                <a:srgbClr val="000000"/>
              </a:solidFill>
            </a:endParaRPr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6661293"/>
              </p:ext>
            </p:extLst>
          </p:nvPr>
        </p:nvGraphicFramePr>
        <p:xfrm>
          <a:off x="-396552" y="1196752"/>
          <a:ext cx="5040560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7880956"/>
              </p:ext>
            </p:extLst>
          </p:nvPr>
        </p:nvGraphicFramePr>
        <p:xfrm>
          <a:off x="3599384" y="908720"/>
          <a:ext cx="5544616" cy="2957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/>
        </p:nvGraphicFramePr>
        <p:xfrm>
          <a:off x="-180528" y="4005064"/>
          <a:ext cx="5832648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椭圆形标注 6"/>
          <p:cNvSpPr>
            <a:spLocks noChangeArrowheads="1"/>
          </p:cNvSpPr>
          <p:nvPr/>
        </p:nvSpPr>
        <p:spPr bwMode="auto">
          <a:xfrm>
            <a:off x="5580063" y="4221163"/>
            <a:ext cx="2376487" cy="1368425"/>
          </a:xfrm>
          <a:prstGeom prst="wedgeEllipseCallout">
            <a:avLst>
              <a:gd name="adj1" fmla="val -55648"/>
              <a:gd name="adj2" fmla="val -28616"/>
            </a:avLst>
          </a:prstGeom>
          <a:solidFill>
            <a:srgbClr val="FF0000">
              <a:alpha val="2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altLang="zh-CN" sz="2000" dirty="0">
                <a:latin typeface="+mn-lt"/>
                <a:ea typeface="宋体" charset="0"/>
                <a:cs typeface="Comic Sans MS" charset="0"/>
              </a:rPr>
              <a:t>scalability:</a:t>
            </a:r>
          </a:p>
          <a:p>
            <a:pPr>
              <a:defRPr/>
            </a:pPr>
            <a:r>
              <a:rPr lang="en-US" altLang="zh-CN" sz="2000" dirty="0">
                <a:latin typeface="+mn-lt"/>
                <a:ea typeface="宋体" charset="0"/>
                <a:cs typeface="Comic Sans MS" charset="0"/>
              </a:rPr>
              <a:t>25% improvement</a:t>
            </a:r>
            <a:endParaRPr lang="zh-CN" altLang="en-US" sz="2000" dirty="0">
              <a:latin typeface="+mn-lt"/>
              <a:ea typeface="宋体" charset="0"/>
              <a:cs typeface="Comic Sans MS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9512" y="260648"/>
            <a:ext cx="9145016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kern="1200" spc="-100">
                <a:solidFill>
                  <a:schemeClr val="tx2"/>
                </a:solidFill>
                <a:latin typeface="+mj-lt"/>
                <a:ea typeface="宋体" charset="0"/>
                <a:cs typeface="宋体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charset="0"/>
                <a:ea typeface="宋体" charset="0"/>
                <a:cs typeface="宋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charset="0"/>
                <a:ea typeface="宋体" charset="0"/>
                <a:cs typeface="宋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charset="0"/>
                <a:ea typeface="宋体" charset="0"/>
                <a:cs typeface="宋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charset="0"/>
                <a:ea typeface="宋体" charset="0"/>
                <a:cs typeface="宋体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defRPr/>
            </a:pPr>
            <a:r>
              <a:rPr kumimoji="0" lang="en-US" altLang="zh-CN" sz="3600" dirty="0">
                <a:latin typeface="Arial" charset="0"/>
                <a:cs typeface="Arial" charset="0"/>
              </a:rPr>
              <a:t>Effect of Exclusive User Buffer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04250" y="6381750"/>
            <a:ext cx="1066800" cy="328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9F523FEB-B753-2349-AA43-B0E84819905E}" type="slidenum">
              <a:rPr lang="en-US" altLang="zh-CN" sz="1900">
                <a:solidFill>
                  <a:srgbClr val="000000"/>
                </a:solidFill>
              </a:rPr>
              <a:pPr eaLnBrk="1" hangingPunct="1">
                <a:lnSpc>
                  <a:spcPct val="80000"/>
                </a:lnSpc>
              </a:pPr>
              <a:t>12</a:t>
            </a:fld>
            <a:endParaRPr lang="en-US" altLang="zh-CN" sz="1900">
              <a:solidFill>
                <a:srgbClr val="000000"/>
              </a:solidFill>
            </a:endParaRPr>
          </a:p>
        </p:txBody>
      </p:sp>
      <p:graphicFrame>
        <p:nvGraphicFramePr>
          <p:cNvPr id="5" name="图表 4"/>
          <p:cNvGraphicFramePr>
            <a:graphicFrameLocks/>
          </p:cNvGraphicFramePr>
          <p:nvPr/>
        </p:nvGraphicFramePr>
        <p:xfrm>
          <a:off x="179512" y="1124744"/>
          <a:ext cx="4608512" cy="309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/>
        </p:nvGraphicFramePr>
        <p:xfrm>
          <a:off x="3635896" y="3861048"/>
          <a:ext cx="4968552" cy="3123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821" name="椭圆形标注 1"/>
          <p:cNvSpPr>
            <a:spLocks noChangeArrowheads="1"/>
          </p:cNvSpPr>
          <p:nvPr/>
        </p:nvSpPr>
        <p:spPr bwMode="auto">
          <a:xfrm>
            <a:off x="5148263" y="1412875"/>
            <a:ext cx="3455987" cy="1728788"/>
          </a:xfrm>
          <a:prstGeom prst="wedgeEllipseCallout">
            <a:avLst>
              <a:gd name="adj1" fmla="val -63290"/>
              <a:gd name="adj2" fmla="val 22476"/>
            </a:avLst>
          </a:prstGeom>
          <a:solidFill>
            <a:srgbClr val="FF0000">
              <a:alpha val="2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altLang="zh-CN" dirty="0">
                <a:latin typeface="+mn-lt"/>
                <a:ea typeface="宋体" charset="0"/>
                <a:cs typeface="Comic Sans MS" charset="0"/>
              </a:rPr>
              <a:t>system-specific threshold</a:t>
            </a:r>
          </a:p>
          <a:p>
            <a:pPr>
              <a:defRPr/>
            </a:pPr>
            <a:r>
              <a:rPr lang="en-US" altLang="zh-CN" dirty="0">
                <a:latin typeface="+mn-lt"/>
                <a:ea typeface="宋体" charset="0"/>
                <a:cs typeface="Comic Sans MS" charset="0"/>
              </a:rPr>
              <a:t>helps eliminate packing</a:t>
            </a:r>
          </a:p>
          <a:p>
            <a:pPr>
              <a:defRPr/>
            </a:pPr>
            <a:r>
              <a:rPr lang="en-US" altLang="zh-CN" dirty="0">
                <a:latin typeface="+mn-lt"/>
                <a:ea typeface="宋体" charset="0"/>
                <a:cs typeface="Comic Sans MS" charset="0"/>
              </a:rPr>
              <a:t>and unpacking overhead</a:t>
            </a:r>
            <a:endParaRPr lang="zh-CN" altLang="en-US" dirty="0">
              <a:latin typeface="+mn-lt"/>
              <a:ea typeface="宋体" charset="0"/>
              <a:cs typeface="Comic Sans MS" charset="0"/>
            </a:endParaRPr>
          </a:p>
        </p:txBody>
      </p:sp>
      <p:sp>
        <p:nvSpPr>
          <p:cNvPr id="34822" name="椭圆形标注 8"/>
          <p:cNvSpPr>
            <a:spLocks noChangeArrowheads="1"/>
          </p:cNvSpPr>
          <p:nvPr/>
        </p:nvSpPr>
        <p:spPr bwMode="auto">
          <a:xfrm>
            <a:off x="179388" y="4292600"/>
            <a:ext cx="3529012" cy="1728788"/>
          </a:xfrm>
          <a:prstGeom prst="wedgeEllipseCallout">
            <a:avLst>
              <a:gd name="adj1" fmla="val 158005"/>
              <a:gd name="adj2" fmla="val -42178"/>
            </a:avLst>
          </a:prstGeom>
          <a:solidFill>
            <a:srgbClr val="FF0000">
              <a:alpha val="2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altLang="zh-CN" dirty="0">
                <a:latin typeface="+mn-lt"/>
                <a:ea typeface="宋体" charset="0"/>
                <a:cs typeface="Comic Sans MS" charset="0"/>
              </a:rPr>
              <a:t>MPIX_AMV(0.8) transmits</a:t>
            </a:r>
          </a:p>
          <a:p>
            <a:pPr>
              <a:defRPr/>
            </a:pPr>
            <a:r>
              <a:rPr lang="en-US" altLang="zh-CN" dirty="0">
                <a:latin typeface="+mn-lt"/>
                <a:ea typeface="宋体" charset="0"/>
                <a:cs typeface="Comic Sans MS" charset="0"/>
              </a:rPr>
              <a:t>more data than MPIX_AM</a:t>
            </a:r>
          </a:p>
          <a:p>
            <a:pPr>
              <a:defRPr/>
            </a:pPr>
            <a:r>
              <a:rPr lang="en-US" altLang="zh-CN" dirty="0">
                <a:latin typeface="+mn-lt"/>
                <a:ea typeface="宋体" charset="0"/>
                <a:cs typeface="Comic Sans MS" charset="0"/>
              </a:rPr>
              <a:t>due to additional counts array</a:t>
            </a:r>
            <a:endParaRPr lang="zh-CN" altLang="en-US" dirty="0">
              <a:latin typeface="+mn-lt"/>
              <a:ea typeface="宋体" charset="0"/>
              <a:cs typeface="Comic Sans MS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9512" y="260648"/>
            <a:ext cx="9145016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kern="1200" spc="-100">
                <a:solidFill>
                  <a:schemeClr val="tx2"/>
                </a:solidFill>
                <a:latin typeface="+mj-lt"/>
                <a:ea typeface="宋体" charset="0"/>
                <a:cs typeface="宋体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charset="0"/>
                <a:ea typeface="宋体" charset="0"/>
                <a:cs typeface="宋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charset="0"/>
                <a:ea typeface="宋体" charset="0"/>
                <a:cs typeface="宋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charset="0"/>
                <a:ea typeface="宋体" charset="0"/>
                <a:cs typeface="宋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charset="0"/>
                <a:ea typeface="宋体" charset="0"/>
                <a:cs typeface="宋体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defRPr/>
            </a:pPr>
            <a:r>
              <a:rPr kumimoji="0" lang="en-US" altLang="zh-CN" sz="3200" dirty="0">
                <a:latin typeface="Arial" charset="0"/>
                <a:cs typeface="Arial" charset="0"/>
              </a:rPr>
              <a:t>Comparison between MPIX_AM and MPIX_AMV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1"/>
          <p:cNvSpPr>
            <a:spLocks noGrp="1"/>
          </p:cNvSpPr>
          <p:nvPr>
            <p:ph idx="1"/>
          </p:nvPr>
        </p:nvSpPr>
        <p:spPr>
          <a:xfrm>
            <a:off x="251520" y="1268413"/>
            <a:ext cx="8640638" cy="5040312"/>
          </a:xfrm>
        </p:spPr>
        <p:txBody>
          <a:bodyPr/>
          <a:lstStyle/>
          <a:p>
            <a:pPr eaLnBrk="1" hangingPunct="1"/>
            <a:r>
              <a:rPr kumimoji="0" lang="en-US" altLang="zh-CN" sz="2600" dirty="0">
                <a:latin typeface="Arial" charset="0"/>
                <a:cs typeface="Comic Sans MS" charset="0"/>
              </a:rPr>
              <a:t>Data-intensive applications are increasingly important, MPI is not a </a:t>
            </a:r>
            <a:r>
              <a:rPr kumimoji="0" lang="en-US" altLang="zh-CN" sz="2600" dirty="0" smtClean="0">
                <a:latin typeface="Arial" charset="0"/>
                <a:cs typeface="Comic Sans MS" charset="0"/>
              </a:rPr>
              <a:t>well-suited model</a:t>
            </a:r>
            <a:endParaRPr kumimoji="0" lang="en-US" altLang="zh-CN" sz="2600" dirty="0">
              <a:latin typeface="Arial" charset="0"/>
              <a:cs typeface="Comic Sans MS" charset="0"/>
            </a:endParaRPr>
          </a:p>
          <a:p>
            <a:pPr eaLnBrk="1" hangingPunct="1"/>
            <a:r>
              <a:rPr kumimoji="0" lang="en-US" altLang="zh-CN" sz="2600" dirty="0">
                <a:latin typeface="Arial" charset="0"/>
                <a:cs typeface="Comic Sans MS" charset="0"/>
              </a:rPr>
              <a:t>We proposed MPI-AM framework </a:t>
            </a:r>
            <a:r>
              <a:rPr kumimoji="0" lang="en-US" altLang="zh-CN" sz="2600" dirty="0" smtClean="0">
                <a:latin typeface="Arial" charset="0"/>
                <a:cs typeface="Comic Sans MS" charset="0"/>
              </a:rPr>
              <a:t>in our previous work, to make </a:t>
            </a:r>
            <a:r>
              <a:rPr kumimoji="0" lang="en-US" altLang="zh-CN" sz="2600" dirty="0">
                <a:latin typeface="Arial" charset="0"/>
                <a:cs typeface="Comic Sans MS" charset="0"/>
              </a:rPr>
              <a:t>data-intensive applications more efficient and require less programming effort</a:t>
            </a:r>
          </a:p>
          <a:p>
            <a:pPr eaLnBrk="1" hangingPunct="1"/>
            <a:r>
              <a:rPr kumimoji="0" lang="en-US" altLang="zh-CN" sz="2600" dirty="0">
                <a:latin typeface="Arial" charset="0"/>
                <a:cs typeface="Comic Sans MS" charset="0"/>
              </a:rPr>
              <a:t>There are performance shortcomings in current MPI-AM framework</a:t>
            </a:r>
          </a:p>
          <a:p>
            <a:pPr eaLnBrk="1" hangingPunct="1"/>
            <a:r>
              <a:rPr kumimoji="0" lang="en-US" altLang="zh-CN" sz="2600" dirty="0">
                <a:latin typeface="Arial" charset="0"/>
                <a:cs typeface="Comic Sans MS" charset="0"/>
              </a:rPr>
              <a:t>Our optimization strategies, including auto-detected and user-defined methods, can effectively reduce synchronization overhead and improve efficiency of data transmission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04250" y="6381750"/>
            <a:ext cx="1066800" cy="328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18C091B0-98D4-1C41-91A0-101821EC960C}" type="slidenum">
              <a:rPr lang="en-US" altLang="zh-CN" sz="1900">
                <a:solidFill>
                  <a:srgbClr val="000000"/>
                </a:solidFill>
              </a:rPr>
              <a:pPr eaLnBrk="1" hangingPunct="1">
                <a:lnSpc>
                  <a:spcPct val="80000"/>
                </a:lnSpc>
              </a:pPr>
              <a:t>13</a:t>
            </a:fld>
            <a:endParaRPr lang="en-US" altLang="zh-CN" sz="1900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9145016" cy="100811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600" dirty="0" smtClean="0"/>
              <a:t>Conclusion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04250" y="6381750"/>
            <a:ext cx="1066800" cy="328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98596BFA-A27B-9144-8483-7F945C4266BB}" type="slidenum">
              <a:rPr lang="en-US" altLang="zh-CN" sz="1900">
                <a:solidFill>
                  <a:srgbClr val="000000"/>
                </a:solidFill>
              </a:rPr>
              <a:pPr eaLnBrk="1" hangingPunct="1">
                <a:lnSpc>
                  <a:spcPct val="80000"/>
                </a:lnSpc>
              </a:pPr>
              <a:t>14</a:t>
            </a:fld>
            <a:endParaRPr lang="en-US" altLang="zh-CN" sz="1900">
              <a:solidFill>
                <a:srgbClr val="000000"/>
              </a:solidFill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 bwMode="auto">
          <a:xfrm>
            <a:off x="395288" y="765175"/>
            <a:ext cx="8424862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182563" indent="-1825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defRPr>
            </a:lvl1pPr>
            <a:lvl2pPr marL="457200" indent="-1825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2pPr>
            <a:lvl3pPr marL="730250" indent="-1825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charset="0"/>
              <a:buChar char="•"/>
              <a:defRPr kumimoji="1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3pPr>
            <a:lvl4pPr marL="1004888" indent="-1825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4pPr>
            <a:lvl5pPr marL="1187450" indent="-1365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2000" b="1" dirty="0" smtClean="0">
                <a:solidFill>
                  <a:srgbClr val="000000"/>
                </a:solidFill>
                <a:latin typeface="Arial" charset="0"/>
                <a:cs typeface="Comic Sans MS" charset="0"/>
              </a:rPr>
              <a:t>Our previous work on MPI-AM:</a:t>
            </a:r>
          </a:p>
          <a:p>
            <a:pPr lvl="1">
              <a:defRPr/>
            </a:pPr>
            <a:r>
              <a:rPr kumimoji="0" lang="en-US" altLang="zh-CN" sz="1200" b="1" i="1" dirty="0" smtClean="0">
                <a:solidFill>
                  <a:srgbClr val="000000"/>
                </a:solidFill>
                <a:latin typeface="Arial" charset="0"/>
                <a:cs typeface="Comic Sans MS" charset="0"/>
              </a:rPr>
              <a:t>Towards Asynchronous and MPI-Interoperable Active Messages.</a:t>
            </a:r>
            <a:r>
              <a:rPr kumimoji="0" lang="en-US" altLang="zh-CN" sz="1200" i="1" dirty="0" smtClean="0">
                <a:solidFill>
                  <a:srgbClr val="000000"/>
                </a:solidFill>
                <a:latin typeface="Arial" charset="0"/>
                <a:cs typeface="Comic Sans MS" charset="0"/>
              </a:rPr>
              <a:t> Xin Zhao, Darius </a:t>
            </a:r>
            <a:r>
              <a:rPr kumimoji="0" lang="en-US" altLang="zh-CN" sz="1200" i="1" dirty="0" err="1" smtClean="0">
                <a:solidFill>
                  <a:srgbClr val="000000"/>
                </a:solidFill>
                <a:latin typeface="Arial" charset="0"/>
                <a:cs typeface="Comic Sans MS" charset="0"/>
              </a:rPr>
              <a:t>Buntinas</a:t>
            </a:r>
            <a:r>
              <a:rPr kumimoji="0" lang="en-US" altLang="zh-CN" sz="1200" i="1" dirty="0" smtClean="0">
                <a:solidFill>
                  <a:srgbClr val="000000"/>
                </a:solidFill>
                <a:latin typeface="Arial" charset="0"/>
                <a:cs typeface="Comic Sans MS" charset="0"/>
              </a:rPr>
              <a:t>, </a:t>
            </a:r>
            <a:r>
              <a:rPr kumimoji="0" lang="en-US" altLang="zh-CN" sz="1200" i="1" dirty="0" err="1" smtClean="0">
                <a:solidFill>
                  <a:srgbClr val="000000"/>
                </a:solidFill>
                <a:latin typeface="Arial" charset="0"/>
                <a:cs typeface="Comic Sans MS" charset="0"/>
              </a:rPr>
              <a:t>Judicael</a:t>
            </a:r>
            <a:r>
              <a:rPr kumimoji="0" lang="en-US" altLang="zh-CN" sz="1200" i="1" dirty="0" smtClean="0">
                <a:solidFill>
                  <a:srgbClr val="000000"/>
                </a:solidFill>
                <a:latin typeface="Arial" charset="0"/>
                <a:cs typeface="Comic Sans MS" charset="0"/>
              </a:rPr>
              <a:t> </a:t>
            </a:r>
            <a:r>
              <a:rPr kumimoji="0" lang="en-US" altLang="zh-CN" sz="1200" i="1" dirty="0" err="1" smtClean="0">
                <a:solidFill>
                  <a:srgbClr val="000000"/>
                </a:solidFill>
                <a:latin typeface="Arial" charset="0"/>
                <a:cs typeface="Comic Sans MS" charset="0"/>
              </a:rPr>
              <a:t>Zounmevo</a:t>
            </a:r>
            <a:r>
              <a:rPr kumimoji="0" lang="en-US" altLang="zh-CN" sz="1200" i="1" dirty="0" smtClean="0">
                <a:solidFill>
                  <a:srgbClr val="000000"/>
                </a:solidFill>
                <a:latin typeface="Arial" charset="0"/>
                <a:cs typeface="Comic Sans MS" charset="0"/>
              </a:rPr>
              <a:t>, James </a:t>
            </a:r>
            <a:r>
              <a:rPr kumimoji="0" lang="en-US" altLang="zh-CN" sz="1200" i="1" dirty="0" err="1" smtClean="0">
                <a:solidFill>
                  <a:srgbClr val="000000"/>
                </a:solidFill>
                <a:latin typeface="Arial" charset="0"/>
                <a:cs typeface="Comic Sans MS" charset="0"/>
              </a:rPr>
              <a:t>Dinan</a:t>
            </a:r>
            <a:r>
              <a:rPr kumimoji="0" lang="en-US" altLang="zh-CN" sz="1200" i="1" dirty="0" smtClean="0">
                <a:solidFill>
                  <a:srgbClr val="000000"/>
                </a:solidFill>
                <a:latin typeface="Arial" charset="0"/>
                <a:cs typeface="Comic Sans MS" charset="0"/>
              </a:rPr>
              <a:t>, David </a:t>
            </a:r>
            <a:r>
              <a:rPr kumimoji="0" lang="en-US" altLang="zh-CN" sz="1200" i="1" dirty="0" err="1" smtClean="0">
                <a:solidFill>
                  <a:srgbClr val="000000"/>
                </a:solidFill>
                <a:latin typeface="Arial" charset="0"/>
                <a:cs typeface="Comic Sans MS" charset="0"/>
              </a:rPr>
              <a:t>Goodell</a:t>
            </a:r>
            <a:r>
              <a:rPr kumimoji="0" lang="en-US" altLang="zh-CN" sz="1200" i="1" dirty="0" smtClean="0">
                <a:solidFill>
                  <a:srgbClr val="000000"/>
                </a:solidFill>
                <a:latin typeface="Arial" charset="0"/>
                <a:cs typeface="Comic Sans MS" charset="0"/>
              </a:rPr>
              <a:t>, </a:t>
            </a:r>
            <a:r>
              <a:rPr kumimoji="0" lang="en-US" altLang="zh-CN" sz="1200" i="1" dirty="0" err="1" smtClean="0">
                <a:solidFill>
                  <a:srgbClr val="000000"/>
                </a:solidFill>
                <a:latin typeface="Arial" charset="0"/>
                <a:cs typeface="Comic Sans MS" charset="0"/>
              </a:rPr>
              <a:t>Pavan</a:t>
            </a:r>
            <a:r>
              <a:rPr kumimoji="0" lang="en-US" altLang="zh-CN" sz="1200" i="1" dirty="0" smtClean="0">
                <a:solidFill>
                  <a:srgbClr val="000000"/>
                </a:solidFill>
                <a:latin typeface="Arial" charset="0"/>
                <a:cs typeface="Comic Sans MS" charset="0"/>
              </a:rPr>
              <a:t> </a:t>
            </a:r>
            <a:r>
              <a:rPr kumimoji="0" lang="en-US" altLang="zh-CN" sz="1200" i="1" dirty="0" err="1" smtClean="0">
                <a:solidFill>
                  <a:srgbClr val="000000"/>
                </a:solidFill>
                <a:latin typeface="Arial" charset="0"/>
                <a:cs typeface="Comic Sans MS" charset="0"/>
              </a:rPr>
              <a:t>Balaji</a:t>
            </a:r>
            <a:r>
              <a:rPr kumimoji="0" lang="en-US" altLang="zh-CN" sz="1200" i="1" dirty="0" smtClean="0">
                <a:solidFill>
                  <a:srgbClr val="000000"/>
                </a:solidFill>
                <a:latin typeface="Arial" charset="0"/>
                <a:cs typeface="Comic Sans MS" charset="0"/>
              </a:rPr>
              <a:t>, Rajeev Thakur, Ahmad </a:t>
            </a:r>
            <a:r>
              <a:rPr kumimoji="0" lang="en-US" altLang="zh-CN" sz="1200" i="1" dirty="0" err="1" smtClean="0">
                <a:solidFill>
                  <a:srgbClr val="000000"/>
                </a:solidFill>
                <a:latin typeface="Arial" charset="0"/>
                <a:cs typeface="Comic Sans MS" charset="0"/>
              </a:rPr>
              <a:t>Afsahi</a:t>
            </a:r>
            <a:r>
              <a:rPr kumimoji="0" lang="en-US" altLang="zh-CN" sz="1200" i="1" dirty="0" smtClean="0">
                <a:solidFill>
                  <a:srgbClr val="000000"/>
                </a:solidFill>
                <a:latin typeface="Arial" charset="0"/>
                <a:cs typeface="Comic Sans MS" charset="0"/>
              </a:rPr>
              <a:t>, William </a:t>
            </a:r>
            <a:r>
              <a:rPr kumimoji="0" lang="en-US" altLang="zh-CN" sz="1200" i="1" dirty="0" err="1" smtClean="0">
                <a:solidFill>
                  <a:srgbClr val="000000"/>
                </a:solidFill>
                <a:latin typeface="Arial" charset="0"/>
                <a:cs typeface="Comic Sans MS" charset="0"/>
              </a:rPr>
              <a:t>Gropp</a:t>
            </a:r>
            <a:r>
              <a:rPr kumimoji="0" lang="en-US" altLang="zh-CN" sz="1200" i="1" dirty="0" smtClean="0">
                <a:solidFill>
                  <a:srgbClr val="000000"/>
                </a:solidFill>
                <a:latin typeface="Arial" charset="0"/>
                <a:cs typeface="Comic Sans MS" charset="0"/>
              </a:rPr>
              <a:t>. In proceedings of the 13th IEEE/ACM International Symposium on Cluster, Cloud and Grid Computing (</a:t>
            </a:r>
            <a:r>
              <a:rPr kumimoji="0" lang="en-US" altLang="zh-CN" sz="1200" i="1" dirty="0" err="1" smtClean="0">
                <a:solidFill>
                  <a:srgbClr val="000000"/>
                </a:solidFill>
                <a:latin typeface="Arial" charset="0"/>
                <a:cs typeface="Comic Sans MS" charset="0"/>
              </a:rPr>
              <a:t>CCGrid</a:t>
            </a:r>
            <a:r>
              <a:rPr kumimoji="0" lang="en-US" altLang="zh-CN" sz="1200" i="1" dirty="0" smtClean="0">
                <a:solidFill>
                  <a:srgbClr val="000000"/>
                </a:solidFill>
                <a:latin typeface="Arial" charset="0"/>
                <a:cs typeface="Comic Sans MS" charset="0"/>
              </a:rPr>
              <a:t> 2013).</a:t>
            </a:r>
          </a:p>
          <a:p>
            <a:pPr lvl="1">
              <a:defRPr/>
            </a:pPr>
            <a:r>
              <a:rPr kumimoji="0" lang="en-US" altLang="zh-CN" sz="1200" b="1" i="1" dirty="0" smtClean="0">
                <a:solidFill>
                  <a:srgbClr val="000000"/>
                </a:solidFill>
                <a:latin typeface="Arial" charset="0"/>
                <a:cs typeface="Comic Sans MS" charset="0"/>
              </a:rPr>
              <a:t>MPI-Interoperable Generalized Active Messages</a:t>
            </a:r>
            <a:r>
              <a:rPr kumimoji="0" lang="en-US" altLang="zh-CN" sz="1200" i="1" dirty="0" smtClean="0">
                <a:solidFill>
                  <a:srgbClr val="000000"/>
                </a:solidFill>
                <a:latin typeface="Arial" charset="0"/>
                <a:cs typeface="Comic Sans MS" charset="0"/>
              </a:rPr>
              <a:t> Xin Zhao, </a:t>
            </a:r>
            <a:r>
              <a:rPr kumimoji="0" lang="en-US" altLang="zh-CN" sz="1200" i="1" dirty="0" err="1" smtClean="0">
                <a:solidFill>
                  <a:srgbClr val="000000"/>
                </a:solidFill>
                <a:latin typeface="Arial" charset="0"/>
                <a:cs typeface="Comic Sans MS" charset="0"/>
              </a:rPr>
              <a:t>Pavan</a:t>
            </a:r>
            <a:r>
              <a:rPr kumimoji="0" lang="en-US" altLang="zh-CN" sz="1200" i="1" dirty="0" smtClean="0">
                <a:solidFill>
                  <a:srgbClr val="000000"/>
                </a:solidFill>
                <a:latin typeface="Arial" charset="0"/>
                <a:cs typeface="Comic Sans MS" charset="0"/>
              </a:rPr>
              <a:t> </a:t>
            </a:r>
            <a:r>
              <a:rPr kumimoji="0" lang="en-US" altLang="zh-CN" sz="1200" i="1" dirty="0" err="1" smtClean="0">
                <a:solidFill>
                  <a:srgbClr val="000000"/>
                </a:solidFill>
                <a:latin typeface="Arial" charset="0"/>
                <a:cs typeface="Comic Sans MS" charset="0"/>
              </a:rPr>
              <a:t>Balaji</a:t>
            </a:r>
            <a:r>
              <a:rPr kumimoji="0" lang="en-US" altLang="zh-CN" sz="1200" i="1" dirty="0" smtClean="0">
                <a:solidFill>
                  <a:srgbClr val="000000"/>
                </a:solidFill>
                <a:latin typeface="Arial" charset="0"/>
                <a:cs typeface="Comic Sans MS" charset="0"/>
              </a:rPr>
              <a:t>, William </a:t>
            </a:r>
            <a:r>
              <a:rPr kumimoji="0" lang="en-US" altLang="zh-CN" sz="1200" i="1" dirty="0" err="1" smtClean="0">
                <a:solidFill>
                  <a:srgbClr val="000000"/>
                </a:solidFill>
                <a:latin typeface="Arial" charset="0"/>
                <a:cs typeface="Comic Sans MS" charset="0"/>
              </a:rPr>
              <a:t>Gropp</a:t>
            </a:r>
            <a:r>
              <a:rPr kumimoji="0" lang="en-US" altLang="zh-CN" sz="1200" i="1" dirty="0" smtClean="0">
                <a:solidFill>
                  <a:srgbClr val="000000"/>
                </a:solidFill>
                <a:latin typeface="Arial" charset="0"/>
                <a:cs typeface="Comic Sans MS" charset="0"/>
              </a:rPr>
              <a:t>, Rajeev Thakur. In proceedings of the 19th IEEE International Conference on Parallel and Distributed Systems (ICPADS 2013).</a:t>
            </a:r>
            <a:endParaRPr kumimoji="0" lang="en-US" altLang="zh-CN" sz="1800" dirty="0" smtClean="0">
              <a:solidFill>
                <a:srgbClr val="000000"/>
              </a:solidFill>
              <a:latin typeface="Arial" charset="0"/>
              <a:cs typeface="Comic Sans MS" charset="0"/>
            </a:endParaRPr>
          </a:p>
          <a:p>
            <a:pPr marL="182563" lvl="1">
              <a:defRPr/>
            </a:pPr>
            <a:r>
              <a:rPr kumimoji="0" lang="en-US" altLang="zh-CN" b="1" dirty="0" smtClean="0">
                <a:solidFill>
                  <a:srgbClr val="000000"/>
                </a:solidFill>
                <a:latin typeface="Arial" charset="0"/>
                <a:cs typeface="Comic Sans MS" charset="0"/>
              </a:rPr>
              <a:t>They can be found at </a:t>
            </a:r>
            <a:r>
              <a:rPr kumimoji="0" lang="en-US" altLang="zh-CN" b="1" dirty="0" smtClean="0">
                <a:solidFill>
                  <a:srgbClr val="000000"/>
                </a:solidFill>
                <a:latin typeface="Arial" charset="0"/>
                <a:cs typeface="Comic Sans MS" charset="0"/>
                <a:hlinkClick r:id="rId3"/>
              </a:rPr>
              <a:t>http://web.engr.illinois.edu/~xinzhao3/</a:t>
            </a:r>
            <a:endParaRPr kumimoji="0" lang="en-US" altLang="zh-CN" b="1" dirty="0" smtClean="0">
              <a:solidFill>
                <a:srgbClr val="000000"/>
              </a:solidFill>
              <a:latin typeface="Arial" charset="0"/>
              <a:cs typeface="Comic Sans MS" charset="0"/>
            </a:endParaRPr>
          </a:p>
          <a:p>
            <a:pPr marL="182563" lvl="1">
              <a:defRPr/>
            </a:pPr>
            <a:r>
              <a:rPr kumimoji="0" lang="en-US" altLang="zh-CN" b="1" dirty="0">
                <a:solidFill>
                  <a:srgbClr val="000000"/>
                </a:solidFill>
                <a:latin typeface="Arial" charset="0"/>
                <a:cs typeface="Comic Sans MS" charset="0"/>
              </a:rPr>
              <a:t>More about MPI-3 RMA interface can be found in MPI-3 standard (</a:t>
            </a:r>
            <a:r>
              <a:rPr kumimoji="0" lang="en-US" altLang="zh-CN" b="1" dirty="0">
                <a:solidFill>
                  <a:srgbClr val="000000"/>
                </a:solidFill>
                <a:latin typeface="Arial" charset="0"/>
                <a:cs typeface="Comic Sans MS" charset="0"/>
                <a:hlinkClick r:id="rId4"/>
              </a:rPr>
              <a:t>http://www.mpi-forum.org/docs/</a:t>
            </a:r>
            <a:r>
              <a:rPr kumimoji="0" lang="en-US" altLang="zh-CN" b="1" dirty="0" smtClean="0">
                <a:solidFill>
                  <a:srgbClr val="000000"/>
                </a:solidFill>
                <a:latin typeface="Arial" charset="0"/>
                <a:cs typeface="Comic Sans MS" charset="0"/>
              </a:rPr>
              <a:t>)</a:t>
            </a:r>
            <a:endParaRPr kumimoji="0" lang="en-US" altLang="zh-CN" b="1" dirty="0">
              <a:solidFill>
                <a:srgbClr val="000000"/>
              </a:solidFill>
              <a:latin typeface="Arial" charset="0"/>
              <a:cs typeface="Comic Sans MS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67927" y="3356992"/>
            <a:ext cx="8164513" cy="10810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000" kern="1200" spc="-100">
                <a:solidFill>
                  <a:schemeClr val="tx2"/>
                </a:solidFill>
                <a:latin typeface="+mj-lt"/>
                <a:ea typeface="宋体" charset="0"/>
                <a:cs typeface="宋体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charset="0"/>
                <a:ea typeface="宋体" charset="0"/>
                <a:cs typeface="宋体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charset="0"/>
                <a:ea typeface="宋体" charset="0"/>
                <a:cs typeface="宋体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charset="0"/>
                <a:ea typeface="宋体" charset="0"/>
                <a:cs typeface="宋体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charset="0"/>
                <a:ea typeface="宋体" charset="0"/>
                <a:cs typeface="宋体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dirty="0" smtClean="0">
                <a:ea typeface="+mj-ea"/>
                <a:cs typeface="+mj-cs"/>
              </a:rPr>
              <a:t>Thanks for your attention! </a:t>
            </a:r>
            <a:r>
              <a:rPr kumimoji="0" lang="en-US" dirty="0" smtClean="0">
                <a:ea typeface="+mj-ea"/>
                <a:cs typeface="+mj-cs"/>
                <a:sym typeface="Wingdings"/>
              </a:rPr>
              <a:t></a:t>
            </a:r>
            <a:endParaRPr kumimoji="0" lang="en-U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93713" y="2276475"/>
            <a:ext cx="8164512" cy="1927225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en-US" sz="4800" cap="none" dirty="0">
                <a:ea typeface="+mj-ea"/>
                <a:cs typeface="+mj-cs"/>
              </a:rPr>
              <a:t/>
            </a:r>
            <a:br>
              <a:rPr kumimoji="0" lang="en-US" sz="4800" cap="none" dirty="0">
                <a:ea typeface="+mj-ea"/>
                <a:cs typeface="+mj-cs"/>
              </a:rPr>
            </a:br>
            <a:r>
              <a:rPr kumimoji="0" lang="en-US" sz="4800" cap="none" dirty="0" smtClean="0">
                <a:ea typeface="+mj-ea"/>
                <a:cs typeface="+mj-cs"/>
              </a:rPr>
              <a:t>BACKUP</a:t>
            </a:r>
            <a:br>
              <a:rPr kumimoji="0" lang="en-US" sz="4800" cap="none" dirty="0" smtClean="0">
                <a:ea typeface="+mj-ea"/>
                <a:cs typeface="+mj-cs"/>
              </a:rPr>
            </a:br>
            <a:endParaRPr kumimoji="0" lang="en-US" sz="4800" cap="none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5738"/>
            <a:ext cx="8229600" cy="137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>
                <a:latin typeface="+mn-lt"/>
                <a:ea typeface="+mj-ea"/>
                <a:cs typeface="Arial" charset="0"/>
              </a:rPr>
              <a:t>Data-Intensive Applications</a:t>
            </a:r>
            <a:endParaRPr kumimoji="0" lang="en-US" altLang="zh-CN" sz="3800">
              <a:latin typeface="+mn-lt"/>
              <a:ea typeface="+mj-ea"/>
            </a:endParaRPr>
          </a:p>
        </p:txBody>
      </p:sp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6381750"/>
            <a:ext cx="1066800" cy="328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147C949E-1E10-664B-A885-C5B5407E5429}" type="slidenum">
              <a:rPr lang="en-US" altLang="zh-CN" sz="1900">
                <a:solidFill>
                  <a:srgbClr val="000000"/>
                </a:solidFill>
              </a:rPr>
              <a:pPr eaLnBrk="1" hangingPunct="1">
                <a:lnSpc>
                  <a:spcPct val="80000"/>
                </a:lnSpc>
              </a:pPr>
              <a:t>16</a:t>
            </a:fld>
            <a:endParaRPr lang="en-US" altLang="zh-CN" sz="1900">
              <a:solidFill>
                <a:srgbClr val="000000"/>
              </a:solidFill>
            </a:endParaRP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4508500"/>
            <a:ext cx="2070100" cy="187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0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5" y="4646613"/>
            <a:ext cx="1858963" cy="1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651375"/>
            <a:ext cx="200660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63" y="4651375"/>
            <a:ext cx="1576387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Content Placeholder 2"/>
          <p:cNvSpPr>
            <a:spLocks noGrp="1"/>
          </p:cNvSpPr>
          <p:nvPr>
            <p:ph idx="1"/>
          </p:nvPr>
        </p:nvSpPr>
        <p:spPr>
          <a:xfrm>
            <a:off x="100013" y="1201738"/>
            <a:ext cx="4352925" cy="5329237"/>
          </a:xfrm>
        </p:spPr>
        <p:txBody>
          <a:bodyPr/>
          <a:lstStyle/>
          <a:p>
            <a:pPr eaLnBrk="1" hangingPunct="1"/>
            <a:r>
              <a:rPr kumimoji="0" lang="en-US" sz="2800">
                <a:solidFill>
                  <a:srgbClr val="000000"/>
                </a:solidFill>
                <a:latin typeface="Arial" charset="0"/>
              </a:rPr>
              <a:t>“</a:t>
            </a:r>
            <a:r>
              <a:rPr kumimoji="0" lang="en-US" altLang="zh-CN" sz="2800">
                <a:solidFill>
                  <a:srgbClr val="000000"/>
                </a:solidFill>
                <a:latin typeface="Arial" charset="0"/>
              </a:rPr>
              <a:t>Traditional</a:t>
            </a:r>
            <a:r>
              <a:rPr kumimoji="0" lang="en-US" sz="2800">
                <a:solidFill>
                  <a:srgbClr val="000000"/>
                </a:solidFill>
                <a:latin typeface="Arial" charset="0"/>
              </a:rPr>
              <a:t>”</a:t>
            </a:r>
            <a:r>
              <a:rPr kumimoji="0" lang="en-US" altLang="zh-CN" sz="2800">
                <a:solidFill>
                  <a:srgbClr val="000000"/>
                </a:solidFill>
                <a:latin typeface="Arial" charset="0"/>
              </a:rPr>
              <a:t> applications</a:t>
            </a:r>
          </a:p>
          <a:p>
            <a:pPr lvl="1" eaLnBrk="1" hangingPunct="1"/>
            <a:r>
              <a:rPr kumimoji="0" lang="en-US" altLang="zh-CN">
                <a:solidFill>
                  <a:srgbClr val="000090"/>
                </a:solidFill>
                <a:latin typeface="Arial" charset="0"/>
              </a:rPr>
              <a:t>Organized around dense vectors or matrices</a:t>
            </a:r>
          </a:p>
          <a:p>
            <a:pPr lvl="1" eaLnBrk="1" hangingPunct="1"/>
            <a:r>
              <a:rPr kumimoji="0" lang="en-US" altLang="zh-CN">
                <a:solidFill>
                  <a:srgbClr val="000090"/>
                </a:solidFill>
                <a:latin typeface="Arial" charset="0"/>
              </a:rPr>
              <a:t>Regular communication, use MPI SEND/RECV or collectives</a:t>
            </a:r>
          </a:p>
          <a:p>
            <a:pPr lvl="1" eaLnBrk="1" hangingPunct="1"/>
            <a:r>
              <a:rPr kumimoji="0" lang="en-US" altLang="zh-CN">
                <a:solidFill>
                  <a:srgbClr val="000090"/>
                </a:solidFill>
                <a:latin typeface="Arial" charset="0"/>
              </a:rPr>
              <a:t>Communication-to-computation ratio is low</a:t>
            </a:r>
          </a:p>
          <a:p>
            <a:pPr lvl="1" eaLnBrk="1" hangingPunct="1"/>
            <a:r>
              <a:rPr kumimoji="0" lang="en-US" altLang="zh-CN">
                <a:solidFill>
                  <a:srgbClr val="000090"/>
                </a:solidFill>
                <a:latin typeface="Arial" charset="0"/>
              </a:rPr>
              <a:t>Example: </a:t>
            </a:r>
            <a:r>
              <a:rPr kumimoji="0" lang="en-US" altLang="zh-CN">
                <a:solidFill>
                  <a:srgbClr val="000090"/>
                </a:solidFill>
                <a:latin typeface="Arial" charset="0"/>
                <a:ea typeface="华文新魏" charset="0"/>
                <a:cs typeface="华文新魏" charset="0"/>
              </a:rPr>
              <a:t>stencil computation, </a:t>
            </a:r>
            <a:r>
              <a:rPr kumimoji="0" lang="en-US" altLang="zh-CN">
                <a:solidFill>
                  <a:srgbClr val="000090"/>
                </a:solidFill>
                <a:latin typeface="Arial" charset="0"/>
              </a:rPr>
              <a:t>matrix multiplication, FFT</a:t>
            </a:r>
          </a:p>
          <a:p>
            <a:pPr lvl="1" eaLnBrk="1" hangingPunct="1"/>
            <a:endParaRPr kumimoji="0" lang="en-US" altLang="zh-CN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4824" name="Content Placeholder 2"/>
          <p:cNvSpPr txBox="1">
            <a:spLocks/>
          </p:cNvSpPr>
          <p:nvPr/>
        </p:nvSpPr>
        <p:spPr bwMode="auto">
          <a:xfrm>
            <a:off x="4356100" y="1228725"/>
            <a:ext cx="4756150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563" indent="-1825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indent="-1825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</a:pPr>
            <a:r>
              <a:rPr lang="en-US" altLang="zh-CN" sz="2800">
                <a:solidFill>
                  <a:srgbClr val="000000"/>
                </a:solidFill>
              </a:rPr>
              <a:t>Data-intensive applications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</a:pPr>
            <a:r>
              <a:rPr lang="en-US" altLang="zh-CN" sz="2000">
                <a:solidFill>
                  <a:srgbClr val="000090"/>
                </a:solidFill>
              </a:rPr>
              <a:t>Organized around graphs, sparse vectors</a:t>
            </a:r>
            <a:endParaRPr lang="en-US" altLang="zh-CN" sz="1600">
              <a:solidFill>
                <a:srgbClr val="000090"/>
              </a:solidFill>
            </a:endParaRPr>
          </a:p>
          <a:p>
            <a:pPr lvl="1" algn="l"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</a:pPr>
            <a:r>
              <a:rPr lang="en-US" altLang="zh-CN" sz="2000">
                <a:solidFill>
                  <a:srgbClr val="000090"/>
                </a:solidFill>
              </a:rPr>
              <a:t>Communication pattern is irregular and data-dependent</a:t>
            </a:r>
            <a:endParaRPr lang="en-US" altLang="zh-CN" sz="1800">
              <a:solidFill>
                <a:srgbClr val="000090"/>
              </a:solidFill>
            </a:endParaRPr>
          </a:p>
          <a:p>
            <a:pPr lvl="1" algn="l"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</a:pPr>
            <a:r>
              <a:rPr lang="en-US" altLang="zh-CN" sz="2000">
                <a:solidFill>
                  <a:srgbClr val="000090"/>
                </a:solidFill>
              </a:rPr>
              <a:t>Communication-to-computation ratio is high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</a:pPr>
            <a:r>
              <a:rPr lang="en-US" altLang="zh-CN" sz="2000">
                <a:solidFill>
                  <a:srgbClr val="000090"/>
                </a:solidFill>
              </a:rPr>
              <a:t>Example: bioinformatics, social network analysis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</a:pPr>
            <a:endParaRPr lang="en-US" altLang="zh-CN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5738"/>
            <a:ext cx="8229600" cy="137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3800">
                <a:latin typeface="Arial" charset="0"/>
                <a:ea typeface="+mj-ea"/>
                <a:cs typeface="Arial" charset="0"/>
              </a:rPr>
              <a:t>Vector Version of AM API</a:t>
            </a:r>
            <a:endParaRPr kumimoji="0" lang="en-US" altLang="zh-CN" sz="3800">
              <a:latin typeface="Arial" charset="0"/>
              <a:ea typeface="+mj-ea"/>
            </a:endParaRPr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250825" y="1341438"/>
            <a:ext cx="4537075" cy="532765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cs typeface="Comic Sans MS" charset="0"/>
              </a:rPr>
              <a:t>MPIX_AM</a:t>
            </a:r>
            <a:r>
              <a:rPr kumimoji="0" lang="en-US" altLang="zh-CN" sz="1800" b="1">
                <a:solidFill>
                  <a:srgbClr val="0000FF"/>
                </a:solidFill>
                <a:latin typeface="Arial" charset="0"/>
                <a:cs typeface="Comic Sans MS" charset="0"/>
              </a:rPr>
              <a:t>V</a:t>
            </a:r>
          </a:p>
          <a:p>
            <a:pPr marL="0" indent="0" eaLnBrk="1" hangingPunct="1">
              <a:lnSpc>
                <a:spcPct val="80000"/>
              </a:lnSpc>
              <a:buFont typeface="Wingdings" charset="0"/>
              <a:buNone/>
            </a:pPr>
            <a:r>
              <a:rPr kumimoji="0" lang="en-US" altLang="zh-CN" sz="1800">
                <a:latin typeface="Arial" charset="0"/>
                <a:cs typeface="Comic Sans MS" charset="0"/>
              </a:rPr>
              <a:t>   </a:t>
            </a:r>
            <a:r>
              <a:rPr kumimoji="0" lang="en-US" altLang="zh-CN" sz="1800" b="1">
                <a:solidFill>
                  <a:srgbClr val="D2533C"/>
                </a:solidFill>
                <a:latin typeface="Arial" charset="0"/>
                <a:cs typeface="Comic Sans MS" charset="0"/>
              </a:rPr>
              <a:t>IN</a:t>
            </a:r>
            <a:r>
              <a:rPr kumimoji="0" lang="en-US" altLang="zh-CN" sz="1800">
                <a:latin typeface="Arial" charset="0"/>
                <a:cs typeface="Comic Sans MS" charset="0"/>
              </a:rPr>
              <a:t>	</a:t>
            </a:r>
            <a:r>
              <a:rPr kumimoji="0" lang="en-US" altLang="zh-CN" sz="1800">
                <a:solidFill>
                  <a:srgbClr val="000000"/>
                </a:solidFill>
                <a:latin typeface="Arial" charset="0"/>
                <a:cs typeface="Comic Sans MS" charset="0"/>
              </a:rPr>
              <a:t>origin_input_addr</a:t>
            </a:r>
          </a:p>
          <a:p>
            <a:pPr marL="0" indent="0" eaLnBrk="1" hangingPunct="1">
              <a:lnSpc>
                <a:spcPct val="80000"/>
              </a:lnSpc>
              <a:buFont typeface="Wingdings" charset="0"/>
              <a:buNone/>
            </a:pPr>
            <a:r>
              <a:rPr kumimoji="0" lang="en-US" altLang="zh-CN" sz="1800">
                <a:latin typeface="Arial" charset="0"/>
                <a:cs typeface="Comic Sans MS" charset="0"/>
              </a:rPr>
              <a:t>   </a:t>
            </a:r>
            <a:r>
              <a:rPr kumimoji="0" lang="en-US" altLang="zh-CN" sz="1800" b="1">
                <a:solidFill>
                  <a:srgbClr val="D2533C"/>
                </a:solidFill>
                <a:latin typeface="Arial" charset="0"/>
                <a:cs typeface="Comic Sans MS" charset="0"/>
              </a:rPr>
              <a:t>IN</a:t>
            </a:r>
            <a:r>
              <a:rPr kumimoji="0" lang="en-US" altLang="zh-CN" sz="1800">
                <a:solidFill>
                  <a:srgbClr val="D2533C"/>
                </a:solidFill>
                <a:latin typeface="Arial" charset="0"/>
                <a:cs typeface="Comic Sans MS" charset="0"/>
              </a:rPr>
              <a:t> </a:t>
            </a:r>
            <a:r>
              <a:rPr kumimoji="0" lang="en-US" altLang="zh-CN" sz="1800">
                <a:latin typeface="Arial" charset="0"/>
                <a:cs typeface="Comic Sans MS" charset="0"/>
              </a:rPr>
              <a:t>	</a:t>
            </a:r>
            <a:r>
              <a:rPr kumimoji="0" lang="en-US" altLang="zh-CN" sz="1800">
                <a:solidFill>
                  <a:srgbClr val="292934"/>
                </a:solidFill>
                <a:latin typeface="Arial" charset="0"/>
                <a:cs typeface="Comic Sans MS" charset="0"/>
              </a:rPr>
              <a:t>origin_input_segment_count</a:t>
            </a:r>
          </a:p>
          <a:p>
            <a:pPr marL="0" indent="0" eaLnBrk="1" hangingPunct="1">
              <a:lnSpc>
                <a:spcPct val="80000"/>
              </a:lnSpc>
              <a:buFont typeface="Wingdings" charset="0"/>
              <a:buNone/>
            </a:pPr>
            <a:r>
              <a:rPr kumimoji="0" lang="en-US" altLang="zh-CN" sz="1800">
                <a:latin typeface="Arial" charset="0"/>
                <a:cs typeface="Comic Sans MS" charset="0"/>
              </a:rPr>
              <a:t>   </a:t>
            </a:r>
            <a:r>
              <a:rPr kumimoji="0" lang="en-US" altLang="zh-CN" sz="1800" b="1">
                <a:solidFill>
                  <a:srgbClr val="D2533C"/>
                </a:solidFill>
                <a:latin typeface="Arial" charset="0"/>
                <a:cs typeface="Comic Sans MS" charset="0"/>
              </a:rPr>
              <a:t>IN</a:t>
            </a:r>
            <a:r>
              <a:rPr kumimoji="0" lang="en-US" altLang="zh-CN" sz="1800">
                <a:latin typeface="Arial" charset="0"/>
                <a:cs typeface="Comic Sans MS" charset="0"/>
              </a:rPr>
              <a:t>	</a:t>
            </a:r>
            <a:r>
              <a:rPr kumimoji="0" lang="en-US" altLang="zh-CN" sz="1800">
                <a:solidFill>
                  <a:srgbClr val="000000"/>
                </a:solidFill>
                <a:latin typeface="Arial" charset="0"/>
                <a:cs typeface="Comic Sans MS" charset="0"/>
              </a:rPr>
              <a:t>origin_input_datatype</a:t>
            </a:r>
          </a:p>
          <a:p>
            <a:pPr marL="0" indent="0" eaLnBrk="1" hangingPunct="1">
              <a:lnSpc>
                <a:spcPct val="80000"/>
              </a:lnSpc>
              <a:buFont typeface="Wingdings" charset="0"/>
              <a:buNone/>
            </a:pPr>
            <a:r>
              <a:rPr kumimoji="0" lang="en-US" altLang="zh-CN" sz="1800">
                <a:latin typeface="Arial" charset="0"/>
                <a:cs typeface="Comic Sans MS" charset="0"/>
              </a:rPr>
              <a:t>   </a:t>
            </a:r>
            <a:r>
              <a:rPr kumimoji="0" lang="en-US" altLang="zh-CN" sz="1800" b="1">
                <a:solidFill>
                  <a:srgbClr val="D2533C"/>
                </a:solidFill>
                <a:latin typeface="Arial" charset="0"/>
                <a:cs typeface="Comic Sans MS" charset="0"/>
              </a:rPr>
              <a:t>OUT</a:t>
            </a:r>
            <a:r>
              <a:rPr kumimoji="0" lang="en-US" altLang="zh-CN" sz="1800">
                <a:latin typeface="Arial" charset="0"/>
                <a:cs typeface="Comic Sans MS" charset="0"/>
              </a:rPr>
              <a:t>	</a:t>
            </a:r>
            <a:r>
              <a:rPr kumimoji="0" lang="en-US" altLang="zh-CN" sz="1800">
                <a:solidFill>
                  <a:srgbClr val="000000"/>
                </a:solidFill>
                <a:latin typeface="Arial" charset="0"/>
                <a:cs typeface="Comic Sans MS" charset="0"/>
              </a:rPr>
              <a:t>origin_output_addr</a:t>
            </a:r>
          </a:p>
          <a:p>
            <a:pPr marL="0" indent="0" eaLnBrk="1" hangingPunct="1">
              <a:lnSpc>
                <a:spcPct val="80000"/>
              </a:lnSpc>
              <a:buFont typeface="Wingdings" charset="0"/>
              <a:buNone/>
            </a:pPr>
            <a:r>
              <a:rPr kumimoji="0" lang="en-US" altLang="zh-CN" sz="1800">
                <a:latin typeface="Arial" charset="0"/>
                <a:cs typeface="Comic Sans MS" charset="0"/>
              </a:rPr>
              <a:t>   </a:t>
            </a:r>
            <a:r>
              <a:rPr kumimoji="0" lang="en-US" altLang="zh-CN" sz="1800" b="1">
                <a:solidFill>
                  <a:srgbClr val="D2533C"/>
                </a:solidFill>
                <a:latin typeface="Arial" charset="0"/>
                <a:cs typeface="Comic Sans MS" charset="0"/>
              </a:rPr>
              <a:t>IN</a:t>
            </a:r>
            <a:r>
              <a:rPr kumimoji="0" lang="en-US" altLang="zh-CN" sz="1800">
                <a:latin typeface="Arial" charset="0"/>
                <a:cs typeface="Comic Sans MS" charset="0"/>
              </a:rPr>
              <a:t>	</a:t>
            </a:r>
            <a:r>
              <a:rPr kumimoji="0" lang="en-US" altLang="zh-CN" sz="1800">
                <a:solidFill>
                  <a:srgbClr val="000000"/>
                </a:solidFill>
                <a:latin typeface="Arial" charset="0"/>
                <a:cs typeface="Comic Sans MS" charset="0"/>
              </a:rPr>
              <a:t>origin_output_segment_count</a:t>
            </a:r>
          </a:p>
          <a:p>
            <a:pPr marL="0" indent="0" eaLnBrk="1" hangingPunct="1">
              <a:lnSpc>
                <a:spcPct val="80000"/>
              </a:lnSpc>
              <a:buFont typeface="Wingdings" charset="0"/>
              <a:buNone/>
            </a:pPr>
            <a:r>
              <a:rPr kumimoji="0" lang="en-US" altLang="zh-CN" sz="1800">
                <a:latin typeface="Arial" charset="0"/>
                <a:cs typeface="Comic Sans MS" charset="0"/>
              </a:rPr>
              <a:t>   </a:t>
            </a:r>
            <a:r>
              <a:rPr kumimoji="0" lang="en-US" altLang="zh-CN" sz="1800" b="1">
                <a:solidFill>
                  <a:srgbClr val="D2533C"/>
                </a:solidFill>
                <a:latin typeface="Arial" charset="0"/>
                <a:cs typeface="Comic Sans MS" charset="0"/>
              </a:rPr>
              <a:t>IN</a:t>
            </a:r>
            <a:r>
              <a:rPr kumimoji="0" lang="en-US" altLang="zh-CN" sz="1800">
                <a:latin typeface="Arial" charset="0"/>
                <a:cs typeface="Comic Sans MS" charset="0"/>
              </a:rPr>
              <a:t>	</a:t>
            </a:r>
            <a:r>
              <a:rPr kumimoji="0" lang="en-US" altLang="zh-CN" sz="1800">
                <a:solidFill>
                  <a:srgbClr val="000000"/>
                </a:solidFill>
                <a:latin typeface="Arial" charset="0"/>
                <a:cs typeface="Comic Sans MS" charset="0"/>
              </a:rPr>
              <a:t>origin_output_datatype</a:t>
            </a:r>
          </a:p>
          <a:p>
            <a:pPr marL="0" indent="0" eaLnBrk="1" hangingPunct="1">
              <a:lnSpc>
                <a:spcPct val="80000"/>
              </a:lnSpc>
              <a:buFont typeface="Wingdings" charset="0"/>
              <a:buNone/>
            </a:pPr>
            <a:r>
              <a:rPr kumimoji="0" lang="en-US" altLang="zh-CN" sz="1800">
                <a:latin typeface="Arial" charset="0"/>
                <a:cs typeface="Comic Sans MS" charset="0"/>
              </a:rPr>
              <a:t>   </a:t>
            </a:r>
            <a:r>
              <a:rPr kumimoji="0" lang="en-US" altLang="zh-CN" sz="1800" b="1">
                <a:solidFill>
                  <a:srgbClr val="D2533C"/>
                </a:solidFill>
                <a:latin typeface="Arial" charset="0"/>
                <a:cs typeface="Comic Sans MS" charset="0"/>
              </a:rPr>
              <a:t>IN</a:t>
            </a:r>
            <a:r>
              <a:rPr kumimoji="0" lang="en-US" altLang="zh-CN" sz="1800">
                <a:latin typeface="Arial" charset="0"/>
                <a:cs typeface="Comic Sans MS" charset="0"/>
              </a:rPr>
              <a:t>	</a:t>
            </a:r>
            <a:r>
              <a:rPr kumimoji="0" lang="en-US" altLang="zh-CN" sz="1800">
                <a:solidFill>
                  <a:srgbClr val="000000"/>
                </a:solidFill>
                <a:latin typeface="Arial" charset="0"/>
                <a:cs typeface="Comic Sans MS" charset="0"/>
              </a:rPr>
              <a:t>num_segments</a:t>
            </a:r>
          </a:p>
          <a:p>
            <a:pPr marL="0" indent="0" eaLnBrk="1" hangingPunct="1">
              <a:lnSpc>
                <a:spcPct val="80000"/>
              </a:lnSpc>
              <a:buFont typeface="Wingdings" charset="0"/>
              <a:buNone/>
            </a:pPr>
            <a:r>
              <a:rPr kumimoji="0" lang="en-US" altLang="zh-CN" sz="1800">
                <a:latin typeface="Arial" charset="0"/>
                <a:cs typeface="Comic Sans MS" charset="0"/>
              </a:rPr>
              <a:t>   </a:t>
            </a:r>
            <a:r>
              <a:rPr kumimoji="0" lang="en-US" altLang="zh-CN" sz="1800" b="1">
                <a:solidFill>
                  <a:srgbClr val="D2533C"/>
                </a:solidFill>
                <a:latin typeface="Arial" charset="0"/>
                <a:cs typeface="Comic Sans MS" charset="0"/>
              </a:rPr>
              <a:t>IN</a:t>
            </a:r>
            <a:r>
              <a:rPr kumimoji="0" lang="en-US" altLang="zh-CN" sz="1800">
                <a:latin typeface="Arial" charset="0"/>
                <a:cs typeface="Comic Sans MS" charset="0"/>
              </a:rPr>
              <a:t>	</a:t>
            </a:r>
            <a:r>
              <a:rPr kumimoji="0" lang="en-US" altLang="zh-CN" sz="1800">
                <a:solidFill>
                  <a:srgbClr val="000000"/>
                </a:solidFill>
                <a:latin typeface="Arial" charset="0"/>
                <a:cs typeface="Comic Sans MS" charset="0"/>
              </a:rPr>
              <a:t>target_rank</a:t>
            </a:r>
          </a:p>
          <a:p>
            <a:pPr marL="0" indent="0" eaLnBrk="1" hangingPunct="1">
              <a:lnSpc>
                <a:spcPct val="80000"/>
              </a:lnSpc>
              <a:buFont typeface="Wingdings" charset="0"/>
              <a:buNone/>
            </a:pPr>
            <a:r>
              <a:rPr kumimoji="0" lang="en-US" altLang="zh-CN" sz="1800">
                <a:latin typeface="Arial" charset="0"/>
                <a:cs typeface="Comic Sans MS" charset="0"/>
              </a:rPr>
              <a:t>   </a:t>
            </a:r>
            <a:r>
              <a:rPr kumimoji="0" lang="en-US" altLang="zh-CN" sz="1800" b="1">
                <a:solidFill>
                  <a:srgbClr val="D2533C"/>
                </a:solidFill>
                <a:latin typeface="Arial" charset="0"/>
                <a:cs typeface="Comic Sans MS" charset="0"/>
              </a:rPr>
              <a:t>IN</a:t>
            </a:r>
            <a:r>
              <a:rPr kumimoji="0" lang="en-US" altLang="zh-CN" sz="1800">
                <a:latin typeface="Arial" charset="0"/>
                <a:cs typeface="Comic Sans MS" charset="0"/>
              </a:rPr>
              <a:t>	</a:t>
            </a:r>
            <a:r>
              <a:rPr kumimoji="0" lang="en-US" altLang="zh-CN" sz="1800">
                <a:solidFill>
                  <a:srgbClr val="000000"/>
                </a:solidFill>
                <a:latin typeface="Arial" charset="0"/>
                <a:cs typeface="Comic Sans MS" charset="0"/>
              </a:rPr>
              <a:t>target_input_datatype</a:t>
            </a:r>
          </a:p>
          <a:p>
            <a:pPr marL="0" indent="0" eaLnBrk="1" hangingPunct="1">
              <a:lnSpc>
                <a:spcPct val="80000"/>
              </a:lnSpc>
              <a:buFont typeface="Wingdings" charset="0"/>
              <a:buNone/>
            </a:pPr>
            <a:r>
              <a:rPr kumimoji="0" lang="en-US" altLang="zh-CN" sz="1800">
                <a:latin typeface="Arial" charset="0"/>
                <a:cs typeface="Comic Sans MS" charset="0"/>
              </a:rPr>
              <a:t>   </a:t>
            </a:r>
            <a:r>
              <a:rPr kumimoji="0" lang="en-US" altLang="zh-CN" sz="1800" b="1">
                <a:solidFill>
                  <a:srgbClr val="D2533C"/>
                </a:solidFill>
                <a:latin typeface="Arial" charset="0"/>
                <a:cs typeface="Comic Sans MS" charset="0"/>
              </a:rPr>
              <a:t>IN</a:t>
            </a:r>
            <a:r>
              <a:rPr kumimoji="0" lang="en-US" altLang="zh-CN" sz="1800">
                <a:latin typeface="Arial" charset="0"/>
                <a:cs typeface="Comic Sans MS" charset="0"/>
              </a:rPr>
              <a:t>	</a:t>
            </a:r>
            <a:r>
              <a:rPr kumimoji="0" lang="en-US" altLang="zh-CN" sz="1800">
                <a:solidFill>
                  <a:srgbClr val="000000"/>
                </a:solidFill>
                <a:latin typeface="Arial" charset="0"/>
                <a:cs typeface="Comic Sans MS" charset="0"/>
              </a:rPr>
              <a:t>target_persistent_disp</a:t>
            </a:r>
          </a:p>
          <a:p>
            <a:pPr marL="0" indent="0" eaLnBrk="1" hangingPunct="1">
              <a:lnSpc>
                <a:spcPct val="80000"/>
              </a:lnSpc>
              <a:buFont typeface="Wingdings" charset="0"/>
              <a:buNone/>
            </a:pPr>
            <a:r>
              <a:rPr kumimoji="0" lang="en-US" altLang="zh-CN" sz="1800">
                <a:latin typeface="Arial" charset="0"/>
                <a:cs typeface="Comic Sans MS" charset="0"/>
              </a:rPr>
              <a:t>   </a:t>
            </a:r>
            <a:r>
              <a:rPr kumimoji="0" lang="en-US" altLang="zh-CN" sz="1800" b="1">
                <a:solidFill>
                  <a:srgbClr val="D2533C"/>
                </a:solidFill>
                <a:latin typeface="Arial" charset="0"/>
                <a:cs typeface="Comic Sans MS" charset="0"/>
              </a:rPr>
              <a:t>IN</a:t>
            </a:r>
            <a:r>
              <a:rPr kumimoji="0" lang="en-US" altLang="zh-CN" sz="1800">
                <a:latin typeface="Arial" charset="0"/>
                <a:cs typeface="Comic Sans MS" charset="0"/>
              </a:rPr>
              <a:t>	</a:t>
            </a:r>
            <a:r>
              <a:rPr kumimoji="0" lang="en-US" altLang="zh-CN" sz="1800">
                <a:solidFill>
                  <a:srgbClr val="000000"/>
                </a:solidFill>
                <a:latin typeface="Arial" charset="0"/>
                <a:cs typeface="Comic Sans MS" charset="0"/>
              </a:rPr>
              <a:t>target_persistent_count</a:t>
            </a:r>
          </a:p>
          <a:p>
            <a:pPr marL="0" indent="0" eaLnBrk="1" hangingPunct="1">
              <a:lnSpc>
                <a:spcPct val="80000"/>
              </a:lnSpc>
              <a:buFont typeface="Wingdings" charset="0"/>
              <a:buNone/>
            </a:pPr>
            <a:r>
              <a:rPr kumimoji="0" lang="en-US" altLang="zh-CN" sz="1800">
                <a:latin typeface="Arial" charset="0"/>
                <a:cs typeface="Comic Sans MS" charset="0"/>
              </a:rPr>
              <a:t>   </a:t>
            </a:r>
            <a:r>
              <a:rPr kumimoji="0" lang="en-US" altLang="zh-CN" sz="1800" b="1">
                <a:solidFill>
                  <a:srgbClr val="D2533C"/>
                </a:solidFill>
                <a:latin typeface="Arial" charset="0"/>
                <a:cs typeface="Comic Sans MS" charset="0"/>
              </a:rPr>
              <a:t>IN</a:t>
            </a:r>
            <a:r>
              <a:rPr kumimoji="0" lang="en-US" altLang="zh-CN" sz="1800">
                <a:latin typeface="Arial" charset="0"/>
                <a:cs typeface="Comic Sans MS" charset="0"/>
              </a:rPr>
              <a:t>	</a:t>
            </a:r>
            <a:r>
              <a:rPr kumimoji="0" lang="en-US" altLang="zh-CN" sz="1800">
                <a:solidFill>
                  <a:srgbClr val="000000"/>
                </a:solidFill>
                <a:latin typeface="Arial" charset="0"/>
                <a:cs typeface="Comic Sans MS" charset="0"/>
              </a:rPr>
              <a:t>target_persistent_datatype</a:t>
            </a:r>
          </a:p>
          <a:p>
            <a:pPr marL="0" indent="0" eaLnBrk="1" hangingPunct="1">
              <a:lnSpc>
                <a:spcPct val="80000"/>
              </a:lnSpc>
              <a:buFont typeface="Wingdings" charset="0"/>
              <a:buNone/>
            </a:pPr>
            <a:r>
              <a:rPr kumimoji="0" lang="en-US" altLang="zh-CN" sz="1800">
                <a:latin typeface="Arial" charset="0"/>
                <a:cs typeface="Comic Sans MS" charset="0"/>
              </a:rPr>
              <a:t>   </a:t>
            </a:r>
            <a:r>
              <a:rPr kumimoji="0" lang="en-US" altLang="zh-CN" sz="1800" b="1">
                <a:solidFill>
                  <a:srgbClr val="D2533C"/>
                </a:solidFill>
                <a:latin typeface="Arial" charset="0"/>
                <a:cs typeface="Comic Sans MS" charset="0"/>
              </a:rPr>
              <a:t>IN</a:t>
            </a:r>
            <a:r>
              <a:rPr kumimoji="0" lang="en-US" altLang="zh-CN" sz="1800">
                <a:latin typeface="Arial" charset="0"/>
                <a:cs typeface="Comic Sans MS" charset="0"/>
              </a:rPr>
              <a:t>	</a:t>
            </a:r>
            <a:r>
              <a:rPr kumimoji="0" lang="en-US" altLang="zh-CN" sz="1800">
                <a:solidFill>
                  <a:srgbClr val="000000"/>
                </a:solidFill>
                <a:latin typeface="Arial" charset="0"/>
                <a:cs typeface="Comic Sans MS" charset="0"/>
              </a:rPr>
              <a:t>target_output_datatype</a:t>
            </a:r>
          </a:p>
          <a:p>
            <a:pPr marL="0" indent="0" eaLnBrk="1" hangingPunct="1">
              <a:lnSpc>
                <a:spcPct val="80000"/>
              </a:lnSpc>
              <a:buFont typeface="Wingdings" charset="0"/>
              <a:buNone/>
            </a:pPr>
            <a:r>
              <a:rPr kumimoji="0" lang="en-US" altLang="zh-CN" sz="1800">
                <a:latin typeface="Arial" charset="0"/>
                <a:cs typeface="Comic Sans MS" charset="0"/>
              </a:rPr>
              <a:t>   </a:t>
            </a:r>
            <a:r>
              <a:rPr kumimoji="0" lang="en-US" altLang="zh-CN" sz="1800" b="1">
                <a:solidFill>
                  <a:srgbClr val="D2533C"/>
                </a:solidFill>
                <a:latin typeface="Arial" charset="0"/>
                <a:cs typeface="Comic Sans MS" charset="0"/>
              </a:rPr>
              <a:t>IN</a:t>
            </a:r>
            <a:r>
              <a:rPr kumimoji="0" lang="en-US" altLang="zh-CN" sz="1800">
                <a:latin typeface="Arial" charset="0"/>
                <a:cs typeface="Comic Sans MS" charset="0"/>
              </a:rPr>
              <a:t>	</a:t>
            </a:r>
            <a:r>
              <a:rPr kumimoji="0" lang="en-US" altLang="zh-CN" sz="1800">
                <a:solidFill>
                  <a:srgbClr val="000000"/>
                </a:solidFill>
                <a:latin typeface="Arial" charset="0"/>
                <a:cs typeface="Comic Sans MS" charset="0"/>
              </a:rPr>
              <a:t>am_op</a:t>
            </a:r>
          </a:p>
          <a:p>
            <a:pPr marL="0" indent="0" eaLnBrk="1" hangingPunct="1">
              <a:lnSpc>
                <a:spcPct val="80000"/>
              </a:lnSpc>
              <a:buFont typeface="Wingdings" charset="0"/>
              <a:buNone/>
            </a:pPr>
            <a:r>
              <a:rPr kumimoji="0" lang="en-US" altLang="zh-CN" sz="1800">
                <a:latin typeface="Arial" charset="0"/>
                <a:cs typeface="Comic Sans MS" charset="0"/>
              </a:rPr>
              <a:t>   </a:t>
            </a:r>
            <a:r>
              <a:rPr kumimoji="0" lang="en-US" altLang="zh-CN" sz="1800" b="1">
                <a:solidFill>
                  <a:srgbClr val="D2533C"/>
                </a:solidFill>
                <a:latin typeface="Arial" charset="0"/>
                <a:cs typeface="Comic Sans MS" charset="0"/>
              </a:rPr>
              <a:t>IN</a:t>
            </a:r>
            <a:r>
              <a:rPr kumimoji="0" lang="en-US" altLang="zh-CN" sz="1800">
                <a:latin typeface="Arial" charset="0"/>
                <a:cs typeface="Comic Sans MS" charset="0"/>
              </a:rPr>
              <a:t>	</a:t>
            </a:r>
            <a:r>
              <a:rPr kumimoji="0" lang="en-US" altLang="zh-CN" sz="1800">
                <a:solidFill>
                  <a:srgbClr val="000000"/>
                </a:solidFill>
                <a:latin typeface="Arial" charset="0"/>
                <a:cs typeface="Comic Sans MS" charset="0"/>
              </a:rPr>
              <a:t>win</a:t>
            </a:r>
          </a:p>
          <a:p>
            <a:pPr marL="0" indent="0" eaLnBrk="1" hangingPunct="1">
              <a:lnSpc>
                <a:spcPct val="80000"/>
              </a:lnSpc>
              <a:buFont typeface="Wingdings" charset="0"/>
              <a:buNone/>
            </a:pPr>
            <a:r>
              <a:rPr kumimoji="0" lang="en-US" altLang="zh-CN" sz="1800">
                <a:solidFill>
                  <a:srgbClr val="000000"/>
                </a:solidFill>
                <a:latin typeface="Arial" charset="0"/>
                <a:cs typeface="Comic Sans MS" charset="0"/>
              </a:rPr>
              <a:t>   </a:t>
            </a:r>
            <a:r>
              <a:rPr kumimoji="0" lang="en-US" altLang="zh-CN" sz="1800" b="1">
                <a:solidFill>
                  <a:srgbClr val="D2533C"/>
                </a:solidFill>
                <a:latin typeface="Arial" charset="0"/>
                <a:cs typeface="Comic Sans MS" charset="0"/>
              </a:rPr>
              <a:t>OUT  </a:t>
            </a:r>
            <a:r>
              <a:rPr kumimoji="0" lang="en-US" altLang="zh-CN" sz="1800">
                <a:solidFill>
                  <a:srgbClr val="0000FF"/>
                </a:solidFill>
                <a:latin typeface="Arial" charset="0"/>
                <a:cs typeface="Comic Sans MS" charset="0"/>
              </a:rPr>
              <a:t>output_segment_counts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04250" y="6381750"/>
            <a:ext cx="1066800" cy="328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3191D688-041F-2446-B33E-D350CC510EB9}" type="slidenum">
              <a:rPr lang="en-US" altLang="zh-CN" sz="1900">
                <a:solidFill>
                  <a:srgbClr val="000000"/>
                </a:solidFill>
              </a:rPr>
              <a:pPr eaLnBrk="1" hangingPunct="1">
                <a:lnSpc>
                  <a:spcPct val="80000"/>
                </a:lnSpc>
              </a:pPr>
              <a:t>17</a:t>
            </a:fld>
            <a:endParaRPr lang="en-US" altLang="zh-CN" sz="1900">
              <a:solidFill>
                <a:srgbClr val="00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43438" y="1349375"/>
            <a:ext cx="4321175" cy="416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0"/>
              <a:buChar char="n"/>
              <a:defRPr kumimoji="1" sz="3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charset="0"/>
              <a:buChar char="¨"/>
              <a:defRPr kumimoji="1"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charset="0"/>
              <a:buChar char="n"/>
              <a:defRPr kumimoji="1"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¨"/>
              <a:defRPr kumimoji="1"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kumimoji="1"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charset="0"/>
              <a:buNone/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cs typeface="Comic Sans MS"/>
              </a:rPr>
              <a:t>MPIX_AM</a:t>
            </a:r>
            <a:r>
              <a:rPr lang="en-US" altLang="zh-CN" sz="1800" b="1" dirty="0" smtClean="0">
                <a:solidFill>
                  <a:srgbClr val="0000FF"/>
                </a:solidFill>
                <a:cs typeface="Comic Sans MS"/>
              </a:rPr>
              <a:t>V</a:t>
            </a:r>
            <a:r>
              <a:rPr lang="en-US" altLang="zh-CN" sz="1800" b="1" dirty="0" smtClean="0">
                <a:solidFill>
                  <a:srgbClr val="000000"/>
                </a:solidFill>
                <a:cs typeface="Comic Sans MS"/>
              </a:rPr>
              <a:t>_USER_FUNCTION</a:t>
            </a:r>
            <a:endParaRPr lang="en-US" altLang="zh-CN" sz="1800" dirty="0" smtClean="0">
              <a:solidFill>
                <a:srgbClr val="000000"/>
              </a:solidFill>
              <a:cs typeface="Comic Sans MS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800" dirty="0" smtClean="0">
                <a:cs typeface="Comic Sans MS"/>
              </a:rPr>
              <a:t>   </a:t>
            </a:r>
            <a:r>
              <a:rPr lang="en-US" altLang="zh-CN" sz="1800" b="1" dirty="0" smtClean="0">
                <a:solidFill>
                  <a:srgbClr val="D2533C"/>
                </a:solidFill>
                <a:cs typeface="Comic Sans MS"/>
              </a:rPr>
              <a:t>IN</a:t>
            </a:r>
            <a:r>
              <a:rPr lang="en-US" altLang="zh-CN" sz="1800" dirty="0" smtClean="0">
                <a:cs typeface="Comic Sans MS"/>
              </a:rPr>
              <a:t>	    </a:t>
            </a:r>
            <a:r>
              <a:rPr lang="en-US" altLang="zh-CN" sz="1800" dirty="0" err="1" smtClean="0">
                <a:solidFill>
                  <a:srgbClr val="000000"/>
                </a:solidFill>
                <a:cs typeface="Comic Sans MS"/>
              </a:rPr>
              <a:t>input_addr</a:t>
            </a:r>
            <a:endParaRPr lang="en-US" altLang="zh-CN" sz="1800" dirty="0" smtClean="0">
              <a:solidFill>
                <a:srgbClr val="000000"/>
              </a:solidFill>
              <a:cs typeface="Comic Sans MS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800" dirty="0" smtClean="0">
                <a:cs typeface="Comic Sans MS"/>
              </a:rPr>
              <a:t>   </a:t>
            </a:r>
            <a:r>
              <a:rPr lang="en-US" altLang="zh-CN" sz="1800" b="1" dirty="0" smtClean="0">
                <a:solidFill>
                  <a:srgbClr val="D2533C"/>
                </a:solidFill>
                <a:cs typeface="Comic Sans MS"/>
              </a:rPr>
              <a:t>IN</a:t>
            </a:r>
            <a:r>
              <a:rPr lang="en-US" altLang="zh-CN" sz="1800" dirty="0" smtClean="0">
                <a:solidFill>
                  <a:srgbClr val="D2533C"/>
                </a:solidFill>
                <a:cs typeface="Comic Sans MS"/>
              </a:rPr>
              <a:t> </a:t>
            </a:r>
            <a:r>
              <a:rPr lang="en-US" altLang="zh-CN" sz="1800" dirty="0" smtClean="0">
                <a:cs typeface="Comic Sans MS"/>
              </a:rPr>
              <a:t>	    </a:t>
            </a:r>
            <a:r>
              <a:rPr lang="en-US" altLang="zh-CN" sz="1800" dirty="0" err="1" smtClean="0">
                <a:solidFill>
                  <a:srgbClr val="000000"/>
                </a:solidFill>
                <a:cs typeface="Comic Sans MS"/>
              </a:rPr>
              <a:t>input_segment_count</a:t>
            </a:r>
            <a:endParaRPr lang="en-US" altLang="zh-CN" sz="1800" dirty="0" smtClean="0">
              <a:solidFill>
                <a:srgbClr val="000000"/>
              </a:solidFill>
              <a:cs typeface="Comic Sans MS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800" dirty="0" smtClean="0">
                <a:cs typeface="Comic Sans MS"/>
              </a:rPr>
              <a:t>   </a:t>
            </a:r>
            <a:r>
              <a:rPr lang="en-US" altLang="zh-CN" sz="1800" b="1" dirty="0" smtClean="0">
                <a:solidFill>
                  <a:srgbClr val="D2533C"/>
                </a:solidFill>
                <a:cs typeface="Comic Sans MS"/>
              </a:rPr>
              <a:t>IN</a:t>
            </a:r>
            <a:r>
              <a:rPr lang="en-US" altLang="zh-CN" sz="1800" dirty="0" smtClean="0">
                <a:cs typeface="Comic Sans MS"/>
              </a:rPr>
              <a:t>	    </a:t>
            </a:r>
            <a:r>
              <a:rPr lang="en-US" altLang="zh-CN" sz="1800" dirty="0" err="1" smtClean="0">
                <a:solidFill>
                  <a:srgbClr val="000000"/>
                </a:solidFill>
                <a:cs typeface="Comic Sans MS"/>
              </a:rPr>
              <a:t>input_datatype</a:t>
            </a:r>
            <a:endParaRPr lang="en-US" altLang="zh-CN" sz="1800" dirty="0" smtClean="0">
              <a:solidFill>
                <a:srgbClr val="000000"/>
              </a:solidFill>
              <a:cs typeface="Comic Sans MS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800" dirty="0" smtClean="0">
                <a:cs typeface="Comic Sans MS"/>
              </a:rPr>
              <a:t>   </a:t>
            </a:r>
            <a:r>
              <a:rPr lang="en-US" altLang="zh-CN" sz="1800" b="1" dirty="0" smtClean="0">
                <a:solidFill>
                  <a:srgbClr val="D2533C"/>
                </a:solidFill>
                <a:cs typeface="Comic Sans MS"/>
              </a:rPr>
              <a:t>INOUT    </a:t>
            </a:r>
            <a:r>
              <a:rPr lang="en-US" altLang="zh-CN" sz="1800" dirty="0" err="1" smtClean="0">
                <a:solidFill>
                  <a:srgbClr val="000000"/>
                </a:solidFill>
                <a:cs typeface="Comic Sans MS"/>
              </a:rPr>
              <a:t>persistent_addr</a:t>
            </a:r>
            <a:endParaRPr lang="en-US" altLang="zh-CN" sz="1800" dirty="0" smtClean="0">
              <a:solidFill>
                <a:srgbClr val="000000"/>
              </a:solidFill>
              <a:cs typeface="Comic Sans MS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800" dirty="0" smtClean="0">
                <a:cs typeface="Comic Sans MS"/>
              </a:rPr>
              <a:t>   </a:t>
            </a:r>
            <a:r>
              <a:rPr lang="en-US" altLang="zh-CN" sz="1800" b="1" dirty="0" smtClean="0">
                <a:solidFill>
                  <a:srgbClr val="D2533C"/>
                </a:solidFill>
                <a:cs typeface="Comic Sans MS"/>
              </a:rPr>
              <a:t>INOUT    </a:t>
            </a:r>
            <a:r>
              <a:rPr lang="en-US" altLang="zh-CN" sz="1800" dirty="0" err="1" smtClean="0">
                <a:solidFill>
                  <a:srgbClr val="000000"/>
                </a:solidFill>
                <a:cs typeface="Comic Sans MS"/>
              </a:rPr>
              <a:t>persistent_count</a:t>
            </a:r>
            <a:endParaRPr lang="en-US" altLang="zh-CN" sz="1800" dirty="0" smtClean="0">
              <a:solidFill>
                <a:srgbClr val="000000"/>
              </a:solidFill>
              <a:cs typeface="Comic Sans MS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800" dirty="0" smtClean="0">
                <a:cs typeface="Comic Sans MS"/>
              </a:rPr>
              <a:t>   </a:t>
            </a:r>
            <a:r>
              <a:rPr lang="en-US" altLang="zh-CN" sz="1800" b="1" dirty="0" smtClean="0">
                <a:solidFill>
                  <a:srgbClr val="D2533C"/>
                </a:solidFill>
                <a:cs typeface="Comic Sans MS"/>
              </a:rPr>
              <a:t>INOUT    </a:t>
            </a:r>
            <a:r>
              <a:rPr lang="en-US" altLang="zh-CN" sz="1800" dirty="0" err="1" smtClean="0">
                <a:solidFill>
                  <a:srgbClr val="000000"/>
                </a:solidFill>
                <a:cs typeface="Comic Sans MS"/>
              </a:rPr>
              <a:t>persistent_datatype</a:t>
            </a:r>
            <a:endParaRPr lang="en-US" altLang="zh-CN" sz="1800" dirty="0" smtClean="0">
              <a:solidFill>
                <a:srgbClr val="000000"/>
              </a:solidFill>
              <a:cs typeface="Comic Sans MS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800" dirty="0" smtClean="0">
                <a:cs typeface="Comic Sans MS"/>
              </a:rPr>
              <a:t>   </a:t>
            </a:r>
            <a:r>
              <a:rPr lang="en-US" altLang="zh-CN" sz="1800" b="1" dirty="0" smtClean="0">
                <a:solidFill>
                  <a:srgbClr val="D2533C"/>
                </a:solidFill>
                <a:cs typeface="Comic Sans MS"/>
              </a:rPr>
              <a:t>OUT</a:t>
            </a:r>
            <a:r>
              <a:rPr lang="en-US" altLang="zh-CN" sz="1800" dirty="0" smtClean="0">
                <a:cs typeface="Comic Sans MS"/>
              </a:rPr>
              <a:t>	    </a:t>
            </a:r>
            <a:r>
              <a:rPr lang="en-US" altLang="zh-CN" sz="1800" dirty="0" err="1" smtClean="0">
                <a:solidFill>
                  <a:srgbClr val="000000"/>
                </a:solidFill>
                <a:cs typeface="Comic Sans MS"/>
              </a:rPr>
              <a:t>output_addr</a:t>
            </a:r>
            <a:endParaRPr lang="en-US" altLang="zh-CN" sz="1800" dirty="0" smtClean="0">
              <a:solidFill>
                <a:srgbClr val="000000"/>
              </a:solidFill>
              <a:cs typeface="Comic Sans MS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800" dirty="0" smtClean="0">
                <a:cs typeface="Comic Sans MS"/>
              </a:rPr>
              <a:t>   </a:t>
            </a:r>
            <a:r>
              <a:rPr lang="en-US" altLang="zh-CN" sz="1800" b="1" dirty="0" smtClean="0">
                <a:solidFill>
                  <a:srgbClr val="D2533C"/>
                </a:solidFill>
                <a:cs typeface="Comic Sans MS"/>
              </a:rPr>
              <a:t>OUT</a:t>
            </a:r>
            <a:r>
              <a:rPr lang="en-US" altLang="zh-CN" sz="1800" dirty="0" smtClean="0">
                <a:cs typeface="Comic Sans MS"/>
              </a:rPr>
              <a:t>	    </a:t>
            </a:r>
            <a:r>
              <a:rPr lang="en-US" altLang="zh-CN" sz="1800" dirty="0" err="1" smtClean="0">
                <a:solidFill>
                  <a:srgbClr val="000000"/>
                </a:solidFill>
                <a:cs typeface="Comic Sans MS"/>
              </a:rPr>
              <a:t>output_segment_count</a:t>
            </a:r>
            <a:endParaRPr lang="en-US" altLang="zh-CN" sz="1800" dirty="0" smtClean="0">
              <a:solidFill>
                <a:srgbClr val="000000"/>
              </a:solidFill>
              <a:cs typeface="Comic Sans MS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800" dirty="0" smtClean="0">
                <a:cs typeface="Comic Sans MS"/>
              </a:rPr>
              <a:t>   </a:t>
            </a:r>
            <a:r>
              <a:rPr lang="en-US" altLang="zh-CN" sz="1800" b="1" dirty="0" smtClean="0">
                <a:solidFill>
                  <a:srgbClr val="D2533C"/>
                </a:solidFill>
                <a:cs typeface="Comic Sans MS"/>
              </a:rPr>
              <a:t>OUT</a:t>
            </a:r>
            <a:r>
              <a:rPr lang="en-US" altLang="zh-CN" sz="1800" dirty="0" smtClean="0">
                <a:cs typeface="Comic Sans MS"/>
              </a:rPr>
              <a:t>	    </a:t>
            </a:r>
            <a:r>
              <a:rPr lang="en-US" altLang="zh-CN" sz="1800" dirty="0" err="1" smtClean="0">
                <a:solidFill>
                  <a:srgbClr val="000000"/>
                </a:solidFill>
                <a:cs typeface="Comic Sans MS"/>
              </a:rPr>
              <a:t>output_datatype</a:t>
            </a:r>
            <a:endParaRPr lang="en-US" altLang="zh-CN" sz="1800" dirty="0" smtClean="0">
              <a:solidFill>
                <a:srgbClr val="000000"/>
              </a:solidFill>
              <a:cs typeface="Comic Sans MS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800" dirty="0" smtClean="0">
                <a:cs typeface="Comic Sans MS"/>
              </a:rPr>
              <a:t>   </a:t>
            </a:r>
            <a:r>
              <a:rPr lang="en-US" altLang="zh-CN" sz="1800" b="1" dirty="0" smtClean="0">
                <a:solidFill>
                  <a:srgbClr val="D2533C"/>
                </a:solidFill>
                <a:cs typeface="Comic Sans MS"/>
              </a:rPr>
              <a:t>IN</a:t>
            </a:r>
            <a:r>
              <a:rPr lang="en-US" altLang="zh-CN" sz="1800" dirty="0" smtClean="0">
                <a:cs typeface="Comic Sans MS"/>
              </a:rPr>
              <a:t>	    </a:t>
            </a:r>
            <a:r>
              <a:rPr lang="en-US" altLang="zh-CN" sz="1800" dirty="0" err="1" smtClean="0">
                <a:solidFill>
                  <a:srgbClr val="000000"/>
                </a:solidFill>
                <a:cs typeface="Comic Sans MS"/>
              </a:rPr>
              <a:t>num_segments</a:t>
            </a:r>
            <a:endParaRPr lang="en-US" altLang="zh-CN" sz="1800" dirty="0" smtClean="0">
              <a:solidFill>
                <a:srgbClr val="000000"/>
              </a:solidFill>
              <a:cs typeface="Comic Sans MS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800" dirty="0" smtClean="0">
                <a:cs typeface="Comic Sans MS"/>
              </a:rPr>
              <a:t>   </a:t>
            </a:r>
            <a:r>
              <a:rPr lang="en-US" altLang="zh-CN" sz="1800" b="1" dirty="0" smtClean="0">
                <a:solidFill>
                  <a:srgbClr val="D2533C"/>
                </a:solidFill>
                <a:cs typeface="Comic Sans MS"/>
              </a:rPr>
              <a:t>IN</a:t>
            </a:r>
            <a:r>
              <a:rPr lang="en-US" altLang="zh-CN" sz="1800" dirty="0" smtClean="0">
                <a:cs typeface="Comic Sans MS"/>
              </a:rPr>
              <a:t>	    </a:t>
            </a:r>
            <a:r>
              <a:rPr lang="en-US" altLang="zh-CN" sz="1800" dirty="0" err="1" smtClean="0">
                <a:solidFill>
                  <a:srgbClr val="000000"/>
                </a:solidFill>
                <a:cs typeface="Comic Sans MS"/>
              </a:rPr>
              <a:t>segment_offset</a:t>
            </a:r>
            <a:endParaRPr lang="en-US" altLang="zh-CN" sz="1800" dirty="0" smtClean="0">
              <a:solidFill>
                <a:srgbClr val="000000"/>
              </a:solidFill>
              <a:cs typeface="Comic Sans MS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cs typeface="Comic Sans MS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Comic Sans MS"/>
              </a:rPr>
              <a:t>  </a:t>
            </a:r>
            <a:r>
              <a:rPr lang="en-US" altLang="zh-CN" sz="1800" b="1" dirty="0" smtClean="0">
                <a:solidFill>
                  <a:srgbClr val="D2533C"/>
                </a:solidFill>
                <a:cs typeface="Comic Sans MS"/>
              </a:rPr>
              <a:t>OUT     </a:t>
            </a:r>
            <a:r>
              <a:rPr lang="en-US" altLang="zh-CN" sz="1800" dirty="0" err="1" smtClean="0">
                <a:solidFill>
                  <a:srgbClr val="0000FF"/>
                </a:solidFill>
                <a:cs typeface="Comic Sans MS"/>
              </a:rPr>
              <a:t>output_segment_counts</a:t>
            </a:r>
            <a:endParaRPr lang="en-US" altLang="zh-CN" sz="1800" dirty="0">
              <a:solidFill>
                <a:srgbClr val="0000FF"/>
              </a:solidFill>
              <a:cs typeface="Comic Sans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5738"/>
            <a:ext cx="8229600" cy="137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3800">
                <a:latin typeface="Arial" charset="0"/>
                <a:ea typeface="+mj-ea"/>
                <a:cs typeface="Arial" charset="0"/>
              </a:rPr>
              <a:t>Effect of Exclusive User Buffer</a:t>
            </a:r>
            <a:endParaRPr kumimoji="0" lang="en-US" altLang="zh-CN" sz="3800">
              <a:latin typeface="Arial" charset="0"/>
              <a:ea typeface="+mj-ea"/>
            </a:endParaRPr>
          </a:p>
        </p:txBody>
      </p:sp>
      <p:sp>
        <p:nvSpPr>
          <p:cNvPr id="3686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04250" y="6381750"/>
            <a:ext cx="1066800" cy="328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B2B79511-F7A8-D443-B814-413610E75BFE}" type="slidenum">
              <a:rPr lang="en-US" altLang="zh-CN" sz="1900">
                <a:solidFill>
                  <a:srgbClr val="000000"/>
                </a:solidFill>
              </a:rPr>
              <a:pPr eaLnBrk="1" hangingPunct="1">
                <a:lnSpc>
                  <a:spcPct val="80000"/>
                </a:lnSpc>
              </a:pPr>
              <a:t>18</a:t>
            </a:fld>
            <a:endParaRPr lang="en-US" altLang="zh-CN" sz="1900">
              <a:solidFill>
                <a:srgbClr val="000000"/>
              </a:solidFill>
            </a:endParaRPr>
          </a:p>
        </p:txBody>
      </p:sp>
      <p:graphicFrame>
        <p:nvGraphicFramePr>
          <p:cNvPr id="5" name="图表 4"/>
          <p:cNvGraphicFramePr>
            <a:graphicFrameLocks/>
          </p:cNvGraphicFramePr>
          <p:nvPr/>
        </p:nvGraphicFramePr>
        <p:xfrm>
          <a:off x="-180528" y="1268760"/>
          <a:ext cx="7128792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/>
        </p:nvGraphicFramePr>
        <p:xfrm>
          <a:off x="2483768" y="3861048"/>
          <a:ext cx="6279088" cy="2996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797" name="椭圆形标注 6"/>
          <p:cNvSpPr>
            <a:spLocks noChangeArrowheads="1"/>
          </p:cNvSpPr>
          <p:nvPr/>
        </p:nvSpPr>
        <p:spPr bwMode="auto">
          <a:xfrm>
            <a:off x="6659563" y="1412875"/>
            <a:ext cx="2376487" cy="1368425"/>
          </a:xfrm>
          <a:prstGeom prst="wedgeEllipseCallout">
            <a:avLst>
              <a:gd name="adj1" fmla="val -55648"/>
              <a:gd name="adj2" fmla="val -28616"/>
            </a:avLst>
          </a:prstGeom>
          <a:solidFill>
            <a:srgbClr val="FF0000">
              <a:alpha val="2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altLang="zh-CN" sz="2000" b="1">
                <a:latin typeface="+mn-lt"/>
                <a:ea typeface="宋体" charset="0"/>
                <a:cs typeface="Comic Sans MS" charset="0"/>
              </a:rPr>
              <a:t>scalability</a:t>
            </a:r>
            <a:r>
              <a:rPr lang="en-US" altLang="zh-CN" sz="2000">
                <a:latin typeface="+mn-lt"/>
                <a:ea typeface="宋体" charset="0"/>
                <a:cs typeface="Comic Sans MS" charset="0"/>
              </a:rPr>
              <a:t>:</a:t>
            </a:r>
          </a:p>
          <a:p>
            <a:pPr>
              <a:defRPr/>
            </a:pPr>
            <a:r>
              <a:rPr lang="en-US" altLang="zh-CN" sz="2000">
                <a:latin typeface="+mn-lt"/>
                <a:ea typeface="宋体" charset="0"/>
                <a:cs typeface="Comic Sans MS" charset="0"/>
              </a:rPr>
              <a:t>25% improvement</a:t>
            </a:r>
            <a:endParaRPr lang="zh-CN" altLang="en-US" sz="2000">
              <a:latin typeface="+mn-lt"/>
              <a:ea typeface="宋体" charset="0"/>
              <a:cs typeface="Comic Sans MS" charset="0"/>
            </a:endParaRPr>
          </a:p>
        </p:txBody>
      </p:sp>
      <p:sp>
        <p:nvSpPr>
          <p:cNvPr id="33798" name="椭圆形标注 7"/>
          <p:cNvSpPr>
            <a:spLocks noChangeArrowheads="1"/>
          </p:cNvSpPr>
          <p:nvPr/>
        </p:nvSpPr>
        <p:spPr bwMode="auto">
          <a:xfrm>
            <a:off x="179388" y="4365625"/>
            <a:ext cx="2484437" cy="1584325"/>
          </a:xfrm>
          <a:prstGeom prst="wedgeEllipseCallout">
            <a:avLst>
              <a:gd name="adj1" fmla="val 277278"/>
              <a:gd name="adj2" fmla="val -43384"/>
            </a:avLst>
          </a:prstGeom>
          <a:solidFill>
            <a:srgbClr val="FF0000">
              <a:alpha val="2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altLang="zh-CN" sz="2000" dirty="0">
                <a:latin typeface="+mn-lt"/>
                <a:ea typeface="宋体" charset="0"/>
                <a:cs typeface="Comic Sans MS" charset="0"/>
              </a:rPr>
              <a:t>providing more</a:t>
            </a:r>
          </a:p>
          <a:p>
            <a:pPr>
              <a:defRPr/>
            </a:pPr>
            <a:r>
              <a:rPr lang="en-US" altLang="zh-CN" sz="2000" dirty="0">
                <a:latin typeface="+mn-lt"/>
                <a:ea typeface="宋体" charset="0"/>
                <a:cs typeface="Comic Sans MS" charset="0"/>
              </a:rPr>
              <a:t>exclusive buffer</a:t>
            </a:r>
          </a:p>
          <a:p>
            <a:pPr>
              <a:defRPr/>
            </a:pPr>
            <a:r>
              <a:rPr lang="en-US" altLang="zh-CN" sz="2000" dirty="0">
                <a:latin typeface="+mn-lt"/>
                <a:ea typeface="宋体" charset="0"/>
                <a:cs typeface="Comic Sans MS" charset="0"/>
              </a:rPr>
              <a:t>greatly reduces</a:t>
            </a:r>
          </a:p>
          <a:p>
            <a:pPr>
              <a:defRPr/>
            </a:pPr>
            <a:r>
              <a:rPr lang="en-US" altLang="zh-CN" sz="2000" b="1" dirty="0">
                <a:latin typeface="+mn-lt"/>
                <a:ea typeface="宋体" charset="0"/>
                <a:cs typeface="Comic Sans MS" charset="0"/>
              </a:rPr>
              <a:t>contention</a:t>
            </a:r>
            <a:endParaRPr lang="zh-CN" altLang="en-US" sz="2000" b="1" dirty="0">
              <a:latin typeface="+mn-lt"/>
              <a:ea typeface="宋体" charset="0"/>
              <a:cs typeface="Comic Sans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5738"/>
            <a:ext cx="8229600" cy="137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3800">
                <a:latin typeface="Arial" charset="0"/>
                <a:ea typeface="+mj-ea"/>
                <a:cs typeface="Arial" charset="0"/>
              </a:rPr>
              <a:t>Auto-detected Exclusive User Buffer</a:t>
            </a:r>
            <a:endParaRPr kumimoji="0" lang="en-US" altLang="zh-CN" sz="3800">
              <a:latin typeface="Arial" charset="0"/>
              <a:ea typeface="+mj-ea"/>
            </a:endParaRPr>
          </a:p>
        </p:txBody>
      </p:sp>
      <p:sp>
        <p:nvSpPr>
          <p:cNvPr id="32770" name="内容占位符 1"/>
          <p:cNvSpPr>
            <a:spLocks noGrp="1"/>
          </p:cNvSpPr>
          <p:nvPr>
            <p:ph idx="1"/>
          </p:nvPr>
        </p:nvSpPr>
        <p:spPr>
          <a:xfrm>
            <a:off x="179388" y="1268413"/>
            <a:ext cx="4897437" cy="4968875"/>
          </a:xfrm>
        </p:spPr>
        <p:txBody>
          <a:bodyPr/>
          <a:lstStyle/>
          <a:p>
            <a:pPr eaLnBrk="1" hangingPunct="1"/>
            <a:r>
              <a:rPr kumimoji="0" lang="en-US" altLang="zh-CN">
                <a:latin typeface="Arial" charset="0"/>
                <a:cs typeface="Comic Sans MS" charset="0"/>
              </a:rPr>
              <a:t>Handle detaching user buffers</a:t>
            </a:r>
          </a:p>
          <a:p>
            <a:pPr lvl="1" eaLnBrk="1" hangingPunct="1"/>
            <a:r>
              <a:rPr kumimoji="0" lang="en-US" altLang="zh-CN" sz="2400">
                <a:solidFill>
                  <a:srgbClr val="000090"/>
                </a:solidFill>
                <a:latin typeface="Arial" charset="0"/>
                <a:ea typeface="ＭＳ Ｐゴシック" charset="0"/>
                <a:cs typeface="Comic Sans MS" charset="0"/>
              </a:rPr>
              <a:t>One more hand-shake is required after MPI_WIN_FLUSH, because user buffer may be detached on target</a:t>
            </a:r>
          </a:p>
          <a:p>
            <a:pPr lvl="1" eaLnBrk="1" hangingPunct="1"/>
            <a:r>
              <a:rPr kumimoji="0" lang="en-US" altLang="zh-CN" sz="2400">
                <a:solidFill>
                  <a:srgbClr val="000090"/>
                </a:solidFill>
                <a:latin typeface="Arial" charset="0"/>
                <a:ea typeface="ＭＳ Ｐゴシック" charset="0"/>
                <a:cs typeface="Comic Sans MS" charset="0"/>
              </a:rPr>
              <a:t>User can pass a hint to tell MPI that there will be no buffer detachment, in such case, MPI will eliminate hand-shake after MPI_WIN_FLUSH</a:t>
            </a:r>
            <a:endParaRPr kumimoji="0" lang="zh-CN" altLang="en-US" sz="2400">
              <a:solidFill>
                <a:srgbClr val="000090"/>
              </a:solidFill>
              <a:latin typeface="Arial" charset="0"/>
              <a:ea typeface="华文新魏" charset="0"/>
              <a:cs typeface="华文新魏" charset="0"/>
            </a:endParaRP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04250" y="6381750"/>
            <a:ext cx="1066800" cy="328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B7BA9A9E-DDF2-E34A-AA0B-D12639C65DDC}" type="slidenum">
              <a:rPr lang="en-US" altLang="zh-CN" sz="1900">
                <a:solidFill>
                  <a:srgbClr val="000000"/>
                </a:solidFill>
              </a:rPr>
              <a:pPr eaLnBrk="1" hangingPunct="1">
                <a:lnSpc>
                  <a:spcPct val="80000"/>
                </a:lnSpc>
              </a:pPr>
              <a:t>19</a:t>
            </a:fld>
            <a:endParaRPr lang="en-US" altLang="zh-CN" sz="1900">
              <a:solidFill>
                <a:srgbClr val="000000"/>
              </a:solidFill>
            </a:endParaRPr>
          </a:p>
        </p:txBody>
      </p:sp>
      <p:cxnSp>
        <p:nvCxnSpPr>
          <p:cNvPr id="5" name="Straight Connector 5"/>
          <p:cNvCxnSpPr/>
          <p:nvPr/>
        </p:nvCxnSpPr>
        <p:spPr bwMode="auto">
          <a:xfrm>
            <a:off x="5851525" y="1695450"/>
            <a:ext cx="1588" cy="425450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81" name="TextBox 8"/>
          <p:cNvSpPr txBox="1">
            <a:spLocks noChangeArrowheads="1"/>
          </p:cNvSpPr>
          <p:nvPr/>
        </p:nvSpPr>
        <p:spPr bwMode="auto">
          <a:xfrm>
            <a:off x="4859338" y="5013325"/>
            <a:ext cx="920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>
                <a:cs typeface="Calibri" charset="0"/>
              </a:rPr>
              <a:t>unlock</a:t>
            </a:r>
          </a:p>
        </p:txBody>
      </p:sp>
      <p:sp>
        <p:nvSpPr>
          <p:cNvPr id="24582" name="TextBox 9"/>
          <p:cNvSpPr txBox="1">
            <a:spLocks noChangeArrowheads="1"/>
          </p:cNvSpPr>
          <p:nvPr/>
        </p:nvSpPr>
        <p:spPr bwMode="auto">
          <a:xfrm>
            <a:off x="5507038" y="1268413"/>
            <a:ext cx="749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>
                <a:cs typeface="Calibri" charset="0"/>
              </a:rPr>
              <a:t>origin</a:t>
            </a:r>
          </a:p>
        </p:txBody>
      </p:sp>
      <p:sp>
        <p:nvSpPr>
          <p:cNvPr id="24583" name="TextBox 10"/>
          <p:cNvSpPr txBox="1">
            <a:spLocks noChangeArrowheads="1"/>
          </p:cNvSpPr>
          <p:nvPr/>
        </p:nvSpPr>
        <p:spPr bwMode="auto">
          <a:xfrm>
            <a:off x="6937375" y="1279525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>
                <a:cs typeface="Calibri" charset="0"/>
              </a:rPr>
              <a:t>target</a:t>
            </a:r>
          </a:p>
        </p:txBody>
      </p:sp>
      <p:cxnSp>
        <p:nvCxnSpPr>
          <p:cNvPr id="9" name="Straight Arrow Connector 12"/>
          <p:cNvCxnSpPr/>
          <p:nvPr/>
        </p:nvCxnSpPr>
        <p:spPr bwMode="auto">
          <a:xfrm>
            <a:off x="5849938" y="3073400"/>
            <a:ext cx="1444625" cy="284163"/>
          </a:xfrm>
          <a:prstGeom prst="straightConnector1">
            <a:avLst/>
          </a:prstGeom>
          <a:ln w="28575" cmpd="sng">
            <a:headEnd type="none" w="med" len="med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585" name="TextBox 14"/>
          <p:cNvSpPr txBox="1">
            <a:spLocks noChangeArrowheads="1"/>
          </p:cNvSpPr>
          <p:nvPr/>
        </p:nvSpPr>
        <p:spPr bwMode="auto">
          <a:xfrm rot="802596">
            <a:off x="6097588" y="2895600"/>
            <a:ext cx="1030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>
                <a:cs typeface="Calibri" charset="0"/>
              </a:rPr>
              <a:t>AM 2</a:t>
            </a:r>
          </a:p>
        </p:txBody>
      </p:sp>
      <p:sp>
        <p:nvSpPr>
          <p:cNvPr id="24586" name="TextBox 20"/>
          <p:cNvSpPr txBox="1">
            <a:spLocks noChangeArrowheads="1"/>
          </p:cNvSpPr>
          <p:nvPr/>
        </p:nvSpPr>
        <p:spPr bwMode="auto">
          <a:xfrm>
            <a:off x="5003800" y="1700213"/>
            <a:ext cx="920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>
                <a:cs typeface="Calibri" charset="0"/>
              </a:rPr>
              <a:t>lock</a:t>
            </a:r>
          </a:p>
        </p:txBody>
      </p:sp>
      <p:cxnSp>
        <p:nvCxnSpPr>
          <p:cNvPr id="16" name="Straight Arrow Connector 22"/>
          <p:cNvCxnSpPr/>
          <p:nvPr/>
        </p:nvCxnSpPr>
        <p:spPr bwMode="auto">
          <a:xfrm>
            <a:off x="5838825" y="2757488"/>
            <a:ext cx="1444625" cy="284162"/>
          </a:xfrm>
          <a:prstGeom prst="straightConnector1">
            <a:avLst/>
          </a:prstGeom>
          <a:ln w="28575" cmpd="sng">
            <a:headEnd type="none" w="med" len="med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588" name="TextBox 23"/>
          <p:cNvSpPr txBox="1">
            <a:spLocks noChangeArrowheads="1"/>
          </p:cNvSpPr>
          <p:nvPr/>
        </p:nvSpPr>
        <p:spPr bwMode="auto">
          <a:xfrm rot="802596">
            <a:off x="6169025" y="2584450"/>
            <a:ext cx="1035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>
                <a:cs typeface="Calibri" charset="0"/>
              </a:rPr>
              <a:t>AM 1</a:t>
            </a:r>
          </a:p>
        </p:txBody>
      </p:sp>
      <p:cxnSp>
        <p:nvCxnSpPr>
          <p:cNvPr id="18" name="Straight Connector 5"/>
          <p:cNvCxnSpPr/>
          <p:nvPr/>
        </p:nvCxnSpPr>
        <p:spPr bwMode="auto">
          <a:xfrm flipH="1">
            <a:off x="7292975" y="1700213"/>
            <a:ext cx="1588" cy="4249737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任意形状 18"/>
          <p:cNvSpPr/>
          <p:nvPr/>
        </p:nvSpPr>
        <p:spPr>
          <a:xfrm rot="250357">
            <a:off x="5853113" y="2328863"/>
            <a:ext cx="1439862" cy="287337"/>
          </a:xfrm>
          <a:custGeom>
            <a:avLst/>
            <a:gdLst>
              <a:gd name="connsiteX0" fmla="*/ 30239 w 1563802"/>
              <a:gd name="connsiteY0" fmla="*/ 0 h 298056"/>
              <a:gd name="connsiteX1" fmla="*/ 1563778 w 1563802"/>
              <a:gd name="connsiteY1" fmla="*/ 177106 h 298056"/>
              <a:gd name="connsiteX2" fmla="*/ 0 w 1563802"/>
              <a:gd name="connsiteY2" fmla="*/ 298056 h 298056"/>
              <a:gd name="connsiteX3" fmla="*/ 0 w 1563802"/>
              <a:gd name="connsiteY3" fmla="*/ 298056 h 29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3802" h="298056">
                <a:moveTo>
                  <a:pt x="30239" y="0"/>
                </a:moveTo>
                <a:cubicBezTo>
                  <a:pt x="799528" y="63715"/>
                  <a:pt x="1568818" y="127430"/>
                  <a:pt x="1563778" y="177106"/>
                </a:cubicBezTo>
                <a:cubicBezTo>
                  <a:pt x="1558738" y="226782"/>
                  <a:pt x="0" y="298056"/>
                  <a:pt x="0" y="298056"/>
                </a:cubicBezTo>
                <a:lnTo>
                  <a:pt x="0" y="298056"/>
                </a:lnTo>
              </a:path>
            </a:pathLst>
          </a:custGeom>
          <a:ln w="28575" cmpd="sng">
            <a:solidFill>
              <a:srgbClr val="0000F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kumimoji="1" lang="zh-CN" altLang="en-US"/>
          </a:p>
        </p:txBody>
      </p:sp>
      <p:sp>
        <p:nvSpPr>
          <p:cNvPr id="24591" name="TextBox 20"/>
          <p:cNvSpPr txBox="1">
            <a:spLocks noChangeArrowheads="1"/>
          </p:cNvSpPr>
          <p:nvPr/>
        </p:nvSpPr>
        <p:spPr bwMode="auto">
          <a:xfrm>
            <a:off x="7292975" y="1989138"/>
            <a:ext cx="1511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>
                <a:solidFill>
                  <a:srgbClr val="FF0000"/>
                </a:solidFill>
                <a:cs typeface="Calibri" charset="0"/>
              </a:rPr>
              <a:t>EXCLUSIVE</a:t>
            </a:r>
          </a:p>
          <a:p>
            <a:pPr eaLnBrk="1" hangingPunct="1"/>
            <a:r>
              <a:rPr lang="en-US" altLang="zh-CN" sz="1800">
                <a:solidFill>
                  <a:srgbClr val="FF0000"/>
                </a:solidFill>
                <a:cs typeface="Calibri" charset="0"/>
                <a:sym typeface="Wingdings" charset="0"/>
              </a:rPr>
              <a:t></a:t>
            </a:r>
            <a:endParaRPr lang="en-US" altLang="zh-CN" sz="1800">
              <a:solidFill>
                <a:srgbClr val="FF0000"/>
              </a:solidFill>
              <a:cs typeface="Calibri" charset="0"/>
            </a:endParaRPr>
          </a:p>
        </p:txBody>
      </p:sp>
      <p:sp>
        <p:nvSpPr>
          <p:cNvPr id="24592" name="TextBox 23"/>
          <p:cNvSpPr txBox="1">
            <a:spLocks noChangeArrowheads="1"/>
          </p:cNvSpPr>
          <p:nvPr/>
        </p:nvSpPr>
        <p:spPr bwMode="auto">
          <a:xfrm rot="589569">
            <a:off x="5726113" y="2071688"/>
            <a:ext cx="1838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>
                <a:solidFill>
                  <a:srgbClr val="0000FF"/>
                </a:solidFill>
                <a:cs typeface="Calibri" charset="0"/>
              </a:rPr>
              <a:t>hand-shake</a:t>
            </a:r>
          </a:p>
        </p:txBody>
      </p:sp>
      <p:sp>
        <p:nvSpPr>
          <p:cNvPr id="24593" name="TextBox 8"/>
          <p:cNvSpPr txBox="1">
            <a:spLocks noChangeArrowheads="1"/>
          </p:cNvSpPr>
          <p:nvPr/>
        </p:nvSpPr>
        <p:spPr bwMode="auto">
          <a:xfrm>
            <a:off x="4987925" y="3141663"/>
            <a:ext cx="920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>
                <a:cs typeface="Calibri" charset="0"/>
              </a:rPr>
              <a:t>flush</a:t>
            </a:r>
          </a:p>
        </p:txBody>
      </p:sp>
      <p:sp>
        <p:nvSpPr>
          <p:cNvPr id="26" name="任意形状 25"/>
          <p:cNvSpPr/>
          <p:nvPr/>
        </p:nvSpPr>
        <p:spPr>
          <a:xfrm rot="250357">
            <a:off x="5854700" y="3841750"/>
            <a:ext cx="1439863" cy="287338"/>
          </a:xfrm>
          <a:custGeom>
            <a:avLst/>
            <a:gdLst>
              <a:gd name="connsiteX0" fmla="*/ 30239 w 1563802"/>
              <a:gd name="connsiteY0" fmla="*/ 0 h 298056"/>
              <a:gd name="connsiteX1" fmla="*/ 1563778 w 1563802"/>
              <a:gd name="connsiteY1" fmla="*/ 177106 h 298056"/>
              <a:gd name="connsiteX2" fmla="*/ 0 w 1563802"/>
              <a:gd name="connsiteY2" fmla="*/ 298056 h 298056"/>
              <a:gd name="connsiteX3" fmla="*/ 0 w 1563802"/>
              <a:gd name="connsiteY3" fmla="*/ 298056 h 29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3802" h="298056">
                <a:moveTo>
                  <a:pt x="30239" y="0"/>
                </a:moveTo>
                <a:cubicBezTo>
                  <a:pt x="799528" y="63715"/>
                  <a:pt x="1568818" y="127430"/>
                  <a:pt x="1563778" y="177106"/>
                </a:cubicBezTo>
                <a:cubicBezTo>
                  <a:pt x="1558738" y="226782"/>
                  <a:pt x="0" y="298056"/>
                  <a:pt x="0" y="298056"/>
                </a:cubicBezTo>
                <a:lnTo>
                  <a:pt x="0" y="298056"/>
                </a:lnTo>
              </a:path>
            </a:pathLst>
          </a:custGeom>
          <a:ln w="28575" cmpd="sng">
            <a:solidFill>
              <a:srgbClr val="0000F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kumimoji="1" lang="zh-CN" altLang="en-US"/>
          </a:p>
        </p:txBody>
      </p:sp>
      <p:sp>
        <p:nvSpPr>
          <p:cNvPr id="24595" name="TextBox 23"/>
          <p:cNvSpPr txBox="1">
            <a:spLocks noChangeArrowheads="1"/>
          </p:cNvSpPr>
          <p:nvPr/>
        </p:nvSpPr>
        <p:spPr bwMode="auto">
          <a:xfrm rot="589569">
            <a:off x="5726113" y="3552825"/>
            <a:ext cx="1838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>
                <a:solidFill>
                  <a:srgbClr val="0000FF"/>
                </a:solidFill>
                <a:cs typeface="Calibri" charset="0"/>
              </a:rPr>
              <a:t>hand-shake</a:t>
            </a:r>
          </a:p>
        </p:txBody>
      </p:sp>
      <p:cxnSp>
        <p:nvCxnSpPr>
          <p:cNvPr id="28" name="Straight Arrow Connector 12"/>
          <p:cNvCxnSpPr/>
          <p:nvPr/>
        </p:nvCxnSpPr>
        <p:spPr bwMode="auto">
          <a:xfrm>
            <a:off x="5864225" y="4581525"/>
            <a:ext cx="1443038" cy="282575"/>
          </a:xfrm>
          <a:prstGeom prst="straightConnector1">
            <a:avLst/>
          </a:prstGeom>
          <a:ln w="28575" cmpd="sng">
            <a:headEnd type="none" w="med" len="med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597" name="TextBox 14"/>
          <p:cNvSpPr txBox="1">
            <a:spLocks noChangeArrowheads="1"/>
          </p:cNvSpPr>
          <p:nvPr/>
        </p:nvSpPr>
        <p:spPr bwMode="auto">
          <a:xfrm rot="802596">
            <a:off x="6089650" y="4406900"/>
            <a:ext cx="1030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>
                <a:cs typeface="Calibri" charset="0"/>
              </a:rPr>
              <a:t>AM 4</a:t>
            </a:r>
          </a:p>
        </p:txBody>
      </p:sp>
      <p:cxnSp>
        <p:nvCxnSpPr>
          <p:cNvPr id="30" name="Straight Arrow Connector 22"/>
          <p:cNvCxnSpPr/>
          <p:nvPr/>
        </p:nvCxnSpPr>
        <p:spPr bwMode="auto">
          <a:xfrm>
            <a:off x="5853113" y="4292600"/>
            <a:ext cx="1443037" cy="282575"/>
          </a:xfrm>
          <a:prstGeom prst="straightConnector1">
            <a:avLst/>
          </a:prstGeom>
          <a:ln w="28575" cmpd="sng">
            <a:headEnd type="none" w="med" len="med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599" name="TextBox 23"/>
          <p:cNvSpPr txBox="1">
            <a:spLocks noChangeArrowheads="1"/>
          </p:cNvSpPr>
          <p:nvPr/>
        </p:nvSpPr>
        <p:spPr bwMode="auto">
          <a:xfrm rot="802596">
            <a:off x="6097588" y="4119563"/>
            <a:ext cx="1035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>
                <a:cs typeface="Calibri" charset="0"/>
              </a:rPr>
              <a:t>AM 3</a:t>
            </a:r>
          </a:p>
        </p:txBody>
      </p:sp>
      <p:cxnSp>
        <p:nvCxnSpPr>
          <p:cNvPr id="32" name="Straight Arrow Connector 22"/>
          <p:cNvCxnSpPr/>
          <p:nvPr/>
        </p:nvCxnSpPr>
        <p:spPr bwMode="auto">
          <a:xfrm>
            <a:off x="5853113" y="4941888"/>
            <a:ext cx="1443037" cy="282575"/>
          </a:xfrm>
          <a:prstGeom prst="straightConnector1">
            <a:avLst/>
          </a:prstGeom>
          <a:ln w="28575" cmpd="sng">
            <a:headEnd type="none" w="med" len="med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601" name="TextBox 23"/>
          <p:cNvSpPr txBox="1">
            <a:spLocks noChangeArrowheads="1"/>
          </p:cNvSpPr>
          <p:nvPr/>
        </p:nvSpPr>
        <p:spPr bwMode="auto">
          <a:xfrm rot="802596">
            <a:off x="6084888" y="4745038"/>
            <a:ext cx="1035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>
                <a:cs typeface="Calibri" charset="0"/>
              </a:rPr>
              <a:t>AM 5</a:t>
            </a:r>
          </a:p>
        </p:txBody>
      </p:sp>
      <p:cxnSp>
        <p:nvCxnSpPr>
          <p:cNvPr id="36" name="Straight Arrow Connector 22"/>
          <p:cNvCxnSpPr/>
          <p:nvPr/>
        </p:nvCxnSpPr>
        <p:spPr bwMode="auto">
          <a:xfrm>
            <a:off x="5853113" y="1916113"/>
            <a:ext cx="1443037" cy="284162"/>
          </a:xfrm>
          <a:prstGeom prst="straightConnector1">
            <a:avLst/>
          </a:prstGeom>
          <a:ln w="28575" cmpd="sng">
            <a:prstDash val="sysDash"/>
            <a:headEnd type="none" w="med" len="med"/>
            <a:tailEnd type="non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21"/>
          <p:cNvSpPr/>
          <p:nvPr/>
        </p:nvSpPr>
        <p:spPr>
          <a:xfrm>
            <a:off x="5780088" y="1844675"/>
            <a:ext cx="152400" cy="138113"/>
          </a:xfrm>
          <a:prstGeom prst="ellipse">
            <a:avLst/>
          </a:prstGeom>
          <a:solidFill>
            <a:srgbClr val="F15339"/>
          </a:solidFill>
          <a:ln>
            <a:solidFill>
              <a:srgbClr val="F15339"/>
            </a:solidFill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Calibri" charset="0"/>
            </a:endParaRPr>
          </a:p>
        </p:txBody>
      </p:sp>
      <p:cxnSp>
        <p:nvCxnSpPr>
          <p:cNvPr id="37" name="Straight Arrow Connector 22"/>
          <p:cNvCxnSpPr/>
          <p:nvPr/>
        </p:nvCxnSpPr>
        <p:spPr bwMode="auto">
          <a:xfrm>
            <a:off x="5853113" y="3362325"/>
            <a:ext cx="1443037" cy="282575"/>
          </a:xfrm>
          <a:prstGeom prst="straightConnector1">
            <a:avLst/>
          </a:prstGeom>
          <a:ln w="28575" cmpd="sng">
            <a:prstDash val="sysDash"/>
            <a:headEnd type="none" w="med" len="med"/>
            <a:tailEnd type="non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5759450" y="3284538"/>
            <a:ext cx="152400" cy="138112"/>
          </a:xfrm>
          <a:prstGeom prst="ellipse">
            <a:avLst/>
          </a:prstGeom>
          <a:solidFill>
            <a:srgbClr val="F15339"/>
          </a:solidFill>
          <a:ln>
            <a:solidFill>
              <a:srgbClr val="F15339"/>
            </a:solidFill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Calibri" charset="0"/>
            </a:endParaRPr>
          </a:p>
        </p:txBody>
      </p:sp>
      <p:cxnSp>
        <p:nvCxnSpPr>
          <p:cNvPr id="38" name="Straight Arrow Connector 22"/>
          <p:cNvCxnSpPr/>
          <p:nvPr/>
        </p:nvCxnSpPr>
        <p:spPr bwMode="auto">
          <a:xfrm>
            <a:off x="5853113" y="5229225"/>
            <a:ext cx="1443037" cy="282575"/>
          </a:xfrm>
          <a:prstGeom prst="straightConnector1">
            <a:avLst/>
          </a:prstGeom>
          <a:ln w="28575" cmpd="sng">
            <a:prstDash val="sysDash"/>
            <a:headEnd type="none" w="med" len="med"/>
            <a:tailEnd type="non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759450" y="5157788"/>
            <a:ext cx="152400" cy="136525"/>
          </a:xfrm>
          <a:prstGeom prst="ellipse">
            <a:avLst/>
          </a:prstGeom>
          <a:solidFill>
            <a:srgbClr val="F15339"/>
          </a:solidFill>
          <a:ln>
            <a:solidFill>
              <a:srgbClr val="F15339"/>
            </a:solidFill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Calibri" charset="0"/>
            </a:endParaRPr>
          </a:p>
        </p:txBody>
      </p:sp>
      <p:sp>
        <p:nvSpPr>
          <p:cNvPr id="34" name="云形 33"/>
          <p:cNvSpPr/>
          <p:nvPr/>
        </p:nvSpPr>
        <p:spPr bwMode="auto">
          <a:xfrm>
            <a:off x="7400925" y="3357563"/>
            <a:ext cx="1690688" cy="863600"/>
          </a:xfrm>
          <a:prstGeom prst="cloud">
            <a:avLst/>
          </a:prstGeom>
          <a:solidFill>
            <a:srgbClr val="CCFFCC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dirty="0">
                <a:ea typeface="宋体" charset="0"/>
                <a:cs typeface="Arial" charset="0"/>
              </a:rPr>
              <a:t>detach user</a:t>
            </a:r>
          </a:p>
          <a:p>
            <a:pPr>
              <a:defRPr/>
            </a:pPr>
            <a:r>
              <a:rPr lang="en-US" altLang="zh-CN" dirty="0">
                <a:ea typeface="宋体" charset="0"/>
                <a:cs typeface="Arial" charset="0"/>
              </a:rPr>
              <a:t>buffer</a:t>
            </a:r>
            <a:endParaRPr lang="zh-CN" altLang="en-US" dirty="0">
              <a:ea typeface="宋体" charset="0"/>
              <a:cs typeface="Arial" charset="0"/>
            </a:endParaRPr>
          </a:p>
        </p:txBody>
      </p:sp>
      <p:sp>
        <p:nvSpPr>
          <p:cNvPr id="35" name="乘 34"/>
          <p:cNvSpPr/>
          <p:nvPr/>
        </p:nvSpPr>
        <p:spPr bwMode="auto">
          <a:xfrm>
            <a:off x="7812088" y="3500438"/>
            <a:ext cx="792162" cy="720725"/>
          </a:xfrm>
          <a:prstGeom prst="mathMultiply">
            <a:avLst>
              <a:gd name="adj1" fmla="val 9740"/>
            </a:avLst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  <a:cs typeface="Arial" charset="0"/>
            </a:endParaRPr>
          </a:p>
        </p:txBody>
      </p:sp>
      <p:sp>
        <p:nvSpPr>
          <p:cNvPr id="41" name="乘 40"/>
          <p:cNvSpPr/>
          <p:nvPr/>
        </p:nvSpPr>
        <p:spPr bwMode="auto">
          <a:xfrm>
            <a:off x="6156325" y="3573463"/>
            <a:ext cx="792163" cy="719137"/>
          </a:xfrm>
          <a:prstGeom prst="mathMultiply">
            <a:avLst>
              <a:gd name="adj1" fmla="val 9740"/>
            </a:avLst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6381750"/>
            <a:ext cx="1066800" cy="328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71412107-5403-7845-8937-522DF6AB54A8}" type="slidenum">
              <a:rPr lang="en-US" altLang="zh-CN" sz="1900">
                <a:solidFill>
                  <a:srgbClr val="000000"/>
                </a:solidFill>
              </a:rPr>
              <a:pPr eaLnBrk="1" hangingPunct="1">
                <a:lnSpc>
                  <a:spcPct val="80000"/>
                </a:lnSpc>
              </a:pPr>
              <a:t>2</a:t>
            </a:fld>
            <a:endParaRPr lang="en-US" altLang="zh-CN" sz="1900">
              <a:solidFill>
                <a:srgbClr val="000000"/>
              </a:solidFill>
            </a:endParaRPr>
          </a:p>
        </p:txBody>
      </p:sp>
      <p:grpSp>
        <p:nvGrpSpPr>
          <p:cNvPr id="16386" name="组 99"/>
          <p:cNvGrpSpPr>
            <a:grpSpLocks/>
          </p:cNvGrpSpPr>
          <p:nvPr/>
        </p:nvGrpSpPr>
        <p:grpSpPr bwMode="auto">
          <a:xfrm>
            <a:off x="493713" y="1533525"/>
            <a:ext cx="3841750" cy="2620963"/>
            <a:chOff x="1331606" y="952027"/>
            <a:chExt cx="5794950" cy="3722023"/>
          </a:xfrm>
        </p:grpSpPr>
        <p:pic>
          <p:nvPicPr>
            <p:cNvPr id="16471" name="图片 10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06" y="952027"/>
              <a:ext cx="5794950" cy="3722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" name="椭圆 101"/>
            <p:cNvSpPr/>
            <p:nvPr/>
          </p:nvSpPr>
          <p:spPr>
            <a:xfrm>
              <a:off x="1331606" y="1894368"/>
              <a:ext cx="395109" cy="579383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49000"/>
              </a:schemeClr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 rot="21013350">
              <a:off x="1501622" y="2426408"/>
              <a:ext cx="395111" cy="579383"/>
            </a:xfrm>
            <a:prstGeom prst="ellipse">
              <a:avLst/>
            </a:prstGeom>
            <a:solidFill>
              <a:schemeClr val="accent1">
                <a:lumMod val="75000"/>
                <a:alpha val="49000"/>
              </a:schemeClr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215215" y="1644130"/>
              <a:ext cx="395111" cy="579381"/>
            </a:xfrm>
            <a:prstGeom prst="ellipse">
              <a:avLst/>
            </a:prstGeom>
            <a:solidFill>
              <a:schemeClr val="accent1">
                <a:lumMod val="75000"/>
                <a:alpha val="49000"/>
              </a:schemeClr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701321" y="2410628"/>
              <a:ext cx="395109" cy="579381"/>
            </a:xfrm>
            <a:prstGeom prst="ellipse">
              <a:avLst/>
            </a:prstGeom>
            <a:solidFill>
              <a:srgbClr val="FF8000">
                <a:alpha val="49000"/>
              </a:srgbClr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696532" y="1355566"/>
              <a:ext cx="395109" cy="579381"/>
            </a:xfrm>
            <a:prstGeom prst="ellipse">
              <a:avLst/>
            </a:prstGeom>
            <a:solidFill>
              <a:srgbClr val="FF8000">
                <a:alpha val="49000"/>
              </a:srgbClr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410125" y="1380364"/>
              <a:ext cx="392716" cy="579383"/>
            </a:xfrm>
            <a:prstGeom prst="ellipse">
              <a:avLst/>
            </a:prstGeom>
            <a:solidFill>
              <a:srgbClr val="FF8000">
                <a:alpha val="49000"/>
              </a:srgbClr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2768370" y="1871824"/>
              <a:ext cx="392716" cy="579383"/>
            </a:xfrm>
            <a:prstGeom prst="ellipse">
              <a:avLst/>
            </a:prstGeom>
            <a:solidFill>
              <a:srgbClr val="FF8000">
                <a:alpha val="49000"/>
              </a:srgbClr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</p:grp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50825" y="1193800"/>
            <a:ext cx="8607425" cy="561975"/>
          </a:xfrm>
        </p:spPr>
        <p:txBody>
          <a:bodyPr/>
          <a:lstStyle/>
          <a:p>
            <a:pPr eaLnBrk="1" hangingPunct="1"/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Examples: graph algorithm (BFS), sequence assembly</a:t>
            </a:r>
          </a:p>
        </p:txBody>
      </p:sp>
      <p:sp>
        <p:nvSpPr>
          <p:cNvPr id="16388" name="Content Placeholder 2"/>
          <p:cNvSpPr txBox="1">
            <a:spLocks/>
          </p:cNvSpPr>
          <p:nvPr/>
        </p:nvSpPr>
        <p:spPr bwMode="auto">
          <a:xfrm>
            <a:off x="250825" y="4027488"/>
            <a:ext cx="5092700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563" indent="-1825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indent="-1825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Common characteristics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</a:pPr>
            <a:r>
              <a:rPr lang="en-US" altLang="zh-CN" sz="2200" dirty="0">
                <a:solidFill>
                  <a:srgbClr val="000090"/>
                </a:solidFill>
              </a:rPr>
              <a:t>Organized around sparse structures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</a:pPr>
            <a:r>
              <a:rPr lang="en-US" altLang="zh-CN" sz="2200" dirty="0">
                <a:solidFill>
                  <a:srgbClr val="000090"/>
                </a:solidFill>
              </a:rPr>
              <a:t>Communication-to-computation ratio is high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</a:pPr>
            <a:r>
              <a:rPr lang="en-US" altLang="zh-CN" sz="2200" dirty="0">
                <a:solidFill>
                  <a:srgbClr val="000090"/>
                </a:solidFill>
              </a:rPr>
              <a:t>Irregular communication </a:t>
            </a:r>
            <a:r>
              <a:rPr lang="en-US" altLang="zh-CN" sz="2200" dirty="0" smtClean="0">
                <a:solidFill>
                  <a:srgbClr val="000090"/>
                </a:solidFill>
              </a:rPr>
              <a:t>pattern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</a:pPr>
            <a:r>
              <a:rPr lang="en-US" altLang="zh-CN" sz="2200" dirty="0" smtClean="0">
                <a:solidFill>
                  <a:srgbClr val="000090"/>
                </a:solidFill>
              </a:rPr>
              <a:t>Remote complex computation</a:t>
            </a:r>
            <a:endParaRPr lang="en-US" altLang="zh-CN" sz="2200" dirty="0">
              <a:solidFill>
                <a:srgbClr val="000090"/>
              </a:solidFill>
            </a:endParaRP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</a:pPr>
            <a:endParaRPr lang="en-US" altLang="zh-CN" dirty="0">
              <a:solidFill>
                <a:srgbClr val="000000"/>
              </a:solidFill>
            </a:endParaRPr>
          </a:p>
        </p:txBody>
      </p:sp>
      <p:grpSp>
        <p:nvGrpSpPr>
          <p:cNvPr id="16389" name="组 110"/>
          <p:cNvGrpSpPr>
            <a:grpSpLocks/>
          </p:cNvGrpSpPr>
          <p:nvPr/>
        </p:nvGrpSpPr>
        <p:grpSpPr bwMode="auto">
          <a:xfrm>
            <a:off x="4405313" y="1793875"/>
            <a:ext cx="4176888" cy="1974850"/>
            <a:chOff x="4278866" y="4413306"/>
            <a:chExt cx="4176159" cy="1975221"/>
          </a:xfrm>
        </p:grpSpPr>
        <p:sp>
          <p:nvSpPr>
            <p:cNvPr id="16455" name="文本框 111"/>
            <p:cNvSpPr txBox="1">
              <a:spLocks noChangeArrowheads="1"/>
            </p:cNvSpPr>
            <p:nvPr/>
          </p:nvSpPr>
          <p:spPr bwMode="auto">
            <a:xfrm>
              <a:off x="6389400" y="5124944"/>
              <a:ext cx="20656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CN" sz="1600"/>
                <a:t>remote search</a:t>
              </a:r>
              <a:endParaRPr kumimoji="1" lang="zh-CN" altLang="en-US" sz="1600"/>
            </a:p>
          </p:txBody>
        </p:sp>
        <p:grpSp>
          <p:nvGrpSpPr>
            <p:cNvPr id="16456" name="组 112"/>
            <p:cNvGrpSpPr>
              <a:grpSpLocks/>
            </p:cNvGrpSpPr>
            <p:nvPr/>
          </p:nvGrpSpPr>
          <p:grpSpPr bwMode="auto">
            <a:xfrm>
              <a:off x="4278866" y="4413306"/>
              <a:ext cx="3967351" cy="1975221"/>
              <a:chOff x="3995650" y="4114186"/>
              <a:chExt cx="4534149" cy="2272347"/>
            </a:xfrm>
          </p:grpSpPr>
          <p:sp>
            <p:nvSpPr>
              <p:cNvPr id="114" name="椭圆 113"/>
              <p:cNvSpPr/>
              <p:nvPr/>
            </p:nvSpPr>
            <p:spPr>
              <a:xfrm>
                <a:off x="4434634" y="5745381"/>
                <a:ext cx="293865" cy="305049"/>
              </a:xfrm>
              <a:prstGeom prst="ellipse">
                <a:avLst/>
              </a:prstGeom>
              <a:solidFill>
                <a:srgbClr val="3366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kumimoji="1" lang="zh-CN" altLang="en-US" sz="1400">
                  <a:solidFill>
                    <a:srgbClr val="FFFFFF"/>
                  </a:solidFill>
                  <a:latin typeface="Arial" charset="0"/>
                  <a:ea typeface="华文新魏" charset="0"/>
                  <a:cs typeface="华文新魏" charset="0"/>
                </a:endParaRPr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5601023" y="4466729"/>
                <a:ext cx="293865" cy="305049"/>
              </a:xfrm>
              <a:prstGeom prst="ellipse">
                <a:avLst/>
              </a:prstGeom>
              <a:solidFill>
                <a:schemeClr val="tx2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kumimoji="1" lang="zh-CN" altLang="en-US" sz="1400">
                  <a:solidFill>
                    <a:srgbClr val="FFFFFF"/>
                  </a:solidFill>
                  <a:latin typeface="Arial" charset="0"/>
                  <a:ea typeface="华文新魏" charset="0"/>
                  <a:cs typeface="华文新魏" charset="0"/>
                </a:endParaRPr>
              </a:p>
            </p:txBody>
          </p:sp>
          <p:cxnSp>
            <p:nvCxnSpPr>
              <p:cNvPr id="116" name="曲线连接符 115"/>
              <p:cNvCxnSpPr>
                <a:stCxn id="114" idx="0"/>
                <a:endCxn id="115" idx="2"/>
              </p:cNvCxnSpPr>
              <p:nvPr/>
            </p:nvCxnSpPr>
            <p:spPr>
              <a:xfrm rot="5400000" flipH="1" flipV="1">
                <a:off x="4528688" y="4673045"/>
                <a:ext cx="1125214" cy="1019458"/>
              </a:xfrm>
              <a:prstGeom prst="curvedConnector2">
                <a:avLst/>
              </a:prstGeom>
              <a:ln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曲线连接符 116"/>
              <p:cNvCxnSpPr>
                <a:stCxn id="115" idx="4"/>
                <a:endCxn id="114" idx="6"/>
              </p:cNvCxnSpPr>
              <p:nvPr/>
            </p:nvCxnSpPr>
            <p:spPr>
              <a:xfrm rot="5400000">
                <a:off x="4674708" y="4825569"/>
                <a:ext cx="1127041" cy="1019458"/>
              </a:xfrm>
              <a:prstGeom prst="curvedConnector2">
                <a:avLst/>
              </a:prstGeom>
              <a:ln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61" name="文本框 117"/>
              <p:cNvSpPr txBox="1">
                <a:spLocks noChangeArrowheads="1"/>
              </p:cNvSpPr>
              <p:nvPr/>
            </p:nvSpPr>
            <p:spPr bwMode="auto">
              <a:xfrm>
                <a:off x="3995650" y="6032458"/>
                <a:ext cx="1752073" cy="354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kumimoji="1" lang="en-US" altLang="zh-CN" sz="1400">
                    <a:solidFill>
                      <a:srgbClr val="3366FF"/>
                    </a:solidFill>
                  </a:rPr>
                  <a:t>local node</a:t>
                </a:r>
                <a:endParaRPr kumimoji="1" lang="zh-CN" altLang="en-US" sz="1400">
                  <a:solidFill>
                    <a:srgbClr val="3366FF"/>
                  </a:solidFill>
                </a:endParaRPr>
              </a:p>
            </p:txBody>
          </p:sp>
          <p:sp>
            <p:nvSpPr>
              <p:cNvPr id="16462" name="文本框 118"/>
              <p:cNvSpPr txBox="1">
                <a:spLocks noChangeArrowheads="1"/>
              </p:cNvSpPr>
              <p:nvPr/>
            </p:nvSpPr>
            <p:spPr bwMode="auto">
              <a:xfrm>
                <a:off x="4722463" y="4114186"/>
                <a:ext cx="1669771" cy="354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kumimoji="1" lang="en-US" altLang="zh-CN" sz="1400">
                    <a:solidFill>
                      <a:schemeClr val="tx2"/>
                    </a:solidFill>
                  </a:rPr>
                  <a:t>remote node</a:t>
                </a:r>
                <a:endParaRPr kumimoji="1" lang="zh-CN" altLang="en-US" sz="1400">
                  <a:solidFill>
                    <a:schemeClr val="tx2"/>
                  </a:solidFill>
                </a:endParaRPr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6683971" y="4234745"/>
                <a:ext cx="1846634" cy="743445"/>
              </a:xfrm>
              <a:prstGeom prst="rect">
                <a:avLst/>
              </a:prstGeom>
              <a:noFill/>
              <a:ln w="19050" cmpd="sng">
                <a:solidFill>
                  <a:srgbClr val="292934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宋体" charset="0"/>
                    <a:cs typeface="Arial" charset="0"/>
                  </a:rPr>
                  <a:t>ACGCGATTCAG</a:t>
                </a:r>
              </a:p>
              <a:p>
                <a:pPr>
                  <a:defRPr/>
                </a:pPr>
                <a:r>
                  <a:rPr kumimoji="1"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宋体" charset="0"/>
                    <a:cs typeface="Arial" charset="0"/>
                  </a:rPr>
                  <a:t>     GCGATTCAGTA</a:t>
                </a:r>
              </a:p>
              <a:p>
                <a:pPr>
                  <a:defRPr/>
                </a:pPr>
                <a:r>
                  <a:rPr kumimoji="1" lang="en-US" altLang="zh-CN" sz="1200" dirty="0">
                    <a:solidFill>
                      <a:srgbClr val="FF8000"/>
                    </a:solidFill>
                    <a:ea typeface="宋体" charset="0"/>
                    <a:cs typeface="Arial" charset="0"/>
                  </a:rPr>
                  <a:t>ACGCGATTCAGTA</a:t>
                </a:r>
                <a:endParaRPr kumimoji="1" lang="zh-CN" altLang="en-US" sz="1200" dirty="0">
                  <a:solidFill>
                    <a:srgbClr val="FF8000"/>
                  </a:solidFill>
                  <a:ea typeface="宋体" charset="0"/>
                  <a:cs typeface="Arial" charset="0"/>
                </a:endParaRPr>
              </a:p>
            </p:txBody>
          </p:sp>
          <p:cxnSp>
            <p:nvCxnSpPr>
              <p:cNvPr id="121" name="曲线连接符 120"/>
              <p:cNvCxnSpPr/>
              <p:nvPr/>
            </p:nvCxnSpPr>
            <p:spPr>
              <a:xfrm flipV="1">
                <a:off x="5196506" y="5580983"/>
                <a:ext cx="868897" cy="281303"/>
              </a:xfrm>
              <a:prstGeom prst="curvedConnector3">
                <a:avLst/>
              </a:prstGeom>
              <a:ln>
                <a:solidFill>
                  <a:srgbClr val="29293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曲线连接符 121"/>
              <p:cNvCxnSpPr/>
              <p:nvPr/>
            </p:nvCxnSpPr>
            <p:spPr>
              <a:xfrm flipV="1">
                <a:off x="4581566" y="4684099"/>
                <a:ext cx="486147" cy="177185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曲线连接符 122"/>
              <p:cNvCxnSpPr/>
              <p:nvPr/>
            </p:nvCxnSpPr>
            <p:spPr>
              <a:xfrm flipV="1">
                <a:off x="6007355" y="4413756"/>
                <a:ext cx="487962" cy="177185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曲线连接符 123"/>
              <p:cNvCxnSpPr/>
              <p:nvPr/>
            </p:nvCxnSpPr>
            <p:spPr>
              <a:xfrm flipV="1">
                <a:off x="6007355" y="4530661"/>
                <a:ext cx="487962" cy="177185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曲线连接符 124"/>
              <p:cNvCxnSpPr/>
              <p:nvPr/>
            </p:nvCxnSpPr>
            <p:spPr>
              <a:xfrm flipV="1">
                <a:off x="6001914" y="4649394"/>
                <a:ext cx="486147" cy="177184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69" name="文本框 125"/>
              <p:cNvSpPr txBox="1">
                <a:spLocks noChangeArrowheads="1"/>
              </p:cNvSpPr>
              <p:nvPr/>
            </p:nvSpPr>
            <p:spPr bwMode="auto">
              <a:xfrm>
                <a:off x="5392255" y="5874774"/>
                <a:ext cx="2973760" cy="354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kumimoji="1" lang="en-US" altLang="zh-CN" sz="1400"/>
                  <a:t>DNA consensus sequence</a:t>
                </a:r>
                <a:endParaRPr kumimoji="1" lang="zh-CN" altLang="en-US" sz="1400"/>
              </a:p>
            </p:txBody>
          </p:sp>
          <p:cxnSp>
            <p:nvCxnSpPr>
              <p:cNvPr id="127" name="直线箭头连接符 126"/>
              <p:cNvCxnSpPr/>
              <p:nvPr/>
            </p:nvCxnSpPr>
            <p:spPr>
              <a:xfrm>
                <a:off x="5787864" y="5727115"/>
                <a:ext cx="214050" cy="171705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390" name="组 127"/>
          <p:cNvGrpSpPr>
            <a:grpSpLocks/>
          </p:cNvGrpSpPr>
          <p:nvPr/>
        </p:nvGrpSpPr>
        <p:grpSpPr bwMode="auto">
          <a:xfrm>
            <a:off x="5521325" y="4030663"/>
            <a:ext cx="2867025" cy="2566987"/>
            <a:chOff x="2354480" y="1382356"/>
            <a:chExt cx="3889970" cy="3121193"/>
          </a:xfrm>
        </p:grpSpPr>
        <p:sp>
          <p:nvSpPr>
            <p:cNvPr id="129" name="椭圆 128"/>
            <p:cNvSpPr/>
            <p:nvPr/>
          </p:nvSpPr>
          <p:spPr>
            <a:xfrm>
              <a:off x="3142813" y="2111986"/>
              <a:ext cx="185237" cy="183372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30" name="椭圆 129"/>
            <p:cNvSpPr/>
            <p:nvPr/>
          </p:nvSpPr>
          <p:spPr>
            <a:xfrm>
              <a:off x="3388359" y="2855126"/>
              <a:ext cx="185237" cy="185303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4441624" y="2762475"/>
              <a:ext cx="185237" cy="185303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4921946" y="2111986"/>
              <a:ext cx="185237" cy="183372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cxnSp>
          <p:nvCxnSpPr>
            <p:cNvPr id="133" name="直线连接符 132"/>
            <p:cNvCxnSpPr>
              <a:stCxn id="129" idx="6"/>
              <a:endCxn id="136" idx="2"/>
            </p:cNvCxnSpPr>
            <p:nvPr/>
          </p:nvCxnSpPr>
          <p:spPr>
            <a:xfrm flipV="1">
              <a:off x="3328049" y="2171822"/>
              <a:ext cx="620327" cy="32815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线连接符 133"/>
            <p:cNvCxnSpPr>
              <a:stCxn id="129" idx="4"/>
              <a:endCxn id="130" idx="1"/>
            </p:cNvCxnSpPr>
            <p:nvPr/>
          </p:nvCxnSpPr>
          <p:spPr>
            <a:xfrm>
              <a:off x="3235432" y="2295358"/>
              <a:ext cx="178774" cy="586792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连接符 134"/>
            <p:cNvCxnSpPr>
              <a:stCxn id="130" idx="7"/>
            </p:cNvCxnSpPr>
            <p:nvPr/>
          </p:nvCxnSpPr>
          <p:spPr>
            <a:xfrm flipV="1">
              <a:off x="3545596" y="2171822"/>
              <a:ext cx="495400" cy="710327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椭圆 135"/>
            <p:cNvSpPr/>
            <p:nvPr/>
          </p:nvSpPr>
          <p:spPr>
            <a:xfrm>
              <a:off x="3948377" y="2079171"/>
              <a:ext cx="185237" cy="185303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cxnSp>
          <p:nvCxnSpPr>
            <p:cNvPr id="137" name="直线连接符 136"/>
            <p:cNvCxnSpPr>
              <a:stCxn id="130" idx="6"/>
              <a:endCxn id="131" idx="2"/>
            </p:cNvCxnSpPr>
            <p:nvPr/>
          </p:nvCxnSpPr>
          <p:spPr>
            <a:xfrm flipV="1">
              <a:off x="3573596" y="2855126"/>
              <a:ext cx="868028" cy="92651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线连接符 137"/>
            <p:cNvCxnSpPr>
              <a:stCxn id="131" idx="7"/>
              <a:endCxn id="132" idx="3"/>
            </p:cNvCxnSpPr>
            <p:nvPr/>
          </p:nvCxnSpPr>
          <p:spPr>
            <a:xfrm flipV="1">
              <a:off x="4598859" y="2268334"/>
              <a:ext cx="351089" cy="521164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线连接符 138"/>
            <p:cNvCxnSpPr>
              <a:stCxn id="136" idx="6"/>
              <a:endCxn id="132" idx="2"/>
            </p:cNvCxnSpPr>
            <p:nvPr/>
          </p:nvCxnSpPr>
          <p:spPr>
            <a:xfrm>
              <a:off x="4133614" y="2171822"/>
              <a:ext cx="788333" cy="32815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椭圆 139"/>
            <p:cNvSpPr/>
            <p:nvPr/>
          </p:nvSpPr>
          <p:spPr>
            <a:xfrm>
              <a:off x="4364083" y="3582826"/>
              <a:ext cx="185237" cy="185303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41" name="椭圆 140"/>
            <p:cNvSpPr/>
            <p:nvPr/>
          </p:nvSpPr>
          <p:spPr>
            <a:xfrm>
              <a:off x="5240726" y="2903383"/>
              <a:ext cx="185237" cy="185303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42" name="椭圆 141"/>
            <p:cNvSpPr/>
            <p:nvPr/>
          </p:nvSpPr>
          <p:spPr>
            <a:xfrm>
              <a:off x="5820129" y="2295358"/>
              <a:ext cx="185237" cy="185303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43" name="椭圆 142"/>
            <p:cNvSpPr/>
            <p:nvPr/>
          </p:nvSpPr>
          <p:spPr>
            <a:xfrm>
              <a:off x="3026501" y="3619500"/>
              <a:ext cx="185237" cy="185303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44" name="椭圆 143"/>
            <p:cNvSpPr/>
            <p:nvPr/>
          </p:nvSpPr>
          <p:spPr>
            <a:xfrm>
              <a:off x="2539717" y="2582964"/>
              <a:ext cx="185237" cy="185303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45" name="椭圆 144"/>
            <p:cNvSpPr/>
            <p:nvPr/>
          </p:nvSpPr>
          <p:spPr>
            <a:xfrm>
              <a:off x="5369961" y="3712152"/>
              <a:ext cx="185237" cy="185303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46" name="椭圆 145"/>
            <p:cNvSpPr/>
            <p:nvPr/>
          </p:nvSpPr>
          <p:spPr>
            <a:xfrm>
              <a:off x="4407161" y="1463426"/>
              <a:ext cx="185237" cy="185303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cxnSp>
          <p:nvCxnSpPr>
            <p:cNvPr id="147" name="直线连接符 146"/>
            <p:cNvCxnSpPr>
              <a:stCxn id="136" idx="7"/>
              <a:endCxn id="146" idx="3"/>
            </p:cNvCxnSpPr>
            <p:nvPr/>
          </p:nvCxnSpPr>
          <p:spPr>
            <a:xfrm flipV="1">
              <a:off x="4105613" y="1621705"/>
              <a:ext cx="329548" cy="484489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线连接符 147"/>
            <p:cNvCxnSpPr>
              <a:stCxn id="146" idx="5"/>
              <a:endCxn id="132" idx="1"/>
            </p:cNvCxnSpPr>
            <p:nvPr/>
          </p:nvCxnSpPr>
          <p:spPr>
            <a:xfrm>
              <a:off x="4566551" y="1621705"/>
              <a:ext cx="383397" cy="517304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线连接符 148"/>
            <p:cNvCxnSpPr>
              <a:stCxn id="131" idx="6"/>
              <a:endCxn id="141" idx="2"/>
            </p:cNvCxnSpPr>
            <p:nvPr/>
          </p:nvCxnSpPr>
          <p:spPr>
            <a:xfrm>
              <a:off x="4626861" y="2855126"/>
              <a:ext cx="613865" cy="140908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线连接符 149"/>
            <p:cNvCxnSpPr>
              <a:stCxn id="141" idx="7"/>
              <a:endCxn id="142" idx="3"/>
            </p:cNvCxnSpPr>
            <p:nvPr/>
          </p:nvCxnSpPr>
          <p:spPr>
            <a:xfrm flipV="1">
              <a:off x="5397962" y="2453637"/>
              <a:ext cx="450167" cy="476769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线连接符 150"/>
            <p:cNvCxnSpPr>
              <a:stCxn id="132" idx="6"/>
              <a:endCxn id="142" idx="2"/>
            </p:cNvCxnSpPr>
            <p:nvPr/>
          </p:nvCxnSpPr>
          <p:spPr>
            <a:xfrm>
              <a:off x="5107183" y="2204637"/>
              <a:ext cx="712946" cy="183372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线连接符 151"/>
            <p:cNvCxnSpPr>
              <a:stCxn id="141" idx="4"/>
              <a:endCxn id="145" idx="0"/>
            </p:cNvCxnSpPr>
            <p:nvPr/>
          </p:nvCxnSpPr>
          <p:spPr>
            <a:xfrm>
              <a:off x="5333345" y="3088686"/>
              <a:ext cx="129235" cy="623466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线连接符 152"/>
            <p:cNvCxnSpPr>
              <a:stCxn id="140" idx="6"/>
              <a:endCxn id="145" idx="2"/>
            </p:cNvCxnSpPr>
            <p:nvPr/>
          </p:nvCxnSpPr>
          <p:spPr>
            <a:xfrm>
              <a:off x="4549320" y="3675478"/>
              <a:ext cx="820641" cy="129325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线连接符 153"/>
            <p:cNvCxnSpPr>
              <a:stCxn id="143" idx="7"/>
              <a:endCxn id="130" idx="3"/>
            </p:cNvCxnSpPr>
            <p:nvPr/>
          </p:nvCxnSpPr>
          <p:spPr>
            <a:xfrm flipV="1">
              <a:off x="3185891" y="3013406"/>
              <a:ext cx="228315" cy="633118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线连接符 154"/>
            <p:cNvCxnSpPr>
              <a:stCxn id="143" idx="6"/>
              <a:endCxn id="140" idx="2"/>
            </p:cNvCxnSpPr>
            <p:nvPr/>
          </p:nvCxnSpPr>
          <p:spPr>
            <a:xfrm flipV="1">
              <a:off x="3211738" y="3675478"/>
              <a:ext cx="1152345" cy="36674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线连接符 155"/>
            <p:cNvCxnSpPr>
              <a:stCxn id="145" idx="1"/>
              <a:endCxn id="131" idx="5"/>
            </p:cNvCxnSpPr>
            <p:nvPr/>
          </p:nvCxnSpPr>
          <p:spPr>
            <a:xfrm flipH="1" flipV="1">
              <a:off x="4598859" y="2920754"/>
              <a:ext cx="796948" cy="818421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连接符 156"/>
            <p:cNvCxnSpPr>
              <a:stCxn id="140" idx="0"/>
              <a:endCxn id="131" idx="4"/>
            </p:cNvCxnSpPr>
            <p:nvPr/>
          </p:nvCxnSpPr>
          <p:spPr>
            <a:xfrm flipV="1">
              <a:off x="4456701" y="2947778"/>
              <a:ext cx="77541" cy="635049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连接符 157"/>
            <p:cNvCxnSpPr>
              <a:stCxn id="146" idx="6"/>
              <a:endCxn id="142" idx="1"/>
            </p:cNvCxnSpPr>
            <p:nvPr/>
          </p:nvCxnSpPr>
          <p:spPr>
            <a:xfrm>
              <a:off x="4592398" y="1556077"/>
              <a:ext cx="1255732" cy="768234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线连接符 158"/>
            <p:cNvCxnSpPr>
              <a:stCxn id="144" idx="5"/>
              <a:endCxn id="143" idx="1"/>
            </p:cNvCxnSpPr>
            <p:nvPr/>
          </p:nvCxnSpPr>
          <p:spPr>
            <a:xfrm>
              <a:off x="2696953" y="2741243"/>
              <a:ext cx="357550" cy="905281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线连接符 159"/>
            <p:cNvCxnSpPr>
              <a:stCxn id="144" idx="7"/>
              <a:endCxn id="129" idx="3"/>
            </p:cNvCxnSpPr>
            <p:nvPr/>
          </p:nvCxnSpPr>
          <p:spPr>
            <a:xfrm flipV="1">
              <a:off x="2696953" y="2268334"/>
              <a:ext cx="473861" cy="341653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>
              <a:off x="4133614" y="4086618"/>
              <a:ext cx="185237" cy="185303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cxnSp>
          <p:nvCxnSpPr>
            <p:cNvPr id="162" name="直线连接符 161"/>
            <p:cNvCxnSpPr>
              <a:stCxn id="143" idx="5"/>
              <a:endCxn id="161" idx="2"/>
            </p:cNvCxnSpPr>
            <p:nvPr/>
          </p:nvCxnSpPr>
          <p:spPr>
            <a:xfrm>
              <a:off x="3185891" y="3777780"/>
              <a:ext cx="947722" cy="401489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连接符 162"/>
            <p:cNvCxnSpPr>
              <a:stCxn id="161" idx="6"/>
              <a:endCxn id="145" idx="3"/>
            </p:cNvCxnSpPr>
            <p:nvPr/>
          </p:nvCxnSpPr>
          <p:spPr>
            <a:xfrm flipV="1">
              <a:off x="4318850" y="3870431"/>
              <a:ext cx="1076957" cy="308838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椭圆 163"/>
            <p:cNvSpPr/>
            <p:nvPr/>
          </p:nvSpPr>
          <p:spPr>
            <a:xfrm>
              <a:off x="3500363" y="1467286"/>
              <a:ext cx="185237" cy="185303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cxnSp>
          <p:nvCxnSpPr>
            <p:cNvPr id="165" name="直线连接符 164"/>
            <p:cNvCxnSpPr>
              <a:stCxn id="129" idx="7"/>
              <a:endCxn id="164" idx="4"/>
            </p:cNvCxnSpPr>
            <p:nvPr/>
          </p:nvCxnSpPr>
          <p:spPr>
            <a:xfrm flipV="1">
              <a:off x="3300049" y="1652589"/>
              <a:ext cx="292932" cy="486420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线连接符 165"/>
            <p:cNvCxnSpPr>
              <a:stCxn id="164" idx="6"/>
              <a:endCxn id="146" idx="2"/>
            </p:cNvCxnSpPr>
            <p:nvPr/>
          </p:nvCxnSpPr>
          <p:spPr>
            <a:xfrm flipV="1">
              <a:off x="3685599" y="1556077"/>
              <a:ext cx="721562" cy="3860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>
              <a:off x="5800744" y="3055871"/>
              <a:ext cx="185237" cy="185303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cxnSp>
          <p:nvCxnSpPr>
            <p:cNvPr id="168" name="直线连接符 167"/>
            <p:cNvCxnSpPr>
              <a:stCxn id="167" idx="0"/>
              <a:endCxn id="142" idx="4"/>
            </p:cNvCxnSpPr>
            <p:nvPr/>
          </p:nvCxnSpPr>
          <p:spPr>
            <a:xfrm flipV="1">
              <a:off x="5893363" y="2480660"/>
              <a:ext cx="19385" cy="575211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连接符 168"/>
            <p:cNvCxnSpPr>
              <a:stCxn id="141" idx="5"/>
              <a:endCxn id="167" idx="2"/>
            </p:cNvCxnSpPr>
            <p:nvPr/>
          </p:nvCxnSpPr>
          <p:spPr>
            <a:xfrm>
              <a:off x="5397962" y="3061662"/>
              <a:ext cx="402781" cy="86860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任意形状 169"/>
            <p:cNvSpPr/>
            <p:nvPr/>
          </p:nvSpPr>
          <p:spPr>
            <a:xfrm rot="313665">
              <a:off x="4170231" y="1382356"/>
              <a:ext cx="2074219" cy="1088654"/>
            </a:xfrm>
            <a:custGeom>
              <a:avLst/>
              <a:gdLst>
                <a:gd name="connsiteX0" fmla="*/ 193109 w 2074263"/>
                <a:gd name="connsiteY0" fmla="*/ 23019 h 1242193"/>
                <a:gd name="connsiteX1" fmla="*/ 94581 w 2074263"/>
                <a:gd name="connsiteY1" fmla="*/ 296737 h 1242193"/>
                <a:gd name="connsiteX2" fmla="*/ 674805 w 2074263"/>
                <a:gd name="connsiteY2" fmla="*/ 1074095 h 1242193"/>
                <a:gd name="connsiteX3" fmla="*/ 1857148 w 2074263"/>
                <a:gd name="connsiteY3" fmla="*/ 1227377 h 1242193"/>
                <a:gd name="connsiteX4" fmla="*/ 1911886 w 2074263"/>
                <a:gd name="connsiteY4" fmla="*/ 833224 h 1242193"/>
                <a:gd name="connsiteX5" fmla="*/ 193109 w 2074263"/>
                <a:gd name="connsiteY5" fmla="*/ 23019 h 124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4263" h="1242193">
                  <a:moveTo>
                    <a:pt x="193109" y="23019"/>
                  </a:moveTo>
                  <a:cubicBezTo>
                    <a:pt x="-109775" y="-66396"/>
                    <a:pt x="14298" y="121558"/>
                    <a:pt x="94581" y="296737"/>
                  </a:cubicBezTo>
                  <a:cubicBezTo>
                    <a:pt x="174864" y="471916"/>
                    <a:pt x="381044" y="918988"/>
                    <a:pt x="674805" y="1074095"/>
                  </a:cubicBezTo>
                  <a:cubicBezTo>
                    <a:pt x="968566" y="1229202"/>
                    <a:pt x="1650968" y="1267522"/>
                    <a:pt x="1857148" y="1227377"/>
                  </a:cubicBezTo>
                  <a:cubicBezTo>
                    <a:pt x="2063328" y="1187232"/>
                    <a:pt x="2194699" y="1033950"/>
                    <a:pt x="1911886" y="833224"/>
                  </a:cubicBezTo>
                  <a:cubicBezTo>
                    <a:pt x="1629073" y="632498"/>
                    <a:pt x="495993" y="112434"/>
                    <a:pt x="193109" y="23019"/>
                  </a:cubicBezTo>
                  <a:close/>
                </a:path>
              </a:pathLst>
            </a:custGeom>
            <a:solidFill>
              <a:srgbClr val="3366FF">
                <a:alpha val="15000"/>
              </a:srgbClr>
            </a:solidFill>
            <a:ln w="19050" cmpd="sng">
              <a:solidFill>
                <a:srgbClr val="29293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3388359" y="4179269"/>
              <a:ext cx="185237" cy="183373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72" name="椭圆 171"/>
            <p:cNvSpPr/>
            <p:nvPr/>
          </p:nvSpPr>
          <p:spPr>
            <a:xfrm>
              <a:off x="2724953" y="1660310"/>
              <a:ext cx="185237" cy="185303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73" name="椭圆 172"/>
            <p:cNvSpPr/>
            <p:nvPr/>
          </p:nvSpPr>
          <p:spPr>
            <a:xfrm>
              <a:off x="5839514" y="3592477"/>
              <a:ext cx="185237" cy="185303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74" name="椭圆 173"/>
            <p:cNvSpPr/>
            <p:nvPr/>
          </p:nvSpPr>
          <p:spPr>
            <a:xfrm>
              <a:off x="5542274" y="1463426"/>
              <a:ext cx="185237" cy="185303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>
              <a:off x="2354480" y="3270128"/>
              <a:ext cx="185237" cy="185303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cxnSp>
          <p:nvCxnSpPr>
            <p:cNvPr id="176" name="直线连接符 175"/>
            <p:cNvCxnSpPr>
              <a:stCxn id="172" idx="6"/>
              <a:endCxn id="164" idx="2"/>
            </p:cNvCxnSpPr>
            <p:nvPr/>
          </p:nvCxnSpPr>
          <p:spPr>
            <a:xfrm flipV="1">
              <a:off x="2910190" y="1559938"/>
              <a:ext cx="590173" cy="193024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连接符 176"/>
            <p:cNvCxnSpPr>
              <a:stCxn id="129" idx="1"/>
              <a:endCxn id="172" idx="5"/>
            </p:cNvCxnSpPr>
            <p:nvPr/>
          </p:nvCxnSpPr>
          <p:spPr>
            <a:xfrm flipH="1" flipV="1">
              <a:off x="2882190" y="1818590"/>
              <a:ext cx="288625" cy="320419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线连接符 177"/>
            <p:cNvCxnSpPr>
              <a:stCxn id="144" idx="0"/>
              <a:endCxn id="172" idx="4"/>
            </p:cNvCxnSpPr>
            <p:nvPr/>
          </p:nvCxnSpPr>
          <p:spPr>
            <a:xfrm flipV="1">
              <a:off x="2632336" y="1845613"/>
              <a:ext cx="185237" cy="737351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线连接符 178"/>
            <p:cNvCxnSpPr>
              <a:stCxn id="175" idx="0"/>
              <a:endCxn id="144" idx="3"/>
            </p:cNvCxnSpPr>
            <p:nvPr/>
          </p:nvCxnSpPr>
          <p:spPr>
            <a:xfrm flipV="1">
              <a:off x="2447099" y="2741243"/>
              <a:ext cx="118465" cy="528885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线连接符 179"/>
            <p:cNvCxnSpPr>
              <a:stCxn id="143" idx="2"/>
              <a:endCxn id="175" idx="5"/>
            </p:cNvCxnSpPr>
            <p:nvPr/>
          </p:nvCxnSpPr>
          <p:spPr>
            <a:xfrm flipH="1" flipV="1">
              <a:off x="2511716" y="3428407"/>
              <a:ext cx="514785" cy="283744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线连接符 180"/>
            <p:cNvCxnSpPr>
              <a:stCxn id="171" idx="1"/>
              <a:endCxn id="143" idx="4"/>
            </p:cNvCxnSpPr>
            <p:nvPr/>
          </p:nvCxnSpPr>
          <p:spPr>
            <a:xfrm flipH="1" flipV="1">
              <a:off x="3119120" y="3804803"/>
              <a:ext cx="295086" cy="401489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线连接符 181"/>
            <p:cNvCxnSpPr>
              <a:stCxn id="171" idx="6"/>
              <a:endCxn id="161" idx="3"/>
            </p:cNvCxnSpPr>
            <p:nvPr/>
          </p:nvCxnSpPr>
          <p:spPr>
            <a:xfrm flipV="1">
              <a:off x="3573596" y="4244897"/>
              <a:ext cx="588019" cy="27023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线连接符 182"/>
            <p:cNvCxnSpPr>
              <a:stCxn id="173" idx="0"/>
              <a:endCxn id="167" idx="4"/>
            </p:cNvCxnSpPr>
            <p:nvPr/>
          </p:nvCxnSpPr>
          <p:spPr>
            <a:xfrm flipH="1" flipV="1">
              <a:off x="5893363" y="3241174"/>
              <a:ext cx="38770" cy="351303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线连接符 183"/>
            <p:cNvCxnSpPr>
              <a:stCxn id="145" idx="6"/>
              <a:endCxn id="173" idx="2"/>
            </p:cNvCxnSpPr>
            <p:nvPr/>
          </p:nvCxnSpPr>
          <p:spPr>
            <a:xfrm flipV="1">
              <a:off x="5555197" y="3685128"/>
              <a:ext cx="284317" cy="119675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线连接符 184"/>
            <p:cNvCxnSpPr/>
            <p:nvPr/>
          </p:nvCxnSpPr>
          <p:spPr>
            <a:xfrm flipH="1" flipV="1">
              <a:off x="5680124" y="1648729"/>
              <a:ext cx="213238" cy="646629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线连接符 185"/>
            <p:cNvCxnSpPr/>
            <p:nvPr/>
          </p:nvCxnSpPr>
          <p:spPr>
            <a:xfrm>
              <a:off x="4592398" y="1509752"/>
              <a:ext cx="943415" cy="46326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任意形状 186"/>
            <p:cNvSpPr/>
            <p:nvPr/>
          </p:nvSpPr>
          <p:spPr>
            <a:xfrm>
              <a:off x="5113645" y="2789498"/>
              <a:ext cx="1051110" cy="1210259"/>
            </a:xfrm>
            <a:custGeom>
              <a:avLst/>
              <a:gdLst>
                <a:gd name="connsiteX0" fmla="*/ 1049928 w 1127702"/>
                <a:gd name="connsiteY0" fmla="*/ 1090532 h 1379830"/>
                <a:gd name="connsiteX1" fmla="*/ 282408 w 1127702"/>
                <a:gd name="connsiteY1" fmla="*/ 1318942 h 1379830"/>
                <a:gd name="connsiteX2" fmla="*/ 35705 w 1127702"/>
                <a:gd name="connsiteY2" fmla="*/ 67257 h 1379830"/>
                <a:gd name="connsiteX3" fmla="*/ 985968 w 1127702"/>
                <a:gd name="connsiteY3" fmla="*/ 268257 h 1379830"/>
                <a:gd name="connsiteX4" fmla="*/ 1049928 w 1127702"/>
                <a:gd name="connsiteY4" fmla="*/ 1090532 h 137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7702" h="1379830">
                  <a:moveTo>
                    <a:pt x="1049928" y="1090532"/>
                  </a:moveTo>
                  <a:cubicBezTo>
                    <a:pt x="932668" y="1265646"/>
                    <a:pt x="451445" y="1489488"/>
                    <a:pt x="282408" y="1318942"/>
                  </a:cubicBezTo>
                  <a:cubicBezTo>
                    <a:pt x="113371" y="1148396"/>
                    <a:pt x="-81555" y="242371"/>
                    <a:pt x="35705" y="67257"/>
                  </a:cubicBezTo>
                  <a:cubicBezTo>
                    <a:pt x="152965" y="-107857"/>
                    <a:pt x="815408" y="94666"/>
                    <a:pt x="985968" y="268257"/>
                  </a:cubicBezTo>
                  <a:cubicBezTo>
                    <a:pt x="1156528" y="441848"/>
                    <a:pt x="1167188" y="915418"/>
                    <a:pt x="1049928" y="1090532"/>
                  </a:cubicBezTo>
                  <a:close/>
                </a:path>
              </a:pathLst>
            </a:custGeom>
            <a:solidFill>
              <a:srgbClr val="3366FF">
                <a:alpha val="17000"/>
              </a:srgbClr>
            </a:solidFill>
            <a:ln w="19050" cmpd="sng">
              <a:solidFill>
                <a:srgbClr val="29293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/>
            </a:p>
          </p:txBody>
        </p:sp>
        <p:sp>
          <p:nvSpPr>
            <p:cNvPr id="188" name="任意形状 187"/>
            <p:cNvSpPr/>
            <p:nvPr/>
          </p:nvSpPr>
          <p:spPr>
            <a:xfrm>
              <a:off x="2824033" y="3538430"/>
              <a:ext cx="1649899" cy="965119"/>
            </a:xfrm>
            <a:custGeom>
              <a:avLst/>
              <a:gdLst>
                <a:gd name="connsiteX0" fmla="*/ 1548983 w 1649134"/>
                <a:gd name="connsiteY0" fmla="*/ 817713 h 964556"/>
                <a:gd name="connsiteX1" fmla="*/ 470799 w 1649134"/>
                <a:gd name="connsiteY1" fmla="*/ 909077 h 964556"/>
                <a:gd name="connsiteX2" fmla="*/ 41353 w 1649134"/>
                <a:gd name="connsiteY2" fmla="*/ 13711 h 964556"/>
                <a:gd name="connsiteX3" fmla="*/ 1430200 w 1649134"/>
                <a:gd name="connsiteY3" fmla="*/ 397439 h 964556"/>
                <a:gd name="connsiteX4" fmla="*/ 1548983 w 1649134"/>
                <a:gd name="connsiteY4" fmla="*/ 817713 h 96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134" h="964556">
                  <a:moveTo>
                    <a:pt x="1548983" y="817713"/>
                  </a:moveTo>
                  <a:cubicBezTo>
                    <a:pt x="1389083" y="902986"/>
                    <a:pt x="722071" y="1043077"/>
                    <a:pt x="470799" y="909077"/>
                  </a:cubicBezTo>
                  <a:cubicBezTo>
                    <a:pt x="219527" y="775077"/>
                    <a:pt x="-118547" y="98984"/>
                    <a:pt x="41353" y="13711"/>
                  </a:cubicBezTo>
                  <a:cubicBezTo>
                    <a:pt x="201253" y="-71562"/>
                    <a:pt x="1177405" y="263439"/>
                    <a:pt x="1430200" y="397439"/>
                  </a:cubicBezTo>
                  <a:cubicBezTo>
                    <a:pt x="1682995" y="531439"/>
                    <a:pt x="1708883" y="732440"/>
                    <a:pt x="1548983" y="817713"/>
                  </a:cubicBezTo>
                  <a:close/>
                </a:path>
              </a:pathLst>
            </a:custGeom>
            <a:solidFill>
              <a:srgbClr val="3366FF">
                <a:alpha val="17000"/>
              </a:srgbClr>
            </a:solidFill>
            <a:ln w="19050" cmpd="sng">
              <a:solidFill>
                <a:srgbClr val="29293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/>
            </a:p>
          </p:txBody>
        </p:sp>
        <p:sp>
          <p:nvSpPr>
            <p:cNvPr id="189" name="任意形状 188"/>
            <p:cNvSpPr/>
            <p:nvPr/>
          </p:nvSpPr>
          <p:spPr>
            <a:xfrm>
              <a:off x="4299466" y="2677545"/>
              <a:ext cx="407089" cy="1189026"/>
            </a:xfrm>
            <a:custGeom>
              <a:avLst/>
              <a:gdLst>
                <a:gd name="connsiteX0" fmla="*/ 163662 w 524454"/>
                <a:gd name="connsiteY0" fmla="*/ 83407 h 1337953"/>
                <a:gd name="connsiteX1" fmla="*/ 54017 w 524454"/>
                <a:gd name="connsiteY1" fmla="*/ 540226 h 1337953"/>
                <a:gd name="connsiteX2" fmla="*/ 26605 w 524454"/>
                <a:gd name="connsiteY2" fmla="*/ 1243728 h 1337953"/>
                <a:gd name="connsiteX3" fmla="*/ 437777 w 524454"/>
                <a:gd name="connsiteY3" fmla="*/ 1207183 h 1337953"/>
                <a:gd name="connsiteX4" fmla="*/ 501737 w 524454"/>
                <a:gd name="connsiteY4" fmla="*/ 110816 h 1337953"/>
                <a:gd name="connsiteX5" fmla="*/ 163662 w 524454"/>
                <a:gd name="connsiteY5" fmla="*/ 83407 h 1337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454" h="1337953">
                  <a:moveTo>
                    <a:pt x="163662" y="83407"/>
                  </a:moveTo>
                  <a:cubicBezTo>
                    <a:pt x="89042" y="154975"/>
                    <a:pt x="76860" y="346839"/>
                    <a:pt x="54017" y="540226"/>
                  </a:cubicBezTo>
                  <a:cubicBezTo>
                    <a:pt x="31174" y="733613"/>
                    <a:pt x="-37355" y="1132569"/>
                    <a:pt x="26605" y="1243728"/>
                  </a:cubicBezTo>
                  <a:cubicBezTo>
                    <a:pt x="90565" y="1354887"/>
                    <a:pt x="358588" y="1396002"/>
                    <a:pt x="437777" y="1207183"/>
                  </a:cubicBezTo>
                  <a:cubicBezTo>
                    <a:pt x="516966" y="1018364"/>
                    <a:pt x="550468" y="295066"/>
                    <a:pt x="501737" y="110816"/>
                  </a:cubicBezTo>
                  <a:cubicBezTo>
                    <a:pt x="453006" y="-73434"/>
                    <a:pt x="238282" y="11839"/>
                    <a:pt x="163662" y="83407"/>
                  </a:cubicBezTo>
                  <a:close/>
                </a:path>
              </a:pathLst>
            </a:custGeom>
            <a:solidFill>
              <a:srgbClr val="3366FF">
                <a:alpha val="23000"/>
              </a:srgbClr>
            </a:solidFill>
            <a:ln w="19050" cmpd="sng">
              <a:solidFill>
                <a:srgbClr val="29293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/>
            </a:p>
          </p:txBody>
        </p:sp>
        <p:sp>
          <p:nvSpPr>
            <p:cNvPr id="190" name="任意形状 189"/>
            <p:cNvSpPr/>
            <p:nvPr/>
          </p:nvSpPr>
          <p:spPr>
            <a:xfrm rot="1259805">
              <a:off x="3058811" y="2723870"/>
              <a:ext cx="484630" cy="1189026"/>
            </a:xfrm>
            <a:custGeom>
              <a:avLst/>
              <a:gdLst>
                <a:gd name="connsiteX0" fmla="*/ 163662 w 524454"/>
                <a:gd name="connsiteY0" fmla="*/ 83407 h 1337953"/>
                <a:gd name="connsiteX1" fmla="*/ 54017 w 524454"/>
                <a:gd name="connsiteY1" fmla="*/ 540226 h 1337953"/>
                <a:gd name="connsiteX2" fmla="*/ 26605 w 524454"/>
                <a:gd name="connsiteY2" fmla="*/ 1243728 h 1337953"/>
                <a:gd name="connsiteX3" fmla="*/ 437777 w 524454"/>
                <a:gd name="connsiteY3" fmla="*/ 1207183 h 1337953"/>
                <a:gd name="connsiteX4" fmla="*/ 501737 w 524454"/>
                <a:gd name="connsiteY4" fmla="*/ 110816 h 1337953"/>
                <a:gd name="connsiteX5" fmla="*/ 163662 w 524454"/>
                <a:gd name="connsiteY5" fmla="*/ 83407 h 1337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454" h="1337953">
                  <a:moveTo>
                    <a:pt x="163662" y="83407"/>
                  </a:moveTo>
                  <a:cubicBezTo>
                    <a:pt x="89042" y="154975"/>
                    <a:pt x="76860" y="346839"/>
                    <a:pt x="54017" y="540226"/>
                  </a:cubicBezTo>
                  <a:cubicBezTo>
                    <a:pt x="31174" y="733613"/>
                    <a:pt x="-37355" y="1132569"/>
                    <a:pt x="26605" y="1243728"/>
                  </a:cubicBezTo>
                  <a:cubicBezTo>
                    <a:pt x="90565" y="1354887"/>
                    <a:pt x="358588" y="1396002"/>
                    <a:pt x="437777" y="1207183"/>
                  </a:cubicBezTo>
                  <a:cubicBezTo>
                    <a:pt x="516966" y="1018364"/>
                    <a:pt x="550468" y="295066"/>
                    <a:pt x="501737" y="110816"/>
                  </a:cubicBezTo>
                  <a:cubicBezTo>
                    <a:pt x="453006" y="-73434"/>
                    <a:pt x="238282" y="11839"/>
                    <a:pt x="163662" y="83407"/>
                  </a:cubicBezTo>
                  <a:close/>
                </a:path>
              </a:pathLst>
            </a:custGeom>
            <a:solidFill>
              <a:srgbClr val="3366FF">
                <a:alpha val="23000"/>
              </a:srgbClr>
            </a:solidFill>
            <a:ln w="19050" cmpd="sng">
              <a:solidFill>
                <a:srgbClr val="29293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/>
            </a:p>
          </p:txBody>
        </p:sp>
        <p:sp>
          <p:nvSpPr>
            <p:cNvPr id="191" name="任意形状 190"/>
            <p:cNvSpPr/>
            <p:nvPr/>
          </p:nvSpPr>
          <p:spPr>
            <a:xfrm>
              <a:off x="2425560" y="1467286"/>
              <a:ext cx="992954" cy="1405213"/>
            </a:xfrm>
            <a:custGeom>
              <a:avLst/>
              <a:gdLst>
                <a:gd name="connsiteX0" fmla="*/ 201712 w 992938"/>
                <a:gd name="connsiteY0" fmla="*/ 93263 h 1405344"/>
                <a:gd name="connsiteX1" fmla="*/ 694 w 992938"/>
                <a:gd name="connsiteY1" fmla="*/ 1134811 h 1405344"/>
                <a:gd name="connsiteX2" fmla="*/ 174300 w 992938"/>
                <a:gd name="connsiteY2" fmla="*/ 1390630 h 1405344"/>
                <a:gd name="connsiteX3" fmla="*/ 987506 w 992938"/>
                <a:gd name="connsiteY3" fmla="*/ 815038 h 1405344"/>
                <a:gd name="connsiteX4" fmla="*/ 512375 w 992938"/>
                <a:gd name="connsiteY4" fmla="*/ 129809 h 1405344"/>
                <a:gd name="connsiteX5" fmla="*/ 201712 w 992938"/>
                <a:gd name="connsiteY5" fmla="*/ 93263 h 140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938" h="1405344">
                  <a:moveTo>
                    <a:pt x="201712" y="93263"/>
                  </a:moveTo>
                  <a:cubicBezTo>
                    <a:pt x="116432" y="260763"/>
                    <a:pt x="5263" y="918583"/>
                    <a:pt x="694" y="1134811"/>
                  </a:cubicBezTo>
                  <a:cubicBezTo>
                    <a:pt x="-3875" y="1351039"/>
                    <a:pt x="9831" y="1443926"/>
                    <a:pt x="174300" y="1390630"/>
                  </a:cubicBezTo>
                  <a:cubicBezTo>
                    <a:pt x="338769" y="1337335"/>
                    <a:pt x="931160" y="1025175"/>
                    <a:pt x="987506" y="815038"/>
                  </a:cubicBezTo>
                  <a:cubicBezTo>
                    <a:pt x="1043852" y="604901"/>
                    <a:pt x="646387" y="247059"/>
                    <a:pt x="512375" y="129809"/>
                  </a:cubicBezTo>
                  <a:cubicBezTo>
                    <a:pt x="378364" y="12559"/>
                    <a:pt x="286992" y="-74237"/>
                    <a:pt x="201712" y="93263"/>
                  </a:cubicBezTo>
                  <a:close/>
                </a:path>
              </a:pathLst>
            </a:custGeom>
            <a:solidFill>
              <a:srgbClr val="3366FF">
                <a:alpha val="13000"/>
              </a:srgbClr>
            </a:solidFill>
            <a:ln w="19050" cmpd="sng">
              <a:solidFill>
                <a:srgbClr val="29293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/>
            </a:p>
          </p:txBody>
        </p:sp>
      </p:grpSp>
      <p:sp>
        <p:nvSpPr>
          <p:cNvPr id="99" name="Title 1"/>
          <p:cNvSpPr>
            <a:spLocks noGrp="1"/>
          </p:cNvSpPr>
          <p:nvPr>
            <p:ph type="title"/>
          </p:nvPr>
        </p:nvSpPr>
        <p:spPr>
          <a:xfrm>
            <a:off x="233238" y="269875"/>
            <a:ext cx="8731250" cy="990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 smtClean="0"/>
              <a:t>Data-Intensive Applications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/>
          <p:cNvCxnSpPr/>
          <p:nvPr/>
        </p:nvCxnSpPr>
        <p:spPr bwMode="auto">
          <a:xfrm>
            <a:off x="6096000" y="2743200"/>
            <a:ext cx="1439863" cy="327025"/>
          </a:xfrm>
          <a:prstGeom prst="straightConnector1">
            <a:avLst/>
          </a:prstGeom>
          <a:ln w="25400">
            <a:solidFill>
              <a:srgbClr val="F15339"/>
            </a:solidFill>
            <a:prstDash val="sysDash"/>
            <a:headEnd type="none" w="med" len="med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2"/>
          <p:cNvCxnSpPr/>
          <p:nvPr/>
        </p:nvCxnSpPr>
        <p:spPr bwMode="auto">
          <a:xfrm>
            <a:off x="6096000" y="3895725"/>
            <a:ext cx="1439863" cy="325438"/>
          </a:xfrm>
          <a:prstGeom prst="straightConnector1">
            <a:avLst/>
          </a:prstGeom>
          <a:ln w="25400">
            <a:solidFill>
              <a:srgbClr val="F15339"/>
            </a:solidFill>
            <a:prstDash val="sysDash"/>
            <a:headEnd type="none" w="med" len="med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531" name="内容占位符 1"/>
          <p:cNvSpPr>
            <a:spLocks noGrp="1"/>
          </p:cNvSpPr>
          <p:nvPr>
            <p:ph idx="1"/>
          </p:nvPr>
        </p:nvSpPr>
        <p:spPr>
          <a:xfrm>
            <a:off x="250825" y="1125538"/>
            <a:ext cx="8229600" cy="574675"/>
          </a:xfrm>
        </p:spPr>
        <p:txBody>
          <a:bodyPr/>
          <a:lstStyle/>
          <a:p>
            <a:pPr eaLnBrk="1" hangingPunct="1"/>
            <a:r>
              <a:rPr kumimoji="0" lang="en-US" altLang="zh-CN" sz="2800">
                <a:solidFill>
                  <a:srgbClr val="000000"/>
                </a:solidFill>
                <a:latin typeface="Arial" charset="0"/>
                <a:cs typeface="Comic Sans MS" charset="0"/>
              </a:rPr>
              <a:t>Two synchronization modes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6381750"/>
            <a:ext cx="1066800" cy="328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FEDF061E-02C0-6240-B30B-06D335AC6BAB}" type="slidenum">
              <a:rPr lang="en-US" altLang="zh-CN" sz="1900">
                <a:solidFill>
                  <a:srgbClr val="000000"/>
                </a:solidFill>
              </a:rPr>
              <a:pPr eaLnBrk="1" hangingPunct="1">
                <a:lnSpc>
                  <a:spcPct val="80000"/>
                </a:lnSpc>
              </a:pPr>
              <a:t>20</a:t>
            </a:fld>
            <a:endParaRPr lang="en-US" altLang="zh-CN" sz="1900">
              <a:solidFill>
                <a:srgbClr val="000000"/>
              </a:solidFill>
            </a:endParaRPr>
          </a:p>
        </p:txBody>
      </p:sp>
      <p:grpSp>
        <p:nvGrpSpPr>
          <p:cNvPr id="22533" name="Group 48"/>
          <p:cNvGrpSpPr>
            <a:grpSpLocks/>
          </p:cNvGrpSpPr>
          <p:nvPr/>
        </p:nvGrpSpPr>
        <p:grpSpPr bwMode="auto">
          <a:xfrm>
            <a:off x="4943475" y="1846263"/>
            <a:ext cx="3013075" cy="2746375"/>
            <a:chOff x="308992" y="2329202"/>
            <a:chExt cx="3012005" cy="2747322"/>
          </a:xfrm>
        </p:grpSpPr>
        <p:cxnSp>
          <p:nvCxnSpPr>
            <p:cNvPr id="6" name="Straight Connector 5"/>
            <p:cNvCxnSpPr/>
            <p:nvPr/>
          </p:nvCxnSpPr>
          <p:spPr bwMode="auto">
            <a:xfrm flipH="1">
              <a:off x="1457934" y="2754799"/>
              <a:ext cx="1587" cy="23217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561" name="TextBox 8"/>
            <p:cNvSpPr txBox="1">
              <a:spLocks noChangeArrowheads="1"/>
            </p:cNvSpPr>
            <p:nvPr/>
          </p:nvSpPr>
          <p:spPr bwMode="auto">
            <a:xfrm>
              <a:off x="536334" y="4396581"/>
              <a:ext cx="9205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800">
                  <a:cs typeface="Calibri" charset="0"/>
                </a:rPr>
                <a:t>unlock</a:t>
              </a:r>
            </a:p>
          </p:txBody>
        </p:sp>
        <p:sp>
          <p:nvSpPr>
            <p:cNvPr id="22562" name="TextBox 9"/>
            <p:cNvSpPr txBox="1">
              <a:spLocks noChangeArrowheads="1"/>
            </p:cNvSpPr>
            <p:nvPr/>
          </p:nvSpPr>
          <p:spPr bwMode="auto">
            <a:xfrm>
              <a:off x="1115387" y="2329202"/>
              <a:ext cx="7492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800">
                  <a:cs typeface="Calibri" charset="0"/>
                </a:rPr>
                <a:t>origin</a:t>
              </a:r>
            </a:p>
          </p:txBody>
        </p:sp>
        <p:sp>
          <p:nvSpPr>
            <p:cNvPr id="22563" name="TextBox 10"/>
            <p:cNvSpPr txBox="1">
              <a:spLocks noChangeArrowheads="1"/>
            </p:cNvSpPr>
            <p:nvPr/>
          </p:nvSpPr>
          <p:spPr bwMode="auto">
            <a:xfrm>
              <a:off x="2546063" y="2340029"/>
              <a:ext cx="7749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800">
                  <a:cs typeface="Calibri" charset="0"/>
                </a:rPr>
                <a:t>target</a:t>
              </a:r>
            </a:p>
          </p:txBody>
        </p:sp>
        <p:cxnSp>
          <p:nvCxnSpPr>
            <p:cNvPr id="10" name="Straight Connector 11"/>
            <p:cNvCxnSpPr/>
            <p:nvPr/>
          </p:nvCxnSpPr>
          <p:spPr bwMode="auto">
            <a:xfrm>
              <a:off x="2868721" y="2754799"/>
              <a:ext cx="11108" cy="23217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2"/>
            <p:cNvCxnSpPr/>
            <p:nvPr/>
          </p:nvCxnSpPr>
          <p:spPr bwMode="auto">
            <a:xfrm>
              <a:off x="1459521" y="4056998"/>
              <a:ext cx="1442525" cy="328725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2566" name="TextBox 14"/>
            <p:cNvSpPr txBox="1">
              <a:spLocks noChangeArrowheads="1"/>
            </p:cNvSpPr>
            <p:nvPr/>
          </p:nvSpPr>
          <p:spPr bwMode="auto">
            <a:xfrm rot="802596">
              <a:off x="1698806" y="3883464"/>
              <a:ext cx="10297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800">
                  <a:cs typeface="Calibri" charset="0"/>
                </a:rPr>
                <a:t>ACC(X)</a:t>
              </a:r>
            </a:p>
          </p:txBody>
        </p:sp>
        <p:sp>
          <p:nvSpPr>
            <p:cNvPr id="13" name="Right Brace 16"/>
            <p:cNvSpPr/>
            <p:nvPr/>
          </p:nvSpPr>
          <p:spPr bwMode="auto">
            <a:xfrm rot="10800000">
              <a:off x="1138960" y="3250269"/>
              <a:ext cx="239627" cy="1132277"/>
            </a:xfrm>
            <a:prstGeom prst="rightBrac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defRPr/>
              </a:pPr>
              <a:endParaRPr lang="en-US">
                <a:solidFill>
                  <a:schemeClr val="tx1"/>
                </a:solidFill>
                <a:latin typeface="Arial" charset="0"/>
                <a:ea typeface="ＭＳ Ｐゴシック" charset="0"/>
                <a:cs typeface="Calibri" charset="0"/>
              </a:endParaRPr>
            </a:p>
          </p:txBody>
        </p:sp>
        <p:sp>
          <p:nvSpPr>
            <p:cNvPr id="22568" name="TextBox 19"/>
            <p:cNvSpPr txBox="1">
              <a:spLocks noChangeArrowheads="1"/>
            </p:cNvSpPr>
            <p:nvPr/>
          </p:nvSpPr>
          <p:spPr bwMode="auto">
            <a:xfrm>
              <a:off x="308992" y="3593068"/>
              <a:ext cx="9205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800">
                  <a:cs typeface="Calibri" charset="0"/>
                </a:rPr>
                <a:t>epoch</a:t>
              </a:r>
            </a:p>
          </p:txBody>
        </p:sp>
        <p:sp>
          <p:nvSpPr>
            <p:cNvPr id="15" name="Oval 3"/>
            <p:cNvSpPr/>
            <p:nvPr/>
          </p:nvSpPr>
          <p:spPr>
            <a:xfrm>
              <a:off x="1378587" y="4312673"/>
              <a:ext cx="152346" cy="138161"/>
            </a:xfrm>
            <a:prstGeom prst="ellipse">
              <a:avLst/>
            </a:prstGeom>
            <a:solidFill>
              <a:srgbClr val="F15339"/>
            </a:solidFill>
            <a:ln>
              <a:solidFill>
                <a:srgbClr val="F1533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Arial" charset="0"/>
                <a:ea typeface="ＭＳ Ｐゴシック" charset="0"/>
                <a:cs typeface="Calibri" charset="0"/>
              </a:endParaRPr>
            </a:p>
          </p:txBody>
        </p:sp>
        <p:sp>
          <p:nvSpPr>
            <p:cNvPr id="22570" name="TextBox 20"/>
            <p:cNvSpPr txBox="1">
              <a:spLocks noChangeArrowheads="1"/>
            </p:cNvSpPr>
            <p:nvPr/>
          </p:nvSpPr>
          <p:spPr bwMode="auto">
            <a:xfrm>
              <a:off x="612534" y="2872581"/>
              <a:ext cx="9205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800">
                  <a:cs typeface="Calibri" charset="0"/>
                </a:rPr>
                <a:t>lock</a:t>
              </a:r>
            </a:p>
          </p:txBody>
        </p:sp>
        <p:cxnSp>
          <p:nvCxnSpPr>
            <p:cNvPr id="18" name="Straight Arrow Connector 22"/>
            <p:cNvCxnSpPr/>
            <p:nvPr/>
          </p:nvCxnSpPr>
          <p:spPr bwMode="auto">
            <a:xfrm>
              <a:off x="1461108" y="3609168"/>
              <a:ext cx="1453634" cy="37636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2572" name="TextBox 23"/>
            <p:cNvSpPr txBox="1">
              <a:spLocks noChangeArrowheads="1"/>
            </p:cNvSpPr>
            <p:nvPr/>
          </p:nvSpPr>
          <p:spPr bwMode="auto">
            <a:xfrm rot="802596">
              <a:off x="1705826" y="3429316"/>
              <a:ext cx="10351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800">
                  <a:cs typeface="Calibri" charset="0"/>
                </a:rPr>
                <a:t>PUT(Y)</a:t>
              </a:r>
            </a:p>
          </p:txBody>
        </p:sp>
        <p:sp>
          <p:nvSpPr>
            <p:cNvPr id="17" name="Oval 21"/>
            <p:cNvSpPr/>
            <p:nvPr/>
          </p:nvSpPr>
          <p:spPr>
            <a:xfrm>
              <a:off x="1384935" y="3148634"/>
              <a:ext cx="152346" cy="138160"/>
            </a:xfrm>
            <a:prstGeom prst="ellipse">
              <a:avLst/>
            </a:prstGeom>
            <a:solidFill>
              <a:srgbClr val="F15339"/>
            </a:solidFill>
            <a:ln>
              <a:solidFill>
                <a:srgbClr val="F1533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Arial" charset="0"/>
                <a:ea typeface="ＭＳ Ｐゴシック" charset="0"/>
                <a:cs typeface="Calibri" charset="0"/>
              </a:endParaRPr>
            </a:p>
          </p:txBody>
        </p:sp>
      </p:grpSp>
      <p:grpSp>
        <p:nvGrpSpPr>
          <p:cNvPr id="22534" name="Group 57"/>
          <p:cNvGrpSpPr>
            <a:grpSpLocks/>
          </p:cNvGrpSpPr>
          <p:nvPr/>
        </p:nvGrpSpPr>
        <p:grpSpPr bwMode="auto">
          <a:xfrm>
            <a:off x="393700" y="1773238"/>
            <a:ext cx="3584575" cy="2824162"/>
            <a:chOff x="4108376" y="2233042"/>
            <a:chExt cx="3584890" cy="2824336"/>
          </a:xfrm>
        </p:grpSpPr>
        <p:sp>
          <p:nvSpPr>
            <p:cNvPr id="21" name="Right Brace 54"/>
            <p:cNvSpPr/>
            <p:nvPr/>
          </p:nvSpPr>
          <p:spPr bwMode="auto">
            <a:xfrm rot="10800000">
              <a:off x="5092712" y="3261805"/>
              <a:ext cx="239734" cy="1131957"/>
            </a:xfrm>
            <a:prstGeom prst="rightBrac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defRPr/>
              </a:pPr>
              <a:endParaRPr lang="en-US">
                <a:solidFill>
                  <a:schemeClr val="tx1"/>
                </a:solidFill>
                <a:latin typeface="Arial" charset="0"/>
                <a:ea typeface="ＭＳ Ｐゴシック" charset="0"/>
                <a:cs typeface="Calibri" charset="0"/>
              </a:endParaRPr>
            </a:p>
          </p:txBody>
        </p:sp>
        <p:sp>
          <p:nvSpPr>
            <p:cNvPr id="22545" name="TextBox 55"/>
            <p:cNvSpPr txBox="1">
              <a:spLocks noChangeArrowheads="1"/>
            </p:cNvSpPr>
            <p:nvPr/>
          </p:nvSpPr>
          <p:spPr bwMode="auto">
            <a:xfrm>
              <a:off x="4252392" y="3457178"/>
              <a:ext cx="92059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800">
                  <a:cs typeface="Calibri" charset="0"/>
                </a:rPr>
                <a:t>access epoch</a:t>
              </a:r>
            </a:p>
          </p:txBody>
        </p:sp>
        <p:cxnSp>
          <p:nvCxnSpPr>
            <p:cNvPr id="23" name="Straight Connector 24"/>
            <p:cNvCxnSpPr/>
            <p:nvPr/>
          </p:nvCxnSpPr>
          <p:spPr bwMode="auto">
            <a:xfrm flipH="1">
              <a:off x="5407065" y="2685507"/>
              <a:ext cx="1588" cy="237187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547" name="TextBox 25"/>
            <p:cNvSpPr txBox="1">
              <a:spLocks noChangeArrowheads="1"/>
            </p:cNvSpPr>
            <p:nvPr/>
          </p:nvSpPr>
          <p:spPr bwMode="auto">
            <a:xfrm>
              <a:off x="4108376" y="4249266"/>
              <a:ext cx="123400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800">
                  <a:cs typeface="Calibri" charset="0"/>
                </a:rPr>
                <a:t>complete</a:t>
              </a:r>
            </a:p>
          </p:txBody>
        </p:sp>
        <p:sp>
          <p:nvSpPr>
            <p:cNvPr id="22548" name="TextBox 26"/>
            <p:cNvSpPr txBox="1">
              <a:spLocks noChangeArrowheads="1"/>
            </p:cNvSpPr>
            <p:nvPr/>
          </p:nvSpPr>
          <p:spPr bwMode="auto">
            <a:xfrm>
              <a:off x="5056704" y="2233042"/>
              <a:ext cx="7492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800">
                  <a:cs typeface="Calibri" charset="0"/>
                </a:rPr>
                <a:t>origin</a:t>
              </a:r>
            </a:p>
          </p:txBody>
        </p:sp>
        <p:sp>
          <p:nvSpPr>
            <p:cNvPr id="22549" name="TextBox 27"/>
            <p:cNvSpPr txBox="1">
              <a:spLocks noChangeArrowheads="1"/>
            </p:cNvSpPr>
            <p:nvPr/>
          </p:nvSpPr>
          <p:spPr bwMode="auto">
            <a:xfrm>
              <a:off x="6506694" y="2244764"/>
              <a:ext cx="7749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800">
                  <a:cs typeface="Calibri" charset="0"/>
                </a:rPr>
                <a:t>target</a:t>
              </a:r>
            </a:p>
          </p:txBody>
        </p:sp>
        <p:cxnSp>
          <p:nvCxnSpPr>
            <p:cNvPr id="27" name="Straight Connector 28"/>
            <p:cNvCxnSpPr/>
            <p:nvPr/>
          </p:nvCxnSpPr>
          <p:spPr bwMode="auto">
            <a:xfrm flipH="1">
              <a:off x="6851817" y="2668044"/>
              <a:ext cx="6351" cy="23734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9"/>
            <p:cNvCxnSpPr/>
            <p:nvPr/>
          </p:nvCxnSpPr>
          <p:spPr bwMode="auto">
            <a:xfrm>
              <a:off x="5419766" y="3995276"/>
              <a:ext cx="1443165" cy="2841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2552" name="TextBox 30"/>
            <p:cNvSpPr txBox="1">
              <a:spLocks noChangeArrowheads="1"/>
            </p:cNvSpPr>
            <p:nvPr/>
          </p:nvSpPr>
          <p:spPr bwMode="auto">
            <a:xfrm rot="610381">
              <a:off x="5644947" y="3790557"/>
              <a:ext cx="10449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800">
                  <a:cs typeface="Calibri" charset="0"/>
                </a:rPr>
                <a:t>ACC(X)</a:t>
              </a:r>
            </a:p>
          </p:txBody>
        </p:sp>
        <p:sp>
          <p:nvSpPr>
            <p:cNvPr id="22553" name="TextBox 34"/>
            <p:cNvSpPr txBox="1">
              <a:spLocks noChangeArrowheads="1"/>
            </p:cNvSpPr>
            <p:nvPr/>
          </p:nvSpPr>
          <p:spPr bwMode="auto">
            <a:xfrm>
              <a:off x="4411918" y="3071336"/>
              <a:ext cx="9205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800">
                  <a:cs typeface="Calibri" charset="0"/>
                </a:rPr>
                <a:t>start</a:t>
              </a:r>
            </a:p>
          </p:txBody>
        </p:sp>
        <p:cxnSp>
          <p:nvCxnSpPr>
            <p:cNvPr id="31" name="Straight Arrow Connector 36"/>
            <p:cNvCxnSpPr/>
            <p:nvPr/>
          </p:nvCxnSpPr>
          <p:spPr bwMode="auto">
            <a:xfrm>
              <a:off x="5408653" y="3538047"/>
              <a:ext cx="1443164" cy="2841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2555" name="TextBox 37"/>
            <p:cNvSpPr txBox="1">
              <a:spLocks noChangeArrowheads="1"/>
            </p:cNvSpPr>
            <p:nvPr/>
          </p:nvSpPr>
          <p:spPr bwMode="auto">
            <a:xfrm rot="634826">
              <a:off x="5645077" y="3339258"/>
              <a:ext cx="11027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800">
                  <a:cs typeface="Calibri" charset="0"/>
                </a:rPr>
                <a:t>PUT(Y)</a:t>
              </a:r>
            </a:p>
          </p:txBody>
        </p:sp>
        <p:sp>
          <p:nvSpPr>
            <p:cNvPr id="22556" name="TextBox 38"/>
            <p:cNvSpPr txBox="1">
              <a:spLocks noChangeArrowheads="1"/>
            </p:cNvSpPr>
            <p:nvPr/>
          </p:nvSpPr>
          <p:spPr bwMode="auto">
            <a:xfrm>
              <a:off x="6772672" y="2766536"/>
              <a:ext cx="9205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800">
                  <a:cs typeface="Calibri" charset="0"/>
                </a:rPr>
                <a:t>post</a:t>
              </a:r>
            </a:p>
          </p:txBody>
        </p:sp>
        <p:cxnSp>
          <p:nvCxnSpPr>
            <p:cNvPr id="34" name="Straight Arrow Connector 39"/>
            <p:cNvCxnSpPr/>
            <p:nvPr/>
          </p:nvCxnSpPr>
          <p:spPr bwMode="auto">
            <a:xfrm flipV="1">
              <a:off x="5340384" y="2995089"/>
              <a:ext cx="1570176" cy="268304"/>
            </a:xfrm>
            <a:prstGeom prst="straightConnector1">
              <a:avLst/>
            </a:prstGeom>
            <a:ln w="25400">
              <a:solidFill>
                <a:srgbClr val="F15339"/>
              </a:solidFill>
              <a:prstDash val="sysDash"/>
              <a:headEnd type="none" w="med" len="med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42"/>
            <p:cNvCxnSpPr/>
            <p:nvPr/>
          </p:nvCxnSpPr>
          <p:spPr bwMode="auto">
            <a:xfrm>
              <a:off x="5362611" y="4409638"/>
              <a:ext cx="1547949" cy="327045"/>
            </a:xfrm>
            <a:prstGeom prst="straightConnector1">
              <a:avLst/>
            </a:prstGeom>
            <a:ln w="25400">
              <a:solidFill>
                <a:srgbClr val="F15339"/>
              </a:solidFill>
              <a:prstDash val="sysDash"/>
              <a:headEnd type="none" w="med" len="med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2559" name="TextBox 47"/>
            <p:cNvSpPr txBox="1">
              <a:spLocks noChangeArrowheads="1"/>
            </p:cNvSpPr>
            <p:nvPr/>
          </p:nvSpPr>
          <p:spPr bwMode="auto">
            <a:xfrm>
              <a:off x="6772672" y="4523978"/>
              <a:ext cx="9205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800">
                  <a:cs typeface="Calibri" charset="0"/>
                </a:rPr>
                <a:t>wait</a:t>
              </a:r>
            </a:p>
          </p:txBody>
        </p:sp>
      </p:grpSp>
      <p:sp>
        <p:nvSpPr>
          <p:cNvPr id="22535" name="TextBox 58"/>
          <p:cNvSpPr txBox="1">
            <a:spLocks noChangeArrowheads="1"/>
          </p:cNvSpPr>
          <p:nvPr/>
        </p:nvSpPr>
        <p:spPr bwMode="auto">
          <a:xfrm>
            <a:off x="4356100" y="4738688"/>
            <a:ext cx="48244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90"/>
                </a:solidFill>
                <a:cs typeface="Calibri" charset="0"/>
              </a:rPr>
              <a:t>passive target mode</a:t>
            </a:r>
          </a:p>
          <a:p>
            <a:pPr eaLnBrk="1" hangingPunct="1"/>
            <a:r>
              <a:rPr lang="en-US" altLang="zh-CN" sz="2000">
                <a:solidFill>
                  <a:srgbClr val="000090"/>
                </a:solidFill>
                <a:cs typeface="Calibri" charset="0"/>
              </a:rPr>
              <a:t>(SHARED or EXCLUSIVE lock/lock_all)</a:t>
            </a:r>
          </a:p>
        </p:txBody>
      </p:sp>
      <p:sp>
        <p:nvSpPr>
          <p:cNvPr id="22536" name="TextBox 61"/>
          <p:cNvSpPr txBox="1">
            <a:spLocks noChangeArrowheads="1"/>
          </p:cNvSpPr>
          <p:nvPr/>
        </p:nvSpPr>
        <p:spPr bwMode="auto">
          <a:xfrm>
            <a:off x="250825" y="4725988"/>
            <a:ext cx="3816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90"/>
                </a:solidFill>
                <a:cs typeface="Calibri" charset="0"/>
              </a:rPr>
              <a:t>active target mode</a:t>
            </a:r>
          </a:p>
          <a:p>
            <a:pPr eaLnBrk="1" hangingPunct="1"/>
            <a:r>
              <a:rPr lang="en-US" altLang="zh-CN" sz="2000">
                <a:solidFill>
                  <a:srgbClr val="000090"/>
                </a:solidFill>
                <a:cs typeface="Calibri" charset="0"/>
              </a:rPr>
              <a:t>(post-start-complete-wait/fence)</a:t>
            </a:r>
          </a:p>
        </p:txBody>
      </p:sp>
      <p:sp>
        <p:nvSpPr>
          <p:cNvPr id="39" name="Oval 21"/>
          <p:cNvSpPr/>
          <p:nvPr/>
        </p:nvSpPr>
        <p:spPr>
          <a:xfrm>
            <a:off x="3059113" y="2493963"/>
            <a:ext cx="152400" cy="136525"/>
          </a:xfrm>
          <a:prstGeom prst="ellipse">
            <a:avLst/>
          </a:prstGeom>
          <a:solidFill>
            <a:srgbClr val="F15339"/>
          </a:solidFill>
          <a:ln>
            <a:solidFill>
              <a:srgbClr val="F1533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Calibri" charset="0"/>
            </a:endParaRPr>
          </a:p>
        </p:txBody>
      </p:sp>
      <p:sp>
        <p:nvSpPr>
          <p:cNvPr id="40" name="Oval 21"/>
          <p:cNvSpPr/>
          <p:nvPr/>
        </p:nvSpPr>
        <p:spPr>
          <a:xfrm>
            <a:off x="1617663" y="2709863"/>
            <a:ext cx="152400" cy="138112"/>
          </a:xfrm>
          <a:prstGeom prst="ellipse">
            <a:avLst/>
          </a:prstGeom>
          <a:solidFill>
            <a:srgbClr val="F15339"/>
          </a:solidFill>
          <a:ln>
            <a:solidFill>
              <a:srgbClr val="F1533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Calibri" charset="0"/>
            </a:endParaRPr>
          </a:p>
        </p:txBody>
      </p:sp>
      <p:sp>
        <p:nvSpPr>
          <p:cNvPr id="41" name="Oval 21"/>
          <p:cNvSpPr/>
          <p:nvPr/>
        </p:nvSpPr>
        <p:spPr>
          <a:xfrm>
            <a:off x="3059113" y="4149725"/>
            <a:ext cx="152400" cy="138113"/>
          </a:xfrm>
          <a:prstGeom prst="ellipse">
            <a:avLst/>
          </a:prstGeom>
          <a:solidFill>
            <a:srgbClr val="F15339"/>
          </a:solidFill>
          <a:ln>
            <a:solidFill>
              <a:srgbClr val="F1533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Calibri" charset="0"/>
            </a:endParaRPr>
          </a:p>
        </p:txBody>
      </p:sp>
      <p:sp>
        <p:nvSpPr>
          <p:cNvPr id="42" name="Oval 21"/>
          <p:cNvSpPr/>
          <p:nvPr/>
        </p:nvSpPr>
        <p:spPr>
          <a:xfrm>
            <a:off x="1617663" y="3868738"/>
            <a:ext cx="152400" cy="136525"/>
          </a:xfrm>
          <a:prstGeom prst="ellipse">
            <a:avLst/>
          </a:prstGeom>
          <a:solidFill>
            <a:srgbClr val="F15339"/>
          </a:solidFill>
          <a:ln>
            <a:solidFill>
              <a:srgbClr val="F1533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Calibri" charset="0"/>
            </a:endParaRPr>
          </a:p>
        </p:txBody>
      </p:sp>
      <p:sp>
        <p:nvSpPr>
          <p:cNvPr id="48" name="Right Brace 54"/>
          <p:cNvSpPr/>
          <p:nvPr/>
        </p:nvSpPr>
        <p:spPr bwMode="auto">
          <a:xfrm rot="10800000" flipH="1">
            <a:off x="3201988" y="2636838"/>
            <a:ext cx="215900" cy="1584325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  <a:cs typeface="Calibri" charset="0"/>
            </a:endParaRPr>
          </a:p>
        </p:txBody>
      </p:sp>
      <p:sp>
        <p:nvSpPr>
          <p:cNvPr id="22542" name="TextBox 55"/>
          <p:cNvSpPr txBox="1">
            <a:spLocks noChangeArrowheads="1"/>
          </p:cNvSpPr>
          <p:nvPr/>
        </p:nvSpPr>
        <p:spPr bwMode="auto">
          <a:xfrm>
            <a:off x="3346450" y="3071813"/>
            <a:ext cx="11525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altLang="zh-CN" sz="1800">
                <a:cs typeface="Calibri" charset="0"/>
              </a:rPr>
              <a:t>exposure epoch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141288" y="269875"/>
            <a:ext cx="8731250" cy="9906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000" dirty="0" smtClean="0"/>
              <a:t>Background </a:t>
            </a:r>
            <a:r>
              <a:rPr lang="en-US" altLang="zh-CN" sz="3000" dirty="0" smtClean="0"/>
              <a:t>—MPI One-sided Synchronization Modes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左箭头 165"/>
          <p:cNvSpPr/>
          <p:nvPr/>
        </p:nvSpPr>
        <p:spPr>
          <a:xfrm rot="9683451">
            <a:off x="2125326" y="4324190"/>
            <a:ext cx="1205422" cy="658813"/>
          </a:xfrm>
          <a:prstGeom prst="leftArrow">
            <a:avLst>
              <a:gd name="adj1" fmla="val 39109"/>
              <a:gd name="adj2" fmla="val 37986"/>
            </a:avLst>
          </a:prstGeom>
          <a:solidFill>
            <a:schemeClr val="accent1">
              <a:lumMod val="60000"/>
              <a:lumOff val="40000"/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1" lang="zh-CN" altLang="en-US">
              <a:solidFill>
                <a:srgbClr val="FFFFFF"/>
              </a:solidFill>
              <a:latin typeface="Arial" charset="0"/>
              <a:ea typeface="华文新魏" charset="0"/>
              <a:cs typeface="华文新魏" charset="0"/>
            </a:endParaRPr>
          </a:p>
        </p:txBody>
      </p:sp>
      <p:sp>
        <p:nvSpPr>
          <p:cNvPr id="17409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8874125" cy="849312"/>
          </a:xfrm>
        </p:spPr>
        <p:txBody>
          <a:bodyPr/>
          <a:lstStyle/>
          <a:p>
            <a:pPr eaLnBrk="1" hangingPunct="1"/>
            <a:r>
              <a:rPr lang="en-US" altLang="zh-CN" sz="2200" dirty="0">
                <a:latin typeface="Arial" charset="0"/>
              </a:rPr>
              <a:t>MPI: </a:t>
            </a:r>
            <a:r>
              <a:rPr lang="en-US" altLang="zh-CN" sz="2200" dirty="0" smtClean="0">
                <a:latin typeface="Arial" charset="0"/>
              </a:rPr>
              <a:t>industry </a:t>
            </a:r>
            <a:r>
              <a:rPr lang="en-US" altLang="zh-CN" sz="2200" dirty="0">
                <a:latin typeface="Arial" charset="0"/>
              </a:rPr>
              <a:t>standard communication runtime for high performance computing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1230" y="269875"/>
            <a:ext cx="8731250" cy="990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 smtClean="0"/>
              <a:t>Message Passing Models</a:t>
            </a:r>
            <a:endParaRPr lang="en-US" sz="3600" dirty="0"/>
          </a:p>
        </p:txBody>
      </p:sp>
      <p:grpSp>
        <p:nvGrpSpPr>
          <p:cNvPr id="17411" name="Group 11"/>
          <p:cNvGrpSpPr>
            <a:grpSpLocks/>
          </p:cNvGrpSpPr>
          <p:nvPr/>
        </p:nvGrpSpPr>
        <p:grpSpPr bwMode="auto">
          <a:xfrm>
            <a:off x="539750" y="1773238"/>
            <a:ext cx="3705225" cy="1063625"/>
            <a:chOff x="1288" y="1339"/>
            <a:chExt cx="2729" cy="789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320" y="1339"/>
              <a:ext cx="808" cy="25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ea typeface="宋体" charset="0"/>
                  <a:cs typeface="Arial" charset="0"/>
                </a:rPr>
                <a:t>Process 0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2932" y="1343"/>
              <a:ext cx="93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ea typeface="宋体" charset="0"/>
                  <a:cs typeface="Arial" charset="0"/>
                </a:rPr>
                <a:t>Process 1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561" y="1381"/>
              <a:ext cx="0" cy="747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chemeClr val="bg2">
                    <a:lumMod val="10000"/>
                  </a:schemeClr>
                </a:solidFill>
                <a:ea typeface="宋体" charset="0"/>
                <a:cs typeface="Arial" charset="0"/>
              </a:endParaRPr>
            </a:p>
          </p:txBody>
        </p:sp>
        <p:sp>
          <p:nvSpPr>
            <p:cNvPr id="17518" name="Text Box 8"/>
            <p:cNvSpPr txBox="1">
              <a:spLocks noChangeArrowheads="1"/>
            </p:cNvSpPr>
            <p:nvPr/>
          </p:nvSpPr>
          <p:spPr bwMode="auto">
            <a:xfrm>
              <a:off x="1288" y="1541"/>
              <a:ext cx="95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D2533C"/>
                  </a:solidFill>
                </a:rPr>
                <a:t>Send (data)</a:t>
              </a:r>
            </a:p>
          </p:txBody>
        </p:sp>
        <p:sp>
          <p:nvSpPr>
            <p:cNvPr id="17519" name="Text Box 9"/>
            <p:cNvSpPr txBox="1">
              <a:spLocks noChangeArrowheads="1"/>
            </p:cNvSpPr>
            <p:nvPr/>
          </p:nvSpPr>
          <p:spPr bwMode="auto">
            <a:xfrm>
              <a:off x="2856" y="1619"/>
              <a:ext cx="1161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D2533C"/>
                  </a:solidFill>
                </a:rPr>
                <a:t>Receive (data)</a:t>
              </a:r>
              <a:endParaRPr lang="en-US" altLang="zh-CN" sz="1600">
                <a:solidFill>
                  <a:srgbClr val="D2533C"/>
                </a:solidFill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243" y="1701"/>
              <a:ext cx="636" cy="53"/>
            </a:xfrm>
            <a:prstGeom prst="line">
              <a:avLst/>
            </a:prstGeom>
            <a:noFill/>
            <a:ln w="28575" cmpd="sng">
              <a:solidFill>
                <a:schemeClr val="hlink"/>
              </a:solidFill>
              <a:round/>
              <a:headEnd type="none" w="sm" len="sm"/>
              <a:tailEnd type="arrow" w="med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chemeClr val="bg2">
                    <a:lumMod val="10000"/>
                  </a:schemeClr>
                </a:solidFill>
                <a:ea typeface="宋体" charset="0"/>
                <a:cs typeface="Arial" charset="0"/>
              </a:endParaRPr>
            </a:p>
          </p:txBody>
        </p:sp>
      </p:grpSp>
      <p:grpSp>
        <p:nvGrpSpPr>
          <p:cNvPr id="17412" name="Group 11"/>
          <p:cNvGrpSpPr>
            <a:grpSpLocks/>
          </p:cNvGrpSpPr>
          <p:nvPr/>
        </p:nvGrpSpPr>
        <p:grpSpPr bwMode="auto">
          <a:xfrm>
            <a:off x="5081588" y="1557338"/>
            <a:ext cx="3560762" cy="1223962"/>
            <a:chOff x="1319" y="1375"/>
            <a:chExt cx="2622" cy="907"/>
          </a:xfrm>
        </p:grpSpPr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1319" y="1375"/>
              <a:ext cx="808" cy="25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ea typeface="宋体" charset="0"/>
                  <a:cs typeface="Arial" charset="0"/>
                </a:rPr>
                <a:t>Process 0</a:t>
              </a:r>
            </a:p>
          </p:txBody>
        </p:sp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3003" y="1395"/>
              <a:ext cx="938" cy="25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ea typeface="宋体" charset="0"/>
                  <a:cs typeface="Arial" charset="0"/>
                </a:rPr>
                <a:t>Process 1</a:t>
              </a:r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>
              <a:off x="2657" y="1482"/>
              <a:ext cx="0" cy="80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chemeClr val="bg2">
                    <a:lumMod val="10000"/>
                  </a:schemeClr>
                </a:solidFill>
                <a:ea typeface="宋体" charset="0"/>
                <a:cs typeface="Arial" charset="0"/>
              </a:endParaRPr>
            </a:p>
          </p:txBody>
        </p:sp>
        <p:sp>
          <p:nvSpPr>
            <p:cNvPr id="17513" name="Text Box 8"/>
            <p:cNvSpPr txBox="1">
              <a:spLocks noChangeArrowheads="1"/>
            </p:cNvSpPr>
            <p:nvPr/>
          </p:nvSpPr>
          <p:spPr bwMode="auto">
            <a:xfrm>
              <a:off x="1331" y="1598"/>
              <a:ext cx="83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D2533C"/>
                  </a:solidFill>
                </a:rPr>
                <a:t>Put (data)</a:t>
              </a: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2181" y="1759"/>
              <a:ext cx="1218" cy="107"/>
            </a:xfrm>
            <a:prstGeom prst="line">
              <a:avLst/>
            </a:prstGeom>
            <a:noFill/>
            <a:ln w="28575" cmpd="sng">
              <a:solidFill>
                <a:schemeClr val="hlink"/>
              </a:solidFill>
              <a:round/>
              <a:headEnd type="none" w="sm" len="sm"/>
              <a:tailEnd type="arrow" w="med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chemeClr val="bg2">
                    <a:lumMod val="10000"/>
                  </a:schemeClr>
                </a:solidFill>
                <a:ea typeface="宋体" charset="0"/>
                <a:cs typeface="Arial" charset="0"/>
              </a:endParaRPr>
            </a:p>
          </p:txBody>
        </p:sp>
      </p:grpSp>
      <p:sp>
        <p:nvSpPr>
          <p:cNvPr id="17413" name="Text Box 8"/>
          <p:cNvSpPr txBox="1">
            <a:spLocks noChangeArrowheads="1"/>
          </p:cNvSpPr>
          <p:nvPr/>
        </p:nvSpPr>
        <p:spPr bwMode="auto">
          <a:xfrm>
            <a:off x="5097463" y="2146300"/>
            <a:ext cx="1143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D2533C"/>
                </a:solidFill>
              </a:rPr>
              <a:t>Get (data)</a:t>
            </a:r>
          </a:p>
        </p:txBody>
      </p:sp>
      <p:sp>
        <p:nvSpPr>
          <p:cNvPr id="26" name="任意形状 25"/>
          <p:cNvSpPr/>
          <p:nvPr/>
        </p:nvSpPr>
        <p:spPr>
          <a:xfrm>
            <a:off x="6249988" y="2290763"/>
            <a:ext cx="1655762" cy="215900"/>
          </a:xfrm>
          <a:custGeom>
            <a:avLst/>
            <a:gdLst>
              <a:gd name="connsiteX0" fmla="*/ 30239 w 1563802"/>
              <a:gd name="connsiteY0" fmla="*/ 0 h 298056"/>
              <a:gd name="connsiteX1" fmla="*/ 1563778 w 1563802"/>
              <a:gd name="connsiteY1" fmla="*/ 177106 h 298056"/>
              <a:gd name="connsiteX2" fmla="*/ 0 w 1563802"/>
              <a:gd name="connsiteY2" fmla="*/ 298056 h 298056"/>
              <a:gd name="connsiteX3" fmla="*/ 0 w 1563802"/>
              <a:gd name="connsiteY3" fmla="*/ 298056 h 29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3802" h="298056">
                <a:moveTo>
                  <a:pt x="30239" y="0"/>
                </a:moveTo>
                <a:cubicBezTo>
                  <a:pt x="799528" y="63715"/>
                  <a:pt x="1568818" y="127430"/>
                  <a:pt x="1563778" y="177106"/>
                </a:cubicBezTo>
                <a:cubicBezTo>
                  <a:pt x="1558738" y="226782"/>
                  <a:pt x="0" y="298056"/>
                  <a:pt x="0" y="298056"/>
                </a:cubicBezTo>
                <a:lnTo>
                  <a:pt x="0" y="298056"/>
                </a:lnTo>
              </a:path>
            </a:pathLst>
          </a:custGeom>
          <a:ln w="28575" cmpd="sng">
            <a:solidFill>
              <a:srgbClr val="0000F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1" lang="zh-CN" altLang="en-US" sz="1600">
              <a:solidFill>
                <a:srgbClr val="0000FF"/>
              </a:solidFill>
            </a:endParaRPr>
          </a:p>
        </p:txBody>
      </p:sp>
      <p:sp>
        <p:nvSpPr>
          <p:cNvPr id="17415" name="Text Box 8"/>
          <p:cNvSpPr txBox="1">
            <a:spLocks noChangeArrowheads="1"/>
          </p:cNvSpPr>
          <p:nvPr/>
        </p:nvSpPr>
        <p:spPr bwMode="auto">
          <a:xfrm>
            <a:off x="5097463" y="2420938"/>
            <a:ext cx="11779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D2533C"/>
                </a:solidFill>
              </a:rPr>
              <a:t>Acc (data)</a:t>
            </a:r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6323013" y="2613025"/>
            <a:ext cx="1582737" cy="74613"/>
          </a:xfrm>
          <a:prstGeom prst="line">
            <a:avLst/>
          </a:prstGeom>
          <a:noFill/>
          <a:ln w="28575" cmpd="sng">
            <a:solidFill>
              <a:schemeClr val="hlink"/>
            </a:solidFill>
            <a:round/>
            <a:headEnd type="none" w="sm" len="sm"/>
            <a:tailEnd type="arrow" w="med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solidFill>
                <a:schemeClr val="bg2">
                  <a:lumMod val="10000"/>
                </a:schemeClr>
              </a:solidFill>
              <a:ea typeface="宋体" charset="0"/>
              <a:cs typeface="Arial" charset="0"/>
            </a:endParaRPr>
          </a:p>
        </p:txBody>
      </p:sp>
      <p:sp>
        <p:nvSpPr>
          <p:cNvPr id="17417" name="TextBox 15"/>
          <p:cNvSpPr txBox="1">
            <a:spLocks noChangeArrowheads="1"/>
          </p:cNvSpPr>
          <p:nvPr/>
        </p:nvSpPr>
        <p:spPr bwMode="auto">
          <a:xfrm>
            <a:off x="7769225" y="2471738"/>
            <a:ext cx="712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>
                <a:solidFill>
                  <a:srgbClr val="0000FF"/>
                </a:solidFill>
              </a:rPr>
              <a:t>+=</a:t>
            </a:r>
          </a:p>
        </p:txBody>
      </p:sp>
      <p:sp>
        <p:nvSpPr>
          <p:cNvPr id="17418" name="Text Box 8"/>
          <p:cNvSpPr txBox="1">
            <a:spLocks noChangeArrowheads="1"/>
          </p:cNvSpPr>
          <p:nvPr/>
        </p:nvSpPr>
        <p:spPr bwMode="auto">
          <a:xfrm>
            <a:off x="2765425" y="2405063"/>
            <a:ext cx="1301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D2533C"/>
                </a:solidFill>
              </a:rPr>
              <a:t>Send (data)</a:t>
            </a:r>
          </a:p>
        </p:txBody>
      </p:sp>
      <p:sp>
        <p:nvSpPr>
          <p:cNvPr id="17419" name="Text Box 9"/>
          <p:cNvSpPr txBox="1">
            <a:spLocks noChangeArrowheads="1"/>
          </p:cNvSpPr>
          <p:nvPr/>
        </p:nvSpPr>
        <p:spPr bwMode="auto">
          <a:xfrm>
            <a:off x="388938" y="2476500"/>
            <a:ext cx="15763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chemeClr val="tx2"/>
                </a:solidFill>
              </a:rPr>
              <a:t>Receive (data)</a:t>
            </a:r>
            <a:endParaRPr lang="en-US" altLang="zh-CN" sz="1600">
              <a:solidFill>
                <a:schemeClr val="tx2"/>
              </a:solidFill>
            </a:endParaRPr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 flipH="1">
            <a:off x="1908175" y="2620963"/>
            <a:ext cx="863600" cy="71437"/>
          </a:xfrm>
          <a:prstGeom prst="line">
            <a:avLst/>
          </a:prstGeom>
          <a:noFill/>
          <a:ln w="28575" cmpd="sng">
            <a:solidFill>
              <a:schemeClr val="hlink"/>
            </a:solidFill>
            <a:round/>
            <a:headEnd type="none" w="sm" len="sm"/>
            <a:tailEnd type="arrow" w="med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solidFill>
                <a:schemeClr val="bg2">
                  <a:lumMod val="10000"/>
                </a:schemeClr>
              </a:solidFill>
              <a:ea typeface="宋体" charset="0"/>
              <a:cs typeface="Arial" charset="0"/>
            </a:endParaRPr>
          </a:p>
        </p:txBody>
      </p:sp>
      <p:sp>
        <p:nvSpPr>
          <p:cNvPr id="17421" name="文本框 32"/>
          <p:cNvSpPr txBox="1">
            <a:spLocks noChangeArrowheads="1"/>
          </p:cNvSpPr>
          <p:nvPr/>
        </p:nvSpPr>
        <p:spPr bwMode="auto">
          <a:xfrm>
            <a:off x="468313" y="2765425"/>
            <a:ext cx="3521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kumimoji="1" lang="en-US" altLang="zh-CN" sz="1600">
                <a:solidFill>
                  <a:srgbClr val="000000"/>
                </a:solidFill>
              </a:rPr>
              <a:t>two-sided communication</a:t>
            </a:r>
          </a:p>
          <a:p>
            <a:pPr eaLnBrk="1" hangingPunct="1"/>
            <a:r>
              <a:rPr kumimoji="1" lang="en-US" altLang="zh-CN" sz="1600">
                <a:solidFill>
                  <a:srgbClr val="000000"/>
                </a:solidFill>
              </a:rPr>
              <a:t>(explicit sends and receives)</a:t>
            </a:r>
            <a:endParaRPr kumimoji="1" lang="zh-CN" altLang="en-US" sz="1600">
              <a:solidFill>
                <a:srgbClr val="000000"/>
              </a:solidFill>
            </a:endParaRPr>
          </a:p>
        </p:txBody>
      </p:sp>
      <p:sp>
        <p:nvSpPr>
          <p:cNvPr id="17422" name="文本框 33"/>
          <p:cNvSpPr txBox="1">
            <a:spLocks noChangeArrowheads="1"/>
          </p:cNvSpPr>
          <p:nvPr/>
        </p:nvSpPr>
        <p:spPr bwMode="auto">
          <a:xfrm>
            <a:off x="4932363" y="2781300"/>
            <a:ext cx="39655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kumimoji="1" lang="en-US" altLang="zh-CN" sz="1600">
                <a:solidFill>
                  <a:srgbClr val="000000"/>
                </a:solidFill>
              </a:rPr>
              <a:t>one-sided (RMA) communication</a:t>
            </a:r>
          </a:p>
          <a:p>
            <a:pPr eaLnBrk="1" hangingPunct="1"/>
            <a:r>
              <a:rPr kumimoji="1" lang="en-US" altLang="zh-CN" sz="1600">
                <a:solidFill>
                  <a:srgbClr val="000000"/>
                </a:solidFill>
              </a:rPr>
              <a:t>(explicit sends, implicit receives, simple remote operations)</a:t>
            </a:r>
            <a:endParaRPr kumimoji="1" lang="zh-CN" altLang="en-US" sz="1600">
              <a:solidFill>
                <a:srgbClr val="000000"/>
              </a:solidFill>
            </a:endParaRPr>
          </a:p>
        </p:txBody>
      </p:sp>
      <p:sp>
        <p:nvSpPr>
          <p:cNvPr id="1742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745538" y="6364288"/>
            <a:ext cx="1066800" cy="3286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59207C7-F1B9-3541-9682-E64C2D89D914}" type="slidenum">
              <a:rPr lang="en-US" altLang="zh-CN" sz="1900">
                <a:solidFill>
                  <a:srgbClr val="000000"/>
                </a:solidFill>
              </a:rPr>
              <a:pPr eaLnBrk="1" hangingPunct="1"/>
              <a:t>3</a:t>
            </a:fld>
            <a:endParaRPr lang="en-US" altLang="zh-CN" sz="1900">
              <a:solidFill>
                <a:srgbClr val="000000"/>
              </a:solidFill>
            </a:endParaRPr>
          </a:p>
        </p:txBody>
      </p:sp>
      <p:sp>
        <p:nvSpPr>
          <p:cNvPr id="17424" name="内容占位符 2"/>
          <p:cNvSpPr txBox="1">
            <a:spLocks/>
          </p:cNvSpPr>
          <p:nvPr/>
        </p:nvSpPr>
        <p:spPr bwMode="auto">
          <a:xfrm>
            <a:off x="107950" y="4941168"/>
            <a:ext cx="5903913" cy="19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182563" indent="-1825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indent="-1825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</a:pPr>
            <a:r>
              <a:rPr kumimoji="1" lang="en-US" altLang="zh-CN" sz="2200" dirty="0">
                <a:ea typeface="宋体" charset="0"/>
                <a:cs typeface="宋体" charset="0"/>
              </a:rPr>
              <a:t>Active Messages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</a:pPr>
            <a:r>
              <a:rPr kumimoji="1" lang="en-US" altLang="zh-CN" sz="1800" dirty="0">
                <a:solidFill>
                  <a:srgbClr val="000090"/>
                </a:solidFill>
                <a:cs typeface="Calibri" charset="0"/>
              </a:rPr>
              <a:t>Sender explicitly sends message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</a:pPr>
            <a:r>
              <a:rPr kumimoji="1" lang="en-US" altLang="zh-CN" sz="1800" dirty="0">
                <a:solidFill>
                  <a:srgbClr val="000090"/>
                </a:solidFill>
                <a:cs typeface="Calibri" charset="0"/>
              </a:rPr>
              <a:t>Upon message’s arrival, message handler is triggered, receiver is not explicitly involved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</a:pPr>
            <a:r>
              <a:rPr kumimoji="1" lang="en-US" altLang="zh-CN" sz="1800" dirty="0">
                <a:solidFill>
                  <a:srgbClr val="000090"/>
                </a:solidFill>
                <a:cs typeface="Calibri" charset="0"/>
              </a:rPr>
              <a:t>User-defined operations on remote process</a:t>
            </a:r>
          </a:p>
        </p:txBody>
      </p:sp>
      <p:grpSp>
        <p:nvGrpSpPr>
          <p:cNvPr id="17425" name="Group 7"/>
          <p:cNvGrpSpPr>
            <a:grpSpLocks/>
          </p:cNvGrpSpPr>
          <p:nvPr/>
        </p:nvGrpSpPr>
        <p:grpSpPr bwMode="auto">
          <a:xfrm>
            <a:off x="5799138" y="4437063"/>
            <a:ext cx="2517775" cy="2312987"/>
            <a:chOff x="6294456" y="1914710"/>
            <a:chExt cx="2412064" cy="4095176"/>
          </a:xfrm>
        </p:grpSpPr>
        <p:cxnSp>
          <p:nvCxnSpPr>
            <p:cNvPr id="59" name="Straight Connector 8"/>
            <p:cNvCxnSpPr/>
            <p:nvPr/>
          </p:nvCxnSpPr>
          <p:spPr bwMode="auto">
            <a:xfrm>
              <a:off x="6639688" y="2569600"/>
              <a:ext cx="0" cy="3440286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99" name="TextBox 9"/>
            <p:cNvSpPr txBox="1">
              <a:spLocks noChangeArrowheads="1"/>
            </p:cNvSpPr>
            <p:nvPr/>
          </p:nvSpPr>
          <p:spPr bwMode="auto">
            <a:xfrm>
              <a:off x="6294456" y="1914710"/>
              <a:ext cx="692366" cy="653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800">
                  <a:latin typeface="Calibri" charset="0"/>
                  <a:cs typeface="Calibri" charset="0"/>
                </a:rPr>
                <a:t>origin</a:t>
              </a:r>
            </a:p>
          </p:txBody>
        </p:sp>
        <p:sp>
          <p:nvSpPr>
            <p:cNvPr id="17500" name="TextBox 10"/>
            <p:cNvSpPr txBox="1">
              <a:spLocks noChangeArrowheads="1"/>
            </p:cNvSpPr>
            <p:nvPr/>
          </p:nvSpPr>
          <p:spPr bwMode="auto">
            <a:xfrm>
              <a:off x="7984354" y="1931158"/>
              <a:ext cx="722166" cy="653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800">
                  <a:latin typeface="Calibri" charset="0"/>
                  <a:cs typeface="Calibri" charset="0"/>
                </a:rPr>
                <a:t>target</a:t>
              </a:r>
            </a:p>
          </p:txBody>
        </p:sp>
        <p:cxnSp>
          <p:nvCxnSpPr>
            <p:cNvPr id="62" name="Straight Connector 11"/>
            <p:cNvCxnSpPr/>
            <p:nvPr/>
          </p:nvCxnSpPr>
          <p:spPr bwMode="auto">
            <a:xfrm>
              <a:off x="8294370" y="2569600"/>
              <a:ext cx="15208" cy="3372829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12"/>
            <p:cNvCxnSpPr>
              <a:endCxn id="64" idx="0"/>
            </p:cNvCxnSpPr>
            <p:nvPr/>
          </p:nvCxnSpPr>
          <p:spPr bwMode="auto">
            <a:xfrm>
              <a:off x="6639688" y="2951854"/>
              <a:ext cx="1650120" cy="508736"/>
            </a:xfrm>
            <a:prstGeom prst="straightConnector1">
              <a:avLst/>
            </a:prstGeom>
            <a:ln>
              <a:solidFill>
                <a:srgbClr val="00B0F0"/>
              </a:solidFill>
              <a:headEnd type="none" w="med" len="med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Straight Arrow Connector 14"/>
            <p:cNvCxnSpPr/>
            <p:nvPr/>
          </p:nvCxnSpPr>
          <p:spPr bwMode="auto">
            <a:xfrm flipH="1">
              <a:off x="6639688" y="4351578"/>
              <a:ext cx="1654682" cy="609921"/>
            </a:xfrm>
            <a:prstGeom prst="straightConnector1">
              <a:avLst/>
            </a:prstGeom>
            <a:ln>
              <a:solidFill>
                <a:srgbClr val="F15339"/>
              </a:solidFill>
              <a:prstDash val="sysDash"/>
              <a:headEnd type="none" w="med" len="med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66" name="Rectangle 15"/>
            <p:cNvSpPr/>
            <p:nvPr/>
          </p:nvSpPr>
          <p:spPr>
            <a:xfrm>
              <a:off x="6489124" y="4989606"/>
              <a:ext cx="287440" cy="764508"/>
            </a:xfrm>
            <a:prstGeom prst="rect">
              <a:avLst/>
            </a:prstGeom>
            <a:solidFill>
              <a:srgbClr val="F15339"/>
            </a:solidFill>
            <a:ln>
              <a:solidFill>
                <a:srgbClr val="F15339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200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505" name="TextBox 16"/>
            <p:cNvSpPr txBox="1">
              <a:spLocks noChangeArrowheads="1"/>
            </p:cNvSpPr>
            <p:nvPr/>
          </p:nvSpPr>
          <p:spPr bwMode="auto">
            <a:xfrm rot="648329">
              <a:off x="6935223" y="2627677"/>
              <a:ext cx="1201971" cy="599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600" b="1" dirty="0">
                  <a:solidFill>
                    <a:srgbClr val="00B0F0"/>
                  </a:solidFill>
                  <a:latin typeface="Calibri" charset="0"/>
                  <a:cs typeface="Calibri" charset="0"/>
                </a:rPr>
                <a:t>messages</a:t>
              </a:r>
            </a:p>
          </p:txBody>
        </p:sp>
        <p:sp>
          <p:nvSpPr>
            <p:cNvPr id="17506" name="TextBox 17"/>
            <p:cNvSpPr txBox="1">
              <a:spLocks noChangeArrowheads="1"/>
            </p:cNvSpPr>
            <p:nvPr/>
          </p:nvSpPr>
          <p:spPr bwMode="auto">
            <a:xfrm>
              <a:off x="7122226" y="3317800"/>
              <a:ext cx="1064009" cy="1035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altLang="zh-CN" sz="1600" b="1">
                  <a:solidFill>
                    <a:srgbClr val="00B0F0"/>
                  </a:solidFill>
                  <a:latin typeface="Calibri" charset="0"/>
                  <a:cs typeface="Calibri" charset="0"/>
                </a:rPr>
                <a:t>messages </a:t>
              </a:r>
            </a:p>
            <a:p>
              <a:pPr algn="r" eaLnBrk="1" hangingPunct="1"/>
              <a:r>
                <a:rPr lang="en-US" altLang="zh-CN" sz="1600" b="1">
                  <a:solidFill>
                    <a:srgbClr val="00B0F0"/>
                  </a:solidFill>
                  <a:latin typeface="Calibri" charset="0"/>
                  <a:cs typeface="Calibri" charset="0"/>
                </a:rPr>
                <a:t>handler</a:t>
              </a:r>
            </a:p>
          </p:txBody>
        </p:sp>
        <p:sp>
          <p:nvSpPr>
            <p:cNvPr id="17507" name="TextBox 18"/>
            <p:cNvSpPr txBox="1">
              <a:spLocks noChangeArrowheads="1"/>
            </p:cNvSpPr>
            <p:nvPr/>
          </p:nvSpPr>
          <p:spPr bwMode="auto">
            <a:xfrm rot="20947890">
              <a:off x="6728082" y="4104262"/>
              <a:ext cx="889486" cy="599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600" b="1" dirty="0">
                  <a:solidFill>
                    <a:srgbClr val="F15339"/>
                  </a:solidFill>
                  <a:latin typeface="Calibri" charset="0"/>
                  <a:cs typeface="Calibri" charset="0"/>
                </a:rPr>
                <a:t>reply</a:t>
              </a:r>
            </a:p>
          </p:txBody>
        </p:sp>
        <p:sp>
          <p:nvSpPr>
            <p:cNvPr id="17508" name="TextBox 19"/>
            <p:cNvSpPr txBox="1">
              <a:spLocks noChangeArrowheads="1"/>
            </p:cNvSpPr>
            <p:nvPr/>
          </p:nvSpPr>
          <p:spPr bwMode="auto">
            <a:xfrm>
              <a:off x="6774473" y="4847322"/>
              <a:ext cx="1201971" cy="1035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altLang="zh-CN" sz="1600" b="1" dirty="0">
                  <a:solidFill>
                    <a:srgbClr val="F15339"/>
                  </a:solidFill>
                  <a:latin typeface="Calibri" charset="0"/>
                  <a:cs typeface="Calibri" charset="0"/>
                </a:rPr>
                <a:t>reply handler</a:t>
              </a:r>
            </a:p>
          </p:txBody>
        </p:sp>
        <p:sp>
          <p:nvSpPr>
            <p:cNvPr id="64" name="Rectangle 13"/>
            <p:cNvSpPr/>
            <p:nvPr/>
          </p:nvSpPr>
          <p:spPr>
            <a:xfrm>
              <a:off x="8157494" y="3460590"/>
              <a:ext cx="266149" cy="80666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200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62" name="左箭头 161"/>
          <p:cNvSpPr/>
          <p:nvPr/>
        </p:nvSpPr>
        <p:spPr>
          <a:xfrm rot="20503189">
            <a:off x="5678004" y="3652154"/>
            <a:ext cx="1369471" cy="658813"/>
          </a:xfrm>
          <a:prstGeom prst="leftArrow">
            <a:avLst>
              <a:gd name="adj1" fmla="val 39109"/>
              <a:gd name="adj2" fmla="val 37986"/>
            </a:avLst>
          </a:prstGeom>
          <a:solidFill>
            <a:schemeClr val="accent1">
              <a:lumMod val="60000"/>
              <a:lumOff val="40000"/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1" lang="zh-CN" altLang="en-US">
              <a:solidFill>
                <a:srgbClr val="FFFFFF"/>
              </a:solidFill>
              <a:latin typeface="Arial" charset="0"/>
              <a:ea typeface="华文新魏" charset="0"/>
              <a:cs typeface="华文新魏" charset="0"/>
            </a:endParaRPr>
          </a:p>
        </p:txBody>
      </p:sp>
      <p:grpSp>
        <p:nvGrpSpPr>
          <p:cNvPr id="17427" name="组 163"/>
          <p:cNvGrpSpPr>
            <a:grpSpLocks/>
          </p:cNvGrpSpPr>
          <p:nvPr/>
        </p:nvGrpSpPr>
        <p:grpSpPr bwMode="auto">
          <a:xfrm>
            <a:off x="3348038" y="3429000"/>
            <a:ext cx="2232025" cy="1873250"/>
            <a:chOff x="3275856" y="3356992"/>
            <a:chExt cx="2304256" cy="2160240"/>
          </a:xfrm>
        </p:grpSpPr>
        <p:grpSp>
          <p:nvGrpSpPr>
            <p:cNvPr id="17433" name="组 127"/>
            <p:cNvGrpSpPr>
              <a:grpSpLocks/>
            </p:cNvGrpSpPr>
            <p:nvPr/>
          </p:nvGrpSpPr>
          <p:grpSpPr bwMode="auto">
            <a:xfrm>
              <a:off x="3347864" y="3501008"/>
              <a:ext cx="2160240" cy="1944216"/>
              <a:chOff x="2354480" y="1382356"/>
              <a:chExt cx="3889970" cy="3121193"/>
            </a:xfrm>
          </p:grpSpPr>
          <p:sp>
            <p:nvSpPr>
              <p:cNvPr id="99" name="椭圆 98"/>
              <p:cNvSpPr/>
              <p:nvPr/>
            </p:nvSpPr>
            <p:spPr>
              <a:xfrm>
                <a:off x="3142617" y="2112202"/>
                <a:ext cx="185923" cy="185156"/>
              </a:xfrm>
              <a:prstGeom prst="ellips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kumimoji="1" lang="zh-CN" altLang="en-US">
                  <a:solidFill>
                    <a:srgbClr val="FFFFFF"/>
                  </a:solidFill>
                  <a:latin typeface="Arial" charset="0"/>
                  <a:ea typeface="华文新魏" charset="0"/>
                  <a:cs typeface="华文新魏" charset="0"/>
                </a:endParaRP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3387563" y="2855763"/>
                <a:ext cx="185921" cy="185155"/>
              </a:xfrm>
              <a:prstGeom prst="ellipse">
                <a:avLst/>
              </a:prstGeom>
              <a:solidFill>
                <a:srgbClr val="FF0000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kumimoji="1" lang="zh-CN" altLang="en-US">
                  <a:solidFill>
                    <a:srgbClr val="FFFFFF"/>
                  </a:solidFill>
                  <a:latin typeface="Arial" charset="0"/>
                  <a:ea typeface="华文新魏" charset="0"/>
                  <a:cs typeface="华文新魏" charset="0"/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4441119" y="2764654"/>
                <a:ext cx="185923" cy="185156"/>
              </a:xfrm>
              <a:prstGeom prst="ellips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kumimoji="1" lang="zh-CN" altLang="en-US">
                  <a:solidFill>
                    <a:srgbClr val="FFFFFF"/>
                  </a:solidFill>
                  <a:latin typeface="Arial" charset="0"/>
                  <a:ea typeface="华文新魏" charset="0"/>
                  <a:cs typeface="华文新魏" charset="0"/>
                </a:endParaRPr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4922155" y="2112202"/>
                <a:ext cx="185921" cy="185156"/>
              </a:xfrm>
              <a:prstGeom prst="ellipse">
                <a:avLst/>
              </a:prstGeom>
              <a:solidFill>
                <a:srgbClr val="FF0000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kumimoji="1" lang="zh-CN" altLang="en-US">
                  <a:solidFill>
                    <a:srgbClr val="FFFFFF"/>
                  </a:solidFill>
                  <a:latin typeface="Arial" charset="0"/>
                  <a:ea typeface="华文新魏" charset="0"/>
                  <a:cs typeface="华文新魏" charset="0"/>
                </a:endParaRPr>
              </a:p>
            </p:txBody>
          </p:sp>
          <p:cxnSp>
            <p:nvCxnSpPr>
              <p:cNvPr id="103" name="直线连接符 102"/>
              <p:cNvCxnSpPr>
                <a:stCxn id="99" idx="6"/>
                <a:endCxn id="106" idx="2"/>
              </p:cNvCxnSpPr>
              <p:nvPr/>
            </p:nvCxnSpPr>
            <p:spPr>
              <a:xfrm flipV="1">
                <a:off x="3328540" y="2173921"/>
                <a:ext cx="619739" cy="32328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线连接符 103"/>
              <p:cNvCxnSpPr>
                <a:stCxn id="99" idx="4"/>
                <a:endCxn id="100" idx="1"/>
              </p:cNvCxnSpPr>
              <p:nvPr/>
            </p:nvCxnSpPr>
            <p:spPr>
              <a:xfrm>
                <a:off x="3234104" y="2297358"/>
                <a:ext cx="180019" cy="58485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线连接符 104"/>
              <p:cNvCxnSpPr>
                <a:stCxn id="100" idx="7"/>
              </p:cNvCxnSpPr>
              <p:nvPr/>
            </p:nvCxnSpPr>
            <p:spPr>
              <a:xfrm flipV="1">
                <a:off x="3546924" y="2173921"/>
                <a:ext cx="492839" cy="708292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椭圆 105"/>
              <p:cNvSpPr/>
              <p:nvPr/>
            </p:nvSpPr>
            <p:spPr>
              <a:xfrm>
                <a:off x="3948279" y="2079874"/>
                <a:ext cx="185921" cy="185155"/>
              </a:xfrm>
              <a:prstGeom prst="ellips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kumimoji="1" lang="zh-CN" altLang="en-US">
                  <a:solidFill>
                    <a:srgbClr val="FFFFFF"/>
                  </a:solidFill>
                  <a:latin typeface="Arial" charset="0"/>
                  <a:ea typeface="华文新魏" charset="0"/>
                  <a:cs typeface="华文新魏" charset="0"/>
                </a:endParaRPr>
              </a:p>
            </p:txBody>
          </p:sp>
          <p:cxnSp>
            <p:nvCxnSpPr>
              <p:cNvPr id="107" name="直线连接符 106"/>
              <p:cNvCxnSpPr>
                <a:stCxn id="100" idx="6"/>
                <a:endCxn id="101" idx="2"/>
              </p:cNvCxnSpPr>
              <p:nvPr/>
            </p:nvCxnSpPr>
            <p:spPr>
              <a:xfrm flipV="1">
                <a:off x="3573484" y="2855763"/>
                <a:ext cx="867635" cy="94047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线连接符 107"/>
              <p:cNvCxnSpPr>
                <a:stCxn id="101" idx="7"/>
                <a:endCxn id="102" idx="3"/>
              </p:cNvCxnSpPr>
              <p:nvPr/>
            </p:nvCxnSpPr>
            <p:spPr>
              <a:xfrm flipV="1">
                <a:off x="4597530" y="2267968"/>
                <a:ext cx="351185" cy="523138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线连接符 108"/>
              <p:cNvCxnSpPr>
                <a:stCxn id="106" idx="6"/>
                <a:endCxn id="102" idx="2"/>
              </p:cNvCxnSpPr>
              <p:nvPr/>
            </p:nvCxnSpPr>
            <p:spPr>
              <a:xfrm>
                <a:off x="4134200" y="2173921"/>
                <a:ext cx="787955" cy="32328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椭圆 109"/>
              <p:cNvSpPr/>
              <p:nvPr/>
            </p:nvSpPr>
            <p:spPr>
              <a:xfrm>
                <a:off x="4364389" y="3584630"/>
                <a:ext cx="185923" cy="185155"/>
              </a:xfrm>
              <a:prstGeom prst="ellipse">
                <a:avLst/>
              </a:prstGeom>
              <a:solidFill>
                <a:srgbClr val="FF0000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kumimoji="1" lang="zh-CN" altLang="en-US">
                  <a:solidFill>
                    <a:srgbClr val="FFFFFF"/>
                  </a:solidFill>
                  <a:latin typeface="Arial" charset="0"/>
                  <a:ea typeface="华文新魏" charset="0"/>
                  <a:cs typeface="华文新魏" charset="0"/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5240879" y="2905725"/>
                <a:ext cx="185921" cy="185156"/>
              </a:xfrm>
              <a:prstGeom prst="ellips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kumimoji="1" lang="zh-CN" altLang="en-US">
                  <a:solidFill>
                    <a:srgbClr val="FFFFFF"/>
                  </a:solidFill>
                  <a:latin typeface="Arial" charset="0"/>
                  <a:ea typeface="华文新魏" charset="0"/>
                  <a:cs typeface="华文新魏" charset="0"/>
                </a:endParaRPr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5819302" y="2297358"/>
                <a:ext cx="185921" cy="185155"/>
              </a:xfrm>
              <a:prstGeom prst="ellips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kumimoji="1" lang="zh-CN" altLang="en-US">
                  <a:solidFill>
                    <a:srgbClr val="FFFFFF"/>
                  </a:solidFill>
                  <a:latin typeface="Arial" charset="0"/>
                  <a:ea typeface="华文新魏" charset="0"/>
                  <a:cs typeface="华文新魏" charset="0"/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3027524" y="3619897"/>
                <a:ext cx="182971" cy="185155"/>
              </a:xfrm>
              <a:prstGeom prst="ellips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kumimoji="1" lang="zh-CN" altLang="en-US">
                  <a:solidFill>
                    <a:srgbClr val="FFFFFF"/>
                  </a:solidFill>
                  <a:latin typeface="Arial" charset="0"/>
                  <a:ea typeface="华文新魏" charset="0"/>
                  <a:cs typeface="华文新魏" charset="0"/>
                </a:endParaRPr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2540585" y="2585378"/>
                <a:ext cx="185923" cy="185155"/>
              </a:xfrm>
              <a:prstGeom prst="ellipse">
                <a:avLst/>
              </a:prstGeom>
              <a:solidFill>
                <a:srgbClr val="FF0000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kumimoji="1" lang="zh-CN" altLang="en-US">
                  <a:solidFill>
                    <a:srgbClr val="FFFFFF"/>
                  </a:solidFill>
                  <a:latin typeface="Arial" charset="0"/>
                  <a:ea typeface="华文新魏" charset="0"/>
                  <a:cs typeface="华文新魏" charset="0"/>
                </a:endParaRPr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5370729" y="3713945"/>
                <a:ext cx="182971" cy="185155"/>
              </a:xfrm>
              <a:prstGeom prst="ellips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kumimoji="1" lang="zh-CN" altLang="en-US">
                  <a:solidFill>
                    <a:srgbClr val="FFFFFF"/>
                  </a:solidFill>
                  <a:latin typeface="Arial" charset="0"/>
                  <a:ea typeface="华文新魏" charset="0"/>
                  <a:cs typeface="华文新魏" charset="0"/>
                </a:endParaRPr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4405705" y="1465627"/>
                <a:ext cx="185923" cy="185156"/>
              </a:xfrm>
              <a:prstGeom prst="ellips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kumimoji="1" lang="zh-CN" altLang="en-US">
                  <a:solidFill>
                    <a:srgbClr val="FFFFFF"/>
                  </a:solidFill>
                  <a:latin typeface="Arial" charset="0"/>
                  <a:ea typeface="华文新魏" charset="0"/>
                  <a:cs typeface="华文新魏" charset="0"/>
                </a:endParaRPr>
              </a:p>
            </p:txBody>
          </p:sp>
          <p:cxnSp>
            <p:nvCxnSpPr>
              <p:cNvPr id="117" name="直线连接符 116"/>
              <p:cNvCxnSpPr>
                <a:stCxn id="106" idx="7"/>
                <a:endCxn id="116" idx="3"/>
              </p:cNvCxnSpPr>
              <p:nvPr/>
            </p:nvCxnSpPr>
            <p:spPr>
              <a:xfrm flipV="1">
                <a:off x="4104689" y="1621393"/>
                <a:ext cx="330528" cy="48493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符 117"/>
              <p:cNvCxnSpPr>
                <a:stCxn id="116" idx="5"/>
                <a:endCxn id="102" idx="1"/>
              </p:cNvCxnSpPr>
              <p:nvPr/>
            </p:nvCxnSpPr>
            <p:spPr>
              <a:xfrm>
                <a:off x="4565067" y="1621393"/>
                <a:ext cx="383648" cy="51726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符 118"/>
              <p:cNvCxnSpPr>
                <a:stCxn id="101" idx="6"/>
                <a:endCxn id="111" idx="2"/>
              </p:cNvCxnSpPr>
              <p:nvPr/>
            </p:nvCxnSpPr>
            <p:spPr>
              <a:xfrm>
                <a:off x="4627041" y="2855763"/>
                <a:ext cx="613837" cy="14107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线连接符 119"/>
              <p:cNvCxnSpPr>
                <a:stCxn id="111" idx="7"/>
                <a:endCxn id="112" idx="3"/>
              </p:cNvCxnSpPr>
              <p:nvPr/>
            </p:nvCxnSpPr>
            <p:spPr>
              <a:xfrm flipV="1">
                <a:off x="5397288" y="2456063"/>
                <a:ext cx="451525" cy="476114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线连接符 120"/>
              <p:cNvCxnSpPr>
                <a:stCxn id="102" idx="6"/>
                <a:endCxn id="112" idx="2"/>
              </p:cNvCxnSpPr>
              <p:nvPr/>
            </p:nvCxnSpPr>
            <p:spPr>
              <a:xfrm>
                <a:off x="5108076" y="2206249"/>
                <a:ext cx="711226" cy="182217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线连接符 121"/>
              <p:cNvCxnSpPr>
                <a:stCxn id="111" idx="4"/>
                <a:endCxn id="115" idx="0"/>
              </p:cNvCxnSpPr>
              <p:nvPr/>
            </p:nvCxnSpPr>
            <p:spPr>
              <a:xfrm>
                <a:off x="5332363" y="3090882"/>
                <a:ext cx="129850" cy="623063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符 122"/>
              <p:cNvCxnSpPr>
                <a:stCxn id="110" idx="6"/>
                <a:endCxn id="115" idx="2"/>
              </p:cNvCxnSpPr>
              <p:nvPr/>
            </p:nvCxnSpPr>
            <p:spPr>
              <a:xfrm>
                <a:off x="4550312" y="3675737"/>
                <a:ext cx="820417" cy="12931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线连接符 123"/>
              <p:cNvCxnSpPr>
                <a:stCxn id="113" idx="7"/>
                <a:endCxn id="100" idx="3"/>
              </p:cNvCxnSpPr>
              <p:nvPr/>
            </p:nvCxnSpPr>
            <p:spPr>
              <a:xfrm flipV="1">
                <a:off x="3186885" y="3014468"/>
                <a:ext cx="227237" cy="631879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线连接符 124"/>
              <p:cNvCxnSpPr>
                <a:stCxn id="113" idx="6"/>
                <a:endCxn id="110" idx="2"/>
              </p:cNvCxnSpPr>
              <p:nvPr/>
            </p:nvCxnSpPr>
            <p:spPr>
              <a:xfrm flipV="1">
                <a:off x="3210495" y="3675737"/>
                <a:ext cx="1153895" cy="38208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线连接符 125"/>
              <p:cNvCxnSpPr>
                <a:stCxn id="115" idx="1"/>
                <a:endCxn id="101" idx="5"/>
              </p:cNvCxnSpPr>
              <p:nvPr/>
            </p:nvCxnSpPr>
            <p:spPr>
              <a:xfrm flipH="1" flipV="1">
                <a:off x="4597530" y="2920421"/>
                <a:ext cx="796808" cy="819974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线连接符 126"/>
              <p:cNvCxnSpPr>
                <a:stCxn id="110" idx="0"/>
                <a:endCxn id="101" idx="4"/>
              </p:cNvCxnSpPr>
              <p:nvPr/>
            </p:nvCxnSpPr>
            <p:spPr>
              <a:xfrm flipV="1">
                <a:off x="4455875" y="2949811"/>
                <a:ext cx="79680" cy="634819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线连接符 127"/>
              <p:cNvCxnSpPr>
                <a:stCxn id="116" idx="6"/>
                <a:endCxn id="112" idx="1"/>
              </p:cNvCxnSpPr>
              <p:nvPr/>
            </p:nvCxnSpPr>
            <p:spPr>
              <a:xfrm>
                <a:off x="4591628" y="1556736"/>
                <a:ext cx="1257185" cy="770012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线连接符 128"/>
              <p:cNvCxnSpPr>
                <a:stCxn id="114" idx="5"/>
                <a:endCxn id="113" idx="1"/>
              </p:cNvCxnSpPr>
              <p:nvPr/>
            </p:nvCxnSpPr>
            <p:spPr>
              <a:xfrm>
                <a:off x="2696996" y="2741142"/>
                <a:ext cx="357087" cy="90520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线连接符 129"/>
              <p:cNvCxnSpPr>
                <a:stCxn id="114" idx="7"/>
                <a:endCxn id="99" idx="3"/>
              </p:cNvCxnSpPr>
              <p:nvPr/>
            </p:nvCxnSpPr>
            <p:spPr>
              <a:xfrm flipV="1">
                <a:off x="2696996" y="2267968"/>
                <a:ext cx="475133" cy="343859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椭圆 130"/>
              <p:cNvSpPr/>
              <p:nvPr/>
            </p:nvSpPr>
            <p:spPr>
              <a:xfrm>
                <a:off x="4134200" y="4087194"/>
                <a:ext cx="185923" cy="185156"/>
              </a:xfrm>
              <a:prstGeom prst="ellips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kumimoji="1" lang="zh-CN" altLang="en-US">
                  <a:solidFill>
                    <a:srgbClr val="FFFFFF"/>
                  </a:solidFill>
                  <a:latin typeface="Arial" charset="0"/>
                  <a:ea typeface="华文新魏" charset="0"/>
                  <a:cs typeface="华文新魏" charset="0"/>
                </a:endParaRPr>
              </a:p>
            </p:txBody>
          </p:sp>
          <p:cxnSp>
            <p:nvCxnSpPr>
              <p:cNvPr id="132" name="直线连接符 131"/>
              <p:cNvCxnSpPr>
                <a:stCxn id="113" idx="5"/>
                <a:endCxn id="131" idx="2"/>
              </p:cNvCxnSpPr>
              <p:nvPr/>
            </p:nvCxnSpPr>
            <p:spPr>
              <a:xfrm>
                <a:off x="3186885" y="3778602"/>
                <a:ext cx="947315" cy="402639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符 132"/>
              <p:cNvCxnSpPr>
                <a:stCxn id="131" idx="6"/>
                <a:endCxn id="115" idx="3"/>
              </p:cNvCxnSpPr>
              <p:nvPr/>
            </p:nvCxnSpPr>
            <p:spPr>
              <a:xfrm flipV="1">
                <a:off x="4320123" y="3872649"/>
                <a:ext cx="1074215" cy="308592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椭圆 133"/>
              <p:cNvSpPr/>
              <p:nvPr/>
            </p:nvSpPr>
            <p:spPr>
              <a:xfrm>
                <a:off x="3499706" y="1468567"/>
                <a:ext cx="185921" cy="185155"/>
              </a:xfrm>
              <a:prstGeom prst="ellips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kumimoji="1" lang="zh-CN" altLang="en-US">
                  <a:solidFill>
                    <a:srgbClr val="FFFFFF"/>
                  </a:solidFill>
                  <a:latin typeface="Arial" charset="0"/>
                  <a:ea typeface="华文新魏" charset="0"/>
                  <a:cs typeface="华文新魏" charset="0"/>
                </a:endParaRPr>
              </a:p>
            </p:txBody>
          </p:sp>
          <p:cxnSp>
            <p:nvCxnSpPr>
              <p:cNvPr id="135" name="直线连接符 134"/>
              <p:cNvCxnSpPr>
                <a:stCxn id="99" idx="7"/>
                <a:endCxn id="134" idx="4"/>
              </p:cNvCxnSpPr>
              <p:nvPr/>
            </p:nvCxnSpPr>
            <p:spPr>
              <a:xfrm flipV="1">
                <a:off x="3299029" y="1653721"/>
                <a:ext cx="295114" cy="484932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连接符 135"/>
              <p:cNvCxnSpPr>
                <a:stCxn id="134" idx="6"/>
                <a:endCxn id="116" idx="2"/>
              </p:cNvCxnSpPr>
              <p:nvPr/>
            </p:nvCxnSpPr>
            <p:spPr>
              <a:xfrm flipV="1">
                <a:off x="3685627" y="1556736"/>
                <a:ext cx="720078" cy="2938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椭圆 136"/>
              <p:cNvSpPr/>
              <p:nvPr/>
            </p:nvSpPr>
            <p:spPr>
              <a:xfrm>
                <a:off x="5801595" y="3055614"/>
                <a:ext cx="182971" cy="185155"/>
              </a:xfrm>
              <a:prstGeom prst="ellipse">
                <a:avLst/>
              </a:prstGeom>
              <a:solidFill>
                <a:srgbClr val="FF0000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kumimoji="1" lang="zh-CN" altLang="en-US">
                  <a:solidFill>
                    <a:srgbClr val="FFFFFF"/>
                  </a:solidFill>
                  <a:latin typeface="Arial" charset="0"/>
                  <a:ea typeface="华文新魏" charset="0"/>
                  <a:cs typeface="华文新魏" charset="0"/>
                </a:endParaRPr>
              </a:p>
            </p:txBody>
          </p:sp>
          <p:cxnSp>
            <p:nvCxnSpPr>
              <p:cNvPr id="138" name="直线连接符 137"/>
              <p:cNvCxnSpPr>
                <a:stCxn id="137" idx="0"/>
                <a:endCxn id="112" idx="4"/>
              </p:cNvCxnSpPr>
              <p:nvPr/>
            </p:nvCxnSpPr>
            <p:spPr>
              <a:xfrm flipV="1">
                <a:off x="5893079" y="2482513"/>
                <a:ext cx="20659" cy="57310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连接符 138"/>
              <p:cNvCxnSpPr>
                <a:stCxn id="111" idx="5"/>
                <a:endCxn id="137" idx="2"/>
              </p:cNvCxnSpPr>
              <p:nvPr/>
            </p:nvCxnSpPr>
            <p:spPr>
              <a:xfrm>
                <a:off x="5397288" y="3061492"/>
                <a:ext cx="404307" cy="88169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任意形状 139"/>
              <p:cNvSpPr/>
              <p:nvPr/>
            </p:nvSpPr>
            <p:spPr>
              <a:xfrm rot="313665">
                <a:off x="4169614" y="1383335"/>
                <a:ext cx="2074652" cy="1087421"/>
              </a:xfrm>
              <a:custGeom>
                <a:avLst/>
                <a:gdLst>
                  <a:gd name="connsiteX0" fmla="*/ 193109 w 2074263"/>
                  <a:gd name="connsiteY0" fmla="*/ 23019 h 1242193"/>
                  <a:gd name="connsiteX1" fmla="*/ 94581 w 2074263"/>
                  <a:gd name="connsiteY1" fmla="*/ 296737 h 1242193"/>
                  <a:gd name="connsiteX2" fmla="*/ 674805 w 2074263"/>
                  <a:gd name="connsiteY2" fmla="*/ 1074095 h 1242193"/>
                  <a:gd name="connsiteX3" fmla="*/ 1857148 w 2074263"/>
                  <a:gd name="connsiteY3" fmla="*/ 1227377 h 1242193"/>
                  <a:gd name="connsiteX4" fmla="*/ 1911886 w 2074263"/>
                  <a:gd name="connsiteY4" fmla="*/ 833224 h 1242193"/>
                  <a:gd name="connsiteX5" fmla="*/ 193109 w 2074263"/>
                  <a:gd name="connsiteY5" fmla="*/ 23019 h 1242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4263" h="1242193">
                    <a:moveTo>
                      <a:pt x="193109" y="23019"/>
                    </a:moveTo>
                    <a:cubicBezTo>
                      <a:pt x="-109775" y="-66396"/>
                      <a:pt x="14298" y="121558"/>
                      <a:pt x="94581" y="296737"/>
                    </a:cubicBezTo>
                    <a:cubicBezTo>
                      <a:pt x="174864" y="471916"/>
                      <a:pt x="381044" y="918988"/>
                      <a:pt x="674805" y="1074095"/>
                    </a:cubicBezTo>
                    <a:cubicBezTo>
                      <a:pt x="968566" y="1229202"/>
                      <a:pt x="1650968" y="1267522"/>
                      <a:pt x="1857148" y="1227377"/>
                    </a:cubicBezTo>
                    <a:cubicBezTo>
                      <a:pt x="2063328" y="1187232"/>
                      <a:pt x="2194699" y="1033950"/>
                      <a:pt x="1911886" y="833224"/>
                    </a:cubicBezTo>
                    <a:cubicBezTo>
                      <a:pt x="1629073" y="632498"/>
                      <a:pt x="495993" y="112434"/>
                      <a:pt x="193109" y="23019"/>
                    </a:cubicBezTo>
                    <a:close/>
                  </a:path>
                </a:pathLst>
              </a:custGeom>
              <a:solidFill>
                <a:srgbClr val="3366FF">
                  <a:alpha val="15000"/>
                </a:srgbClr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kumimoji="1"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>
                <a:off x="3387563" y="4181241"/>
                <a:ext cx="185921" cy="182217"/>
              </a:xfrm>
              <a:prstGeom prst="ellipse">
                <a:avLst/>
              </a:prstGeom>
              <a:solidFill>
                <a:srgbClr val="FF0000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kumimoji="1" lang="zh-CN" altLang="en-US">
                  <a:solidFill>
                    <a:srgbClr val="FFFFFF"/>
                  </a:solidFill>
                  <a:latin typeface="Arial" charset="0"/>
                  <a:ea typeface="华文新魏" charset="0"/>
                  <a:cs typeface="华文新魏" charset="0"/>
                </a:endParaRPr>
              </a:p>
            </p:txBody>
          </p:sp>
          <p:sp>
            <p:nvSpPr>
              <p:cNvPr id="142" name="椭圆 141"/>
              <p:cNvSpPr/>
              <p:nvPr/>
            </p:nvSpPr>
            <p:spPr>
              <a:xfrm>
                <a:off x="2726508" y="1662539"/>
                <a:ext cx="182971" cy="185155"/>
              </a:xfrm>
              <a:prstGeom prst="ellips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kumimoji="1" lang="zh-CN" altLang="en-US">
                  <a:solidFill>
                    <a:srgbClr val="FFFFFF"/>
                  </a:solidFill>
                  <a:latin typeface="Arial" charset="0"/>
                  <a:ea typeface="华文新魏" charset="0"/>
                  <a:cs typeface="华文新魏" charset="0"/>
                </a:endParaRPr>
              </a:p>
            </p:txBody>
          </p:sp>
          <p:sp>
            <p:nvSpPr>
              <p:cNvPr id="143" name="椭圆 142"/>
              <p:cNvSpPr/>
              <p:nvPr/>
            </p:nvSpPr>
            <p:spPr>
              <a:xfrm>
                <a:off x="5839959" y="3593446"/>
                <a:ext cx="185923" cy="185156"/>
              </a:xfrm>
              <a:prstGeom prst="ellips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kumimoji="1" lang="zh-CN" altLang="en-US">
                  <a:solidFill>
                    <a:srgbClr val="FFFFFF"/>
                  </a:solidFill>
                  <a:latin typeface="Arial" charset="0"/>
                  <a:ea typeface="华文新魏" charset="0"/>
                  <a:cs typeface="华文新魏" charset="0"/>
                </a:endParaRPr>
              </a:p>
            </p:txBody>
          </p:sp>
          <p:sp>
            <p:nvSpPr>
              <p:cNvPr id="144" name="椭圆 143"/>
              <p:cNvSpPr/>
              <p:nvPr/>
            </p:nvSpPr>
            <p:spPr>
              <a:xfrm>
                <a:off x="5541895" y="1465627"/>
                <a:ext cx="185921" cy="185156"/>
              </a:xfrm>
              <a:prstGeom prst="ellips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kumimoji="1" lang="zh-CN" altLang="en-US">
                  <a:solidFill>
                    <a:srgbClr val="FFFFFF"/>
                  </a:solidFill>
                  <a:latin typeface="Arial" charset="0"/>
                  <a:ea typeface="华文新魏" charset="0"/>
                  <a:cs typeface="华文新魏" charset="0"/>
                </a:endParaRPr>
              </a:p>
            </p:txBody>
          </p:sp>
          <p:sp>
            <p:nvSpPr>
              <p:cNvPr id="145" name="椭圆 144"/>
              <p:cNvSpPr/>
              <p:nvPr/>
            </p:nvSpPr>
            <p:spPr>
              <a:xfrm>
                <a:off x="2354664" y="3270158"/>
                <a:ext cx="185921" cy="185156"/>
              </a:xfrm>
              <a:prstGeom prst="ellips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kumimoji="1" lang="zh-CN" altLang="en-US">
                  <a:solidFill>
                    <a:srgbClr val="FFFFFF"/>
                  </a:solidFill>
                  <a:latin typeface="Arial" charset="0"/>
                  <a:ea typeface="华文新魏" charset="0"/>
                  <a:cs typeface="华文新魏" charset="0"/>
                </a:endParaRPr>
              </a:p>
            </p:txBody>
          </p:sp>
          <p:cxnSp>
            <p:nvCxnSpPr>
              <p:cNvPr id="146" name="直线连接符 145"/>
              <p:cNvCxnSpPr>
                <a:stCxn id="142" idx="6"/>
                <a:endCxn id="134" idx="2"/>
              </p:cNvCxnSpPr>
              <p:nvPr/>
            </p:nvCxnSpPr>
            <p:spPr>
              <a:xfrm flipV="1">
                <a:off x="2909478" y="1559674"/>
                <a:ext cx="590228" cy="193972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线连接符 146"/>
              <p:cNvCxnSpPr>
                <a:stCxn id="99" idx="1"/>
                <a:endCxn id="142" idx="5"/>
              </p:cNvCxnSpPr>
              <p:nvPr/>
            </p:nvCxnSpPr>
            <p:spPr>
              <a:xfrm flipH="1" flipV="1">
                <a:off x="2882917" y="1818304"/>
                <a:ext cx="289212" cy="320349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线连接符 147"/>
              <p:cNvCxnSpPr>
                <a:stCxn id="114" idx="0"/>
                <a:endCxn id="142" idx="4"/>
              </p:cNvCxnSpPr>
              <p:nvPr/>
            </p:nvCxnSpPr>
            <p:spPr>
              <a:xfrm flipV="1">
                <a:off x="2632071" y="1847694"/>
                <a:ext cx="185921" cy="737684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线连接符 148"/>
              <p:cNvCxnSpPr>
                <a:stCxn id="145" idx="0"/>
                <a:endCxn id="114" idx="3"/>
              </p:cNvCxnSpPr>
              <p:nvPr/>
            </p:nvCxnSpPr>
            <p:spPr>
              <a:xfrm flipV="1">
                <a:off x="2446148" y="2741142"/>
                <a:ext cx="120998" cy="529016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线连接符 149"/>
              <p:cNvCxnSpPr>
                <a:stCxn id="113" idx="2"/>
                <a:endCxn id="145" idx="5"/>
              </p:cNvCxnSpPr>
              <p:nvPr/>
            </p:nvCxnSpPr>
            <p:spPr>
              <a:xfrm flipH="1" flipV="1">
                <a:off x="2511074" y="3428863"/>
                <a:ext cx="516450" cy="285082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线连接符 150"/>
              <p:cNvCxnSpPr>
                <a:stCxn id="141" idx="1"/>
                <a:endCxn id="113" idx="4"/>
              </p:cNvCxnSpPr>
              <p:nvPr/>
            </p:nvCxnSpPr>
            <p:spPr>
              <a:xfrm flipH="1" flipV="1">
                <a:off x="3119008" y="3805052"/>
                <a:ext cx="295114" cy="40264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连接符 151"/>
              <p:cNvCxnSpPr>
                <a:stCxn id="141" idx="6"/>
                <a:endCxn id="131" idx="3"/>
              </p:cNvCxnSpPr>
              <p:nvPr/>
            </p:nvCxnSpPr>
            <p:spPr>
              <a:xfrm flipV="1">
                <a:off x="3573484" y="4245898"/>
                <a:ext cx="587278" cy="26452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/>
              <p:cNvCxnSpPr>
                <a:stCxn id="143" idx="0"/>
                <a:endCxn id="137" idx="4"/>
              </p:cNvCxnSpPr>
              <p:nvPr/>
            </p:nvCxnSpPr>
            <p:spPr>
              <a:xfrm flipH="1" flipV="1">
                <a:off x="5893079" y="3240768"/>
                <a:ext cx="38366" cy="352677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线连接符 153"/>
              <p:cNvCxnSpPr>
                <a:stCxn id="115" idx="6"/>
                <a:endCxn id="143" idx="2"/>
              </p:cNvCxnSpPr>
              <p:nvPr/>
            </p:nvCxnSpPr>
            <p:spPr>
              <a:xfrm flipV="1">
                <a:off x="5553699" y="3687493"/>
                <a:ext cx="286260" cy="117559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线连接符 154"/>
              <p:cNvCxnSpPr/>
              <p:nvPr/>
            </p:nvCxnSpPr>
            <p:spPr>
              <a:xfrm flipH="1" flipV="1">
                <a:off x="5680597" y="1650783"/>
                <a:ext cx="212482" cy="64657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线连接符 155"/>
              <p:cNvCxnSpPr/>
              <p:nvPr/>
            </p:nvCxnSpPr>
            <p:spPr>
              <a:xfrm>
                <a:off x="4591628" y="1509712"/>
                <a:ext cx="944365" cy="47024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任意形状 156"/>
              <p:cNvSpPr/>
              <p:nvPr/>
            </p:nvSpPr>
            <p:spPr>
              <a:xfrm>
                <a:off x="5113979" y="2791106"/>
                <a:ext cx="1050606" cy="1210858"/>
              </a:xfrm>
              <a:custGeom>
                <a:avLst/>
                <a:gdLst>
                  <a:gd name="connsiteX0" fmla="*/ 1049928 w 1127702"/>
                  <a:gd name="connsiteY0" fmla="*/ 1090532 h 1379830"/>
                  <a:gd name="connsiteX1" fmla="*/ 282408 w 1127702"/>
                  <a:gd name="connsiteY1" fmla="*/ 1318942 h 1379830"/>
                  <a:gd name="connsiteX2" fmla="*/ 35705 w 1127702"/>
                  <a:gd name="connsiteY2" fmla="*/ 67257 h 1379830"/>
                  <a:gd name="connsiteX3" fmla="*/ 985968 w 1127702"/>
                  <a:gd name="connsiteY3" fmla="*/ 268257 h 1379830"/>
                  <a:gd name="connsiteX4" fmla="*/ 1049928 w 1127702"/>
                  <a:gd name="connsiteY4" fmla="*/ 1090532 h 1379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7702" h="1379830">
                    <a:moveTo>
                      <a:pt x="1049928" y="1090532"/>
                    </a:moveTo>
                    <a:cubicBezTo>
                      <a:pt x="932668" y="1265646"/>
                      <a:pt x="451445" y="1489488"/>
                      <a:pt x="282408" y="1318942"/>
                    </a:cubicBezTo>
                    <a:cubicBezTo>
                      <a:pt x="113371" y="1148396"/>
                      <a:pt x="-81555" y="242371"/>
                      <a:pt x="35705" y="67257"/>
                    </a:cubicBezTo>
                    <a:cubicBezTo>
                      <a:pt x="152965" y="-107857"/>
                      <a:pt x="815408" y="94666"/>
                      <a:pt x="985968" y="268257"/>
                    </a:cubicBezTo>
                    <a:cubicBezTo>
                      <a:pt x="1156528" y="441848"/>
                      <a:pt x="1167188" y="915418"/>
                      <a:pt x="1049928" y="1090532"/>
                    </a:cubicBezTo>
                    <a:close/>
                  </a:path>
                </a:pathLst>
              </a:custGeom>
              <a:solidFill>
                <a:srgbClr val="3366FF">
                  <a:alpha val="17000"/>
                </a:srgbClr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kumimoji="1" lang="zh-CN" altLang="en-US"/>
              </a:p>
            </p:txBody>
          </p:sp>
          <p:sp>
            <p:nvSpPr>
              <p:cNvPr id="158" name="任意形状 157"/>
              <p:cNvSpPr/>
              <p:nvPr/>
            </p:nvSpPr>
            <p:spPr>
              <a:xfrm>
                <a:off x="2823894" y="3540544"/>
                <a:ext cx="1649688" cy="963984"/>
              </a:xfrm>
              <a:custGeom>
                <a:avLst/>
                <a:gdLst>
                  <a:gd name="connsiteX0" fmla="*/ 1548983 w 1649134"/>
                  <a:gd name="connsiteY0" fmla="*/ 817713 h 964556"/>
                  <a:gd name="connsiteX1" fmla="*/ 470799 w 1649134"/>
                  <a:gd name="connsiteY1" fmla="*/ 909077 h 964556"/>
                  <a:gd name="connsiteX2" fmla="*/ 41353 w 1649134"/>
                  <a:gd name="connsiteY2" fmla="*/ 13711 h 964556"/>
                  <a:gd name="connsiteX3" fmla="*/ 1430200 w 1649134"/>
                  <a:gd name="connsiteY3" fmla="*/ 397439 h 964556"/>
                  <a:gd name="connsiteX4" fmla="*/ 1548983 w 1649134"/>
                  <a:gd name="connsiteY4" fmla="*/ 817713 h 96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9134" h="964556">
                    <a:moveTo>
                      <a:pt x="1548983" y="817713"/>
                    </a:moveTo>
                    <a:cubicBezTo>
                      <a:pt x="1389083" y="902986"/>
                      <a:pt x="722071" y="1043077"/>
                      <a:pt x="470799" y="909077"/>
                    </a:cubicBezTo>
                    <a:cubicBezTo>
                      <a:pt x="219527" y="775077"/>
                      <a:pt x="-118547" y="98984"/>
                      <a:pt x="41353" y="13711"/>
                    </a:cubicBezTo>
                    <a:cubicBezTo>
                      <a:pt x="201253" y="-71562"/>
                      <a:pt x="1177405" y="263439"/>
                      <a:pt x="1430200" y="397439"/>
                    </a:cubicBezTo>
                    <a:cubicBezTo>
                      <a:pt x="1682995" y="531439"/>
                      <a:pt x="1708883" y="732440"/>
                      <a:pt x="1548983" y="817713"/>
                    </a:cubicBezTo>
                    <a:close/>
                  </a:path>
                </a:pathLst>
              </a:custGeom>
              <a:solidFill>
                <a:srgbClr val="3366FF">
                  <a:alpha val="17000"/>
                </a:srgbClr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kumimoji="1" lang="zh-CN" altLang="en-US"/>
              </a:p>
            </p:txBody>
          </p:sp>
          <p:sp>
            <p:nvSpPr>
              <p:cNvPr id="159" name="任意形状 158"/>
              <p:cNvSpPr/>
              <p:nvPr/>
            </p:nvSpPr>
            <p:spPr>
              <a:xfrm>
                <a:off x="4299464" y="2679425"/>
                <a:ext cx="407257" cy="1187346"/>
              </a:xfrm>
              <a:custGeom>
                <a:avLst/>
                <a:gdLst>
                  <a:gd name="connsiteX0" fmla="*/ 163662 w 524454"/>
                  <a:gd name="connsiteY0" fmla="*/ 83407 h 1337953"/>
                  <a:gd name="connsiteX1" fmla="*/ 54017 w 524454"/>
                  <a:gd name="connsiteY1" fmla="*/ 540226 h 1337953"/>
                  <a:gd name="connsiteX2" fmla="*/ 26605 w 524454"/>
                  <a:gd name="connsiteY2" fmla="*/ 1243728 h 1337953"/>
                  <a:gd name="connsiteX3" fmla="*/ 437777 w 524454"/>
                  <a:gd name="connsiteY3" fmla="*/ 1207183 h 1337953"/>
                  <a:gd name="connsiteX4" fmla="*/ 501737 w 524454"/>
                  <a:gd name="connsiteY4" fmla="*/ 110816 h 1337953"/>
                  <a:gd name="connsiteX5" fmla="*/ 163662 w 524454"/>
                  <a:gd name="connsiteY5" fmla="*/ 83407 h 1337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454" h="1337953">
                    <a:moveTo>
                      <a:pt x="163662" y="83407"/>
                    </a:moveTo>
                    <a:cubicBezTo>
                      <a:pt x="89042" y="154975"/>
                      <a:pt x="76860" y="346839"/>
                      <a:pt x="54017" y="540226"/>
                    </a:cubicBezTo>
                    <a:cubicBezTo>
                      <a:pt x="31174" y="733613"/>
                      <a:pt x="-37355" y="1132569"/>
                      <a:pt x="26605" y="1243728"/>
                    </a:cubicBezTo>
                    <a:cubicBezTo>
                      <a:pt x="90565" y="1354887"/>
                      <a:pt x="358588" y="1396002"/>
                      <a:pt x="437777" y="1207183"/>
                    </a:cubicBezTo>
                    <a:cubicBezTo>
                      <a:pt x="516966" y="1018364"/>
                      <a:pt x="550468" y="295066"/>
                      <a:pt x="501737" y="110816"/>
                    </a:cubicBezTo>
                    <a:cubicBezTo>
                      <a:pt x="453006" y="-73434"/>
                      <a:pt x="238282" y="11839"/>
                      <a:pt x="163662" y="83407"/>
                    </a:cubicBezTo>
                    <a:close/>
                  </a:path>
                </a:pathLst>
              </a:custGeom>
              <a:solidFill>
                <a:srgbClr val="3366FF">
                  <a:alpha val="23000"/>
                </a:srgbClr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kumimoji="1" lang="zh-CN" altLang="en-US"/>
              </a:p>
            </p:txBody>
          </p:sp>
          <p:sp>
            <p:nvSpPr>
              <p:cNvPr id="160" name="任意形状 159"/>
              <p:cNvSpPr/>
              <p:nvPr/>
            </p:nvSpPr>
            <p:spPr>
              <a:xfrm rot="1259805">
                <a:off x="3059985" y="2723509"/>
                <a:ext cx="483987" cy="1190286"/>
              </a:xfrm>
              <a:custGeom>
                <a:avLst/>
                <a:gdLst>
                  <a:gd name="connsiteX0" fmla="*/ 163662 w 524454"/>
                  <a:gd name="connsiteY0" fmla="*/ 83407 h 1337953"/>
                  <a:gd name="connsiteX1" fmla="*/ 54017 w 524454"/>
                  <a:gd name="connsiteY1" fmla="*/ 540226 h 1337953"/>
                  <a:gd name="connsiteX2" fmla="*/ 26605 w 524454"/>
                  <a:gd name="connsiteY2" fmla="*/ 1243728 h 1337953"/>
                  <a:gd name="connsiteX3" fmla="*/ 437777 w 524454"/>
                  <a:gd name="connsiteY3" fmla="*/ 1207183 h 1337953"/>
                  <a:gd name="connsiteX4" fmla="*/ 501737 w 524454"/>
                  <a:gd name="connsiteY4" fmla="*/ 110816 h 1337953"/>
                  <a:gd name="connsiteX5" fmla="*/ 163662 w 524454"/>
                  <a:gd name="connsiteY5" fmla="*/ 83407 h 1337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454" h="1337953">
                    <a:moveTo>
                      <a:pt x="163662" y="83407"/>
                    </a:moveTo>
                    <a:cubicBezTo>
                      <a:pt x="89042" y="154975"/>
                      <a:pt x="76860" y="346839"/>
                      <a:pt x="54017" y="540226"/>
                    </a:cubicBezTo>
                    <a:cubicBezTo>
                      <a:pt x="31174" y="733613"/>
                      <a:pt x="-37355" y="1132569"/>
                      <a:pt x="26605" y="1243728"/>
                    </a:cubicBezTo>
                    <a:cubicBezTo>
                      <a:pt x="90565" y="1354887"/>
                      <a:pt x="358588" y="1396002"/>
                      <a:pt x="437777" y="1207183"/>
                    </a:cubicBezTo>
                    <a:cubicBezTo>
                      <a:pt x="516966" y="1018364"/>
                      <a:pt x="550468" y="295066"/>
                      <a:pt x="501737" y="110816"/>
                    </a:cubicBezTo>
                    <a:cubicBezTo>
                      <a:pt x="453006" y="-73434"/>
                      <a:pt x="238282" y="11839"/>
                      <a:pt x="163662" y="83407"/>
                    </a:cubicBezTo>
                    <a:close/>
                  </a:path>
                </a:pathLst>
              </a:custGeom>
              <a:solidFill>
                <a:srgbClr val="3366FF">
                  <a:alpha val="23000"/>
                </a:srgbClr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kumimoji="1" lang="zh-CN" altLang="en-US"/>
              </a:p>
            </p:txBody>
          </p:sp>
          <p:sp>
            <p:nvSpPr>
              <p:cNvPr id="161" name="任意形状 160"/>
              <p:cNvSpPr/>
              <p:nvPr/>
            </p:nvSpPr>
            <p:spPr>
              <a:xfrm>
                <a:off x="2425491" y="1468567"/>
                <a:ext cx="994533" cy="1404831"/>
              </a:xfrm>
              <a:custGeom>
                <a:avLst/>
                <a:gdLst>
                  <a:gd name="connsiteX0" fmla="*/ 201712 w 992938"/>
                  <a:gd name="connsiteY0" fmla="*/ 93263 h 1405344"/>
                  <a:gd name="connsiteX1" fmla="*/ 694 w 992938"/>
                  <a:gd name="connsiteY1" fmla="*/ 1134811 h 1405344"/>
                  <a:gd name="connsiteX2" fmla="*/ 174300 w 992938"/>
                  <a:gd name="connsiteY2" fmla="*/ 1390630 h 1405344"/>
                  <a:gd name="connsiteX3" fmla="*/ 987506 w 992938"/>
                  <a:gd name="connsiteY3" fmla="*/ 815038 h 1405344"/>
                  <a:gd name="connsiteX4" fmla="*/ 512375 w 992938"/>
                  <a:gd name="connsiteY4" fmla="*/ 129809 h 1405344"/>
                  <a:gd name="connsiteX5" fmla="*/ 201712 w 992938"/>
                  <a:gd name="connsiteY5" fmla="*/ 93263 h 1405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92938" h="1405344">
                    <a:moveTo>
                      <a:pt x="201712" y="93263"/>
                    </a:moveTo>
                    <a:cubicBezTo>
                      <a:pt x="116432" y="260763"/>
                      <a:pt x="5263" y="918583"/>
                      <a:pt x="694" y="1134811"/>
                    </a:cubicBezTo>
                    <a:cubicBezTo>
                      <a:pt x="-3875" y="1351039"/>
                      <a:pt x="9831" y="1443926"/>
                      <a:pt x="174300" y="1390630"/>
                    </a:cubicBezTo>
                    <a:cubicBezTo>
                      <a:pt x="338769" y="1337335"/>
                      <a:pt x="931160" y="1025175"/>
                      <a:pt x="987506" y="815038"/>
                    </a:cubicBezTo>
                    <a:cubicBezTo>
                      <a:pt x="1043852" y="604901"/>
                      <a:pt x="646387" y="247059"/>
                      <a:pt x="512375" y="129809"/>
                    </a:cubicBezTo>
                    <a:cubicBezTo>
                      <a:pt x="378364" y="12559"/>
                      <a:pt x="286992" y="-74237"/>
                      <a:pt x="201712" y="93263"/>
                    </a:cubicBezTo>
                    <a:close/>
                  </a:path>
                </a:pathLst>
              </a:custGeom>
              <a:solidFill>
                <a:srgbClr val="3366FF">
                  <a:alpha val="13000"/>
                </a:srgbClr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kumimoji="1" lang="zh-CN" altLang="en-US"/>
              </a:p>
            </p:txBody>
          </p:sp>
        </p:grpSp>
        <p:sp>
          <p:nvSpPr>
            <p:cNvPr id="163" name="矩形 162"/>
            <p:cNvSpPr/>
            <p:nvPr/>
          </p:nvSpPr>
          <p:spPr>
            <a:xfrm>
              <a:off x="3275856" y="3356992"/>
              <a:ext cx="2304256" cy="216024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</p:grpSp>
      <p:sp>
        <p:nvSpPr>
          <p:cNvPr id="165" name="左箭头 164"/>
          <p:cNvSpPr/>
          <p:nvPr/>
        </p:nvSpPr>
        <p:spPr>
          <a:xfrm rot="12072915">
            <a:off x="1870622" y="3400700"/>
            <a:ext cx="1417935" cy="657225"/>
          </a:xfrm>
          <a:prstGeom prst="leftArrow">
            <a:avLst>
              <a:gd name="adj1" fmla="val 39109"/>
              <a:gd name="adj2" fmla="val 37986"/>
            </a:avLst>
          </a:prstGeom>
          <a:solidFill>
            <a:schemeClr val="accent1">
              <a:lumMod val="60000"/>
              <a:lumOff val="40000"/>
              <a:alpha val="5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1" lang="zh-CN" altLang="en-US">
              <a:solidFill>
                <a:srgbClr val="FFFFFF"/>
              </a:solidFill>
              <a:latin typeface="Arial" charset="0"/>
              <a:ea typeface="华文新魏" charset="0"/>
              <a:cs typeface="华文新魏" charset="0"/>
            </a:endParaRPr>
          </a:p>
        </p:txBody>
      </p:sp>
      <p:sp>
        <p:nvSpPr>
          <p:cNvPr id="17430" name="TextBox 61"/>
          <p:cNvSpPr txBox="1">
            <a:spLocks noChangeArrowheads="1"/>
          </p:cNvSpPr>
          <p:nvPr/>
        </p:nvSpPr>
        <p:spPr bwMode="auto">
          <a:xfrm>
            <a:off x="5795963" y="3500438"/>
            <a:ext cx="10763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4800" b="1">
                <a:solidFill>
                  <a:schemeClr val="tx2"/>
                </a:solidFill>
                <a:latin typeface="Zapf Dingbats" charset="0"/>
                <a:cs typeface="Zapf Dingbats" charset="0"/>
                <a:sym typeface="Zapf Dingbats" charset="0"/>
              </a:rPr>
              <a:t>✗</a:t>
            </a:r>
            <a:endParaRPr lang="en-US" altLang="zh-CN" sz="6600" b="1">
              <a:solidFill>
                <a:schemeClr val="tx2"/>
              </a:solidFill>
            </a:endParaRPr>
          </a:p>
        </p:txBody>
      </p:sp>
      <p:sp>
        <p:nvSpPr>
          <p:cNvPr id="17431" name="TextBox 61"/>
          <p:cNvSpPr txBox="1">
            <a:spLocks noChangeArrowheads="1"/>
          </p:cNvSpPr>
          <p:nvPr/>
        </p:nvSpPr>
        <p:spPr bwMode="auto">
          <a:xfrm>
            <a:off x="1908175" y="3284538"/>
            <a:ext cx="10747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4800" b="1">
                <a:solidFill>
                  <a:schemeClr val="tx2"/>
                </a:solidFill>
                <a:latin typeface="Zapf Dingbats" charset="0"/>
                <a:cs typeface="Zapf Dingbats" charset="0"/>
                <a:sym typeface="Zapf Dingbats" charset="0"/>
              </a:rPr>
              <a:t>✗</a:t>
            </a:r>
            <a:endParaRPr lang="en-US" altLang="zh-CN" sz="6600" b="1">
              <a:solidFill>
                <a:schemeClr val="tx2"/>
              </a:solidFill>
            </a:endParaRPr>
          </a:p>
        </p:txBody>
      </p:sp>
      <p:sp>
        <p:nvSpPr>
          <p:cNvPr id="17432" name="TextBox 61"/>
          <p:cNvSpPr txBox="1">
            <a:spLocks noChangeArrowheads="1"/>
          </p:cNvSpPr>
          <p:nvPr/>
        </p:nvSpPr>
        <p:spPr bwMode="auto">
          <a:xfrm>
            <a:off x="2123728" y="4149080"/>
            <a:ext cx="10763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4800" b="1">
                <a:solidFill>
                  <a:schemeClr val="tx2"/>
                </a:solidFill>
                <a:latin typeface="Zapf Dingbats" charset="0"/>
                <a:cs typeface="Zapf Dingbats" charset="0"/>
                <a:sym typeface="Zapf Dingbats" charset="0"/>
              </a:rPr>
              <a:t>✓</a:t>
            </a:r>
            <a:endParaRPr lang="en-US" altLang="zh-CN" sz="48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内容占位符 2"/>
          <p:cNvSpPr txBox="1">
            <a:spLocks/>
          </p:cNvSpPr>
          <p:nvPr/>
        </p:nvSpPr>
        <p:spPr>
          <a:xfrm>
            <a:off x="76200" y="3645024"/>
            <a:ext cx="8534400" cy="302418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24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182880" lvl="1">
              <a:defRPr/>
            </a:pPr>
            <a:r>
              <a:rPr kumimoji="1" lang="en-US" altLang="zh-CN" sz="1900" b="1" dirty="0" smtClean="0">
                <a:solidFill>
                  <a:srgbClr val="000000"/>
                </a:solidFill>
                <a:ea typeface="宋体" charset="0"/>
                <a:cs typeface="Arial" charset="0"/>
              </a:rPr>
              <a:t>Correctness semantics</a:t>
            </a:r>
            <a:endParaRPr kumimoji="1" lang="en-US" altLang="zh-CN" sz="1900" dirty="0">
              <a:solidFill>
                <a:srgbClr val="000000"/>
              </a:solidFill>
              <a:ea typeface="宋体" charset="0"/>
              <a:cs typeface="Arial" charset="0"/>
            </a:endParaRPr>
          </a:p>
          <a:p>
            <a:pPr marL="582930" lvl="2">
              <a:defRPr/>
            </a:pPr>
            <a:r>
              <a:rPr kumimoji="1" lang="en-US" altLang="zh-CN" sz="1500" b="1" dirty="0" smtClean="0">
                <a:solidFill>
                  <a:srgbClr val="000090"/>
                </a:solidFill>
                <a:ea typeface="宋体" charset="0"/>
                <a:cs typeface="Arial" charset="0"/>
              </a:rPr>
              <a:t>Memory consistency</a:t>
            </a:r>
          </a:p>
          <a:p>
            <a:pPr marL="1040130" lvl="3">
              <a:defRPr/>
            </a:pPr>
            <a:r>
              <a:rPr kumimoji="1" lang="en-US" altLang="zh-CN" sz="1500" dirty="0" smtClean="0">
                <a:solidFill>
                  <a:srgbClr val="000000"/>
                </a:solidFill>
                <a:ea typeface="宋体" charset="0"/>
                <a:cs typeface="Arial" charset="0"/>
              </a:rPr>
              <a:t>MPI runtime must ensure consistency of window</a:t>
            </a:r>
          </a:p>
          <a:p>
            <a:pPr marL="1040130" lvl="3">
              <a:defRPr/>
            </a:pPr>
            <a:endParaRPr kumimoji="1" lang="en-US" altLang="zh-CN" sz="1500" dirty="0" smtClean="0">
              <a:solidFill>
                <a:srgbClr val="000000"/>
              </a:solidFill>
              <a:ea typeface="宋体" charset="0"/>
              <a:cs typeface="Arial" charset="0"/>
            </a:endParaRPr>
          </a:p>
          <a:p>
            <a:pPr marL="1040130" lvl="3">
              <a:defRPr/>
            </a:pPr>
            <a:endParaRPr kumimoji="1" lang="en-US" altLang="zh-CN" sz="1500" dirty="0">
              <a:solidFill>
                <a:srgbClr val="000000"/>
              </a:solidFill>
              <a:ea typeface="宋体" charset="0"/>
              <a:cs typeface="Arial" charset="0"/>
            </a:endParaRPr>
          </a:p>
          <a:p>
            <a:pPr marL="1040130" lvl="3">
              <a:defRPr/>
            </a:pPr>
            <a:endParaRPr kumimoji="1" lang="en-US" altLang="zh-CN" sz="1500" dirty="0" smtClean="0">
              <a:solidFill>
                <a:srgbClr val="000000"/>
              </a:solidFill>
              <a:ea typeface="宋体" charset="0"/>
              <a:cs typeface="Arial" charset="0"/>
            </a:endParaRPr>
          </a:p>
          <a:p>
            <a:pPr marL="811530" lvl="3" indent="0">
              <a:buFontTx/>
              <a:buNone/>
              <a:defRPr/>
            </a:pPr>
            <a:endParaRPr kumimoji="1" lang="en-US" altLang="zh-CN" sz="1500" dirty="0" smtClean="0">
              <a:solidFill>
                <a:srgbClr val="000000"/>
              </a:solidFill>
              <a:ea typeface="宋体" charset="0"/>
              <a:cs typeface="Arial" charset="0"/>
            </a:endParaRPr>
          </a:p>
          <a:p>
            <a:pPr marL="811530" lvl="3" indent="0">
              <a:buFontTx/>
              <a:buNone/>
              <a:defRPr/>
            </a:pPr>
            <a:endParaRPr kumimoji="1" lang="en-US" altLang="zh-CN" sz="1500" dirty="0" smtClean="0">
              <a:solidFill>
                <a:srgbClr val="000000"/>
              </a:solidFill>
              <a:ea typeface="宋体" charset="0"/>
              <a:cs typeface="Arial" charset="0"/>
            </a:endParaRPr>
          </a:p>
          <a:p>
            <a:pPr marL="582930" lvl="2">
              <a:defRPr/>
            </a:pPr>
            <a:r>
              <a:rPr kumimoji="1" lang="en-US" altLang="zh-CN" sz="1500" b="1" dirty="0" smtClean="0">
                <a:solidFill>
                  <a:srgbClr val="000090"/>
                </a:solidFill>
                <a:ea typeface="宋体" charset="0"/>
                <a:cs typeface="Arial" charset="0"/>
              </a:rPr>
              <a:t>Three different type of ordering</a:t>
            </a:r>
          </a:p>
          <a:p>
            <a:pPr marL="582930" lvl="2">
              <a:defRPr/>
            </a:pPr>
            <a:r>
              <a:rPr kumimoji="1" lang="en-US" altLang="zh-CN" sz="1500" b="1" dirty="0" smtClean="0">
                <a:solidFill>
                  <a:srgbClr val="000090"/>
                </a:solidFill>
                <a:ea typeface="宋体" charset="0"/>
                <a:cs typeface="Arial" charset="0"/>
              </a:rPr>
              <a:t>Concurrency</a:t>
            </a:r>
            <a:r>
              <a:rPr kumimoji="1" lang="en-US" altLang="zh-CN" sz="1500" dirty="0" smtClean="0">
                <a:solidFill>
                  <a:srgbClr val="000000"/>
                </a:solidFill>
                <a:ea typeface="宋体" charset="0"/>
                <a:cs typeface="Arial" charset="0"/>
              </a:rPr>
              <a:t>: by default, MPI runtime behaves </a:t>
            </a:r>
            <a:r>
              <a:rPr kumimoji="1" lang="en-US" altLang="zh-CN" sz="1500" dirty="0" smtClean="0">
                <a:solidFill>
                  <a:schemeClr val="tx2">
                    <a:lumMod val="75000"/>
                  </a:schemeClr>
                </a:solidFill>
                <a:ea typeface="宋体" charset="0"/>
                <a:cs typeface="Arial" charset="0"/>
              </a:rPr>
              <a:t>“</a:t>
            </a:r>
            <a:r>
              <a:rPr kumimoji="1" lang="en-US" altLang="zh-CN" sz="1500" b="1" dirty="0" smtClean="0">
                <a:solidFill>
                  <a:schemeClr val="tx2">
                    <a:lumMod val="75000"/>
                  </a:schemeClr>
                </a:solidFill>
                <a:ea typeface="宋体" charset="0"/>
                <a:cs typeface="Arial" charset="0"/>
              </a:rPr>
              <a:t>as if</a:t>
            </a:r>
            <a:r>
              <a:rPr kumimoji="1" lang="en-US" altLang="zh-CN" sz="1500" dirty="0" smtClean="0">
                <a:solidFill>
                  <a:schemeClr val="tx2">
                    <a:lumMod val="75000"/>
                  </a:schemeClr>
                </a:solidFill>
                <a:ea typeface="宋体" charset="0"/>
                <a:cs typeface="Arial" charset="0"/>
              </a:rPr>
              <a:t>” </a:t>
            </a:r>
            <a:r>
              <a:rPr kumimoji="1" lang="en-US" altLang="zh-CN" sz="1500" dirty="0" smtClean="0">
                <a:solidFill>
                  <a:srgbClr val="000000"/>
                </a:solidFill>
                <a:ea typeface="宋体" charset="0"/>
                <a:cs typeface="Arial" charset="0"/>
              </a:rPr>
              <a:t>AMs are executed in sequential order. User can release concurrency by setting MPI assert.</a:t>
            </a: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6381750"/>
            <a:ext cx="1066800" cy="328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7A5887A5-21D8-5140-8C04-0277E6D30B22}" type="slidenum">
              <a:rPr lang="en-US" altLang="zh-CN" sz="1900">
                <a:solidFill>
                  <a:srgbClr val="000000"/>
                </a:solidFill>
              </a:rPr>
              <a:pPr eaLnBrk="1" hangingPunct="1">
                <a:lnSpc>
                  <a:spcPct val="80000"/>
                </a:lnSpc>
              </a:pPr>
              <a:t>4</a:t>
            </a:fld>
            <a:endParaRPr lang="en-US" altLang="zh-CN" sz="1900">
              <a:solidFill>
                <a:srgbClr val="000000"/>
              </a:solidFill>
            </a:endParaRPr>
          </a:p>
        </p:txBody>
      </p:sp>
      <p:sp>
        <p:nvSpPr>
          <p:cNvPr id="19459" name="内容占位符 2"/>
          <p:cNvSpPr txBox="1">
            <a:spLocks/>
          </p:cNvSpPr>
          <p:nvPr/>
        </p:nvSpPr>
        <p:spPr bwMode="auto">
          <a:xfrm>
            <a:off x="111125" y="1727424"/>
            <a:ext cx="6477000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82563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2613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1" algn="l" eaLnBrk="1" hangingPunct="1">
              <a:lnSpc>
                <a:spcPct val="120000"/>
              </a:lnSpc>
              <a:spcBef>
                <a:spcPct val="20000"/>
              </a:spcBef>
              <a:buClr>
                <a:srgbClr val="1F497D"/>
              </a:buClr>
              <a:buFontTx/>
              <a:buChar char="–"/>
            </a:pPr>
            <a:r>
              <a:rPr kumimoji="1" lang="en-US" altLang="zh-CN" sz="1800" b="1">
                <a:solidFill>
                  <a:srgbClr val="000000"/>
                </a:solidFill>
              </a:rPr>
              <a:t>Streaming AMs</a:t>
            </a:r>
          </a:p>
          <a:p>
            <a:pPr lvl="2" algn="l" eaLnBrk="1" hangingPunct="1">
              <a:lnSpc>
                <a:spcPct val="120000"/>
              </a:lnSpc>
              <a:spcBef>
                <a:spcPct val="20000"/>
              </a:spcBef>
              <a:buClr>
                <a:srgbClr val="1F497D"/>
              </a:buClr>
              <a:buFontTx/>
              <a:buChar char="•"/>
            </a:pPr>
            <a:r>
              <a:rPr kumimoji="1" lang="en-US" altLang="zh-CN" sz="1400">
                <a:solidFill>
                  <a:srgbClr val="000090"/>
                </a:solidFill>
              </a:rPr>
              <a:t>define </a:t>
            </a:r>
            <a:r>
              <a:rPr kumimoji="1" lang="en-US" altLang="zh-CN" sz="1400">
                <a:solidFill>
                  <a:srgbClr val="A53926"/>
                </a:solidFill>
              </a:rPr>
              <a:t>“</a:t>
            </a:r>
            <a:r>
              <a:rPr kumimoji="1" lang="en-US" altLang="zh-CN" sz="1400" b="1">
                <a:solidFill>
                  <a:srgbClr val="A53926"/>
                </a:solidFill>
              </a:rPr>
              <a:t>segment</a:t>
            </a:r>
            <a:r>
              <a:rPr kumimoji="1" lang="en-US" altLang="zh-CN" sz="1400">
                <a:solidFill>
                  <a:srgbClr val="A53926"/>
                </a:solidFill>
              </a:rPr>
              <a:t>”</a:t>
            </a:r>
            <a:r>
              <a:rPr kumimoji="1" lang="zh-CN" sz="1400">
                <a:solidFill>
                  <a:srgbClr val="000090"/>
                </a:solidFill>
              </a:rPr>
              <a:t>—</a:t>
            </a:r>
            <a:r>
              <a:rPr kumimoji="1" lang="en-US" altLang="zh-CN" sz="1400">
                <a:solidFill>
                  <a:srgbClr val="000090"/>
                </a:solidFill>
              </a:rPr>
              <a:t>minimum number of elements for AM execution</a:t>
            </a:r>
          </a:p>
          <a:p>
            <a:pPr lvl="2" algn="l" eaLnBrk="1" hangingPunct="1">
              <a:lnSpc>
                <a:spcPct val="120000"/>
              </a:lnSpc>
              <a:spcBef>
                <a:spcPct val="20000"/>
              </a:spcBef>
              <a:buClr>
                <a:srgbClr val="1F497D"/>
              </a:buClr>
              <a:buFontTx/>
              <a:buChar char="•"/>
            </a:pPr>
            <a:r>
              <a:rPr kumimoji="1" lang="en-US" altLang="zh-CN" sz="1400">
                <a:solidFill>
                  <a:srgbClr val="000090"/>
                </a:solidFill>
              </a:rPr>
              <a:t>achieve pipeline effect and reduce buffer requirement</a:t>
            </a:r>
          </a:p>
        </p:txBody>
      </p:sp>
      <p:sp>
        <p:nvSpPr>
          <p:cNvPr id="80" name="Title 1"/>
          <p:cNvSpPr txBox="1">
            <a:spLocks/>
          </p:cNvSpPr>
          <p:nvPr/>
        </p:nvSpPr>
        <p:spPr>
          <a:xfrm>
            <a:off x="328613" y="6525344"/>
            <a:ext cx="8275637" cy="381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1000" b="1" dirty="0" smtClean="0">
                <a:latin typeface="Avenir Light"/>
                <a:cs typeface="Avenir Light"/>
              </a:rPr>
              <a:t>[ICPADS 2013]   X. Zhao, P. </a:t>
            </a:r>
            <a:r>
              <a:rPr lang="en-US" sz="1000" b="1" dirty="0" err="1" smtClean="0">
                <a:latin typeface="Avenir Light"/>
                <a:cs typeface="Avenir Light"/>
              </a:rPr>
              <a:t>Balaji</a:t>
            </a:r>
            <a:r>
              <a:rPr lang="en-US" sz="1000" b="1" dirty="0" smtClean="0">
                <a:latin typeface="Avenir Light"/>
                <a:cs typeface="Avenir Light"/>
              </a:rPr>
              <a:t>,  W. </a:t>
            </a:r>
            <a:r>
              <a:rPr lang="en-US" sz="1000" b="1" dirty="0" err="1" smtClean="0">
                <a:latin typeface="Avenir Light"/>
                <a:cs typeface="Avenir Light"/>
              </a:rPr>
              <a:t>Gropp</a:t>
            </a:r>
            <a:r>
              <a:rPr lang="en-US" sz="1000" b="1" dirty="0" smtClean="0">
                <a:latin typeface="Avenir Light"/>
                <a:cs typeface="Avenir Light"/>
              </a:rPr>
              <a:t>, R. Thakur, </a:t>
            </a:r>
            <a:r>
              <a:rPr lang="en-US" sz="1000" b="1" i="1" dirty="0" smtClean="0">
                <a:latin typeface="Avenir Light"/>
                <a:cs typeface="Avenir Light"/>
              </a:rPr>
              <a:t>“MPI-Interoperable and Generalized Active Messages”</a:t>
            </a:r>
            <a:r>
              <a:rPr lang="en-US" sz="1000" b="1" dirty="0" smtClean="0">
                <a:latin typeface="Avenir Light"/>
                <a:cs typeface="Avenir Light"/>
              </a:rPr>
              <a:t>, in proceedings of ICPADS’ 13</a:t>
            </a:r>
            <a:endParaRPr lang="en-US" sz="1000" b="1" dirty="0">
              <a:latin typeface="Avenir Light"/>
              <a:cs typeface="Avenir Light"/>
            </a:endParaRPr>
          </a:p>
        </p:txBody>
      </p:sp>
      <p:sp>
        <p:nvSpPr>
          <p:cNvPr id="19461" name="内容占位符 2"/>
          <p:cNvSpPr txBox="1">
            <a:spLocks/>
          </p:cNvSpPr>
          <p:nvPr/>
        </p:nvSpPr>
        <p:spPr bwMode="auto">
          <a:xfrm>
            <a:off x="76200" y="2664049"/>
            <a:ext cx="6019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82563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2613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1" algn="l" eaLnBrk="1" hangingPunct="1">
              <a:lnSpc>
                <a:spcPct val="120000"/>
              </a:lnSpc>
              <a:spcBef>
                <a:spcPct val="20000"/>
              </a:spcBef>
              <a:buClr>
                <a:srgbClr val="1F497D"/>
              </a:buClr>
              <a:buFontTx/>
              <a:buChar char="–"/>
            </a:pPr>
            <a:r>
              <a:rPr kumimoji="1" lang="en-US" altLang="zh-CN" sz="1800" b="1">
                <a:solidFill>
                  <a:srgbClr val="000000"/>
                </a:solidFill>
              </a:rPr>
              <a:t>Explicit and implicit buffer management</a:t>
            </a:r>
            <a:endParaRPr kumimoji="1" lang="en-US" altLang="zh-CN" sz="1800">
              <a:solidFill>
                <a:srgbClr val="000000"/>
              </a:solidFill>
            </a:endParaRPr>
          </a:p>
          <a:p>
            <a:pPr lvl="2" algn="l" eaLnBrk="1" hangingPunct="1">
              <a:lnSpc>
                <a:spcPct val="120000"/>
              </a:lnSpc>
              <a:spcBef>
                <a:spcPct val="20000"/>
              </a:spcBef>
              <a:buClr>
                <a:srgbClr val="1F497D"/>
              </a:buClr>
              <a:buFontTx/>
              <a:buChar char="•"/>
            </a:pPr>
            <a:r>
              <a:rPr kumimoji="1" lang="en-US" altLang="zh-CN" sz="1400" b="1">
                <a:solidFill>
                  <a:srgbClr val="000090"/>
                </a:solidFill>
              </a:rPr>
              <a:t>user buffers</a:t>
            </a:r>
            <a:r>
              <a:rPr kumimoji="1" lang="en-US" altLang="zh-CN" sz="1400">
                <a:solidFill>
                  <a:srgbClr val="000090"/>
                </a:solidFill>
              </a:rPr>
              <a:t>: rendezvous protocol, guarantee correct execution</a:t>
            </a:r>
          </a:p>
          <a:p>
            <a:pPr lvl="2" algn="l" eaLnBrk="1" hangingPunct="1">
              <a:lnSpc>
                <a:spcPct val="120000"/>
              </a:lnSpc>
              <a:spcBef>
                <a:spcPct val="20000"/>
              </a:spcBef>
              <a:buClr>
                <a:srgbClr val="1F497D"/>
              </a:buClr>
              <a:buFontTx/>
              <a:buChar char="•"/>
            </a:pPr>
            <a:r>
              <a:rPr kumimoji="1" lang="en-US" altLang="zh-CN" sz="1400" b="1">
                <a:solidFill>
                  <a:srgbClr val="000090"/>
                </a:solidFill>
              </a:rPr>
              <a:t>system buffers</a:t>
            </a:r>
            <a:r>
              <a:rPr kumimoji="1" lang="en-US" altLang="zh-CN" sz="1400">
                <a:solidFill>
                  <a:srgbClr val="000090"/>
                </a:solidFill>
              </a:rPr>
              <a:t>: eager protocol, not always enough</a:t>
            </a:r>
          </a:p>
        </p:txBody>
      </p:sp>
      <p:grpSp>
        <p:nvGrpSpPr>
          <p:cNvPr id="19462" name="组 82"/>
          <p:cNvGrpSpPr>
            <a:grpSpLocks/>
          </p:cNvGrpSpPr>
          <p:nvPr/>
        </p:nvGrpSpPr>
        <p:grpSpPr bwMode="auto">
          <a:xfrm>
            <a:off x="6145213" y="1052736"/>
            <a:ext cx="2819400" cy="2614613"/>
            <a:chOff x="4812228" y="1234131"/>
            <a:chExt cx="4293650" cy="3995130"/>
          </a:xfrm>
        </p:grpSpPr>
        <p:sp>
          <p:nvSpPr>
            <p:cNvPr id="87" name="矩形 86"/>
            <p:cNvSpPr/>
            <p:nvPr/>
          </p:nvSpPr>
          <p:spPr>
            <a:xfrm>
              <a:off x="5087834" y="1619818"/>
              <a:ext cx="485936" cy="19163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mpd="sng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100">
                <a:solidFill>
                  <a:srgbClr val="151515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5573770" y="1619818"/>
              <a:ext cx="488354" cy="19163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mpd="sng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100">
                <a:solidFill>
                  <a:srgbClr val="151515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6062124" y="1619818"/>
              <a:ext cx="488354" cy="19163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mpd="sng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100">
                <a:solidFill>
                  <a:srgbClr val="151515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7263670" y="1622243"/>
              <a:ext cx="485936" cy="19163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mpd="sng">
              <a:solidFill>
                <a:srgbClr val="151515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100">
                <a:solidFill>
                  <a:srgbClr val="151515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7749606" y="1622243"/>
              <a:ext cx="488354" cy="19163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mpd="sng">
              <a:solidFill>
                <a:srgbClr val="151515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100">
                <a:solidFill>
                  <a:srgbClr val="151515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8237960" y="1622243"/>
              <a:ext cx="488354" cy="19163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mpd="sng">
              <a:solidFill>
                <a:srgbClr val="151515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100">
                <a:solidFill>
                  <a:srgbClr val="151515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5097504" y="2917567"/>
              <a:ext cx="488354" cy="19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mpd="sng">
              <a:solidFill>
                <a:srgbClr val="151515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100">
                <a:solidFill>
                  <a:srgbClr val="000000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5585859" y="2917567"/>
              <a:ext cx="485936" cy="19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mpd="sng">
              <a:solidFill>
                <a:srgbClr val="151515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100">
                <a:solidFill>
                  <a:srgbClr val="000000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6071795" y="2917567"/>
              <a:ext cx="488354" cy="19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mpd="sng">
              <a:solidFill>
                <a:srgbClr val="151515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100">
                <a:solidFill>
                  <a:srgbClr val="000000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6180587" y="4678626"/>
              <a:ext cx="485936" cy="19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mpd="sng">
              <a:solidFill>
                <a:srgbClr val="151515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100">
                <a:solidFill>
                  <a:srgbClr val="000000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6666523" y="4678626"/>
              <a:ext cx="488354" cy="19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mpd="sng">
              <a:solidFill>
                <a:srgbClr val="151515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100">
                <a:solidFill>
                  <a:srgbClr val="000000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7154877" y="4678626"/>
              <a:ext cx="488354" cy="19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mpd="sng">
              <a:solidFill>
                <a:srgbClr val="151515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100">
                <a:solidFill>
                  <a:srgbClr val="000000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7273340" y="2917567"/>
              <a:ext cx="488354" cy="19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mpd="sng">
              <a:solidFill>
                <a:srgbClr val="151515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100">
                <a:solidFill>
                  <a:srgbClr val="151515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7761695" y="2917567"/>
              <a:ext cx="485936" cy="19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mpd="sng">
              <a:solidFill>
                <a:srgbClr val="151515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100">
                <a:solidFill>
                  <a:srgbClr val="151515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8247631" y="2917567"/>
              <a:ext cx="488354" cy="19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mpd="sng">
              <a:solidFill>
                <a:srgbClr val="151515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100">
                <a:solidFill>
                  <a:srgbClr val="151515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29" name="下箭头 128"/>
            <p:cNvSpPr/>
            <p:nvPr/>
          </p:nvSpPr>
          <p:spPr>
            <a:xfrm>
              <a:off x="5585117" y="1902498"/>
              <a:ext cx="403241" cy="895799"/>
            </a:xfrm>
            <a:prstGeom prst="downArrow">
              <a:avLst>
                <a:gd name="adj1" fmla="val 38249"/>
                <a:gd name="adj2" fmla="val 50000"/>
              </a:avLst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defRPr/>
              </a:pPr>
              <a:endParaRPr lang="zh-CN" altLang="en-US" sz="1100" smtClean="0">
                <a:solidFill>
                  <a:srgbClr val="000000"/>
                </a:solidFill>
                <a:ea typeface="华文新魏" charset="0"/>
                <a:cs typeface="华文新魏" charset="0"/>
              </a:endParaRPr>
            </a:p>
          </p:txBody>
        </p:sp>
        <p:sp>
          <p:nvSpPr>
            <p:cNvPr id="130" name="下箭头 129"/>
            <p:cNvSpPr/>
            <p:nvPr/>
          </p:nvSpPr>
          <p:spPr>
            <a:xfrm rot="10800000">
              <a:off x="7794581" y="1902498"/>
              <a:ext cx="453584" cy="895799"/>
            </a:xfrm>
            <a:prstGeom prst="downArrow">
              <a:avLst>
                <a:gd name="adj1" fmla="val 33128"/>
                <a:gd name="adj2" fmla="val 50000"/>
              </a:avLst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defRPr/>
              </a:pPr>
              <a:endParaRPr lang="zh-CN" altLang="en-US" sz="1100" smtClean="0">
                <a:solidFill>
                  <a:srgbClr val="000000"/>
                </a:solidFill>
                <a:ea typeface="华文新魏" charset="0"/>
                <a:cs typeface="华文新魏" charset="0"/>
              </a:endParaRPr>
            </a:p>
          </p:txBody>
        </p:sp>
        <p:sp>
          <p:nvSpPr>
            <p:cNvPr id="19516" name="文本框 130"/>
            <p:cNvSpPr txBox="1">
              <a:spLocks noChangeArrowheads="1"/>
            </p:cNvSpPr>
            <p:nvPr/>
          </p:nvSpPr>
          <p:spPr bwMode="auto">
            <a:xfrm>
              <a:off x="5824213" y="1891398"/>
              <a:ext cx="869131" cy="917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CN" sz="1100">
                  <a:solidFill>
                    <a:srgbClr val="000000"/>
                  </a:solidFill>
                </a:rPr>
                <a:t>AM</a:t>
              </a:r>
            </a:p>
            <a:p>
              <a:pPr eaLnBrk="1" hangingPunct="1"/>
              <a:r>
                <a:rPr kumimoji="1" lang="en-US" altLang="zh-CN" sz="1100">
                  <a:solidFill>
                    <a:srgbClr val="000000"/>
                  </a:solidFill>
                </a:rPr>
                <a:t>input data</a:t>
              </a:r>
              <a:endParaRPr kumimoji="1" lang="zh-CN" altLang="en-US" sz="1100">
                <a:solidFill>
                  <a:srgbClr val="000000"/>
                </a:solidFill>
              </a:endParaRPr>
            </a:p>
          </p:txBody>
        </p:sp>
        <p:sp>
          <p:nvSpPr>
            <p:cNvPr id="19517" name="文本框 131"/>
            <p:cNvSpPr txBox="1">
              <a:spLocks noChangeArrowheads="1"/>
            </p:cNvSpPr>
            <p:nvPr/>
          </p:nvSpPr>
          <p:spPr bwMode="auto">
            <a:xfrm>
              <a:off x="8121515" y="1891398"/>
              <a:ext cx="874702" cy="917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CN" sz="1100">
                  <a:solidFill>
                    <a:srgbClr val="000000"/>
                  </a:solidFill>
                </a:rPr>
                <a:t>AM output data</a:t>
              </a:r>
              <a:endParaRPr kumimoji="1" lang="zh-CN" altLang="en-US" sz="1100">
                <a:solidFill>
                  <a:srgbClr val="000000"/>
                </a:solidFill>
              </a:endParaRPr>
            </a:p>
          </p:txBody>
        </p:sp>
        <p:sp>
          <p:nvSpPr>
            <p:cNvPr id="19518" name="文本框 133"/>
            <p:cNvSpPr txBox="1">
              <a:spLocks noChangeArrowheads="1"/>
            </p:cNvSpPr>
            <p:nvPr/>
          </p:nvSpPr>
          <p:spPr bwMode="auto">
            <a:xfrm>
              <a:off x="4812228" y="1234131"/>
              <a:ext cx="1972758" cy="399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CN" sz="1100">
                  <a:solidFill>
                    <a:srgbClr val="000000"/>
                  </a:solidFill>
                </a:rPr>
                <a:t>origin input buffer</a:t>
              </a:r>
              <a:endParaRPr kumimoji="1" lang="zh-CN" altLang="en-US" sz="1100">
                <a:solidFill>
                  <a:srgbClr val="000000"/>
                </a:solidFill>
              </a:endParaRPr>
            </a:p>
          </p:txBody>
        </p:sp>
        <p:sp>
          <p:nvSpPr>
            <p:cNvPr id="19519" name="文本框 134"/>
            <p:cNvSpPr txBox="1">
              <a:spLocks noChangeArrowheads="1"/>
            </p:cNvSpPr>
            <p:nvPr/>
          </p:nvSpPr>
          <p:spPr bwMode="auto">
            <a:xfrm>
              <a:off x="7017077" y="1234131"/>
              <a:ext cx="2064222" cy="399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CN" sz="1100">
                  <a:solidFill>
                    <a:srgbClr val="000000"/>
                  </a:solidFill>
                </a:rPr>
                <a:t>origin output buffer</a:t>
              </a:r>
              <a:endParaRPr kumimoji="1" lang="zh-CN" altLang="en-US" sz="1100">
                <a:solidFill>
                  <a:srgbClr val="000000"/>
                </a:solidFill>
              </a:endParaRPr>
            </a:p>
          </p:txBody>
        </p:sp>
        <p:sp>
          <p:nvSpPr>
            <p:cNvPr id="19520" name="文本框 135"/>
            <p:cNvSpPr txBox="1">
              <a:spLocks noChangeArrowheads="1"/>
            </p:cNvSpPr>
            <p:nvPr/>
          </p:nvSpPr>
          <p:spPr bwMode="auto">
            <a:xfrm>
              <a:off x="4916639" y="3028570"/>
              <a:ext cx="1972758" cy="399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CN" sz="1100">
                  <a:solidFill>
                    <a:srgbClr val="000000"/>
                  </a:solidFill>
                </a:rPr>
                <a:t>target input buffer</a:t>
              </a:r>
              <a:endParaRPr kumimoji="1" lang="zh-CN" altLang="en-US" sz="1100">
                <a:solidFill>
                  <a:srgbClr val="000000"/>
                </a:solidFill>
              </a:endParaRPr>
            </a:p>
          </p:txBody>
        </p:sp>
        <p:sp>
          <p:nvSpPr>
            <p:cNvPr id="19521" name="文本框 136"/>
            <p:cNvSpPr txBox="1">
              <a:spLocks noChangeArrowheads="1"/>
            </p:cNvSpPr>
            <p:nvPr/>
          </p:nvSpPr>
          <p:spPr bwMode="auto">
            <a:xfrm>
              <a:off x="7037260" y="3028570"/>
              <a:ext cx="2068618" cy="399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CN" sz="1100">
                  <a:solidFill>
                    <a:srgbClr val="000000"/>
                  </a:solidFill>
                </a:rPr>
                <a:t>target output buffer</a:t>
              </a:r>
              <a:endParaRPr kumimoji="1" lang="zh-CN" altLang="en-US" sz="1100">
                <a:solidFill>
                  <a:srgbClr val="000000"/>
                </a:solidFill>
              </a:endParaRPr>
            </a:p>
          </p:txBody>
        </p:sp>
        <p:sp>
          <p:nvSpPr>
            <p:cNvPr id="19522" name="文本框 137"/>
            <p:cNvSpPr txBox="1">
              <a:spLocks noChangeArrowheads="1"/>
            </p:cNvSpPr>
            <p:nvPr/>
          </p:nvSpPr>
          <p:spPr bwMode="auto">
            <a:xfrm>
              <a:off x="5624542" y="4829498"/>
              <a:ext cx="2552983" cy="399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CN" sz="1100">
                  <a:solidFill>
                    <a:srgbClr val="000000"/>
                  </a:solidFill>
                </a:rPr>
                <a:t>target persistent buffer</a:t>
              </a:r>
              <a:endParaRPr kumimoji="1" lang="zh-CN" altLang="en-US" sz="1100">
                <a:solidFill>
                  <a:srgbClr val="000000"/>
                </a:solidFill>
              </a:endParaRPr>
            </a:p>
          </p:txBody>
        </p:sp>
        <p:sp>
          <p:nvSpPr>
            <p:cNvPr id="139" name="云形标注 138"/>
            <p:cNvSpPr/>
            <p:nvPr/>
          </p:nvSpPr>
          <p:spPr>
            <a:xfrm>
              <a:off x="6095103" y="3496938"/>
              <a:ext cx="1672713" cy="744182"/>
            </a:xfrm>
            <a:prstGeom prst="cloudCallout">
              <a:avLst>
                <a:gd name="adj1" fmla="val -43716"/>
                <a:gd name="adj2" fmla="val 12479"/>
              </a:avLst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kumimoji="1" lang="en-US" altLang="zh-CN" sz="1100" b="1" dirty="0">
                  <a:solidFill>
                    <a:srgbClr val="000000"/>
                  </a:solidFill>
                  <a:cs typeface="Arial"/>
                </a:rPr>
                <a:t>AM handler</a:t>
              </a:r>
              <a:endParaRPr kumimoji="1" lang="zh-CN" altLang="en-US" sz="1100" b="1" dirty="0">
                <a:solidFill>
                  <a:srgbClr val="000000"/>
                </a:solidFill>
                <a:cs typeface="Arial"/>
              </a:endParaRPr>
            </a:p>
          </p:txBody>
        </p:sp>
        <p:cxnSp>
          <p:nvCxnSpPr>
            <p:cNvPr id="142" name="直线箭头连接符 141"/>
            <p:cNvCxnSpPr>
              <a:stCxn id="19520" idx="2"/>
            </p:cNvCxnSpPr>
            <p:nvPr/>
          </p:nvCxnSpPr>
          <p:spPr>
            <a:xfrm>
              <a:off x="5902563" y="3429391"/>
              <a:ext cx="440002" cy="259549"/>
            </a:xfrm>
            <a:prstGeom prst="straightConnector1">
              <a:avLst/>
            </a:prstGeom>
            <a:ln w="38100" cmpd="sng">
              <a:solidFill>
                <a:srgbClr val="A5392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线箭头连接符 142"/>
            <p:cNvCxnSpPr>
              <a:endCxn id="19521" idx="2"/>
            </p:cNvCxnSpPr>
            <p:nvPr/>
          </p:nvCxnSpPr>
          <p:spPr>
            <a:xfrm flipV="1">
              <a:off x="7768947" y="3429391"/>
              <a:ext cx="302200" cy="259549"/>
            </a:xfrm>
            <a:prstGeom prst="straightConnector1">
              <a:avLst/>
            </a:prstGeom>
            <a:ln w="38100" cmpd="sng">
              <a:solidFill>
                <a:srgbClr val="A5392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/>
            <p:cNvCxnSpPr/>
            <p:nvPr/>
          </p:nvCxnSpPr>
          <p:spPr>
            <a:xfrm flipH="1" flipV="1">
              <a:off x="6901031" y="4195912"/>
              <a:ext cx="0" cy="553060"/>
            </a:xfrm>
            <a:prstGeom prst="straightConnector1">
              <a:avLst/>
            </a:prstGeom>
            <a:ln w="38100" cmpd="sng">
              <a:solidFill>
                <a:srgbClr val="A5392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63" name="文本框 144"/>
          <p:cNvSpPr txBox="1">
            <a:spLocks noChangeArrowheads="1"/>
          </p:cNvSpPr>
          <p:nvPr/>
        </p:nvSpPr>
        <p:spPr bwMode="auto">
          <a:xfrm>
            <a:off x="6659563" y="3594324"/>
            <a:ext cx="175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kumimoji="1" lang="en-US" altLang="zh-CN" sz="1400" b="1">
                <a:solidFill>
                  <a:schemeClr val="tx2"/>
                </a:solidFill>
              </a:rPr>
              <a:t>MPI-AM workflow</a:t>
            </a:r>
            <a:endParaRPr kumimoji="1" lang="zh-CN" altLang="en-US" sz="1400" b="1">
              <a:solidFill>
                <a:schemeClr val="tx2"/>
              </a:solidFill>
            </a:endParaRPr>
          </a:p>
        </p:txBody>
      </p:sp>
      <p:grpSp>
        <p:nvGrpSpPr>
          <p:cNvPr id="19464" name="组 145"/>
          <p:cNvGrpSpPr>
            <a:grpSpLocks/>
          </p:cNvGrpSpPr>
          <p:nvPr/>
        </p:nvGrpSpPr>
        <p:grpSpPr bwMode="auto">
          <a:xfrm>
            <a:off x="2241550" y="4386486"/>
            <a:ext cx="4692650" cy="1343025"/>
            <a:chOff x="627380" y="2410158"/>
            <a:chExt cx="8150645" cy="2820613"/>
          </a:xfrm>
        </p:grpSpPr>
        <p:sp>
          <p:nvSpPr>
            <p:cNvPr id="147" name="云形标注 146"/>
            <p:cNvSpPr/>
            <p:nvPr/>
          </p:nvSpPr>
          <p:spPr>
            <a:xfrm>
              <a:off x="5426095" y="3123751"/>
              <a:ext cx="1958812" cy="1102928"/>
            </a:xfrm>
            <a:prstGeom prst="cloudCallout">
              <a:avLst>
                <a:gd name="adj1" fmla="val -45678"/>
                <a:gd name="adj2" fmla="val 14854"/>
              </a:avLst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kumimoji="1" lang="en-US" altLang="zh-CN" sz="1100" b="1" dirty="0">
                  <a:solidFill>
                    <a:schemeClr val="bg2">
                      <a:lumMod val="10000"/>
                    </a:schemeClr>
                  </a:solidFill>
                </a:rPr>
                <a:t>AM handler</a:t>
              </a:r>
              <a:endParaRPr kumimoji="1" lang="zh-CN" altLang="en-US" sz="11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5060436" y="2871823"/>
              <a:ext cx="2883381" cy="135141"/>
            </a:xfrm>
            <a:prstGeom prst="rect">
              <a:avLst/>
            </a:prstGeom>
            <a:ln/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defRPr/>
              </a:pPr>
              <a:endParaRPr lang="zh-CN" altLang="en-US" sz="1100" smtClean="0">
                <a:solidFill>
                  <a:srgbClr val="22210C"/>
                </a:solidFill>
                <a:ea typeface="华文新魏" charset="0"/>
                <a:cs typeface="华文新魏" charset="0"/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5060436" y="4378055"/>
              <a:ext cx="2883381" cy="135141"/>
            </a:xfrm>
            <a:prstGeom prst="rect">
              <a:avLst/>
            </a:prstGeom>
            <a:ln/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defRPr/>
              </a:pPr>
              <a:endParaRPr lang="zh-CN" altLang="en-US" sz="1100" smtClean="0">
                <a:solidFill>
                  <a:srgbClr val="22210C"/>
                </a:solidFill>
                <a:ea typeface="华文新魏" charset="0"/>
                <a:cs typeface="华文新魏" charset="0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6315737" y="2410158"/>
              <a:ext cx="2365783" cy="5501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1100" b="1" dirty="0">
                  <a:solidFill>
                    <a:schemeClr val="bg2">
                      <a:lumMod val="10000"/>
                    </a:schemeClr>
                  </a:solidFill>
                  <a:ea typeface="宋体" charset="0"/>
                  <a:cs typeface="Arial" charset="0"/>
                </a:rPr>
                <a:t>memory barrier</a:t>
              </a:r>
              <a:endParaRPr kumimoji="1" lang="zh-CN" altLang="en-US" sz="1100" b="1" dirty="0">
                <a:solidFill>
                  <a:schemeClr val="bg2">
                    <a:lumMod val="10000"/>
                  </a:schemeClr>
                </a:solidFill>
                <a:ea typeface="宋体" charset="0"/>
                <a:cs typeface="Arial" charset="0"/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6412242" y="3923820"/>
              <a:ext cx="2365783" cy="5501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1100" b="1" dirty="0">
                  <a:solidFill>
                    <a:schemeClr val="bg2">
                      <a:lumMod val="10000"/>
                    </a:schemeClr>
                  </a:solidFill>
                  <a:ea typeface="宋体" charset="0"/>
                  <a:cs typeface="Arial" charset="0"/>
                </a:rPr>
                <a:t>memory barrier</a:t>
              </a:r>
              <a:endParaRPr kumimoji="1" lang="zh-CN" altLang="en-US" sz="1100" b="1" dirty="0">
                <a:solidFill>
                  <a:schemeClr val="bg2">
                    <a:lumMod val="10000"/>
                  </a:schemeClr>
                </a:solidFill>
                <a:ea typeface="宋体" charset="0"/>
                <a:cs typeface="Arial" charset="0"/>
              </a:endParaRPr>
            </a:p>
          </p:txBody>
        </p:sp>
        <p:sp>
          <p:nvSpPr>
            <p:cNvPr id="152" name="云形标注 151"/>
            <p:cNvSpPr/>
            <p:nvPr/>
          </p:nvSpPr>
          <p:spPr>
            <a:xfrm>
              <a:off x="1049341" y="3167042"/>
              <a:ext cx="1948948" cy="1102928"/>
            </a:xfrm>
            <a:prstGeom prst="cloudCallout">
              <a:avLst>
                <a:gd name="adj1" fmla="val -43687"/>
                <a:gd name="adj2" fmla="val 12384"/>
              </a:avLst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kumimoji="1" lang="en-US" altLang="zh-CN" sz="1100" b="1" dirty="0">
                  <a:solidFill>
                    <a:schemeClr val="bg2">
                      <a:lumMod val="10000"/>
                    </a:schemeClr>
                  </a:solidFill>
                </a:rPr>
                <a:t>AM handler</a:t>
              </a:r>
              <a:endParaRPr kumimoji="1" lang="zh-CN" altLang="en-US" sz="11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4" name="矩形 153"/>
            <p:cNvSpPr/>
            <p:nvPr/>
          </p:nvSpPr>
          <p:spPr>
            <a:xfrm>
              <a:off x="627380" y="4680809"/>
              <a:ext cx="2883381" cy="13514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defRPr/>
              </a:pPr>
              <a:endParaRPr lang="zh-CN" altLang="en-US" sz="1100" smtClean="0">
                <a:solidFill>
                  <a:srgbClr val="22210C"/>
                </a:solidFill>
                <a:ea typeface="华文新魏" charset="0"/>
                <a:cs typeface="华文新魏" charset="0"/>
              </a:endParaRPr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1887477" y="4680652"/>
              <a:ext cx="3162648" cy="5501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1100" b="1" dirty="0">
                  <a:solidFill>
                    <a:schemeClr val="bg2">
                      <a:lumMod val="10000"/>
                    </a:schemeClr>
                  </a:solidFill>
                  <a:ea typeface="宋体" charset="0"/>
                  <a:cs typeface="Arial" charset="0"/>
                </a:rPr>
                <a:t>flush cache line back</a:t>
              </a:r>
              <a:endParaRPr kumimoji="1" lang="zh-CN" altLang="en-US" sz="1100" b="1" dirty="0">
                <a:solidFill>
                  <a:schemeClr val="bg2">
                    <a:lumMod val="10000"/>
                  </a:schemeClr>
                </a:solidFill>
                <a:ea typeface="宋体" charset="0"/>
                <a:cs typeface="Arial" charset="0"/>
              </a:endParaRPr>
            </a:p>
          </p:txBody>
        </p:sp>
      </p:grpSp>
      <p:sp>
        <p:nvSpPr>
          <p:cNvPr id="19465" name="文本框 156"/>
          <p:cNvSpPr txBox="1">
            <a:spLocks noChangeArrowheads="1"/>
          </p:cNvSpPr>
          <p:nvPr/>
        </p:nvSpPr>
        <p:spPr bwMode="auto">
          <a:xfrm>
            <a:off x="685800" y="4746849"/>
            <a:ext cx="1600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kumimoji="1" lang="en-US" altLang="zh-CN" sz="1400" b="1">
                <a:solidFill>
                  <a:srgbClr val="D2533C"/>
                </a:solidFill>
              </a:rPr>
              <a:t>SEPARATE window model</a:t>
            </a:r>
            <a:endParaRPr kumimoji="1" lang="zh-CN" altLang="en-US" sz="1400" b="1">
              <a:solidFill>
                <a:srgbClr val="D2533C"/>
              </a:solidFill>
            </a:endParaRPr>
          </a:p>
        </p:txBody>
      </p:sp>
      <p:sp>
        <p:nvSpPr>
          <p:cNvPr id="19466" name="文本框 157"/>
          <p:cNvSpPr txBox="1">
            <a:spLocks noChangeArrowheads="1"/>
          </p:cNvSpPr>
          <p:nvPr/>
        </p:nvSpPr>
        <p:spPr bwMode="auto">
          <a:xfrm>
            <a:off x="6443663" y="4675411"/>
            <a:ext cx="19034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kumimoji="1" lang="en-US" altLang="zh-CN" sz="1400" b="1">
                <a:solidFill>
                  <a:srgbClr val="D2533C"/>
                </a:solidFill>
              </a:rPr>
              <a:t>UNIFIED</a:t>
            </a:r>
          </a:p>
          <a:p>
            <a:pPr eaLnBrk="1" hangingPunct="1"/>
            <a:r>
              <a:rPr kumimoji="1" lang="en-US" altLang="zh-CN" sz="1400" b="1">
                <a:solidFill>
                  <a:srgbClr val="D2533C"/>
                </a:solidFill>
              </a:rPr>
              <a:t>window model</a:t>
            </a:r>
            <a:endParaRPr kumimoji="1" lang="zh-CN" altLang="en-US" sz="1400" b="1">
              <a:solidFill>
                <a:srgbClr val="D2533C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304800" y="1196752"/>
            <a:ext cx="5635625" cy="5540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mpd="sng">
            <a:solidFill>
              <a:schemeClr val="tx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sz="1500" b="1" dirty="0">
                <a:solidFill>
                  <a:srgbClr val="151515"/>
                </a:solidFill>
                <a:ea typeface="宋体" charset="0"/>
                <a:cs typeface="Arial" charset="0"/>
              </a:rPr>
              <a:t>MPI-AM</a:t>
            </a:r>
            <a:r>
              <a:rPr kumimoji="1" lang="en-US" altLang="zh-CN" sz="1500" dirty="0">
                <a:solidFill>
                  <a:srgbClr val="151515"/>
                </a:solidFill>
                <a:ea typeface="宋体" charset="0"/>
                <a:cs typeface="Arial" charset="0"/>
              </a:rPr>
              <a:t>: an MPI-interoperable framework that can dynamically manage data movement and user-defined remote computation.</a:t>
            </a:r>
            <a:endParaRPr kumimoji="1" lang="zh-CN" altLang="en-US" sz="1500" dirty="0">
              <a:solidFill>
                <a:srgbClr val="151515"/>
              </a:solidFill>
              <a:ea typeface="宋体" charset="0"/>
              <a:cs typeface="Arial" charset="0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2267744" y="4603130"/>
            <a:ext cx="1660346" cy="64285"/>
          </a:xfrm>
          <a:prstGeom prst="rect">
            <a:avLst/>
          </a:prstGeom>
          <a:ln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zh-CN" altLang="en-US" sz="1100" smtClean="0">
              <a:solidFill>
                <a:srgbClr val="22210C"/>
              </a:solidFill>
              <a:ea typeface="华文新魏" charset="0"/>
              <a:cs typeface="华文新魏" charset="0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263582" y="5323210"/>
            <a:ext cx="1660346" cy="64285"/>
          </a:xfrm>
          <a:prstGeom prst="rect">
            <a:avLst/>
          </a:prstGeom>
          <a:ln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zh-CN" altLang="en-US" sz="1100" smtClean="0">
              <a:solidFill>
                <a:srgbClr val="22210C"/>
              </a:solidFill>
              <a:ea typeface="华文新魏" charset="0"/>
              <a:cs typeface="华文新魏" charset="0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3132138" y="4386486"/>
            <a:ext cx="1362075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1100" b="1" dirty="0">
                <a:solidFill>
                  <a:schemeClr val="bg2">
                    <a:lumMod val="10000"/>
                  </a:schemeClr>
                </a:solidFill>
                <a:ea typeface="宋体" charset="0"/>
                <a:cs typeface="Arial" charset="0"/>
              </a:rPr>
              <a:t>memory barrier</a:t>
            </a:r>
            <a:endParaRPr kumimoji="1" lang="zh-CN" altLang="en-US" sz="1100" b="1" dirty="0">
              <a:solidFill>
                <a:schemeClr val="bg2">
                  <a:lumMod val="10000"/>
                </a:schemeClr>
              </a:solidFill>
              <a:ea typeface="宋体" charset="0"/>
              <a:cs typeface="Arial" charset="0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3187700" y="5107211"/>
            <a:ext cx="1362075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1100" b="1" dirty="0">
                <a:solidFill>
                  <a:schemeClr val="bg2">
                    <a:lumMod val="10000"/>
                  </a:schemeClr>
                </a:solidFill>
                <a:ea typeface="宋体" charset="0"/>
                <a:cs typeface="Arial" charset="0"/>
              </a:rPr>
              <a:t>memory barrier</a:t>
            </a:r>
            <a:endParaRPr kumimoji="1" lang="zh-CN" altLang="en-US" sz="1100" b="1" dirty="0">
              <a:solidFill>
                <a:schemeClr val="bg2">
                  <a:lumMod val="10000"/>
                </a:schemeClr>
              </a:solidFill>
              <a:ea typeface="宋体" charset="0"/>
              <a:cs typeface="Arial" charset="0"/>
            </a:endParaRPr>
          </a:p>
        </p:txBody>
      </p:sp>
      <p:sp>
        <p:nvSpPr>
          <p:cNvPr id="164" name="Title 1"/>
          <p:cNvSpPr>
            <a:spLocks noGrp="1"/>
          </p:cNvSpPr>
          <p:nvPr>
            <p:ph type="title"/>
          </p:nvPr>
        </p:nvSpPr>
        <p:spPr>
          <a:xfrm>
            <a:off x="161230" y="269875"/>
            <a:ext cx="8731250" cy="990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 smtClean="0"/>
              <a:t>Past Work: MPI-Interoperable Generalized AM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ight Brace 16"/>
          <p:cNvSpPr/>
          <p:nvPr/>
        </p:nvSpPr>
        <p:spPr bwMode="auto">
          <a:xfrm rot="10800000" flipH="1">
            <a:off x="7725169" y="2488844"/>
            <a:ext cx="159199" cy="237626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  <a:cs typeface="Calibri" charset="0"/>
            </a:endParaRPr>
          </a:p>
        </p:txBody>
      </p:sp>
      <p:sp>
        <p:nvSpPr>
          <p:cNvPr id="90" name="Right Brace 16"/>
          <p:cNvSpPr/>
          <p:nvPr/>
        </p:nvSpPr>
        <p:spPr bwMode="auto">
          <a:xfrm rot="10800000">
            <a:off x="4250134" y="2488843"/>
            <a:ext cx="249858" cy="237626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  <a:cs typeface="Calibri" charset="0"/>
            </a:endParaRPr>
          </a:p>
        </p:txBody>
      </p:sp>
      <p:sp>
        <p:nvSpPr>
          <p:cNvPr id="37" name="Right Brace 16"/>
          <p:cNvSpPr/>
          <p:nvPr/>
        </p:nvSpPr>
        <p:spPr bwMode="auto">
          <a:xfrm rot="10800000">
            <a:off x="1153789" y="2438404"/>
            <a:ext cx="249858" cy="2175183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  <a:cs typeface="Calibri" charset="0"/>
            </a:endParaRPr>
          </a:p>
        </p:txBody>
      </p:sp>
      <p:cxnSp>
        <p:nvCxnSpPr>
          <p:cNvPr id="44" name="Straight Connector 11"/>
          <p:cNvCxnSpPr/>
          <p:nvPr/>
        </p:nvCxnSpPr>
        <p:spPr bwMode="auto">
          <a:xfrm flipH="1">
            <a:off x="1377882" y="2230726"/>
            <a:ext cx="25766" cy="295892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16" y="27816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MPI-Interoperable AMs work</a:t>
            </a:r>
            <a:endParaRPr lang="en-US" sz="3600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1405235" y="2414593"/>
            <a:ext cx="1439863" cy="327025"/>
          </a:xfrm>
          <a:prstGeom prst="straightConnector1">
            <a:avLst/>
          </a:prstGeom>
          <a:ln w="25400">
            <a:solidFill>
              <a:srgbClr val="F15339"/>
            </a:solidFill>
            <a:prstDash val="sysDash"/>
            <a:headEnd type="none" w="med" len="med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42"/>
          <p:cNvCxnSpPr/>
          <p:nvPr/>
        </p:nvCxnSpPr>
        <p:spPr bwMode="auto">
          <a:xfrm>
            <a:off x="1405235" y="4648602"/>
            <a:ext cx="1439863" cy="325438"/>
          </a:xfrm>
          <a:prstGeom prst="straightConnector1">
            <a:avLst/>
          </a:prstGeom>
          <a:ln w="25400">
            <a:solidFill>
              <a:srgbClr val="F15339"/>
            </a:solidFill>
            <a:prstDash val="sysDash"/>
            <a:headEnd type="none" w="med" len="med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468734" y="4541992"/>
            <a:ext cx="920921" cy="36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 dirty="0">
                <a:cs typeface="Calibri" charset="0"/>
              </a:rPr>
              <a:t>unlock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1059391" y="1772816"/>
            <a:ext cx="749502" cy="36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>
                <a:cs typeface="Calibri" charset="0"/>
              </a:rPr>
              <a:t>origin</a:t>
            </a:r>
          </a:p>
        </p:txBody>
      </p:sp>
      <p:sp>
        <p:nvSpPr>
          <p:cNvPr id="33" name="TextBox 10"/>
          <p:cNvSpPr txBox="1">
            <a:spLocks noChangeArrowheads="1"/>
          </p:cNvSpPr>
          <p:nvPr/>
        </p:nvSpPr>
        <p:spPr bwMode="auto">
          <a:xfrm>
            <a:off x="2490576" y="1783639"/>
            <a:ext cx="775209" cy="36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>
                <a:cs typeface="Calibri" charset="0"/>
              </a:rPr>
              <a:t>target</a:t>
            </a:r>
          </a:p>
        </p:txBody>
      </p:sp>
      <p:cxnSp>
        <p:nvCxnSpPr>
          <p:cNvPr id="34" name="Straight Connector 11"/>
          <p:cNvCxnSpPr/>
          <p:nvPr/>
        </p:nvCxnSpPr>
        <p:spPr bwMode="auto">
          <a:xfrm flipH="1">
            <a:off x="2771800" y="2198266"/>
            <a:ext cx="41549" cy="29913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2"/>
          <p:cNvCxnSpPr/>
          <p:nvPr/>
        </p:nvCxnSpPr>
        <p:spPr bwMode="auto">
          <a:xfrm>
            <a:off x="1403648" y="3821088"/>
            <a:ext cx="1443037" cy="32861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6" name="TextBox 14"/>
          <p:cNvSpPr txBox="1">
            <a:spLocks noChangeArrowheads="1"/>
          </p:cNvSpPr>
          <p:nvPr/>
        </p:nvSpPr>
        <p:spPr bwMode="auto">
          <a:xfrm rot="802596">
            <a:off x="1643018" y="3647614"/>
            <a:ext cx="1030069" cy="36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 dirty="0">
                <a:cs typeface="Calibri" charset="0"/>
              </a:rPr>
              <a:t>ACC</a:t>
            </a:r>
            <a:r>
              <a:rPr lang="en-US" altLang="zh-CN" sz="1800" dirty="0" smtClean="0">
                <a:cs typeface="Calibri" charset="0"/>
              </a:rPr>
              <a:t>(Z)</a:t>
            </a:r>
            <a:endParaRPr lang="en-US" altLang="zh-CN" sz="1800" dirty="0">
              <a:cs typeface="Calibri" charset="0"/>
            </a:endParaRPr>
          </a:p>
        </p:txBody>
      </p:sp>
      <p:sp>
        <p:nvSpPr>
          <p:cNvPr id="38" name="TextBox 19"/>
          <p:cNvSpPr txBox="1">
            <a:spLocks noChangeArrowheads="1"/>
          </p:cNvSpPr>
          <p:nvPr/>
        </p:nvSpPr>
        <p:spPr bwMode="auto">
          <a:xfrm>
            <a:off x="323528" y="3308279"/>
            <a:ext cx="920921" cy="36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>
                <a:cs typeface="Calibri" charset="0"/>
              </a:rPr>
              <a:t>epoch</a:t>
            </a:r>
          </a:p>
        </p:txBody>
      </p:sp>
      <p:sp>
        <p:nvSpPr>
          <p:cNvPr id="39" name="Oval 3"/>
          <p:cNvSpPr/>
          <p:nvPr/>
        </p:nvSpPr>
        <p:spPr bwMode="auto">
          <a:xfrm>
            <a:off x="1322685" y="4581927"/>
            <a:ext cx="152400" cy="138113"/>
          </a:xfrm>
          <a:prstGeom prst="ellipse">
            <a:avLst/>
          </a:prstGeom>
          <a:solidFill>
            <a:srgbClr val="F15339"/>
          </a:solidFill>
          <a:ln>
            <a:solidFill>
              <a:srgbClr val="F1533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Calibri" charset="0"/>
            </a:endParaRPr>
          </a:p>
        </p:txBody>
      </p:sp>
      <p:sp>
        <p:nvSpPr>
          <p:cNvPr id="40" name="TextBox 20"/>
          <p:cNvSpPr txBox="1">
            <a:spLocks noChangeArrowheads="1"/>
          </p:cNvSpPr>
          <p:nvPr/>
        </p:nvSpPr>
        <p:spPr bwMode="auto">
          <a:xfrm>
            <a:off x="556360" y="2060848"/>
            <a:ext cx="920921" cy="36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>
                <a:cs typeface="Calibri" charset="0"/>
              </a:rPr>
              <a:t>lock</a:t>
            </a:r>
          </a:p>
        </p:txBody>
      </p:sp>
      <p:cxnSp>
        <p:nvCxnSpPr>
          <p:cNvPr id="41" name="Straight Arrow Connector 22"/>
          <p:cNvCxnSpPr/>
          <p:nvPr/>
        </p:nvCxnSpPr>
        <p:spPr bwMode="auto">
          <a:xfrm>
            <a:off x="1405235" y="2797181"/>
            <a:ext cx="1454150" cy="3762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2" name="TextBox 23"/>
          <p:cNvSpPr txBox="1">
            <a:spLocks noChangeArrowheads="1"/>
          </p:cNvSpPr>
          <p:nvPr/>
        </p:nvSpPr>
        <p:spPr bwMode="auto">
          <a:xfrm rot="802596">
            <a:off x="1650040" y="2617391"/>
            <a:ext cx="1035503" cy="36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 dirty="0">
                <a:cs typeface="Calibri" charset="0"/>
              </a:rPr>
              <a:t>PUT</a:t>
            </a:r>
            <a:r>
              <a:rPr lang="en-US" altLang="zh-CN" sz="1800" dirty="0" smtClean="0">
                <a:cs typeface="Calibri" charset="0"/>
              </a:rPr>
              <a:t>(X)</a:t>
            </a:r>
            <a:endParaRPr lang="en-US" altLang="zh-CN" sz="1800" dirty="0">
              <a:cs typeface="Calibri" charset="0"/>
            </a:endParaRPr>
          </a:p>
        </p:txBody>
      </p:sp>
      <p:sp>
        <p:nvSpPr>
          <p:cNvPr id="43" name="Oval 21"/>
          <p:cNvSpPr/>
          <p:nvPr/>
        </p:nvSpPr>
        <p:spPr bwMode="auto">
          <a:xfrm>
            <a:off x="1329035" y="2336806"/>
            <a:ext cx="152400" cy="138112"/>
          </a:xfrm>
          <a:prstGeom prst="ellipse">
            <a:avLst/>
          </a:prstGeom>
          <a:solidFill>
            <a:srgbClr val="F15339"/>
          </a:solidFill>
          <a:ln>
            <a:solidFill>
              <a:srgbClr val="F1533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Calibri" charset="0"/>
            </a:endParaRPr>
          </a:p>
        </p:txBody>
      </p:sp>
      <p:sp>
        <p:nvSpPr>
          <p:cNvPr id="47" name="TextBox 14"/>
          <p:cNvSpPr txBox="1">
            <a:spLocks noChangeArrowheads="1"/>
          </p:cNvSpPr>
          <p:nvPr/>
        </p:nvSpPr>
        <p:spPr bwMode="auto">
          <a:xfrm rot="802596">
            <a:off x="1644208" y="4053675"/>
            <a:ext cx="1030069" cy="36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 dirty="0" smtClean="0">
                <a:solidFill>
                  <a:srgbClr val="3366FF"/>
                </a:solidFill>
                <a:cs typeface="Calibri" charset="0"/>
              </a:rPr>
              <a:t>AM(</a:t>
            </a:r>
            <a:r>
              <a:rPr lang="en-US" altLang="zh-CN" sz="1800" dirty="0">
                <a:solidFill>
                  <a:srgbClr val="3366FF"/>
                </a:solidFill>
                <a:cs typeface="Calibri" charset="0"/>
              </a:rPr>
              <a:t>X)</a:t>
            </a:r>
          </a:p>
        </p:txBody>
      </p:sp>
      <p:sp>
        <p:nvSpPr>
          <p:cNvPr id="21" name="任意形状 20"/>
          <p:cNvSpPr/>
          <p:nvPr/>
        </p:nvSpPr>
        <p:spPr>
          <a:xfrm rot="716748">
            <a:off x="1361222" y="3369081"/>
            <a:ext cx="1469957" cy="230779"/>
          </a:xfrm>
          <a:custGeom>
            <a:avLst/>
            <a:gdLst>
              <a:gd name="connsiteX0" fmla="*/ 30239 w 1563802"/>
              <a:gd name="connsiteY0" fmla="*/ 0 h 298056"/>
              <a:gd name="connsiteX1" fmla="*/ 1563778 w 1563802"/>
              <a:gd name="connsiteY1" fmla="*/ 177106 h 298056"/>
              <a:gd name="connsiteX2" fmla="*/ 0 w 1563802"/>
              <a:gd name="connsiteY2" fmla="*/ 298056 h 298056"/>
              <a:gd name="connsiteX3" fmla="*/ 0 w 1563802"/>
              <a:gd name="connsiteY3" fmla="*/ 298056 h 29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3802" h="298056">
                <a:moveTo>
                  <a:pt x="30239" y="0"/>
                </a:moveTo>
                <a:cubicBezTo>
                  <a:pt x="799528" y="63715"/>
                  <a:pt x="1568818" y="127430"/>
                  <a:pt x="1563778" y="177106"/>
                </a:cubicBezTo>
                <a:cubicBezTo>
                  <a:pt x="1558738" y="226782"/>
                  <a:pt x="0" y="298056"/>
                  <a:pt x="0" y="298056"/>
                </a:cubicBezTo>
                <a:lnTo>
                  <a:pt x="0" y="298056"/>
                </a:ln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kumimoji="1" lang="zh-CN" altLang="en-US">
              <a:solidFill>
                <a:srgbClr val="0000FF"/>
              </a:solidFill>
            </a:endParaRPr>
          </a:p>
        </p:txBody>
      </p:sp>
      <p:sp>
        <p:nvSpPr>
          <p:cNvPr id="22" name="TextBox 23"/>
          <p:cNvSpPr txBox="1">
            <a:spLocks noChangeArrowheads="1"/>
          </p:cNvSpPr>
          <p:nvPr/>
        </p:nvSpPr>
        <p:spPr bwMode="auto">
          <a:xfrm rot="802596">
            <a:off x="1651410" y="3072178"/>
            <a:ext cx="1035503" cy="36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 dirty="0" smtClean="0">
                <a:cs typeface="Calibri" charset="0"/>
              </a:rPr>
              <a:t>GET(</a:t>
            </a:r>
            <a:r>
              <a:rPr lang="en-US" altLang="zh-CN" sz="1800" dirty="0">
                <a:cs typeface="Calibri" charset="0"/>
              </a:rPr>
              <a:t>Y)</a:t>
            </a:r>
          </a:p>
        </p:txBody>
      </p:sp>
      <p:sp>
        <p:nvSpPr>
          <p:cNvPr id="45" name="TextBox 26"/>
          <p:cNvSpPr txBox="1">
            <a:spLocks noChangeArrowheads="1"/>
          </p:cNvSpPr>
          <p:nvPr/>
        </p:nvSpPr>
        <p:spPr bwMode="auto">
          <a:xfrm>
            <a:off x="4011538" y="1795701"/>
            <a:ext cx="1185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>
                <a:cs typeface="Calibri" charset="0"/>
              </a:rPr>
              <a:t>process 0</a:t>
            </a:r>
          </a:p>
        </p:txBody>
      </p:sp>
      <p:sp>
        <p:nvSpPr>
          <p:cNvPr id="48" name="TextBox 27"/>
          <p:cNvSpPr txBox="1">
            <a:spLocks noChangeArrowheads="1"/>
          </p:cNvSpPr>
          <p:nvPr/>
        </p:nvSpPr>
        <p:spPr bwMode="auto">
          <a:xfrm>
            <a:off x="5611216" y="1808401"/>
            <a:ext cx="1185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>
                <a:cs typeface="Calibri" charset="0"/>
              </a:rPr>
              <a:t>process 1</a:t>
            </a:r>
          </a:p>
        </p:txBody>
      </p:sp>
      <p:cxnSp>
        <p:nvCxnSpPr>
          <p:cNvPr id="49" name="Straight Connector 28"/>
          <p:cNvCxnSpPr/>
          <p:nvPr/>
        </p:nvCxnSpPr>
        <p:spPr bwMode="auto">
          <a:xfrm flipH="1">
            <a:off x="6100166" y="2151301"/>
            <a:ext cx="28575" cy="3217863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30"/>
          <p:cNvSpPr txBox="1">
            <a:spLocks noChangeArrowheads="1"/>
          </p:cNvSpPr>
          <p:nvPr/>
        </p:nvSpPr>
        <p:spPr bwMode="auto">
          <a:xfrm rot="610381">
            <a:off x="4827940" y="3345591"/>
            <a:ext cx="104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 dirty="0" smtClean="0">
                <a:cs typeface="Calibri" charset="0"/>
              </a:rPr>
              <a:t>GET (Y)</a:t>
            </a:r>
            <a:endParaRPr lang="en-US" altLang="zh-CN" sz="1800" dirty="0">
              <a:cs typeface="Calibri" charset="0"/>
            </a:endParaRPr>
          </a:p>
        </p:txBody>
      </p:sp>
      <p:cxnSp>
        <p:nvCxnSpPr>
          <p:cNvPr id="53" name="Straight Arrow Connector 36"/>
          <p:cNvCxnSpPr/>
          <p:nvPr/>
        </p:nvCxnSpPr>
        <p:spPr bwMode="auto">
          <a:xfrm>
            <a:off x="4515594" y="2939148"/>
            <a:ext cx="1606797" cy="296614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4" name="TextBox 37"/>
          <p:cNvSpPr txBox="1">
            <a:spLocks noChangeArrowheads="1"/>
          </p:cNvSpPr>
          <p:nvPr/>
        </p:nvSpPr>
        <p:spPr bwMode="auto">
          <a:xfrm rot="634826">
            <a:off x="4829436" y="2749119"/>
            <a:ext cx="1101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 dirty="0" smtClean="0">
                <a:cs typeface="Calibri" charset="0"/>
              </a:rPr>
              <a:t>PUT (X)</a:t>
            </a:r>
            <a:endParaRPr lang="en-US" altLang="zh-CN" sz="1800" dirty="0">
              <a:cs typeface="Calibri" charset="0"/>
            </a:endParaRPr>
          </a:p>
        </p:txBody>
      </p:sp>
      <p:cxnSp>
        <p:nvCxnSpPr>
          <p:cNvPr id="56" name="Straight Arrow Connector 42"/>
          <p:cNvCxnSpPr/>
          <p:nvPr/>
        </p:nvCxnSpPr>
        <p:spPr bwMode="auto">
          <a:xfrm>
            <a:off x="4299570" y="2435092"/>
            <a:ext cx="3600400" cy="0"/>
          </a:xfrm>
          <a:prstGeom prst="straightConnector1">
            <a:avLst/>
          </a:prstGeom>
          <a:ln w="25400">
            <a:solidFill>
              <a:schemeClr val="accent4"/>
            </a:solidFill>
            <a:prstDash val="sysDash"/>
            <a:headEnd type="none" w="med" len="med"/>
            <a:tailEnd type="non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TextBox 27"/>
          <p:cNvSpPr txBox="1">
            <a:spLocks noChangeArrowheads="1"/>
          </p:cNvSpPr>
          <p:nvPr/>
        </p:nvSpPr>
        <p:spPr bwMode="auto">
          <a:xfrm>
            <a:off x="7107882" y="1787020"/>
            <a:ext cx="1185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>
                <a:cs typeface="Calibri" charset="0"/>
              </a:rPr>
              <a:t>process 2</a:t>
            </a:r>
          </a:p>
        </p:txBody>
      </p:sp>
      <p:cxnSp>
        <p:nvCxnSpPr>
          <p:cNvPr id="64" name="Straight Connector 28"/>
          <p:cNvCxnSpPr/>
          <p:nvPr/>
        </p:nvCxnSpPr>
        <p:spPr bwMode="auto">
          <a:xfrm flipH="1">
            <a:off x="4501307" y="2156064"/>
            <a:ext cx="14287" cy="321310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28"/>
          <p:cNvCxnSpPr/>
          <p:nvPr/>
        </p:nvCxnSpPr>
        <p:spPr bwMode="auto">
          <a:xfrm flipH="1">
            <a:off x="7655371" y="2156064"/>
            <a:ext cx="28575" cy="321310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42"/>
          <p:cNvCxnSpPr/>
          <p:nvPr/>
        </p:nvCxnSpPr>
        <p:spPr bwMode="auto">
          <a:xfrm>
            <a:off x="4299570" y="4955372"/>
            <a:ext cx="3600400" cy="0"/>
          </a:xfrm>
          <a:prstGeom prst="straightConnector1">
            <a:avLst/>
          </a:prstGeom>
          <a:ln w="25400">
            <a:solidFill>
              <a:schemeClr val="accent4"/>
            </a:solidFill>
            <a:prstDash val="sysDash"/>
            <a:headEnd type="none" w="med" len="med"/>
            <a:tailEnd type="non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8" name="TextBox 30"/>
          <p:cNvSpPr txBox="1">
            <a:spLocks noChangeArrowheads="1"/>
          </p:cNvSpPr>
          <p:nvPr/>
        </p:nvSpPr>
        <p:spPr bwMode="auto">
          <a:xfrm rot="20944052">
            <a:off x="4741717" y="4042971"/>
            <a:ext cx="104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 dirty="0" smtClean="0">
                <a:solidFill>
                  <a:srgbClr val="3366FF"/>
                </a:solidFill>
                <a:cs typeface="Calibri" charset="0"/>
              </a:rPr>
              <a:t>AM (U)</a:t>
            </a:r>
            <a:endParaRPr lang="en-US" altLang="zh-CN" sz="1800" dirty="0">
              <a:solidFill>
                <a:srgbClr val="3366FF"/>
              </a:solidFill>
              <a:cs typeface="Calibri" charset="0"/>
            </a:endParaRPr>
          </a:p>
        </p:txBody>
      </p:sp>
      <p:cxnSp>
        <p:nvCxnSpPr>
          <p:cNvPr id="69" name="Straight Arrow Connector 36"/>
          <p:cNvCxnSpPr/>
          <p:nvPr/>
        </p:nvCxnSpPr>
        <p:spPr bwMode="auto">
          <a:xfrm flipH="1">
            <a:off x="6099771" y="3434373"/>
            <a:ext cx="1584175" cy="224855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1" name="TextBox 30"/>
          <p:cNvSpPr txBox="1">
            <a:spLocks noChangeArrowheads="1"/>
          </p:cNvSpPr>
          <p:nvPr/>
        </p:nvSpPr>
        <p:spPr bwMode="auto">
          <a:xfrm rot="20842492">
            <a:off x="6197475" y="2554375"/>
            <a:ext cx="12131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 dirty="0" smtClean="0">
                <a:cs typeface="Calibri" charset="0"/>
              </a:rPr>
              <a:t>GET (W)</a:t>
            </a:r>
            <a:endParaRPr lang="en-US" altLang="zh-CN" sz="1800" dirty="0">
              <a:cs typeface="Calibri" charset="0"/>
            </a:endParaRPr>
          </a:p>
        </p:txBody>
      </p:sp>
      <p:sp>
        <p:nvSpPr>
          <p:cNvPr id="72" name="TextBox 30"/>
          <p:cNvSpPr txBox="1">
            <a:spLocks noChangeArrowheads="1"/>
          </p:cNvSpPr>
          <p:nvPr/>
        </p:nvSpPr>
        <p:spPr bwMode="auto">
          <a:xfrm rot="595773">
            <a:off x="6455822" y="3818540"/>
            <a:ext cx="104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rgbClr val="3366FF"/>
                </a:solidFill>
                <a:cs typeface="Calibri" charset="0"/>
              </a:rPr>
              <a:t>AM </a:t>
            </a:r>
            <a:r>
              <a:rPr lang="en-US" altLang="zh-CN" sz="1800" dirty="0" smtClean="0">
                <a:solidFill>
                  <a:srgbClr val="3366FF"/>
                </a:solidFill>
                <a:cs typeface="Calibri" charset="0"/>
              </a:rPr>
              <a:t>(M)</a:t>
            </a:r>
            <a:endParaRPr lang="en-US" altLang="zh-CN" sz="1800" dirty="0">
              <a:solidFill>
                <a:srgbClr val="3366FF"/>
              </a:solidFill>
              <a:cs typeface="Calibri" charset="0"/>
            </a:endParaRPr>
          </a:p>
        </p:txBody>
      </p:sp>
      <p:sp>
        <p:nvSpPr>
          <p:cNvPr id="73" name="TextBox 34"/>
          <p:cNvSpPr txBox="1">
            <a:spLocks noChangeArrowheads="1"/>
          </p:cNvSpPr>
          <p:nvPr/>
        </p:nvSpPr>
        <p:spPr bwMode="auto">
          <a:xfrm>
            <a:off x="3435474" y="2219068"/>
            <a:ext cx="848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altLang="zh-CN" sz="1800">
                <a:cs typeface="Calibri" charset="0"/>
              </a:rPr>
              <a:t>fence</a:t>
            </a:r>
          </a:p>
        </p:txBody>
      </p:sp>
      <p:sp>
        <p:nvSpPr>
          <p:cNvPr id="74" name="TextBox 34"/>
          <p:cNvSpPr txBox="1">
            <a:spLocks noChangeArrowheads="1"/>
          </p:cNvSpPr>
          <p:nvPr/>
        </p:nvSpPr>
        <p:spPr bwMode="auto">
          <a:xfrm>
            <a:off x="3491880" y="4739348"/>
            <a:ext cx="792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altLang="zh-CN" sz="1800">
                <a:cs typeface="Calibri" charset="0"/>
              </a:rPr>
              <a:t>fence</a:t>
            </a:r>
          </a:p>
        </p:txBody>
      </p:sp>
      <p:sp>
        <p:nvSpPr>
          <p:cNvPr id="75" name="TextBox 34"/>
          <p:cNvSpPr txBox="1">
            <a:spLocks noChangeArrowheads="1"/>
          </p:cNvSpPr>
          <p:nvPr/>
        </p:nvSpPr>
        <p:spPr bwMode="auto">
          <a:xfrm>
            <a:off x="7899970" y="2219068"/>
            <a:ext cx="864096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altLang="zh-CN" sz="1800" dirty="0">
                <a:cs typeface="Calibri" charset="0"/>
              </a:rPr>
              <a:t>fence</a:t>
            </a:r>
          </a:p>
        </p:txBody>
      </p:sp>
      <p:sp>
        <p:nvSpPr>
          <p:cNvPr id="76" name="TextBox 34"/>
          <p:cNvSpPr txBox="1">
            <a:spLocks noChangeArrowheads="1"/>
          </p:cNvSpPr>
          <p:nvPr/>
        </p:nvSpPr>
        <p:spPr bwMode="auto">
          <a:xfrm>
            <a:off x="7899970" y="4739348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altLang="zh-CN" sz="1800" dirty="0">
                <a:cs typeface="Calibri" charset="0"/>
              </a:rPr>
              <a:t>fence</a:t>
            </a:r>
          </a:p>
        </p:txBody>
      </p:sp>
      <p:sp>
        <p:nvSpPr>
          <p:cNvPr id="77" name="Oval 21"/>
          <p:cNvSpPr/>
          <p:nvPr/>
        </p:nvSpPr>
        <p:spPr>
          <a:xfrm>
            <a:off x="4435202" y="2363530"/>
            <a:ext cx="152400" cy="136525"/>
          </a:xfrm>
          <a:prstGeom prst="ellipse">
            <a:avLst/>
          </a:prstGeom>
          <a:solidFill>
            <a:srgbClr val="F15339"/>
          </a:solidFill>
          <a:ln>
            <a:solidFill>
              <a:srgbClr val="F15339"/>
            </a:solidFill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Calibri" charset="0"/>
            </a:endParaRPr>
          </a:p>
        </p:txBody>
      </p:sp>
      <p:sp>
        <p:nvSpPr>
          <p:cNvPr id="78" name="Oval 21"/>
          <p:cNvSpPr/>
          <p:nvPr/>
        </p:nvSpPr>
        <p:spPr>
          <a:xfrm>
            <a:off x="6043016" y="2363530"/>
            <a:ext cx="152400" cy="136525"/>
          </a:xfrm>
          <a:prstGeom prst="ellipse">
            <a:avLst/>
          </a:prstGeom>
          <a:solidFill>
            <a:srgbClr val="F15339"/>
          </a:solidFill>
          <a:ln>
            <a:solidFill>
              <a:srgbClr val="F15339"/>
            </a:solidFill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Calibri" charset="0"/>
            </a:endParaRPr>
          </a:p>
        </p:txBody>
      </p:sp>
      <p:sp>
        <p:nvSpPr>
          <p:cNvPr id="79" name="Oval 21"/>
          <p:cNvSpPr/>
          <p:nvPr/>
        </p:nvSpPr>
        <p:spPr>
          <a:xfrm>
            <a:off x="7611938" y="2363530"/>
            <a:ext cx="152400" cy="136525"/>
          </a:xfrm>
          <a:prstGeom prst="ellipse">
            <a:avLst/>
          </a:prstGeom>
          <a:solidFill>
            <a:srgbClr val="F15339"/>
          </a:solidFill>
          <a:ln>
            <a:solidFill>
              <a:srgbClr val="F15339"/>
            </a:solidFill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Calibri" charset="0"/>
            </a:endParaRPr>
          </a:p>
        </p:txBody>
      </p:sp>
      <p:sp>
        <p:nvSpPr>
          <p:cNvPr id="80" name="Oval 21"/>
          <p:cNvSpPr/>
          <p:nvPr/>
        </p:nvSpPr>
        <p:spPr>
          <a:xfrm>
            <a:off x="7603554" y="4883389"/>
            <a:ext cx="152400" cy="138112"/>
          </a:xfrm>
          <a:prstGeom prst="ellipse">
            <a:avLst/>
          </a:prstGeom>
          <a:solidFill>
            <a:srgbClr val="F15339"/>
          </a:solidFill>
          <a:ln>
            <a:solidFill>
              <a:srgbClr val="F15339"/>
            </a:solidFill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Calibri" charset="0"/>
            </a:endParaRPr>
          </a:p>
        </p:txBody>
      </p:sp>
      <p:sp>
        <p:nvSpPr>
          <p:cNvPr id="81" name="Oval 21"/>
          <p:cNvSpPr/>
          <p:nvPr/>
        </p:nvSpPr>
        <p:spPr>
          <a:xfrm>
            <a:off x="6043016" y="4883389"/>
            <a:ext cx="152400" cy="138112"/>
          </a:xfrm>
          <a:prstGeom prst="ellipse">
            <a:avLst/>
          </a:prstGeom>
          <a:solidFill>
            <a:srgbClr val="F15339"/>
          </a:solidFill>
          <a:ln>
            <a:solidFill>
              <a:srgbClr val="F15339"/>
            </a:solidFill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Calibri" charset="0"/>
            </a:endParaRPr>
          </a:p>
        </p:txBody>
      </p:sp>
      <p:sp>
        <p:nvSpPr>
          <p:cNvPr id="82" name="Oval 21"/>
          <p:cNvSpPr/>
          <p:nvPr/>
        </p:nvSpPr>
        <p:spPr>
          <a:xfrm>
            <a:off x="4435202" y="4883389"/>
            <a:ext cx="152400" cy="138112"/>
          </a:xfrm>
          <a:prstGeom prst="ellipse">
            <a:avLst/>
          </a:prstGeom>
          <a:solidFill>
            <a:srgbClr val="F15339"/>
          </a:solidFill>
          <a:ln>
            <a:solidFill>
              <a:srgbClr val="F15339"/>
            </a:solidFill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Calibri" charset="0"/>
            </a:endParaRPr>
          </a:p>
        </p:txBody>
      </p:sp>
      <p:sp>
        <p:nvSpPr>
          <p:cNvPr id="84" name="任意形状 83"/>
          <p:cNvSpPr/>
          <p:nvPr/>
        </p:nvSpPr>
        <p:spPr>
          <a:xfrm rot="716748">
            <a:off x="1339608" y="4377193"/>
            <a:ext cx="1469957" cy="230779"/>
          </a:xfrm>
          <a:custGeom>
            <a:avLst/>
            <a:gdLst>
              <a:gd name="connsiteX0" fmla="*/ 30239 w 1563802"/>
              <a:gd name="connsiteY0" fmla="*/ 0 h 298056"/>
              <a:gd name="connsiteX1" fmla="*/ 1563778 w 1563802"/>
              <a:gd name="connsiteY1" fmla="*/ 177106 h 298056"/>
              <a:gd name="connsiteX2" fmla="*/ 0 w 1563802"/>
              <a:gd name="connsiteY2" fmla="*/ 298056 h 298056"/>
              <a:gd name="connsiteX3" fmla="*/ 0 w 1563802"/>
              <a:gd name="connsiteY3" fmla="*/ 298056 h 29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3802" h="298056">
                <a:moveTo>
                  <a:pt x="30239" y="0"/>
                </a:moveTo>
                <a:cubicBezTo>
                  <a:pt x="799528" y="63715"/>
                  <a:pt x="1568818" y="127430"/>
                  <a:pt x="1563778" y="177106"/>
                </a:cubicBezTo>
                <a:cubicBezTo>
                  <a:pt x="1558738" y="226782"/>
                  <a:pt x="0" y="298056"/>
                  <a:pt x="0" y="298056"/>
                </a:cubicBezTo>
                <a:lnTo>
                  <a:pt x="0" y="298056"/>
                </a:lnTo>
              </a:path>
            </a:pathLst>
          </a:custGeom>
          <a:ln w="28575" cmpd="sng">
            <a:solidFill>
              <a:srgbClr val="3366F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kumimoji="1" lang="zh-CN" altLang="en-US">
              <a:solidFill>
                <a:srgbClr val="0000FF"/>
              </a:solidFill>
            </a:endParaRPr>
          </a:p>
        </p:txBody>
      </p:sp>
      <p:sp>
        <p:nvSpPr>
          <p:cNvPr id="85" name="任意形状 84"/>
          <p:cNvSpPr/>
          <p:nvPr/>
        </p:nvSpPr>
        <p:spPr>
          <a:xfrm rot="314374">
            <a:off x="4449174" y="3673573"/>
            <a:ext cx="1659654" cy="198321"/>
          </a:xfrm>
          <a:custGeom>
            <a:avLst/>
            <a:gdLst>
              <a:gd name="connsiteX0" fmla="*/ 30239 w 1563802"/>
              <a:gd name="connsiteY0" fmla="*/ 0 h 298056"/>
              <a:gd name="connsiteX1" fmla="*/ 1563778 w 1563802"/>
              <a:gd name="connsiteY1" fmla="*/ 177106 h 298056"/>
              <a:gd name="connsiteX2" fmla="*/ 0 w 1563802"/>
              <a:gd name="connsiteY2" fmla="*/ 298056 h 298056"/>
              <a:gd name="connsiteX3" fmla="*/ 0 w 1563802"/>
              <a:gd name="connsiteY3" fmla="*/ 298056 h 29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3802" h="298056">
                <a:moveTo>
                  <a:pt x="30239" y="0"/>
                </a:moveTo>
                <a:cubicBezTo>
                  <a:pt x="799528" y="63715"/>
                  <a:pt x="1568818" y="127430"/>
                  <a:pt x="1563778" y="177106"/>
                </a:cubicBezTo>
                <a:cubicBezTo>
                  <a:pt x="1558738" y="226782"/>
                  <a:pt x="0" y="298056"/>
                  <a:pt x="0" y="298056"/>
                </a:cubicBezTo>
                <a:lnTo>
                  <a:pt x="0" y="298056"/>
                </a:ln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kumimoji="1" lang="zh-CN" altLang="en-US">
              <a:solidFill>
                <a:srgbClr val="0000FF"/>
              </a:solidFill>
            </a:endParaRPr>
          </a:p>
        </p:txBody>
      </p:sp>
      <p:sp>
        <p:nvSpPr>
          <p:cNvPr id="86" name="任意形状 85"/>
          <p:cNvSpPr/>
          <p:nvPr/>
        </p:nvSpPr>
        <p:spPr>
          <a:xfrm rot="21137816" flipH="1">
            <a:off x="4496271" y="4363968"/>
            <a:ext cx="1670192" cy="175888"/>
          </a:xfrm>
          <a:custGeom>
            <a:avLst/>
            <a:gdLst>
              <a:gd name="connsiteX0" fmla="*/ 30239 w 1563802"/>
              <a:gd name="connsiteY0" fmla="*/ 0 h 298056"/>
              <a:gd name="connsiteX1" fmla="*/ 1563778 w 1563802"/>
              <a:gd name="connsiteY1" fmla="*/ 177106 h 298056"/>
              <a:gd name="connsiteX2" fmla="*/ 0 w 1563802"/>
              <a:gd name="connsiteY2" fmla="*/ 298056 h 298056"/>
              <a:gd name="connsiteX3" fmla="*/ 0 w 1563802"/>
              <a:gd name="connsiteY3" fmla="*/ 298056 h 29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3802" h="298056">
                <a:moveTo>
                  <a:pt x="30239" y="0"/>
                </a:moveTo>
                <a:cubicBezTo>
                  <a:pt x="799528" y="63715"/>
                  <a:pt x="1568818" y="127430"/>
                  <a:pt x="1563778" y="177106"/>
                </a:cubicBezTo>
                <a:cubicBezTo>
                  <a:pt x="1558738" y="226782"/>
                  <a:pt x="0" y="298056"/>
                  <a:pt x="0" y="298056"/>
                </a:cubicBezTo>
                <a:lnTo>
                  <a:pt x="0" y="298056"/>
                </a:lnTo>
              </a:path>
            </a:pathLst>
          </a:custGeom>
          <a:ln w="28575" cmpd="sng">
            <a:solidFill>
              <a:srgbClr val="3366F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kumimoji="1" lang="zh-CN" altLang="en-US">
              <a:solidFill>
                <a:srgbClr val="0000FF"/>
              </a:solidFill>
            </a:endParaRPr>
          </a:p>
        </p:txBody>
      </p:sp>
      <p:sp>
        <p:nvSpPr>
          <p:cNvPr id="87" name="任意形状 86"/>
          <p:cNvSpPr/>
          <p:nvPr/>
        </p:nvSpPr>
        <p:spPr>
          <a:xfrm rot="21137816" flipH="1">
            <a:off x="6122083" y="2822343"/>
            <a:ext cx="1626737" cy="215949"/>
          </a:xfrm>
          <a:custGeom>
            <a:avLst/>
            <a:gdLst>
              <a:gd name="connsiteX0" fmla="*/ 30239 w 1563802"/>
              <a:gd name="connsiteY0" fmla="*/ 0 h 298056"/>
              <a:gd name="connsiteX1" fmla="*/ 1563778 w 1563802"/>
              <a:gd name="connsiteY1" fmla="*/ 177106 h 298056"/>
              <a:gd name="connsiteX2" fmla="*/ 0 w 1563802"/>
              <a:gd name="connsiteY2" fmla="*/ 298056 h 298056"/>
              <a:gd name="connsiteX3" fmla="*/ 0 w 1563802"/>
              <a:gd name="connsiteY3" fmla="*/ 298056 h 29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3802" h="298056">
                <a:moveTo>
                  <a:pt x="30239" y="0"/>
                </a:moveTo>
                <a:cubicBezTo>
                  <a:pt x="799528" y="63715"/>
                  <a:pt x="1568818" y="127430"/>
                  <a:pt x="1563778" y="177106"/>
                </a:cubicBezTo>
                <a:cubicBezTo>
                  <a:pt x="1558738" y="226782"/>
                  <a:pt x="0" y="298056"/>
                  <a:pt x="0" y="298056"/>
                </a:cubicBezTo>
                <a:lnTo>
                  <a:pt x="0" y="298056"/>
                </a:ln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kumimoji="1" lang="zh-CN" altLang="en-US">
              <a:solidFill>
                <a:srgbClr val="0000FF"/>
              </a:solidFill>
            </a:endParaRPr>
          </a:p>
        </p:txBody>
      </p:sp>
      <p:sp>
        <p:nvSpPr>
          <p:cNvPr id="88" name="TextBox 37"/>
          <p:cNvSpPr txBox="1">
            <a:spLocks noChangeArrowheads="1"/>
          </p:cNvSpPr>
          <p:nvPr/>
        </p:nvSpPr>
        <p:spPr bwMode="auto">
          <a:xfrm rot="21098482">
            <a:off x="6336828" y="3202395"/>
            <a:ext cx="1101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 dirty="0" smtClean="0">
                <a:cs typeface="Calibri" charset="0"/>
              </a:rPr>
              <a:t>PUT (N)</a:t>
            </a:r>
            <a:endParaRPr lang="en-US" altLang="zh-CN" sz="1800" dirty="0">
              <a:cs typeface="Calibri" charset="0"/>
            </a:endParaRPr>
          </a:p>
        </p:txBody>
      </p:sp>
      <p:sp>
        <p:nvSpPr>
          <p:cNvPr id="89" name="任意形状 88"/>
          <p:cNvSpPr/>
          <p:nvPr/>
        </p:nvSpPr>
        <p:spPr>
          <a:xfrm rot="314374">
            <a:off x="6101711" y="4091389"/>
            <a:ext cx="1592401" cy="281280"/>
          </a:xfrm>
          <a:custGeom>
            <a:avLst/>
            <a:gdLst>
              <a:gd name="connsiteX0" fmla="*/ 30239 w 1563802"/>
              <a:gd name="connsiteY0" fmla="*/ 0 h 298056"/>
              <a:gd name="connsiteX1" fmla="*/ 1563778 w 1563802"/>
              <a:gd name="connsiteY1" fmla="*/ 177106 h 298056"/>
              <a:gd name="connsiteX2" fmla="*/ 0 w 1563802"/>
              <a:gd name="connsiteY2" fmla="*/ 298056 h 298056"/>
              <a:gd name="connsiteX3" fmla="*/ 0 w 1563802"/>
              <a:gd name="connsiteY3" fmla="*/ 298056 h 29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3802" h="298056">
                <a:moveTo>
                  <a:pt x="30239" y="0"/>
                </a:moveTo>
                <a:cubicBezTo>
                  <a:pt x="799528" y="63715"/>
                  <a:pt x="1568818" y="127430"/>
                  <a:pt x="1563778" y="177106"/>
                </a:cubicBezTo>
                <a:cubicBezTo>
                  <a:pt x="1558738" y="226782"/>
                  <a:pt x="0" y="298056"/>
                  <a:pt x="0" y="298056"/>
                </a:cubicBezTo>
                <a:lnTo>
                  <a:pt x="0" y="298056"/>
                </a:lnTo>
              </a:path>
            </a:pathLst>
          </a:custGeom>
          <a:ln w="28575" cmpd="sng">
            <a:solidFill>
              <a:srgbClr val="3366F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kumimoji="1" lang="zh-CN" altLang="en-US">
              <a:solidFill>
                <a:srgbClr val="0000FF"/>
              </a:solidFill>
            </a:endParaRPr>
          </a:p>
        </p:txBody>
      </p:sp>
      <p:sp>
        <p:nvSpPr>
          <p:cNvPr id="91" name="TextBox 19"/>
          <p:cNvSpPr txBox="1">
            <a:spLocks noChangeArrowheads="1"/>
          </p:cNvSpPr>
          <p:nvPr/>
        </p:nvSpPr>
        <p:spPr bwMode="auto">
          <a:xfrm>
            <a:off x="3419872" y="3487791"/>
            <a:ext cx="920921" cy="36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>
                <a:cs typeface="Calibri" charset="0"/>
              </a:rPr>
              <a:t>epoch</a:t>
            </a:r>
          </a:p>
        </p:txBody>
      </p:sp>
      <p:sp>
        <p:nvSpPr>
          <p:cNvPr id="93" name="TextBox 19"/>
          <p:cNvSpPr txBox="1">
            <a:spLocks noChangeArrowheads="1"/>
          </p:cNvSpPr>
          <p:nvPr/>
        </p:nvSpPr>
        <p:spPr bwMode="auto">
          <a:xfrm>
            <a:off x="7827543" y="3487791"/>
            <a:ext cx="920921" cy="36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>
                <a:cs typeface="Calibri" charset="0"/>
              </a:rPr>
              <a:t>epoch</a:t>
            </a:r>
          </a:p>
        </p:txBody>
      </p:sp>
      <p:sp>
        <p:nvSpPr>
          <p:cNvPr id="94" name="Content Placeholder 2"/>
          <p:cNvSpPr txBox="1">
            <a:spLocks/>
          </p:cNvSpPr>
          <p:nvPr/>
        </p:nvSpPr>
        <p:spPr bwMode="auto">
          <a:xfrm>
            <a:off x="179512" y="1196752"/>
            <a:ext cx="6336704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182563" indent="-1825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</a:pPr>
            <a:r>
              <a:rPr lang="en-US" altLang="zh-CN" sz="2800" dirty="0" smtClean="0">
                <a:solidFill>
                  <a:srgbClr val="292934"/>
                </a:solidFill>
                <a:ea typeface="宋体" charset="0"/>
                <a:cs typeface="宋体" charset="0"/>
              </a:rPr>
              <a:t>Leveraging MPI RMA interface</a:t>
            </a:r>
            <a:endParaRPr lang="en-US" altLang="zh-CN" sz="2800" dirty="0">
              <a:solidFill>
                <a:srgbClr val="292934"/>
              </a:solidFill>
              <a:ea typeface="宋体" charset="0"/>
              <a:cs typeface="宋体" charset="0"/>
            </a:endParaRPr>
          </a:p>
        </p:txBody>
      </p:sp>
      <p:sp>
        <p:nvSpPr>
          <p:cNvPr id="95" name="内容占位符 1"/>
          <p:cNvSpPr txBox="1">
            <a:spLocks/>
          </p:cNvSpPr>
          <p:nvPr/>
        </p:nvSpPr>
        <p:spPr bwMode="auto">
          <a:xfrm>
            <a:off x="-324544" y="5442114"/>
            <a:ext cx="468052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457200" lvl="1" indent="0" eaLnBrk="0" hangingPunct="0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altLang="zh-CN" sz="2200" dirty="0">
                <a:solidFill>
                  <a:srgbClr val="000090"/>
                </a:solidFill>
                <a:latin typeface="+mn-lt"/>
                <a:ea typeface="Comic Sans MS" charset="0"/>
                <a:cs typeface="Comic Sans MS" charset="0"/>
              </a:rPr>
              <a:t>p</a:t>
            </a:r>
            <a:r>
              <a:rPr lang="en-US" altLang="zh-CN" sz="2200" dirty="0" smtClean="0">
                <a:solidFill>
                  <a:srgbClr val="000090"/>
                </a:solidFill>
                <a:latin typeface="+mn-lt"/>
                <a:ea typeface="Comic Sans MS" charset="0"/>
                <a:cs typeface="Comic Sans MS" charset="0"/>
              </a:rPr>
              <a:t>assive target mode</a:t>
            </a:r>
          </a:p>
          <a:p>
            <a:pPr marL="457200" lvl="1" indent="0" eaLnBrk="0" hangingPunct="0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altLang="zh-CN" sz="2200" dirty="0" smtClean="0">
                <a:solidFill>
                  <a:srgbClr val="000090"/>
                </a:solidFill>
                <a:latin typeface="+mn-lt"/>
                <a:ea typeface="Comic Sans MS" charset="0"/>
                <a:cs typeface="Comic Sans MS" charset="0"/>
              </a:rPr>
              <a:t>(EXCLUSIVE or SHARED lock)</a:t>
            </a:r>
          </a:p>
        </p:txBody>
      </p:sp>
      <p:sp>
        <p:nvSpPr>
          <p:cNvPr id="96" name="内容占位符 1"/>
          <p:cNvSpPr txBox="1">
            <a:spLocks/>
          </p:cNvSpPr>
          <p:nvPr/>
        </p:nvSpPr>
        <p:spPr bwMode="auto">
          <a:xfrm>
            <a:off x="3779912" y="5446166"/>
            <a:ext cx="54006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457200" lvl="1" indent="0" eaLnBrk="0" hangingPunct="0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altLang="zh-CN" sz="2200" dirty="0">
                <a:solidFill>
                  <a:srgbClr val="000090"/>
                </a:solidFill>
                <a:latin typeface="+mn-lt"/>
                <a:ea typeface="Comic Sans MS" charset="0"/>
                <a:cs typeface="Comic Sans MS" charset="0"/>
              </a:rPr>
              <a:t>a</a:t>
            </a:r>
            <a:r>
              <a:rPr lang="en-US" altLang="zh-CN" sz="2200" dirty="0" smtClean="0">
                <a:solidFill>
                  <a:srgbClr val="000090"/>
                </a:solidFill>
                <a:latin typeface="+mn-lt"/>
                <a:ea typeface="Comic Sans MS" charset="0"/>
                <a:cs typeface="Comic Sans MS" charset="0"/>
              </a:rPr>
              <a:t>ctive target mode</a:t>
            </a:r>
          </a:p>
          <a:p>
            <a:pPr marL="457200" lvl="1" indent="0" eaLnBrk="0" hangingPunct="0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altLang="zh-CN" sz="2200" dirty="0" smtClean="0">
                <a:solidFill>
                  <a:srgbClr val="000090"/>
                </a:solidFill>
                <a:latin typeface="+mn-lt"/>
                <a:ea typeface="Comic Sans MS" charset="0"/>
                <a:cs typeface="Comic Sans MS" charset="0"/>
              </a:rPr>
              <a:t>(Fence or Post-Start-Complete-Wait)</a:t>
            </a:r>
          </a:p>
        </p:txBody>
      </p:sp>
      <p:sp>
        <p:nvSpPr>
          <p:cNvPr id="10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6381750"/>
            <a:ext cx="1066800" cy="328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7A5887A5-21D8-5140-8C04-0277E6D30B22}" type="slidenum">
              <a:rPr lang="en-US" altLang="zh-CN" sz="1900">
                <a:solidFill>
                  <a:srgbClr val="000000"/>
                </a:solidFill>
              </a:rPr>
              <a:pPr eaLnBrk="1" hangingPunct="1">
                <a:lnSpc>
                  <a:spcPct val="80000"/>
                </a:lnSpc>
              </a:pPr>
              <a:t>5</a:t>
            </a:fld>
            <a:endParaRPr lang="en-US" altLang="zh-CN" sz="19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873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496" y="260648"/>
            <a:ext cx="9145016" cy="100811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600" dirty="0" smtClean="0"/>
              <a:t>Performance Shortcomings with MPI-AM</a:t>
            </a:r>
            <a:endParaRPr lang="en-US" sz="3600" dirty="0"/>
          </a:p>
        </p:txBody>
      </p:sp>
      <p:sp>
        <p:nvSpPr>
          <p:cNvPr id="20484" name="Content Placeholder 2"/>
          <p:cNvSpPr txBox="1">
            <a:spLocks/>
          </p:cNvSpPr>
          <p:nvPr/>
        </p:nvSpPr>
        <p:spPr bwMode="auto">
          <a:xfrm>
            <a:off x="35496" y="1340768"/>
            <a:ext cx="43211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182563" indent="-1825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</a:pPr>
            <a:r>
              <a:rPr lang="en-US" altLang="zh-CN" dirty="0">
                <a:ea typeface="宋体" charset="0"/>
                <a:cs typeface="宋体" charset="0"/>
              </a:rPr>
              <a:t>Synchronization stalls in data buffering</a:t>
            </a:r>
          </a:p>
        </p:txBody>
      </p:sp>
      <p:sp>
        <p:nvSpPr>
          <p:cNvPr id="20485" name="Content Placeholder 2"/>
          <p:cNvSpPr txBox="1">
            <a:spLocks/>
          </p:cNvSpPr>
          <p:nvPr/>
        </p:nvSpPr>
        <p:spPr bwMode="auto">
          <a:xfrm>
            <a:off x="4283968" y="1340768"/>
            <a:ext cx="4897114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182563" indent="-1825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</a:pPr>
            <a:r>
              <a:rPr lang="en-US" altLang="zh-CN" dirty="0">
                <a:solidFill>
                  <a:srgbClr val="292934"/>
                </a:solidFill>
                <a:ea typeface="宋体" charset="0"/>
                <a:cs typeface="宋体" charset="0"/>
              </a:rPr>
              <a:t>Inefficiency in data transmission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35496" y="2252960"/>
            <a:ext cx="4684713" cy="2616200"/>
            <a:chOff x="35496" y="2204864"/>
            <a:chExt cx="4684713" cy="2616200"/>
          </a:xfrm>
        </p:grpSpPr>
        <p:sp>
          <p:nvSpPr>
            <p:cNvPr id="20481" name="文本框 61"/>
            <p:cNvSpPr txBox="1">
              <a:spLocks noChangeArrowheads="1"/>
            </p:cNvSpPr>
            <p:nvPr/>
          </p:nvSpPr>
          <p:spPr bwMode="auto">
            <a:xfrm rot="-413829">
              <a:off x="1272159" y="3422477"/>
              <a:ext cx="1900237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CN" sz="1100">
                  <a:solidFill>
                    <a:srgbClr val="151515"/>
                  </a:solidFill>
                </a:rPr>
                <a:t>acknowledgement</a:t>
              </a:r>
              <a:endParaRPr kumimoji="1" lang="zh-CN" altLang="en-US" sz="1100">
                <a:solidFill>
                  <a:srgbClr val="151515"/>
                </a:solidFill>
              </a:endParaRPr>
            </a:p>
          </p:txBody>
        </p:sp>
        <p:sp>
          <p:nvSpPr>
            <p:cNvPr id="20486" name="文本框 49"/>
            <p:cNvSpPr txBox="1">
              <a:spLocks noChangeArrowheads="1"/>
            </p:cNvSpPr>
            <p:nvPr/>
          </p:nvSpPr>
          <p:spPr bwMode="auto">
            <a:xfrm>
              <a:off x="3258121" y="3935239"/>
              <a:ext cx="1317625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CN" sz="1100">
                  <a:solidFill>
                    <a:srgbClr val="151515"/>
                  </a:solidFill>
                </a:rPr>
                <a:t>receive in user buffer</a:t>
              </a:r>
              <a:endParaRPr kumimoji="1" lang="zh-CN" altLang="en-US" sz="1100">
                <a:solidFill>
                  <a:srgbClr val="151515"/>
                </a:solidFill>
              </a:endParaRPr>
            </a:p>
          </p:txBody>
        </p:sp>
        <p:cxnSp>
          <p:nvCxnSpPr>
            <p:cNvPr id="51" name="直线连接符 50"/>
            <p:cNvCxnSpPr/>
            <p:nvPr/>
          </p:nvCxnSpPr>
          <p:spPr>
            <a:xfrm>
              <a:off x="1453134" y="3832052"/>
              <a:ext cx="0" cy="989012"/>
            </a:xfrm>
            <a:prstGeom prst="line">
              <a:avLst/>
            </a:prstGeom>
            <a:ln w="19050" cmpd="sng">
              <a:solidFill>
                <a:srgbClr val="15151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488" name="文本框 51"/>
            <p:cNvSpPr txBox="1">
              <a:spLocks noChangeArrowheads="1"/>
            </p:cNvSpPr>
            <p:nvPr/>
          </p:nvSpPr>
          <p:spPr bwMode="auto">
            <a:xfrm>
              <a:off x="1046734" y="2204864"/>
              <a:ext cx="80645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CN" sz="1100">
                  <a:solidFill>
                    <a:srgbClr val="151515"/>
                  </a:solidFill>
                </a:rPr>
                <a:t>ORIGIN</a:t>
              </a:r>
              <a:endParaRPr kumimoji="1" lang="zh-CN" altLang="en-US" sz="1100">
                <a:solidFill>
                  <a:srgbClr val="151515"/>
                </a:solidFill>
              </a:endParaRPr>
            </a:p>
          </p:txBody>
        </p:sp>
        <p:cxnSp>
          <p:nvCxnSpPr>
            <p:cNvPr id="53" name="直线连接符 52"/>
            <p:cNvCxnSpPr>
              <a:stCxn id="20490" idx="2"/>
            </p:cNvCxnSpPr>
            <p:nvPr/>
          </p:nvCxnSpPr>
          <p:spPr>
            <a:xfrm>
              <a:off x="3193034" y="2493789"/>
              <a:ext cx="14287" cy="2257425"/>
            </a:xfrm>
            <a:prstGeom prst="line">
              <a:avLst/>
            </a:prstGeom>
            <a:ln>
              <a:solidFill>
                <a:srgbClr val="15151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490" name="文本框 53"/>
            <p:cNvSpPr txBox="1">
              <a:spLocks noChangeArrowheads="1"/>
            </p:cNvSpPr>
            <p:nvPr/>
          </p:nvSpPr>
          <p:spPr bwMode="auto">
            <a:xfrm>
              <a:off x="2748534" y="2231852"/>
              <a:ext cx="890587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CN" sz="1100">
                  <a:solidFill>
                    <a:srgbClr val="151515"/>
                  </a:solidFill>
                </a:rPr>
                <a:t>TARGET</a:t>
              </a:r>
              <a:endParaRPr kumimoji="1" lang="zh-CN" altLang="en-US" sz="1100">
                <a:solidFill>
                  <a:srgbClr val="151515"/>
                </a:solidFill>
              </a:endParaRPr>
            </a:p>
          </p:txBody>
        </p:sp>
        <p:cxnSp>
          <p:nvCxnSpPr>
            <p:cNvPr id="55" name="直线箭头连接符 54"/>
            <p:cNvCxnSpPr>
              <a:endCxn id="83" idx="0"/>
            </p:cNvCxnSpPr>
            <p:nvPr/>
          </p:nvCxnSpPr>
          <p:spPr>
            <a:xfrm>
              <a:off x="1480121" y="2925589"/>
              <a:ext cx="1719263" cy="379413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1346771" y="3743152"/>
              <a:ext cx="212725" cy="303212"/>
            </a:xfrm>
            <a:prstGeom prst="rect">
              <a:avLst/>
            </a:prstGeom>
            <a:solidFill>
              <a:schemeClr val="tx2"/>
            </a:solidFill>
            <a:ln w="19050" cmpd="sng">
              <a:solidFill>
                <a:srgbClr val="15151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100">
                <a:solidFill>
                  <a:srgbClr val="151515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346771" y="4046364"/>
              <a:ext cx="212725" cy="363538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15151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100">
                <a:solidFill>
                  <a:srgbClr val="151515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086671" y="3978102"/>
              <a:ext cx="209550" cy="319087"/>
            </a:xfrm>
            <a:prstGeom prst="rect">
              <a:avLst/>
            </a:prstGeom>
            <a:solidFill>
              <a:schemeClr val="tx2"/>
            </a:solidFill>
            <a:ln w="19050" cmpd="sng">
              <a:solidFill>
                <a:srgbClr val="15151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100">
                <a:solidFill>
                  <a:srgbClr val="151515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086671" y="4294014"/>
              <a:ext cx="209550" cy="363538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15151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100">
                <a:solidFill>
                  <a:srgbClr val="151515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60" name="右箭头 59"/>
            <p:cNvSpPr/>
            <p:nvPr/>
          </p:nvSpPr>
          <p:spPr>
            <a:xfrm rot="775721">
              <a:off x="1632521" y="2649364"/>
              <a:ext cx="1428750" cy="360363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100">
                <a:solidFill>
                  <a:srgbClr val="151515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20497" name="文本框 60"/>
            <p:cNvSpPr txBox="1">
              <a:spLocks noChangeArrowheads="1"/>
            </p:cNvSpPr>
            <p:nvPr/>
          </p:nvSpPr>
          <p:spPr bwMode="auto">
            <a:xfrm rot="687551">
              <a:off x="1437259" y="2889077"/>
              <a:ext cx="1835150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CN" sz="1100">
                  <a:solidFill>
                    <a:srgbClr val="151515"/>
                  </a:solidFill>
                </a:rPr>
                <a:t>request for user buffer</a:t>
              </a:r>
              <a:endParaRPr kumimoji="1" lang="zh-CN" altLang="en-US" sz="1100">
                <a:solidFill>
                  <a:srgbClr val="151515"/>
                </a:solidFill>
              </a:endParaRPr>
            </a:p>
          </p:txBody>
        </p:sp>
        <p:sp>
          <p:nvSpPr>
            <p:cNvPr id="20498" name="文本框 62"/>
            <p:cNvSpPr txBox="1">
              <a:spLocks noChangeArrowheads="1"/>
            </p:cNvSpPr>
            <p:nvPr/>
          </p:nvSpPr>
          <p:spPr bwMode="auto">
            <a:xfrm>
              <a:off x="562546" y="3212927"/>
              <a:ext cx="70008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CN" sz="1400" b="1">
                  <a:solidFill>
                    <a:srgbClr val="FF3300"/>
                  </a:solidFill>
                </a:rPr>
                <a:t>stall</a:t>
              </a:r>
              <a:endParaRPr kumimoji="1" lang="zh-CN" altLang="en-US" sz="1400" b="1">
                <a:solidFill>
                  <a:srgbClr val="FF3300"/>
                </a:solidFill>
              </a:endParaRPr>
            </a:p>
          </p:txBody>
        </p:sp>
        <p:sp>
          <p:nvSpPr>
            <p:cNvPr id="64" name="左大括号 63"/>
            <p:cNvSpPr/>
            <p:nvPr/>
          </p:nvSpPr>
          <p:spPr>
            <a:xfrm>
              <a:off x="1178496" y="3055764"/>
              <a:ext cx="220663" cy="668338"/>
            </a:xfrm>
            <a:prstGeom prst="leftBrace">
              <a:avLst/>
            </a:prstGeom>
            <a:ln>
              <a:solidFill>
                <a:srgbClr val="15151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100">
                <a:solidFill>
                  <a:srgbClr val="151515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20500" name="文本框 64"/>
            <p:cNvSpPr txBox="1">
              <a:spLocks noChangeArrowheads="1"/>
            </p:cNvSpPr>
            <p:nvPr/>
          </p:nvSpPr>
          <p:spPr bwMode="auto">
            <a:xfrm>
              <a:off x="3258121" y="4294014"/>
              <a:ext cx="131762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CN" sz="1100" dirty="0">
                  <a:solidFill>
                    <a:srgbClr val="151515"/>
                  </a:solidFill>
                </a:rPr>
                <a:t>receive in system buffer</a:t>
              </a:r>
              <a:endParaRPr kumimoji="1" lang="zh-CN" altLang="en-US" sz="1100" dirty="0">
                <a:solidFill>
                  <a:srgbClr val="151515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353121" y="2565227"/>
              <a:ext cx="203200" cy="363537"/>
            </a:xfrm>
            <a:prstGeom prst="rect">
              <a:avLst/>
            </a:prstGeom>
            <a:solidFill>
              <a:srgbClr val="FFCC99"/>
            </a:solidFill>
            <a:ln w="19050" cmpd="sng">
              <a:solidFill>
                <a:srgbClr val="15151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100">
                <a:solidFill>
                  <a:srgbClr val="151515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086671" y="2843039"/>
              <a:ext cx="204788" cy="363538"/>
            </a:xfrm>
            <a:prstGeom prst="rect">
              <a:avLst/>
            </a:prstGeom>
            <a:solidFill>
              <a:srgbClr val="FFCC99"/>
            </a:solidFill>
            <a:ln w="19050" cmpd="sng">
              <a:solidFill>
                <a:srgbClr val="15151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100">
                <a:solidFill>
                  <a:srgbClr val="151515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20503" name="文本框 67"/>
            <p:cNvSpPr txBox="1">
              <a:spLocks noChangeArrowheads="1"/>
            </p:cNvSpPr>
            <p:nvPr/>
          </p:nvSpPr>
          <p:spPr bwMode="auto">
            <a:xfrm>
              <a:off x="3258121" y="2781127"/>
              <a:ext cx="1030288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CN" sz="1100">
                  <a:solidFill>
                    <a:srgbClr val="151515"/>
                  </a:solidFill>
                </a:rPr>
                <a:t>receive in system buffer</a:t>
              </a:r>
              <a:endParaRPr kumimoji="1" lang="zh-CN" altLang="en-US" sz="1100">
                <a:solidFill>
                  <a:srgbClr val="151515"/>
                </a:solidFill>
              </a:endParaRPr>
            </a:p>
          </p:txBody>
        </p:sp>
        <p:cxnSp>
          <p:nvCxnSpPr>
            <p:cNvPr id="69" name="直线连接符 68"/>
            <p:cNvCxnSpPr>
              <a:stCxn id="66" idx="2"/>
              <a:endCxn id="56" idx="0"/>
            </p:cNvCxnSpPr>
            <p:nvPr/>
          </p:nvCxnSpPr>
          <p:spPr>
            <a:xfrm flipH="1">
              <a:off x="1453134" y="2928764"/>
              <a:ext cx="1587" cy="814388"/>
            </a:xfrm>
            <a:prstGeom prst="line">
              <a:avLst/>
            </a:prstGeom>
            <a:ln>
              <a:solidFill>
                <a:srgbClr val="151515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右箭头 69"/>
            <p:cNvSpPr/>
            <p:nvPr/>
          </p:nvSpPr>
          <p:spPr>
            <a:xfrm rot="582030">
              <a:off x="1645221" y="3817764"/>
              <a:ext cx="1398588" cy="360363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100">
                <a:solidFill>
                  <a:srgbClr val="151515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71" name="右箭头 70"/>
            <p:cNvSpPr/>
            <p:nvPr/>
          </p:nvSpPr>
          <p:spPr>
            <a:xfrm rot="595741">
              <a:off x="1600771" y="4165427"/>
              <a:ext cx="1443038" cy="36036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100">
                <a:solidFill>
                  <a:srgbClr val="151515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cxnSp>
          <p:nvCxnSpPr>
            <p:cNvPr id="72" name="直线箭头连接符 71"/>
            <p:cNvCxnSpPr/>
            <p:nvPr/>
          </p:nvCxnSpPr>
          <p:spPr>
            <a:xfrm flipV="1">
              <a:off x="1562671" y="3797127"/>
              <a:ext cx="1641475" cy="238125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08" name="文本框 72"/>
            <p:cNvSpPr txBox="1">
              <a:spLocks noChangeArrowheads="1"/>
            </p:cNvSpPr>
            <p:nvPr/>
          </p:nvSpPr>
          <p:spPr bwMode="auto">
            <a:xfrm rot="-483242">
              <a:off x="1497584" y="3705052"/>
              <a:ext cx="1508125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CN" sz="1100">
                  <a:solidFill>
                    <a:srgbClr val="151515"/>
                  </a:solidFill>
                </a:rPr>
                <a:t>return output data</a:t>
              </a:r>
            </a:p>
            <a:p>
              <a:pPr eaLnBrk="1" hangingPunct="1"/>
              <a:r>
                <a:rPr kumimoji="1" lang="en-US" altLang="zh-CN" sz="1100">
                  <a:solidFill>
                    <a:srgbClr val="151515"/>
                  </a:solidFill>
                </a:rPr>
                <a:t>in system buffer</a:t>
              </a:r>
              <a:endParaRPr kumimoji="1" lang="zh-CN" altLang="en-US" sz="1100">
                <a:solidFill>
                  <a:srgbClr val="151515"/>
                </a:solidFill>
              </a:endParaRPr>
            </a:p>
          </p:txBody>
        </p:sp>
        <p:sp>
          <p:nvSpPr>
            <p:cNvPr id="20509" name="文本框 73"/>
            <p:cNvSpPr txBox="1">
              <a:spLocks noChangeArrowheads="1"/>
            </p:cNvSpPr>
            <p:nvPr/>
          </p:nvSpPr>
          <p:spPr bwMode="auto">
            <a:xfrm>
              <a:off x="3329559" y="3285952"/>
              <a:ext cx="1390650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CN" sz="1100">
                  <a:solidFill>
                    <a:srgbClr val="151515"/>
                  </a:solidFill>
                </a:rPr>
                <a:t>reserve user buffer</a:t>
              </a:r>
              <a:endParaRPr kumimoji="1" lang="zh-CN" altLang="en-US" sz="1100">
                <a:solidFill>
                  <a:srgbClr val="151515"/>
                </a:solidFill>
              </a:endParaRPr>
            </a:p>
          </p:txBody>
        </p:sp>
        <p:sp>
          <p:nvSpPr>
            <p:cNvPr id="75" name="菱形 74"/>
            <p:cNvSpPr/>
            <p:nvPr/>
          </p:nvSpPr>
          <p:spPr>
            <a:xfrm>
              <a:off x="3050159" y="3635202"/>
              <a:ext cx="301625" cy="263525"/>
            </a:xfrm>
            <a:prstGeom prst="diamond">
              <a:avLst/>
            </a:prstGeom>
            <a:solidFill>
              <a:srgbClr val="3366FF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100">
                <a:solidFill>
                  <a:srgbClr val="151515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20511" name="文本框 75"/>
            <p:cNvSpPr txBox="1">
              <a:spLocks noChangeArrowheads="1"/>
            </p:cNvSpPr>
            <p:nvPr/>
          </p:nvSpPr>
          <p:spPr bwMode="auto">
            <a:xfrm>
              <a:off x="3342259" y="3501852"/>
              <a:ext cx="1304925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CN" sz="1100">
                  <a:solidFill>
                    <a:srgbClr val="151515"/>
                  </a:solidFill>
                </a:rPr>
                <a:t>AM on system buffer is finished</a:t>
              </a:r>
              <a:endParaRPr kumimoji="1" lang="zh-CN" altLang="en-US" sz="1100">
                <a:solidFill>
                  <a:srgbClr val="151515"/>
                </a:solidFill>
              </a:endParaRPr>
            </a:p>
          </p:txBody>
        </p:sp>
        <p:sp>
          <p:nvSpPr>
            <p:cNvPr id="77" name="左大括号 50"/>
            <p:cNvSpPr/>
            <p:nvPr/>
          </p:nvSpPr>
          <p:spPr>
            <a:xfrm>
              <a:off x="402209" y="2662064"/>
              <a:ext cx="222250" cy="1735138"/>
            </a:xfrm>
            <a:prstGeom prst="leftBrace">
              <a:avLst/>
            </a:prstGeom>
            <a:ln w="19050" cmpd="sng">
              <a:solidFill>
                <a:srgbClr val="15151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100">
                <a:solidFill>
                  <a:srgbClr val="151515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20513" name="文本框 49"/>
            <p:cNvSpPr txBox="1">
              <a:spLocks noChangeArrowheads="1"/>
            </p:cNvSpPr>
            <p:nvPr/>
          </p:nvSpPr>
          <p:spPr bwMode="auto">
            <a:xfrm>
              <a:off x="35496" y="3384377"/>
              <a:ext cx="436563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CN" sz="1100">
                  <a:solidFill>
                    <a:srgbClr val="151515"/>
                  </a:solidFill>
                </a:rPr>
                <a:t>AM</a:t>
              </a:r>
              <a:endParaRPr kumimoji="1" lang="zh-CN" altLang="en-US" sz="1100">
                <a:solidFill>
                  <a:srgbClr val="151515"/>
                </a:solidFill>
              </a:endParaRPr>
            </a:p>
          </p:txBody>
        </p:sp>
        <p:sp>
          <p:nvSpPr>
            <p:cNvPr id="20514" name="文本框 49"/>
            <p:cNvSpPr txBox="1">
              <a:spLocks noChangeArrowheads="1"/>
            </p:cNvSpPr>
            <p:nvPr/>
          </p:nvSpPr>
          <p:spPr bwMode="auto">
            <a:xfrm>
              <a:off x="438721" y="2711277"/>
              <a:ext cx="987425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CN" sz="1100">
                  <a:solidFill>
                    <a:srgbClr val="151515"/>
                  </a:solidFill>
                </a:rPr>
                <a:t>segment 1</a:t>
              </a:r>
              <a:endParaRPr kumimoji="1" lang="zh-CN" altLang="en-US" sz="1100">
                <a:solidFill>
                  <a:srgbClr val="151515"/>
                </a:solidFill>
              </a:endParaRPr>
            </a:p>
          </p:txBody>
        </p:sp>
        <p:sp>
          <p:nvSpPr>
            <p:cNvPr id="20515" name="文本框 49"/>
            <p:cNvSpPr txBox="1">
              <a:spLocks noChangeArrowheads="1"/>
            </p:cNvSpPr>
            <p:nvPr/>
          </p:nvSpPr>
          <p:spPr bwMode="auto">
            <a:xfrm>
              <a:off x="438721" y="3766964"/>
              <a:ext cx="1017588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CN" sz="1100">
                  <a:solidFill>
                    <a:srgbClr val="151515"/>
                  </a:solidFill>
                </a:rPr>
                <a:t>segment 2</a:t>
              </a:r>
              <a:endParaRPr kumimoji="1" lang="zh-CN" altLang="en-US" sz="1100">
                <a:solidFill>
                  <a:srgbClr val="151515"/>
                </a:solidFill>
              </a:endParaRPr>
            </a:p>
          </p:txBody>
        </p:sp>
        <p:sp>
          <p:nvSpPr>
            <p:cNvPr id="20516" name="文本框 49"/>
            <p:cNvSpPr txBox="1">
              <a:spLocks noChangeArrowheads="1"/>
            </p:cNvSpPr>
            <p:nvPr/>
          </p:nvSpPr>
          <p:spPr bwMode="auto">
            <a:xfrm>
              <a:off x="438721" y="4095577"/>
              <a:ext cx="10271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CN" sz="1100">
                  <a:solidFill>
                    <a:srgbClr val="151515"/>
                  </a:solidFill>
                </a:rPr>
                <a:t>segment 3</a:t>
              </a:r>
              <a:endParaRPr kumimoji="1" lang="zh-CN" altLang="en-US" sz="1100">
                <a:solidFill>
                  <a:srgbClr val="151515"/>
                </a:solidFill>
              </a:endParaRPr>
            </a:p>
          </p:txBody>
        </p:sp>
        <p:cxnSp>
          <p:nvCxnSpPr>
            <p:cNvPr id="82" name="直线箭头连接符 81"/>
            <p:cNvCxnSpPr>
              <a:stCxn id="56" idx="0"/>
            </p:cNvCxnSpPr>
            <p:nvPr/>
          </p:nvCxnSpPr>
          <p:spPr>
            <a:xfrm flipV="1">
              <a:off x="1453134" y="3501852"/>
              <a:ext cx="1654175" cy="24130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菱形 82"/>
            <p:cNvSpPr/>
            <p:nvPr/>
          </p:nvSpPr>
          <p:spPr>
            <a:xfrm>
              <a:off x="3046984" y="3305002"/>
              <a:ext cx="304800" cy="263525"/>
            </a:xfrm>
            <a:prstGeom prst="diamond">
              <a:avLst/>
            </a:prstGeom>
            <a:solidFill>
              <a:srgbClr val="3366FF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100">
                <a:solidFill>
                  <a:srgbClr val="151515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cxnSp>
          <p:nvCxnSpPr>
            <p:cNvPr id="89" name="直线连接符 88"/>
            <p:cNvCxnSpPr>
              <a:stCxn id="20488" idx="2"/>
              <a:endCxn id="66" idx="0"/>
            </p:cNvCxnSpPr>
            <p:nvPr/>
          </p:nvCxnSpPr>
          <p:spPr>
            <a:xfrm>
              <a:off x="1449959" y="2466802"/>
              <a:ext cx="4762" cy="98425"/>
            </a:xfrm>
            <a:prstGeom prst="line">
              <a:avLst/>
            </a:prstGeom>
            <a:ln>
              <a:solidFill>
                <a:srgbClr val="151515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 1"/>
          <p:cNvGrpSpPr/>
          <p:nvPr/>
        </p:nvGrpSpPr>
        <p:grpSpPr>
          <a:xfrm>
            <a:off x="4644008" y="2184921"/>
            <a:ext cx="4316287" cy="2756247"/>
            <a:chOff x="4792217" y="2208263"/>
            <a:chExt cx="4316287" cy="2756247"/>
          </a:xfrm>
        </p:grpSpPr>
        <p:sp>
          <p:nvSpPr>
            <p:cNvPr id="99" name="椭圆 98"/>
            <p:cNvSpPr/>
            <p:nvPr/>
          </p:nvSpPr>
          <p:spPr>
            <a:xfrm>
              <a:off x="6603554" y="4175522"/>
              <a:ext cx="257175" cy="265113"/>
            </a:xfrm>
            <a:prstGeom prst="ellipse">
              <a:avLst/>
            </a:prstGeom>
            <a:solidFill>
              <a:srgbClr val="3366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400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7240142" y="3018235"/>
              <a:ext cx="257175" cy="2667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400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cxnSp>
          <p:nvCxnSpPr>
            <p:cNvPr id="101" name="曲线连接符 100"/>
            <p:cNvCxnSpPr>
              <a:stCxn id="99" idx="0"/>
              <a:endCxn id="100" idx="2"/>
            </p:cNvCxnSpPr>
            <p:nvPr/>
          </p:nvCxnSpPr>
          <p:spPr>
            <a:xfrm rot="5400000" flipH="1" flipV="1">
              <a:off x="6474173" y="3409554"/>
              <a:ext cx="1023937" cy="508000"/>
            </a:xfrm>
            <a:prstGeom prst="curvedConnector2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曲线连接符 101"/>
            <p:cNvCxnSpPr>
              <a:stCxn id="100" idx="4"/>
              <a:endCxn id="99" idx="6"/>
            </p:cNvCxnSpPr>
            <p:nvPr/>
          </p:nvCxnSpPr>
          <p:spPr>
            <a:xfrm rot="5400000">
              <a:off x="6602760" y="3542904"/>
              <a:ext cx="1023937" cy="508000"/>
            </a:xfrm>
            <a:prstGeom prst="curvedConnector2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文本框 10"/>
            <p:cNvSpPr txBox="1">
              <a:spLocks noChangeArrowheads="1"/>
            </p:cNvSpPr>
            <p:nvPr/>
          </p:nvSpPr>
          <p:spPr bwMode="auto">
            <a:xfrm>
              <a:off x="6184454" y="4369197"/>
              <a:ext cx="10668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CN" sz="1400">
                  <a:solidFill>
                    <a:srgbClr val="3366FF"/>
                  </a:solidFill>
                </a:rPr>
                <a:t>local node</a:t>
              </a:r>
              <a:endParaRPr kumimoji="1" lang="zh-CN" altLang="en-US" sz="1400">
                <a:solidFill>
                  <a:srgbClr val="3366FF"/>
                </a:solidFill>
              </a:endParaRPr>
            </a:p>
          </p:txBody>
        </p:sp>
        <p:sp>
          <p:nvSpPr>
            <p:cNvPr id="20525" name="文本框 11"/>
            <p:cNvSpPr txBox="1">
              <a:spLocks noChangeArrowheads="1"/>
            </p:cNvSpPr>
            <p:nvPr/>
          </p:nvSpPr>
          <p:spPr bwMode="auto">
            <a:xfrm>
              <a:off x="6879779" y="2516585"/>
              <a:ext cx="936625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CN" sz="1400">
                  <a:solidFill>
                    <a:srgbClr val="FF3300"/>
                  </a:solidFill>
                </a:rPr>
                <a:t>remote node 1</a:t>
              </a:r>
              <a:endParaRPr kumimoji="1" lang="zh-CN" altLang="en-US" sz="1400">
                <a:solidFill>
                  <a:srgbClr val="FF3300"/>
                </a:solidFill>
              </a:endParaRPr>
            </a:p>
          </p:txBody>
        </p:sp>
        <p:cxnSp>
          <p:nvCxnSpPr>
            <p:cNvPr id="106" name="曲线连接符 105"/>
            <p:cNvCxnSpPr/>
            <p:nvPr/>
          </p:nvCxnSpPr>
          <p:spPr>
            <a:xfrm rot="5400000" flipH="1" flipV="1">
              <a:off x="6731571" y="3097288"/>
              <a:ext cx="369888" cy="215900"/>
            </a:xfrm>
            <a:prstGeom prst="curvedConnector3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曲线连接符 106"/>
            <p:cNvCxnSpPr/>
            <p:nvPr/>
          </p:nvCxnSpPr>
          <p:spPr>
            <a:xfrm flipV="1">
              <a:off x="7460804" y="3143647"/>
              <a:ext cx="425450" cy="153988"/>
            </a:xfrm>
            <a:prstGeom prst="curvedConnector3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曲线连接符 107"/>
            <p:cNvCxnSpPr/>
            <p:nvPr/>
          </p:nvCxnSpPr>
          <p:spPr>
            <a:xfrm flipV="1">
              <a:off x="7460804" y="3245247"/>
              <a:ext cx="425450" cy="153988"/>
            </a:xfrm>
            <a:prstGeom prst="curvedConnector3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曲线连接符 108"/>
            <p:cNvCxnSpPr/>
            <p:nvPr/>
          </p:nvCxnSpPr>
          <p:spPr>
            <a:xfrm flipV="1">
              <a:off x="7456042" y="3350022"/>
              <a:ext cx="425450" cy="153988"/>
            </a:xfrm>
            <a:prstGeom prst="curvedConnector3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30" name="文本框 18"/>
            <p:cNvSpPr txBox="1">
              <a:spLocks noChangeArrowheads="1"/>
            </p:cNvSpPr>
            <p:nvPr/>
          </p:nvSpPr>
          <p:spPr bwMode="auto">
            <a:xfrm>
              <a:off x="5439917" y="4656535"/>
              <a:ext cx="260191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CN" sz="1400"/>
                <a:t>consensus DNA sequences</a:t>
              </a:r>
              <a:endParaRPr kumimoji="1" lang="zh-CN" altLang="en-US" sz="1400"/>
            </a:p>
          </p:txBody>
        </p:sp>
        <p:cxnSp>
          <p:nvCxnSpPr>
            <p:cNvPr id="111" name="直线箭头连接符 110"/>
            <p:cNvCxnSpPr/>
            <p:nvPr/>
          </p:nvCxnSpPr>
          <p:spPr>
            <a:xfrm flipH="1">
              <a:off x="7311579" y="4100414"/>
              <a:ext cx="72926" cy="55770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32" name="组 139"/>
            <p:cNvGrpSpPr>
              <a:grpSpLocks/>
            </p:cNvGrpSpPr>
            <p:nvPr/>
          </p:nvGrpSpPr>
          <p:grpSpPr bwMode="auto">
            <a:xfrm rot="-828669">
              <a:off x="6981780" y="3748793"/>
              <a:ext cx="805453" cy="343202"/>
              <a:chOff x="7196451" y="3021531"/>
              <a:chExt cx="805453" cy="343202"/>
            </a:xfrm>
          </p:grpSpPr>
          <p:cxnSp>
            <p:nvCxnSpPr>
              <p:cNvPr id="105" name="曲线连接符 104"/>
              <p:cNvCxnSpPr/>
              <p:nvPr/>
            </p:nvCxnSpPr>
            <p:spPr>
              <a:xfrm flipV="1">
                <a:off x="7241491" y="3118671"/>
                <a:ext cx="760413" cy="246062"/>
              </a:xfrm>
              <a:prstGeom prst="curvedConnector3">
                <a:avLst/>
              </a:prstGeom>
              <a:ln>
                <a:solidFill>
                  <a:srgbClr val="29293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曲线连接符 111"/>
              <p:cNvCxnSpPr/>
              <p:nvPr/>
            </p:nvCxnSpPr>
            <p:spPr>
              <a:xfrm flipV="1">
                <a:off x="7196451" y="3021531"/>
                <a:ext cx="760413" cy="244475"/>
              </a:xfrm>
              <a:prstGeom prst="curvedConnector3">
                <a:avLst/>
              </a:prstGeom>
              <a:ln>
                <a:solidFill>
                  <a:srgbClr val="29293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椭圆 112"/>
            <p:cNvSpPr/>
            <p:nvPr/>
          </p:nvSpPr>
          <p:spPr>
            <a:xfrm>
              <a:off x="5379592" y="2949972"/>
              <a:ext cx="257175" cy="2667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400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20534" name="文本框 22"/>
            <p:cNvSpPr txBox="1">
              <a:spLocks noChangeArrowheads="1"/>
            </p:cNvSpPr>
            <p:nvPr/>
          </p:nvSpPr>
          <p:spPr bwMode="auto">
            <a:xfrm>
              <a:off x="4792217" y="2445147"/>
              <a:ext cx="1090612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CN" sz="1400">
                  <a:solidFill>
                    <a:srgbClr val="FF3300"/>
                  </a:solidFill>
                </a:rPr>
                <a:t>remote node 2</a:t>
              </a:r>
              <a:endParaRPr kumimoji="1" lang="zh-CN" altLang="en-US" sz="1400">
                <a:solidFill>
                  <a:srgbClr val="FF3300"/>
                </a:solidFill>
              </a:endParaRPr>
            </a:p>
          </p:txBody>
        </p:sp>
        <p:cxnSp>
          <p:nvCxnSpPr>
            <p:cNvPr id="20535" name="曲线连接符 2"/>
            <p:cNvCxnSpPr>
              <a:cxnSpLocks noChangeShapeType="1"/>
              <a:stCxn id="99" idx="1"/>
              <a:endCxn id="113" idx="6"/>
            </p:cNvCxnSpPr>
            <p:nvPr/>
          </p:nvCxnSpPr>
          <p:spPr bwMode="auto">
            <a:xfrm rot="16200000" flipV="1">
              <a:off x="5573267" y="3146822"/>
              <a:ext cx="1131888" cy="1004887"/>
            </a:xfrm>
            <a:prstGeom prst="curvedConnector2">
              <a:avLst/>
            </a:prstGeom>
            <a:noFill/>
            <a:ln w="28575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36" name="曲线连接符 26"/>
            <p:cNvCxnSpPr>
              <a:cxnSpLocks noChangeShapeType="1"/>
              <a:stCxn id="113" idx="4"/>
              <a:endCxn id="99" idx="2"/>
            </p:cNvCxnSpPr>
            <p:nvPr/>
          </p:nvCxnSpPr>
          <p:spPr bwMode="auto">
            <a:xfrm rot="16200000" flipH="1">
              <a:off x="5509767" y="3215084"/>
              <a:ext cx="1092200" cy="1095375"/>
            </a:xfrm>
            <a:prstGeom prst="curvedConnector2">
              <a:avLst/>
            </a:prstGeom>
            <a:noFill/>
            <a:ln w="28575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" name="曲线连接符 116"/>
            <p:cNvCxnSpPr/>
            <p:nvPr/>
          </p:nvCxnSpPr>
          <p:spPr>
            <a:xfrm flipV="1">
              <a:off x="4881117" y="3000772"/>
              <a:ext cx="425450" cy="153988"/>
            </a:xfrm>
            <a:prstGeom prst="curvedConnector3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曲线连接符 117"/>
            <p:cNvCxnSpPr/>
            <p:nvPr/>
          </p:nvCxnSpPr>
          <p:spPr>
            <a:xfrm flipV="1">
              <a:off x="4881117" y="3102372"/>
              <a:ext cx="425450" cy="153988"/>
            </a:xfrm>
            <a:prstGeom prst="curvedConnector3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曲线连接符 118"/>
            <p:cNvCxnSpPr/>
            <p:nvPr/>
          </p:nvCxnSpPr>
          <p:spPr>
            <a:xfrm flipV="1">
              <a:off x="4874767" y="3207147"/>
              <a:ext cx="425450" cy="153988"/>
            </a:xfrm>
            <a:prstGeom prst="curvedConnector3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曲线连接符 119"/>
            <p:cNvCxnSpPr/>
            <p:nvPr/>
          </p:nvCxnSpPr>
          <p:spPr>
            <a:xfrm>
              <a:off x="6088361" y="3092302"/>
              <a:ext cx="433388" cy="360362"/>
            </a:xfrm>
            <a:prstGeom prst="curvedConnector3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41" name="组 133"/>
            <p:cNvGrpSpPr>
              <a:grpSpLocks/>
            </p:cNvGrpSpPr>
            <p:nvPr/>
          </p:nvGrpSpPr>
          <p:grpSpPr bwMode="auto">
            <a:xfrm rot="1354107">
              <a:off x="5060504" y="3602435"/>
              <a:ext cx="771525" cy="363537"/>
              <a:chOff x="4788024" y="3212902"/>
              <a:chExt cx="936625" cy="330200"/>
            </a:xfrm>
          </p:grpSpPr>
          <p:cxnSp>
            <p:nvCxnSpPr>
              <p:cNvPr id="121" name="曲线连接符 120"/>
              <p:cNvCxnSpPr/>
              <p:nvPr/>
            </p:nvCxnSpPr>
            <p:spPr>
              <a:xfrm>
                <a:off x="4785595" y="3209239"/>
                <a:ext cx="936625" cy="186009"/>
              </a:xfrm>
              <a:prstGeom prst="curvedConnector3">
                <a:avLst/>
              </a:prstGeom>
              <a:ln>
                <a:solidFill>
                  <a:srgbClr val="29293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曲线连接符 121"/>
              <p:cNvCxnSpPr/>
              <p:nvPr/>
            </p:nvCxnSpPr>
            <p:spPr>
              <a:xfrm>
                <a:off x="4788024" y="3284998"/>
                <a:ext cx="936625" cy="186008"/>
              </a:xfrm>
              <a:prstGeom prst="curvedConnector3">
                <a:avLst/>
              </a:prstGeom>
              <a:ln>
                <a:solidFill>
                  <a:srgbClr val="29293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曲线连接符 122"/>
              <p:cNvCxnSpPr/>
              <p:nvPr/>
            </p:nvCxnSpPr>
            <p:spPr>
              <a:xfrm>
                <a:off x="4787865" y="3355374"/>
                <a:ext cx="936625" cy="187450"/>
              </a:xfrm>
              <a:prstGeom prst="curvedConnector3">
                <a:avLst/>
              </a:prstGeom>
              <a:ln>
                <a:solidFill>
                  <a:srgbClr val="29293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直线箭头连接符 123"/>
            <p:cNvCxnSpPr/>
            <p:nvPr/>
          </p:nvCxnSpPr>
          <p:spPr>
            <a:xfrm>
              <a:off x="5728321" y="4172422"/>
              <a:ext cx="359296" cy="50475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43" name="文本框 47"/>
            <p:cNvSpPr txBox="1">
              <a:spLocks noChangeArrowheads="1"/>
            </p:cNvSpPr>
            <p:nvPr/>
          </p:nvSpPr>
          <p:spPr bwMode="auto">
            <a:xfrm>
              <a:off x="5308154" y="2208263"/>
              <a:ext cx="22923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CN" sz="1400" dirty="0" smtClean="0"/>
                <a:t>query </a:t>
              </a:r>
              <a:r>
                <a:rPr kumimoji="1" lang="en-US" altLang="zh-CN" sz="1400" dirty="0"/>
                <a:t>DNA sequences</a:t>
              </a:r>
              <a:endParaRPr kumimoji="1" lang="zh-CN" altLang="en-US" sz="1400" dirty="0"/>
            </a:p>
          </p:txBody>
        </p:sp>
        <p:cxnSp>
          <p:nvCxnSpPr>
            <p:cNvPr id="126" name="直线箭头连接符 125"/>
            <p:cNvCxnSpPr/>
            <p:nvPr/>
          </p:nvCxnSpPr>
          <p:spPr>
            <a:xfrm flipV="1">
              <a:off x="6232377" y="2588246"/>
              <a:ext cx="72008" cy="50405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/>
            <p:cNvCxnSpPr/>
            <p:nvPr/>
          </p:nvCxnSpPr>
          <p:spPr>
            <a:xfrm flipH="1" flipV="1">
              <a:off x="6592442" y="2588022"/>
              <a:ext cx="288007" cy="50428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46" name="文本框 55"/>
            <p:cNvSpPr txBox="1">
              <a:spLocks noChangeArrowheads="1"/>
            </p:cNvSpPr>
            <p:nvPr/>
          </p:nvSpPr>
          <p:spPr bwMode="auto">
            <a:xfrm>
              <a:off x="7762304" y="2903960"/>
              <a:ext cx="1346200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CN" sz="1100"/>
                <a:t>remote search</a:t>
              </a:r>
              <a:endParaRPr kumimoji="1" lang="zh-CN" altLang="en-US" sz="1100"/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7744545" y="2372222"/>
              <a:ext cx="1335088" cy="554038"/>
            </a:xfrm>
            <a:prstGeom prst="rect">
              <a:avLst/>
            </a:prstGeom>
            <a:noFill/>
            <a:ln w="19050" cmpd="sng">
              <a:solidFill>
                <a:srgbClr val="292934"/>
              </a:solidFill>
            </a:ln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charset="0"/>
                  <a:cs typeface="Arial" charset="0"/>
                </a:rPr>
                <a:t>ACGCGATTCAG</a:t>
              </a:r>
            </a:p>
            <a:p>
              <a:pPr algn="l">
                <a:defRPr/>
              </a:pPr>
              <a:r>
                <a:rPr kumimoji="1" lang="en-US" altLang="zh-CN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charset="0"/>
                  <a:cs typeface="Arial" charset="0"/>
                </a:rPr>
                <a:t>     GCGATTCAGTA</a:t>
              </a:r>
            </a:p>
            <a:p>
              <a:pPr algn="l">
                <a:defRPr/>
              </a:pPr>
              <a:r>
                <a:rPr kumimoji="1" lang="en-US" altLang="zh-CN" sz="1000" b="1" dirty="0">
                  <a:solidFill>
                    <a:srgbClr val="FF8000"/>
                  </a:solidFill>
                  <a:ea typeface="宋体" charset="0"/>
                  <a:cs typeface="Arial" charset="0"/>
                </a:rPr>
                <a:t>ACGCGATTCAGTA</a:t>
              </a:r>
              <a:endParaRPr kumimoji="1" lang="zh-CN" altLang="en-US" sz="1000" b="1" dirty="0">
                <a:solidFill>
                  <a:srgbClr val="FF8000"/>
                </a:solidFill>
                <a:ea typeface="宋体" charset="0"/>
                <a:cs typeface="Arial" charset="0"/>
              </a:endParaRPr>
            </a:p>
          </p:txBody>
        </p:sp>
      </p:grpSp>
      <p:sp>
        <p:nvSpPr>
          <p:cNvPr id="20548" name="Content Placeholder 2"/>
          <p:cNvSpPr txBox="1">
            <a:spLocks/>
          </p:cNvSpPr>
          <p:nvPr/>
        </p:nvSpPr>
        <p:spPr bwMode="auto">
          <a:xfrm>
            <a:off x="35496" y="5085928"/>
            <a:ext cx="87852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182563" indent="-1825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indent="-1825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Effective strategies are needed to improve performance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</a:pPr>
            <a:r>
              <a:rPr lang="en-US" altLang="zh-CN" sz="2000" dirty="0">
                <a:solidFill>
                  <a:srgbClr val="000090"/>
                </a:solidFill>
              </a:rPr>
              <a:t>System level optimization</a:t>
            </a:r>
          </a:p>
          <a:p>
            <a:pPr lvl="1" algn="l"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</a:pPr>
            <a:r>
              <a:rPr lang="en-US" altLang="zh-CN" sz="2000" dirty="0">
                <a:solidFill>
                  <a:srgbClr val="000090"/>
                </a:solidFill>
              </a:rPr>
              <a:t>User level optimization</a:t>
            </a:r>
          </a:p>
        </p:txBody>
      </p:sp>
      <p:sp>
        <p:nvSpPr>
          <p:cNvPr id="7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6381750"/>
            <a:ext cx="1066800" cy="328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7A5887A5-21D8-5140-8C04-0277E6D30B22}" type="slidenum">
              <a:rPr lang="en-US" altLang="zh-CN" sz="1900">
                <a:solidFill>
                  <a:srgbClr val="000000"/>
                </a:solidFill>
              </a:rPr>
              <a:pPr eaLnBrk="1" hangingPunct="1">
                <a:lnSpc>
                  <a:spcPct val="80000"/>
                </a:lnSpc>
              </a:pPr>
              <a:t>6</a:t>
            </a:fld>
            <a:endParaRPr lang="en-US" altLang="zh-CN" sz="19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04664"/>
            <a:ext cx="8784976" cy="79208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3600" dirty="0" smtClean="0">
                <a:latin typeface="Arial" charset="0"/>
                <a:ea typeface="+mj-ea"/>
                <a:cs typeface="Arial" charset="0"/>
              </a:rPr>
              <a:t>Opt #1: Auto-Detected </a:t>
            </a:r>
            <a:r>
              <a:rPr kumimoji="0" lang="en-US" altLang="zh-CN" sz="3600" dirty="0">
                <a:latin typeface="Arial" charset="0"/>
                <a:ea typeface="+mj-ea"/>
                <a:cs typeface="Arial" charset="0"/>
              </a:rPr>
              <a:t>Exclusive User Buffer</a:t>
            </a:r>
            <a:endParaRPr kumimoji="0" lang="en-US" altLang="zh-CN" sz="3600" dirty="0">
              <a:latin typeface="Arial" charset="0"/>
              <a:ea typeface="+mj-ea"/>
            </a:endParaRPr>
          </a:p>
        </p:txBody>
      </p:sp>
      <p:sp>
        <p:nvSpPr>
          <p:cNvPr id="23554" name="内容占位符 1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895850"/>
          </a:xfrm>
        </p:spPr>
        <p:txBody>
          <a:bodyPr/>
          <a:lstStyle/>
          <a:p>
            <a:pPr eaLnBrk="1" hangingPunct="1"/>
            <a:r>
              <a:rPr kumimoji="0" lang="en-US" altLang="zh-CN">
                <a:latin typeface="Arial" charset="0"/>
                <a:cs typeface="Comic Sans MS" charset="0"/>
              </a:rPr>
              <a:t>MPI internally detects EXCLUSIVE passive mode</a:t>
            </a:r>
          </a:p>
          <a:p>
            <a:pPr eaLnBrk="1" hangingPunct="1"/>
            <a:endParaRPr kumimoji="0" lang="en-US" altLang="zh-CN">
              <a:latin typeface="Arial" charset="0"/>
              <a:cs typeface="Arial" charset="0"/>
            </a:endParaRPr>
          </a:p>
          <a:p>
            <a:pPr eaLnBrk="1" hangingPunct="1"/>
            <a:endParaRPr kumimoji="0" lang="en-US" altLang="zh-CN">
              <a:latin typeface="Arial" charset="0"/>
              <a:cs typeface="Arial" charset="0"/>
            </a:endParaRPr>
          </a:p>
          <a:p>
            <a:pPr eaLnBrk="1" hangingPunct="1"/>
            <a:endParaRPr kumimoji="0" lang="en-US" altLang="zh-CN">
              <a:latin typeface="Arial" charset="0"/>
              <a:cs typeface="Arial" charset="0"/>
            </a:endParaRPr>
          </a:p>
          <a:p>
            <a:pPr eaLnBrk="1" hangingPunct="1"/>
            <a:endParaRPr kumimoji="0" lang="en-US" altLang="zh-CN">
              <a:latin typeface="Arial" charset="0"/>
              <a:cs typeface="Arial" charset="0"/>
            </a:endParaRPr>
          </a:p>
          <a:p>
            <a:pPr eaLnBrk="1" hangingPunct="1"/>
            <a:endParaRPr kumimoji="0" lang="en-US" altLang="zh-CN">
              <a:latin typeface="Arial" charset="0"/>
              <a:cs typeface="Arial" charset="0"/>
            </a:endParaRPr>
          </a:p>
          <a:p>
            <a:pPr eaLnBrk="1" hangingPunct="1"/>
            <a:endParaRPr kumimoji="0" lang="en-US" altLang="zh-CN">
              <a:latin typeface="Arial" charset="0"/>
              <a:cs typeface="Arial" charset="0"/>
            </a:endParaRPr>
          </a:p>
          <a:p>
            <a:pPr eaLnBrk="1" hangingPunct="1"/>
            <a:endParaRPr kumimoji="0" lang="en-US" altLang="zh-CN">
              <a:latin typeface="Arial" charset="0"/>
              <a:cs typeface="Arial" charset="0"/>
            </a:endParaRPr>
          </a:p>
          <a:p>
            <a:pPr eaLnBrk="1" hangingPunct="1"/>
            <a:endParaRPr kumimoji="0" lang="en-US" altLang="zh-CN">
              <a:latin typeface="Arial" charset="0"/>
              <a:cs typeface="Arial" charset="0"/>
            </a:endParaRPr>
          </a:p>
          <a:p>
            <a:pPr eaLnBrk="1" hangingPunct="1"/>
            <a:endParaRPr kumimoji="0" lang="en-US" altLang="zh-CN">
              <a:latin typeface="Arial" charset="0"/>
              <a:cs typeface="Arial" charset="0"/>
            </a:endParaRPr>
          </a:p>
          <a:p>
            <a:pPr eaLnBrk="1" hangingPunct="1"/>
            <a:r>
              <a:rPr kumimoji="0" lang="en-US" altLang="zh-CN">
                <a:latin typeface="Arial" charset="0"/>
                <a:cs typeface="Comic Sans MS" charset="0"/>
              </a:rPr>
              <a:t>Optimization is transparent to user</a:t>
            </a:r>
            <a:endParaRPr kumimoji="0" lang="zh-CN" altLang="en-US">
              <a:latin typeface="Arial" charset="0"/>
              <a:ea typeface="华文新魏" charset="0"/>
              <a:cs typeface="华文新魏" charset="0"/>
            </a:endParaRPr>
          </a:p>
        </p:txBody>
      </p:sp>
      <p:cxnSp>
        <p:nvCxnSpPr>
          <p:cNvPr id="8" name="Straight Connector 5"/>
          <p:cNvCxnSpPr/>
          <p:nvPr/>
        </p:nvCxnSpPr>
        <p:spPr bwMode="auto">
          <a:xfrm flipH="1">
            <a:off x="1760538" y="2363788"/>
            <a:ext cx="1587" cy="2320925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57" name="TextBox 8"/>
          <p:cNvSpPr txBox="1">
            <a:spLocks noChangeArrowheads="1"/>
          </p:cNvSpPr>
          <p:nvPr/>
        </p:nvSpPr>
        <p:spPr bwMode="auto">
          <a:xfrm>
            <a:off x="755650" y="4097338"/>
            <a:ext cx="920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>
                <a:cs typeface="Calibri" charset="0"/>
              </a:rPr>
              <a:t>unlock</a:t>
            </a:r>
          </a:p>
        </p:txBody>
      </p:sp>
      <p:sp>
        <p:nvSpPr>
          <p:cNvPr id="23558" name="TextBox 9"/>
          <p:cNvSpPr txBox="1">
            <a:spLocks noChangeArrowheads="1"/>
          </p:cNvSpPr>
          <p:nvPr/>
        </p:nvSpPr>
        <p:spPr bwMode="auto">
          <a:xfrm>
            <a:off x="1417638" y="1916113"/>
            <a:ext cx="749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>
                <a:cs typeface="Calibri" charset="0"/>
              </a:rPr>
              <a:t>origin</a:t>
            </a:r>
          </a:p>
        </p:txBody>
      </p:sp>
      <p:sp>
        <p:nvSpPr>
          <p:cNvPr id="23559" name="TextBox 10"/>
          <p:cNvSpPr txBox="1">
            <a:spLocks noChangeArrowheads="1"/>
          </p:cNvSpPr>
          <p:nvPr/>
        </p:nvSpPr>
        <p:spPr bwMode="auto">
          <a:xfrm>
            <a:off x="2847975" y="1927225"/>
            <a:ext cx="776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>
                <a:cs typeface="Calibri" charset="0"/>
              </a:rPr>
              <a:t>target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1762125" y="3792538"/>
            <a:ext cx="1443038" cy="282575"/>
          </a:xfrm>
          <a:prstGeom prst="straightConnector1">
            <a:avLst/>
          </a:prstGeom>
          <a:ln w="28575" cmpd="sng">
            <a:headEnd type="none" w="med" len="med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561" name="TextBox 14"/>
          <p:cNvSpPr txBox="1">
            <a:spLocks noChangeArrowheads="1"/>
          </p:cNvSpPr>
          <p:nvPr/>
        </p:nvSpPr>
        <p:spPr bwMode="auto">
          <a:xfrm rot="802596">
            <a:off x="2008188" y="3613150"/>
            <a:ext cx="1030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>
                <a:cs typeface="Calibri" charset="0"/>
              </a:rPr>
              <a:t>AM 2</a:t>
            </a:r>
          </a:p>
        </p:txBody>
      </p:sp>
      <p:sp>
        <p:nvSpPr>
          <p:cNvPr id="15" name="Right Brace 16"/>
          <p:cNvSpPr/>
          <p:nvPr/>
        </p:nvSpPr>
        <p:spPr bwMode="auto">
          <a:xfrm rot="10800000">
            <a:off x="1441450" y="2657475"/>
            <a:ext cx="250825" cy="1439863"/>
          </a:xfrm>
          <a:prstGeom prst="rightBrac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  <a:cs typeface="Calibri" charset="0"/>
            </a:endParaRPr>
          </a:p>
        </p:txBody>
      </p:sp>
      <p:sp>
        <p:nvSpPr>
          <p:cNvPr id="23563" name="TextBox 19"/>
          <p:cNvSpPr txBox="1">
            <a:spLocks noChangeArrowheads="1"/>
          </p:cNvSpPr>
          <p:nvPr/>
        </p:nvSpPr>
        <p:spPr bwMode="auto">
          <a:xfrm>
            <a:off x="611188" y="3089275"/>
            <a:ext cx="920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>
                <a:cs typeface="Calibri" charset="0"/>
              </a:rPr>
              <a:t>epoch</a:t>
            </a:r>
          </a:p>
        </p:txBody>
      </p:sp>
      <p:sp>
        <p:nvSpPr>
          <p:cNvPr id="23564" name="TextBox 20"/>
          <p:cNvSpPr txBox="1">
            <a:spLocks noChangeArrowheads="1"/>
          </p:cNvSpPr>
          <p:nvPr/>
        </p:nvSpPr>
        <p:spPr bwMode="auto">
          <a:xfrm>
            <a:off x="827088" y="2368550"/>
            <a:ext cx="920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>
                <a:cs typeface="Calibri" charset="0"/>
              </a:rPr>
              <a:t>lock</a:t>
            </a:r>
          </a:p>
        </p:txBody>
      </p:sp>
      <p:cxnSp>
        <p:nvCxnSpPr>
          <p:cNvPr id="20" name="Straight Arrow Connector 22"/>
          <p:cNvCxnSpPr/>
          <p:nvPr/>
        </p:nvCxnSpPr>
        <p:spPr bwMode="auto">
          <a:xfrm>
            <a:off x="1751013" y="3476625"/>
            <a:ext cx="1443037" cy="282575"/>
          </a:xfrm>
          <a:prstGeom prst="straightConnector1">
            <a:avLst/>
          </a:prstGeom>
          <a:ln w="28575" cmpd="sng">
            <a:headEnd type="none" w="med" len="med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566" name="TextBox 23"/>
          <p:cNvSpPr txBox="1">
            <a:spLocks noChangeArrowheads="1"/>
          </p:cNvSpPr>
          <p:nvPr/>
        </p:nvSpPr>
        <p:spPr bwMode="auto">
          <a:xfrm rot="802596">
            <a:off x="2079625" y="3303588"/>
            <a:ext cx="1036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>
                <a:cs typeface="Calibri" charset="0"/>
              </a:rPr>
              <a:t>AM 1</a:t>
            </a:r>
          </a:p>
        </p:txBody>
      </p:sp>
      <p:cxnSp>
        <p:nvCxnSpPr>
          <p:cNvPr id="27" name="Straight Connector 5"/>
          <p:cNvCxnSpPr/>
          <p:nvPr/>
        </p:nvCxnSpPr>
        <p:spPr bwMode="auto">
          <a:xfrm flipH="1">
            <a:off x="3203575" y="2368550"/>
            <a:ext cx="1588" cy="2320925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任意形状 40"/>
          <p:cNvSpPr/>
          <p:nvPr/>
        </p:nvSpPr>
        <p:spPr>
          <a:xfrm rot="250357">
            <a:off x="1763713" y="3048000"/>
            <a:ext cx="1439862" cy="287338"/>
          </a:xfrm>
          <a:custGeom>
            <a:avLst/>
            <a:gdLst>
              <a:gd name="connsiteX0" fmla="*/ 30239 w 1563802"/>
              <a:gd name="connsiteY0" fmla="*/ 0 h 298056"/>
              <a:gd name="connsiteX1" fmla="*/ 1563778 w 1563802"/>
              <a:gd name="connsiteY1" fmla="*/ 177106 h 298056"/>
              <a:gd name="connsiteX2" fmla="*/ 0 w 1563802"/>
              <a:gd name="connsiteY2" fmla="*/ 298056 h 298056"/>
              <a:gd name="connsiteX3" fmla="*/ 0 w 1563802"/>
              <a:gd name="connsiteY3" fmla="*/ 298056 h 29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3802" h="298056">
                <a:moveTo>
                  <a:pt x="30239" y="0"/>
                </a:moveTo>
                <a:cubicBezTo>
                  <a:pt x="799528" y="63715"/>
                  <a:pt x="1568818" y="127430"/>
                  <a:pt x="1563778" y="177106"/>
                </a:cubicBezTo>
                <a:cubicBezTo>
                  <a:pt x="1558738" y="226782"/>
                  <a:pt x="0" y="298056"/>
                  <a:pt x="0" y="298056"/>
                </a:cubicBezTo>
                <a:lnTo>
                  <a:pt x="0" y="298056"/>
                </a:lnTo>
              </a:path>
            </a:pathLst>
          </a:custGeom>
          <a:ln w="28575" cmpd="sng">
            <a:solidFill>
              <a:srgbClr val="0000F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kumimoji="1" lang="zh-CN" altLang="en-US">
              <a:solidFill>
                <a:srgbClr val="0000FF"/>
              </a:solidFill>
            </a:endParaRPr>
          </a:p>
        </p:txBody>
      </p:sp>
      <p:sp>
        <p:nvSpPr>
          <p:cNvPr id="23569" name="TextBox 20"/>
          <p:cNvSpPr txBox="1">
            <a:spLocks noChangeArrowheads="1"/>
          </p:cNvSpPr>
          <p:nvPr/>
        </p:nvSpPr>
        <p:spPr bwMode="auto">
          <a:xfrm>
            <a:off x="3205163" y="2711450"/>
            <a:ext cx="1511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>
                <a:solidFill>
                  <a:srgbClr val="FF0000"/>
                </a:solidFill>
                <a:cs typeface="Calibri" charset="0"/>
              </a:rPr>
              <a:t>EXCLUSIVE</a:t>
            </a:r>
          </a:p>
          <a:p>
            <a:pPr eaLnBrk="1" hangingPunct="1"/>
            <a:r>
              <a:rPr lang="en-US" altLang="zh-CN" sz="1800">
                <a:solidFill>
                  <a:srgbClr val="FF0000"/>
                </a:solidFill>
                <a:cs typeface="Calibri" charset="0"/>
                <a:sym typeface="Wingdings" charset="0"/>
              </a:rPr>
              <a:t></a:t>
            </a:r>
            <a:endParaRPr lang="en-US" altLang="zh-CN" sz="1800">
              <a:solidFill>
                <a:srgbClr val="FF0000"/>
              </a:solidFill>
              <a:cs typeface="Calibri" charset="0"/>
            </a:endParaRPr>
          </a:p>
        </p:txBody>
      </p:sp>
      <p:sp>
        <p:nvSpPr>
          <p:cNvPr id="23570" name="TextBox 23"/>
          <p:cNvSpPr txBox="1">
            <a:spLocks noChangeArrowheads="1"/>
          </p:cNvSpPr>
          <p:nvPr/>
        </p:nvSpPr>
        <p:spPr bwMode="auto">
          <a:xfrm rot="589569">
            <a:off x="1638300" y="2789238"/>
            <a:ext cx="1838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>
                <a:solidFill>
                  <a:srgbClr val="0000FF"/>
                </a:solidFill>
                <a:cs typeface="Calibri" charset="0"/>
              </a:rPr>
              <a:t>hand-shake</a:t>
            </a:r>
          </a:p>
        </p:txBody>
      </p:sp>
      <p:cxnSp>
        <p:nvCxnSpPr>
          <p:cNvPr id="46" name="Straight Connector 5"/>
          <p:cNvCxnSpPr/>
          <p:nvPr/>
        </p:nvCxnSpPr>
        <p:spPr bwMode="auto">
          <a:xfrm flipH="1">
            <a:off x="5937250" y="2363788"/>
            <a:ext cx="1588" cy="2320925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72" name="TextBox 8"/>
          <p:cNvSpPr txBox="1">
            <a:spLocks noChangeArrowheads="1"/>
          </p:cNvSpPr>
          <p:nvPr/>
        </p:nvSpPr>
        <p:spPr bwMode="auto">
          <a:xfrm>
            <a:off x="5014913" y="4159250"/>
            <a:ext cx="920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>
                <a:cs typeface="Calibri" charset="0"/>
              </a:rPr>
              <a:t>unlock</a:t>
            </a:r>
          </a:p>
        </p:txBody>
      </p:sp>
      <p:sp>
        <p:nvSpPr>
          <p:cNvPr id="23573" name="TextBox 9"/>
          <p:cNvSpPr txBox="1">
            <a:spLocks noChangeArrowheads="1"/>
          </p:cNvSpPr>
          <p:nvPr/>
        </p:nvSpPr>
        <p:spPr bwMode="auto">
          <a:xfrm>
            <a:off x="5594350" y="2008188"/>
            <a:ext cx="749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>
                <a:cs typeface="Calibri" charset="0"/>
              </a:rPr>
              <a:t>origin</a:t>
            </a:r>
          </a:p>
        </p:txBody>
      </p:sp>
      <p:sp>
        <p:nvSpPr>
          <p:cNvPr id="23574" name="TextBox 10"/>
          <p:cNvSpPr txBox="1">
            <a:spLocks noChangeArrowheads="1"/>
          </p:cNvSpPr>
          <p:nvPr/>
        </p:nvSpPr>
        <p:spPr bwMode="auto">
          <a:xfrm>
            <a:off x="7024688" y="20193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>
                <a:cs typeface="Calibri" charset="0"/>
              </a:rPr>
              <a:t>target</a:t>
            </a:r>
          </a:p>
        </p:txBody>
      </p:sp>
      <p:cxnSp>
        <p:nvCxnSpPr>
          <p:cNvPr id="50" name="Straight Arrow Connector 12"/>
          <p:cNvCxnSpPr/>
          <p:nvPr/>
        </p:nvCxnSpPr>
        <p:spPr bwMode="auto">
          <a:xfrm>
            <a:off x="5938838" y="4030663"/>
            <a:ext cx="1443037" cy="282575"/>
          </a:xfrm>
          <a:prstGeom prst="straightConnector1">
            <a:avLst/>
          </a:prstGeom>
          <a:ln w="28575" cmpd="sng">
            <a:headEnd type="none" w="med" len="med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576" name="TextBox 14"/>
          <p:cNvSpPr txBox="1">
            <a:spLocks noChangeArrowheads="1"/>
          </p:cNvSpPr>
          <p:nvPr/>
        </p:nvSpPr>
        <p:spPr bwMode="auto">
          <a:xfrm rot="802596">
            <a:off x="6321425" y="3902075"/>
            <a:ext cx="1030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>
                <a:cs typeface="Calibri" charset="0"/>
              </a:rPr>
              <a:t>AM 2</a:t>
            </a:r>
          </a:p>
        </p:txBody>
      </p:sp>
      <p:sp>
        <p:nvSpPr>
          <p:cNvPr id="52" name="Right Brace 16"/>
          <p:cNvSpPr/>
          <p:nvPr/>
        </p:nvSpPr>
        <p:spPr bwMode="auto">
          <a:xfrm rot="10800000">
            <a:off x="5616575" y="2657475"/>
            <a:ext cx="250825" cy="1563688"/>
          </a:xfrm>
          <a:prstGeom prst="rightBrac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  <a:cs typeface="Calibri" charset="0"/>
            </a:endParaRPr>
          </a:p>
        </p:txBody>
      </p:sp>
      <p:sp>
        <p:nvSpPr>
          <p:cNvPr id="23578" name="TextBox 19"/>
          <p:cNvSpPr txBox="1">
            <a:spLocks noChangeArrowheads="1"/>
          </p:cNvSpPr>
          <p:nvPr/>
        </p:nvSpPr>
        <p:spPr bwMode="auto">
          <a:xfrm>
            <a:off x="4787900" y="3089275"/>
            <a:ext cx="920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>
                <a:cs typeface="Calibri" charset="0"/>
              </a:rPr>
              <a:t>epoch</a:t>
            </a:r>
          </a:p>
        </p:txBody>
      </p:sp>
      <p:sp>
        <p:nvSpPr>
          <p:cNvPr id="23579" name="TextBox 20"/>
          <p:cNvSpPr txBox="1">
            <a:spLocks noChangeArrowheads="1"/>
          </p:cNvSpPr>
          <p:nvPr/>
        </p:nvSpPr>
        <p:spPr bwMode="auto">
          <a:xfrm>
            <a:off x="5019675" y="2368550"/>
            <a:ext cx="920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>
                <a:cs typeface="Calibri" charset="0"/>
              </a:rPr>
              <a:t>lock</a:t>
            </a:r>
          </a:p>
        </p:txBody>
      </p:sp>
      <p:cxnSp>
        <p:nvCxnSpPr>
          <p:cNvPr id="57" name="Straight Arrow Connector 22"/>
          <p:cNvCxnSpPr/>
          <p:nvPr/>
        </p:nvCxnSpPr>
        <p:spPr bwMode="auto">
          <a:xfrm>
            <a:off x="5926138" y="3309938"/>
            <a:ext cx="1444625" cy="282575"/>
          </a:xfrm>
          <a:prstGeom prst="straightConnector1">
            <a:avLst/>
          </a:prstGeom>
          <a:ln w="28575" cmpd="sng">
            <a:headEnd type="none" w="med" len="med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581" name="TextBox 23"/>
          <p:cNvSpPr txBox="1">
            <a:spLocks noChangeArrowheads="1"/>
          </p:cNvSpPr>
          <p:nvPr/>
        </p:nvSpPr>
        <p:spPr bwMode="auto">
          <a:xfrm rot="802596">
            <a:off x="6329363" y="3181350"/>
            <a:ext cx="1035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>
                <a:cs typeface="Calibri" charset="0"/>
              </a:rPr>
              <a:t>AM 1</a:t>
            </a:r>
          </a:p>
        </p:txBody>
      </p:sp>
      <p:cxnSp>
        <p:nvCxnSpPr>
          <p:cNvPr id="60" name="Straight Connector 5"/>
          <p:cNvCxnSpPr/>
          <p:nvPr/>
        </p:nvCxnSpPr>
        <p:spPr bwMode="auto">
          <a:xfrm flipH="1">
            <a:off x="7380288" y="2368550"/>
            <a:ext cx="1587" cy="2320925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任意形状 60"/>
          <p:cNvSpPr/>
          <p:nvPr/>
        </p:nvSpPr>
        <p:spPr>
          <a:xfrm rot="250357">
            <a:off x="5942013" y="3017838"/>
            <a:ext cx="1439862" cy="234950"/>
          </a:xfrm>
          <a:custGeom>
            <a:avLst/>
            <a:gdLst>
              <a:gd name="connsiteX0" fmla="*/ 30239 w 1563802"/>
              <a:gd name="connsiteY0" fmla="*/ 0 h 298056"/>
              <a:gd name="connsiteX1" fmla="*/ 1563778 w 1563802"/>
              <a:gd name="connsiteY1" fmla="*/ 177106 h 298056"/>
              <a:gd name="connsiteX2" fmla="*/ 0 w 1563802"/>
              <a:gd name="connsiteY2" fmla="*/ 298056 h 298056"/>
              <a:gd name="connsiteX3" fmla="*/ 0 w 1563802"/>
              <a:gd name="connsiteY3" fmla="*/ 298056 h 29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3802" h="298056">
                <a:moveTo>
                  <a:pt x="30239" y="0"/>
                </a:moveTo>
                <a:cubicBezTo>
                  <a:pt x="799528" y="63715"/>
                  <a:pt x="1568818" y="127430"/>
                  <a:pt x="1563778" y="177106"/>
                </a:cubicBezTo>
                <a:cubicBezTo>
                  <a:pt x="1558738" y="226782"/>
                  <a:pt x="0" y="298056"/>
                  <a:pt x="0" y="298056"/>
                </a:cubicBezTo>
                <a:lnTo>
                  <a:pt x="0" y="298056"/>
                </a:lnTo>
              </a:path>
            </a:pathLst>
          </a:custGeom>
          <a:ln w="28575" cmpd="sng">
            <a:solidFill>
              <a:srgbClr val="0000F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kumimoji="1" lang="zh-CN" altLang="en-US"/>
          </a:p>
        </p:txBody>
      </p:sp>
      <p:sp>
        <p:nvSpPr>
          <p:cNvPr id="23584" name="TextBox 20"/>
          <p:cNvSpPr txBox="1">
            <a:spLocks noChangeArrowheads="1"/>
          </p:cNvSpPr>
          <p:nvPr/>
        </p:nvSpPr>
        <p:spPr bwMode="auto">
          <a:xfrm>
            <a:off x="7380288" y="2711450"/>
            <a:ext cx="12239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>
                <a:solidFill>
                  <a:srgbClr val="FF0000"/>
                </a:solidFill>
                <a:cs typeface="Calibri" charset="0"/>
              </a:rPr>
              <a:t>SHARED</a:t>
            </a:r>
          </a:p>
          <a:p>
            <a:pPr eaLnBrk="1" hangingPunct="1"/>
            <a:r>
              <a:rPr lang="en-US" altLang="zh-CN" sz="1800">
                <a:solidFill>
                  <a:srgbClr val="FF0000"/>
                </a:solidFill>
                <a:cs typeface="Calibri" charset="0"/>
                <a:sym typeface="Wingdings" charset="0"/>
              </a:rPr>
              <a:t></a:t>
            </a:r>
            <a:endParaRPr lang="en-US" altLang="zh-CN" sz="1800">
              <a:solidFill>
                <a:srgbClr val="FF0000"/>
              </a:solidFill>
              <a:cs typeface="Calibri" charset="0"/>
            </a:endParaRPr>
          </a:p>
        </p:txBody>
      </p:sp>
      <p:sp>
        <p:nvSpPr>
          <p:cNvPr id="23585" name="TextBox 23"/>
          <p:cNvSpPr txBox="1">
            <a:spLocks noChangeArrowheads="1"/>
          </p:cNvSpPr>
          <p:nvPr/>
        </p:nvSpPr>
        <p:spPr bwMode="auto">
          <a:xfrm rot="589569">
            <a:off x="5741988" y="2738438"/>
            <a:ext cx="1838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>
                <a:solidFill>
                  <a:srgbClr val="0000FF"/>
                </a:solidFill>
                <a:cs typeface="Calibri" charset="0"/>
              </a:rPr>
              <a:t>hand-shake</a:t>
            </a:r>
          </a:p>
        </p:txBody>
      </p:sp>
      <p:sp>
        <p:nvSpPr>
          <p:cNvPr id="66" name="任意形状 65"/>
          <p:cNvSpPr/>
          <p:nvPr/>
        </p:nvSpPr>
        <p:spPr>
          <a:xfrm rot="361423">
            <a:off x="5935663" y="3740150"/>
            <a:ext cx="1439862" cy="190500"/>
          </a:xfrm>
          <a:custGeom>
            <a:avLst/>
            <a:gdLst>
              <a:gd name="connsiteX0" fmla="*/ 30239 w 1563802"/>
              <a:gd name="connsiteY0" fmla="*/ 0 h 298056"/>
              <a:gd name="connsiteX1" fmla="*/ 1563778 w 1563802"/>
              <a:gd name="connsiteY1" fmla="*/ 177106 h 298056"/>
              <a:gd name="connsiteX2" fmla="*/ 0 w 1563802"/>
              <a:gd name="connsiteY2" fmla="*/ 298056 h 298056"/>
              <a:gd name="connsiteX3" fmla="*/ 0 w 1563802"/>
              <a:gd name="connsiteY3" fmla="*/ 298056 h 29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3802" h="298056">
                <a:moveTo>
                  <a:pt x="30239" y="0"/>
                </a:moveTo>
                <a:cubicBezTo>
                  <a:pt x="799528" y="63715"/>
                  <a:pt x="1568818" y="127430"/>
                  <a:pt x="1563778" y="177106"/>
                </a:cubicBezTo>
                <a:cubicBezTo>
                  <a:pt x="1558738" y="226782"/>
                  <a:pt x="0" y="298056"/>
                  <a:pt x="0" y="298056"/>
                </a:cubicBezTo>
                <a:lnTo>
                  <a:pt x="0" y="298056"/>
                </a:lnTo>
              </a:path>
            </a:pathLst>
          </a:custGeom>
          <a:ln w="28575" cmpd="sng">
            <a:solidFill>
              <a:srgbClr val="0000F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kumimoji="1" lang="zh-CN" altLang="en-US"/>
          </a:p>
        </p:txBody>
      </p:sp>
      <p:sp>
        <p:nvSpPr>
          <p:cNvPr id="23587" name="TextBox 23"/>
          <p:cNvSpPr txBox="1">
            <a:spLocks noChangeArrowheads="1"/>
          </p:cNvSpPr>
          <p:nvPr/>
        </p:nvSpPr>
        <p:spPr bwMode="auto">
          <a:xfrm rot="589569">
            <a:off x="5741988" y="3429000"/>
            <a:ext cx="1838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>
                <a:solidFill>
                  <a:srgbClr val="0000FF"/>
                </a:solidFill>
                <a:cs typeface="Calibri" charset="0"/>
              </a:rPr>
              <a:t>hand-shake</a:t>
            </a:r>
          </a:p>
        </p:txBody>
      </p:sp>
      <p:sp>
        <p:nvSpPr>
          <p:cNvPr id="26660" name="内容占位符 1"/>
          <p:cNvSpPr txBox="1">
            <a:spLocks/>
          </p:cNvSpPr>
          <p:nvPr/>
        </p:nvSpPr>
        <p:spPr bwMode="auto">
          <a:xfrm>
            <a:off x="611188" y="4797425"/>
            <a:ext cx="40322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457200" lvl="1" indent="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altLang="zh-CN" sz="2200" dirty="0" smtClean="0">
                <a:solidFill>
                  <a:srgbClr val="000090"/>
                </a:solidFill>
                <a:latin typeface="+mn-lt"/>
                <a:ea typeface="Comic Sans MS" charset="0"/>
                <a:cs typeface="Comic Sans MS" charset="0"/>
              </a:rPr>
              <a:t>Only one hand-shake is required for entire epoch</a:t>
            </a:r>
          </a:p>
        </p:txBody>
      </p:sp>
      <p:sp>
        <p:nvSpPr>
          <p:cNvPr id="26661" name="内容占位符 1"/>
          <p:cNvSpPr txBox="1">
            <a:spLocks/>
          </p:cNvSpPr>
          <p:nvPr/>
        </p:nvSpPr>
        <p:spPr bwMode="auto">
          <a:xfrm>
            <a:off x="4356100" y="4797425"/>
            <a:ext cx="460851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457200" lvl="1" indent="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altLang="zh-CN" sz="2200" dirty="0" smtClean="0">
                <a:solidFill>
                  <a:srgbClr val="000090"/>
                </a:solidFill>
                <a:latin typeface="+mn-lt"/>
                <a:ea typeface="Comic Sans MS" charset="0"/>
                <a:cs typeface="Comic Sans MS" charset="0"/>
              </a:rPr>
              <a:t>Hand-shake is required whenever AM uses user buffer</a:t>
            </a:r>
          </a:p>
        </p:txBody>
      </p:sp>
      <p:cxnSp>
        <p:nvCxnSpPr>
          <p:cNvPr id="70" name="Straight Arrow Connector 22"/>
          <p:cNvCxnSpPr/>
          <p:nvPr/>
        </p:nvCxnSpPr>
        <p:spPr bwMode="auto">
          <a:xfrm>
            <a:off x="1763713" y="2584450"/>
            <a:ext cx="1443037" cy="284163"/>
          </a:xfrm>
          <a:prstGeom prst="straightConnector1">
            <a:avLst/>
          </a:prstGeom>
          <a:ln w="28575" cmpd="sng">
            <a:prstDash val="sysDash"/>
            <a:headEnd type="none" w="med" len="med"/>
            <a:tailEnd type="non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Oval 21"/>
          <p:cNvSpPr/>
          <p:nvPr/>
        </p:nvSpPr>
        <p:spPr>
          <a:xfrm>
            <a:off x="1692275" y="2519363"/>
            <a:ext cx="152400" cy="138112"/>
          </a:xfrm>
          <a:prstGeom prst="ellipse">
            <a:avLst/>
          </a:prstGeom>
          <a:solidFill>
            <a:srgbClr val="F15339"/>
          </a:solidFill>
          <a:ln>
            <a:solidFill>
              <a:srgbClr val="F15339"/>
            </a:solidFill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Calibri" charset="0"/>
            </a:endParaRPr>
          </a:p>
        </p:txBody>
      </p:sp>
      <p:cxnSp>
        <p:nvCxnSpPr>
          <p:cNvPr id="72" name="Straight Arrow Connector 22"/>
          <p:cNvCxnSpPr/>
          <p:nvPr/>
        </p:nvCxnSpPr>
        <p:spPr bwMode="auto">
          <a:xfrm>
            <a:off x="1763713" y="4175125"/>
            <a:ext cx="1443037" cy="282575"/>
          </a:xfrm>
          <a:prstGeom prst="straightConnector1">
            <a:avLst/>
          </a:prstGeom>
          <a:ln w="28575" cmpd="sng">
            <a:prstDash val="sysDash"/>
            <a:headEnd type="none" w="med" len="med"/>
            <a:tailEnd type="non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Oval 3"/>
          <p:cNvSpPr/>
          <p:nvPr/>
        </p:nvSpPr>
        <p:spPr>
          <a:xfrm>
            <a:off x="1681163" y="4103688"/>
            <a:ext cx="152400" cy="138112"/>
          </a:xfrm>
          <a:prstGeom prst="ellipse">
            <a:avLst/>
          </a:prstGeom>
          <a:solidFill>
            <a:srgbClr val="F15339"/>
          </a:solidFill>
          <a:ln>
            <a:solidFill>
              <a:srgbClr val="F15339"/>
            </a:solidFill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Calibri" charset="0"/>
            </a:endParaRPr>
          </a:p>
        </p:txBody>
      </p:sp>
      <p:cxnSp>
        <p:nvCxnSpPr>
          <p:cNvPr id="73" name="Straight Arrow Connector 22"/>
          <p:cNvCxnSpPr/>
          <p:nvPr/>
        </p:nvCxnSpPr>
        <p:spPr bwMode="auto">
          <a:xfrm>
            <a:off x="5940425" y="4298950"/>
            <a:ext cx="1443038" cy="282575"/>
          </a:xfrm>
          <a:prstGeom prst="straightConnector1">
            <a:avLst/>
          </a:prstGeom>
          <a:ln w="28575" cmpd="sng">
            <a:prstDash val="sysDash"/>
            <a:headEnd type="none" w="med" len="med"/>
            <a:tailEnd type="non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4" name="Oval 3"/>
          <p:cNvSpPr/>
          <p:nvPr/>
        </p:nvSpPr>
        <p:spPr>
          <a:xfrm>
            <a:off x="5857875" y="4232275"/>
            <a:ext cx="152400" cy="138113"/>
          </a:xfrm>
          <a:prstGeom prst="ellipse">
            <a:avLst/>
          </a:prstGeom>
          <a:solidFill>
            <a:srgbClr val="F15339"/>
          </a:solidFill>
          <a:ln>
            <a:solidFill>
              <a:srgbClr val="F15339"/>
            </a:solidFill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Calibri" charset="0"/>
            </a:endParaRPr>
          </a:p>
        </p:txBody>
      </p:sp>
      <p:cxnSp>
        <p:nvCxnSpPr>
          <p:cNvPr id="74" name="Straight Arrow Connector 22"/>
          <p:cNvCxnSpPr/>
          <p:nvPr/>
        </p:nvCxnSpPr>
        <p:spPr bwMode="auto">
          <a:xfrm>
            <a:off x="5940425" y="2584450"/>
            <a:ext cx="1443038" cy="284163"/>
          </a:xfrm>
          <a:prstGeom prst="straightConnector1">
            <a:avLst/>
          </a:prstGeom>
          <a:ln w="28575" cmpd="sng">
            <a:prstDash val="sysDash"/>
            <a:headEnd type="none" w="med" len="med"/>
            <a:tailEnd type="non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6" name="Oval 21"/>
          <p:cNvSpPr/>
          <p:nvPr/>
        </p:nvSpPr>
        <p:spPr>
          <a:xfrm>
            <a:off x="5867400" y="2513013"/>
            <a:ext cx="152400" cy="138112"/>
          </a:xfrm>
          <a:prstGeom prst="ellipse">
            <a:avLst/>
          </a:prstGeom>
          <a:solidFill>
            <a:srgbClr val="F15339"/>
          </a:solidFill>
          <a:ln>
            <a:solidFill>
              <a:srgbClr val="F15339"/>
            </a:solidFill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Calibri" charset="0"/>
            </a:endParaRPr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6381750"/>
            <a:ext cx="1066800" cy="328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7A5887A5-21D8-5140-8C04-0277E6D30B22}" type="slidenum">
              <a:rPr lang="en-US" altLang="zh-CN" sz="1900">
                <a:solidFill>
                  <a:srgbClr val="000000"/>
                </a:solidFill>
              </a:rPr>
              <a:pPr eaLnBrk="1" hangingPunct="1">
                <a:lnSpc>
                  <a:spcPct val="80000"/>
                </a:lnSpc>
              </a:pPr>
              <a:t>7</a:t>
            </a:fld>
            <a:endParaRPr lang="en-US" altLang="zh-CN" sz="19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idx="1"/>
          </p:nvPr>
        </p:nvSpPr>
        <p:spPr>
          <a:xfrm>
            <a:off x="302840" y="1195388"/>
            <a:ext cx="8229600" cy="4897437"/>
          </a:xfrm>
        </p:spPr>
        <p:txBody>
          <a:bodyPr/>
          <a:lstStyle/>
          <a:p>
            <a:pPr eaLnBrk="1" hangingPunct="1"/>
            <a:r>
              <a:rPr kumimoji="0" lang="en-US" altLang="zh-CN" sz="2200" dirty="0">
                <a:latin typeface="Arial" charset="0"/>
                <a:cs typeface="Comic Sans MS" charset="0"/>
              </a:rPr>
              <a:t>User can define amount of user buffer guaranteed available for certain processes</a:t>
            </a:r>
          </a:p>
          <a:p>
            <a:pPr lvl="1" eaLnBrk="1" hangingPunct="1"/>
            <a:r>
              <a:rPr kumimoji="0" lang="en-US" altLang="zh-CN" sz="2200" dirty="0">
                <a:solidFill>
                  <a:srgbClr val="000090"/>
                </a:solidFill>
                <a:latin typeface="Arial" charset="0"/>
                <a:ea typeface="ＭＳ Ｐゴシック" charset="0"/>
                <a:cs typeface="Comic Sans MS" charset="0"/>
              </a:rPr>
              <a:t>Beneficial for SHARED passive mode and active mode</a:t>
            </a:r>
          </a:p>
          <a:p>
            <a:pPr lvl="1" eaLnBrk="1" hangingPunct="1"/>
            <a:r>
              <a:rPr kumimoji="0" lang="en-US" altLang="zh-CN" sz="2200" dirty="0">
                <a:solidFill>
                  <a:srgbClr val="000090"/>
                </a:solidFill>
                <a:latin typeface="Arial" charset="0"/>
                <a:ea typeface="ＭＳ Ｐゴシック" charset="0"/>
                <a:cs typeface="Comic Sans MS" charset="0"/>
              </a:rPr>
              <a:t>No hand-shake operation is </a:t>
            </a:r>
            <a:r>
              <a:rPr kumimoji="0" lang="en-US" altLang="zh-CN" sz="2200" dirty="0" smtClean="0">
                <a:solidFill>
                  <a:srgbClr val="000090"/>
                </a:solidFill>
                <a:latin typeface="Arial" charset="0"/>
                <a:ea typeface="ＭＳ Ｐゴシック" charset="0"/>
                <a:cs typeface="Comic Sans MS" charset="0"/>
              </a:rPr>
              <a:t>required!</a:t>
            </a:r>
            <a:endParaRPr kumimoji="0" lang="zh-CN" altLang="en-US" sz="2200" dirty="0">
              <a:solidFill>
                <a:srgbClr val="000090"/>
              </a:solidFill>
              <a:latin typeface="Arial" charset="0"/>
              <a:ea typeface="华文新魏" charset="0"/>
              <a:cs typeface="华文新魏" charset="0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1074738" y="2951881"/>
            <a:ext cx="6737350" cy="3573463"/>
            <a:chOff x="1074738" y="2951881"/>
            <a:chExt cx="6737350" cy="3573463"/>
          </a:xfrm>
        </p:grpSpPr>
        <p:sp>
          <p:nvSpPr>
            <p:cNvPr id="25604" name="TextBox 26"/>
            <p:cNvSpPr txBox="1">
              <a:spLocks noChangeArrowheads="1"/>
            </p:cNvSpPr>
            <p:nvPr/>
          </p:nvSpPr>
          <p:spPr bwMode="auto">
            <a:xfrm>
              <a:off x="1889125" y="2951881"/>
              <a:ext cx="11858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800">
                  <a:cs typeface="Calibri" charset="0"/>
                </a:rPr>
                <a:t>process 0</a:t>
              </a:r>
            </a:p>
          </p:txBody>
        </p:sp>
        <p:sp>
          <p:nvSpPr>
            <p:cNvPr id="25605" name="TextBox 27"/>
            <p:cNvSpPr txBox="1">
              <a:spLocks noChangeArrowheads="1"/>
            </p:cNvSpPr>
            <p:nvPr/>
          </p:nvSpPr>
          <p:spPr bwMode="auto">
            <a:xfrm>
              <a:off x="3867150" y="2964581"/>
              <a:ext cx="11858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800">
                  <a:cs typeface="Calibri" charset="0"/>
                </a:rPr>
                <a:t>process 1</a:t>
              </a:r>
            </a:p>
          </p:txBody>
        </p:sp>
        <p:cxnSp>
          <p:nvCxnSpPr>
            <p:cNvPr id="78" name="Straight Connector 28"/>
            <p:cNvCxnSpPr/>
            <p:nvPr/>
          </p:nvCxnSpPr>
          <p:spPr bwMode="auto">
            <a:xfrm flipH="1">
              <a:off x="4356100" y="3307481"/>
              <a:ext cx="28575" cy="3217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29"/>
            <p:cNvCxnSpPr/>
            <p:nvPr/>
          </p:nvCxnSpPr>
          <p:spPr bwMode="auto">
            <a:xfrm>
              <a:off x="2498725" y="5031506"/>
              <a:ext cx="1873250" cy="360363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5608" name="TextBox 30"/>
            <p:cNvSpPr txBox="1">
              <a:spLocks noChangeArrowheads="1"/>
            </p:cNvSpPr>
            <p:nvPr/>
          </p:nvSpPr>
          <p:spPr bwMode="auto">
            <a:xfrm rot="610381">
              <a:off x="2870200" y="4861644"/>
              <a:ext cx="1044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800">
                  <a:cs typeface="Calibri" charset="0"/>
                </a:rPr>
                <a:t>AM 2</a:t>
              </a:r>
            </a:p>
          </p:txBody>
        </p:sp>
        <p:sp>
          <p:nvSpPr>
            <p:cNvPr id="25609" name="TextBox 34"/>
            <p:cNvSpPr txBox="1">
              <a:spLocks noChangeArrowheads="1"/>
            </p:cNvSpPr>
            <p:nvPr/>
          </p:nvSpPr>
          <p:spPr bwMode="auto">
            <a:xfrm>
              <a:off x="1160463" y="3312244"/>
              <a:ext cx="13525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800">
                  <a:cs typeface="Calibri" charset="0"/>
                </a:rPr>
                <a:t>win_create</a:t>
              </a:r>
            </a:p>
          </p:txBody>
        </p:sp>
        <p:cxnSp>
          <p:nvCxnSpPr>
            <p:cNvPr id="82" name="Straight Arrow Connector 36"/>
            <p:cNvCxnSpPr/>
            <p:nvPr/>
          </p:nvCxnSpPr>
          <p:spPr bwMode="auto">
            <a:xfrm>
              <a:off x="2498725" y="4599706"/>
              <a:ext cx="1879600" cy="368300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5611" name="TextBox 37"/>
            <p:cNvSpPr txBox="1">
              <a:spLocks noChangeArrowheads="1"/>
            </p:cNvSpPr>
            <p:nvPr/>
          </p:nvSpPr>
          <p:spPr bwMode="auto">
            <a:xfrm rot="634826">
              <a:off x="2884488" y="4409206"/>
              <a:ext cx="11017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800">
                  <a:cs typeface="Calibri" charset="0"/>
                </a:rPr>
                <a:t>AM 1</a:t>
              </a:r>
            </a:p>
          </p:txBody>
        </p:sp>
        <p:sp>
          <p:nvSpPr>
            <p:cNvPr id="25612" name="TextBox 38"/>
            <p:cNvSpPr txBox="1">
              <a:spLocks noChangeArrowheads="1"/>
            </p:cNvSpPr>
            <p:nvPr/>
          </p:nvSpPr>
          <p:spPr bwMode="auto">
            <a:xfrm>
              <a:off x="3003550" y="3312244"/>
              <a:ext cx="14351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800">
                  <a:cs typeface="Calibri" charset="0"/>
                </a:rPr>
                <a:t>win_create</a:t>
              </a:r>
            </a:p>
          </p:txBody>
        </p:sp>
        <p:cxnSp>
          <p:nvCxnSpPr>
            <p:cNvPr id="86" name="Straight Arrow Connector 42"/>
            <p:cNvCxnSpPr/>
            <p:nvPr/>
          </p:nvCxnSpPr>
          <p:spPr bwMode="auto">
            <a:xfrm>
              <a:off x="2498725" y="4239344"/>
              <a:ext cx="3889375" cy="0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ash"/>
              <a:headEnd type="none" w="med" len="med"/>
              <a:tailEnd type="none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5614" name="TextBox 27"/>
            <p:cNvSpPr txBox="1">
              <a:spLocks noChangeArrowheads="1"/>
            </p:cNvSpPr>
            <p:nvPr/>
          </p:nvSpPr>
          <p:spPr bwMode="auto">
            <a:xfrm>
              <a:off x="6032500" y="2951881"/>
              <a:ext cx="11858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800">
                  <a:cs typeface="Calibri" charset="0"/>
                </a:rPr>
                <a:t>process 2</a:t>
              </a:r>
            </a:p>
          </p:txBody>
        </p:sp>
        <p:sp>
          <p:nvSpPr>
            <p:cNvPr id="25615" name="TextBox 38"/>
            <p:cNvSpPr txBox="1">
              <a:spLocks noChangeArrowheads="1"/>
            </p:cNvSpPr>
            <p:nvPr/>
          </p:nvSpPr>
          <p:spPr bwMode="auto">
            <a:xfrm>
              <a:off x="6315075" y="3312244"/>
              <a:ext cx="14351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800">
                  <a:cs typeface="Calibri" charset="0"/>
                </a:rPr>
                <a:t>win_create</a:t>
              </a:r>
            </a:p>
          </p:txBody>
        </p:sp>
        <p:sp>
          <p:nvSpPr>
            <p:cNvPr id="25616" name="矩形 6"/>
            <p:cNvSpPr>
              <a:spLocks noChangeArrowheads="1"/>
            </p:cNvSpPr>
            <p:nvPr/>
          </p:nvSpPr>
          <p:spPr bwMode="auto">
            <a:xfrm>
              <a:off x="4500563" y="3620219"/>
              <a:ext cx="215900" cy="2159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0</a:t>
              </a:r>
              <a:endParaRPr lang="zh-CN" altLang="en-US" sz="1400"/>
            </a:p>
          </p:txBody>
        </p:sp>
        <p:sp>
          <p:nvSpPr>
            <p:cNvPr id="25617" name="矩形 91"/>
            <p:cNvSpPr>
              <a:spLocks noChangeArrowheads="1"/>
            </p:cNvSpPr>
            <p:nvPr/>
          </p:nvSpPr>
          <p:spPr bwMode="auto">
            <a:xfrm>
              <a:off x="4500563" y="3836119"/>
              <a:ext cx="215900" cy="2159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2</a:t>
              </a:r>
              <a:endParaRPr lang="zh-CN" altLang="en-US" sz="1400"/>
            </a:p>
          </p:txBody>
        </p:sp>
        <p:sp>
          <p:nvSpPr>
            <p:cNvPr id="25618" name="矩形 92"/>
            <p:cNvSpPr>
              <a:spLocks noChangeArrowheads="1"/>
            </p:cNvSpPr>
            <p:nvPr/>
          </p:nvSpPr>
          <p:spPr bwMode="auto">
            <a:xfrm>
              <a:off x="4716463" y="3620219"/>
              <a:ext cx="647700" cy="2159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20 MB</a:t>
              </a:r>
              <a:endParaRPr lang="zh-CN" altLang="en-US" sz="1400"/>
            </a:p>
          </p:txBody>
        </p:sp>
        <p:sp>
          <p:nvSpPr>
            <p:cNvPr id="25619" name="矩形 93"/>
            <p:cNvSpPr>
              <a:spLocks noChangeArrowheads="1"/>
            </p:cNvSpPr>
            <p:nvPr/>
          </p:nvSpPr>
          <p:spPr bwMode="auto">
            <a:xfrm>
              <a:off x="4716463" y="3836119"/>
              <a:ext cx="647700" cy="2159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30 MB</a:t>
              </a:r>
              <a:endParaRPr lang="zh-CN" altLang="en-US" sz="1400"/>
            </a:p>
          </p:txBody>
        </p:sp>
        <p:sp>
          <p:nvSpPr>
            <p:cNvPr id="25620" name="TextBox 38"/>
            <p:cNvSpPr txBox="1">
              <a:spLocks noChangeArrowheads="1"/>
            </p:cNvSpPr>
            <p:nvPr/>
          </p:nvSpPr>
          <p:spPr bwMode="auto">
            <a:xfrm>
              <a:off x="4284663" y="3284984"/>
              <a:ext cx="7191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400" dirty="0">
                  <a:cs typeface="Calibri" charset="0"/>
                </a:rPr>
                <a:t>rank</a:t>
              </a:r>
            </a:p>
          </p:txBody>
        </p:sp>
        <p:cxnSp>
          <p:nvCxnSpPr>
            <p:cNvPr id="100" name="Straight Connector 28"/>
            <p:cNvCxnSpPr/>
            <p:nvPr/>
          </p:nvCxnSpPr>
          <p:spPr bwMode="auto">
            <a:xfrm flipH="1">
              <a:off x="2484438" y="3312244"/>
              <a:ext cx="14287" cy="321310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28"/>
            <p:cNvCxnSpPr/>
            <p:nvPr/>
          </p:nvCxnSpPr>
          <p:spPr bwMode="auto">
            <a:xfrm flipH="1">
              <a:off x="6372225" y="3312244"/>
              <a:ext cx="28575" cy="321310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42"/>
            <p:cNvCxnSpPr/>
            <p:nvPr/>
          </p:nvCxnSpPr>
          <p:spPr bwMode="auto">
            <a:xfrm>
              <a:off x="2498725" y="6111006"/>
              <a:ext cx="3889375" cy="0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ash"/>
              <a:headEnd type="none" w="med" len="med"/>
              <a:tailEnd type="none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3" name="Straight Arrow Connector 29"/>
            <p:cNvCxnSpPr/>
            <p:nvPr/>
          </p:nvCxnSpPr>
          <p:spPr bwMode="auto">
            <a:xfrm>
              <a:off x="2498725" y="5463306"/>
              <a:ext cx="1873250" cy="360363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5625" name="TextBox 30"/>
            <p:cNvSpPr txBox="1">
              <a:spLocks noChangeArrowheads="1"/>
            </p:cNvSpPr>
            <p:nvPr/>
          </p:nvSpPr>
          <p:spPr bwMode="auto">
            <a:xfrm rot="610381">
              <a:off x="2870200" y="5293444"/>
              <a:ext cx="1044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800">
                  <a:cs typeface="Calibri" charset="0"/>
                </a:rPr>
                <a:t>AM 3</a:t>
              </a:r>
            </a:p>
          </p:txBody>
        </p:sp>
        <p:cxnSp>
          <p:nvCxnSpPr>
            <p:cNvPr id="105" name="Straight Arrow Connector 36"/>
            <p:cNvCxnSpPr/>
            <p:nvPr/>
          </p:nvCxnSpPr>
          <p:spPr bwMode="auto">
            <a:xfrm flipH="1">
              <a:off x="4371975" y="4847356"/>
              <a:ext cx="2016125" cy="296863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6" name="Straight Arrow Connector 29"/>
            <p:cNvCxnSpPr/>
            <p:nvPr/>
          </p:nvCxnSpPr>
          <p:spPr bwMode="auto">
            <a:xfrm flipH="1">
              <a:off x="4371975" y="5391869"/>
              <a:ext cx="2016125" cy="287337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5628" name="TextBox 30"/>
            <p:cNvSpPr txBox="1">
              <a:spLocks noChangeArrowheads="1"/>
            </p:cNvSpPr>
            <p:nvPr/>
          </p:nvSpPr>
          <p:spPr bwMode="auto">
            <a:xfrm rot="-407947">
              <a:off x="4829175" y="4660031"/>
              <a:ext cx="10461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800">
                  <a:cs typeface="Calibri" charset="0"/>
                </a:rPr>
                <a:t>AM 1</a:t>
              </a:r>
            </a:p>
          </p:txBody>
        </p:sp>
        <p:sp>
          <p:nvSpPr>
            <p:cNvPr id="25629" name="TextBox 30"/>
            <p:cNvSpPr txBox="1">
              <a:spLocks noChangeArrowheads="1"/>
            </p:cNvSpPr>
            <p:nvPr/>
          </p:nvSpPr>
          <p:spPr bwMode="auto">
            <a:xfrm rot="-407947">
              <a:off x="4894263" y="5164856"/>
              <a:ext cx="1044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800">
                  <a:cs typeface="Calibri" charset="0"/>
                </a:rPr>
                <a:t>AM 2</a:t>
              </a:r>
            </a:p>
          </p:txBody>
        </p:sp>
        <p:sp>
          <p:nvSpPr>
            <p:cNvPr id="25630" name="TextBox 34"/>
            <p:cNvSpPr txBox="1">
              <a:spLocks noChangeArrowheads="1"/>
            </p:cNvSpPr>
            <p:nvPr/>
          </p:nvSpPr>
          <p:spPr bwMode="auto">
            <a:xfrm>
              <a:off x="1131888" y="4023444"/>
              <a:ext cx="13525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altLang="zh-CN" sz="1800">
                  <a:cs typeface="Calibri" charset="0"/>
                </a:rPr>
                <a:t>fence</a:t>
              </a:r>
            </a:p>
          </p:txBody>
        </p:sp>
        <p:sp>
          <p:nvSpPr>
            <p:cNvPr id="25631" name="TextBox 34"/>
            <p:cNvSpPr txBox="1">
              <a:spLocks noChangeArrowheads="1"/>
            </p:cNvSpPr>
            <p:nvPr/>
          </p:nvSpPr>
          <p:spPr bwMode="auto">
            <a:xfrm>
              <a:off x="1074738" y="5895106"/>
              <a:ext cx="1352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altLang="zh-CN" sz="1800">
                  <a:cs typeface="Calibri" charset="0"/>
                </a:rPr>
                <a:t>fence</a:t>
              </a:r>
            </a:p>
          </p:txBody>
        </p:sp>
        <p:sp>
          <p:nvSpPr>
            <p:cNvPr id="25632" name="TextBox 34"/>
            <p:cNvSpPr txBox="1">
              <a:spLocks noChangeArrowheads="1"/>
            </p:cNvSpPr>
            <p:nvPr/>
          </p:nvSpPr>
          <p:spPr bwMode="auto">
            <a:xfrm>
              <a:off x="6459538" y="4023444"/>
              <a:ext cx="13525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altLang="zh-CN" sz="1800">
                  <a:cs typeface="Calibri" charset="0"/>
                </a:rPr>
                <a:t>fence</a:t>
              </a:r>
            </a:p>
          </p:txBody>
        </p:sp>
        <p:sp>
          <p:nvSpPr>
            <p:cNvPr id="25633" name="TextBox 34"/>
            <p:cNvSpPr txBox="1">
              <a:spLocks noChangeArrowheads="1"/>
            </p:cNvSpPr>
            <p:nvPr/>
          </p:nvSpPr>
          <p:spPr bwMode="auto">
            <a:xfrm>
              <a:off x="6459538" y="5895106"/>
              <a:ext cx="1352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altLang="zh-CN" sz="1800">
                  <a:cs typeface="Calibri" charset="0"/>
                </a:rPr>
                <a:t>fence</a:t>
              </a:r>
            </a:p>
          </p:txBody>
        </p:sp>
        <p:sp>
          <p:nvSpPr>
            <p:cNvPr id="120" name="Oval 21"/>
            <p:cNvSpPr/>
            <p:nvPr/>
          </p:nvSpPr>
          <p:spPr>
            <a:xfrm>
              <a:off x="2427288" y="4167906"/>
              <a:ext cx="152400" cy="136525"/>
            </a:xfrm>
            <a:prstGeom prst="ellipse">
              <a:avLst/>
            </a:prstGeom>
            <a:solidFill>
              <a:srgbClr val="F15339"/>
            </a:solidFill>
            <a:ln>
              <a:solidFill>
                <a:srgbClr val="F15339"/>
              </a:solidFill>
            </a:ln>
            <a:effec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Arial" charset="0"/>
                <a:ea typeface="ＭＳ Ｐゴシック" charset="0"/>
                <a:cs typeface="Calibri" charset="0"/>
              </a:endParaRPr>
            </a:p>
          </p:txBody>
        </p:sp>
        <p:sp>
          <p:nvSpPr>
            <p:cNvPr id="121" name="Oval 21"/>
            <p:cNvSpPr/>
            <p:nvPr/>
          </p:nvSpPr>
          <p:spPr>
            <a:xfrm>
              <a:off x="4298950" y="4167906"/>
              <a:ext cx="152400" cy="136525"/>
            </a:xfrm>
            <a:prstGeom prst="ellipse">
              <a:avLst/>
            </a:prstGeom>
            <a:solidFill>
              <a:srgbClr val="F15339"/>
            </a:solidFill>
            <a:ln>
              <a:solidFill>
                <a:srgbClr val="F15339"/>
              </a:solidFill>
            </a:ln>
            <a:effec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Arial" charset="0"/>
                <a:ea typeface="ＭＳ Ｐゴシック" charset="0"/>
                <a:cs typeface="Calibri" charset="0"/>
              </a:endParaRPr>
            </a:p>
          </p:txBody>
        </p:sp>
        <p:sp>
          <p:nvSpPr>
            <p:cNvPr id="122" name="Oval 21"/>
            <p:cNvSpPr/>
            <p:nvPr/>
          </p:nvSpPr>
          <p:spPr>
            <a:xfrm>
              <a:off x="6315075" y="4167906"/>
              <a:ext cx="152400" cy="136525"/>
            </a:xfrm>
            <a:prstGeom prst="ellipse">
              <a:avLst/>
            </a:prstGeom>
            <a:solidFill>
              <a:srgbClr val="F15339"/>
            </a:solidFill>
            <a:ln>
              <a:solidFill>
                <a:srgbClr val="F15339"/>
              </a:solidFill>
            </a:ln>
            <a:effec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Arial" charset="0"/>
                <a:ea typeface="ＭＳ Ｐゴシック" charset="0"/>
                <a:cs typeface="Calibri" charset="0"/>
              </a:endParaRPr>
            </a:p>
          </p:txBody>
        </p:sp>
        <p:sp>
          <p:nvSpPr>
            <p:cNvPr id="123" name="Oval 21"/>
            <p:cNvSpPr/>
            <p:nvPr/>
          </p:nvSpPr>
          <p:spPr>
            <a:xfrm>
              <a:off x="6315075" y="6039569"/>
              <a:ext cx="152400" cy="138112"/>
            </a:xfrm>
            <a:prstGeom prst="ellipse">
              <a:avLst/>
            </a:prstGeom>
            <a:solidFill>
              <a:srgbClr val="F15339"/>
            </a:solidFill>
            <a:ln>
              <a:solidFill>
                <a:srgbClr val="F15339"/>
              </a:solidFill>
            </a:ln>
            <a:effec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Arial" charset="0"/>
                <a:ea typeface="ＭＳ Ｐゴシック" charset="0"/>
                <a:cs typeface="Calibri" charset="0"/>
              </a:endParaRPr>
            </a:p>
          </p:txBody>
        </p:sp>
        <p:sp>
          <p:nvSpPr>
            <p:cNvPr id="124" name="Oval 21"/>
            <p:cNvSpPr/>
            <p:nvPr/>
          </p:nvSpPr>
          <p:spPr>
            <a:xfrm>
              <a:off x="4298950" y="6039569"/>
              <a:ext cx="152400" cy="138112"/>
            </a:xfrm>
            <a:prstGeom prst="ellipse">
              <a:avLst/>
            </a:prstGeom>
            <a:solidFill>
              <a:srgbClr val="F15339"/>
            </a:solidFill>
            <a:ln>
              <a:solidFill>
                <a:srgbClr val="F15339"/>
              </a:solidFill>
            </a:ln>
            <a:effec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Arial" charset="0"/>
                <a:ea typeface="ＭＳ Ｐゴシック" charset="0"/>
                <a:cs typeface="Calibri" charset="0"/>
              </a:endParaRPr>
            </a:p>
          </p:txBody>
        </p:sp>
        <p:sp>
          <p:nvSpPr>
            <p:cNvPr id="125" name="Oval 21"/>
            <p:cNvSpPr/>
            <p:nvPr/>
          </p:nvSpPr>
          <p:spPr>
            <a:xfrm>
              <a:off x="2427288" y="6039569"/>
              <a:ext cx="152400" cy="138112"/>
            </a:xfrm>
            <a:prstGeom prst="ellipse">
              <a:avLst/>
            </a:prstGeom>
            <a:solidFill>
              <a:srgbClr val="F15339"/>
            </a:solidFill>
            <a:ln>
              <a:solidFill>
                <a:srgbClr val="F15339"/>
              </a:solidFill>
            </a:ln>
            <a:effec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Arial" charset="0"/>
                <a:ea typeface="ＭＳ Ｐゴシック" charset="0"/>
                <a:cs typeface="Calibri" charset="0"/>
              </a:endParaRPr>
            </a:p>
          </p:txBody>
        </p:sp>
        <p:sp>
          <p:nvSpPr>
            <p:cNvPr id="25640" name="TextBox 38"/>
            <p:cNvSpPr txBox="1">
              <a:spLocks noChangeArrowheads="1"/>
            </p:cNvSpPr>
            <p:nvPr/>
          </p:nvSpPr>
          <p:spPr bwMode="auto">
            <a:xfrm>
              <a:off x="4700588" y="3284984"/>
              <a:ext cx="7207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400" dirty="0">
                  <a:cs typeface="Calibri" charset="0"/>
                </a:rPr>
                <a:t>size</a:t>
              </a:r>
            </a:p>
          </p:txBody>
        </p:sp>
      </p:grpSp>
      <p:sp>
        <p:nvSpPr>
          <p:cNvPr id="42" name="Rectangle 2"/>
          <p:cNvSpPr txBox="1">
            <a:spLocks noChangeArrowheads="1"/>
          </p:cNvSpPr>
          <p:nvPr/>
        </p:nvSpPr>
        <p:spPr>
          <a:xfrm>
            <a:off x="179512" y="404664"/>
            <a:ext cx="87849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kern="1200" spc="-100">
                <a:solidFill>
                  <a:schemeClr val="tx2"/>
                </a:solidFill>
                <a:latin typeface="+mj-lt"/>
                <a:ea typeface="宋体" charset="0"/>
                <a:cs typeface="宋体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charset="0"/>
                <a:ea typeface="宋体" charset="0"/>
                <a:cs typeface="宋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charset="0"/>
                <a:ea typeface="宋体" charset="0"/>
                <a:cs typeface="宋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charset="0"/>
                <a:ea typeface="宋体" charset="0"/>
                <a:cs typeface="宋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charset="0"/>
                <a:ea typeface="宋体" charset="0"/>
                <a:cs typeface="宋体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3600" dirty="0" smtClean="0">
                <a:latin typeface="Arial" charset="0"/>
                <a:ea typeface="+mj-ea"/>
                <a:cs typeface="Arial" charset="0"/>
              </a:rPr>
              <a:t>Opt #2: User-Defined Exclusive User Buffer</a:t>
            </a:r>
            <a:endParaRPr kumimoji="0" lang="en-US" altLang="zh-CN" sz="3600" dirty="0">
              <a:latin typeface="Arial" charset="0"/>
              <a:ea typeface="+mj-ea"/>
            </a:endParaRPr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6381750"/>
            <a:ext cx="1066800" cy="328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7A5887A5-21D8-5140-8C04-0277E6D30B22}" type="slidenum">
              <a:rPr lang="en-US" altLang="zh-CN" sz="1900">
                <a:solidFill>
                  <a:srgbClr val="000000"/>
                </a:solidFill>
              </a:rPr>
              <a:pPr eaLnBrk="1" hangingPunct="1">
                <a:lnSpc>
                  <a:spcPct val="80000"/>
                </a:lnSpc>
              </a:pPr>
              <a:t>8</a:t>
            </a:fld>
            <a:endParaRPr lang="en-US" altLang="zh-CN" sz="19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3184"/>
            <a:ext cx="82296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3600" dirty="0" smtClean="0">
                <a:latin typeface="Arial" charset="0"/>
                <a:ea typeface="+mj-ea"/>
                <a:cs typeface="Arial" charset="0"/>
              </a:rPr>
              <a:t>Opt #3: Improving </a:t>
            </a:r>
            <a:r>
              <a:rPr kumimoji="0" lang="en-US" altLang="zh-CN" sz="3600" dirty="0">
                <a:latin typeface="Arial" charset="0"/>
                <a:ea typeface="+mj-ea"/>
                <a:cs typeface="Arial" charset="0"/>
              </a:rPr>
              <a:t>Data Transmission</a:t>
            </a:r>
            <a:endParaRPr kumimoji="0" lang="en-US" altLang="zh-CN" sz="3600" dirty="0">
              <a:latin typeface="Arial" charset="0"/>
              <a:ea typeface="+mj-ea"/>
            </a:endParaRPr>
          </a:p>
        </p:txBody>
      </p:sp>
      <p:sp>
        <p:nvSpPr>
          <p:cNvPr id="26626" name="内容占位符 1"/>
          <p:cNvSpPr>
            <a:spLocks noGrp="1"/>
          </p:cNvSpPr>
          <p:nvPr>
            <p:ph idx="1"/>
          </p:nvPr>
        </p:nvSpPr>
        <p:spPr>
          <a:xfrm>
            <a:off x="302840" y="1124744"/>
            <a:ext cx="4125144" cy="576263"/>
          </a:xfrm>
        </p:spPr>
        <p:txBody>
          <a:bodyPr/>
          <a:lstStyle/>
          <a:p>
            <a:pPr eaLnBrk="1" hangingPunct="1"/>
            <a:r>
              <a:rPr kumimoji="0" lang="en-US" altLang="zh-CN" sz="2800" dirty="0">
                <a:latin typeface="Arial" charset="0"/>
                <a:cs typeface="Comic Sans MS" charset="0"/>
              </a:rPr>
              <a:t>Two different models</a:t>
            </a:r>
          </a:p>
          <a:p>
            <a:pPr eaLnBrk="1" hangingPunct="1"/>
            <a:endParaRPr kumimoji="0" lang="en-US" altLang="zh-CN" sz="2800" dirty="0">
              <a:latin typeface="Arial" charset="0"/>
              <a:cs typeface="Arial" charset="0"/>
            </a:endParaRPr>
          </a:p>
          <a:p>
            <a:pPr eaLnBrk="1" hangingPunct="1"/>
            <a:endParaRPr kumimoji="0" lang="en-US" altLang="zh-CN" sz="2800" dirty="0">
              <a:latin typeface="Arial" charset="0"/>
              <a:cs typeface="Arial" charset="0"/>
            </a:endParaRPr>
          </a:p>
          <a:p>
            <a:pPr eaLnBrk="1" hangingPunct="1"/>
            <a:endParaRPr kumimoji="0" lang="en-US" altLang="zh-CN" sz="2800" dirty="0">
              <a:latin typeface="Arial" charset="0"/>
              <a:cs typeface="Arial" charset="0"/>
            </a:endParaRPr>
          </a:p>
          <a:p>
            <a:pPr eaLnBrk="1" hangingPunct="1"/>
            <a:endParaRPr kumimoji="0" lang="en-US" altLang="zh-CN" sz="2800" dirty="0">
              <a:latin typeface="Arial" charset="0"/>
              <a:cs typeface="Arial" charset="0"/>
            </a:endParaRPr>
          </a:p>
        </p:txBody>
      </p:sp>
      <p:sp>
        <p:nvSpPr>
          <p:cNvPr id="26628" name="内容占位符 1"/>
          <p:cNvSpPr txBox="1">
            <a:spLocks/>
          </p:cNvSpPr>
          <p:nvPr/>
        </p:nvSpPr>
        <p:spPr bwMode="auto">
          <a:xfrm>
            <a:off x="-324422" y="3861023"/>
            <a:ext cx="482441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1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Char char="¨"/>
            </a:pPr>
            <a:r>
              <a:rPr kumimoji="1" lang="en-US" altLang="zh-CN" sz="2000" dirty="0">
                <a:solidFill>
                  <a:srgbClr val="000090"/>
                </a:solidFill>
                <a:cs typeface="Comic Sans MS" charset="0"/>
              </a:rPr>
              <a:t>Contiguous output data layout</a:t>
            </a:r>
          </a:p>
          <a:p>
            <a:pPr lvl="2" algn="l">
              <a:spcBef>
                <a:spcPct val="20000"/>
              </a:spcBef>
              <a:buClr>
                <a:schemeClr val="bg2"/>
              </a:buClr>
              <a:buSzPct val="65000"/>
              <a:buFont typeface="Wingdings" charset="0"/>
              <a:buChar char="n"/>
            </a:pPr>
            <a:r>
              <a:rPr kumimoji="1" lang="en-US" altLang="zh-CN" sz="2000" dirty="0">
                <a:cs typeface="Comic Sans MS" charset="0"/>
              </a:rPr>
              <a:t>Really straightforward and convenient?</a:t>
            </a:r>
          </a:p>
          <a:p>
            <a:pPr lvl="2" algn="l">
              <a:spcBef>
                <a:spcPct val="20000"/>
              </a:spcBef>
              <a:buClr>
                <a:schemeClr val="bg2"/>
              </a:buClr>
              <a:buSzPct val="65000"/>
              <a:buFont typeface="Wingdings" charset="0"/>
              <a:buChar char="n"/>
            </a:pPr>
            <a:r>
              <a:rPr kumimoji="1" lang="en-US" altLang="zh-CN" sz="2000" dirty="0">
                <a:cs typeface="Comic Sans MS" charset="0"/>
              </a:rPr>
              <a:t>Out-of-order AMs require buffering or reordering</a:t>
            </a:r>
          </a:p>
        </p:txBody>
      </p:sp>
      <p:sp>
        <p:nvSpPr>
          <p:cNvPr id="26629" name="内容占位符 1"/>
          <p:cNvSpPr txBox="1">
            <a:spLocks/>
          </p:cNvSpPr>
          <p:nvPr/>
        </p:nvSpPr>
        <p:spPr bwMode="auto">
          <a:xfrm>
            <a:off x="3601466" y="3861048"/>
            <a:ext cx="5507038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1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Char char="¨"/>
            </a:pPr>
            <a:r>
              <a:rPr kumimoji="1" lang="en-US" altLang="zh-CN" sz="2000" dirty="0">
                <a:solidFill>
                  <a:srgbClr val="000090"/>
                </a:solidFill>
                <a:cs typeface="Comic Sans MS" charset="0"/>
              </a:rPr>
              <a:t>Non-contiguous output data layout</a:t>
            </a:r>
          </a:p>
          <a:p>
            <a:pPr lvl="2" algn="l">
              <a:spcBef>
                <a:spcPct val="20000"/>
              </a:spcBef>
              <a:buClr>
                <a:schemeClr val="bg2"/>
              </a:buClr>
              <a:buSzPct val="65000"/>
              <a:buFont typeface="Wingdings" charset="0"/>
              <a:buChar char="n"/>
            </a:pPr>
            <a:r>
              <a:rPr kumimoji="1" lang="en-US" altLang="zh-CN" sz="2000" dirty="0">
                <a:solidFill>
                  <a:srgbClr val="292934"/>
                </a:solidFill>
                <a:cs typeface="Comic Sans MS" charset="0"/>
              </a:rPr>
              <a:t>Require new API — not a big deal</a:t>
            </a:r>
          </a:p>
          <a:p>
            <a:pPr lvl="2" algn="l">
              <a:spcBef>
                <a:spcPct val="20000"/>
              </a:spcBef>
              <a:buClr>
                <a:schemeClr val="bg2"/>
              </a:buClr>
              <a:buSzPct val="65000"/>
              <a:buFont typeface="Wingdings" charset="0"/>
              <a:buChar char="n"/>
            </a:pPr>
            <a:r>
              <a:rPr kumimoji="1" lang="en-US" altLang="zh-CN" sz="2000" dirty="0" smtClean="0">
                <a:solidFill>
                  <a:srgbClr val="292934"/>
                </a:solidFill>
                <a:cs typeface="Comic Sans MS" charset="0"/>
              </a:rPr>
              <a:t>Must </a:t>
            </a:r>
            <a:r>
              <a:rPr kumimoji="1" lang="en-US" altLang="zh-CN" sz="2000" dirty="0">
                <a:solidFill>
                  <a:srgbClr val="292934"/>
                </a:solidFill>
                <a:cs typeface="Comic Sans MS" charset="0"/>
              </a:rPr>
              <a:t>transfer back count array</a:t>
            </a:r>
          </a:p>
          <a:p>
            <a:pPr lvl="2" algn="l">
              <a:spcBef>
                <a:spcPct val="20000"/>
              </a:spcBef>
              <a:buClr>
                <a:schemeClr val="bg2"/>
              </a:buClr>
              <a:buSzPct val="65000"/>
              <a:buFont typeface="Wingdings" charset="0"/>
              <a:buChar char="n"/>
            </a:pPr>
            <a:r>
              <a:rPr kumimoji="1" lang="en-US" altLang="zh-CN" sz="2000" dirty="0">
                <a:solidFill>
                  <a:srgbClr val="292934"/>
                </a:solidFill>
                <a:cs typeface="Comic Sans MS" charset="0"/>
              </a:rPr>
              <a:t>Packing and </a:t>
            </a:r>
            <a:r>
              <a:rPr kumimoji="1" lang="en-US" altLang="zh-CN" sz="2000" dirty="0" smtClean="0">
                <a:solidFill>
                  <a:srgbClr val="292934"/>
                </a:solidFill>
                <a:cs typeface="Comic Sans MS" charset="0"/>
              </a:rPr>
              <a:t>unpacking</a:t>
            </a:r>
          </a:p>
          <a:p>
            <a:pPr lvl="2" algn="l">
              <a:spcBef>
                <a:spcPct val="20000"/>
              </a:spcBef>
              <a:buClr>
                <a:schemeClr val="bg2"/>
              </a:buClr>
              <a:buSzPct val="65000"/>
              <a:buFont typeface="Wingdings" charset="0"/>
              <a:buChar char="n"/>
            </a:pPr>
            <a:r>
              <a:rPr kumimoji="1" lang="en-US" altLang="zh-CN" sz="2000" dirty="0">
                <a:solidFill>
                  <a:srgbClr val="292934"/>
                </a:solidFill>
                <a:cs typeface="Comic Sans MS" charset="0"/>
              </a:rPr>
              <a:t>No buffering or reordering is </a:t>
            </a:r>
            <a:r>
              <a:rPr kumimoji="1" lang="en-US" altLang="zh-CN" sz="2000" dirty="0" smtClean="0">
                <a:solidFill>
                  <a:srgbClr val="292934"/>
                </a:solidFill>
                <a:cs typeface="Comic Sans MS" charset="0"/>
              </a:rPr>
              <a:t>needed</a:t>
            </a:r>
            <a:endParaRPr kumimoji="1" lang="en-US" altLang="zh-CN" sz="2000" dirty="0">
              <a:solidFill>
                <a:srgbClr val="292934"/>
              </a:solidFill>
              <a:cs typeface="Comic Sans MS" charset="0"/>
            </a:endParaRPr>
          </a:p>
        </p:txBody>
      </p:sp>
      <p:grpSp>
        <p:nvGrpSpPr>
          <p:cNvPr id="26630" name="组 139"/>
          <p:cNvGrpSpPr>
            <a:grpSpLocks/>
          </p:cNvGrpSpPr>
          <p:nvPr/>
        </p:nvGrpSpPr>
        <p:grpSpPr bwMode="auto">
          <a:xfrm>
            <a:off x="4618235" y="1536948"/>
            <a:ext cx="3986212" cy="2324100"/>
            <a:chOff x="4681153" y="2113804"/>
            <a:chExt cx="3986762" cy="2323308"/>
          </a:xfrm>
        </p:grpSpPr>
        <p:sp>
          <p:nvSpPr>
            <p:cNvPr id="141" name="矩形 140"/>
            <p:cNvSpPr/>
            <p:nvPr/>
          </p:nvSpPr>
          <p:spPr>
            <a:xfrm>
              <a:off x="4752600" y="2815240"/>
              <a:ext cx="311193" cy="130131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5063793" y="2815240"/>
              <a:ext cx="311193" cy="130131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000000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5374986" y="2815240"/>
              <a:ext cx="309606" cy="1301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5684591" y="2815240"/>
              <a:ext cx="311193" cy="130131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5995784" y="2815240"/>
              <a:ext cx="311193" cy="1301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6306977" y="2815240"/>
              <a:ext cx="309605" cy="1301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6722960" y="2818414"/>
              <a:ext cx="311193" cy="131717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7034153" y="2818414"/>
              <a:ext cx="309605" cy="131717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7343757" y="2818414"/>
              <a:ext cx="311193" cy="131717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50" name="左大括号 149"/>
            <p:cNvSpPr/>
            <p:nvPr/>
          </p:nvSpPr>
          <p:spPr>
            <a:xfrm rot="5400000">
              <a:off x="5173366" y="2294494"/>
              <a:ext cx="82522" cy="930403"/>
            </a:xfrm>
            <a:prstGeom prst="leftBrace">
              <a:avLst/>
            </a:prstGeom>
            <a:ln w="15875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000000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51" name="左大括号 150"/>
            <p:cNvSpPr/>
            <p:nvPr/>
          </p:nvSpPr>
          <p:spPr>
            <a:xfrm rot="5400000">
              <a:off x="6103769" y="2292907"/>
              <a:ext cx="84108" cy="931992"/>
            </a:xfrm>
            <a:prstGeom prst="leftBrace">
              <a:avLst/>
            </a:prstGeom>
            <a:ln w="15875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000000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52" name="左大括号 151"/>
            <p:cNvSpPr/>
            <p:nvPr/>
          </p:nvSpPr>
          <p:spPr>
            <a:xfrm rot="5400000">
              <a:off x="7147694" y="2298462"/>
              <a:ext cx="82522" cy="931991"/>
            </a:xfrm>
            <a:prstGeom prst="leftBrace">
              <a:avLst/>
            </a:prstGeom>
            <a:ln w="15875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000000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5213038" y="3429393"/>
              <a:ext cx="309606" cy="131718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54" name="矩形 153"/>
            <p:cNvSpPr/>
            <p:nvPr/>
          </p:nvSpPr>
          <p:spPr>
            <a:xfrm>
              <a:off x="5522644" y="3429393"/>
              <a:ext cx="311193" cy="131718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000000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55" name="矩形 154"/>
            <p:cNvSpPr/>
            <p:nvPr/>
          </p:nvSpPr>
          <p:spPr>
            <a:xfrm>
              <a:off x="5833837" y="3429393"/>
              <a:ext cx="309605" cy="131718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6776942" y="3407175"/>
              <a:ext cx="309605" cy="13171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7086547" y="3407175"/>
              <a:ext cx="311193" cy="13171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7397740" y="3407175"/>
              <a:ext cx="311193" cy="13171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4785942" y="4002285"/>
              <a:ext cx="311193" cy="131717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5097135" y="4002285"/>
              <a:ext cx="309605" cy="131717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000000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5406740" y="4002285"/>
              <a:ext cx="311193" cy="1317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5717933" y="4002285"/>
              <a:ext cx="311193" cy="131717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63" name="矩形 162"/>
            <p:cNvSpPr/>
            <p:nvPr/>
          </p:nvSpPr>
          <p:spPr>
            <a:xfrm>
              <a:off x="6029126" y="4002285"/>
              <a:ext cx="309606" cy="1317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64" name="矩形 163"/>
            <p:cNvSpPr/>
            <p:nvPr/>
          </p:nvSpPr>
          <p:spPr>
            <a:xfrm>
              <a:off x="6338732" y="4002285"/>
              <a:ext cx="311193" cy="1317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6649925" y="4002285"/>
              <a:ext cx="311193" cy="131717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6961118" y="4002285"/>
              <a:ext cx="309605" cy="131717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7270722" y="4002285"/>
              <a:ext cx="311193" cy="131717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68" name="左大括号 167"/>
            <p:cNvSpPr/>
            <p:nvPr/>
          </p:nvSpPr>
          <p:spPr>
            <a:xfrm rot="5400000" flipH="1">
              <a:off x="5204329" y="3728311"/>
              <a:ext cx="95218" cy="931991"/>
            </a:xfrm>
            <a:prstGeom prst="leftBrace">
              <a:avLst/>
            </a:prstGeom>
            <a:ln w="15875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000000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26711" name="文本框 168"/>
            <p:cNvSpPr txBox="1">
              <a:spLocks noChangeArrowheads="1"/>
            </p:cNvSpPr>
            <p:nvPr/>
          </p:nvSpPr>
          <p:spPr bwMode="auto">
            <a:xfrm>
              <a:off x="4856413" y="4221088"/>
              <a:ext cx="86771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CN" sz="800"/>
                <a:t>segment #1</a:t>
              </a:r>
              <a:endParaRPr kumimoji="1" lang="zh-CN" altLang="en-US" sz="800"/>
            </a:p>
          </p:txBody>
        </p:sp>
        <p:sp>
          <p:nvSpPr>
            <p:cNvPr id="26712" name="文本框 169"/>
            <p:cNvSpPr txBox="1">
              <a:spLocks noChangeArrowheads="1"/>
            </p:cNvSpPr>
            <p:nvPr/>
          </p:nvSpPr>
          <p:spPr bwMode="auto">
            <a:xfrm>
              <a:off x="5868612" y="4221668"/>
              <a:ext cx="71961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CN" sz="800"/>
                <a:t>segment #2</a:t>
              </a:r>
              <a:endParaRPr kumimoji="1" lang="zh-CN" altLang="en-US" sz="800"/>
            </a:p>
          </p:txBody>
        </p:sp>
        <p:sp>
          <p:nvSpPr>
            <p:cNvPr id="26713" name="文本框 170"/>
            <p:cNvSpPr txBox="1">
              <a:spLocks noChangeArrowheads="1"/>
            </p:cNvSpPr>
            <p:nvPr/>
          </p:nvSpPr>
          <p:spPr bwMode="auto">
            <a:xfrm>
              <a:off x="6732240" y="4206742"/>
              <a:ext cx="72563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CN" sz="800"/>
                <a:t>segment #3</a:t>
              </a:r>
              <a:endParaRPr kumimoji="1" lang="zh-CN" altLang="en-US" sz="800"/>
            </a:p>
          </p:txBody>
        </p:sp>
        <p:sp>
          <p:nvSpPr>
            <p:cNvPr id="172" name="左大括号 171"/>
            <p:cNvSpPr/>
            <p:nvPr/>
          </p:nvSpPr>
          <p:spPr>
            <a:xfrm rot="5400000" flipH="1">
              <a:off x="6133145" y="3728310"/>
              <a:ext cx="95218" cy="931992"/>
            </a:xfrm>
            <a:prstGeom prst="leftBrace">
              <a:avLst/>
            </a:prstGeom>
            <a:ln w="15875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000000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73" name="左大括号 172"/>
            <p:cNvSpPr/>
            <p:nvPr/>
          </p:nvSpPr>
          <p:spPr>
            <a:xfrm rot="5400000" flipH="1">
              <a:off x="7068311" y="3728311"/>
              <a:ext cx="95218" cy="931991"/>
            </a:xfrm>
            <a:prstGeom prst="leftBrace">
              <a:avLst/>
            </a:prstGeom>
            <a:ln w="15875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000000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74" name="下箭头 173"/>
            <p:cNvSpPr/>
            <p:nvPr/>
          </p:nvSpPr>
          <p:spPr>
            <a:xfrm>
              <a:off x="5535346" y="3077088"/>
              <a:ext cx="309605" cy="279305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1905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BFBFB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75" name="下箭头 174"/>
            <p:cNvSpPr/>
            <p:nvPr/>
          </p:nvSpPr>
          <p:spPr>
            <a:xfrm>
              <a:off x="5544872" y="3654741"/>
              <a:ext cx="311193" cy="252327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1905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BFBFB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5790968" y="3069153"/>
              <a:ext cx="581105" cy="228522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1050" dirty="0">
                  <a:latin typeface="Arial"/>
                  <a:ea typeface="宋体" charset="0"/>
                  <a:cs typeface="Arial"/>
                </a:rPr>
                <a:t>pack</a:t>
              </a:r>
              <a:endParaRPr kumimoji="1" lang="zh-CN" altLang="en-US" sz="1050" dirty="0">
                <a:latin typeface="Arial"/>
                <a:ea typeface="宋体" charset="0"/>
                <a:cs typeface="Arial"/>
              </a:endParaRPr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5749687" y="3645219"/>
              <a:ext cx="693834" cy="253913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1050" dirty="0">
                  <a:latin typeface="Arial"/>
                  <a:ea typeface="宋体" charset="0"/>
                  <a:cs typeface="Arial"/>
                </a:rPr>
                <a:t>unpack</a:t>
              </a:r>
              <a:endParaRPr kumimoji="1" lang="zh-CN" altLang="en-US" sz="1050" dirty="0">
                <a:latin typeface="Arial"/>
                <a:ea typeface="宋体" charset="0"/>
                <a:cs typeface="Arial"/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7653363" y="2818414"/>
              <a:ext cx="311193" cy="131717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7964556" y="2818414"/>
              <a:ext cx="311193" cy="131717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8275749" y="2818414"/>
              <a:ext cx="309605" cy="1317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81" name="左大括号 180"/>
            <p:cNvSpPr/>
            <p:nvPr/>
          </p:nvSpPr>
          <p:spPr>
            <a:xfrm rot="5400000">
              <a:off x="8078097" y="2298462"/>
              <a:ext cx="82522" cy="931991"/>
            </a:xfrm>
            <a:prstGeom prst="leftBrace">
              <a:avLst/>
            </a:prstGeom>
            <a:ln w="15875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000000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82" name="矩形 181"/>
            <p:cNvSpPr/>
            <p:nvPr/>
          </p:nvSpPr>
          <p:spPr>
            <a:xfrm>
              <a:off x="7707345" y="3407175"/>
              <a:ext cx="309605" cy="13171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83" name="矩形 182"/>
            <p:cNvSpPr/>
            <p:nvPr/>
          </p:nvSpPr>
          <p:spPr>
            <a:xfrm>
              <a:off x="8016950" y="3407175"/>
              <a:ext cx="311193" cy="13171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7581915" y="4002285"/>
              <a:ext cx="309606" cy="131717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7891521" y="4002285"/>
              <a:ext cx="311193" cy="131717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86" name="矩形 185"/>
            <p:cNvSpPr/>
            <p:nvPr/>
          </p:nvSpPr>
          <p:spPr>
            <a:xfrm>
              <a:off x="8204301" y="4002285"/>
              <a:ext cx="309606" cy="1317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26729" name="文本框 186"/>
            <p:cNvSpPr txBox="1">
              <a:spLocks noChangeArrowheads="1"/>
            </p:cNvSpPr>
            <p:nvPr/>
          </p:nvSpPr>
          <p:spPr bwMode="auto">
            <a:xfrm>
              <a:off x="7668344" y="4206742"/>
              <a:ext cx="72998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CN" sz="800"/>
                <a:t>segment #4</a:t>
              </a:r>
              <a:endParaRPr kumimoji="1" lang="zh-CN" altLang="en-US" sz="800"/>
            </a:p>
          </p:txBody>
        </p:sp>
        <p:sp>
          <p:nvSpPr>
            <p:cNvPr id="188" name="左大括号 187"/>
            <p:cNvSpPr/>
            <p:nvPr/>
          </p:nvSpPr>
          <p:spPr>
            <a:xfrm rot="5400000" flipH="1">
              <a:off x="8004272" y="3729105"/>
              <a:ext cx="95218" cy="930403"/>
            </a:xfrm>
            <a:prstGeom prst="leftBrace">
              <a:avLst/>
            </a:prstGeom>
            <a:ln w="15875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000000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89" name="下箭头 188"/>
            <p:cNvSpPr/>
            <p:nvPr/>
          </p:nvSpPr>
          <p:spPr>
            <a:xfrm>
              <a:off x="7429494" y="3089783"/>
              <a:ext cx="311193" cy="269783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1905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BFBFB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7735924" y="3069153"/>
              <a:ext cx="581105" cy="228522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1050" dirty="0">
                  <a:latin typeface="Arial"/>
                  <a:ea typeface="宋体" charset="0"/>
                  <a:cs typeface="Arial"/>
                </a:rPr>
                <a:t>pack</a:t>
              </a:r>
              <a:endParaRPr kumimoji="1" lang="zh-CN" altLang="en-US" sz="1050" dirty="0">
                <a:latin typeface="Arial"/>
                <a:ea typeface="宋体" charset="0"/>
                <a:cs typeface="Arial"/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7661301" y="3629349"/>
              <a:ext cx="727175" cy="253913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1050" dirty="0">
                  <a:latin typeface="Arial"/>
                  <a:ea typeface="宋体" charset="0"/>
                  <a:cs typeface="Arial"/>
                </a:rPr>
                <a:t>unpack</a:t>
              </a:r>
              <a:endParaRPr kumimoji="1" lang="zh-CN" altLang="en-US" sz="1050" dirty="0">
                <a:latin typeface="Arial"/>
                <a:ea typeface="宋体" charset="0"/>
                <a:cs typeface="Arial"/>
              </a:endParaRPr>
            </a:p>
          </p:txBody>
        </p:sp>
        <p:sp>
          <p:nvSpPr>
            <p:cNvPr id="192" name="圆角矩形 191"/>
            <p:cNvSpPr/>
            <p:nvPr/>
          </p:nvSpPr>
          <p:spPr>
            <a:xfrm>
              <a:off x="4708144" y="2564500"/>
              <a:ext cx="1941781" cy="444349"/>
            </a:xfrm>
            <a:prstGeom prst="roundRect">
              <a:avLst/>
            </a:prstGeom>
            <a:noFill/>
            <a:ln w="12700" cmpd="sng">
              <a:solidFill>
                <a:srgbClr val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93" name="圆角矩形 192"/>
            <p:cNvSpPr/>
            <p:nvPr/>
          </p:nvSpPr>
          <p:spPr>
            <a:xfrm>
              <a:off x="6684854" y="2564500"/>
              <a:ext cx="1943368" cy="444349"/>
            </a:xfrm>
            <a:prstGeom prst="roundRect">
              <a:avLst/>
            </a:prstGeom>
            <a:noFill/>
            <a:ln w="12700" cmpd="sng">
              <a:solidFill>
                <a:srgbClr val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cxnSp>
          <p:nvCxnSpPr>
            <p:cNvPr id="194" name="直线连接符 193"/>
            <p:cNvCxnSpPr/>
            <p:nvPr/>
          </p:nvCxnSpPr>
          <p:spPr>
            <a:xfrm flipH="1">
              <a:off x="4785942" y="3561111"/>
              <a:ext cx="427096" cy="441175"/>
            </a:xfrm>
            <a:prstGeom prst="line">
              <a:avLst/>
            </a:prstGeom>
            <a:ln w="19050" cmpd="sng">
              <a:solidFill>
                <a:srgbClr val="00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线连接符 194"/>
            <p:cNvCxnSpPr/>
            <p:nvPr/>
          </p:nvCxnSpPr>
          <p:spPr>
            <a:xfrm>
              <a:off x="6143442" y="3561111"/>
              <a:ext cx="506483" cy="441175"/>
            </a:xfrm>
            <a:prstGeom prst="line">
              <a:avLst/>
            </a:prstGeom>
            <a:ln w="19050" cmpd="sng">
              <a:solidFill>
                <a:srgbClr val="00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线连接符 195"/>
            <p:cNvCxnSpPr/>
            <p:nvPr/>
          </p:nvCxnSpPr>
          <p:spPr>
            <a:xfrm flipH="1">
              <a:off x="6645161" y="3535719"/>
              <a:ext cx="131781" cy="466566"/>
            </a:xfrm>
            <a:prstGeom prst="line">
              <a:avLst/>
            </a:prstGeom>
            <a:ln w="19050" cmpd="sng">
              <a:solidFill>
                <a:srgbClr val="00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线连接符 196"/>
            <p:cNvCxnSpPr/>
            <p:nvPr/>
          </p:nvCxnSpPr>
          <p:spPr>
            <a:xfrm>
              <a:off x="8328143" y="3535719"/>
              <a:ext cx="185764" cy="466566"/>
            </a:xfrm>
            <a:prstGeom prst="line">
              <a:avLst/>
            </a:prstGeom>
            <a:ln w="19050" cmpd="sng">
              <a:solidFill>
                <a:srgbClr val="00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下箭头 197"/>
            <p:cNvSpPr/>
            <p:nvPr/>
          </p:nvSpPr>
          <p:spPr>
            <a:xfrm>
              <a:off x="7431082" y="3654741"/>
              <a:ext cx="309605" cy="252327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1905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BFBFB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26741" name="文本框 198"/>
            <p:cNvSpPr txBox="1">
              <a:spLocks noChangeArrowheads="1"/>
            </p:cNvSpPr>
            <p:nvPr/>
          </p:nvSpPr>
          <p:spPr bwMode="auto">
            <a:xfrm>
              <a:off x="5076056" y="2326970"/>
              <a:ext cx="1140423" cy="235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CN" sz="1100"/>
                <a:t>pipeline unit #1</a:t>
              </a:r>
              <a:endParaRPr kumimoji="1" lang="zh-CN" altLang="en-US" sz="1100"/>
            </a:p>
          </p:txBody>
        </p:sp>
        <p:sp>
          <p:nvSpPr>
            <p:cNvPr id="26742" name="文本框 199"/>
            <p:cNvSpPr txBox="1">
              <a:spLocks noChangeArrowheads="1"/>
            </p:cNvSpPr>
            <p:nvPr/>
          </p:nvSpPr>
          <p:spPr bwMode="auto">
            <a:xfrm>
              <a:off x="7072382" y="2330448"/>
              <a:ext cx="124403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CN" sz="1100"/>
                <a:t>pipeline unit #2</a:t>
              </a:r>
              <a:endParaRPr kumimoji="1" lang="zh-CN" altLang="en-US" sz="1100"/>
            </a:p>
          </p:txBody>
        </p:sp>
        <p:sp>
          <p:nvSpPr>
            <p:cNvPr id="26743" name="文本框 200"/>
            <p:cNvSpPr txBox="1">
              <a:spLocks noChangeArrowheads="1"/>
            </p:cNvSpPr>
            <p:nvPr/>
          </p:nvSpPr>
          <p:spPr bwMode="auto">
            <a:xfrm>
              <a:off x="4860032" y="2565484"/>
              <a:ext cx="81566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CN" sz="800"/>
                <a:t>segment #1</a:t>
              </a:r>
              <a:endParaRPr kumimoji="1" lang="zh-CN" altLang="en-US" sz="800"/>
            </a:p>
          </p:txBody>
        </p:sp>
        <p:sp>
          <p:nvSpPr>
            <p:cNvPr id="26744" name="文本框 201"/>
            <p:cNvSpPr txBox="1">
              <a:spLocks noChangeArrowheads="1"/>
            </p:cNvSpPr>
            <p:nvPr/>
          </p:nvSpPr>
          <p:spPr bwMode="auto">
            <a:xfrm>
              <a:off x="5742345" y="2565484"/>
              <a:ext cx="84587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CN" sz="800"/>
                <a:t>segment #2</a:t>
              </a:r>
              <a:endParaRPr kumimoji="1" lang="zh-CN" altLang="en-US" sz="800"/>
            </a:p>
          </p:txBody>
        </p:sp>
        <p:sp>
          <p:nvSpPr>
            <p:cNvPr id="26745" name="文本框 202"/>
            <p:cNvSpPr txBox="1">
              <a:spLocks noChangeArrowheads="1"/>
            </p:cNvSpPr>
            <p:nvPr/>
          </p:nvSpPr>
          <p:spPr bwMode="auto">
            <a:xfrm>
              <a:off x="6804248" y="2564904"/>
              <a:ext cx="7398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CN" sz="800"/>
                <a:t>segment #3</a:t>
              </a:r>
              <a:endParaRPr kumimoji="1" lang="zh-CN" altLang="en-US" sz="800"/>
            </a:p>
          </p:txBody>
        </p:sp>
        <p:sp>
          <p:nvSpPr>
            <p:cNvPr id="26746" name="文本框 203"/>
            <p:cNvSpPr txBox="1">
              <a:spLocks noChangeArrowheads="1"/>
            </p:cNvSpPr>
            <p:nvPr/>
          </p:nvSpPr>
          <p:spPr bwMode="auto">
            <a:xfrm>
              <a:off x="7812360" y="2565484"/>
              <a:ext cx="72007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CN" sz="800"/>
                <a:t>segment #4</a:t>
              </a:r>
              <a:endParaRPr kumimoji="1" lang="zh-CN" altLang="en-US" sz="800"/>
            </a:p>
          </p:txBody>
        </p:sp>
        <p:sp>
          <p:nvSpPr>
            <p:cNvPr id="205" name="圆角矩形 204"/>
            <p:cNvSpPr/>
            <p:nvPr/>
          </p:nvSpPr>
          <p:spPr>
            <a:xfrm>
              <a:off x="4681153" y="2334391"/>
              <a:ext cx="3986762" cy="709371"/>
            </a:xfrm>
            <a:prstGeom prst="roundRect">
              <a:avLst/>
            </a:prstGeom>
            <a:noFill/>
            <a:ln w="12700" cmpd="sng">
              <a:solidFill>
                <a:srgbClr val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kumimoji="1" lang="zh-CN" altLang="en-US" sz="1200">
                <a:solidFill>
                  <a:srgbClr val="FFFFFF"/>
                </a:solidFill>
                <a:latin typeface="Arial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26748" name="文本框 205"/>
            <p:cNvSpPr txBox="1">
              <a:spLocks noChangeArrowheads="1"/>
            </p:cNvSpPr>
            <p:nvPr/>
          </p:nvSpPr>
          <p:spPr bwMode="auto">
            <a:xfrm>
              <a:off x="6538832" y="2113804"/>
              <a:ext cx="409432" cy="235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CN" sz="1100"/>
                <a:t>AM</a:t>
              </a:r>
              <a:endParaRPr kumimoji="1" lang="zh-CN" altLang="en-US" sz="1100"/>
            </a:p>
          </p:txBody>
        </p:sp>
      </p:grpSp>
      <p:grpSp>
        <p:nvGrpSpPr>
          <p:cNvPr id="26631" name="组 206"/>
          <p:cNvGrpSpPr>
            <a:grpSpLocks/>
          </p:cNvGrpSpPr>
          <p:nvPr/>
        </p:nvGrpSpPr>
        <p:grpSpPr bwMode="auto">
          <a:xfrm>
            <a:off x="44647" y="1540123"/>
            <a:ext cx="4392613" cy="2176462"/>
            <a:chOff x="-813640" y="471163"/>
            <a:chExt cx="8905491" cy="4378199"/>
          </a:xfrm>
        </p:grpSpPr>
        <p:grpSp>
          <p:nvGrpSpPr>
            <p:cNvPr id="26633" name="组 207"/>
            <p:cNvGrpSpPr>
              <a:grpSpLocks/>
            </p:cNvGrpSpPr>
            <p:nvPr/>
          </p:nvGrpSpPr>
          <p:grpSpPr bwMode="auto">
            <a:xfrm>
              <a:off x="-813640" y="471163"/>
              <a:ext cx="8905491" cy="4378199"/>
              <a:chOff x="-813640" y="471163"/>
              <a:chExt cx="8905491" cy="4378199"/>
            </a:xfrm>
          </p:grpSpPr>
          <p:grpSp>
            <p:nvGrpSpPr>
              <p:cNvPr id="26636" name="组 210"/>
              <p:cNvGrpSpPr>
                <a:grpSpLocks/>
              </p:cNvGrpSpPr>
              <p:nvPr/>
            </p:nvGrpSpPr>
            <p:grpSpPr bwMode="auto">
              <a:xfrm>
                <a:off x="-813640" y="1339777"/>
                <a:ext cx="8831466" cy="3509585"/>
                <a:chOff x="-813640" y="1339777"/>
                <a:chExt cx="8831466" cy="3509585"/>
              </a:xfrm>
            </p:grpSpPr>
            <p:sp>
              <p:nvSpPr>
                <p:cNvPr id="26639" name="文本框 245"/>
                <p:cNvSpPr txBox="1">
                  <a:spLocks noChangeArrowheads="1"/>
                </p:cNvSpPr>
                <p:nvPr/>
              </p:nvSpPr>
              <p:spPr bwMode="auto">
                <a:xfrm>
                  <a:off x="6065965" y="1374554"/>
                  <a:ext cx="1441925" cy="4334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kumimoji="1" lang="en-US" altLang="zh-CN" sz="800"/>
                    <a:t>segment #4</a:t>
                  </a:r>
                  <a:endParaRPr kumimoji="1" lang="zh-CN" altLang="en-US" sz="800"/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>
                  <a:off x="908239" y="1806019"/>
                  <a:ext cx="569667" cy="245894"/>
                </a:xfrm>
                <a:prstGeom prst="rect">
                  <a:avLst/>
                </a:prstGeom>
                <a:solidFill>
                  <a:srgbClr val="3366FF"/>
                </a:solidFill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kumimoji="1" lang="zh-CN" altLang="en-US" sz="1200">
                    <a:solidFill>
                      <a:srgbClr val="FFFFFF"/>
                    </a:solidFill>
                    <a:latin typeface="Arial" charset="0"/>
                    <a:ea typeface="华文新魏" charset="0"/>
                    <a:cs typeface="华文新魏" charset="0"/>
                  </a:endParaRPr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>
                  <a:off x="1477907" y="1806019"/>
                  <a:ext cx="569669" cy="245894"/>
                </a:xfrm>
                <a:prstGeom prst="rect">
                  <a:avLst/>
                </a:prstGeom>
                <a:solidFill>
                  <a:srgbClr val="3366FF"/>
                </a:solidFill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kumimoji="1" lang="zh-CN" altLang="en-US" sz="1200">
                    <a:solidFill>
                      <a:srgbClr val="000000"/>
                    </a:solidFill>
                    <a:latin typeface="Arial" charset="0"/>
                    <a:ea typeface="华文新魏" charset="0"/>
                    <a:cs typeface="华文新魏" charset="0"/>
                  </a:endParaRPr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>
                  <a:off x="2047576" y="1806019"/>
                  <a:ext cx="572887" cy="245894"/>
                </a:xfrm>
                <a:prstGeom prst="rect">
                  <a:avLst/>
                </a:prstGeom>
                <a:solidFill>
                  <a:srgbClr val="3366FF"/>
                </a:solidFill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kumimoji="1" lang="zh-CN" altLang="en-US" sz="1200">
                    <a:solidFill>
                      <a:srgbClr val="FFFFFF"/>
                    </a:solidFill>
                    <a:latin typeface="Arial" charset="0"/>
                    <a:ea typeface="华文新魏" charset="0"/>
                    <a:cs typeface="华文新魏" charset="0"/>
                  </a:endParaRPr>
                </a:p>
              </p:txBody>
            </p:sp>
            <p:sp>
              <p:nvSpPr>
                <p:cNvPr id="217" name="矩形 216"/>
                <p:cNvSpPr/>
                <p:nvPr/>
              </p:nvSpPr>
              <p:spPr>
                <a:xfrm>
                  <a:off x="2620462" y="1806019"/>
                  <a:ext cx="569667" cy="24589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kumimoji="1" lang="zh-CN" altLang="en-US" sz="1200">
                    <a:solidFill>
                      <a:srgbClr val="FFFFFF"/>
                    </a:solidFill>
                    <a:latin typeface="Arial" charset="0"/>
                    <a:ea typeface="华文新魏" charset="0"/>
                    <a:cs typeface="华文新魏" charset="0"/>
                  </a:endParaRPr>
                </a:p>
              </p:txBody>
            </p:sp>
            <p:sp>
              <p:nvSpPr>
                <p:cNvPr id="218" name="矩形 217"/>
                <p:cNvSpPr/>
                <p:nvPr/>
              </p:nvSpPr>
              <p:spPr>
                <a:xfrm>
                  <a:off x="3190130" y="1806019"/>
                  <a:ext cx="569669" cy="24589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kumimoji="1" lang="zh-CN" altLang="en-US" sz="1200">
                    <a:solidFill>
                      <a:srgbClr val="FFFFFF"/>
                    </a:solidFill>
                    <a:latin typeface="Arial" charset="0"/>
                    <a:ea typeface="华文新魏" charset="0"/>
                    <a:cs typeface="华文新魏" charset="0"/>
                  </a:endParaRPr>
                </a:p>
              </p:txBody>
            </p:sp>
            <p:sp>
              <p:nvSpPr>
                <p:cNvPr id="219" name="矩形 218"/>
                <p:cNvSpPr/>
                <p:nvPr/>
              </p:nvSpPr>
              <p:spPr>
                <a:xfrm>
                  <a:off x="3759799" y="1806019"/>
                  <a:ext cx="569667" cy="24589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kumimoji="1" lang="zh-CN" altLang="en-US" sz="1200">
                    <a:solidFill>
                      <a:srgbClr val="FFFFFF"/>
                    </a:solidFill>
                    <a:latin typeface="Arial" charset="0"/>
                    <a:ea typeface="华文新魏" charset="0"/>
                    <a:cs typeface="华文新魏" charset="0"/>
                  </a:endParaRPr>
                </a:p>
              </p:txBody>
            </p:sp>
            <p:sp>
              <p:nvSpPr>
                <p:cNvPr id="220" name="矩形 219"/>
                <p:cNvSpPr/>
                <p:nvPr/>
              </p:nvSpPr>
              <p:spPr>
                <a:xfrm>
                  <a:off x="4525793" y="1853919"/>
                  <a:ext cx="569667" cy="242701"/>
                </a:xfrm>
                <a:prstGeom prst="rect">
                  <a:avLst/>
                </a:prstGeom>
                <a:solidFill>
                  <a:srgbClr val="FFCC99"/>
                </a:solidFill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kumimoji="1" lang="zh-CN" altLang="en-US" sz="1200">
                    <a:solidFill>
                      <a:srgbClr val="FFFFFF"/>
                    </a:solidFill>
                    <a:latin typeface="Arial" charset="0"/>
                    <a:ea typeface="华文新魏" charset="0"/>
                    <a:cs typeface="华文新魏" charset="0"/>
                  </a:endParaRPr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>
                  <a:off x="5095460" y="1853919"/>
                  <a:ext cx="569669" cy="242701"/>
                </a:xfrm>
                <a:prstGeom prst="rect">
                  <a:avLst/>
                </a:prstGeom>
                <a:solidFill>
                  <a:srgbClr val="FFCC99"/>
                </a:solidFill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kumimoji="1" lang="zh-CN" altLang="en-US" sz="1200">
                    <a:solidFill>
                      <a:srgbClr val="FFFFFF"/>
                    </a:solidFill>
                    <a:latin typeface="Arial" charset="0"/>
                    <a:ea typeface="华文新魏" charset="0"/>
                    <a:cs typeface="华文新魏" charset="0"/>
                  </a:endParaRPr>
                </a:p>
              </p:txBody>
            </p:sp>
            <p:sp>
              <p:nvSpPr>
                <p:cNvPr id="222" name="矩形 221"/>
                <p:cNvSpPr/>
                <p:nvPr/>
              </p:nvSpPr>
              <p:spPr>
                <a:xfrm>
                  <a:off x="5665130" y="1853919"/>
                  <a:ext cx="572887" cy="242701"/>
                </a:xfrm>
                <a:prstGeom prst="rect">
                  <a:avLst/>
                </a:prstGeom>
                <a:solidFill>
                  <a:srgbClr val="FFCC99"/>
                </a:solidFill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kumimoji="1" lang="zh-CN" altLang="en-US" sz="1200">
                    <a:solidFill>
                      <a:srgbClr val="FFFFFF"/>
                    </a:solidFill>
                    <a:latin typeface="Arial" charset="0"/>
                    <a:ea typeface="华文新魏" charset="0"/>
                    <a:cs typeface="华文新魏" charset="0"/>
                  </a:endParaRPr>
                </a:p>
              </p:txBody>
            </p:sp>
            <p:sp>
              <p:nvSpPr>
                <p:cNvPr id="223" name="左大括号 222"/>
                <p:cNvSpPr/>
                <p:nvPr/>
              </p:nvSpPr>
              <p:spPr>
                <a:xfrm rot="5400000">
                  <a:off x="1396449" y="1132539"/>
                  <a:ext cx="156477" cy="1145773"/>
                </a:xfrm>
                <a:prstGeom prst="leftBrace">
                  <a:avLst/>
                </a:prstGeom>
                <a:ln w="15875" cmpd="sng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kumimoji="1" lang="zh-CN" altLang="en-US" sz="1200">
                    <a:solidFill>
                      <a:srgbClr val="000000"/>
                    </a:solidFill>
                    <a:latin typeface="Arial" charset="0"/>
                    <a:ea typeface="华文新魏" charset="0"/>
                    <a:cs typeface="华文新魏" charset="0"/>
                  </a:endParaRPr>
                </a:p>
              </p:txBody>
            </p:sp>
            <p:sp>
              <p:nvSpPr>
                <p:cNvPr id="224" name="左大括号 223"/>
                <p:cNvSpPr/>
                <p:nvPr/>
              </p:nvSpPr>
              <p:spPr>
                <a:xfrm rot="5400000">
                  <a:off x="2254183" y="1417384"/>
                  <a:ext cx="159672" cy="572887"/>
                </a:xfrm>
                <a:prstGeom prst="leftBrace">
                  <a:avLst/>
                </a:prstGeom>
                <a:ln w="15875" cmpd="sng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kumimoji="1" lang="zh-CN" altLang="en-US" sz="1200">
                    <a:solidFill>
                      <a:srgbClr val="000000"/>
                    </a:solidFill>
                    <a:latin typeface="Arial" charset="0"/>
                    <a:ea typeface="华文新魏" charset="0"/>
                    <a:cs typeface="华文新魏" charset="0"/>
                  </a:endParaRPr>
                </a:p>
              </p:txBody>
            </p:sp>
            <p:sp>
              <p:nvSpPr>
                <p:cNvPr id="225" name="左大括号 224"/>
                <p:cNvSpPr/>
                <p:nvPr/>
              </p:nvSpPr>
              <p:spPr>
                <a:xfrm rot="5400000">
                  <a:off x="5302043" y="882844"/>
                  <a:ext cx="153285" cy="1712223"/>
                </a:xfrm>
                <a:prstGeom prst="leftBrace">
                  <a:avLst/>
                </a:prstGeom>
                <a:ln w="15875" cmpd="sng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kumimoji="1" lang="zh-CN" altLang="en-US" sz="1200">
                    <a:solidFill>
                      <a:srgbClr val="000000"/>
                    </a:solidFill>
                    <a:latin typeface="Arial" charset="0"/>
                    <a:ea typeface="华文新魏" charset="0"/>
                    <a:cs typeface="华文新魏" charset="0"/>
                  </a:endParaRPr>
                </a:p>
              </p:txBody>
            </p:sp>
            <p:sp>
              <p:nvSpPr>
                <p:cNvPr id="26652" name="文本框 225"/>
                <p:cNvSpPr txBox="1">
                  <a:spLocks noChangeArrowheads="1"/>
                </p:cNvSpPr>
                <p:nvPr/>
              </p:nvSpPr>
              <p:spPr bwMode="auto">
                <a:xfrm>
                  <a:off x="792269" y="1341483"/>
                  <a:ext cx="1496526" cy="4334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kumimoji="1" lang="en-US" altLang="zh-CN" sz="800"/>
                    <a:t>segment #1</a:t>
                  </a:r>
                  <a:endParaRPr kumimoji="1" lang="zh-CN" altLang="en-US" sz="800"/>
                </a:p>
              </p:txBody>
            </p:sp>
            <p:sp>
              <p:nvSpPr>
                <p:cNvPr id="26653" name="文本框 226"/>
                <p:cNvSpPr txBox="1">
                  <a:spLocks noChangeArrowheads="1"/>
                </p:cNvSpPr>
                <p:nvPr/>
              </p:nvSpPr>
              <p:spPr bwMode="auto">
                <a:xfrm>
                  <a:off x="1814211" y="1341483"/>
                  <a:ext cx="1663908" cy="4334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kumimoji="1" lang="en-US" altLang="zh-CN" sz="800"/>
                    <a:t>segment #2</a:t>
                  </a:r>
                  <a:endParaRPr kumimoji="1" lang="zh-CN" altLang="en-US" sz="800"/>
                </a:p>
              </p:txBody>
            </p:sp>
            <p:sp>
              <p:nvSpPr>
                <p:cNvPr id="26654" name="文本框 227"/>
                <p:cNvSpPr txBox="1">
                  <a:spLocks noChangeArrowheads="1"/>
                </p:cNvSpPr>
                <p:nvPr/>
              </p:nvSpPr>
              <p:spPr bwMode="auto">
                <a:xfrm>
                  <a:off x="4668056" y="1359396"/>
                  <a:ext cx="1441925" cy="4334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kumimoji="1" lang="en-US" altLang="zh-CN" sz="800"/>
                    <a:t>segment #3</a:t>
                  </a:r>
                  <a:endParaRPr kumimoji="1" lang="zh-CN" altLang="en-US" sz="800"/>
                </a:p>
              </p:txBody>
            </p:sp>
            <p:sp>
              <p:nvSpPr>
                <p:cNvPr id="229" name="矩形 228"/>
                <p:cNvSpPr/>
                <p:nvPr/>
              </p:nvSpPr>
              <p:spPr>
                <a:xfrm>
                  <a:off x="969389" y="4015876"/>
                  <a:ext cx="569669" cy="242701"/>
                </a:xfrm>
                <a:prstGeom prst="rect">
                  <a:avLst/>
                </a:prstGeom>
                <a:solidFill>
                  <a:srgbClr val="FFCC99"/>
                </a:solidFill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kumimoji="1" lang="zh-CN" altLang="en-US" sz="1200">
                    <a:solidFill>
                      <a:srgbClr val="FFFFFF"/>
                    </a:solidFill>
                    <a:latin typeface="Arial" charset="0"/>
                    <a:ea typeface="华文新魏" charset="0"/>
                    <a:cs typeface="华文新魏" charset="0"/>
                  </a:endParaRPr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>
                  <a:off x="1539058" y="4015876"/>
                  <a:ext cx="569667" cy="242701"/>
                </a:xfrm>
                <a:prstGeom prst="rect">
                  <a:avLst/>
                </a:prstGeom>
                <a:solidFill>
                  <a:srgbClr val="FFCC99"/>
                </a:solidFill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kumimoji="1" lang="zh-CN" altLang="en-US" sz="1200">
                    <a:solidFill>
                      <a:srgbClr val="000000"/>
                    </a:solidFill>
                    <a:latin typeface="Arial" charset="0"/>
                    <a:ea typeface="华文新魏" charset="0"/>
                    <a:cs typeface="华文新魏" charset="0"/>
                  </a:endParaRPr>
                </a:p>
              </p:txBody>
            </p:sp>
            <p:sp>
              <p:nvSpPr>
                <p:cNvPr id="231" name="矩形 230"/>
                <p:cNvSpPr/>
                <p:nvPr/>
              </p:nvSpPr>
              <p:spPr>
                <a:xfrm>
                  <a:off x="2108726" y="4015876"/>
                  <a:ext cx="569669" cy="242701"/>
                </a:xfrm>
                <a:prstGeom prst="rect">
                  <a:avLst/>
                </a:prstGeom>
                <a:solidFill>
                  <a:srgbClr val="FFCC99"/>
                </a:solidFill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kumimoji="1" lang="zh-CN" altLang="en-US" sz="1200">
                    <a:solidFill>
                      <a:srgbClr val="FFFFFF"/>
                    </a:solidFill>
                    <a:latin typeface="Arial" charset="0"/>
                    <a:ea typeface="华文新魏" charset="0"/>
                    <a:cs typeface="华文新魏" charset="0"/>
                  </a:endParaRPr>
                </a:p>
              </p:txBody>
            </p:sp>
            <p:sp>
              <p:nvSpPr>
                <p:cNvPr id="232" name="矩形 231"/>
                <p:cNvSpPr/>
                <p:nvPr/>
              </p:nvSpPr>
              <p:spPr>
                <a:xfrm>
                  <a:off x="2678395" y="4015876"/>
                  <a:ext cx="569667" cy="242701"/>
                </a:xfrm>
                <a:prstGeom prst="rect">
                  <a:avLst/>
                </a:prstGeom>
                <a:solidFill>
                  <a:srgbClr val="FFCC99"/>
                </a:solidFill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kumimoji="1" lang="zh-CN" altLang="en-US" sz="1200">
                    <a:solidFill>
                      <a:srgbClr val="FFFFFF"/>
                    </a:solidFill>
                    <a:latin typeface="Arial" charset="0"/>
                    <a:ea typeface="华文新魏" charset="0"/>
                    <a:cs typeface="华文新魏" charset="0"/>
                  </a:endParaRPr>
                </a:p>
              </p:txBody>
            </p:sp>
            <p:sp>
              <p:nvSpPr>
                <p:cNvPr id="233" name="矩形 232"/>
                <p:cNvSpPr/>
                <p:nvPr/>
              </p:nvSpPr>
              <p:spPr>
                <a:xfrm>
                  <a:off x="3248062" y="4015876"/>
                  <a:ext cx="569669" cy="242701"/>
                </a:xfrm>
                <a:prstGeom prst="rect">
                  <a:avLst/>
                </a:prstGeom>
                <a:solidFill>
                  <a:srgbClr val="FFCC99"/>
                </a:solidFill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kumimoji="1" lang="zh-CN" altLang="en-US" sz="1200">
                    <a:solidFill>
                      <a:srgbClr val="FFFFFF"/>
                    </a:solidFill>
                    <a:latin typeface="Arial" charset="0"/>
                    <a:ea typeface="华文新魏" charset="0"/>
                    <a:cs typeface="华文新魏" charset="0"/>
                  </a:endParaRPr>
                </a:p>
              </p:txBody>
            </p:sp>
            <p:sp>
              <p:nvSpPr>
                <p:cNvPr id="234" name="矩形 233"/>
                <p:cNvSpPr/>
                <p:nvPr/>
              </p:nvSpPr>
              <p:spPr>
                <a:xfrm>
                  <a:off x="3817731" y="4015876"/>
                  <a:ext cx="572887" cy="242701"/>
                </a:xfrm>
                <a:prstGeom prst="rect">
                  <a:avLst/>
                </a:prstGeom>
                <a:solidFill>
                  <a:srgbClr val="3366FF"/>
                </a:solidFill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kumimoji="1" lang="zh-CN" altLang="en-US" sz="1200">
                    <a:solidFill>
                      <a:srgbClr val="FFFFFF"/>
                    </a:solidFill>
                    <a:latin typeface="Arial" charset="0"/>
                    <a:ea typeface="华文新魏" charset="0"/>
                    <a:cs typeface="华文新魏" charset="0"/>
                  </a:endParaRPr>
                </a:p>
              </p:txBody>
            </p:sp>
            <p:sp>
              <p:nvSpPr>
                <p:cNvPr id="235" name="矩形 234"/>
                <p:cNvSpPr/>
                <p:nvPr/>
              </p:nvSpPr>
              <p:spPr>
                <a:xfrm>
                  <a:off x="4390618" y="4015876"/>
                  <a:ext cx="569667" cy="242701"/>
                </a:xfrm>
                <a:prstGeom prst="rect">
                  <a:avLst/>
                </a:prstGeom>
                <a:solidFill>
                  <a:srgbClr val="3366FF"/>
                </a:solidFill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kumimoji="1" lang="zh-CN" altLang="en-US" sz="1200">
                    <a:solidFill>
                      <a:srgbClr val="FFFFFF"/>
                    </a:solidFill>
                    <a:latin typeface="Arial" charset="0"/>
                    <a:ea typeface="华文新魏" charset="0"/>
                    <a:cs typeface="华文新魏" charset="0"/>
                  </a:endParaRPr>
                </a:p>
              </p:txBody>
            </p:sp>
            <p:sp>
              <p:nvSpPr>
                <p:cNvPr id="236" name="矩形 235"/>
                <p:cNvSpPr/>
                <p:nvPr/>
              </p:nvSpPr>
              <p:spPr>
                <a:xfrm>
                  <a:off x="4960285" y="4015876"/>
                  <a:ext cx="569669" cy="242701"/>
                </a:xfrm>
                <a:prstGeom prst="rect">
                  <a:avLst/>
                </a:prstGeom>
                <a:solidFill>
                  <a:srgbClr val="3366FF"/>
                </a:solidFill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kumimoji="1" lang="zh-CN" altLang="en-US" sz="1200">
                    <a:solidFill>
                      <a:srgbClr val="FFFFFF"/>
                    </a:solidFill>
                    <a:latin typeface="Arial" charset="0"/>
                    <a:ea typeface="华文新魏" charset="0"/>
                    <a:cs typeface="华文新魏" charset="0"/>
                  </a:endParaRPr>
                </a:p>
              </p:txBody>
            </p:sp>
            <p:sp>
              <p:nvSpPr>
                <p:cNvPr id="237" name="左大括号 236"/>
                <p:cNvSpPr/>
                <p:nvPr/>
              </p:nvSpPr>
              <p:spPr>
                <a:xfrm rot="5400000" flipH="1">
                  <a:off x="1734477" y="3519037"/>
                  <a:ext cx="178832" cy="1709006"/>
                </a:xfrm>
                <a:prstGeom prst="leftBrace">
                  <a:avLst/>
                </a:prstGeom>
                <a:ln w="15875" cmpd="sng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kumimoji="1" lang="zh-CN" altLang="en-US" sz="1200">
                    <a:solidFill>
                      <a:srgbClr val="000000"/>
                    </a:solidFill>
                    <a:latin typeface="Arial" charset="0"/>
                    <a:ea typeface="华文新魏" charset="0"/>
                    <a:cs typeface="华文新魏" charset="0"/>
                  </a:endParaRPr>
                </a:p>
              </p:txBody>
            </p:sp>
            <p:sp>
              <p:nvSpPr>
                <p:cNvPr id="238" name="左大括号 237"/>
                <p:cNvSpPr/>
                <p:nvPr/>
              </p:nvSpPr>
              <p:spPr>
                <a:xfrm rot="5400000" flipH="1">
                  <a:off x="3155428" y="3800654"/>
                  <a:ext cx="178832" cy="1145773"/>
                </a:xfrm>
                <a:prstGeom prst="leftBrace">
                  <a:avLst/>
                </a:prstGeom>
                <a:ln w="15875" cmpd="sng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kumimoji="1" lang="zh-CN" altLang="en-US" sz="1200">
                    <a:solidFill>
                      <a:srgbClr val="000000"/>
                    </a:solidFill>
                    <a:latin typeface="Arial" charset="0"/>
                    <a:ea typeface="华文新魏" charset="0"/>
                    <a:cs typeface="华文新魏" charset="0"/>
                  </a:endParaRPr>
                </a:p>
              </p:txBody>
            </p:sp>
            <p:sp>
              <p:nvSpPr>
                <p:cNvPr id="239" name="左大括号 238"/>
                <p:cNvSpPr/>
                <p:nvPr/>
              </p:nvSpPr>
              <p:spPr>
                <a:xfrm rot="5400000" flipH="1">
                  <a:off x="4299592" y="3802264"/>
                  <a:ext cx="178832" cy="1142554"/>
                </a:xfrm>
                <a:prstGeom prst="leftBrace">
                  <a:avLst/>
                </a:prstGeom>
                <a:ln w="15875" cmpd="sng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kumimoji="1" lang="zh-CN" altLang="en-US" sz="1200">
                    <a:solidFill>
                      <a:srgbClr val="000000"/>
                    </a:solidFill>
                    <a:latin typeface="Arial" charset="0"/>
                    <a:ea typeface="华文新魏" charset="0"/>
                    <a:cs typeface="华文新魏" charset="0"/>
                  </a:endParaRPr>
                </a:p>
              </p:txBody>
            </p:sp>
            <p:sp>
              <p:nvSpPr>
                <p:cNvPr id="240" name="文本框 239"/>
                <p:cNvSpPr txBox="1"/>
                <p:nvPr/>
              </p:nvSpPr>
              <p:spPr>
                <a:xfrm>
                  <a:off x="-813640" y="1764503"/>
                  <a:ext cx="1673601" cy="510950"/>
                </a:xfrm>
                <a:prstGeom prst="rect">
                  <a:avLst/>
                </a:prstGeom>
                <a:noFill/>
                <a:effectLst/>
              </p:spPr>
              <p:txBody>
                <a:bodyPr>
                  <a:spAutoFit/>
                </a:bodyPr>
                <a:lstStyle/>
                <a:p>
                  <a:pPr algn="r">
                    <a:defRPr/>
                  </a:pPr>
                  <a:r>
                    <a:rPr kumimoji="1" lang="en-US" altLang="zh-CN" sz="1050" dirty="0">
                      <a:latin typeface="Arial"/>
                      <a:ea typeface="宋体" charset="0"/>
                      <a:cs typeface="Arial"/>
                    </a:rPr>
                    <a:t>TARGET</a:t>
                  </a:r>
                </a:p>
              </p:txBody>
            </p:sp>
            <p:sp>
              <p:nvSpPr>
                <p:cNvPr id="241" name="文本框 240"/>
                <p:cNvSpPr txBox="1"/>
                <p:nvPr/>
              </p:nvSpPr>
              <p:spPr>
                <a:xfrm>
                  <a:off x="-668808" y="4006295"/>
                  <a:ext cx="1525552" cy="510950"/>
                </a:xfrm>
                <a:prstGeom prst="rect">
                  <a:avLst/>
                </a:prstGeom>
                <a:noFill/>
                <a:effectLst/>
              </p:spPr>
              <p:txBody>
                <a:bodyPr>
                  <a:spAutoFit/>
                </a:bodyPr>
                <a:lstStyle/>
                <a:p>
                  <a:pPr algn="r">
                    <a:defRPr/>
                  </a:pPr>
                  <a:r>
                    <a:rPr kumimoji="1" lang="en-US" altLang="zh-CN" sz="1050" dirty="0">
                      <a:latin typeface="Arial"/>
                      <a:ea typeface="宋体" charset="0"/>
                      <a:cs typeface="Arial"/>
                    </a:rPr>
                    <a:t>ORIGIN</a:t>
                  </a:r>
                  <a:endParaRPr kumimoji="1" lang="zh-CN" altLang="en-US" sz="1050" dirty="0">
                    <a:latin typeface="Arial"/>
                    <a:ea typeface="宋体" charset="0"/>
                    <a:cs typeface="Arial"/>
                  </a:endParaRPr>
                </a:p>
              </p:txBody>
            </p:sp>
            <p:sp>
              <p:nvSpPr>
                <p:cNvPr id="242" name="矩形 241"/>
                <p:cNvSpPr/>
                <p:nvPr/>
              </p:nvSpPr>
              <p:spPr>
                <a:xfrm>
                  <a:off x="6234797" y="1853919"/>
                  <a:ext cx="569669" cy="242701"/>
                </a:xfrm>
                <a:prstGeom prst="rect">
                  <a:avLst/>
                </a:prstGeom>
                <a:solidFill>
                  <a:srgbClr val="FFCC99"/>
                </a:solidFill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kumimoji="1" lang="zh-CN" altLang="en-US" sz="1200">
                    <a:solidFill>
                      <a:srgbClr val="FFFFFF"/>
                    </a:solidFill>
                    <a:latin typeface="Arial" charset="0"/>
                    <a:ea typeface="华文新魏" charset="0"/>
                    <a:cs typeface="华文新魏" charset="0"/>
                  </a:endParaRPr>
                </a:p>
              </p:txBody>
            </p:sp>
            <p:sp>
              <p:nvSpPr>
                <p:cNvPr id="243" name="矩形 242"/>
                <p:cNvSpPr/>
                <p:nvPr/>
              </p:nvSpPr>
              <p:spPr>
                <a:xfrm>
                  <a:off x="6804466" y="1853919"/>
                  <a:ext cx="569667" cy="242701"/>
                </a:xfrm>
                <a:prstGeom prst="rect">
                  <a:avLst/>
                </a:prstGeom>
                <a:solidFill>
                  <a:srgbClr val="FFCC99"/>
                </a:solidFill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kumimoji="1" lang="zh-CN" altLang="en-US" sz="1200">
                    <a:solidFill>
                      <a:srgbClr val="FFFFFF"/>
                    </a:solidFill>
                    <a:latin typeface="Arial" charset="0"/>
                    <a:ea typeface="华文新魏" charset="0"/>
                    <a:cs typeface="华文新魏" charset="0"/>
                  </a:endParaRPr>
                </a:p>
              </p:txBody>
            </p:sp>
            <p:sp>
              <p:nvSpPr>
                <p:cNvPr id="244" name="矩形 243"/>
                <p:cNvSpPr/>
                <p:nvPr/>
              </p:nvSpPr>
              <p:spPr>
                <a:xfrm>
                  <a:off x="7374133" y="1853919"/>
                  <a:ext cx="569669" cy="24270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kumimoji="1" lang="zh-CN" altLang="en-US" sz="1200">
                    <a:solidFill>
                      <a:srgbClr val="FFFFFF"/>
                    </a:solidFill>
                    <a:latin typeface="Arial" charset="0"/>
                    <a:ea typeface="华文新魏" charset="0"/>
                    <a:cs typeface="华文新魏" charset="0"/>
                  </a:endParaRPr>
                </a:p>
              </p:txBody>
            </p:sp>
            <p:sp>
              <p:nvSpPr>
                <p:cNvPr id="245" name="左大括号 244"/>
                <p:cNvSpPr/>
                <p:nvPr/>
              </p:nvSpPr>
              <p:spPr>
                <a:xfrm rot="5400000">
                  <a:off x="6719814" y="1174078"/>
                  <a:ext cx="162866" cy="1139336"/>
                </a:xfrm>
                <a:prstGeom prst="leftBrace">
                  <a:avLst/>
                </a:prstGeom>
                <a:ln w="15875" cmpd="sng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kumimoji="1" lang="zh-CN" altLang="en-US" sz="1200">
                    <a:solidFill>
                      <a:srgbClr val="000000"/>
                    </a:solidFill>
                    <a:latin typeface="Arial" charset="0"/>
                    <a:ea typeface="华文新魏" charset="0"/>
                    <a:cs typeface="华文新魏" charset="0"/>
                  </a:endParaRPr>
                </a:p>
              </p:txBody>
            </p:sp>
            <p:sp>
              <p:nvSpPr>
                <p:cNvPr id="247" name="左大括号 246"/>
                <p:cNvSpPr/>
                <p:nvPr/>
              </p:nvSpPr>
              <p:spPr>
                <a:xfrm rot="5400000" flipH="1">
                  <a:off x="5163750" y="4083929"/>
                  <a:ext cx="178832" cy="566450"/>
                </a:xfrm>
                <a:prstGeom prst="leftBrace">
                  <a:avLst/>
                </a:prstGeom>
                <a:ln w="15875" cmpd="sng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kumimoji="1" lang="zh-CN" altLang="en-US" sz="1200">
                    <a:solidFill>
                      <a:srgbClr val="000000"/>
                    </a:solidFill>
                    <a:latin typeface="Arial" charset="0"/>
                    <a:ea typeface="华文新魏" charset="0"/>
                    <a:cs typeface="华文新魏" charset="0"/>
                  </a:endParaRPr>
                </a:p>
              </p:txBody>
            </p:sp>
            <p:sp>
              <p:nvSpPr>
                <p:cNvPr id="248" name="圆角矩形 247"/>
                <p:cNvSpPr/>
                <p:nvPr/>
              </p:nvSpPr>
              <p:spPr>
                <a:xfrm>
                  <a:off x="824559" y="1339777"/>
                  <a:ext cx="3566058" cy="903741"/>
                </a:xfrm>
                <a:prstGeom prst="roundRect">
                  <a:avLst/>
                </a:prstGeom>
                <a:noFill/>
                <a:ln w="12700" cmpd="sng">
                  <a:solidFill>
                    <a:srgbClr val="000000"/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kumimoji="1" lang="zh-CN" altLang="en-US" sz="1200">
                    <a:solidFill>
                      <a:srgbClr val="FFFFFF"/>
                    </a:solidFill>
                    <a:latin typeface="Arial" charset="0"/>
                    <a:ea typeface="华文新魏" charset="0"/>
                    <a:cs typeface="华文新魏" charset="0"/>
                  </a:endParaRPr>
                </a:p>
              </p:txBody>
            </p:sp>
            <p:sp>
              <p:nvSpPr>
                <p:cNvPr id="249" name="圆角矩形 248"/>
                <p:cNvSpPr/>
                <p:nvPr/>
              </p:nvSpPr>
              <p:spPr>
                <a:xfrm>
                  <a:off x="4454987" y="1374904"/>
                  <a:ext cx="3562839" cy="868615"/>
                </a:xfrm>
                <a:prstGeom prst="roundRect">
                  <a:avLst/>
                </a:prstGeom>
                <a:noFill/>
                <a:ln w="12700" cmpd="sng">
                  <a:solidFill>
                    <a:srgbClr val="000000"/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kumimoji="1" lang="zh-CN" altLang="en-US" sz="1200">
                    <a:solidFill>
                      <a:srgbClr val="FFFFFF"/>
                    </a:solidFill>
                    <a:latin typeface="Arial" charset="0"/>
                    <a:ea typeface="华文新魏" charset="0"/>
                    <a:cs typeface="华文新魏" charset="0"/>
                  </a:endParaRPr>
                </a:p>
              </p:txBody>
            </p:sp>
            <p:cxnSp>
              <p:nvCxnSpPr>
                <p:cNvPr id="250" name="直线连接符 249"/>
                <p:cNvCxnSpPr/>
                <p:nvPr/>
              </p:nvCxnSpPr>
              <p:spPr>
                <a:xfrm flipH="1">
                  <a:off x="969389" y="2058299"/>
                  <a:ext cx="3553185" cy="1957577"/>
                </a:xfrm>
                <a:prstGeom prst="line">
                  <a:avLst/>
                </a:prstGeom>
                <a:ln w="19050" cmpd="sng">
                  <a:solidFill>
                    <a:srgbClr val="000000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直线连接符 250"/>
                <p:cNvCxnSpPr/>
                <p:nvPr/>
              </p:nvCxnSpPr>
              <p:spPr>
                <a:xfrm flipH="1">
                  <a:off x="3817731" y="2058299"/>
                  <a:ext cx="3553185" cy="1957577"/>
                </a:xfrm>
                <a:prstGeom prst="line">
                  <a:avLst/>
                </a:prstGeom>
                <a:ln w="19050" cmpd="sng">
                  <a:solidFill>
                    <a:srgbClr val="000000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直线连接符 251"/>
                <p:cNvCxnSpPr/>
                <p:nvPr/>
              </p:nvCxnSpPr>
              <p:spPr>
                <a:xfrm>
                  <a:off x="901802" y="2051912"/>
                  <a:ext cx="2915929" cy="1954383"/>
                </a:xfrm>
                <a:prstGeom prst="line">
                  <a:avLst/>
                </a:prstGeom>
                <a:ln w="19050" cmpd="sng">
                  <a:solidFill>
                    <a:srgbClr val="000000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直线连接符 252"/>
                <p:cNvCxnSpPr/>
                <p:nvPr/>
              </p:nvCxnSpPr>
              <p:spPr>
                <a:xfrm>
                  <a:off x="2620462" y="2042333"/>
                  <a:ext cx="2909492" cy="1973543"/>
                </a:xfrm>
                <a:prstGeom prst="line">
                  <a:avLst/>
                </a:prstGeom>
                <a:ln w="19050" cmpd="sng">
                  <a:solidFill>
                    <a:srgbClr val="000000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679" name="文本框 253"/>
                <p:cNvSpPr txBox="1">
                  <a:spLocks noChangeArrowheads="1"/>
                </p:cNvSpPr>
                <p:nvPr/>
              </p:nvSpPr>
              <p:spPr bwMode="auto">
                <a:xfrm>
                  <a:off x="938260" y="4408205"/>
                  <a:ext cx="1751900" cy="4334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kumimoji="1" lang="en-US" altLang="zh-CN" sz="800"/>
                    <a:t>segment #3</a:t>
                  </a:r>
                  <a:endParaRPr kumimoji="1" lang="zh-CN" altLang="en-US" sz="800"/>
                </a:p>
              </p:txBody>
            </p:sp>
            <p:sp>
              <p:nvSpPr>
                <p:cNvPr id="26680" name="文本框 254"/>
                <p:cNvSpPr txBox="1">
                  <a:spLocks noChangeArrowheads="1"/>
                </p:cNvSpPr>
                <p:nvPr/>
              </p:nvSpPr>
              <p:spPr bwMode="auto">
                <a:xfrm>
                  <a:off x="2398177" y="4408205"/>
                  <a:ext cx="1605909" cy="4334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kumimoji="1" lang="en-US" altLang="zh-CN" sz="800"/>
                    <a:t>segment #4</a:t>
                  </a:r>
                  <a:endParaRPr kumimoji="1" lang="zh-CN" altLang="en-US" sz="800"/>
                </a:p>
              </p:txBody>
            </p:sp>
            <p:sp>
              <p:nvSpPr>
                <p:cNvPr id="26681" name="文本框 255"/>
                <p:cNvSpPr txBox="1">
                  <a:spLocks noChangeArrowheads="1"/>
                </p:cNvSpPr>
                <p:nvPr/>
              </p:nvSpPr>
              <p:spPr bwMode="auto">
                <a:xfrm>
                  <a:off x="3600622" y="4415952"/>
                  <a:ext cx="1571398" cy="4334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kumimoji="1" lang="en-US" altLang="zh-CN" sz="800"/>
                    <a:t>segment #1</a:t>
                  </a:r>
                  <a:endParaRPr kumimoji="1" lang="zh-CN" altLang="en-US" sz="800"/>
                </a:p>
              </p:txBody>
            </p:sp>
            <p:sp>
              <p:nvSpPr>
                <p:cNvPr id="26682" name="文本框 256"/>
                <p:cNvSpPr txBox="1">
                  <a:spLocks noChangeArrowheads="1"/>
                </p:cNvSpPr>
                <p:nvPr/>
              </p:nvSpPr>
              <p:spPr bwMode="auto">
                <a:xfrm>
                  <a:off x="4797552" y="4407811"/>
                  <a:ext cx="1542401" cy="4334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kumimoji="1" lang="en-US" altLang="zh-CN" sz="800"/>
                    <a:t>segment #2</a:t>
                  </a:r>
                  <a:endParaRPr kumimoji="1" lang="zh-CN" altLang="en-US" sz="800"/>
                </a:p>
              </p:txBody>
            </p:sp>
          </p:grpSp>
          <p:sp>
            <p:nvSpPr>
              <p:cNvPr id="212" name="圆角矩形 211"/>
              <p:cNvSpPr/>
              <p:nvPr/>
            </p:nvSpPr>
            <p:spPr>
              <a:xfrm>
                <a:off x="776281" y="915050"/>
                <a:ext cx="7315570" cy="1472175"/>
              </a:xfrm>
              <a:prstGeom prst="roundRect">
                <a:avLst/>
              </a:prstGeom>
              <a:noFill/>
              <a:ln w="12700" cmpd="sng">
                <a:solidFill>
                  <a:srgbClr val="00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kumimoji="1" lang="zh-CN" altLang="en-US" sz="1200">
                  <a:solidFill>
                    <a:srgbClr val="FFFFFF"/>
                  </a:solidFill>
                  <a:latin typeface="Arial" charset="0"/>
                  <a:ea typeface="华文新魏" charset="0"/>
                  <a:cs typeface="华文新魏" charset="0"/>
                </a:endParaRPr>
              </a:p>
            </p:txBody>
          </p:sp>
          <p:sp>
            <p:nvSpPr>
              <p:cNvPr id="26638" name="文本框 212"/>
              <p:cNvSpPr txBox="1">
                <a:spLocks noChangeArrowheads="1"/>
              </p:cNvSpPr>
              <p:nvPr/>
            </p:nvSpPr>
            <p:spPr bwMode="auto">
              <a:xfrm>
                <a:off x="3858094" y="471163"/>
                <a:ext cx="1021942" cy="526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kumimoji="1" lang="en-US" altLang="zh-CN" sz="1100"/>
                  <a:t>AM</a:t>
                </a:r>
                <a:endParaRPr kumimoji="1" lang="zh-CN" altLang="en-US" sz="1100"/>
              </a:p>
            </p:txBody>
          </p:sp>
        </p:grpSp>
        <p:sp>
          <p:nvSpPr>
            <p:cNvPr id="26634" name="文本框 208"/>
            <p:cNvSpPr txBox="1">
              <a:spLocks noChangeArrowheads="1"/>
            </p:cNvSpPr>
            <p:nvPr/>
          </p:nvSpPr>
          <p:spPr bwMode="auto">
            <a:xfrm>
              <a:off x="1376235" y="905740"/>
              <a:ext cx="2627850" cy="526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CN" sz="1100"/>
                <a:t>pipeline unit #1</a:t>
              </a:r>
              <a:endParaRPr kumimoji="1" lang="zh-CN" altLang="en-US" sz="1100"/>
            </a:p>
          </p:txBody>
        </p:sp>
        <p:sp>
          <p:nvSpPr>
            <p:cNvPr id="26635" name="文本框 209"/>
            <p:cNvSpPr txBox="1">
              <a:spLocks noChangeArrowheads="1"/>
            </p:cNvSpPr>
            <p:nvPr/>
          </p:nvSpPr>
          <p:spPr bwMode="auto">
            <a:xfrm>
              <a:off x="5024885" y="905740"/>
              <a:ext cx="2481858" cy="526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CN" sz="1100"/>
                <a:t>pipeline unit #2</a:t>
              </a:r>
              <a:endParaRPr kumimoji="1" lang="zh-CN" altLang="en-US" sz="1100"/>
            </a:p>
          </p:txBody>
        </p:sp>
      </p:grpSp>
      <p:sp>
        <p:nvSpPr>
          <p:cNvPr id="29703" name="内容占位符 1"/>
          <p:cNvSpPr txBox="1">
            <a:spLocks/>
          </p:cNvSpPr>
          <p:nvPr/>
        </p:nvSpPr>
        <p:spPr bwMode="auto">
          <a:xfrm>
            <a:off x="178991" y="5733256"/>
            <a:ext cx="5545137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  <a:defRPr/>
            </a:pPr>
            <a:r>
              <a:rPr lang="en-US" altLang="zh-CN" dirty="0" smtClean="0">
                <a:latin typeface="+mn-lt"/>
                <a:cs typeface="Comic Sans MS" charset="0"/>
              </a:rPr>
              <a:t>Data packing vs. data transmission</a:t>
            </a:r>
          </a:p>
          <a:p>
            <a:pPr lvl="1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Char char="¨"/>
              <a:defRPr/>
            </a:pPr>
            <a:r>
              <a:rPr lang="en-US" altLang="zh-CN" sz="2000" dirty="0" smtClean="0">
                <a:solidFill>
                  <a:srgbClr val="000090"/>
                </a:solidFill>
                <a:latin typeface="+mn-lt"/>
                <a:ea typeface="Comic Sans MS" charset="0"/>
                <a:cs typeface="Comic Sans MS" charset="0"/>
              </a:rPr>
              <a:t>Controlled by system-specific threshold</a:t>
            </a:r>
            <a:endParaRPr lang="en-US" altLang="zh-CN" dirty="0" smtClean="0">
              <a:latin typeface="+mn-lt"/>
            </a:endParaRPr>
          </a:p>
          <a:p>
            <a: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  <a:defRPr/>
            </a:pPr>
            <a:endParaRPr lang="en-US" altLang="zh-CN" dirty="0" smtClean="0">
              <a:latin typeface="+mn-lt"/>
            </a:endParaRPr>
          </a:p>
          <a:p>
            <a: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  <a:defRPr/>
            </a:pPr>
            <a:endParaRPr lang="en-US" altLang="zh-CN" dirty="0" smtClean="0">
              <a:latin typeface="+mn-lt"/>
            </a:endParaRPr>
          </a:p>
        </p:txBody>
      </p:sp>
      <p:sp>
        <p:nvSpPr>
          <p:cNvPr id="12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6381750"/>
            <a:ext cx="1066800" cy="328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7A5887A5-21D8-5140-8C04-0277E6D30B22}" type="slidenum">
              <a:rPr lang="en-US" altLang="zh-CN" sz="1900">
                <a:solidFill>
                  <a:srgbClr val="000000"/>
                </a:solidFill>
              </a:rPr>
              <a:pPr eaLnBrk="1" hangingPunct="1">
                <a:lnSpc>
                  <a:spcPct val="80000"/>
                </a:lnSpc>
              </a:pPr>
              <a:t>9</a:t>
            </a:fld>
            <a:endParaRPr lang="en-US" altLang="zh-CN" sz="19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清晰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Pixel 12">
    <a:dk1>
      <a:srgbClr val="000000"/>
    </a:dk1>
    <a:lt1>
      <a:srgbClr val="FFFFFF"/>
    </a:lt1>
    <a:dk2>
      <a:srgbClr val="000000"/>
    </a:dk2>
    <a:lt2>
      <a:srgbClr val="00007D"/>
    </a:lt2>
    <a:accent1>
      <a:srgbClr val="9999FF"/>
    </a:accent1>
    <a:accent2>
      <a:srgbClr val="9999CC"/>
    </a:accent2>
    <a:accent3>
      <a:srgbClr val="FFFFFF"/>
    </a:accent3>
    <a:accent4>
      <a:srgbClr val="000000"/>
    </a:accent4>
    <a:accent5>
      <a:srgbClr val="CACAFF"/>
    </a:accent5>
    <a:accent6>
      <a:srgbClr val="8A8AB9"/>
    </a:accent6>
    <a:hlink>
      <a:srgbClr val="666699"/>
    </a:hlink>
    <a:folHlink>
      <a:srgbClr val="CCCCE6"/>
    </a:folHlink>
  </a:clrScheme>
  <a:fontScheme name="Pixel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Pixel 12">
    <a:dk1>
      <a:srgbClr val="000000"/>
    </a:dk1>
    <a:lt1>
      <a:srgbClr val="FFFFFF"/>
    </a:lt1>
    <a:dk2>
      <a:srgbClr val="000000"/>
    </a:dk2>
    <a:lt2>
      <a:srgbClr val="00007D"/>
    </a:lt2>
    <a:accent1>
      <a:srgbClr val="9999FF"/>
    </a:accent1>
    <a:accent2>
      <a:srgbClr val="9999CC"/>
    </a:accent2>
    <a:accent3>
      <a:srgbClr val="FFFFFF"/>
    </a:accent3>
    <a:accent4>
      <a:srgbClr val="000000"/>
    </a:accent4>
    <a:accent5>
      <a:srgbClr val="CACAFF"/>
    </a:accent5>
    <a:accent6>
      <a:srgbClr val="8A8AB9"/>
    </a:accent6>
    <a:hlink>
      <a:srgbClr val="666699"/>
    </a:hlink>
    <a:folHlink>
      <a:srgbClr val="CCCCE6"/>
    </a:folHlink>
  </a:clrScheme>
  <a:fontScheme name="Pixel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Pixel 12">
    <a:dk1>
      <a:srgbClr val="000000"/>
    </a:dk1>
    <a:lt1>
      <a:srgbClr val="FFFFFF"/>
    </a:lt1>
    <a:dk2>
      <a:srgbClr val="000000"/>
    </a:dk2>
    <a:lt2>
      <a:srgbClr val="00007D"/>
    </a:lt2>
    <a:accent1>
      <a:srgbClr val="9999FF"/>
    </a:accent1>
    <a:accent2>
      <a:srgbClr val="9999CC"/>
    </a:accent2>
    <a:accent3>
      <a:srgbClr val="FFFFFF"/>
    </a:accent3>
    <a:accent4>
      <a:srgbClr val="000000"/>
    </a:accent4>
    <a:accent5>
      <a:srgbClr val="CACAFF"/>
    </a:accent5>
    <a:accent6>
      <a:srgbClr val="8A8AB9"/>
    </a:accent6>
    <a:hlink>
      <a:srgbClr val="666699"/>
    </a:hlink>
    <a:folHlink>
      <a:srgbClr val="CCCCE6"/>
    </a:folHlink>
  </a:clrScheme>
  <a:fontScheme name="Pixel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Pixel 12">
    <a:dk1>
      <a:srgbClr val="000000"/>
    </a:dk1>
    <a:lt1>
      <a:srgbClr val="FFFFFF"/>
    </a:lt1>
    <a:dk2>
      <a:srgbClr val="000000"/>
    </a:dk2>
    <a:lt2>
      <a:srgbClr val="00007D"/>
    </a:lt2>
    <a:accent1>
      <a:srgbClr val="9999FF"/>
    </a:accent1>
    <a:accent2>
      <a:srgbClr val="9999CC"/>
    </a:accent2>
    <a:accent3>
      <a:srgbClr val="FFFFFF"/>
    </a:accent3>
    <a:accent4>
      <a:srgbClr val="000000"/>
    </a:accent4>
    <a:accent5>
      <a:srgbClr val="CACAFF"/>
    </a:accent5>
    <a:accent6>
      <a:srgbClr val="8A8AB9"/>
    </a:accent6>
    <a:hlink>
      <a:srgbClr val="666699"/>
    </a:hlink>
    <a:folHlink>
      <a:srgbClr val="CCCCE6"/>
    </a:folHlink>
  </a:clrScheme>
  <a:fontScheme name="Pixel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Pixel 12">
    <a:dk1>
      <a:srgbClr val="000000"/>
    </a:dk1>
    <a:lt1>
      <a:srgbClr val="FFFFFF"/>
    </a:lt1>
    <a:dk2>
      <a:srgbClr val="000000"/>
    </a:dk2>
    <a:lt2>
      <a:srgbClr val="00007D"/>
    </a:lt2>
    <a:accent1>
      <a:srgbClr val="9999FF"/>
    </a:accent1>
    <a:accent2>
      <a:srgbClr val="9999CC"/>
    </a:accent2>
    <a:accent3>
      <a:srgbClr val="FFFFFF"/>
    </a:accent3>
    <a:accent4>
      <a:srgbClr val="000000"/>
    </a:accent4>
    <a:accent5>
      <a:srgbClr val="CACAFF"/>
    </a:accent5>
    <a:accent6>
      <a:srgbClr val="8A8AB9"/>
    </a:accent6>
    <a:hlink>
      <a:srgbClr val="666699"/>
    </a:hlink>
    <a:folHlink>
      <a:srgbClr val="CCCCE6"/>
    </a:folHlink>
  </a:clrScheme>
  <a:fontScheme name="Pixel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Pixel 12">
    <a:dk1>
      <a:srgbClr val="000000"/>
    </a:dk1>
    <a:lt1>
      <a:srgbClr val="FFFFFF"/>
    </a:lt1>
    <a:dk2>
      <a:srgbClr val="000000"/>
    </a:dk2>
    <a:lt2>
      <a:srgbClr val="00007D"/>
    </a:lt2>
    <a:accent1>
      <a:srgbClr val="9999FF"/>
    </a:accent1>
    <a:accent2>
      <a:srgbClr val="9999CC"/>
    </a:accent2>
    <a:accent3>
      <a:srgbClr val="FFFFFF"/>
    </a:accent3>
    <a:accent4>
      <a:srgbClr val="000000"/>
    </a:accent4>
    <a:accent5>
      <a:srgbClr val="CACAFF"/>
    </a:accent5>
    <a:accent6>
      <a:srgbClr val="8A8AB9"/>
    </a:accent6>
    <a:hlink>
      <a:srgbClr val="666699"/>
    </a:hlink>
    <a:folHlink>
      <a:srgbClr val="CCCCE6"/>
    </a:folHlink>
  </a:clrScheme>
  <a:fontScheme name="Pixel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Pixel 12">
    <a:dk1>
      <a:srgbClr val="000000"/>
    </a:dk1>
    <a:lt1>
      <a:srgbClr val="FFFFFF"/>
    </a:lt1>
    <a:dk2>
      <a:srgbClr val="000000"/>
    </a:dk2>
    <a:lt2>
      <a:srgbClr val="00007D"/>
    </a:lt2>
    <a:accent1>
      <a:srgbClr val="9999FF"/>
    </a:accent1>
    <a:accent2>
      <a:srgbClr val="9999CC"/>
    </a:accent2>
    <a:accent3>
      <a:srgbClr val="FFFFFF"/>
    </a:accent3>
    <a:accent4>
      <a:srgbClr val="000000"/>
    </a:accent4>
    <a:accent5>
      <a:srgbClr val="CACAFF"/>
    </a:accent5>
    <a:accent6>
      <a:srgbClr val="8A8AB9"/>
    </a:accent6>
    <a:hlink>
      <a:srgbClr val="666699"/>
    </a:hlink>
    <a:folHlink>
      <a:srgbClr val="CCCCE6"/>
    </a:folHlink>
  </a:clrScheme>
  <a:fontScheme name="Pixel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1316</TotalTime>
  <Words>1734</Words>
  <Application>Microsoft Macintosh PowerPoint</Application>
  <PresentationFormat>On-screen Show (4:3)</PresentationFormat>
  <Paragraphs>447</Paragraphs>
  <Slides>20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清晰</vt:lpstr>
      <vt:lpstr> Optimization Strategies for MPI-Interoperable Active Messages</vt:lpstr>
      <vt:lpstr>Data-Intensive Applications</vt:lpstr>
      <vt:lpstr>Message Passing Models</vt:lpstr>
      <vt:lpstr>Past Work: MPI-Interoperable Generalized AM</vt:lpstr>
      <vt:lpstr>How MPI-Interoperable AMs work</vt:lpstr>
      <vt:lpstr>Performance Shortcomings with MPI-AM</vt:lpstr>
      <vt:lpstr>Opt #1: Auto-Detected Exclusive User Buffer</vt:lpstr>
      <vt:lpstr>PowerPoint Presentation</vt:lpstr>
      <vt:lpstr>Opt #3: Improving Data Transmission</vt:lpstr>
      <vt:lpstr>PowerPoint Presentation</vt:lpstr>
      <vt:lpstr>PowerPoint Presentation</vt:lpstr>
      <vt:lpstr>PowerPoint Presentation</vt:lpstr>
      <vt:lpstr>Conclusion</vt:lpstr>
      <vt:lpstr>PowerPoint Presentation</vt:lpstr>
      <vt:lpstr> BACKUP </vt:lpstr>
      <vt:lpstr>Data-Intensive Applications</vt:lpstr>
      <vt:lpstr>Vector Version of AM API</vt:lpstr>
      <vt:lpstr>Effect of Exclusive User Buffer</vt:lpstr>
      <vt:lpstr>Auto-detected Exclusive User Buffer</vt:lpstr>
      <vt:lpstr>Background —MPI One-sided Synchronization Modes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Pavan Balaji</cp:lastModifiedBy>
  <cp:revision>972</cp:revision>
  <dcterms:created xsi:type="dcterms:W3CDTF">2008-01-04T00:05:07Z</dcterms:created>
  <dcterms:modified xsi:type="dcterms:W3CDTF">2014-07-27T04:15:14Z</dcterms:modified>
</cp:coreProperties>
</file>