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84" r:id="rId4"/>
    <p:sldId id="259" r:id="rId5"/>
    <p:sldId id="258" r:id="rId6"/>
    <p:sldId id="286" r:id="rId7"/>
    <p:sldId id="273" r:id="rId8"/>
    <p:sldId id="260" r:id="rId9"/>
    <p:sldId id="263" r:id="rId10"/>
    <p:sldId id="281" r:id="rId11"/>
    <p:sldId id="287" r:id="rId12"/>
    <p:sldId id="290" r:id="rId13"/>
    <p:sldId id="293" r:id="rId14"/>
    <p:sldId id="272" r:id="rId15"/>
    <p:sldId id="296" r:id="rId16"/>
    <p:sldId id="274" r:id="rId17"/>
    <p:sldId id="276" r:id="rId18"/>
    <p:sldId id="291" r:id="rId19"/>
    <p:sldId id="277" r:id="rId20"/>
    <p:sldId id="297" r:id="rId21"/>
    <p:sldId id="278" r:id="rId22"/>
    <p:sldId id="294" r:id="rId23"/>
    <p:sldId id="295" r:id="rId24"/>
    <p:sldId id="292" r:id="rId25"/>
    <p:sldId id="283" r:id="rId26"/>
    <p:sldId id="268" r:id="rId27"/>
    <p:sldId id="265" r:id="rId28"/>
    <p:sldId id="264" r:id="rId29"/>
    <p:sldId id="288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15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41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3D: KNL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766838-EE5F-4EF0-AB51-CC23964B7A0A}" type="datetime1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E1F6A4-FD29-423D-B106-6A9C19782675}" type="datetime1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F05FF-6310-44CA-AA19-1BBF8B21DFBE}" type="datetime1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90A159-015B-440F-9462-D8B9140E5622}" type="datetime1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56395C-72C8-4EE0-BF84-BAC9A08B4A0D}" type="datetime1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5ECA03-2C03-444F-B413-8F5D1024C771}" type="datetime1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14BE7-499B-4439-8936-2EF6E62FCC01}" type="datetime1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F8D1A1-196D-4487-93EF-71C5F459B047}" type="datetime1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6F351A-B61A-46DE-995E-74FC729F12F2}" type="datetime1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BDBEEE-D3AC-4358-A414-1E1B85D9166F}" type="datetime1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D57983BD-1128-4005-B9D3-9055AB7FC2AF}" type="datetime1">
              <a:rPr lang="en-US" smtClean="0"/>
              <a:t>9/25/2014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laji@anl.gov" TargetMode="External"/><Relationship Id="rId2" Type="http://schemas.openxmlformats.org/officeDocument/2006/relationships/hyperlink" Target="mailto:apenya@anl.g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Toward the Efficient Use of Multiple Explicitly Managed Memory Subsystems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Antonio J. Peña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	          </a:t>
            </a:r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Balaji</a:t>
            </a:r>
            <a:endParaRPr lang="en-US" dirty="0" smtClean="0"/>
          </a:p>
          <a:p>
            <a:r>
              <a:rPr lang="en-US" dirty="0"/>
              <a:t>Argonne National </a:t>
            </a:r>
            <a:r>
              <a:rPr lang="en-US" dirty="0" smtClean="0"/>
              <a:t>Laboratory	              Argonne National Laboratory</a:t>
            </a:r>
          </a:p>
          <a:p>
            <a:r>
              <a:rPr lang="en-US" dirty="0" smtClean="0">
                <a:hlinkClick r:id="rId2"/>
              </a:rPr>
              <a:t>apenya@anl.gov</a:t>
            </a:r>
            <a:r>
              <a:rPr lang="en-US" dirty="0" smtClean="0"/>
              <a:t>				     </a:t>
            </a:r>
            <a:r>
              <a:rPr lang="en-US" dirty="0" smtClean="0">
                <a:hlinkClick r:id="rId3"/>
              </a:rPr>
              <a:t>balaji@anl.gov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"/>
    </mc:Choice>
    <mc:Fallback xmlns="">
      <p:transition spd="slow" advTm="2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"/>
    </mc:Choice>
    <mc:Fallback xmlns="">
      <p:transition spd="slow" advTm="82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</a:rPr>
              <a:t>Object-differentiated profiling </a:t>
            </a:r>
            <a:r>
              <a:rPr lang="en-US" dirty="0" smtClean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distribution </a:t>
            </a:r>
            <a:r>
              <a:rPr lang="en-US" dirty="0" smtClean="0">
                <a:solidFill>
                  <a:srgbClr val="000000"/>
                </a:solidFill>
              </a:rPr>
              <a:t>algorithm (analysis):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Profile to determine per-object last-level cache misses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Assess </a:t>
            </a:r>
            <a:r>
              <a:rPr lang="en-US" dirty="0">
                <a:solidFill>
                  <a:srgbClr val="000000"/>
                </a:solidFill>
              </a:rPr>
              <a:t>the optimal distribution of the different objects among the memory </a:t>
            </a:r>
            <a:r>
              <a:rPr lang="en-US" dirty="0" smtClean="0">
                <a:solidFill>
                  <a:srgbClr val="000000"/>
                </a:solidFill>
              </a:rPr>
              <a:t>subsystems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Minimize processor stall cycles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546340" y="3810000"/>
            <a:ext cx="6051321" cy="2234243"/>
            <a:chOff x="540496" y="2703731"/>
            <a:chExt cx="7536704" cy="2782669"/>
          </a:xfrm>
        </p:grpSpPr>
        <p:sp>
          <p:nvSpPr>
            <p:cNvPr id="7" name="Rounded Rectangle 6"/>
            <p:cNvSpPr/>
            <p:nvPr/>
          </p:nvSpPr>
          <p:spPr>
            <a:xfrm>
              <a:off x="2855423" y="2723467"/>
              <a:ext cx="11430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Compiler</a:t>
              </a:r>
            </a:p>
            <a:p>
              <a:pPr algn="ctr"/>
              <a:r>
                <a:rPr lang="en-US" sz="1200" dirty="0" err="1" smtClean="0"/>
                <a:t>Toolchain</a:t>
              </a:r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970223" y="2723465"/>
              <a:ext cx="10668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Memory</a:t>
              </a:r>
            </a:p>
            <a:p>
              <a:pPr algn="ctr"/>
              <a:r>
                <a:rPr lang="en-US" sz="1200" dirty="0" smtClean="0"/>
                <a:t>Profiler</a:t>
              </a:r>
              <a:endParaRPr lang="en-US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967154" y="4780866"/>
              <a:ext cx="1072937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Profile</a:t>
              </a:r>
            </a:p>
            <a:p>
              <a:pPr algn="ctr"/>
              <a:r>
                <a:rPr lang="en-US" sz="1200" dirty="0" smtClean="0"/>
                <a:t>Analyzer</a:t>
              </a:r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820871" y="3732432"/>
              <a:ext cx="1212104" cy="725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Source</a:t>
              </a:r>
            </a:p>
            <a:p>
              <a:pPr algn="ctr"/>
              <a:r>
                <a:rPr lang="en-US" sz="1200" dirty="0" smtClean="0"/>
                <a:t>Code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611571" y="2703731"/>
              <a:ext cx="1745504" cy="725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Executable</a:t>
              </a:r>
            </a:p>
            <a:p>
              <a:pPr algn="ctr"/>
              <a:r>
                <a:rPr lang="en-US" sz="1200" dirty="0" smtClean="0"/>
                <a:t>Object</a:t>
              </a:r>
              <a:endParaRPr lang="en-US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687771" y="3732431"/>
              <a:ext cx="1593104" cy="725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Execution</a:t>
              </a:r>
            </a:p>
            <a:p>
              <a:pPr algn="ctr"/>
              <a:r>
                <a:rPr lang="en-US" sz="1200" dirty="0" smtClean="0"/>
                <a:t>Input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855423" y="4780866"/>
              <a:ext cx="11430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Compiler</a:t>
              </a:r>
            </a:p>
            <a:p>
              <a:pPr algn="ctr"/>
              <a:r>
                <a:rPr lang="en-US" sz="1200" dirty="0" err="1" smtClean="0"/>
                <a:t>Toolchain</a:t>
              </a:r>
              <a:endParaRPr lang="en-US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930046" y="3732432"/>
              <a:ext cx="1147154" cy="725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Profile</a:t>
              </a:r>
            </a:p>
            <a:p>
              <a:pPr algn="ctr"/>
              <a:r>
                <a:rPr lang="en-US" sz="1200" dirty="0" smtClean="0"/>
                <a:t>Data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551512" y="4761131"/>
              <a:ext cx="1865621" cy="725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Object</a:t>
              </a:r>
            </a:p>
            <a:p>
              <a:pPr algn="ctr"/>
              <a:r>
                <a:rPr lang="en-US" sz="1200" dirty="0" smtClean="0"/>
                <a:t>Distribution</a:t>
              </a:r>
              <a:endParaRPr lang="en-US" sz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40496" y="4761131"/>
              <a:ext cx="1745504" cy="7252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Executable</a:t>
              </a:r>
            </a:p>
            <a:p>
              <a:pPr algn="ctr"/>
              <a:r>
                <a:rPr lang="en-US" sz="1200" dirty="0" smtClean="0"/>
                <a:t>Object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>
              <a:stCxn id="10" idx="0"/>
              <a:endCxn id="7" idx="2"/>
            </p:cNvCxnSpPr>
            <p:nvPr/>
          </p:nvCxnSpPr>
          <p:spPr>
            <a:xfrm flipV="1">
              <a:off x="3426923" y="3409266"/>
              <a:ext cx="0" cy="3231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4"/>
              <a:endCxn id="13" idx="0"/>
            </p:cNvCxnSpPr>
            <p:nvPr/>
          </p:nvCxnSpPr>
          <p:spPr>
            <a:xfrm>
              <a:off x="3426923" y="4457701"/>
              <a:ext cx="0" cy="3231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>
              <a:off x="3998423" y="3066366"/>
              <a:ext cx="6131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6"/>
              <a:endCxn id="8" idx="1"/>
            </p:cNvCxnSpPr>
            <p:nvPr/>
          </p:nvCxnSpPr>
          <p:spPr>
            <a:xfrm flipV="1">
              <a:off x="6357075" y="3066365"/>
              <a:ext cx="61314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14" idx="0"/>
            </p:cNvCxnSpPr>
            <p:nvPr/>
          </p:nvCxnSpPr>
          <p:spPr>
            <a:xfrm>
              <a:off x="7503623" y="3409265"/>
              <a:ext cx="0" cy="323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7"/>
            </p:cNvCxnSpPr>
            <p:nvPr/>
          </p:nvCxnSpPr>
          <p:spPr>
            <a:xfrm flipV="1">
              <a:off x="6047570" y="3409266"/>
              <a:ext cx="922653" cy="4293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4"/>
              <a:endCxn id="9" idx="0"/>
            </p:cNvCxnSpPr>
            <p:nvPr/>
          </p:nvCxnSpPr>
          <p:spPr>
            <a:xfrm>
              <a:off x="7503623" y="4457701"/>
              <a:ext cx="0" cy="3231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1"/>
              <a:endCxn id="15" idx="6"/>
            </p:cNvCxnSpPr>
            <p:nvPr/>
          </p:nvCxnSpPr>
          <p:spPr>
            <a:xfrm flipH="1">
              <a:off x="6417133" y="5123766"/>
              <a:ext cx="5500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2"/>
              <a:endCxn id="13" idx="3"/>
            </p:cNvCxnSpPr>
            <p:nvPr/>
          </p:nvCxnSpPr>
          <p:spPr>
            <a:xfrm flipH="1">
              <a:off x="3998423" y="5123766"/>
              <a:ext cx="5530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1"/>
              <a:endCxn id="16" idx="6"/>
            </p:cNvCxnSpPr>
            <p:nvPr/>
          </p:nvCxnSpPr>
          <p:spPr>
            <a:xfrm flipH="1">
              <a:off x="2286000" y="5123766"/>
              <a:ext cx="5694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127865" y="3425608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</a:t>
              </a:r>
              <a:endParaRPr lang="en-US" sz="105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36948" y="3066366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2</a:t>
              </a:r>
              <a:endParaRPr lang="en-US" sz="105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6999" y="3153561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3800" y="3424654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4</a:t>
              </a:r>
              <a:endParaRPr lang="en-US" sz="105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61149" y="4465394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5</a:t>
              </a:r>
              <a:endParaRPr 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1960" y="4835677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5200" y="4453352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36948" y="4835677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38399" y="4835677"/>
              <a:ext cx="319838" cy="325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8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229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30"/>
    </mc:Choice>
    <mc:Fallback xmlns="">
      <p:transition spd="slow" advTm="8233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3"/>
                </a:solidFill>
              </a:rPr>
              <a:t>Multiple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i="1" dirty="0" smtClean="0">
                <a:solidFill>
                  <a:schemeClr val="accent3"/>
                </a:solidFill>
              </a:rPr>
              <a:t>knapsack </a:t>
            </a:r>
            <a:r>
              <a:rPr lang="en-US" dirty="0" smtClean="0">
                <a:solidFill>
                  <a:srgbClr val="000000"/>
                </a:solidFill>
              </a:rPr>
              <a:t>problem: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Knapsacks: memory subsystems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Knapsack capacity: memory size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Items: memory objects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Item weight: size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Item value: number of load cache misses</a:t>
            </a:r>
          </a:p>
          <a:p>
            <a:pPr lvl="2"/>
            <a:r>
              <a:rPr lang="en-US" b="1" dirty="0" smtClean="0">
                <a:solidFill>
                  <a:schemeClr val="accent3"/>
                </a:solidFill>
              </a:rPr>
              <a:t>CPU stall cycles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Not a textbook problem: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The different knapsacks modify the value of their items: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Multiply cache misses by a different factor: </a:t>
            </a:r>
            <a:r>
              <a:rPr lang="en-US" b="1" dirty="0" smtClean="0">
                <a:solidFill>
                  <a:schemeClr val="accent3"/>
                </a:solidFill>
              </a:rPr>
              <a:t>average read latency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Oval Callout 5"/>
          <p:cNvSpPr/>
          <p:nvPr/>
        </p:nvSpPr>
        <p:spPr bwMode="auto">
          <a:xfrm>
            <a:off x="5181600" y="533400"/>
            <a:ext cx="3429000" cy="1905000"/>
          </a:xfrm>
          <a:prstGeom prst="wedgeEllipseCallout">
            <a:avLst>
              <a:gd name="adj1" fmla="val -96254"/>
              <a:gd name="adj2" fmla="val 156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Maximize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the value of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 content of a (set of) knapsack(s) given a set of items of different values and sizes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66"/>
    </mc:Choice>
    <mc:Fallback xmlns="">
      <p:transition spd="slow" advTm="11526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Greedy approach solving separate 0/1 knapsack problems: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Target memories in ascending order of average access cycles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Prioritize the placement of the most “valuable” objects in the faster </a:t>
            </a:r>
            <a:r>
              <a:rPr lang="en-US" dirty="0" smtClean="0">
                <a:solidFill>
                  <a:srgbClr val="000000"/>
                </a:solidFill>
              </a:rPr>
              <a:t>memories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In practice not divergent from the optimal global solution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Removes computational complexity (0/1 knapsack is </a:t>
            </a:r>
            <a:r>
              <a:rPr lang="en-US" i="1" dirty="0">
                <a:solidFill>
                  <a:srgbClr val="000000"/>
                </a:solidFill>
              </a:rPr>
              <a:t>weakly NP-hard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4 KB page granularity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914400" y="3429000"/>
            <a:ext cx="1981200" cy="8968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Obj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5k Cache Misses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Size: 6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914400" y="4409342"/>
            <a:ext cx="1981200" cy="9246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Obj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10k Cache Misses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Size: 5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914400" y="5410200"/>
            <a:ext cx="19812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Obj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#3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1k Cache Misses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Size: 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38600" y="4267200"/>
            <a:ext cx="2057400" cy="9246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Memory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Avg. Latency: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Size: 10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038600" y="5323743"/>
            <a:ext cx="2057400" cy="9246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Memory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Avg. Latency: 10</a:t>
            </a:r>
            <a:endParaRPr lang="en-US" baseline="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chemeClr val="tx1"/>
                </a:solidFill>
                <a:latin typeface="Calibri" pitchFamily="34" charset="0"/>
              </a:rPr>
              <a:t>Size: 100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 bwMode="auto">
          <a:xfrm>
            <a:off x="2895600" y="3877408"/>
            <a:ext cx="1143000" cy="190866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 bwMode="auto">
          <a:xfrm flipV="1">
            <a:off x="2895600" y="4729529"/>
            <a:ext cx="1143000" cy="14214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 flipV="1">
            <a:off x="2895600" y="4729529"/>
            <a:ext cx="1143000" cy="11378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Text Placeholder 6"/>
          <p:cNvSpPr txBox="1">
            <a:spLocks/>
          </p:cNvSpPr>
          <p:nvPr/>
        </p:nvSpPr>
        <p:spPr bwMode="auto">
          <a:xfrm>
            <a:off x="5638800" y="4572000"/>
            <a:ext cx="4040188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Total Cost:</a:t>
            </a:r>
          </a:p>
          <a:p>
            <a:pPr marL="0" indent="0" algn="ctr">
              <a:buNone/>
            </a:pPr>
            <a:r>
              <a:rPr lang="en-US" b="1" dirty="0" smtClean="0"/>
              <a:t>5k x 100 + (10k + 1k) x 10</a:t>
            </a:r>
            <a:endParaRPr lang="en-US" b="1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00400"/>
            <a:ext cx="461166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1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562"/>
    </mc:Choice>
    <mc:Fallback xmlns="">
      <p:transition spd="slow" advTm="125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r>
              <a:rPr lang="en-US" dirty="0" smtClean="0"/>
              <a:t>Assumptions and Current Known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Write misses cause no stall cycles: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Buffered write-through with unlimited buffer size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 practice, stall cycles caused by read misses &gt;&gt; those of write misses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 don’t specially penalize memories w/ faster reads than writes (NVRAM)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Average latency estimations for the different memory subsystems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memory migrations nor reuse of freed space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(other than by the same memory object)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68"/>
    </mc:Choice>
    <mc:Fallback xmlns="">
      <p:transition spd="slow" advTm="8966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1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9"/>
    </mc:Choice>
    <mc:Fallback xmlns="">
      <p:transition spd="slow" advTm="158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br>
              <a:rPr lang="en-US" dirty="0" smtClean="0"/>
            </a:br>
            <a:r>
              <a:rPr lang="en-US" dirty="0" smtClean="0"/>
              <a:t>System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8-core processor with set-associative cache: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9" name="Text Placeholder 6"/>
          <p:cNvSpPr txBox="1">
            <a:spLocks/>
          </p:cNvSpPr>
          <p:nvPr/>
        </p:nvSpPr>
        <p:spPr bwMode="auto">
          <a:xfrm>
            <a:off x="2551906" y="2727777"/>
            <a:ext cx="4040188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Cache Configuration</a:t>
            </a:r>
            <a:endParaRPr lang="en-US" b="1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62470"/>
              </p:ext>
            </p:extLst>
          </p:nvPr>
        </p:nvGraphicFramePr>
        <p:xfrm>
          <a:off x="2326005" y="3088640"/>
          <a:ext cx="44919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363"/>
                <a:gridCol w="1111949"/>
                <a:gridCol w="832168"/>
                <a:gridCol w="10405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LL Unified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 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6"/>
    </mc:Choice>
    <mc:Fallback xmlns="">
      <p:transition spd="slow" advTm="915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br>
              <a:rPr lang="en-US" dirty="0" smtClean="0"/>
            </a:br>
            <a:r>
              <a:rPr lang="en-US" dirty="0" smtClean="0"/>
              <a:t>System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Baseline system equipped with traditional DRAM-based main memory space</a:t>
            </a:r>
          </a:p>
          <a:p>
            <a:r>
              <a:rPr lang="en-US" dirty="0">
                <a:solidFill>
                  <a:srgbClr val="000000"/>
                </a:solidFill>
              </a:rPr>
              <a:t>Target: two different heterogeneous memory configuration proposals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8" name="Text Placeholder 36"/>
          <p:cNvSpPr txBox="1">
            <a:spLocks/>
          </p:cNvSpPr>
          <p:nvPr/>
        </p:nvSpPr>
        <p:spPr bwMode="auto">
          <a:xfrm>
            <a:off x="457200" y="2590800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Scenario 1</a:t>
            </a:r>
          </a:p>
        </p:txBody>
      </p:sp>
      <p:sp>
        <p:nvSpPr>
          <p:cNvPr id="40" name="Text Placeholder 38"/>
          <p:cNvSpPr txBox="1">
            <a:spLocks/>
          </p:cNvSpPr>
          <p:nvPr/>
        </p:nvSpPr>
        <p:spPr>
          <a:xfrm>
            <a:off x="4645025" y="2590800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Scenario 2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842973" y="3156265"/>
            <a:ext cx="3655795" cy="2583145"/>
            <a:chOff x="2362200" y="856248"/>
            <a:chExt cx="4503821" cy="3182352"/>
          </a:xfrm>
        </p:grpSpPr>
        <p:sp>
          <p:nvSpPr>
            <p:cNvPr id="53" name="Rounded Rectangle 52"/>
            <p:cNvSpPr/>
            <p:nvPr/>
          </p:nvSpPr>
          <p:spPr>
            <a:xfrm>
              <a:off x="2362200" y="856248"/>
              <a:ext cx="2743200" cy="318235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876800" y="2813888"/>
              <a:ext cx="421340" cy="451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590800" y="2304048"/>
              <a:ext cx="11430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L1 Instr.</a:t>
              </a:r>
              <a:endParaRPr lang="en-US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590800" y="1008648"/>
              <a:ext cx="2286000" cy="12192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61005" y="3342775"/>
              <a:ext cx="1345592" cy="5434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3D DRAM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90800" y="2675022"/>
              <a:ext cx="1143000" cy="286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494421" y="894348"/>
              <a:ext cx="1371600" cy="3106152"/>
              <a:chOff x="5494421" y="856248"/>
              <a:chExt cx="1371600" cy="310615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494421" y="856248"/>
                <a:ext cx="1371600" cy="89635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MAIN</a:t>
                </a:r>
              </a:p>
              <a:p>
                <a:pPr algn="ctr"/>
                <a:r>
                  <a:rPr lang="en-US" dirty="0" smtClean="0"/>
                  <a:t>DRAM</a:t>
                </a:r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494421" y="1905000"/>
                <a:ext cx="1371600" cy="2057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NVRAM</a:t>
                </a:r>
                <a:endParaRPr lang="en-US" dirty="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5298140" y="1323979"/>
              <a:ext cx="0" cy="166687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7" idx="1"/>
            </p:cNvCxnSpPr>
            <p:nvPr/>
          </p:nvCxnSpPr>
          <p:spPr>
            <a:xfrm flipH="1">
              <a:off x="5298141" y="2971800"/>
              <a:ext cx="196280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6" idx="1"/>
            </p:cNvCxnSpPr>
            <p:nvPr/>
          </p:nvCxnSpPr>
          <p:spPr>
            <a:xfrm flipH="1">
              <a:off x="5298141" y="1342524"/>
              <a:ext cx="196280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733800" y="2304048"/>
              <a:ext cx="11430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L1 Data</a:t>
              </a:r>
              <a:endParaRPr lang="en-US" dirty="0"/>
            </a:p>
          </p:txBody>
        </p:sp>
        <p:cxnSp>
          <p:nvCxnSpPr>
            <p:cNvPr id="64" name="Straight Connector 63"/>
            <p:cNvCxnSpPr>
              <a:endCxn id="57" idx="0"/>
            </p:cNvCxnSpPr>
            <p:nvPr/>
          </p:nvCxnSpPr>
          <p:spPr>
            <a:xfrm>
              <a:off x="3733800" y="2961774"/>
              <a:ext cx="1" cy="381001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733800" y="2675022"/>
              <a:ext cx="1143000" cy="286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L2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5800" y="3150515"/>
            <a:ext cx="3665532" cy="2594647"/>
            <a:chOff x="2362200" y="856248"/>
            <a:chExt cx="4495800" cy="3182352"/>
          </a:xfrm>
        </p:grpSpPr>
        <p:sp>
          <p:nvSpPr>
            <p:cNvPr id="69" name="Rounded Rectangle 68"/>
            <p:cNvSpPr/>
            <p:nvPr/>
          </p:nvSpPr>
          <p:spPr>
            <a:xfrm>
              <a:off x="2362200" y="856248"/>
              <a:ext cx="2743200" cy="318235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0" name="Straight Connector 69"/>
            <p:cNvCxnSpPr>
              <a:stCxn id="73" idx="3"/>
            </p:cNvCxnSpPr>
            <p:nvPr/>
          </p:nvCxnSpPr>
          <p:spPr>
            <a:xfrm>
              <a:off x="4876800" y="2818398"/>
              <a:ext cx="609600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590800" y="2304048"/>
              <a:ext cx="11430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L1 Instr.</a:t>
              </a:r>
              <a:endParaRPr lang="en-US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590800" y="1008648"/>
              <a:ext cx="2286000" cy="12192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CPUs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733800" y="2675022"/>
              <a:ext cx="1143000" cy="286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90800" y="3342774"/>
              <a:ext cx="2286000" cy="54342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3D DRAM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590800" y="2675022"/>
              <a:ext cx="1143000" cy="286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733800" y="2304048"/>
              <a:ext cx="114300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L1 Data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486400" y="1427748"/>
              <a:ext cx="1371600" cy="2057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</a:t>
              </a:r>
            </a:p>
            <a:p>
              <a:pPr algn="ctr"/>
              <a:r>
                <a:rPr lang="en-US" dirty="0" smtClean="0"/>
                <a:t>DRAM</a:t>
              </a:r>
              <a:endParaRPr lang="en-US" dirty="0"/>
            </a:p>
          </p:txBody>
        </p:sp>
        <p:cxnSp>
          <p:nvCxnSpPr>
            <p:cNvPr id="78" name="Straight Connector 77"/>
            <p:cNvCxnSpPr>
              <a:endCxn id="74" idx="0"/>
            </p:cNvCxnSpPr>
            <p:nvPr/>
          </p:nvCxnSpPr>
          <p:spPr>
            <a:xfrm>
              <a:off x="3733800" y="2961774"/>
              <a:ext cx="0" cy="38100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90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10"/>
    </mc:Choice>
    <mc:Fallback xmlns="">
      <p:transition spd="slow" advTm="4741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br>
              <a:rPr lang="en-US" dirty="0" smtClean="0"/>
            </a:br>
            <a:r>
              <a:rPr lang="en-US" dirty="0" smtClean="0"/>
              <a:t>System Setup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Estimations: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1 IPC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 stall cycles caused by hazards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Placeholder 6"/>
          <p:cNvSpPr txBox="1">
            <a:spLocks/>
          </p:cNvSpPr>
          <p:nvPr/>
        </p:nvSpPr>
        <p:spPr bwMode="auto">
          <a:xfrm>
            <a:off x="2551906" y="1600200"/>
            <a:ext cx="4040188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00"/>
                </a:solidFill>
              </a:rPr>
              <a:t>Memory Configuration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76687"/>
              </p:ext>
            </p:extLst>
          </p:nvPr>
        </p:nvGraphicFramePr>
        <p:xfrm>
          <a:off x="1524000" y="1947311"/>
          <a:ext cx="617455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750"/>
                <a:gridCol w="1219200"/>
                <a:gridCol w="1219200"/>
                <a:gridCol w="1219200"/>
                <a:gridCol w="1219200"/>
              </a:tblGrid>
              <a:tr h="1854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 c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KB</a:t>
                      </a:r>
                      <a:r>
                        <a:rPr lang="en-US" baseline="0" dirty="0" smtClean="0"/>
                        <a:t> + 32 KB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 c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MB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 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135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200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 GB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20,000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 GB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37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9"/>
    </mc:Choice>
    <mc:Fallback xmlns="">
      <p:transition spd="slow" advTm="3164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MiniMD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“A simple proxy for the force computations in a typical molecular dynamics application”</a:t>
            </a:r>
          </a:p>
          <a:p>
            <a:r>
              <a:rPr lang="en-US" dirty="0">
                <a:solidFill>
                  <a:srgbClr val="000000"/>
                </a:solidFill>
              </a:rPr>
              <a:t>Reduced version of the LAMMPS molecular dynamics </a:t>
            </a:r>
            <a:r>
              <a:rPr lang="en-US" dirty="0" smtClean="0">
                <a:solidFill>
                  <a:srgbClr val="000000"/>
                </a:solidFill>
              </a:rPr>
              <a:t>simulator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Multiple large memory objects – different number of cache misses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Setup: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Reference implementation v1.2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LJ interactions among 2.9·10</a:t>
            </a:r>
            <a:r>
              <a:rPr lang="en-US" baseline="30000" dirty="0" smtClean="0">
                <a:solidFill>
                  <a:srgbClr val="000000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 atoms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8 threads – 26 GB of memory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23% of cycles from cache misses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HPCCG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“A simple conjugate gradient benchmark code for a 3D chimney domain on an arbitrary number of processors”</a:t>
            </a:r>
          </a:p>
          <a:p>
            <a:r>
              <a:rPr lang="en-US" b="1" dirty="0">
                <a:solidFill>
                  <a:schemeClr val="accent3"/>
                </a:solidFill>
              </a:rPr>
              <a:t>A</a:t>
            </a:r>
            <a:r>
              <a:rPr lang="en-US" b="1" dirty="0" smtClean="0">
                <a:solidFill>
                  <a:schemeClr val="accent3"/>
                </a:solidFill>
              </a:rPr>
              <a:t>ccess pattern known to be highly memory demanding and sensitive to different memory architectures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Sensitivity to memory placement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Setup: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Reference version 1.0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400 x 400 x 400 node problem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8-threaded process – 24 GB memory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48% of cycles from cache misses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114300"/>
            <a:ext cx="2105025" cy="163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6828"/>
            <a:ext cx="2421591" cy="15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54"/>
    </mc:Choice>
    <mc:Fallback xmlns="">
      <p:transition spd="slow" advTm="6005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3434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Heterogeneity in computing explored: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Heterogeneus</a:t>
            </a:r>
            <a:r>
              <a:rPr lang="en-US" dirty="0" smtClean="0">
                <a:solidFill>
                  <a:srgbClr val="000000"/>
                </a:solidFill>
              </a:rPr>
              <a:t> processing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Heterogeneous memory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Different memory technologies within computers already a reality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Scratchpad, 3D-stacked, I/O class, …</a:t>
            </a:r>
          </a:p>
          <a:p>
            <a:r>
              <a:rPr lang="en-US" dirty="0">
                <a:solidFill>
                  <a:srgbClr val="000000"/>
                </a:solidFill>
              </a:rPr>
              <a:t>We expect </a:t>
            </a:r>
            <a:r>
              <a:rPr lang="en-US" dirty="0" smtClean="0">
                <a:solidFill>
                  <a:srgbClr val="000000"/>
                </a:solidFill>
              </a:rPr>
              <a:t>more memory heterogeneity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Toward the Efficient Use of Multiple Explicitly Managed Memory Subsystems – IEEE Cluster 2014, Madrid (Spain), Sep.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</a:rPr>
              <a:t>Different features: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Size, resilience, access patterns, </a:t>
            </a:r>
            <a:r>
              <a:rPr lang="en-US" dirty="0" smtClean="0">
                <a:solidFill>
                  <a:srgbClr val="000000"/>
                </a:solidFill>
              </a:rPr>
              <a:t>energy, …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Examples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Scratchpad:</a:t>
            </a: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Cachelike</a:t>
            </a:r>
            <a:r>
              <a:rPr lang="en-US" dirty="0">
                <a:solidFill>
                  <a:srgbClr val="000000"/>
                </a:solidFill>
              </a:rPr>
              <a:t> speeds, small sizes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Vector-specialized (e.g.: GDDR)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High bandwidth if contiguous accesses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Low-power memory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Increased energy/speed ratio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ECC-enabled memory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Fault tolerance; speed &amp; size overhead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I/O class (e.g.: NVRAM)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Large; reduced speeds &amp; energy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Faster reading than writing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38600"/>
            <a:ext cx="4191000" cy="1879339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05000"/>
            <a:ext cx="228600" cy="26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230921"/>
            <a:ext cx="190500" cy="28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223"/>
    </mc:Choice>
    <mc:Fallback xmlns="">
      <p:transition spd="slow" advTm="15622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1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"/>
    </mc:Choice>
    <mc:Fallback xmlns="">
      <p:transition spd="slow" advTm="66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Compute </a:t>
            </a:r>
            <a:r>
              <a:rPr lang="en-US" dirty="0" err="1" smtClean="0">
                <a:solidFill>
                  <a:srgbClr val="000000"/>
                </a:solidFill>
              </a:rPr>
              <a:t>unoptimized</a:t>
            </a:r>
            <a:r>
              <a:rPr lang="en-US" dirty="0" smtClean="0">
                <a:solidFill>
                  <a:srgbClr val="000000"/>
                </a:solidFill>
              </a:rPr>
              <a:t> distribution as: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Invert the “value” of objects with </a:t>
            </a:r>
            <a:r>
              <a:rPr lang="en-US" b="1" dirty="0" smtClean="0">
                <a:solidFill>
                  <a:schemeClr val="accent3"/>
                </a:solidFill>
              </a:rPr>
              <a:t>nonzero </a:t>
            </a:r>
            <a:r>
              <a:rPr lang="en-US" dirty="0" smtClean="0">
                <a:solidFill>
                  <a:srgbClr val="000000"/>
                </a:solidFill>
              </a:rPr>
              <a:t>cache misses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Those featuring fewer misses are preferably allocated in the fastest memory </a:t>
            </a:r>
            <a:r>
              <a:rPr lang="en-US" dirty="0" smtClean="0">
                <a:solidFill>
                  <a:srgbClr val="000000"/>
                </a:solidFill>
              </a:rPr>
              <a:t>subsystem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Discard memory objects not presenting cache misses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</a:rPr>
              <a:t>Unoptimized</a:t>
            </a:r>
            <a:r>
              <a:rPr lang="en-US" dirty="0" smtClean="0">
                <a:solidFill>
                  <a:srgbClr val="000000"/>
                </a:solidFill>
              </a:rPr>
              <a:t> case not the worst possible case because objects without cache misses do not populate the fastest memories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3657600"/>
            <a:ext cx="19050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Obj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5k Cache Misses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4800" y="4582258"/>
            <a:ext cx="19050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Obj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10k Cache Misses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5506915"/>
            <a:ext cx="19050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Obj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#3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0 Cache Misses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67000" y="3657600"/>
            <a:ext cx="17526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Memory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Very Fast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67000" y="4582258"/>
            <a:ext cx="17526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Memory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Regular Speed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667000" y="5506915"/>
            <a:ext cx="17526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Memory #3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Slow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724400" y="3657600"/>
            <a:ext cx="19050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Obj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5k Cache Misses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724400" y="4582258"/>
            <a:ext cx="19050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Obj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10k Cache Misses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724400" y="5506915"/>
            <a:ext cx="1905000" cy="76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Obj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#3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0 Cache Misses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86600" y="3657600"/>
            <a:ext cx="17526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Memory #1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Very Fast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086600" y="4582258"/>
            <a:ext cx="17526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Memory #2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Regular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Speed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086600" y="5506915"/>
            <a:ext cx="17526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Memory #3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Slow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1" name="Text Placeholder 6"/>
          <p:cNvSpPr txBox="1">
            <a:spLocks/>
          </p:cNvSpPr>
          <p:nvPr/>
        </p:nvSpPr>
        <p:spPr bwMode="auto">
          <a:xfrm>
            <a:off x="381000" y="3289010"/>
            <a:ext cx="4040188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00"/>
                </a:solidFill>
              </a:rPr>
              <a:t>Worst Case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Text Placeholder 6"/>
          <p:cNvSpPr txBox="1">
            <a:spLocks/>
          </p:cNvSpPr>
          <p:nvPr/>
        </p:nvSpPr>
        <p:spPr bwMode="auto">
          <a:xfrm>
            <a:off x="4800600" y="3289010"/>
            <a:ext cx="4040188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00"/>
                </a:solidFill>
              </a:rPr>
              <a:t>Our </a:t>
            </a:r>
            <a:r>
              <a:rPr lang="en-US" b="1" dirty="0" err="1" smtClean="0">
                <a:solidFill>
                  <a:srgbClr val="000000"/>
                </a:solidFill>
              </a:rPr>
              <a:t>Unoptimized</a:t>
            </a:r>
            <a:r>
              <a:rPr lang="en-US" b="1" dirty="0" smtClean="0">
                <a:solidFill>
                  <a:srgbClr val="000000"/>
                </a:solidFill>
              </a:rPr>
              <a:t> Case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12" idx="3"/>
            <a:endCxn id="5" idx="1"/>
          </p:cNvCxnSpPr>
          <p:nvPr/>
        </p:nvCxnSpPr>
        <p:spPr bwMode="auto">
          <a:xfrm flipV="1">
            <a:off x="2209800" y="4038600"/>
            <a:ext cx="457200" cy="184931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10" idx="3"/>
            <a:endCxn id="14" idx="1"/>
          </p:cNvCxnSpPr>
          <p:nvPr/>
        </p:nvCxnSpPr>
        <p:spPr bwMode="auto">
          <a:xfrm>
            <a:off x="2209800" y="4963258"/>
            <a:ext cx="457200" cy="92465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4" idx="3"/>
            <a:endCxn id="13" idx="1"/>
          </p:cNvCxnSpPr>
          <p:nvPr/>
        </p:nvCxnSpPr>
        <p:spPr bwMode="auto">
          <a:xfrm>
            <a:off x="2209800" y="4038600"/>
            <a:ext cx="457200" cy="9246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15" idx="3"/>
            <a:endCxn id="18" idx="1"/>
          </p:cNvCxnSpPr>
          <p:nvPr/>
        </p:nvCxnSpPr>
        <p:spPr bwMode="auto">
          <a:xfrm>
            <a:off x="6629400" y="4038600"/>
            <a:ext cx="45720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16" idx="3"/>
            <a:endCxn id="19" idx="1"/>
          </p:cNvCxnSpPr>
          <p:nvPr/>
        </p:nvCxnSpPr>
        <p:spPr bwMode="auto">
          <a:xfrm>
            <a:off x="6629400" y="4963258"/>
            <a:ext cx="4572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17" idx="3"/>
            <a:endCxn id="20" idx="1"/>
          </p:cNvCxnSpPr>
          <p:nvPr/>
        </p:nvCxnSpPr>
        <p:spPr bwMode="auto">
          <a:xfrm>
            <a:off x="6629400" y="5887915"/>
            <a:ext cx="45720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266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68"/>
    </mc:Choice>
    <mc:Fallback xmlns="">
      <p:transition spd="slow" advTm="5666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dirty="0" err="1" smtClean="0"/>
              <a:t>MiniMD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99% of memory objects (21/26 GB) no cache misses during loop iteration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Scenario 1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21 objects &lt; SP &amp;&amp; fit </a:t>
            </a: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n SP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3D &gt; 9 objects &gt; SP &amp;&amp; fit in 3D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Trivial distribution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opt.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unopt</a:t>
            </a:r>
            <a:r>
              <a:rPr lang="en-US" dirty="0" smtClean="0">
                <a:solidFill>
                  <a:srgbClr val="000000"/>
                </a:solidFill>
              </a:rPr>
              <a:t>. case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7.6% exec. time improvement w/ respect to baseline architecture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3D memory performance benefits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Scenario 2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Memory size restrictions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Choice at DRAM/NVRAM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4 obj. small enough for DRAM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But only room for 3 of them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97126"/>
              </p:ext>
            </p:extLst>
          </p:nvPr>
        </p:nvGraphicFramePr>
        <p:xfrm>
          <a:off x="381000" y="4572000"/>
          <a:ext cx="39481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/>
                <a:gridCol w="630555"/>
                <a:gridCol w="884555"/>
                <a:gridCol w="848043"/>
                <a:gridCol w="757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Occup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21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-4M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-743M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-7.6%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-747M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-7.6%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76103"/>
              </p:ext>
            </p:extLst>
          </p:nvPr>
        </p:nvGraphicFramePr>
        <p:xfrm>
          <a:off x="4800600" y="3154680"/>
          <a:ext cx="3962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/>
                <a:gridCol w="630555"/>
                <a:gridCol w="874395"/>
                <a:gridCol w="606298"/>
                <a:gridCol w="1023747"/>
              </a:tblGrid>
              <a:tr h="2651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Mem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Obj.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Occup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Exec.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-4M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0.0%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21%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-18M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-0.2%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93%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NVRAM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4%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+1G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+13.9%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+1G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+13.7%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69466"/>
              </p:ext>
            </p:extLst>
          </p:nvPr>
        </p:nvGraphicFramePr>
        <p:xfrm>
          <a:off x="4814887" y="4953000"/>
          <a:ext cx="394811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/>
                <a:gridCol w="630555"/>
                <a:gridCol w="884555"/>
                <a:gridCol w="627380"/>
                <a:gridCol w="978218"/>
              </a:tblGrid>
              <a:tr h="2651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Mem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Obj.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Occup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Exec.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-4M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0.0%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21%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-18M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-0.2%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94%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NVRAM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4%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+130G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+1,330.5%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+130G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+1,330.3%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6"/>
          <p:cNvSpPr txBox="1">
            <a:spLocks/>
          </p:cNvSpPr>
          <p:nvPr/>
        </p:nvSpPr>
        <p:spPr bwMode="auto">
          <a:xfrm rot="5400000">
            <a:off x="8124211" y="3775399"/>
            <a:ext cx="1670988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Optimized</a:t>
            </a:r>
            <a:endParaRPr lang="en-US" b="1" dirty="0"/>
          </a:p>
        </p:txBody>
      </p:sp>
      <p:sp>
        <p:nvSpPr>
          <p:cNvPr id="15" name="Text Placeholder 6"/>
          <p:cNvSpPr txBox="1">
            <a:spLocks/>
          </p:cNvSpPr>
          <p:nvPr/>
        </p:nvSpPr>
        <p:spPr bwMode="auto">
          <a:xfrm rot="5400000">
            <a:off x="8124211" y="5604199"/>
            <a:ext cx="1670988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/>
              <a:t>Unoptimized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62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01"/>
    </mc:Choice>
    <mc:Fallback xmlns="">
      <p:transition spd="slow" advTm="11980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dirty="0" smtClean="0"/>
              <a:t>HPCCG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742/760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bj. no misses: 22 GB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9 </a:t>
            </a:r>
            <a:r>
              <a:rPr lang="en-US" dirty="0" err="1" smtClean="0">
                <a:solidFill>
                  <a:srgbClr val="000000"/>
                </a:solidFill>
              </a:rPr>
              <a:t>mem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bj. &lt; SP, but ↓ # cycles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9 other obj. give choices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Scenario 1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 obj. &gt; 3D </a:t>
            </a: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→ DRAM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8 obj. to be distr. DRAM &amp; 3D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Scenario 2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2 obj. fit only in NVRAM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7 obj. to be distr. </a:t>
            </a: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n 3D and DRAM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Toward the Efficient Use of Multiple Explicitly Managed Memory Subsystems – IEEE Cluster 2014, Madrid (Spain), Sep.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02234"/>
              </p:ext>
            </p:extLst>
          </p:nvPr>
        </p:nvGraphicFramePr>
        <p:xfrm>
          <a:off x="152400" y="3611880"/>
          <a:ext cx="397481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25"/>
                <a:gridCol w="674238"/>
                <a:gridCol w="934970"/>
                <a:gridCol w="670843"/>
                <a:gridCol w="810036"/>
              </a:tblGrid>
              <a:tr h="2651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Mem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Obj.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Occup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Exec.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-2K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0.0%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98%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-497M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-8.3%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45%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-497M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-8.3%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1566"/>
              </p:ext>
            </p:extLst>
          </p:nvPr>
        </p:nvGraphicFramePr>
        <p:xfrm>
          <a:off x="166687" y="5187012"/>
          <a:ext cx="394811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/>
                <a:gridCol w="630555"/>
                <a:gridCol w="884555"/>
                <a:gridCol w="627380"/>
                <a:gridCol w="978218"/>
              </a:tblGrid>
              <a:tr h="2651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Mem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Obj.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Occup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Exec.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-2K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0.0%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39%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-294M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-4.9%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60%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-294M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-4.9%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Placeholder 6"/>
          <p:cNvSpPr txBox="1">
            <a:spLocks/>
          </p:cNvSpPr>
          <p:nvPr/>
        </p:nvSpPr>
        <p:spPr bwMode="auto">
          <a:xfrm rot="5400000">
            <a:off x="3476011" y="4085611"/>
            <a:ext cx="1670988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00"/>
                </a:solidFill>
              </a:rPr>
              <a:t>Optimized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 bwMode="auto">
          <a:xfrm rot="5400000">
            <a:off x="3476011" y="5680399"/>
            <a:ext cx="1670988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>
                <a:solidFill>
                  <a:srgbClr val="000000"/>
                </a:solidFill>
              </a:rPr>
              <a:t>Unoptimized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38687"/>
              </p:ext>
            </p:extLst>
          </p:nvPr>
        </p:nvGraphicFramePr>
        <p:xfrm>
          <a:off x="4800600" y="2697480"/>
          <a:ext cx="3962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/>
                <a:gridCol w="630555"/>
                <a:gridCol w="874395"/>
                <a:gridCol w="606298"/>
                <a:gridCol w="1023747"/>
              </a:tblGrid>
              <a:tr h="2651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Mem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Obj.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Occup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Exec.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-2K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0.0%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95%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-224M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-3.8%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54%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NVRAM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60%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+193G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+3,236.7%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+193G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+3,232.9%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538"/>
              </p:ext>
            </p:extLst>
          </p:nvPr>
        </p:nvGraphicFramePr>
        <p:xfrm>
          <a:off x="4814887" y="4495800"/>
          <a:ext cx="394811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/>
                <a:gridCol w="630555"/>
                <a:gridCol w="884555"/>
                <a:gridCol w="627380"/>
                <a:gridCol w="978218"/>
              </a:tblGrid>
              <a:tr h="2651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Mem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Obj.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Occup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Cycles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Exec.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-2K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0.0%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95%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-6M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-0.1%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54%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NVRAM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60%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+193G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+3,236.7%</a:t>
                      </a:r>
                      <a:endParaRPr lang="en-US" sz="1200" dirty="0"/>
                    </a:p>
                  </a:txBody>
                  <a:tcPr/>
                </a:tc>
              </a:tr>
              <a:tr h="2651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+193G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+3,236.6%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Placeholder 6"/>
          <p:cNvSpPr txBox="1">
            <a:spLocks/>
          </p:cNvSpPr>
          <p:nvPr/>
        </p:nvSpPr>
        <p:spPr bwMode="auto">
          <a:xfrm rot="5400000">
            <a:off x="8124211" y="3318199"/>
            <a:ext cx="1670988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00"/>
                </a:solidFill>
              </a:rPr>
              <a:t>Optimized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" name="Text Placeholder 6"/>
          <p:cNvSpPr txBox="1">
            <a:spLocks/>
          </p:cNvSpPr>
          <p:nvPr/>
        </p:nvSpPr>
        <p:spPr bwMode="auto">
          <a:xfrm rot="5400000">
            <a:off x="8124211" y="5146999"/>
            <a:ext cx="1670988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err="1" smtClean="0">
                <a:solidFill>
                  <a:srgbClr val="000000"/>
                </a:solidFill>
              </a:rPr>
              <a:t>Unoptimized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4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31"/>
    </mc:Choice>
    <mc:Fallback xmlns="">
      <p:transition spd="slow" advTm="9463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SP: low occupancy &amp; contributions to the overall performance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Most of the small objects do not present LL cache misses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Expected in highly-tuned code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TODO: explore splitting + migration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Overall </a:t>
            </a:r>
            <a:r>
              <a:rPr lang="en-US" dirty="0">
                <a:solidFill>
                  <a:srgbClr val="000000"/>
                </a:solidFill>
              </a:rPr>
              <a:t>performance improvement with respect to </a:t>
            </a:r>
            <a:r>
              <a:rPr lang="en-US" dirty="0" err="1">
                <a:solidFill>
                  <a:srgbClr val="000000"/>
                </a:solidFill>
              </a:rPr>
              <a:t>unoptimized</a:t>
            </a:r>
            <a:r>
              <a:rPr lang="en-US" dirty="0">
                <a:solidFill>
                  <a:srgbClr val="000000"/>
                </a:solidFill>
              </a:rPr>
              <a:t> distribution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Nonnegligible</a:t>
            </a:r>
            <a:r>
              <a:rPr lang="en-US" dirty="0" smtClean="0">
                <a:solidFill>
                  <a:srgbClr val="000000"/>
                </a:solidFill>
              </a:rPr>
              <a:t> in 2 out of the 4 cases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MiniMD</a:t>
            </a:r>
            <a:r>
              <a:rPr lang="en-US" dirty="0" smtClean="0">
                <a:solidFill>
                  <a:srgbClr val="000000"/>
                </a:solidFill>
              </a:rPr>
              <a:t>, scenario 2: over 10x by avoiding placing a particular memory object in NVRAM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HPCCG, scenario 1: ~4% improvement by placing obj. w/ large misses in fast memories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77140"/>
              </p:ext>
            </p:extLst>
          </p:nvPr>
        </p:nvGraphicFramePr>
        <p:xfrm>
          <a:off x="2971800" y="4384040"/>
          <a:ext cx="31770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55"/>
                <a:gridCol w="1092518"/>
                <a:gridCol w="88246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MiniMD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HPCCG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1,158.0%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09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66"/>
    </mc:Choice>
    <mc:Fallback xmlns="">
      <p:transition spd="slow" advTm="1156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"/>
    </mc:Choice>
    <mc:Fallback xmlns="">
      <p:transition spd="slow" advTm="56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Design of tools providing object-differentiated profiling on </a:t>
            </a:r>
            <a:r>
              <a:rPr lang="en-US" dirty="0" err="1" smtClean="0">
                <a:solidFill>
                  <a:srgbClr val="000000"/>
                </a:solidFill>
              </a:rPr>
              <a:t>Valgrind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Provided methodology for optimized data distribution among memory subsystems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At object level granularity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Results based on 2 </a:t>
            </a:r>
            <a:r>
              <a:rPr lang="en-US" dirty="0" err="1" smtClean="0">
                <a:solidFill>
                  <a:srgbClr val="000000"/>
                </a:solidFill>
              </a:rPr>
              <a:t>miniapps</a:t>
            </a:r>
            <a:r>
              <a:rPr lang="en-US" dirty="0" smtClean="0">
                <a:solidFill>
                  <a:srgbClr val="000000"/>
                </a:solidFill>
              </a:rPr>
              <a:t> and 2 configurations of heterogeneous memory: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Object-differentiated profiling useful for memory distribution in heterogeneous memory systems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Future work: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Object migration?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Split objects?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49"/>
    </mc:Choice>
    <mc:Fallback xmlns="">
      <p:transition spd="slow" advTm="6604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</a:p>
          <a:p>
            <a:pPr marL="0" indent="0" algn="ctr">
              <a:buNone/>
            </a:pP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Questions?</a:t>
            </a:r>
          </a:p>
          <a:p>
            <a:pPr marL="0" indent="0" algn="ctr">
              <a:buNone/>
            </a:pPr>
            <a:endParaRPr lang="en-US" sz="5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 algn="ctr">
              <a:buNone/>
            </a:pPr>
            <a:r>
              <a:rPr lang="en-US" sz="3000" b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apenya@mcs.anl.gov</a:t>
            </a:r>
            <a:endParaRPr lang="en-US" sz="3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"/>
    </mc:Choice>
    <mc:Fallback xmlns="">
      <p:transition spd="slow" advTm="54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err="1" smtClean="0"/>
              <a:t>Valgrind’s</a:t>
            </a:r>
            <a:r>
              <a:rPr lang="en-US" dirty="0" smtClean="0"/>
              <a:t> Extensions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Statically-Allocated Memory Objects</a:t>
            </a:r>
          </a:p>
          <a:p>
            <a:pPr lvl="1"/>
            <a:r>
              <a:rPr lang="en-US" dirty="0" smtClean="0"/>
              <a:t>Debug </a:t>
            </a:r>
            <a:r>
              <a:rPr lang="en-US" dirty="0"/>
              <a:t>information (e.g. </a:t>
            </a:r>
            <a:r>
              <a:rPr lang="en-US" i="1" dirty="0" err="1"/>
              <a:t>gcc</a:t>
            </a:r>
            <a:r>
              <a:rPr lang="en-US" i="1" dirty="0"/>
              <a:t> -g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Information distributed among the different binary objects of an </a:t>
            </a:r>
            <a:r>
              <a:rPr lang="en-US" dirty="0" smtClean="0"/>
              <a:t>application</a:t>
            </a:r>
          </a:p>
          <a:p>
            <a:pPr lvl="2"/>
            <a:r>
              <a:rPr lang="en-US" dirty="0" smtClean="0"/>
              <a:t>including </a:t>
            </a:r>
            <a:r>
              <a:rPr lang="en-US" dirty="0"/>
              <a:t>libraries</a:t>
            </a:r>
          </a:p>
          <a:p>
            <a:pPr lvl="1"/>
            <a:r>
              <a:rPr lang="en-US" dirty="0"/>
              <a:t>Different scopes determine whether the variables are valid or </a:t>
            </a:r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Asymptotic computational cost:</a:t>
            </a:r>
          </a:p>
          <a:p>
            <a:pPr marL="0" indent="0" algn="ctr">
              <a:buNone/>
            </a:pPr>
            <a:r>
              <a:rPr lang="en-US" i="1" dirty="0" smtClean="0"/>
              <a:t>O(</a:t>
            </a:r>
            <a:r>
              <a:rPr lang="en-US" i="1" dirty="0" err="1" smtClean="0"/>
              <a:t>st</a:t>
            </a:r>
            <a:r>
              <a:rPr lang="en-US" i="1" dirty="0" smtClean="0"/>
              <a:t> </a:t>
            </a:r>
            <a:r>
              <a:rPr lang="en-US" dirty="0"/>
              <a:t>x</a:t>
            </a:r>
            <a:r>
              <a:rPr lang="en-US" i="1" dirty="0"/>
              <a:t> (</a:t>
            </a:r>
            <a:r>
              <a:rPr lang="en-US" i="1" dirty="0" err="1"/>
              <a:t>dio</a:t>
            </a:r>
            <a:r>
              <a:rPr lang="en-US" i="1" dirty="0"/>
              <a:t>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sao</a:t>
            </a:r>
            <a:r>
              <a:rPr lang="en-US" i="1" dirty="0"/>
              <a:t>))</a:t>
            </a:r>
          </a:p>
          <a:p>
            <a:pPr lvl="2"/>
            <a:r>
              <a:rPr lang="en-US" i="1" dirty="0" err="1" smtClean="0"/>
              <a:t>st</a:t>
            </a:r>
            <a:r>
              <a:rPr lang="en-US" dirty="0" smtClean="0"/>
              <a:t> </a:t>
            </a:r>
            <a:r>
              <a:rPr lang="en-US" dirty="0"/>
              <a:t>is the maximum stack trace depth</a:t>
            </a:r>
          </a:p>
          <a:p>
            <a:pPr lvl="2"/>
            <a:r>
              <a:rPr lang="en-US" i="1" dirty="0" err="1"/>
              <a:t>dio</a:t>
            </a:r>
            <a:r>
              <a:rPr lang="en-US" dirty="0"/>
              <a:t> is the number of debug information objects</a:t>
            </a:r>
          </a:p>
          <a:p>
            <a:pPr lvl="2"/>
            <a:r>
              <a:rPr lang="en-US" i="1" dirty="0" err="1"/>
              <a:t>sao</a:t>
            </a:r>
            <a:r>
              <a:rPr lang="en-US" dirty="0"/>
              <a:t> is the </a:t>
            </a:r>
            <a:r>
              <a:rPr lang="en-US" dirty="0" smtClean="0"/>
              <a:t>max</a:t>
            </a:r>
            <a:r>
              <a:rPr lang="en-US" dirty="0"/>
              <a:t>. # of statically allocated objects </a:t>
            </a:r>
            <a:r>
              <a:rPr lang="en-US" dirty="0" smtClean="0"/>
              <a:t>for </a:t>
            </a:r>
            <a:r>
              <a:rPr lang="en-US" dirty="0"/>
              <a:t>a given IP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97645"/>
            <a:ext cx="2209799" cy="168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219200" y="5663625"/>
            <a:ext cx="67056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A. J. Peña and P. </a:t>
            </a:r>
            <a:r>
              <a:rPr lang="en-US" sz="1600" dirty="0" err="1"/>
              <a:t>Balaji</a:t>
            </a:r>
            <a:r>
              <a:rPr lang="en-US" sz="1600" dirty="0"/>
              <a:t>. </a:t>
            </a:r>
            <a:r>
              <a:rPr lang="en-US" sz="1600" dirty="0" smtClean="0"/>
              <a:t>"A </a:t>
            </a:r>
            <a:r>
              <a:rPr lang="en-US" sz="1600" dirty="0"/>
              <a:t>framework for tracking memory accesses in scientific </a:t>
            </a:r>
            <a:r>
              <a:rPr lang="en-US" sz="1600" dirty="0" smtClean="0"/>
              <a:t>applications", </a:t>
            </a:r>
            <a:r>
              <a:rPr lang="en-US" sz="1600" dirty="0"/>
              <a:t>in </a:t>
            </a:r>
            <a:r>
              <a:rPr lang="en-US" sz="1600" dirty="0" smtClean="0"/>
              <a:t>P2S2 2014 (ICPP Workshop), Minneapolis, MN, </a:t>
            </a:r>
            <a:r>
              <a:rPr lang="en-US" sz="1600" dirty="0"/>
              <a:t>Sep. 2014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02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err="1" smtClean="0"/>
              <a:t>Valgrind’s</a:t>
            </a:r>
            <a:r>
              <a:rPr lang="en-US" dirty="0" smtClean="0"/>
              <a:t> Core Extensions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6553200" cy="4525963"/>
          </a:xfrm>
        </p:spPr>
        <p:txBody>
          <a:bodyPr/>
          <a:lstStyle/>
          <a:p>
            <a:r>
              <a:rPr lang="en-US" dirty="0" smtClean="0"/>
              <a:t>Dynamically-Allocated Memory Objects</a:t>
            </a:r>
          </a:p>
          <a:p>
            <a:pPr lvl="1"/>
            <a:r>
              <a:rPr lang="en-US" dirty="0" smtClean="0"/>
              <a:t>Interception </a:t>
            </a:r>
            <a:r>
              <a:rPr lang="en-US" dirty="0"/>
              <a:t>of application calls to memory management routines</a:t>
            </a:r>
          </a:p>
          <a:p>
            <a:pPr lvl="1"/>
            <a:r>
              <a:rPr lang="en-US" dirty="0"/>
              <a:t>Ordered set using starting memory address as sorting index:</a:t>
            </a:r>
          </a:p>
          <a:p>
            <a:pPr lvl="2"/>
            <a:r>
              <a:rPr lang="en-US" dirty="0"/>
              <a:t>Possible since dynamically allocated objects reside in the global scope</a:t>
            </a:r>
          </a:p>
          <a:p>
            <a:pPr lvl="2"/>
            <a:r>
              <a:rPr lang="en-US" dirty="0"/>
              <a:t>Binary searches:</a:t>
            </a:r>
          </a:p>
          <a:p>
            <a:pPr marL="457200" lvl="1" indent="0" algn="ctr">
              <a:buNone/>
            </a:pPr>
            <a:r>
              <a:rPr lang="en-US" i="1" dirty="0"/>
              <a:t>O(</a:t>
            </a:r>
            <a:r>
              <a:rPr lang="en-US" dirty="0"/>
              <a:t>log </a:t>
            </a:r>
            <a:r>
              <a:rPr lang="en-US" i="1" dirty="0" err="1"/>
              <a:t>dao</a:t>
            </a:r>
            <a:r>
              <a:rPr lang="en-US" i="1" dirty="0"/>
              <a:t>)</a:t>
            </a:r>
            <a:endParaRPr lang="en-US" dirty="0"/>
          </a:p>
          <a:p>
            <a:pPr lvl="3"/>
            <a:r>
              <a:rPr lang="en-US" i="1" dirty="0" err="1"/>
              <a:t>dao</a:t>
            </a:r>
            <a:r>
              <a:rPr lang="en-US" dirty="0"/>
              <a:t> is # of dynamically </a:t>
            </a:r>
            <a:r>
              <a:rPr lang="en-US" dirty="0" err="1"/>
              <a:t>alloc</a:t>
            </a:r>
            <a:r>
              <a:rPr lang="en-US" dirty="0"/>
              <a:t>. objects</a:t>
            </a:r>
          </a:p>
          <a:p>
            <a:pPr lvl="1"/>
            <a:r>
              <a:rPr lang="en-US" dirty="0"/>
              <a:t>Merge objects</a:t>
            </a:r>
          </a:p>
          <a:p>
            <a:pPr lvl="2"/>
            <a:r>
              <a:rPr lang="en-US" dirty="0"/>
              <a:t>If they were created featuring a common stack trace</a:t>
            </a:r>
          </a:p>
          <a:p>
            <a:pPr lvl="2"/>
            <a:r>
              <a:rPr lang="en-US" dirty="0"/>
              <a:t>These are likely to be considered as a single one from application </a:t>
            </a:r>
            <a:r>
              <a:rPr lang="en-US" dirty="0" smtClean="0"/>
              <a:t>level</a:t>
            </a:r>
          </a:p>
          <a:p>
            <a:pPr lvl="2"/>
            <a:r>
              <a:rPr lang="en-US" dirty="0"/>
              <a:t>Examples:</a:t>
            </a:r>
          </a:p>
          <a:p>
            <a:pPr lvl="3"/>
            <a:r>
              <a:rPr lang="en-US" dirty="0"/>
              <a:t>Loop allocating an array of lists as part of a matrix</a:t>
            </a:r>
          </a:p>
          <a:p>
            <a:pPr lvl="3"/>
            <a:r>
              <a:rPr lang="en-US" dirty="0" smtClean="0"/>
              <a:t>Temporary </a:t>
            </a:r>
            <a:r>
              <a:rPr lang="en-US" dirty="0"/>
              <a:t>object in a function</a:t>
            </a:r>
          </a:p>
          <a:p>
            <a:pPr lvl="2"/>
            <a:r>
              <a:rPr lang="en-US" dirty="0" smtClean="0"/>
              <a:t>TODO</a:t>
            </a:r>
            <a:r>
              <a:rPr lang="en-US" dirty="0"/>
              <a:t>: linked list detection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4387702"/>
            <a:ext cx="2947987" cy="53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4999644"/>
            <a:ext cx="2947987" cy="67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19200" y="5739825"/>
            <a:ext cx="67056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A. J. Peña and P. </a:t>
            </a:r>
            <a:r>
              <a:rPr lang="en-US" sz="1600" dirty="0" err="1"/>
              <a:t>Balaji</a:t>
            </a:r>
            <a:r>
              <a:rPr lang="en-US" sz="1600" dirty="0"/>
              <a:t>. </a:t>
            </a:r>
            <a:r>
              <a:rPr lang="en-US" sz="1600" dirty="0" smtClean="0"/>
              <a:t>"A </a:t>
            </a:r>
            <a:r>
              <a:rPr lang="en-US" sz="1600" dirty="0"/>
              <a:t>framework for tracking memory accesses in scientific </a:t>
            </a:r>
            <a:r>
              <a:rPr lang="en-US" sz="1600" dirty="0" smtClean="0"/>
              <a:t>applications", </a:t>
            </a:r>
            <a:r>
              <a:rPr lang="en-US" sz="1600" dirty="0"/>
              <a:t>in </a:t>
            </a:r>
            <a:r>
              <a:rPr lang="en-US" sz="1600" dirty="0" smtClean="0"/>
              <a:t>P2S2 2014 (ICPP Workshop), Minneapolis, MN, </a:t>
            </a:r>
            <a:r>
              <a:rPr lang="en-US" sz="1600" dirty="0"/>
              <a:t>Sep. 2014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2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To efficiently </a:t>
            </a:r>
            <a:r>
              <a:rPr lang="en-US" dirty="0" smtClean="0">
                <a:solidFill>
                  <a:srgbClr val="000000"/>
                </a:solidFill>
              </a:rPr>
              <a:t>exploit heterogeneous memory: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Bring them as first-class </a:t>
            </a:r>
            <a:r>
              <a:rPr lang="en-US" dirty="0" smtClean="0">
                <a:solidFill>
                  <a:srgbClr val="000000"/>
                </a:solidFill>
              </a:rPr>
              <a:t>citizens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Move from hierarchical to explicitly managed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Application’s data distribution?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OS? Heuristics? On-the-fly monitoring? Hardware-assisted? Historic data? User hints?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Need ecosystem to assist users/developers: tools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Profilers, libraries, runtime systems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2715563"/>
            <a:ext cx="3126990" cy="19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Content Placeholder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2438400"/>
            <a:ext cx="3126990" cy="248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 bwMode="auto">
          <a:xfrm>
            <a:off x="4038600" y="3477563"/>
            <a:ext cx="990600" cy="2955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600200" y="5791200"/>
            <a:ext cx="762000" cy="2286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12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89"/>
    </mc:Choice>
    <mc:Fallback xmlns="">
      <p:transition spd="slow" advTm="80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smtClean="0"/>
              <a:t>Memory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Levels of increasing size and latency</a:t>
            </a:r>
          </a:p>
          <a:p>
            <a:pPr lvl="1"/>
            <a:r>
              <a:rPr lang="en-US" dirty="0" smtClean="0"/>
              <a:t>Small, hardware-managed, low-latency</a:t>
            </a:r>
          </a:p>
          <a:p>
            <a:pPr lvl="1"/>
            <a:r>
              <a:rPr lang="en-US" dirty="0" smtClean="0"/>
              <a:t>Common CPU stall cycles:</a:t>
            </a:r>
          </a:p>
          <a:p>
            <a:pPr lvl="2"/>
            <a:r>
              <a:rPr lang="en-US" dirty="0" smtClean="0"/>
              <a:t>Nonexistent for L1</a:t>
            </a:r>
          </a:p>
          <a:p>
            <a:pPr lvl="2"/>
            <a:r>
              <a:rPr lang="en-US" dirty="0" smtClean="0"/>
              <a:t>~10 for L2</a:t>
            </a:r>
          </a:p>
          <a:p>
            <a:pPr lvl="2"/>
            <a:r>
              <a:rPr lang="en-US" dirty="0" smtClean="0"/>
              <a:t>Keep increasing w/ distance to CPU</a:t>
            </a:r>
          </a:p>
          <a:p>
            <a:r>
              <a:rPr lang="en-US" dirty="0"/>
              <a:t>NVRAM</a:t>
            </a:r>
          </a:p>
          <a:p>
            <a:pPr lvl="1"/>
            <a:r>
              <a:rPr lang="en-US" dirty="0"/>
              <a:t>Does not require refresh (energy)</a:t>
            </a:r>
          </a:p>
          <a:p>
            <a:pPr lvl="1"/>
            <a:r>
              <a:rPr lang="en-US" dirty="0"/>
              <a:t>Limited write-erase cycles</a:t>
            </a:r>
          </a:p>
          <a:p>
            <a:pPr lvl="1"/>
            <a:r>
              <a:rPr lang="en-US" dirty="0"/>
              <a:t>Write speeds lower than reads</a:t>
            </a:r>
          </a:p>
          <a:p>
            <a:pPr lvl="1"/>
            <a:r>
              <a:rPr lang="en-US" dirty="0"/>
              <a:t>Non byte addressable (at low level)</a:t>
            </a:r>
          </a:p>
          <a:p>
            <a:pPr lvl="2"/>
            <a:r>
              <a:rPr lang="en-US" dirty="0"/>
              <a:t>High-level libraries</a:t>
            </a:r>
          </a:p>
          <a:p>
            <a:pPr lvl="1"/>
            <a:r>
              <a:rPr lang="en-US" dirty="0"/>
              <a:t>Usually I/O-based storage</a:t>
            </a:r>
          </a:p>
          <a:p>
            <a:pPr lvl="2"/>
            <a:r>
              <a:rPr lang="en-US" dirty="0"/>
              <a:t>But we adopt it as het. </a:t>
            </a:r>
            <a:r>
              <a:rPr lang="en-US" dirty="0" err="1"/>
              <a:t>mem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Scratchpad</a:t>
            </a:r>
          </a:p>
          <a:p>
            <a:pPr lvl="1"/>
            <a:r>
              <a:rPr lang="en-US" dirty="0"/>
              <a:t>Like cache, but explicitly managed</a:t>
            </a:r>
          </a:p>
          <a:p>
            <a:pPr lvl="1"/>
            <a:r>
              <a:rPr lang="en-US" dirty="0"/>
              <a:t>Common in embedded processors &amp; GPUs, but not in compute nodes</a:t>
            </a:r>
          </a:p>
          <a:p>
            <a:pPr lvl="1"/>
            <a:r>
              <a:rPr lang="en-US" dirty="0"/>
              <a:t>High level of control; prevents issues caused by heuristic management</a:t>
            </a:r>
          </a:p>
          <a:p>
            <a:r>
              <a:rPr lang="en-US" dirty="0" smtClean="0"/>
              <a:t>On-chip 3D-Stacked Memory</a:t>
            </a:r>
          </a:p>
          <a:p>
            <a:pPr lvl="1"/>
            <a:r>
              <a:rPr lang="en-US" dirty="0" smtClean="0"/>
              <a:t>DRAM</a:t>
            </a:r>
          </a:p>
          <a:p>
            <a:pPr lvl="1"/>
            <a:r>
              <a:rPr lang="en-US" dirty="0" smtClean="0"/>
              <a:t>Physically stacked in multiple layers</a:t>
            </a:r>
          </a:p>
          <a:p>
            <a:pPr lvl="1"/>
            <a:r>
              <a:rPr lang="en-US" dirty="0" smtClean="0"/>
              <a:t>Within the microprocessor die</a:t>
            </a:r>
          </a:p>
          <a:p>
            <a:pPr lvl="1"/>
            <a:r>
              <a:rPr lang="en-US" dirty="0" smtClean="0"/>
              <a:t>Low latency – high bandwidth</a:t>
            </a:r>
          </a:p>
          <a:p>
            <a:pPr lvl="1"/>
            <a:r>
              <a:rPr lang="en-US" dirty="0" smtClean="0"/>
              <a:t>Energy dissipation is a problem</a:t>
            </a:r>
          </a:p>
          <a:p>
            <a:pPr lvl="1"/>
            <a:r>
              <a:rPr lang="en-US" dirty="0" smtClean="0"/>
              <a:t>8-16 GB per chip</a:t>
            </a:r>
          </a:p>
          <a:p>
            <a:pPr lvl="1"/>
            <a:r>
              <a:rPr lang="en-US" dirty="0" smtClean="0"/>
              <a:t>30% reduction in access latency</a:t>
            </a:r>
          </a:p>
          <a:p>
            <a:r>
              <a:rPr lang="en-US" dirty="0" smtClean="0"/>
              <a:t>DRAM</a:t>
            </a:r>
          </a:p>
          <a:p>
            <a:pPr lvl="1"/>
            <a:r>
              <a:rPr lang="en-US" dirty="0" smtClean="0"/>
              <a:t>… you know </a:t>
            </a:r>
            <a:r>
              <a:rPr lang="en-US" dirty="0" smtClean="0">
                <a:sym typeface="Wingdings" pitchFamily="2" charset="2"/>
              </a:rPr>
              <a:t>;)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6858000" y="5105400"/>
            <a:ext cx="1143000" cy="8257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562600" y="5105400"/>
            <a:ext cx="11430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62600" y="3200400"/>
            <a:ext cx="2286000" cy="1676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Goal: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Heterogeneous </a:t>
            </a:r>
            <a:r>
              <a:rPr lang="en-US" dirty="0">
                <a:solidFill>
                  <a:srgbClr val="000000"/>
                </a:solidFill>
              </a:rPr>
              <a:t>memory systems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Assess optimal </a:t>
            </a:r>
            <a:r>
              <a:rPr lang="en-US" dirty="0" smtClean="0">
                <a:solidFill>
                  <a:srgbClr val="000000"/>
                </a:solidFill>
              </a:rPr>
              <a:t>data distribution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Methodology: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Data-oriented profiling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Memory object </a:t>
            </a:r>
            <a:r>
              <a:rPr lang="en-US" dirty="0" smtClean="0">
                <a:solidFill>
                  <a:srgbClr val="000000"/>
                </a:solidFill>
              </a:rPr>
              <a:t>granularity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Solution: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Valgrind</a:t>
            </a:r>
            <a:r>
              <a:rPr lang="en-US" dirty="0">
                <a:solidFill>
                  <a:srgbClr val="000000"/>
                </a:solidFill>
              </a:rPr>
              <a:t> core and tools </a:t>
            </a:r>
            <a:r>
              <a:rPr lang="en-US" dirty="0" smtClean="0">
                <a:solidFill>
                  <a:srgbClr val="000000"/>
                </a:solidFill>
              </a:rPr>
              <a:t>extensions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Distribution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588977" y="1219200"/>
            <a:ext cx="2259623" cy="1676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 bwMode="auto">
          <a:xfrm rot="5400000">
            <a:off x="7599202" y="1835005"/>
            <a:ext cx="1019787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00"/>
                </a:solidFill>
              </a:rPr>
              <a:t>DRAM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715000" y="1371600"/>
            <a:ext cx="762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715000" y="1905000"/>
            <a:ext cx="19812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553200" y="1371600"/>
            <a:ext cx="685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 bwMode="auto">
          <a:xfrm rot="5400000">
            <a:off x="7572825" y="3816205"/>
            <a:ext cx="1019787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00"/>
                </a:solidFill>
              </a:rPr>
              <a:t>NVRAM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315200" y="1371600"/>
            <a:ext cx="381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 bwMode="auto">
          <a:xfrm>
            <a:off x="5638800" y="5562600"/>
            <a:ext cx="1019787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00"/>
                </a:solidFill>
              </a:rPr>
              <a:t>SP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" name="Text Placeholder 6"/>
          <p:cNvSpPr txBox="1">
            <a:spLocks/>
          </p:cNvSpPr>
          <p:nvPr/>
        </p:nvSpPr>
        <p:spPr bwMode="auto">
          <a:xfrm rot="5400000">
            <a:off x="7687811" y="5325611"/>
            <a:ext cx="1019787" cy="36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0000"/>
                </a:solidFill>
              </a:rPr>
              <a:t>3D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92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25"/>
    </mc:Choice>
    <mc:Fallback xmlns="">
      <p:transition spd="slow" advTm="714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13333 0.5611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805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15416 0.5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27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2" grpId="0" animBg="1"/>
      <p:bldP spid="6" grpId="0" animBg="1"/>
      <p:bldP spid="8" grpId="0"/>
      <p:bldP spid="7" grpId="0" animBg="1"/>
      <p:bldP spid="7" grpId="1" animBg="1"/>
      <p:bldP spid="10" grpId="0" animBg="1"/>
      <p:bldP spid="10" grpId="1" animBg="1"/>
      <p:bldP spid="11" grpId="0" animBg="1"/>
      <p:bldP spid="13" grpId="0"/>
      <p:bldP spid="17" grpId="0" animBg="1"/>
      <p:bldP spid="17" grpId="1" animBg="1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Background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Data-Oriented Profiling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Valgrind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Callgrind</a:t>
            </a:r>
            <a:r>
              <a:rPr lang="en-US" dirty="0" smtClean="0">
                <a:solidFill>
                  <a:srgbClr val="000000"/>
                </a:solidFill>
              </a:rPr>
              <a:t>, &amp; Extensions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Methodology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Assumptions and Current Known Limitations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Test Cases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System Setup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Applications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Experimental Results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Summary &amp; Future 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0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47"/>
    </mc:Choice>
    <mc:Fallback xmlns="">
      <p:transition spd="slow" advTm="2494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"/>
    </mc:Choice>
    <mc:Fallback xmlns="">
      <p:transition spd="slow" advTm="77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smtClean="0"/>
              <a:t>Data-Oriented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Today’s profiling techniques help developers focus on troublesome lines of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Data-oriented profiling complements the traditional algorithm-oriented analysis: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0000"/>
                </a:solidFill>
              </a:rPr>
              <a:t>			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1" y="3733800"/>
            <a:ext cx="289559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Traditional profiler</a:t>
            </a:r>
          </a:p>
          <a:p>
            <a:r>
              <a:rPr lang="en-US" i="1" dirty="0"/>
              <a:t>c</a:t>
            </a:r>
            <a:r>
              <a:rPr lang="en-US" i="1" dirty="0" smtClean="0"/>
              <a:t>[i] </a:t>
            </a:r>
            <a:r>
              <a:rPr lang="en-US" i="1" dirty="0"/>
              <a:t>= a </a:t>
            </a:r>
            <a:r>
              <a:rPr lang="en-US" i="1" dirty="0" smtClean="0"/>
              <a:t>[j]* </a:t>
            </a:r>
            <a:r>
              <a:rPr lang="en-US" i="1" dirty="0"/>
              <a:t>b </a:t>
            </a:r>
            <a:r>
              <a:rPr lang="en-US" i="1" dirty="0" smtClean="0"/>
              <a:t>[k]+ c[l]; ← </a:t>
            </a:r>
            <a:r>
              <a:rPr lang="en-US" dirty="0"/>
              <a:t>15</a:t>
            </a:r>
            <a:r>
              <a:rPr lang="en-US" dirty="0" smtClean="0"/>
              <a:t>%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4495800"/>
            <a:ext cx="28956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Traditional profiler</a:t>
            </a:r>
          </a:p>
          <a:p>
            <a:r>
              <a:rPr lang="en-US" i="1" dirty="0" smtClean="0"/>
              <a:t>a[i] </a:t>
            </a:r>
            <a:r>
              <a:rPr lang="en-US" i="1" dirty="0"/>
              <a:t>= </a:t>
            </a:r>
            <a:r>
              <a:rPr lang="en-US" i="1" dirty="0" smtClean="0"/>
              <a:t>b[j] </a:t>
            </a:r>
            <a:r>
              <a:rPr lang="en-US" i="1" dirty="0"/>
              <a:t>* </a:t>
            </a:r>
            <a:r>
              <a:rPr lang="en-US" i="1" dirty="0" smtClean="0"/>
              <a:t>c[k]; </a:t>
            </a:r>
            <a:r>
              <a:rPr lang="en-US" i="1" dirty="0"/>
              <a:t>← </a:t>
            </a:r>
            <a:r>
              <a:rPr lang="en-US" i="1" dirty="0" smtClean="0"/>
              <a:t>5%</a:t>
            </a:r>
          </a:p>
          <a:p>
            <a:r>
              <a:rPr lang="en-US" i="1" dirty="0" smtClean="0"/>
              <a:t>b[l] </a:t>
            </a:r>
            <a:r>
              <a:rPr lang="en-US" i="1" dirty="0"/>
              <a:t>= </a:t>
            </a:r>
            <a:r>
              <a:rPr lang="en-US" i="1" dirty="0" smtClean="0"/>
              <a:t>d[m] </a:t>
            </a:r>
            <a:r>
              <a:rPr lang="en-US" i="1" dirty="0"/>
              <a:t>* 2; ← </a:t>
            </a:r>
            <a:r>
              <a:rPr lang="en-US" i="1" dirty="0" smtClean="0"/>
              <a:t>5%</a:t>
            </a:r>
          </a:p>
          <a:p>
            <a:r>
              <a:rPr lang="en-US" i="1" dirty="0" smtClean="0"/>
              <a:t>c[n] </a:t>
            </a:r>
            <a:r>
              <a:rPr lang="en-US" i="1" dirty="0"/>
              <a:t>=+ </a:t>
            </a:r>
            <a:r>
              <a:rPr lang="en-US" i="1" dirty="0" smtClean="0"/>
              <a:t>b[o]; </a:t>
            </a:r>
            <a:r>
              <a:rPr lang="en-US" i="1" dirty="0"/>
              <a:t>← </a:t>
            </a:r>
            <a:r>
              <a:rPr lang="en-US" i="1" dirty="0" smtClean="0"/>
              <a:t>5%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4724400"/>
            <a:ext cx="2279855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Data-oriented profiler</a:t>
            </a:r>
          </a:p>
          <a:p>
            <a:pPr algn="ctr"/>
            <a:r>
              <a:rPr lang="en-US" i="1" dirty="0"/>
              <a:t>a ← </a:t>
            </a:r>
            <a:r>
              <a:rPr lang="en-US" i="1" dirty="0" smtClean="0"/>
              <a:t>0%</a:t>
            </a:r>
          </a:p>
          <a:p>
            <a:pPr algn="ctr"/>
            <a:r>
              <a:rPr lang="en-US" i="1" dirty="0" smtClean="0"/>
              <a:t>b </a:t>
            </a:r>
            <a:r>
              <a:rPr lang="en-US" i="1" dirty="0"/>
              <a:t>← </a:t>
            </a:r>
            <a:r>
              <a:rPr lang="en-US" i="1" dirty="0" smtClean="0"/>
              <a:t>15%</a:t>
            </a:r>
            <a:endParaRPr lang="en-US" i="1" dirty="0"/>
          </a:p>
          <a:p>
            <a:pPr algn="ctr"/>
            <a:r>
              <a:rPr lang="en-US" i="1" dirty="0"/>
              <a:t>c ← 0</a:t>
            </a:r>
            <a:r>
              <a:rPr lang="en-US" i="1" dirty="0" smtClean="0"/>
              <a:t>%</a:t>
            </a:r>
            <a:endParaRPr lang="en-US" b="1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895600"/>
            <a:ext cx="2209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c[i] </a:t>
            </a:r>
            <a:r>
              <a:rPr lang="en-US" i="1" dirty="0"/>
              <a:t>= </a:t>
            </a:r>
            <a:r>
              <a:rPr lang="en-US" i="1" dirty="0" smtClean="0"/>
              <a:t>a[j] </a:t>
            </a:r>
            <a:r>
              <a:rPr lang="en-US" i="1" dirty="0"/>
              <a:t>* </a:t>
            </a:r>
            <a:r>
              <a:rPr lang="en-US" i="1" dirty="0" smtClean="0"/>
              <a:t>b[k] </a:t>
            </a:r>
            <a:r>
              <a:rPr lang="en-US" i="1" dirty="0"/>
              <a:t>+ </a:t>
            </a:r>
            <a:r>
              <a:rPr lang="en-US" i="1" dirty="0" smtClean="0"/>
              <a:t>c[l];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642196" y="2667000"/>
            <a:ext cx="1802208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a[i] = b[j] * c[k];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b[l] = a[m] * 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c[n] += b[o];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572000" y="2895600"/>
            <a:ext cx="4495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a[i] = b[j] * c[k]; b[l] = a[m] * 2; c[n] += b[o];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4800" y="3733800"/>
            <a:ext cx="495044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Traditional profiler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/>
              <a:t>a[i] </a:t>
            </a:r>
            <a:r>
              <a:rPr lang="en-US" i="1" dirty="0"/>
              <a:t>= </a:t>
            </a:r>
            <a:r>
              <a:rPr lang="en-US" i="1" dirty="0" smtClean="0"/>
              <a:t>b[j] </a:t>
            </a:r>
            <a:r>
              <a:rPr lang="en-US" i="1" dirty="0"/>
              <a:t>* </a:t>
            </a:r>
            <a:r>
              <a:rPr lang="en-US" i="1" dirty="0" smtClean="0"/>
              <a:t>c[k]; b[l] </a:t>
            </a:r>
            <a:r>
              <a:rPr lang="en-US" i="1" dirty="0"/>
              <a:t>= </a:t>
            </a:r>
            <a:r>
              <a:rPr lang="en-US" i="1" dirty="0" smtClean="0"/>
              <a:t>d[m] </a:t>
            </a:r>
            <a:r>
              <a:rPr lang="en-US" i="1" dirty="0"/>
              <a:t>* 2; </a:t>
            </a:r>
            <a:r>
              <a:rPr lang="en-US" i="1" dirty="0" smtClean="0"/>
              <a:t>c[n] </a:t>
            </a:r>
            <a:r>
              <a:rPr lang="en-US" i="1" dirty="0"/>
              <a:t>+= </a:t>
            </a:r>
            <a:r>
              <a:rPr lang="en-US" i="1" dirty="0" smtClean="0"/>
              <a:t>b[o]; ← 15%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591"/>
    </mc:Choice>
    <mc:Fallback xmlns="">
      <p:transition spd="slow" advTm="224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2" grpId="1" animBg="1"/>
      <p:bldP spid="12" grpId="2" animBg="1"/>
      <p:bldP spid="6" grpId="0" animBg="1"/>
      <p:bldP spid="10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err="1" smtClean="0"/>
              <a:t>Valgrind</a:t>
            </a:r>
            <a:r>
              <a:rPr lang="en-US" dirty="0" smtClean="0"/>
              <a:t> &amp; </a:t>
            </a:r>
            <a:r>
              <a:rPr lang="en-US" dirty="0" err="1" smtClean="0"/>
              <a:t>Callgrind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Valgrind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Generic instrumentation framework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Ecosystem: set of tools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Memcheck</a:t>
            </a:r>
            <a:r>
              <a:rPr lang="en-US" dirty="0" smtClean="0">
                <a:solidFill>
                  <a:srgbClr val="000000"/>
                </a:solidFill>
              </a:rPr>
              <a:t> is just default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Virtual machine – JIT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Typically overhead around 4x-5x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Rich API to tools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Notify requested capabilities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Get debug information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Get information about thread status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Intercept memory management calls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Client request mechanism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Start / stop instrumentation from application’s code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Callgrind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Valgrind</a:t>
            </a:r>
            <a:r>
              <a:rPr lang="en-US" dirty="0" smtClean="0">
                <a:solidFill>
                  <a:srgbClr val="000000"/>
                </a:solidFill>
              </a:rPr>
              <a:t> tool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Call-graph generating cache and branch prediction profiler”</a:t>
            </a:r>
          </a:p>
          <a:p>
            <a:r>
              <a:rPr lang="en-US" dirty="0">
                <a:solidFill>
                  <a:srgbClr val="000000"/>
                </a:solidFill>
              </a:rPr>
              <a:t>Purpose: profiling tool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By </a:t>
            </a:r>
            <a:r>
              <a:rPr lang="en-US" b="1" dirty="0">
                <a:solidFill>
                  <a:schemeClr val="accent3"/>
                </a:solidFill>
              </a:rPr>
              <a:t>source line of </a:t>
            </a:r>
            <a:r>
              <a:rPr lang="en-US" b="1" dirty="0" smtClean="0">
                <a:solidFill>
                  <a:schemeClr val="accent3"/>
                </a:solidFill>
              </a:rPr>
              <a:t>code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Cache simulation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Cache misses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Cache hierarchy modeled after the host’s one by default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Branch predictor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Hardware </a:t>
            </a:r>
            <a:r>
              <a:rPr lang="en-US" dirty="0" err="1" smtClean="0">
                <a:solidFill>
                  <a:srgbClr val="000000"/>
                </a:solidFill>
              </a:rPr>
              <a:t>prefetcher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Kcachegrind</a:t>
            </a:r>
            <a:r>
              <a:rPr lang="en-US" dirty="0" smtClean="0">
                <a:solidFill>
                  <a:srgbClr val="000000"/>
                </a:solidFill>
              </a:rPr>
              <a:t> integration: visualization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Toward the Efficient Use of Multiple Explicitly Managed Memory Subsystems – IEEE Cluster 2014, Madrid (Spain), Sep.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77"/>
    </mc:Choice>
    <mc:Fallback xmlns="">
      <p:transition spd="slow" advTm="11097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err="1" smtClean="0"/>
              <a:t>Valgrind</a:t>
            </a:r>
            <a:r>
              <a:rPr lang="en-US" dirty="0" smtClean="0"/>
              <a:t> &amp; </a:t>
            </a:r>
            <a:r>
              <a:rPr lang="en-US" dirty="0" err="1" smtClean="0"/>
              <a:t>Callgrind</a:t>
            </a:r>
            <a:r>
              <a:rPr lang="en-US" dirty="0" smtClean="0"/>
              <a:t>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To enable the </a:t>
            </a:r>
            <a:r>
              <a:rPr lang="en-US" b="1" dirty="0" smtClean="0">
                <a:solidFill>
                  <a:schemeClr val="accent3"/>
                </a:solidFill>
              </a:rPr>
              <a:t>differentiation of memory </a:t>
            </a:r>
            <a:r>
              <a:rPr lang="en-US" dirty="0" smtClean="0">
                <a:solidFill>
                  <a:srgbClr val="000000"/>
                </a:solidFill>
              </a:rPr>
              <a:t>objects: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Locate the memory object comprising a given memory address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Store its associated access data</a:t>
            </a:r>
          </a:p>
          <a:p>
            <a:r>
              <a:rPr lang="en-US" dirty="0">
                <a:solidFill>
                  <a:srgbClr val="000000"/>
                </a:solidFill>
              </a:rPr>
              <a:t>Added support to be used from </a:t>
            </a:r>
            <a:r>
              <a:rPr lang="en-US" dirty="0" smtClean="0">
                <a:solidFill>
                  <a:srgbClr val="000000"/>
                </a:solidFill>
              </a:rPr>
              <a:t>tools</a:t>
            </a:r>
          </a:p>
          <a:p>
            <a:r>
              <a:rPr lang="en-US" dirty="0">
                <a:solidFill>
                  <a:srgbClr val="000000"/>
                </a:solidFill>
              </a:rPr>
              <a:t>During the execution of a profiled application: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Every data access causing a last-level cache miss is checked against matching object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tackle profiling overhead for production-sized runs, limit to a region of interest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Modifying the code to be </a:t>
            </a:r>
            <a:r>
              <a:rPr lang="en-US" dirty="0" smtClean="0">
                <a:solidFill>
                  <a:srgbClr val="000000"/>
                </a:solidFill>
              </a:rPr>
              <a:t>profiled</a:t>
            </a:r>
          </a:p>
          <a:p>
            <a:r>
              <a:rPr lang="en-US" b="1" dirty="0">
                <a:solidFill>
                  <a:schemeClr val="accent3"/>
                </a:solidFill>
              </a:rPr>
              <a:t>Output: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Per-object cache misses during </a:t>
            </a:r>
            <a:r>
              <a:rPr lang="en-US" b="1" dirty="0" smtClean="0">
                <a:solidFill>
                  <a:schemeClr val="accent3"/>
                </a:solidFill>
              </a:rPr>
              <a:t>the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      profiled </a:t>
            </a:r>
            <a:r>
              <a:rPr lang="en-US" b="1" dirty="0">
                <a:solidFill>
                  <a:schemeClr val="accent3"/>
                </a:solidFill>
              </a:rPr>
              <a:t>portion of interest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Toward the Efficient Use of Multiple Explicitly Managed Memory Subsystems – IEEE Cluster 2014, Madrid (Spain), Sep.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5638800"/>
            <a:ext cx="67056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A. J. Peña and P. </a:t>
            </a:r>
            <a:r>
              <a:rPr lang="en-US" sz="1600" dirty="0" err="1"/>
              <a:t>Balaji</a:t>
            </a:r>
            <a:r>
              <a:rPr lang="en-US" sz="1600" dirty="0"/>
              <a:t>. </a:t>
            </a:r>
            <a:r>
              <a:rPr lang="en-US" sz="1600" dirty="0" smtClean="0"/>
              <a:t>"A </a:t>
            </a:r>
            <a:r>
              <a:rPr lang="en-US" sz="1600" dirty="0"/>
              <a:t>framework for tracking memory accesses in scientific </a:t>
            </a:r>
            <a:r>
              <a:rPr lang="en-US" sz="1600" dirty="0" smtClean="0"/>
              <a:t>applications", </a:t>
            </a:r>
            <a:r>
              <a:rPr lang="en-US" sz="1600" dirty="0"/>
              <a:t>in </a:t>
            </a:r>
            <a:r>
              <a:rPr lang="en-US" sz="1600" dirty="0" smtClean="0"/>
              <a:t>P2S2 2014 (ICPP Workshop), Minneapolis, MN, </a:t>
            </a:r>
            <a:r>
              <a:rPr lang="en-US" sz="1600" dirty="0"/>
              <a:t>Sep. 2014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3962400"/>
            <a:ext cx="4000500" cy="137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03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134"/>
    </mc:Choice>
    <mc:Fallback xmlns="">
      <p:transition spd="slow" advTm="12813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14.8|1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.6|10.8|13.1|25.7|19.2|14.4|1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8|2.6|4.5|3.4|8.9|1.8"/>
</p:tagLst>
</file>

<file path=ppt/theme/theme1.xml><?xml version="1.0" encoding="utf-8"?>
<a:theme xmlns:a="http://schemas.openxmlformats.org/drawingml/2006/main" name="Blue design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2862</TotalTime>
  <Words>3022</Words>
  <Application>Microsoft Office PowerPoint</Application>
  <PresentationFormat>On-screen Show (4:3)</PresentationFormat>
  <Paragraphs>715</Paragraphs>
  <Slides>30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Blue design</vt:lpstr>
      <vt:lpstr>Toward the Efficient Use of Multiple Explicitly Managed Memory Subsystems</vt:lpstr>
      <vt:lpstr>Motivation</vt:lpstr>
      <vt:lpstr>Motivation</vt:lpstr>
      <vt:lpstr>Motivation</vt:lpstr>
      <vt:lpstr>Outline</vt:lpstr>
      <vt:lpstr>Background</vt:lpstr>
      <vt:lpstr>Background Data-Oriented Profiling</vt:lpstr>
      <vt:lpstr>Background Valgrind &amp; Callgrind</vt:lpstr>
      <vt:lpstr>Background Valgrind &amp; Callgrind Extensions</vt:lpstr>
      <vt:lpstr>Methodology</vt:lpstr>
      <vt:lpstr>Methodology</vt:lpstr>
      <vt:lpstr>Methodology Analysis</vt:lpstr>
      <vt:lpstr>Methodology Analysis</vt:lpstr>
      <vt:lpstr>Methodology Assumptions and Current Known Limitations</vt:lpstr>
      <vt:lpstr>Test Cases</vt:lpstr>
      <vt:lpstr>Test Cases System Setup</vt:lpstr>
      <vt:lpstr>Test Cases System Setup</vt:lpstr>
      <vt:lpstr>Test Cases System Setup</vt:lpstr>
      <vt:lpstr>Test Cases Applications</vt:lpstr>
      <vt:lpstr>Experimental Results</vt:lpstr>
      <vt:lpstr>Experimental Results </vt:lpstr>
      <vt:lpstr>Experimental Results MiniMD</vt:lpstr>
      <vt:lpstr>Experimental Results HPCCG</vt:lpstr>
      <vt:lpstr>Experimental Results Discussion</vt:lpstr>
      <vt:lpstr>Conclusions</vt:lpstr>
      <vt:lpstr>Summary</vt:lpstr>
      <vt:lpstr>PowerPoint Presentation</vt:lpstr>
      <vt:lpstr>Background Valgrind’s Extensions</vt:lpstr>
      <vt:lpstr>Background Valgrind’s Core Extensions</vt:lpstr>
      <vt:lpstr>Background Memory Technologies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Betty Waterman</dc:creator>
  <cp:lastModifiedBy>Antonio J. Pena</cp:lastModifiedBy>
  <cp:revision>179</cp:revision>
  <dcterms:created xsi:type="dcterms:W3CDTF">2009-09-22T20:45:00Z</dcterms:created>
  <dcterms:modified xsi:type="dcterms:W3CDTF">2014-09-25T07:56:16Z</dcterms:modified>
</cp:coreProperties>
</file>