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5"/>
  </p:notesMasterIdLst>
  <p:handoutMasterIdLst>
    <p:handoutMasterId r:id="rId36"/>
  </p:handoutMasterIdLst>
  <p:sldIdLst>
    <p:sldId id="819" r:id="rId2"/>
    <p:sldId id="941" r:id="rId3"/>
    <p:sldId id="976" r:id="rId4"/>
    <p:sldId id="978" r:id="rId5"/>
    <p:sldId id="979" r:id="rId6"/>
    <p:sldId id="943" r:id="rId7"/>
    <p:sldId id="949" r:id="rId8"/>
    <p:sldId id="945" r:id="rId9"/>
    <p:sldId id="948" r:id="rId10"/>
    <p:sldId id="950" r:id="rId11"/>
    <p:sldId id="951" r:id="rId12"/>
    <p:sldId id="952" r:id="rId13"/>
    <p:sldId id="953" r:id="rId14"/>
    <p:sldId id="980" r:id="rId15"/>
    <p:sldId id="954" r:id="rId16"/>
    <p:sldId id="955" r:id="rId17"/>
    <p:sldId id="956" r:id="rId18"/>
    <p:sldId id="957" r:id="rId19"/>
    <p:sldId id="958" r:id="rId20"/>
    <p:sldId id="959" r:id="rId21"/>
    <p:sldId id="960" r:id="rId22"/>
    <p:sldId id="961" r:id="rId23"/>
    <p:sldId id="962" r:id="rId24"/>
    <p:sldId id="963" r:id="rId25"/>
    <p:sldId id="964" r:id="rId26"/>
    <p:sldId id="966" r:id="rId27"/>
    <p:sldId id="968" r:id="rId28"/>
    <p:sldId id="970" r:id="rId29"/>
    <p:sldId id="971" r:id="rId30"/>
    <p:sldId id="972" r:id="rId31"/>
    <p:sldId id="973" r:id="rId32"/>
    <p:sldId id="974" r:id="rId33"/>
    <p:sldId id="97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52" autoAdjust="0"/>
  </p:normalViewPr>
  <p:slideViewPr>
    <p:cSldViewPr>
      <p:cViewPr varScale="1">
        <p:scale>
          <a:sx n="80" d="100"/>
          <a:sy n="80" d="100"/>
        </p:scale>
        <p:origin x="-1668" y="-90"/>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146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698E6B-C6DD-594E-9B9B-85180FED045C}" type="datetime1">
              <a:rPr lang="en-US" smtClean="0"/>
              <a:pPr/>
              <a:t>9/9/2014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AE4DB7-4AE9-D447-A543-35341171C278}" type="slidenum">
              <a:rPr lang="en-US" smtClean="0"/>
              <a:pPr/>
              <a:t>‹#›</a:t>
            </a:fld>
            <a:endParaRPr lang="en-US"/>
          </a:p>
        </p:txBody>
      </p:sp>
    </p:spTree>
    <p:extLst>
      <p:ext uri="{BB962C8B-B14F-4D97-AF65-F5344CB8AC3E}">
        <p14:creationId xmlns:p14="http://schemas.microsoft.com/office/powerpoint/2010/main" val="995991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BD11-2DEE-4741-968B-011D175EDC5E}" type="datetime1">
              <a:rPr lang="en-US" smtClean="0"/>
              <a:pPr/>
              <a:t>9/9/2014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F541E-15DA-4669-9121-E1091DE0D743}" type="slidenum">
              <a:rPr lang="en-US" smtClean="0"/>
              <a:pPr/>
              <a:t>‹#›</a:t>
            </a:fld>
            <a:endParaRPr lang="en-US"/>
          </a:p>
        </p:txBody>
      </p:sp>
    </p:spTree>
    <p:extLst>
      <p:ext uri="{BB962C8B-B14F-4D97-AF65-F5344CB8AC3E}">
        <p14:creationId xmlns:p14="http://schemas.microsoft.com/office/powerpoint/2010/main" val="27352236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pPr/>
              <a:t>2</a:t>
            </a:fld>
            <a:endParaRPr lang="en-US"/>
          </a:p>
        </p:txBody>
      </p:sp>
    </p:spTree>
    <p:extLst>
      <p:ext uri="{BB962C8B-B14F-4D97-AF65-F5344CB8AC3E}">
        <p14:creationId xmlns:p14="http://schemas.microsoft.com/office/powerpoint/2010/main" val="207539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57200" marR="0" lvl="0" indent="-457200" algn="l" defTabSz="914400" rtl="0" eaLnBrk="1" fontAlgn="base" latinLnBrk="0" hangingPunct="1">
              <a:lnSpc>
                <a:spcPct val="120000"/>
              </a:lnSpc>
              <a:spcBef>
                <a:spcPct val="20000"/>
              </a:spcBef>
              <a:spcAft>
                <a:spcPct val="0"/>
              </a:spcAft>
              <a:buClr>
                <a:srgbClr val="1F497D"/>
              </a:buClr>
              <a:buSzTx/>
              <a:buFont typeface="+mj-lt"/>
              <a:buNone/>
              <a:tabLst/>
              <a:defRPr/>
            </a:pP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easier because we always have C wrappers. Variables are defined</a:t>
            </a:r>
            <a:r>
              <a:rPr lang="en-US" baseline="0" dirty="0" smtClean="0"/>
              <a:t> in C and exposed to Fortran for direct use.</a:t>
            </a: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29</a:t>
            </a:fld>
            <a:endParaRPr lang="en-US"/>
          </a:p>
        </p:txBody>
      </p:sp>
    </p:spTree>
    <p:extLst>
      <p:ext uri="{BB962C8B-B14F-4D97-AF65-F5344CB8AC3E}">
        <p14:creationId xmlns:p14="http://schemas.microsoft.com/office/powerpoint/2010/main" val="3629217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two minor issues of XLF:</a:t>
            </a:r>
          </a:p>
          <a:p>
            <a:r>
              <a:rPr lang="en-US" dirty="0" smtClean="0"/>
              <a:t> </a:t>
            </a:r>
            <a:r>
              <a:rPr lang="en-US" dirty="0" err="1" smtClean="0"/>
              <a:t>c_funloc</a:t>
            </a:r>
            <a:r>
              <a:rPr lang="en-US" dirty="0" smtClean="0"/>
              <a:t>(x); in</a:t>
            </a:r>
            <a:r>
              <a:rPr lang="en-US" baseline="0" dirty="0" smtClean="0"/>
              <a:t> TS 29113, x </a:t>
            </a:r>
            <a:r>
              <a:rPr lang="en-US" dirty="0" smtClean="0"/>
              <a:t>is relaxed</a:t>
            </a:r>
            <a:r>
              <a:rPr lang="en-US" baseline="0" dirty="0" smtClean="0"/>
              <a:t> to be BIND(C) or not. But XLF still requires it must be BIND(C)</a:t>
            </a:r>
            <a:endParaRPr lang="en-US" dirty="0" smtClean="0"/>
          </a:p>
          <a:p>
            <a:r>
              <a:rPr lang="en-US" dirty="0" err="1" smtClean="0"/>
              <a:t>storage_size</a:t>
            </a:r>
            <a:r>
              <a:rPr lang="en-US" dirty="0" smtClean="0"/>
              <a:t>():</a:t>
            </a:r>
            <a:r>
              <a:rPr lang="en-US" baseline="0" dirty="0" smtClean="0"/>
              <a:t> XLF lacks this intrinsic function</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Assuming the compiler supports CHARACTER, LOGICAL{1,2,4,8}, INTEGER{1,2,4,8},</a:t>
            </a:r>
          </a:p>
          <a:p>
            <a:r>
              <a:rPr lang="en-US" dirty="0" smtClean="0"/>
              <a:t>REAL{4,8,16}, and COMPLEX{8,16,32}.</a:t>
            </a:r>
          </a:p>
          <a:p>
            <a:endParaRPr lang="en-US" dirty="0" smtClean="0"/>
          </a:p>
          <a:p>
            <a:r>
              <a:rPr lang="en-US" dirty="0" smtClean="0"/>
              <a:t>Not only must interfaces be defined for arrays of each intrinsic data type,</a:t>
            </a:r>
          </a:p>
          <a:p>
            <a:r>
              <a:rPr lang="en-US" dirty="0" smtClean="0"/>
              <a:t>but for each array dimension as well. Depending on the compiler, there may be</a:t>
            </a:r>
          </a:p>
          <a:p>
            <a:r>
              <a:rPr lang="en-US" dirty="0" smtClean="0"/>
              <a:t>approximately 15 type / size combinations.1 Each of these combinations can be</a:t>
            </a:r>
          </a:p>
          <a:p>
            <a:r>
              <a:rPr lang="en-US" dirty="0" smtClean="0"/>
              <a:t>paired with up to a maximum of seven array dimensions. With approximately</a:t>
            </a:r>
          </a:p>
          <a:p>
            <a:r>
              <a:rPr lang="en-US" dirty="0" smtClean="0"/>
              <a:t>50 MPI functions that have one choice buffer, this means that 5,250 interface</a:t>
            </a:r>
          </a:p>
          <a:p>
            <a:r>
              <a:rPr lang="en-US" dirty="0" smtClean="0"/>
              <a:t>declarations must be specified (i.e., 15 types × 7 dimensions × 50 functions).</a:t>
            </a:r>
          </a:p>
          <a:p>
            <a:r>
              <a:rPr lang="en-US" dirty="0" smtClean="0"/>
              <a:t>Note that this does not include the approximately 25 MPI functions with two</a:t>
            </a:r>
          </a:p>
          <a:p>
            <a:r>
              <a:rPr lang="en-US" dirty="0" smtClean="0"/>
              <a:t>choice buffers. This leads to an additional 6.8M interface declarations (i.e., (15×</a:t>
            </a:r>
          </a:p>
          <a:p>
            <a:r>
              <a:rPr lang="en-US" dirty="0" smtClean="0"/>
              <a:t>7 × 25)^2).</a:t>
            </a:r>
          </a:p>
          <a:p>
            <a:endParaRPr lang="en-US" dirty="0" smtClean="0"/>
          </a:p>
        </p:txBody>
      </p:sp>
      <p:sp>
        <p:nvSpPr>
          <p:cNvPr id="4" name="灯片编号占位符 3"/>
          <p:cNvSpPr>
            <a:spLocks noGrp="1"/>
          </p:cNvSpPr>
          <p:nvPr>
            <p:ph type="sldNum" sz="quarter" idx="10"/>
          </p:nvPr>
        </p:nvSpPr>
        <p:spPr/>
        <p:txBody>
          <a:bodyPr/>
          <a:lstStyle/>
          <a:p>
            <a:fld id="{CC2F541E-15DA-4669-9121-E1091DE0D743}"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f08 for routines without</a:t>
            </a:r>
            <a:r>
              <a:rPr lang="en-US" baseline="0" dirty="0" smtClean="0"/>
              <a:t> choice buffer </a:t>
            </a:r>
            <a:r>
              <a:rPr lang="en-US" baseline="0" dirty="0" err="1" smtClean="0"/>
              <a:t>args</a:t>
            </a:r>
            <a:r>
              <a:rPr lang="en-US" baseline="0" dirty="0" smtClean="0"/>
              <a:t>, f08ts for routines with choice buffer </a:t>
            </a:r>
            <a:r>
              <a:rPr lang="en-US" baseline="0" dirty="0" err="1" smtClean="0"/>
              <a:t>args</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err="1" smtClean="0"/>
              <a:t>C_int</a:t>
            </a:r>
            <a:r>
              <a:rPr lang="en-US" dirty="0" smtClean="0"/>
              <a:t>, </a:t>
            </a:r>
            <a:r>
              <a:rPr lang="en-US" dirty="0" err="1" smtClean="0"/>
              <a:t>c_intprt_t</a:t>
            </a:r>
            <a:r>
              <a:rPr lang="en-US" dirty="0" smtClean="0"/>
              <a:t> are provided by </a:t>
            </a:r>
            <a:r>
              <a:rPr lang="en-US" dirty="0" err="1" smtClean="0">
                <a:solidFill>
                  <a:schemeClr val="bg2">
                    <a:lumMod val="10000"/>
                  </a:schemeClr>
                </a:solidFill>
              </a:rPr>
              <a:t>iso_c_binding</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is for possible</a:t>
            </a:r>
            <a:r>
              <a:rPr lang="en-US" baseline="0" dirty="0" smtClean="0"/>
              <a:t> negative value (MPI_UNDEFINED)</a:t>
            </a:r>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21</a:t>
            </a:fld>
            <a:endParaRPr lang="en-US"/>
          </a:p>
        </p:txBody>
      </p:sp>
    </p:spTree>
    <p:extLst>
      <p:ext uri="{BB962C8B-B14F-4D97-AF65-F5344CB8AC3E}">
        <p14:creationId xmlns:p14="http://schemas.microsoft.com/office/powerpoint/2010/main" val="385571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Merge is a Fortran intrinsic function.</a:t>
            </a:r>
            <a:r>
              <a:rPr lang="en-US" baseline="0" dirty="0" smtClean="0"/>
              <a:t> X can be a scalar or an array, but the converting statements keep unchanged</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Note that Fortran</a:t>
            </a:r>
            <a:r>
              <a:rPr lang="en-US" baseline="0" dirty="0" smtClean="0"/>
              <a:t> array is column-major</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mtClean="0"/>
              <a:t>Will come back later</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Good objects – really</a:t>
            </a:r>
            <a:r>
              <a:rPr lang="en-US" baseline="0" dirty="0" smtClean="0"/>
              <a:t> allocated</a:t>
            </a:r>
            <a:endParaRPr lang="en-US" dirty="0"/>
          </a:p>
        </p:txBody>
      </p:sp>
      <p:sp>
        <p:nvSpPr>
          <p:cNvPr id="4" name="灯片编号占位符 3"/>
          <p:cNvSpPr>
            <a:spLocks noGrp="1"/>
          </p:cNvSpPr>
          <p:nvPr>
            <p:ph type="sldNum" sz="quarter" idx="10"/>
          </p:nvPr>
        </p:nvSpPr>
        <p:spPr/>
        <p:txBody>
          <a:bodyPr/>
          <a:lstStyle/>
          <a:p>
            <a:fld id="{CC2F541E-15DA-4669-9121-E1091DE0D743}"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s-ES_tradnl" dirty="0" smtClean="0"/>
              <a:t>EuroMPI/Asia, Kyoto (09/10/2014)</a:t>
            </a:r>
            <a:endParaRPr lang="en-US" dirty="0"/>
          </a:p>
        </p:txBody>
      </p:sp>
      <p:sp>
        <p:nvSpPr>
          <p:cNvPr id="6"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s-ES_tradnl" dirty="0" smtClean="0"/>
              <a:t>EuroMPI/Asia, Kyoto (09/10/2014)</a:t>
            </a:r>
            <a:endParaRPr lang="en-US" dirty="0"/>
          </a:p>
        </p:txBody>
      </p:sp>
      <p:sp>
        <p:nvSpPr>
          <p:cNvPr id="7"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4"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s-ES_tradnl" dirty="0" smtClean="0"/>
              <a:t>EuroMPI/Asia, Kyoto (09/10/2014)</a:t>
            </a:r>
            <a:endParaRPr lang="en-US" dirty="0"/>
          </a:p>
        </p:txBody>
      </p:sp>
      <p:sp>
        <p:nvSpPr>
          <p:cNvPr id="5"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s-ES_tradnl" dirty="0" smtClean="0"/>
              <a:t>EuroMPI/Asia, Kyoto (09/10/2014)</a:t>
            </a:r>
            <a:endParaRPr lang="en-US" dirty="0"/>
          </a:p>
        </p:txBody>
      </p:sp>
      <p:sp>
        <p:nvSpPr>
          <p:cNvPr id="4"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1" name="Picture 7" descr="slide header_646.jpg"/>
          <p:cNvPicPr>
            <a:picLocks noChangeAspect="1"/>
          </p:cNvPicPr>
          <p:nvPr/>
        </p:nvPicPr>
        <p:blipFill>
          <a:blip r:embed="rId7" cstate="print"/>
          <a:srcRect/>
          <a:stretch>
            <a:fillRect/>
          </a:stretch>
        </p:blipFill>
        <p:spPr bwMode="auto">
          <a:xfrm>
            <a:off x="0" y="0"/>
            <a:ext cx="9144000" cy="155575"/>
          </a:xfrm>
          <a:prstGeom prst="rect">
            <a:avLst/>
          </a:prstGeom>
          <a:noFill/>
          <a:ln w="9525">
            <a:noFill/>
            <a:miter lim="800000"/>
            <a:headEnd/>
            <a:tailEnd/>
          </a:ln>
        </p:spPr>
      </p:pic>
      <p:grpSp>
        <p:nvGrpSpPr>
          <p:cNvPr id="11" name="Group 10"/>
          <p:cNvGrpSpPr/>
          <p:nvPr/>
        </p:nvGrpSpPr>
        <p:grpSpPr>
          <a:xfrm>
            <a:off x="0" y="6324600"/>
            <a:ext cx="9144000" cy="530225"/>
            <a:chOff x="0" y="6324600"/>
            <a:chExt cx="9144000" cy="530225"/>
          </a:xfrm>
        </p:grpSpPr>
        <p:pic>
          <p:nvPicPr>
            <p:cNvPr id="1032" name="Picture 5" descr="slide footer_blue_646.jpg"/>
            <p:cNvPicPr>
              <a:picLocks noChangeAspect="1"/>
            </p:cNvPicPr>
            <p:nvPr/>
          </p:nvPicPr>
          <p:blipFill>
            <a:blip r:embed="rId8" cstate="print"/>
            <a:srcRect/>
            <a:stretch>
              <a:fillRect/>
            </a:stretch>
          </p:blipFill>
          <p:spPr bwMode="auto">
            <a:xfrm>
              <a:off x="0" y="6324600"/>
              <a:ext cx="9144000" cy="530225"/>
            </a:xfrm>
            <a:prstGeom prst="rect">
              <a:avLst/>
            </a:prstGeom>
            <a:noFill/>
            <a:ln w="9525">
              <a:noFill/>
              <a:miter lim="800000"/>
              <a:headEnd/>
              <a:tailEnd/>
            </a:ln>
          </p:spPr>
        </p:pic>
        <p:sp>
          <p:nvSpPr>
            <p:cNvPr id="9" name="Isosceles Triangle 8"/>
            <p:cNvSpPr/>
            <p:nvPr userDrawn="1"/>
          </p:nvSpPr>
          <p:spPr bwMode="auto">
            <a:xfrm>
              <a:off x="152400" y="6477000"/>
              <a:ext cx="304800" cy="304800"/>
            </a:xfrm>
            <a:prstGeom prs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sp>
        <p:nvSpPr>
          <p:cNvPr id="2"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C00000"/>
                </a:solidFill>
              </a:defRPr>
            </a:lvl1pPr>
          </a:lstStyle>
          <a:p>
            <a:r>
              <a:rPr lang="es-ES_tradnl" dirty="0" smtClean="0"/>
              <a:t>EuroMPI/Asia, Kyoto (09/10/2014)</a:t>
            </a:r>
            <a:endParaRPr lang="en-US" dirty="0"/>
          </a:p>
        </p:txBody>
      </p:sp>
      <p:sp>
        <p:nvSpPr>
          <p:cNvPr id="3"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C00000"/>
                </a:solidFill>
              </a:defRPr>
            </a:lvl1pPr>
          </a:lstStyle>
          <a:p>
            <a:fld id="{6B394888-48A7-42F6-AE45-2BD5FD40ED9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laji@anl.gov" TargetMode="External"/><Relationship Id="rId2" Type="http://schemas.openxmlformats.org/officeDocument/2006/relationships/hyperlink" Target="mailto:jczhang@anl.gov" TargetMode="External"/><Relationship Id="rId1" Type="http://schemas.openxmlformats.org/officeDocument/2006/relationships/slideLayout" Target="../slideLayouts/slideLayout1.xml"/><Relationship Id="rId5" Type="http://schemas.openxmlformats.org/officeDocument/2006/relationships/hyperlink" Target="mailto:longb@anl.gov" TargetMode="External"/><Relationship Id="rId4" Type="http://schemas.openxmlformats.org/officeDocument/2006/relationships/hyperlink" Target="mailto:raffenet@anl.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97025"/>
            <a:ext cx="8839200" cy="917575"/>
          </a:xfrm>
        </p:spPr>
        <p:txBody>
          <a:bodyPr/>
          <a:lstStyle/>
          <a:p>
            <a:pPr algn="ctr">
              <a:lnSpc>
                <a:spcPct val="120000"/>
              </a:lnSpc>
            </a:pPr>
            <a:r>
              <a:rPr lang="en-US" dirty="0" smtClean="0"/>
              <a:t>Implementing the MPI 3.0 Fortran 2008 Binding</a:t>
            </a:r>
            <a:endParaRPr lang="en-US" dirty="0"/>
          </a:p>
        </p:txBody>
      </p:sp>
      <p:sp>
        <p:nvSpPr>
          <p:cNvPr id="3" name="Subtitle 2"/>
          <p:cNvSpPr>
            <a:spLocks noGrp="1"/>
          </p:cNvSpPr>
          <p:nvPr>
            <p:ph type="subTitle" idx="1"/>
          </p:nvPr>
        </p:nvSpPr>
        <p:spPr>
          <a:xfrm>
            <a:off x="1981200" y="2514600"/>
            <a:ext cx="2819400" cy="838200"/>
          </a:xfrm>
        </p:spPr>
        <p:txBody>
          <a:bodyPr/>
          <a:lstStyle/>
          <a:p>
            <a:pPr algn="ctr">
              <a:spcBef>
                <a:spcPts val="0"/>
              </a:spcBef>
            </a:pPr>
            <a:r>
              <a:rPr lang="en-US" sz="2000" b="1" i="1" dirty="0" err="1" smtClean="0">
                <a:solidFill>
                  <a:srgbClr val="C00000"/>
                </a:solidFill>
              </a:rPr>
              <a:t>Junchao</a:t>
            </a:r>
            <a:r>
              <a:rPr lang="en-US" sz="2000" b="1" i="1" dirty="0" smtClean="0">
                <a:solidFill>
                  <a:srgbClr val="C00000"/>
                </a:solidFill>
              </a:rPr>
              <a:t> Zhang</a:t>
            </a:r>
          </a:p>
          <a:p>
            <a:pPr algn="ctr">
              <a:spcBef>
                <a:spcPts val="0"/>
              </a:spcBef>
            </a:pPr>
            <a:r>
              <a:rPr lang="en-US" sz="1200" i="1" dirty="0" smtClean="0">
                <a:solidFill>
                  <a:srgbClr val="00B050"/>
                </a:solidFill>
              </a:rPr>
              <a:t>Argonne National Laboratory</a:t>
            </a:r>
          </a:p>
          <a:p>
            <a:pPr algn="ctr">
              <a:spcBef>
                <a:spcPts val="0"/>
              </a:spcBef>
            </a:pPr>
            <a:r>
              <a:rPr lang="en-US" sz="1200" i="1" dirty="0" smtClean="0">
                <a:solidFill>
                  <a:srgbClr val="00B050"/>
                </a:solidFill>
                <a:hlinkClick r:id="rId2"/>
              </a:rPr>
              <a:t>jczhang@anl.gov</a:t>
            </a:r>
            <a:endParaRPr lang="en-US" sz="1200" i="1" dirty="0" smtClean="0">
              <a:solidFill>
                <a:srgbClr val="00B050"/>
              </a:solidFill>
            </a:endParaRPr>
          </a:p>
        </p:txBody>
      </p:sp>
      <p:sp>
        <p:nvSpPr>
          <p:cNvPr id="8" name="Subtitle 2"/>
          <p:cNvSpPr txBox="1">
            <a:spLocks/>
          </p:cNvSpPr>
          <p:nvPr/>
        </p:nvSpPr>
        <p:spPr bwMode="auto">
          <a:xfrm>
            <a:off x="4191000" y="3429000"/>
            <a:ext cx="28956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2000" b="1" i="1" dirty="0" smtClean="0">
                <a:solidFill>
                  <a:srgbClr val="C00000"/>
                </a:solidFill>
              </a:rPr>
              <a:t>Pavan Balaji</a:t>
            </a:r>
          </a:p>
          <a:p>
            <a:pPr algn="ctr">
              <a:spcBef>
                <a:spcPts val="0"/>
              </a:spcBef>
            </a:pPr>
            <a:r>
              <a:rPr lang="en-US" sz="1200" i="1" dirty="0" smtClean="0">
                <a:solidFill>
                  <a:srgbClr val="00B050"/>
                </a:solidFill>
              </a:rPr>
              <a:t>Argonne National Laboratory</a:t>
            </a:r>
          </a:p>
          <a:p>
            <a:pPr algn="ctr">
              <a:spcBef>
                <a:spcPts val="0"/>
              </a:spcBef>
            </a:pPr>
            <a:r>
              <a:rPr lang="en-US" sz="1200" i="1" dirty="0" smtClean="0">
                <a:solidFill>
                  <a:srgbClr val="00B050"/>
                </a:solidFill>
                <a:hlinkClick r:id="rId3"/>
              </a:rPr>
              <a:t>balaji@anl.gov</a:t>
            </a:r>
            <a:endParaRPr lang="en-US" sz="1200" i="1" dirty="0" smtClean="0">
              <a:solidFill>
                <a:srgbClr val="00B050"/>
              </a:solidFill>
            </a:endParaRPr>
          </a:p>
        </p:txBody>
      </p:sp>
      <p:sp>
        <p:nvSpPr>
          <p:cNvPr id="9" name="Subtitle 2"/>
          <p:cNvSpPr txBox="1">
            <a:spLocks/>
          </p:cNvSpPr>
          <p:nvPr/>
        </p:nvSpPr>
        <p:spPr bwMode="auto">
          <a:xfrm>
            <a:off x="1981200" y="3429000"/>
            <a:ext cx="28194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2000" b="1" i="1" dirty="0" smtClean="0">
                <a:solidFill>
                  <a:srgbClr val="C00000"/>
                </a:solidFill>
              </a:rPr>
              <a:t>Ken </a:t>
            </a:r>
            <a:r>
              <a:rPr lang="en-US" sz="2000" b="1" i="1" dirty="0" err="1" smtClean="0">
                <a:solidFill>
                  <a:srgbClr val="C00000"/>
                </a:solidFill>
              </a:rPr>
              <a:t>Raffenetti</a:t>
            </a:r>
            <a:endParaRPr lang="en-US" sz="2000" b="1" i="1" dirty="0" smtClean="0">
              <a:solidFill>
                <a:srgbClr val="C00000"/>
              </a:solidFill>
            </a:endParaRPr>
          </a:p>
          <a:p>
            <a:pPr algn="ctr">
              <a:spcBef>
                <a:spcPts val="0"/>
              </a:spcBef>
            </a:pPr>
            <a:r>
              <a:rPr lang="en-US" sz="1200" i="1" dirty="0" smtClean="0">
                <a:solidFill>
                  <a:srgbClr val="00B050"/>
                </a:solidFill>
              </a:rPr>
              <a:t>Argonne National Laboratory</a:t>
            </a:r>
          </a:p>
          <a:p>
            <a:pPr algn="ctr">
              <a:spcBef>
                <a:spcPts val="0"/>
              </a:spcBef>
            </a:pPr>
            <a:r>
              <a:rPr lang="en-US" sz="1200" i="1" dirty="0" smtClean="0">
                <a:solidFill>
                  <a:srgbClr val="00B050"/>
                </a:solidFill>
                <a:hlinkClick r:id="rId4"/>
              </a:rPr>
              <a:t>raffenet@anl.gov</a:t>
            </a:r>
            <a:endParaRPr lang="en-US" sz="1200" i="1" dirty="0" smtClean="0">
              <a:solidFill>
                <a:srgbClr val="00B050"/>
              </a:solidFill>
            </a:endParaRPr>
          </a:p>
        </p:txBody>
      </p:sp>
      <p:sp>
        <p:nvSpPr>
          <p:cNvPr id="10" name="Subtitle 2"/>
          <p:cNvSpPr txBox="1">
            <a:spLocks/>
          </p:cNvSpPr>
          <p:nvPr/>
        </p:nvSpPr>
        <p:spPr bwMode="auto">
          <a:xfrm>
            <a:off x="4191000" y="2514600"/>
            <a:ext cx="28956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2000" b="1" i="1" dirty="0">
                <a:solidFill>
                  <a:srgbClr val="C00000"/>
                </a:solidFill>
              </a:rPr>
              <a:t>Bill</a:t>
            </a:r>
            <a:r>
              <a:rPr lang="en-US" sz="2000" i="1" dirty="0" smtClean="0">
                <a:solidFill>
                  <a:srgbClr val="00B050"/>
                </a:solidFill>
              </a:rPr>
              <a:t> </a:t>
            </a:r>
            <a:r>
              <a:rPr lang="en-US" sz="2000" b="1" i="1" dirty="0">
                <a:solidFill>
                  <a:srgbClr val="C00000"/>
                </a:solidFill>
              </a:rPr>
              <a:t>Long</a:t>
            </a:r>
          </a:p>
          <a:p>
            <a:pPr algn="ctr">
              <a:spcBef>
                <a:spcPts val="0"/>
              </a:spcBef>
            </a:pPr>
            <a:r>
              <a:rPr lang="en-US" sz="1200" i="1" dirty="0" smtClean="0">
                <a:solidFill>
                  <a:srgbClr val="00B050"/>
                </a:solidFill>
              </a:rPr>
              <a:t>Cray Inc.</a:t>
            </a:r>
          </a:p>
          <a:p>
            <a:pPr algn="ctr">
              <a:spcBef>
                <a:spcPts val="0"/>
              </a:spcBef>
            </a:pPr>
            <a:r>
              <a:rPr lang="en-US" sz="1200" i="1" dirty="0" smtClean="0">
                <a:solidFill>
                  <a:srgbClr val="00B050"/>
                </a:solidFill>
                <a:hlinkClick r:id="rId5"/>
              </a:rPr>
              <a:t>longb@cray.com</a:t>
            </a:r>
            <a:endParaRPr lang="en-US" sz="1200" i="1" dirty="0" smtClean="0">
              <a:solidFill>
                <a:srgbClr val="00B050"/>
              </a:solidFill>
            </a:endParaRPr>
          </a:p>
        </p:txBody>
      </p:sp>
      <p:sp>
        <p:nvSpPr>
          <p:cNvPr id="4" name="TextBox 3"/>
          <p:cNvSpPr txBox="1"/>
          <p:nvPr/>
        </p:nvSpPr>
        <p:spPr>
          <a:xfrm>
            <a:off x="2209800" y="4549914"/>
            <a:ext cx="4800600" cy="707886"/>
          </a:xfrm>
          <a:prstGeom prst="rect">
            <a:avLst/>
          </a:prstGeom>
          <a:noFill/>
        </p:spPr>
        <p:txBody>
          <a:bodyPr wrap="square" rtlCol="0">
            <a:spAutoFit/>
          </a:bodyPr>
          <a:lstStyle/>
          <a:p>
            <a:pPr algn="ctr"/>
            <a:r>
              <a:rPr lang="en-US" sz="2000" dirty="0" smtClean="0">
                <a:solidFill>
                  <a:schemeClr val="tx2"/>
                </a:solidFill>
                <a:latin typeface="+mj-lt"/>
              </a:rPr>
              <a:t>09/10/2014</a:t>
            </a:r>
          </a:p>
          <a:p>
            <a:pPr algn="ctr"/>
            <a:r>
              <a:rPr lang="en-US" sz="2000" dirty="0" err="1" smtClean="0">
                <a:solidFill>
                  <a:schemeClr val="tx2"/>
                </a:solidFill>
                <a:latin typeface="+mj-lt"/>
              </a:rPr>
              <a:t>EuroMPI</a:t>
            </a:r>
            <a:r>
              <a:rPr lang="en-US" sz="2000" dirty="0" smtClean="0">
                <a:solidFill>
                  <a:schemeClr val="tx2"/>
                </a:solidFill>
                <a:latin typeface="+mj-lt"/>
              </a:rPr>
              <a:t>/Asia @ Kyoto, Japan</a:t>
            </a:r>
          </a:p>
        </p:txBody>
      </p:sp>
    </p:spTree>
    <p:extLst>
      <p:ext uri="{BB962C8B-B14F-4D97-AF65-F5344CB8AC3E}">
        <p14:creationId xmlns:p14="http://schemas.microsoft.com/office/powerpoint/2010/main" val="3586473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New types for callbacks : </a:t>
            </a:r>
            <a:r>
              <a:rPr lang="en-US" dirty="0" err="1" smtClean="0"/>
              <a:t>MPI_Op_create</a:t>
            </a:r>
            <a:r>
              <a:rPr lang="en-US" dirty="0" smtClean="0"/>
              <a:t> as an example</a:t>
            </a:r>
            <a:endParaRPr lang="en-US" dirty="0"/>
          </a:p>
        </p:txBody>
      </p:sp>
      <p:sp>
        <p:nvSpPr>
          <p:cNvPr id="3" name="内容占位符 2"/>
          <p:cNvSpPr>
            <a:spLocks noGrp="1"/>
          </p:cNvSpPr>
          <p:nvPr>
            <p:ph idx="1"/>
          </p:nvPr>
        </p:nvSpPr>
        <p:spPr>
          <a:xfrm>
            <a:off x="457200" y="1143000"/>
            <a:ext cx="8229600" cy="838200"/>
          </a:xfrm>
        </p:spPr>
        <p:txBody>
          <a:bodyPr/>
          <a:lstStyle/>
          <a:p>
            <a:r>
              <a:rPr lang="en-US" dirty="0" smtClean="0">
                <a:solidFill>
                  <a:srgbClr val="000000"/>
                </a:solidFill>
              </a:rPr>
              <a:t>C binding</a:t>
            </a:r>
          </a:p>
          <a:p>
            <a:pPr marL="342900" lvl="1" indent="-342900">
              <a:buNone/>
            </a:pPr>
            <a:r>
              <a:rPr lang="en-US" sz="1600" dirty="0" err="1" smtClean="0">
                <a:solidFill>
                  <a:srgbClr val="000000"/>
                </a:solidFill>
                <a:ea typeface="+mn-ea"/>
                <a:cs typeface="+mn-cs"/>
              </a:rPr>
              <a:t>int</a:t>
            </a:r>
            <a:r>
              <a:rPr lang="en-US" sz="1600" dirty="0" smtClean="0">
                <a:solidFill>
                  <a:srgbClr val="000000"/>
                </a:solidFill>
                <a:ea typeface="+mn-ea"/>
                <a:cs typeface="+mn-cs"/>
              </a:rPr>
              <a:t> </a:t>
            </a:r>
            <a:r>
              <a:rPr lang="en-US" sz="1600" dirty="0" err="1" smtClean="0">
                <a:solidFill>
                  <a:srgbClr val="000000"/>
                </a:solidFill>
                <a:ea typeface="+mn-ea"/>
                <a:cs typeface="+mn-cs"/>
              </a:rPr>
              <a:t>MPI_Op_create</a:t>
            </a:r>
            <a:r>
              <a:rPr lang="en-US" sz="1600" dirty="0" smtClean="0">
                <a:solidFill>
                  <a:srgbClr val="000000"/>
                </a:solidFill>
                <a:ea typeface="+mn-ea"/>
                <a:cs typeface="+mn-cs"/>
              </a:rPr>
              <a:t>(</a:t>
            </a:r>
            <a:r>
              <a:rPr lang="en-US" sz="1600" dirty="0" err="1" smtClean="0">
                <a:solidFill>
                  <a:srgbClr val="000000"/>
                </a:solidFill>
                <a:ea typeface="+mn-ea"/>
                <a:cs typeface="+mn-cs"/>
              </a:rPr>
              <a:t>MPI_User_function</a:t>
            </a:r>
            <a:r>
              <a:rPr lang="en-US" sz="1600" dirty="0" smtClean="0">
                <a:solidFill>
                  <a:srgbClr val="000000"/>
                </a:solidFill>
                <a:ea typeface="+mn-ea"/>
                <a:cs typeface="+mn-cs"/>
              </a:rPr>
              <a:t>* </a:t>
            </a:r>
            <a:r>
              <a:rPr lang="en-US" sz="1600" dirty="0" err="1" smtClean="0">
                <a:solidFill>
                  <a:srgbClr val="000000"/>
                </a:solidFill>
                <a:ea typeface="+mn-ea"/>
                <a:cs typeface="+mn-cs"/>
              </a:rPr>
              <a:t>user_fn</a:t>
            </a:r>
            <a:r>
              <a:rPr lang="en-US" sz="1600" dirty="0" smtClean="0">
                <a:solidFill>
                  <a:srgbClr val="000000"/>
                </a:solidFill>
                <a:ea typeface="+mn-ea"/>
                <a:cs typeface="+mn-cs"/>
              </a:rPr>
              <a:t>, </a:t>
            </a:r>
            <a:r>
              <a:rPr lang="en-US" sz="1600" dirty="0" err="1" smtClean="0">
                <a:solidFill>
                  <a:srgbClr val="000000"/>
                </a:solidFill>
                <a:ea typeface="+mn-ea"/>
                <a:cs typeface="+mn-cs"/>
              </a:rPr>
              <a:t>int</a:t>
            </a:r>
            <a:r>
              <a:rPr lang="en-US" sz="1600" dirty="0" smtClean="0">
                <a:solidFill>
                  <a:srgbClr val="000000"/>
                </a:solidFill>
                <a:ea typeface="+mn-ea"/>
                <a:cs typeface="+mn-cs"/>
              </a:rPr>
              <a:t> commute, </a:t>
            </a:r>
            <a:r>
              <a:rPr lang="en-US" sz="1600" dirty="0" err="1" smtClean="0">
                <a:solidFill>
                  <a:srgbClr val="000000"/>
                </a:solidFill>
                <a:ea typeface="+mn-ea"/>
                <a:cs typeface="+mn-cs"/>
              </a:rPr>
              <a:t>MPI_Op</a:t>
            </a:r>
            <a:r>
              <a:rPr lang="en-US" sz="1600" dirty="0" smtClean="0">
                <a:solidFill>
                  <a:srgbClr val="000000"/>
                </a:solidFill>
                <a:ea typeface="+mn-ea"/>
                <a:cs typeface="+mn-cs"/>
              </a:rPr>
              <a:t>* op)</a:t>
            </a:r>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10</a:t>
            </a:fld>
            <a:endParaRPr lang="en-US" dirty="0"/>
          </a:p>
        </p:txBody>
      </p:sp>
      <p:sp>
        <p:nvSpPr>
          <p:cNvPr id="8" name="TextBox 7"/>
          <p:cNvSpPr txBox="1"/>
          <p:nvPr/>
        </p:nvSpPr>
        <p:spPr>
          <a:xfrm>
            <a:off x="4724400" y="2362200"/>
            <a:ext cx="4191000" cy="3785652"/>
          </a:xfrm>
          <a:prstGeom prst="rect">
            <a:avLst/>
          </a:prstGeom>
          <a:noFill/>
        </p:spPr>
        <p:txBody>
          <a:bodyPr wrap="square" rtlCol="0">
            <a:spAutoFit/>
          </a:bodyPr>
          <a:lstStyle/>
          <a:p>
            <a:pPr marL="342900" lvl="1" indent="-342900">
              <a:buNone/>
            </a:pPr>
            <a:r>
              <a:rPr lang="en-US" sz="1600" dirty="0" smtClean="0">
                <a:solidFill>
                  <a:srgbClr val="000000"/>
                </a:solidFill>
              </a:rPr>
              <a:t>abstract interface</a:t>
            </a:r>
          </a:p>
          <a:p>
            <a:pPr marL="342900" lvl="1" indent="-342900">
              <a:buNone/>
            </a:pPr>
            <a:r>
              <a:rPr lang="en-US" sz="1600" dirty="0" smtClean="0">
                <a:solidFill>
                  <a:srgbClr val="000000"/>
                </a:solidFill>
              </a:rPr>
              <a:t>   subroutine </a:t>
            </a:r>
            <a:r>
              <a:rPr lang="en-US" sz="1600" dirty="0" err="1" smtClean="0">
                <a:solidFill>
                  <a:srgbClr val="000000"/>
                </a:solidFill>
              </a:rPr>
              <a:t>MPI_User_function</a:t>
            </a:r>
            <a:r>
              <a:rPr lang="en-US" sz="1600" dirty="0" smtClean="0">
                <a:solidFill>
                  <a:srgbClr val="000000"/>
                </a:solidFill>
              </a:rPr>
              <a:t>(</a:t>
            </a:r>
            <a:r>
              <a:rPr lang="en-US" sz="1600" dirty="0" err="1" smtClean="0">
                <a:solidFill>
                  <a:srgbClr val="000000"/>
                </a:solidFill>
              </a:rPr>
              <a:t>invec,inoutvec</a:t>
            </a:r>
            <a:r>
              <a:rPr lang="en-US" sz="1600" dirty="0" smtClean="0">
                <a:solidFill>
                  <a:srgbClr val="000000"/>
                </a:solidFill>
              </a:rPr>
              <a:t>,                    </a:t>
            </a:r>
          </a:p>
          <a:p>
            <a:pPr marL="342900" lvl="1" indent="-342900">
              <a:buNone/>
            </a:pPr>
            <a:r>
              <a:rPr lang="en-US" sz="1600" dirty="0" smtClean="0">
                <a:solidFill>
                  <a:srgbClr val="000000"/>
                </a:solidFill>
              </a:rPr>
              <a:t>         </a:t>
            </a:r>
            <a:r>
              <a:rPr lang="en-US" sz="1600" dirty="0" err="1" smtClean="0">
                <a:solidFill>
                  <a:srgbClr val="000000"/>
                </a:solidFill>
              </a:rPr>
              <a:t>len</a:t>
            </a:r>
            <a:r>
              <a:rPr lang="en-US" sz="1600" dirty="0" smtClean="0">
                <a:solidFill>
                  <a:srgbClr val="000000"/>
                </a:solidFill>
              </a:rPr>
              <a:t>, </a:t>
            </a:r>
            <a:r>
              <a:rPr lang="en-US" sz="1600" dirty="0" err="1" smtClean="0">
                <a:solidFill>
                  <a:srgbClr val="000000"/>
                </a:solidFill>
              </a:rPr>
              <a:t>datatype</a:t>
            </a:r>
            <a:r>
              <a:rPr lang="en-US" sz="1600" dirty="0" smtClean="0">
                <a:solidFill>
                  <a:srgbClr val="000000"/>
                </a:solidFill>
              </a:rPr>
              <a:t>)</a:t>
            </a:r>
          </a:p>
          <a:p>
            <a:pPr marL="342900" lvl="1" indent="-342900">
              <a:buNone/>
            </a:pPr>
            <a:r>
              <a:rPr lang="en-US" sz="1600" dirty="0" smtClean="0">
                <a:solidFill>
                  <a:srgbClr val="000000"/>
                </a:solidFill>
              </a:rPr>
              <a:t>      type(</a:t>
            </a:r>
            <a:r>
              <a:rPr lang="en-US" sz="1600" dirty="0" err="1" smtClean="0">
                <a:solidFill>
                  <a:srgbClr val="000000"/>
                </a:solidFill>
              </a:rPr>
              <a:t>c_ptr</a:t>
            </a:r>
            <a:r>
              <a:rPr lang="en-US" sz="1600" dirty="0" smtClean="0">
                <a:solidFill>
                  <a:srgbClr val="000000"/>
                </a:solidFill>
              </a:rPr>
              <a:t>), value :: </a:t>
            </a:r>
            <a:r>
              <a:rPr lang="en-US" sz="1600" dirty="0" err="1" smtClean="0">
                <a:solidFill>
                  <a:srgbClr val="000000"/>
                </a:solidFill>
              </a:rPr>
              <a:t>invec</a:t>
            </a:r>
            <a:r>
              <a:rPr lang="en-US" sz="1600" dirty="0" smtClean="0">
                <a:solidFill>
                  <a:srgbClr val="000000"/>
                </a:solidFill>
              </a:rPr>
              <a:t>, </a:t>
            </a:r>
            <a:r>
              <a:rPr lang="en-US" sz="1600" dirty="0" err="1" smtClean="0">
                <a:solidFill>
                  <a:srgbClr val="000000"/>
                </a:solidFill>
              </a:rPr>
              <a:t>inoutvec</a:t>
            </a:r>
            <a:endParaRPr lang="en-US" sz="1600" dirty="0" smtClean="0">
              <a:solidFill>
                <a:srgbClr val="000000"/>
              </a:solidFill>
            </a:endParaRPr>
          </a:p>
          <a:p>
            <a:pPr marL="342900" lvl="1" indent="-342900">
              <a:buNone/>
            </a:pPr>
            <a:r>
              <a:rPr lang="en-US" sz="1600" dirty="0" smtClean="0">
                <a:solidFill>
                  <a:srgbClr val="000000"/>
                </a:solidFill>
              </a:rPr>
              <a:t>      integer :: </a:t>
            </a:r>
            <a:r>
              <a:rPr lang="en-US" sz="1600" dirty="0" err="1" smtClean="0">
                <a:solidFill>
                  <a:srgbClr val="000000"/>
                </a:solidFill>
              </a:rPr>
              <a:t>len</a:t>
            </a:r>
            <a:endParaRPr lang="en-US" sz="1600" dirty="0" smtClean="0">
              <a:solidFill>
                <a:srgbClr val="000000"/>
              </a:solidFill>
            </a:endParaRPr>
          </a:p>
          <a:p>
            <a:pPr marL="342900" lvl="1" indent="-342900">
              <a:buNone/>
            </a:pPr>
            <a:r>
              <a:rPr lang="en-US" sz="1600" dirty="0" smtClean="0">
                <a:solidFill>
                  <a:srgbClr val="000000"/>
                </a:solidFill>
              </a:rPr>
              <a:t>      type(</a:t>
            </a:r>
            <a:r>
              <a:rPr lang="en-US" sz="1600" dirty="0" err="1" smtClean="0">
                <a:solidFill>
                  <a:srgbClr val="000000"/>
                </a:solidFill>
              </a:rPr>
              <a:t>MPI_Datatype</a:t>
            </a:r>
            <a:r>
              <a:rPr lang="en-US" sz="1600" dirty="0" smtClean="0">
                <a:solidFill>
                  <a:srgbClr val="000000"/>
                </a:solidFill>
              </a:rPr>
              <a:t>) :: </a:t>
            </a:r>
            <a:r>
              <a:rPr lang="en-US" sz="1600" dirty="0" err="1" smtClean="0">
                <a:solidFill>
                  <a:srgbClr val="000000"/>
                </a:solidFill>
              </a:rPr>
              <a:t>datatype</a:t>
            </a:r>
            <a:endParaRPr lang="en-US" sz="1600" dirty="0" smtClean="0">
              <a:solidFill>
                <a:srgbClr val="000000"/>
              </a:solidFill>
            </a:endParaRPr>
          </a:p>
          <a:p>
            <a:pPr marL="342900" lvl="1" indent="-342900">
              <a:buNone/>
            </a:pPr>
            <a:r>
              <a:rPr lang="en-US" sz="1600" dirty="0" smtClean="0">
                <a:solidFill>
                  <a:srgbClr val="000000"/>
                </a:solidFill>
              </a:rPr>
              <a:t>   end subroutine</a:t>
            </a:r>
          </a:p>
          <a:p>
            <a:pPr marL="342900" lvl="1" indent="-342900">
              <a:buNone/>
            </a:pPr>
            <a:r>
              <a:rPr lang="en-US" sz="1600" dirty="0" smtClean="0">
                <a:solidFill>
                  <a:srgbClr val="000000"/>
                </a:solidFill>
              </a:rPr>
              <a:t>end abstract interface</a:t>
            </a:r>
          </a:p>
          <a:p>
            <a:pPr marL="342900" lvl="1" indent="-342900">
              <a:buNone/>
            </a:pPr>
            <a:endParaRPr lang="en-US" sz="1600" dirty="0" smtClean="0">
              <a:solidFill>
                <a:srgbClr val="000000"/>
              </a:solidFill>
            </a:endParaRPr>
          </a:p>
          <a:p>
            <a:pPr marL="342900" lvl="1" indent="-342900">
              <a:buNone/>
            </a:pPr>
            <a:r>
              <a:rPr lang="en-US" sz="1600" dirty="0" err="1" smtClean="0">
                <a:solidFill>
                  <a:srgbClr val="000000"/>
                </a:solidFill>
              </a:rPr>
              <a:t>MPI_Op_create</a:t>
            </a:r>
            <a:r>
              <a:rPr lang="en-US" sz="1600" dirty="0" smtClean="0">
                <a:solidFill>
                  <a:srgbClr val="000000"/>
                </a:solidFill>
              </a:rPr>
              <a:t>(</a:t>
            </a:r>
            <a:r>
              <a:rPr lang="en-US" sz="1600" dirty="0" err="1" smtClean="0">
                <a:solidFill>
                  <a:srgbClr val="000000"/>
                </a:solidFill>
              </a:rPr>
              <a:t>user_fn</a:t>
            </a:r>
            <a:r>
              <a:rPr lang="en-US" sz="1600" dirty="0" smtClean="0">
                <a:solidFill>
                  <a:srgbClr val="000000"/>
                </a:solidFill>
              </a:rPr>
              <a:t>, commute, op, </a:t>
            </a:r>
            <a:r>
              <a:rPr lang="en-US" sz="1600" dirty="0" err="1" smtClean="0">
                <a:solidFill>
                  <a:srgbClr val="000000"/>
                </a:solidFill>
              </a:rPr>
              <a:t>ierror</a:t>
            </a:r>
            <a:r>
              <a:rPr lang="en-US" sz="1600" dirty="0" smtClean="0">
                <a:solidFill>
                  <a:srgbClr val="000000"/>
                </a:solidFill>
              </a:rPr>
              <a:t>)</a:t>
            </a:r>
          </a:p>
          <a:p>
            <a:pPr marL="342900" lvl="1" indent="-342900">
              <a:buNone/>
            </a:pPr>
            <a:r>
              <a:rPr lang="en-US" sz="1600" dirty="0" smtClean="0">
                <a:solidFill>
                  <a:srgbClr val="000000"/>
                </a:solidFill>
              </a:rPr>
              <a:t>    </a:t>
            </a:r>
            <a:r>
              <a:rPr lang="en-US" sz="1600" dirty="0" smtClean="0">
                <a:solidFill>
                  <a:srgbClr val="C00000"/>
                </a:solidFill>
              </a:rPr>
              <a:t>procedure(</a:t>
            </a:r>
            <a:r>
              <a:rPr lang="en-US" sz="1600" dirty="0" err="1" smtClean="0">
                <a:solidFill>
                  <a:srgbClr val="C00000"/>
                </a:solidFill>
              </a:rPr>
              <a:t>MPI_User_function</a:t>
            </a:r>
            <a:r>
              <a:rPr lang="en-US" sz="1600" dirty="0" smtClean="0">
                <a:solidFill>
                  <a:srgbClr val="C00000"/>
                </a:solidFill>
              </a:rPr>
              <a:t>) ::  </a:t>
            </a:r>
            <a:r>
              <a:rPr lang="en-US" sz="1600" dirty="0" err="1" smtClean="0">
                <a:solidFill>
                  <a:srgbClr val="C00000"/>
                </a:solidFill>
              </a:rPr>
              <a:t>user_fn</a:t>
            </a:r>
            <a:endParaRPr lang="en-US" sz="1600" dirty="0" smtClean="0">
              <a:solidFill>
                <a:srgbClr val="C00000"/>
              </a:solidFill>
            </a:endParaRPr>
          </a:p>
          <a:p>
            <a:pPr marL="342900" lvl="1" indent="-342900">
              <a:buNone/>
            </a:pPr>
            <a:r>
              <a:rPr lang="en-US" sz="1600" dirty="0" smtClean="0">
                <a:solidFill>
                  <a:srgbClr val="000000"/>
                </a:solidFill>
              </a:rPr>
              <a:t>    logical, intent(in) ::  commute</a:t>
            </a:r>
          </a:p>
          <a:p>
            <a:pPr marL="342900" lvl="1" indent="-342900">
              <a:buNone/>
            </a:pPr>
            <a:r>
              <a:rPr lang="en-US" sz="1600" dirty="0" smtClean="0">
                <a:solidFill>
                  <a:srgbClr val="000000"/>
                </a:solidFill>
              </a:rPr>
              <a:t>    type(</a:t>
            </a:r>
            <a:r>
              <a:rPr lang="en-US" sz="1600" dirty="0" err="1" smtClean="0">
                <a:solidFill>
                  <a:srgbClr val="000000"/>
                </a:solidFill>
              </a:rPr>
              <a:t>MPI_Op</a:t>
            </a:r>
            <a:r>
              <a:rPr lang="en-US" sz="1600" dirty="0" smtClean="0">
                <a:solidFill>
                  <a:srgbClr val="000000"/>
                </a:solidFill>
              </a:rPr>
              <a:t>), intent(out) ::  op</a:t>
            </a:r>
          </a:p>
          <a:p>
            <a:pPr marL="342900" lvl="1" indent="-342900">
              <a:buNone/>
            </a:pPr>
            <a:r>
              <a:rPr lang="en-US" sz="1600" dirty="0" smtClean="0">
                <a:solidFill>
                  <a:srgbClr val="000000"/>
                </a:solidFill>
              </a:rPr>
              <a:t>    integer, optional, intent(out) ::  </a:t>
            </a:r>
            <a:r>
              <a:rPr lang="en-US" sz="1600" dirty="0" err="1" smtClean="0">
                <a:solidFill>
                  <a:srgbClr val="000000"/>
                </a:solidFill>
              </a:rPr>
              <a:t>ierror</a:t>
            </a:r>
            <a:endParaRPr lang="en-US" sz="1600" dirty="0" smtClean="0">
              <a:solidFill>
                <a:srgbClr val="000000"/>
              </a:solidFill>
            </a:endParaRPr>
          </a:p>
          <a:p>
            <a:pPr marL="342900" lvl="1" indent="-342900">
              <a:buNone/>
            </a:pPr>
            <a:endParaRPr lang="en-US" sz="1600" dirty="0" smtClean="0">
              <a:solidFill>
                <a:srgbClr val="000000"/>
              </a:solidFill>
            </a:endParaRPr>
          </a:p>
        </p:txBody>
      </p:sp>
      <p:sp>
        <p:nvSpPr>
          <p:cNvPr id="10" name="内容占位符 2"/>
          <p:cNvSpPr txBox="1">
            <a:spLocks/>
          </p:cNvSpPr>
          <p:nvPr/>
        </p:nvSpPr>
        <p:spPr bwMode="auto">
          <a:xfrm>
            <a:off x="457200" y="198120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F77/F90 binding</a:t>
            </a:r>
          </a:p>
        </p:txBody>
      </p:sp>
      <p:sp>
        <p:nvSpPr>
          <p:cNvPr id="11" name="内容占位符 2"/>
          <p:cNvSpPr txBox="1">
            <a:spLocks/>
          </p:cNvSpPr>
          <p:nvPr/>
        </p:nvSpPr>
        <p:spPr bwMode="auto">
          <a:xfrm>
            <a:off x="4800600" y="198120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F08 binding</a:t>
            </a:r>
          </a:p>
        </p:txBody>
      </p:sp>
      <p:sp>
        <p:nvSpPr>
          <p:cNvPr id="12" name="TextBox 11"/>
          <p:cNvSpPr txBox="1"/>
          <p:nvPr/>
        </p:nvSpPr>
        <p:spPr>
          <a:xfrm>
            <a:off x="228600" y="2438400"/>
            <a:ext cx="4191000" cy="1077218"/>
          </a:xfrm>
          <a:prstGeom prst="rect">
            <a:avLst/>
          </a:prstGeom>
          <a:noFill/>
        </p:spPr>
        <p:txBody>
          <a:bodyPr wrap="square" rtlCol="0">
            <a:spAutoFit/>
          </a:bodyPr>
          <a:lstStyle/>
          <a:p>
            <a:pPr marL="0" lvl="1"/>
            <a:r>
              <a:rPr lang="en-US" sz="1600" dirty="0" err="1" smtClean="0">
                <a:solidFill>
                  <a:srgbClr val="000000"/>
                </a:solidFill>
              </a:rPr>
              <a:t>MPI_Op_create</a:t>
            </a:r>
            <a:r>
              <a:rPr lang="en-US" sz="1600" dirty="0" smtClean="0">
                <a:solidFill>
                  <a:srgbClr val="000000"/>
                </a:solidFill>
              </a:rPr>
              <a:t>(</a:t>
            </a:r>
            <a:r>
              <a:rPr lang="en-US" sz="1600" dirty="0" err="1" smtClean="0">
                <a:solidFill>
                  <a:srgbClr val="000000"/>
                </a:solidFill>
              </a:rPr>
              <a:t>user_fn</a:t>
            </a:r>
            <a:r>
              <a:rPr lang="en-US" sz="1600" dirty="0" smtClean="0">
                <a:solidFill>
                  <a:srgbClr val="000000"/>
                </a:solidFill>
              </a:rPr>
              <a:t>, commute, op, </a:t>
            </a:r>
            <a:r>
              <a:rPr lang="en-US" sz="1600" dirty="0" err="1" smtClean="0">
                <a:solidFill>
                  <a:srgbClr val="000000"/>
                </a:solidFill>
              </a:rPr>
              <a:t>ierror</a:t>
            </a:r>
            <a:r>
              <a:rPr lang="en-US" sz="1600" dirty="0" smtClean="0">
                <a:solidFill>
                  <a:srgbClr val="000000"/>
                </a:solidFill>
              </a:rPr>
              <a:t>)</a:t>
            </a:r>
          </a:p>
          <a:p>
            <a:pPr>
              <a:buNone/>
            </a:pPr>
            <a:r>
              <a:rPr lang="en-US" sz="1600" dirty="0" smtClean="0">
                <a:solidFill>
                  <a:srgbClr val="000000"/>
                </a:solidFill>
              </a:rPr>
              <a:t>    </a:t>
            </a:r>
            <a:r>
              <a:rPr lang="en-US" sz="1600" dirty="0" smtClean="0">
                <a:solidFill>
                  <a:srgbClr val="C00000"/>
                </a:solidFill>
              </a:rPr>
              <a:t>external </a:t>
            </a:r>
            <a:r>
              <a:rPr lang="en-US" sz="1600" dirty="0" err="1" smtClean="0">
                <a:solidFill>
                  <a:srgbClr val="C00000"/>
                </a:solidFill>
              </a:rPr>
              <a:t>user_fn</a:t>
            </a:r>
            <a:endParaRPr lang="en-US" sz="1600" dirty="0" smtClean="0">
              <a:solidFill>
                <a:srgbClr val="C00000"/>
              </a:solidFill>
            </a:endParaRPr>
          </a:p>
          <a:p>
            <a:pPr>
              <a:buNone/>
            </a:pPr>
            <a:r>
              <a:rPr lang="en-US" sz="1600" dirty="0" smtClean="0">
                <a:solidFill>
                  <a:srgbClr val="000000"/>
                </a:solidFill>
              </a:rPr>
              <a:t>    logical  commute</a:t>
            </a:r>
          </a:p>
          <a:p>
            <a:pPr>
              <a:buNone/>
            </a:pPr>
            <a:r>
              <a:rPr lang="en-US" sz="1600" dirty="0" smtClean="0">
                <a:solidFill>
                  <a:srgbClr val="000000"/>
                </a:solidFill>
              </a:rPr>
              <a:t>    integer  op, </a:t>
            </a:r>
            <a:r>
              <a:rPr lang="en-US" sz="1600" dirty="0" err="1" smtClean="0">
                <a:solidFill>
                  <a:srgbClr val="000000"/>
                </a:solidFill>
              </a:rPr>
              <a:t>ierror</a:t>
            </a:r>
            <a:endParaRPr lang="en-US" sz="1600" dirty="0" smtClean="0">
              <a:solidFill>
                <a:srgbClr val="000000"/>
              </a:solidFill>
            </a:endParaRPr>
          </a:p>
        </p:txBody>
      </p:sp>
      <p:sp>
        <p:nvSpPr>
          <p:cNvPr id="13" name="圆角矩形标注 12"/>
          <p:cNvSpPr/>
          <p:nvPr/>
        </p:nvSpPr>
        <p:spPr bwMode="auto">
          <a:xfrm>
            <a:off x="457200" y="3581400"/>
            <a:ext cx="3200400" cy="685800"/>
          </a:xfrm>
          <a:prstGeom prst="wedgeRoundRectCallout">
            <a:avLst>
              <a:gd name="adj1" fmla="val 1992"/>
              <a:gd name="adj2" fmla="val -142435"/>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rPr>
              <a:t>Basically saying users can pass in any functions</a:t>
            </a:r>
            <a:endParaRPr kumimoji="0" lang="en-US" sz="1800" b="0" i="0" u="none" strike="noStrike" cap="none" normalizeH="0" baseline="0" dirty="0" smtClean="0">
              <a:ln>
                <a:noFill/>
              </a:ln>
              <a:solidFill>
                <a:srgbClr val="000000"/>
              </a:solidFill>
              <a:effectLst/>
              <a:latin typeface="Calibri" pitchFamily="34" charset="0"/>
            </a:endParaRPr>
          </a:p>
        </p:txBody>
      </p:sp>
      <p:sp>
        <p:nvSpPr>
          <p:cNvPr id="14" name="圆角矩形标注 13"/>
          <p:cNvSpPr/>
          <p:nvPr/>
        </p:nvSpPr>
        <p:spPr bwMode="auto">
          <a:xfrm>
            <a:off x="1600200" y="5257800"/>
            <a:ext cx="3200400" cy="685800"/>
          </a:xfrm>
          <a:prstGeom prst="wedgeRoundRectCallout">
            <a:avLst>
              <a:gd name="adj1" fmla="val 55024"/>
              <a:gd name="adj2" fmla="val -88718"/>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rPr>
              <a:t>Users can only pass in functions with the given prototype</a:t>
            </a:r>
            <a:endParaRPr kumimoji="0" lang="en-US" sz="1800" b="0" i="0" u="none" strike="noStrike" cap="none" normalizeH="0" baseline="0" dirty="0" smtClean="0">
              <a:ln>
                <a:noFill/>
              </a:ln>
              <a:solidFill>
                <a:srgbClr val="000000"/>
              </a:solidFill>
              <a:effectLst/>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bwMode="auto">
          <a:xfrm>
            <a:off x="2560320" y="1645920"/>
            <a:ext cx="2468880" cy="2468880"/>
          </a:xfrm>
          <a:prstGeom prst="ellipse">
            <a:avLst/>
          </a:prstGeom>
          <a:solidFill>
            <a:schemeClr val="bg1"/>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 name="标题 1"/>
          <p:cNvSpPr>
            <a:spLocks noGrp="1"/>
          </p:cNvSpPr>
          <p:nvPr>
            <p:ph type="title"/>
          </p:nvPr>
        </p:nvSpPr>
        <p:spPr/>
        <p:txBody>
          <a:bodyPr/>
          <a:lstStyle/>
          <a:p>
            <a:r>
              <a:rPr lang="en-US" dirty="0" smtClean="0"/>
              <a:t>Implementing the F08 binding in MPICH</a:t>
            </a:r>
            <a:endParaRPr lang="en-US" dirty="0"/>
          </a:p>
        </p:txBody>
      </p:sp>
      <p:sp>
        <p:nvSpPr>
          <p:cNvPr id="3" name="内容占位符 2"/>
          <p:cNvSpPr>
            <a:spLocks noGrp="1"/>
          </p:cNvSpPr>
          <p:nvPr>
            <p:ph idx="1"/>
          </p:nvPr>
        </p:nvSpPr>
        <p:spPr>
          <a:xfrm>
            <a:off x="457200" y="4267200"/>
            <a:ext cx="8229600" cy="1905000"/>
          </a:xfrm>
        </p:spPr>
        <p:txBody>
          <a:bodyPr/>
          <a:lstStyle/>
          <a:p>
            <a:r>
              <a:rPr lang="en-US" dirty="0" smtClean="0"/>
              <a:t>Implement the F08 interfaces through calling or </a:t>
            </a:r>
            <a:r>
              <a:rPr lang="en-US" b="1" i="1" dirty="0" smtClean="0"/>
              <a:t>wrapping</a:t>
            </a:r>
            <a:r>
              <a:rPr lang="en-US" dirty="0" smtClean="0"/>
              <a:t> the backend C interfaces</a:t>
            </a:r>
          </a:p>
          <a:p>
            <a:r>
              <a:rPr lang="en-US" dirty="0" smtClean="0"/>
              <a:t>Need to properly convert between Fortran and C arguments, since they are not necessarily interoperable</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11</a:t>
            </a:fld>
            <a:endParaRPr lang="en-US" dirty="0"/>
          </a:p>
        </p:txBody>
      </p:sp>
      <p:sp>
        <p:nvSpPr>
          <p:cNvPr id="10" name="椭圆 9"/>
          <p:cNvSpPr/>
          <p:nvPr/>
        </p:nvSpPr>
        <p:spPr bwMode="auto">
          <a:xfrm>
            <a:off x="2895600" y="1981200"/>
            <a:ext cx="1828800" cy="1828800"/>
          </a:xfrm>
          <a:prstGeom prst="ellipse">
            <a:avLst/>
          </a:prstGeom>
          <a:solidFill>
            <a:schemeClr val="bg1"/>
          </a:solidFill>
          <a:ln w="9525" cap="flat" cmpd="sng" algn="ctr">
            <a:solidFill>
              <a:schemeClr val="bg2">
                <a:lumMod val="1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rPr>
              <a:t>MPICH backend</a:t>
            </a:r>
            <a:r>
              <a:rPr kumimoji="0" lang="en-US" sz="1800" b="0" i="0" u="none" strike="noStrike" cap="none" normalizeH="0" dirty="0" smtClean="0">
                <a:ln>
                  <a:noFill/>
                </a:ln>
                <a:solidFill>
                  <a:srgbClr val="000000"/>
                </a:solidFill>
                <a:effectLst/>
                <a:latin typeface="Calibri" pitchFamily="34" charset="0"/>
              </a:rPr>
              <a:t> implemented in C</a:t>
            </a:r>
            <a:endParaRPr kumimoji="0" lang="en-US" sz="1800" b="0" i="0" u="none" strike="noStrike" cap="none" normalizeH="0" baseline="0" dirty="0" smtClean="0">
              <a:ln>
                <a:noFill/>
              </a:ln>
              <a:solidFill>
                <a:srgbClr val="000000"/>
              </a:solidFill>
              <a:effectLst/>
              <a:latin typeface="Calibri" pitchFamily="34" charset="0"/>
            </a:endParaRPr>
          </a:p>
        </p:txBody>
      </p:sp>
      <p:sp>
        <p:nvSpPr>
          <p:cNvPr id="12" name="矩形 11"/>
          <p:cNvSpPr/>
          <p:nvPr/>
        </p:nvSpPr>
        <p:spPr>
          <a:xfrm>
            <a:off x="4419600" y="1143000"/>
            <a:ext cx="2133600" cy="646331"/>
          </a:xfrm>
          <a:prstGeom prst="rect">
            <a:avLst/>
          </a:prstGeom>
        </p:spPr>
        <p:txBody>
          <a:bodyPr wrap="square">
            <a:spAutoFit/>
          </a:bodyPr>
          <a:lstStyle/>
          <a:p>
            <a:pPr algn="ctr" fontAlgn="ctr">
              <a:spcBef>
                <a:spcPct val="0"/>
              </a:spcBef>
              <a:spcAft>
                <a:spcPct val="0"/>
              </a:spcAft>
            </a:pPr>
            <a:r>
              <a:rPr lang="en-US" dirty="0" smtClean="0">
                <a:solidFill>
                  <a:srgbClr val="000000"/>
                </a:solidFill>
                <a:latin typeface="Calibri" pitchFamily="34" charset="0"/>
              </a:rPr>
              <a:t>MPI Fortran 2008 interfaces</a:t>
            </a:r>
          </a:p>
        </p:txBody>
      </p:sp>
      <p:sp>
        <p:nvSpPr>
          <p:cNvPr id="13" name="下箭头 12"/>
          <p:cNvSpPr/>
          <p:nvPr/>
        </p:nvSpPr>
        <p:spPr bwMode="auto">
          <a:xfrm rot="1985515">
            <a:off x="4442886" y="1506066"/>
            <a:ext cx="228600" cy="990600"/>
          </a:xfrm>
          <a:prstGeom prst="downArrow">
            <a:avLst/>
          </a:prstGeom>
          <a:solidFill>
            <a:schemeClr val="bg1"/>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Implement the wrappers in Fortran or C?</a:t>
            </a:r>
            <a:endParaRPr lang="en-US" dirty="0"/>
          </a:p>
        </p:txBody>
      </p:sp>
      <p:sp>
        <p:nvSpPr>
          <p:cNvPr id="3" name="内容占位符 2"/>
          <p:cNvSpPr>
            <a:spLocks noGrp="1"/>
          </p:cNvSpPr>
          <p:nvPr>
            <p:ph idx="1"/>
          </p:nvPr>
        </p:nvSpPr>
        <p:spPr/>
        <p:txBody>
          <a:bodyPr/>
          <a:lstStyle/>
          <a:p>
            <a:r>
              <a:rPr lang="en-US" dirty="0" smtClean="0"/>
              <a:t>Both are possible, but choosing which is strategic</a:t>
            </a:r>
          </a:p>
          <a:p>
            <a:r>
              <a:rPr lang="en-US" smtClean="0"/>
              <a:t>We </a:t>
            </a:r>
            <a:r>
              <a:rPr lang="en-US" smtClean="0"/>
              <a:t>chose </a:t>
            </a:r>
            <a:r>
              <a:rPr lang="en-US" dirty="0" smtClean="0"/>
              <a:t>to do it in Fortran, using one layer of wrappers for most MPI subroutines</a:t>
            </a:r>
          </a:p>
          <a:p>
            <a:pPr lvl="1"/>
            <a:r>
              <a:rPr lang="en-US" dirty="0" smtClean="0"/>
              <a:t>Fortran intrinsically knows about both Fortran and C types (through module </a:t>
            </a:r>
            <a:r>
              <a:rPr lang="en-US" dirty="0" err="1" smtClean="0"/>
              <a:t>iso_c_binding</a:t>
            </a:r>
            <a:r>
              <a:rPr lang="en-US" dirty="0" smtClean="0"/>
              <a:t>), but C knows nothing about Fortran types</a:t>
            </a:r>
          </a:p>
          <a:p>
            <a:pPr lvl="1"/>
            <a:r>
              <a:rPr lang="en-US" dirty="0" smtClean="0"/>
              <a:t>It is safer and much portable to use Fortran to write any code that involves a Fortran type</a:t>
            </a:r>
          </a:p>
          <a:p>
            <a:pPr lvl="1"/>
            <a:r>
              <a:rPr lang="en-US" dirty="0" smtClean="0"/>
              <a:t>More efficient when the wrappers are </a:t>
            </a:r>
            <a:r>
              <a:rPr lang="en-US" dirty="0" err="1" smtClean="0"/>
              <a:t>inlined</a:t>
            </a:r>
            <a:r>
              <a:rPr lang="en-US" dirty="0" smtClean="0"/>
              <a:t> by Fortran compilers</a:t>
            </a:r>
          </a:p>
          <a:p>
            <a:r>
              <a:rPr lang="en-US" dirty="0" smtClean="0"/>
              <a:t>We also add one more layer in C to decode the </a:t>
            </a:r>
            <a:r>
              <a:rPr lang="en-US" i="1" dirty="0" err="1" smtClean="0"/>
              <a:t>CFI_cdesc_t</a:t>
            </a:r>
            <a:r>
              <a:rPr lang="en-US" i="1" dirty="0" smtClean="0"/>
              <a:t>*</a:t>
            </a:r>
            <a:r>
              <a:rPr lang="en-US" dirty="0" smtClean="0"/>
              <a:t> for subroutines with choice buffers</a:t>
            </a:r>
          </a:p>
          <a:p>
            <a:pPr lvl="1"/>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1447800"/>
            <a:ext cx="6905583" cy="419099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dirty="0" smtClean="0"/>
              <a:t>F08 binding Framework</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13</a:t>
            </a:fld>
            <a:endParaRPr lang="en-US" dirty="0"/>
          </a:p>
        </p:txBody>
      </p:sp>
      <p:sp>
        <p:nvSpPr>
          <p:cNvPr id="7" name="右大括号 6"/>
          <p:cNvSpPr/>
          <p:nvPr/>
        </p:nvSpPr>
        <p:spPr bwMode="auto">
          <a:xfrm>
            <a:off x="4419600" y="1676400"/>
            <a:ext cx="457200" cy="1752600"/>
          </a:xfrm>
          <a:prstGeom prst="rightBrac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8" name="TextBox 7"/>
          <p:cNvSpPr txBox="1"/>
          <p:nvPr/>
        </p:nvSpPr>
        <p:spPr>
          <a:xfrm>
            <a:off x="4953000" y="2209800"/>
            <a:ext cx="2743200" cy="646331"/>
          </a:xfrm>
          <a:prstGeom prst="rect">
            <a:avLst/>
          </a:prstGeom>
          <a:noFill/>
        </p:spPr>
        <p:txBody>
          <a:bodyPr wrap="square" rtlCol="0">
            <a:spAutoFit/>
          </a:bodyPr>
          <a:lstStyle/>
          <a:p>
            <a:r>
              <a:rPr lang="en-US" dirty="0" smtClean="0">
                <a:solidFill>
                  <a:srgbClr val="C00000"/>
                </a:solidFill>
              </a:rPr>
              <a:t>Declare MPI F08 functions, types, constants</a:t>
            </a:r>
            <a:endParaRPr lang="en-US" dirty="0">
              <a:solidFill>
                <a:srgbClr val="C00000"/>
              </a:solidFill>
            </a:endParaRPr>
          </a:p>
        </p:txBody>
      </p:sp>
      <p:sp>
        <p:nvSpPr>
          <p:cNvPr id="9" name="右大括号 8"/>
          <p:cNvSpPr/>
          <p:nvPr/>
        </p:nvSpPr>
        <p:spPr bwMode="auto">
          <a:xfrm>
            <a:off x="7162800" y="3581400"/>
            <a:ext cx="304800" cy="457200"/>
          </a:xfrm>
          <a:prstGeom prst="rightBrace">
            <a:avLst>
              <a:gd name="adj1" fmla="val 8333"/>
              <a:gd name="adj2" fmla="val 52878"/>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0" name="TextBox 9"/>
          <p:cNvSpPr txBox="1"/>
          <p:nvPr/>
        </p:nvSpPr>
        <p:spPr>
          <a:xfrm>
            <a:off x="7467600" y="3505200"/>
            <a:ext cx="1676400" cy="646331"/>
          </a:xfrm>
          <a:prstGeom prst="rect">
            <a:avLst/>
          </a:prstGeom>
          <a:noFill/>
          <a:ln>
            <a:solidFill>
              <a:schemeClr val="bg1"/>
            </a:solidFill>
          </a:ln>
        </p:spPr>
        <p:txBody>
          <a:bodyPr wrap="square" rtlCol="0">
            <a:spAutoFit/>
          </a:bodyPr>
          <a:lstStyle/>
          <a:p>
            <a:r>
              <a:rPr lang="en-US" dirty="0" smtClean="0">
                <a:solidFill>
                  <a:srgbClr val="C00000"/>
                </a:solidFill>
              </a:rPr>
              <a:t>Wrappers in Fortran to call C</a:t>
            </a:r>
            <a:endParaRPr lang="en-US" dirty="0">
              <a:solidFill>
                <a:srgbClr val="C00000"/>
              </a:solidFill>
            </a:endParaRPr>
          </a:p>
        </p:txBody>
      </p:sp>
      <p:sp>
        <p:nvSpPr>
          <p:cNvPr id="11" name="右大括号 10"/>
          <p:cNvSpPr/>
          <p:nvPr/>
        </p:nvSpPr>
        <p:spPr bwMode="auto">
          <a:xfrm>
            <a:off x="4419600" y="4210734"/>
            <a:ext cx="457200" cy="1143000"/>
          </a:xfrm>
          <a:prstGeom prst="rightBrac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2" name="TextBox 11"/>
          <p:cNvSpPr txBox="1"/>
          <p:nvPr/>
        </p:nvSpPr>
        <p:spPr>
          <a:xfrm>
            <a:off x="4876800" y="4419600"/>
            <a:ext cx="4267200" cy="646331"/>
          </a:xfrm>
          <a:prstGeom prst="rect">
            <a:avLst/>
          </a:prstGeom>
          <a:noFill/>
          <a:ln>
            <a:solidFill>
              <a:schemeClr val="bg1"/>
            </a:solidFill>
          </a:ln>
        </p:spPr>
        <p:txBody>
          <a:bodyPr wrap="square" rtlCol="0">
            <a:spAutoFit/>
          </a:bodyPr>
          <a:lstStyle/>
          <a:p>
            <a:r>
              <a:rPr lang="en-US" dirty="0" smtClean="0">
                <a:solidFill>
                  <a:srgbClr val="C00000"/>
                </a:solidFill>
              </a:rPr>
              <a:t>Declare MPI C interfaces and C wrappers in Fortran, so that they can be correctly called</a:t>
            </a:r>
            <a:endParaRPr lang="en-US" dirty="0">
              <a:solidFill>
                <a:srgbClr val="C00000"/>
              </a:solidFill>
            </a:endParaRPr>
          </a:p>
        </p:txBody>
      </p:sp>
      <p:sp>
        <p:nvSpPr>
          <p:cNvPr id="13" name="TextBox 12"/>
          <p:cNvSpPr txBox="1"/>
          <p:nvPr/>
        </p:nvSpPr>
        <p:spPr>
          <a:xfrm>
            <a:off x="5638800" y="5221069"/>
            <a:ext cx="3124200" cy="646331"/>
          </a:xfrm>
          <a:prstGeom prst="rect">
            <a:avLst/>
          </a:prstGeom>
          <a:noFill/>
          <a:ln>
            <a:solidFill>
              <a:schemeClr val="bg1"/>
            </a:solidFill>
          </a:ln>
        </p:spPr>
        <p:txBody>
          <a:bodyPr wrap="square" rtlCol="0">
            <a:spAutoFit/>
          </a:bodyPr>
          <a:lstStyle/>
          <a:p>
            <a:r>
              <a:rPr lang="en-US" dirty="0" smtClean="0">
                <a:solidFill>
                  <a:srgbClr val="C00000"/>
                </a:solidFill>
              </a:rPr>
              <a:t>Wrappers in C for functions with choice buffer arguments</a:t>
            </a:r>
            <a:endParaRPr lang="en-US" dirty="0">
              <a:solidFill>
                <a:srgbClr val="C00000"/>
              </a:solidFill>
            </a:endParaRPr>
          </a:p>
        </p:txBody>
      </p:sp>
      <p:sp>
        <p:nvSpPr>
          <p:cNvPr id="14" name="右大括号 13"/>
          <p:cNvSpPr/>
          <p:nvPr/>
        </p:nvSpPr>
        <p:spPr bwMode="auto">
          <a:xfrm>
            <a:off x="5410200" y="5334000"/>
            <a:ext cx="228600" cy="381000"/>
          </a:xfrm>
          <a:prstGeom prst="rightBrace">
            <a:avLst>
              <a:gd name="adj1" fmla="val 8333"/>
              <a:gd name="adj2" fmla="val 54604"/>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F08 </a:t>
            </a:r>
            <a:r>
              <a:rPr lang="en-US" smtClean="0"/>
              <a:t>Binding Framework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532873"/>
              </p:ext>
            </p:extLst>
          </p:nvPr>
        </p:nvGraphicFramePr>
        <p:xfrm>
          <a:off x="2590800" y="1066800"/>
          <a:ext cx="4114800" cy="5105400"/>
        </p:xfrm>
        <a:graphic>
          <a:graphicData uri="http://schemas.openxmlformats.org/drawingml/2006/table">
            <a:tbl>
              <a:tblPr firstRow="1" bandRow="1">
                <a:tableStyleId>{5C22544A-7EE6-4342-B048-85BDC9FD1C3A}</a:tableStyleId>
              </a:tblPr>
              <a:tblGrid>
                <a:gridCol w="2057400"/>
                <a:gridCol w="2057400"/>
              </a:tblGrid>
              <a:tr h="1276350">
                <a:tc gridSpan="2">
                  <a:txBody>
                    <a:bodyPr/>
                    <a:lstStyle/>
                    <a:p>
                      <a:pPr algn="ctr"/>
                      <a:r>
                        <a:rPr lang="en-US" dirty="0" smtClean="0"/>
                        <a:t>MPI Fortran 2008 Bindings</a:t>
                      </a:r>
                      <a:endParaRPr lang="en-US" dirty="0"/>
                    </a:p>
                  </a:txBody>
                  <a:tcPr anchor="ctr"/>
                </a:tc>
                <a:tc hMerge="1">
                  <a:txBody>
                    <a:bodyPr/>
                    <a:lstStyle/>
                    <a:p>
                      <a:endParaRPr lang="en-US" dirty="0"/>
                    </a:p>
                  </a:txBody>
                  <a:tcPr/>
                </a:tc>
              </a:tr>
              <a:tr h="1276350">
                <a:tc gridSpan="2">
                  <a:txBody>
                    <a:bodyPr/>
                    <a:lstStyle/>
                    <a:p>
                      <a:pPr algn="ctr"/>
                      <a:r>
                        <a:rPr lang="en-US" dirty="0" smtClean="0"/>
                        <a:t>Fortran Wrappers</a:t>
                      </a:r>
                      <a:endParaRPr lang="en-US" dirty="0"/>
                    </a:p>
                  </a:txBody>
                  <a:tcPr anchor="ctr"/>
                </a:tc>
                <a:tc hMerge="1">
                  <a:txBody>
                    <a:bodyPr/>
                    <a:lstStyle/>
                    <a:p>
                      <a:endParaRPr lang="en-US" dirty="0"/>
                    </a:p>
                  </a:txBody>
                  <a:tcPr/>
                </a:tc>
              </a:tr>
              <a:tr h="1276350">
                <a:tc>
                  <a:txBody>
                    <a:bodyPr/>
                    <a:lstStyle/>
                    <a:p>
                      <a:pPr algn="ctr"/>
                      <a:r>
                        <a:rPr lang="en-US" dirty="0" smtClean="0"/>
                        <a:t>C Wrappers</a:t>
                      </a:r>
                      <a:endParaRPr lang="en-US" dirty="0"/>
                    </a:p>
                  </a:txBody>
                  <a:tcPr anchor="ctr"/>
                </a:tc>
                <a:tc>
                  <a:txBody>
                    <a:bodyPr/>
                    <a:lstStyle/>
                    <a:p>
                      <a:endParaRPr lang="en-US" dirty="0"/>
                    </a:p>
                  </a:txBody>
                  <a:tcPr/>
                </a:tc>
              </a:tr>
              <a:tr h="1276350">
                <a:tc gridSpan="2">
                  <a:txBody>
                    <a:bodyPr/>
                    <a:lstStyle/>
                    <a:p>
                      <a:pPr algn="ctr"/>
                      <a:r>
                        <a:rPr lang="en-US" dirty="0" smtClean="0"/>
                        <a:t>MPICH Backend C</a:t>
                      </a:r>
                      <a:endParaRPr lang="en-US" dirty="0"/>
                    </a:p>
                  </a:txBody>
                  <a:tcPr anchor="ctr"/>
                </a:tc>
                <a:tc hMerge="1">
                  <a:txBody>
                    <a:bodyPr/>
                    <a:lstStyle/>
                    <a:p>
                      <a:endParaRPr lang="en-US" dirty="0"/>
                    </a:p>
                  </a:txBody>
                  <a:tcPr/>
                </a:tc>
              </a:tr>
            </a:tbl>
          </a:graphicData>
        </a:graphic>
      </p:graphicFrame>
      <p:sp>
        <p:nvSpPr>
          <p:cNvPr id="4" name="Footer Placeholder 3"/>
          <p:cNvSpPr>
            <a:spLocks noGrp="1"/>
          </p:cNvSpPr>
          <p:nvPr>
            <p:ph type="ftr" sz="quarter" idx="3"/>
          </p:nvPr>
        </p:nvSpPr>
        <p:spPr/>
        <p:txBody>
          <a:bodyPr/>
          <a:lstStyle/>
          <a:p>
            <a:r>
              <a:rPr lang="es-ES_tradnl" smtClean="0"/>
              <a:t>EuroMPI/Asia, Kyoto (09/10/2014)</a:t>
            </a:r>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14</a:t>
            </a:fld>
            <a:endParaRPr lang="en-US" dirty="0"/>
          </a:p>
        </p:txBody>
      </p:sp>
      <p:cxnSp>
        <p:nvCxnSpPr>
          <p:cNvPr id="10" name="Straight Arrow Connector 9"/>
          <p:cNvCxnSpPr/>
          <p:nvPr/>
        </p:nvCxnSpPr>
        <p:spPr bwMode="auto">
          <a:xfrm>
            <a:off x="4572000" y="1981200"/>
            <a:ext cx="0" cy="6858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57600" y="3276600"/>
            <a:ext cx="0" cy="685800"/>
          </a:xfrm>
          <a:prstGeom prst="straightConnector1">
            <a:avLst/>
          </a:prstGeom>
          <a:no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5638800" y="3276600"/>
            <a:ext cx="0" cy="1981200"/>
          </a:xfrm>
          <a:prstGeom prst="straightConnector1">
            <a:avLst/>
          </a:prstGeom>
          <a:noFill/>
          <a:ln w="2540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3671455" y="4572000"/>
            <a:ext cx="0" cy="685800"/>
          </a:xfrm>
          <a:prstGeom prst="straightConnector1">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71082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Examples in mpi_f08.F90</a:t>
            </a:r>
            <a:endParaRPr lang="en-US" dirty="0"/>
          </a:p>
        </p:txBody>
      </p:sp>
      <p:sp>
        <p:nvSpPr>
          <p:cNvPr id="3" name="内容占位符 2"/>
          <p:cNvSpPr>
            <a:spLocks noGrp="1"/>
          </p:cNvSpPr>
          <p:nvPr>
            <p:ph idx="1"/>
          </p:nvPr>
        </p:nvSpPr>
        <p:spPr>
          <a:xfrm>
            <a:off x="304800" y="1143000"/>
            <a:ext cx="3810000" cy="3657600"/>
          </a:xfrm>
          <a:ln>
            <a:solidFill>
              <a:schemeClr val="bg2">
                <a:lumMod val="10000"/>
              </a:schemeClr>
            </a:solidFill>
          </a:ln>
        </p:spPr>
        <p:txBody>
          <a:bodyPr/>
          <a:lstStyle/>
          <a:p>
            <a:pPr marL="0">
              <a:buNone/>
            </a:pPr>
            <a:r>
              <a:rPr lang="en-US" sz="1400" kern="1200" dirty="0" smtClean="0"/>
              <a:t>interface </a:t>
            </a:r>
            <a:r>
              <a:rPr lang="en-US" sz="1400" kern="1200" dirty="0" err="1" smtClean="0"/>
              <a:t>MPI_Start</a:t>
            </a:r>
            <a:endParaRPr lang="en-US" sz="1400" kern="1200" dirty="0" smtClean="0"/>
          </a:p>
          <a:p>
            <a:pPr marL="0">
              <a:buNone/>
            </a:pPr>
            <a:r>
              <a:rPr lang="en-US" sz="1400" kern="1200" dirty="0" smtClean="0"/>
              <a:t>    subroutine </a:t>
            </a:r>
            <a:r>
              <a:rPr lang="en-US" sz="1400" kern="1200" dirty="0" smtClean="0">
                <a:solidFill>
                  <a:srgbClr val="C00000"/>
                </a:solidFill>
              </a:rPr>
              <a:t>MPI_Start_f08</a:t>
            </a:r>
            <a:r>
              <a:rPr lang="en-US" sz="1400" kern="1200" dirty="0" smtClean="0"/>
              <a:t> ( request , </a:t>
            </a:r>
            <a:r>
              <a:rPr lang="en-US" sz="1400" kern="1200" dirty="0" err="1" smtClean="0"/>
              <a:t>ierror</a:t>
            </a:r>
            <a:r>
              <a:rPr lang="en-US" sz="1400" kern="1200" dirty="0" smtClean="0"/>
              <a:t> )</a:t>
            </a:r>
          </a:p>
          <a:p>
            <a:pPr marL="0">
              <a:buNone/>
            </a:pPr>
            <a:r>
              <a:rPr lang="en-US" sz="1400" kern="1200" dirty="0" smtClean="0"/>
              <a:t>      use :: mpi_f08_types , only : </a:t>
            </a:r>
            <a:r>
              <a:rPr lang="en-US" sz="1400" kern="1200" dirty="0" err="1" smtClean="0"/>
              <a:t>MPI_Request</a:t>
            </a:r>
            <a:endParaRPr lang="en-US" sz="1400" kern="1200" dirty="0" smtClean="0"/>
          </a:p>
          <a:p>
            <a:pPr marL="0">
              <a:buNone/>
            </a:pPr>
            <a:r>
              <a:rPr lang="en-US" sz="1400" kern="1200" dirty="0" smtClean="0"/>
              <a:t>      implicit none</a:t>
            </a:r>
          </a:p>
          <a:p>
            <a:pPr marL="0">
              <a:buNone/>
            </a:pPr>
            <a:r>
              <a:rPr lang="en-US" sz="1400" kern="1200" dirty="0" smtClean="0"/>
              <a:t>      </a:t>
            </a:r>
            <a:r>
              <a:rPr lang="en-US" sz="1400" kern="1200" dirty="0" smtClean="0">
                <a:solidFill>
                  <a:srgbClr val="C00000"/>
                </a:solidFill>
              </a:rPr>
              <a:t>type ( </a:t>
            </a:r>
            <a:r>
              <a:rPr lang="en-US" sz="1400" kern="1200" dirty="0" err="1" smtClean="0">
                <a:solidFill>
                  <a:srgbClr val="C00000"/>
                </a:solidFill>
              </a:rPr>
              <a:t>MPI_Request</a:t>
            </a:r>
            <a:r>
              <a:rPr lang="en-US" sz="1400" kern="1200" dirty="0" smtClean="0">
                <a:solidFill>
                  <a:srgbClr val="C00000"/>
                </a:solidFill>
              </a:rPr>
              <a:t> ), </a:t>
            </a:r>
            <a:r>
              <a:rPr lang="en-US" sz="1400" kern="1200" dirty="0" smtClean="0"/>
              <a:t>intent ( </a:t>
            </a:r>
            <a:r>
              <a:rPr lang="en-US" sz="1400" kern="1200" dirty="0" err="1" smtClean="0"/>
              <a:t>inout</a:t>
            </a:r>
            <a:r>
              <a:rPr lang="en-US" sz="1400" kern="1200" dirty="0" smtClean="0"/>
              <a:t> ) :: request</a:t>
            </a:r>
          </a:p>
          <a:p>
            <a:pPr marL="0">
              <a:buNone/>
            </a:pPr>
            <a:r>
              <a:rPr lang="en-US" sz="1400" kern="1200" dirty="0" smtClean="0"/>
              <a:t>      integer , optional , intent (out) :: </a:t>
            </a:r>
            <a:r>
              <a:rPr lang="en-US" sz="1400" kern="1200" dirty="0" err="1" smtClean="0"/>
              <a:t>ierror</a:t>
            </a:r>
            <a:endParaRPr lang="en-US" sz="1400" kern="1200" dirty="0" smtClean="0"/>
          </a:p>
          <a:p>
            <a:pPr marL="0">
              <a:buNone/>
            </a:pPr>
            <a:r>
              <a:rPr lang="en-US" sz="1400" kern="1200" dirty="0" smtClean="0"/>
              <a:t>    end subroutine MPI_Start_f08</a:t>
            </a:r>
          </a:p>
          <a:p>
            <a:pPr marL="0">
              <a:buNone/>
            </a:pPr>
            <a:r>
              <a:rPr lang="en-US" sz="1400" kern="1200" dirty="0" smtClean="0"/>
              <a:t>end interface </a:t>
            </a:r>
            <a:r>
              <a:rPr lang="en-US" sz="1400" kern="1200" dirty="0" err="1" smtClean="0"/>
              <a:t>MPI_Start</a:t>
            </a:r>
            <a:endParaRPr lang="en-US" sz="1400" kern="1200" dirty="0" smtClean="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15</a:t>
            </a:fld>
            <a:endParaRPr lang="en-US" dirty="0"/>
          </a:p>
        </p:txBody>
      </p:sp>
      <p:sp>
        <p:nvSpPr>
          <p:cNvPr id="6" name="内容占位符 2"/>
          <p:cNvSpPr txBox="1">
            <a:spLocks/>
          </p:cNvSpPr>
          <p:nvPr/>
        </p:nvSpPr>
        <p:spPr bwMode="auto">
          <a:xfrm>
            <a:off x="4419600" y="1143000"/>
            <a:ext cx="4572000" cy="3657600"/>
          </a:xfrm>
          <a:prstGeom prst="rect">
            <a:avLst/>
          </a:prstGeom>
          <a:noFill/>
          <a:ln w="9525">
            <a:solidFill>
              <a:schemeClr val="bg2">
                <a:lumMod val="10000"/>
              </a:schemeClr>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interface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MPI_Send</a:t>
            </a:r>
            <a:endPar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a:t>
            </a:r>
            <a:r>
              <a:rPr kumimoji="0" lang="en-US" sz="1400" b="0" i="0" u="none" strike="noStrike" kern="0" cap="none" spc="0" normalizeH="0" noProof="0" dirty="0" smtClean="0">
                <a:ln>
                  <a:noFill/>
                </a:ln>
                <a:solidFill>
                  <a:schemeClr val="bg2">
                    <a:lumMod val="10000"/>
                  </a:schemeClr>
                </a:solidFill>
                <a:effectLst/>
                <a:uLnTx/>
                <a:uFillTx/>
                <a:latin typeface="+mn-lt"/>
                <a:ea typeface="+mn-ea"/>
                <a:cs typeface="+mn-cs"/>
              </a:rPr>
              <a:t>  </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subroutine </a:t>
            </a:r>
            <a:r>
              <a:rPr kumimoji="0" lang="en-US" sz="1400" b="0" i="0" u="none" strike="noStrike" kern="0" cap="none" spc="0" normalizeH="0" baseline="0" noProof="0" dirty="0" smtClean="0">
                <a:ln>
                  <a:noFill/>
                </a:ln>
                <a:solidFill>
                  <a:srgbClr val="C00000"/>
                </a:solidFill>
                <a:effectLst/>
                <a:uLnTx/>
                <a:uFillTx/>
                <a:latin typeface="+mn-lt"/>
                <a:ea typeface="+mn-ea"/>
                <a:cs typeface="+mn-cs"/>
              </a:rPr>
              <a:t>MPI_Send_f08ts</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buf</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count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datatype</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&amp;</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dest</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tag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comm</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ierror</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a:t>
            </a:r>
            <a:r>
              <a:rPr kumimoji="0" lang="en-US" sz="1400" b="0" i="0" u="none" strike="noStrike" kern="0" cap="none" spc="0" normalizeH="0" baseline="0" noProof="0" dirty="0" smtClean="0">
                <a:ln>
                  <a:noFill/>
                </a:ln>
                <a:solidFill>
                  <a:srgbClr val="000000"/>
                </a:solidFill>
                <a:effectLst/>
                <a:uLnTx/>
                <a:uFillTx/>
                <a:latin typeface="+mn-lt"/>
                <a:ea typeface="+mn-ea"/>
                <a:cs typeface="+mn-cs"/>
              </a:rPr>
              <a:t>use :: mpi_f08_types </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only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MPI_Datatype</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MPI_Comm</a:t>
            </a:r>
            <a:endPar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implicit none</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rgbClr val="C00000"/>
                </a:solidFill>
                <a:effectLst/>
                <a:uLnTx/>
                <a:uFillTx/>
                <a:latin typeface="+mn-lt"/>
                <a:ea typeface="+mn-ea"/>
                <a:cs typeface="+mn-cs"/>
              </a:rPr>
              <a:t>      type (*) , dimension (..) , intent (in) :: </a:t>
            </a:r>
            <a:r>
              <a:rPr kumimoji="0" lang="en-US" sz="1400" b="0" i="0" u="none" strike="noStrike" kern="0" cap="none" spc="0" normalizeH="0" baseline="0" noProof="0" dirty="0" err="1" smtClean="0">
                <a:ln>
                  <a:noFill/>
                </a:ln>
                <a:solidFill>
                  <a:srgbClr val="C00000"/>
                </a:solidFill>
                <a:effectLst/>
                <a:uLnTx/>
                <a:uFillTx/>
                <a:latin typeface="+mn-lt"/>
                <a:ea typeface="+mn-ea"/>
                <a:cs typeface="+mn-cs"/>
              </a:rPr>
              <a:t>buf</a:t>
            </a:r>
            <a:endParaRPr kumimoji="0" lang="en-US" sz="1400" b="0" i="0" u="none" strike="noStrike" kern="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integer , intent (in) :: count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dest</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tag</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type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MPI_Datatype</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intent (in)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datatype</a:t>
            </a:r>
            <a:endPar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type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MPI_Comm</a:t>
            </a: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 intent (in)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comm</a:t>
            </a:r>
            <a:endPar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integer , optional , intent (out) ::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ierror</a:t>
            </a:r>
            <a:endPar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   end subroutine MPI_Send_f08ts</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None/>
              <a:tabLst/>
              <a:defRPr/>
            </a:pPr>
            <a:r>
              <a:rPr kumimoji="0" lang="en-US" sz="1400" b="0" i="0" u="none" strike="noStrike" kern="0" cap="none" spc="0" normalizeH="0" baseline="0" noProof="0" dirty="0" smtClean="0">
                <a:ln>
                  <a:noFill/>
                </a:ln>
                <a:solidFill>
                  <a:schemeClr val="bg2">
                    <a:lumMod val="10000"/>
                  </a:schemeClr>
                </a:solidFill>
                <a:effectLst/>
                <a:uLnTx/>
                <a:uFillTx/>
                <a:latin typeface="+mn-lt"/>
                <a:ea typeface="+mn-ea"/>
                <a:cs typeface="+mn-cs"/>
              </a:rPr>
              <a:t>end interface </a:t>
            </a:r>
            <a:r>
              <a:rPr kumimoji="0" lang="en-US" sz="1400" b="0" i="0" u="none" strike="noStrike" kern="0" cap="none" spc="0" normalizeH="0" baseline="0" noProof="0" dirty="0" err="1" smtClean="0">
                <a:ln>
                  <a:noFill/>
                </a:ln>
                <a:solidFill>
                  <a:schemeClr val="bg2">
                    <a:lumMod val="10000"/>
                  </a:schemeClr>
                </a:solidFill>
                <a:effectLst/>
                <a:uLnTx/>
                <a:uFillTx/>
                <a:latin typeface="+mn-lt"/>
                <a:ea typeface="+mn-ea"/>
                <a:cs typeface="+mn-cs"/>
              </a:rPr>
              <a:t>MPI_Send</a:t>
            </a:r>
            <a:endParaRPr kumimoji="0" lang="en-US" sz="1400" b="0" i="0" u="none" strike="noStrike" kern="0" cap="none" spc="0" normalizeH="0" baseline="0" noProof="0" dirty="0">
              <a:ln>
                <a:noFill/>
              </a:ln>
              <a:solidFill>
                <a:schemeClr val="bg2">
                  <a:lumMod val="10000"/>
                </a:schemeClr>
              </a:solidFill>
              <a:effectLst/>
              <a:uLnTx/>
              <a:uFillTx/>
              <a:latin typeface="+mn-lt"/>
              <a:ea typeface="+mn-ea"/>
              <a:cs typeface="+mn-cs"/>
            </a:endParaRPr>
          </a:p>
        </p:txBody>
      </p:sp>
      <p:sp>
        <p:nvSpPr>
          <p:cNvPr id="7" name="内容占位符 2"/>
          <p:cNvSpPr txBox="1">
            <a:spLocks/>
          </p:cNvSpPr>
          <p:nvPr/>
        </p:nvSpPr>
        <p:spPr bwMode="auto">
          <a:xfrm>
            <a:off x="457200" y="4876800"/>
            <a:ext cx="82296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noProof="0" dirty="0" smtClean="0">
                <a:ln>
                  <a:noFill/>
                </a:ln>
                <a:solidFill>
                  <a:schemeClr val="bg2">
                    <a:lumMod val="10000"/>
                  </a:schemeClr>
                </a:solidFill>
                <a:effectLst/>
                <a:uLnTx/>
                <a:uFillTx/>
                <a:latin typeface="+mn-lt"/>
                <a:ea typeface="+mn-ea"/>
                <a:cs typeface="+mn-cs"/>
              </a:rPr>
              <a:t>MPI_*_f08/f08ts are specific procedure names specified by MPI for profiling interface </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lang="en-US" sz="2400" kern="0" dirty="0" smtClean="0">
                <a:solidFill>
                  <a:schemeClr val="bg2">
                    <a:lumMod val="10000"/>
                  </a:schemeClr>
                </a:solidFill>
              </a:rPr>
              <a:t>Note the argument types are in Fortran</a:t>
            </a:r>
            <a:r>
              <a:rPr lang="en-US" sz="2400" kern="0" baseline="0" dirty="0" smtClean="0">
                <a:solidFill>
                  <a:schemeClr val="bg2">
                    <a:lumMod val="10000"/>
                  </a:schemeClr>
                </a:solidFill>
              </a:rPr>
              <a:t> </a:t>
            </a:r>
            <a:endPar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Examples in mpi_c_interface_types.F90</a:t>
            </a:r>
            <a:endParaRPr lang="en-US" dirty="0"/>
          </a:p>
        </p:txBody>
      </p:sp>
      <p:sp>
        <p:nvSpPr>
          <p:cNvPr id="3" name="内容占位符 2"/>
          <p:cNvSpPr>
            <a:spLocks noGrp="1"/>
          </p:cNvSpPr>
          <p:nvPr>
            <p:ph idx="1"/>
          </p:nvPr>
        </p:nvSpPr>
        <p:spPr>
          <a:xfrm>
            <a:off x="457200" y="1143000"/>
            <a:ext cx="8229600" cy="1371600"/>
          </a:xfrm>
        </p:spPr>
        <p:txBody>
          <a:bodyPr/>
          <a:lstStyle/>
          <a:p>
            <a:r>
              <a:rPr lang="en-US" dirty="0" smtClean="0"/>
              <a:t>In MPICH backend C,  all MPI handles except </a:t>
            </a:r>
            <a:r>
              <a:rPr lang="en-US" dirty="0" err="1" smtClean="0"/>
              <a:t>MPI_File</a:t>
            </a:r>
            <a:r>
              <a:rPr lang="en-US" dirty="0" smtClean="0"/>
              <a:t> are C </a:t>
            </a:r>
            <a:r>
              <a:rPr lang="en-US" dirty="0" err="1" smtClean="0"/>
              <a:t>int</a:t>
            </a:r>
            <a:r>
              <a:rPr lang="en-US" dirty="0" smtClean="0"/>
              <a:t>; </a:t>
            </a:r>
            <a:r>
              <a:rPr lang="en-US" dirty="0" err="1" smtClean="0"/>
              <a:t>MPI_File</a:t>
            </a:r>
            <a:r>
              <a:rPr lang="en-US" dirty="0" smtClean="0"/>
              <a:t> is a C pointer. We treat them uniformly as integers with different kind values</a:t>
            </a:r>
          </a:p>
          <a:p>
            <a:r>
              <a:rPr lang="en-US" dirty="0" smtClean="0"/>
              <a:t>So in Fortran’s view, we define these constants / types</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16</a:t>
            </a:fld>
            <a:endParaRPr lang="en-US" dirty="0"/>
          </a:p>
        </p:txBody>
      </p:sp>
      <p:sp>
        <p:nvSpPr>
          <p:cNvPr id="6" name="矩形 5"/>
          <p:cNvSpPr/>
          <p:nvPr/>
        </p:nvSpPr>
        <p:spPr>
          <a:xfrm>
            <a:off x="990600" y="3185279"/>
            <a:ext cx="7924800" cy="3139321"/>
          </a:xfrm>
          <a:prstGeom prst="rect">
            <a:avLst/>
          </a:prstGeom>
        </p:spPr>
        <p:txBody>
          <a:bodyPr wrap="square">
            <a:spAutoFit/>
          </a:bodyPr>
          <a:lstStyle/>
          <a:p>
            <a:r>
              <a:rPr lang="en-US" dirty="0" smtClean="0">
                <a:solidFill>
                  <a:schemeClr val="bg2">
                    <a:lumMod val="10000"/>
                  </a:schemeClr>
                </a:solidFill>
              </a:rPr>
              <a:t>use , intrinsic :: </a:t>
            </a:r>
            <a:r>
              <a:rPr lang="en-US" dirty="0" err="1" smtClean="0">
                <a:solidFill>
                  <a:schemeClr val="bg2">
                    <a:lumMod val="10000"/>
                  </a:schemeClr>
                </a:solidFill>
              </a:rPr>
              <a:t>iso_c_binding</a:t>
            </a:r>
            <a:endParaRPr lang="en-US" dirty="0" smtClean="0">
              <a:solidFill>
                <a:schemeClr val="bg2">
                  <a:lumMod val="10000"/>
                </a:schemeClr>
              </a:solidFill>
            </a:endParaRPr>
          </a:p>
          <a:p>
            <a:r>
              <a:rPr lang="en-US" dirty="0" smtClean="0">
                <a:solidFill>
                  <a:schemeClr val="bg2">
                    <a:lumMod val="10000"/>
                  </a:schemeClr>
                </a:solidFill>
              </a:rPr>
              <a:t>integer , parameter :: </a:t>
            </a:r>
            <a:r>
              <a:rPr lang="en-US" dirty="0" err="1" smtClean="0">
                <a:solidFill>
                  <a:schemeClr val="bg2">
                    <a:lumMod val="10000"/>
                  </a:schemeClr>
                </a:solidFill>
              </a:rPr>
              <a:t>c_Comm</a:t>
            </a:r>
            <a:r>
              <a:rPr lang="en-US" dirty="0" smtClean="0">
                <a:solidFill>
                  <a:schemeClr val="bg2">
                    <a:lumMod val="10000"/>
                  </a:schemeClr>
                </a:solidFill>
              </a:rPr>
              <a:t> = </a:t>
            </a:r>
            <a:r>
              <a:rPr lang="en-US" dirty="0" err="1" smtClean="0">
                <a:solidFill>
                  <a:schemeClr val="bg2">
                    <a:lumMod val="10000"/>
                  </a:schemeClr>
                </a:solidFill>
              </a:rPr>
              <a:t>c_int</a:t>
            </a:r>
            <a:r>
              <a:rPr lang="en-US" dirty="0" smtClean="0">
                <a:solidFill>
                  <a:schemeClr val="bg2">
                    <a:lumMod val="10000"/>
                  </a:schemeClr>
                </a:solidFill>
              </a:rPr>
              <a:t>   ! </a:t>
            </a:r>
            <a:r>
              <a:rPr lang="en-US" dirty="0" err="1" smtClean="0">
                <a:solidFill>
                  <a:schemeClr val="bg2">
                    <a:lumMod val="10000"/>
                  </a:schemeClr>
                </a:solidFill>
              </a:rPr>
              <a:t>c_int</a:t>
            </a:r>
            <a:r>
              <a:rPr lang="en-US" dirty="0" smtClean="0">
                <a:solidFill>
                  <a:schemeClr val="bg2">
                    <a:lumMod val="10000"/>
                  </a:schemeClr>
                </a:solidFill>
              </a:rPr>
              <a:t> is the kind value of C integer</a:t>
            </a:r>
          </a:p>
          <a:p>
            <a:r>
              <a:rPr lang="en-US" dirty="0" smtClean="0">
                <a:solidFill>
                  <a:schemeClr val="bg2">
                    <a:lumMod val="10000"/>
                  </a:schemeClr>
                </a:solidFill>
              </a:rPr>
              <a:t>integer , parameter :: </a:t>
            </a:r>
            <a:r>
              <a:rPr lang="en-US" dirty="0" err="1" smtClean="0">
                <a:solidFill>
                  <a:schemeClr val="bg2">
                    <a:lumMod val="10000"/>
                  </a:schemeClr>
                </a:solidFill>
              </a:rPr>
              <a:t>c_Request</a:t>
            </a:r>
            <a:r>
              <a:rPr lang="en-US" dirty="0" smtClean="0">
                <a:solidFill>
                  <a:schemeClr val="bg2">
                    <a:lumMod val="10000"/>
                  </a:schemeClr>
                </a:solidFill>
              </a:rPr>
              <a:t> = </a:t>
            </a:r>
            <a:r>
              <a:rPr lang="en-US" dirty="0" err="1" smtClean="0">
                <a:solidFill>
                  <a:schemeClr val="bg2">
                    <a:lumMod val="10000"/>
                  </a:schemeClr>
                </a:solidFill>
              </a:rPr>
              <a:t>c_int</a:t>
            </a:r>
            <a:endParaRPr lang="en-US" dirty="0" smtClean="0">
              <a:solidFill>
                <a:schemeClr val="bg2">
                  <a:lumMod val="10000"/>
                </a:schemeClr>
              </a:solidFill>
            </a:endParaRPr>
          </a:p>
          <a:p>
            <a:r>
              <a:rPr lang="en-US" dirty="0" smtClean="0">
                <a:solidFill>
                  <a:schemeClr val="bg2">
                    <a:lumMod val="10000"/>
                  </a:schemeClr>
                </a:solidFill>
              </a:rPr>
              <a:t>integer , parameter :: </a:t>
            </a:r>
            <a:r>
              <a:rPr lang="en-US" dirty="0" err="1" smtClean="0">
                <a:solidFill>
                  <a:schemeClr val="bg2">
                    <a:lumMod val="10000"/>
                  </a:schemeClr>
                </a:solidFill>
              </a:rPr>
              <a:t>c_File</a:t>
            </a:r>
            <a:r>
              <a:rPr lang="en-US" dirty="0" smtClean="0">
                <a:solidFill>
                  <a:schemeClr val="bg2">
                    <a:lumMod val="10000"/>
                  </a:schemeClr>
                </a:solidFill>
              </a:rPr>
              <a:t> = </a:t>
            </a:r>
            <a:r>
              <a:rPr lang="en-US" dirty="0" err="1" smtClean="0">
                <a:solidFill>
                  <a:schemeClr val="bg2">
                    <a:lumMod val="10000"/>
                  </a:schemeClr>
                </a:solidFill>
              </a:rPr>
              <a:t>c_intptr_t</a:t>
            </a:r>
            <a:endParaRPr lang="en-US" dirty="0" smtClean="0">
              <a:solidFill>
                <a:schemeClr val="bg2">
                  <a:lumMod val="10000"/>
                </a:schemeClr>
              </a:solidFill>
            </a:endParaRPr>
          </a:p>
          <a:p>
            <a:endParaRPr lang="en-US" dirty="0" smtClean="0">
              <a:solidFill>
                <a:schemeClr val="bg2">
                  <a:lumMod val="10000"/>
                </a:schemeClr>
              </a:solidFill>
            </a:endParaRPr>
          </a:p>
          <a:p>
            <a:r>
              <a:rPr lang="en-US" dirty="0" smtClean="0">
                <a:solidFill>
                  <a:schemeClr val="bg2">
                    <a:lumMod val="10000"/>
                  </a:schemeClr>
                </a:solidFill>
              </a:rPr>
              <a:t>type :: </a:t>
            </a:r>
            <a:r>
              <a:rPr lang="en-US" dirty="0" err="1" smtClean="0">
                <a:solidFill>
                  <a:schemeClr val="bg2">
                    <a:lumMod val="10000"/>
                  </a:schemeClr>
                </a:solidFill>
              </a:rPr>
              <a:t>c_Status</a:t>
            </a:r>
            <a:endParaRPr lang="en-US" dirty="0" smtClean="0">
              <a:solidFill>
                <a:schemeClr val="bg2">
                  <a:lumMod val="10000"/>
                </a:schemeClr>
              </a:solidFill>
            </a:endParaRPr>
          </a:p>
          <a:p>
            <a:r>
              <a:rPr lang="en-US" dirty="0" smtClean="0">
                <a:solidFill>
                  <a:schemeClr val="bg2">
                    <a:lumMod val="10000"/>
                  </a:schemeClr>
                </a:solidFill>
              </a:rPr>
              <a:t>   integer ( </a:t>
            </a:r>
            <a:r>
              <a:rPr lang="en-US" dirty="0" err="1" smtClean="0">
                <a:solidFill>
                  <a:schemeClr val="bg2">
                    <a:lumMod val="10000"/>
                  </a:schemeClr>
                </a:solidFill>
              </a:rPr>
              <a:t>c_int</a:t>
            </a:r>
            <a:r>
              <a:rPr lang="en-US" dirty="0" smtClean="0">
                <a:solidFill>
                  <a:schemeClr val="bg2">
                    <a:lumMod val="10000"/>
                  </a:schemeClr>
                </a:solidFill>
              </a:rPr>
              <a:t> ) :: MPI_SOURCE</a:t>
            </a:r>
          </a:p>
          <a:p>
            <a:r>
              <a:rPr lang="en-US" dirty="0" smtClean="0">
                <a:solidFill>
                  <a:schemeClr val="bg2">
                    <a:lumMod val="10000"/>
                  </a:schemeClr>
                </a:solidFill>
              </a:rPr>
              <a:t>   integer ( </a:t>
            </a:r>
            <a:r>
              <a:rPr lang="en-US" dirty="0" err="1" smtClean="0">
                <a:solidFill>
                  <a:schemeClr val="bg2">
                    <a:lumMod val="10000"/>
                  </a:schemeClr>
                </a:solidFill>
              </a:rPr>
              <a:t>c_int</a:t>
            </a:r>
            <a:r>
              <a:rPr lang="en-US" dirty="0" smtClean="0">
                <a:solidFill>
                  <a:schemeClr val="bg2">
                    <a:lumMod val="10000"/>
                  </a:schemeClr>
                </a:solidFill>
              </a:rPr>
              <a:t> ) :: MPI_TAG</a:t>
            </a:r>
          </a:p>
          <a:p>
            <a:r>
              <a:rPr lang="en-US" dirty="0" smtClean="0">
                <a:solidFill>
                  <a:schemeClr val="bg2">
                    <a:lumMod val="10000"/>
                  </a:schemeClr>
                </a:solidFill>
              </a:rPr>
              <a:t>   integer ( </a:t>
            </a:r>
            <a:r>
              <a:rPr lang="en-US" dirty="0" err="1" smtClean="0">
                <a:solidFill>
                  <a:schemeClr val="bg2">
                    <a:lumMod val="10000"/>
                  </a:schemeClr>
                </a:solidFill>
              </a:rPr>
              <a:t>c_int</a:t>
            </a:r>
            <a:r>
              <a:rPr lang="en-US" dirty="0" smtClean="0">
                <a:solidFill>
                  <a:schemeClr val="bg2">
                    <a:lumMod val="10000"/>
                  </a:schemeClr>
                </a:solidFill>
              </a:rPr>
              <a:t> ) :: MPI_ERROR</a:t>
            </a:r>
          </a:p>
          <a:p>
            <a:r>
              <a:rPr lang="en-US" dirty="0" smtClean="0">
                <a:solidFill>
                  <a:schemeClr val="bg2">
                    <a:lumMod val="10000"/>
                  </a:schemeClr>
                </a:solidFill>
              </a:rPr>
              <a:t>   ...</a:t>
            </a:r>
          </a:p>
          <a:p>
            <a:r>
              <a:rPr lang="en-US" dirty="0" smtClean="0">
                <a:solidFill>
                  <a:schemeClr val="bg2">
                    <a:lumMod val="10000"/>
                  </a:schemeClr>
                </a:solidFill>
              </a:rPr>
              <a:t>end type </a:t>
            </a:r>
            <a:r>
              <a:rPr lang="en-US" dirty="0" err="1" smtClean="0">
                <a:solidFill>
                  <a:schemeClr val="bg2">
                    <a:lumMod val="10000"/>
                  </a:schemeClr>
                </a:solidFill>
              </a:rPr>
              <a:t>c_Status</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Examples in </a:t>
            </a:r>
            <a:r>
              <a:rPr lang="en-US" dirty="0" err="1" smtClean="0"/>
              <a:t>mpi_c_interface_nobuf</a:t>
            </a:r>
            <a:r>
              <a:rPr lang="en-US" dirty="0" smtClean="0"/>
              <a:t>/cdesc.F90</a:t>
            </a:r>
            <a:endParaRPr lang="en-US" dirty="0"/>
          </a:p>
        </p:txBody>
      </p:sp>
      <p:sp>
        <p:nvSpPr>
          <p:cNvPr id="3" name="内容占位符 2"/>
          <p:cNvSpPr>
            <a:spLocks noGrp="1"/>
          </p:cNvSpPr>
          <p:nvPr>
            <p:ph idx="1"/>
          </p:nvPr>
        </p:nvSpPr>
        <p:spPr>
          <a:xfrm>
            <a:off x="457200" y="4267200"/>
            <a:ext cx="8458200" cy="1981200"/>
          </a:xfrm>
        </p:spPr>
        <p:txBody>
          <a:bodyPr/>
          <a:lstStyle/>
          <a:p>
            <a:r>
              <a:rPr lang="en-US" dirty="0" smtClean="0"/>
              <a:t>Use bind(C, name=“…”) to specify the link name of a symbol, effectively avoiding the annoying underscore problem</a:t>
            </a:r>
          </a:p>
          <a:p>
            <a:pPr lvl="1"/>
            <a:r>
              <a:rPr lang="en-US" dirty="0" smtClean="0"/>
              <a:t>Bind to PMPI_* if the function has no choice buffer </a:t>
            </a:r>
            <a:r>
              <a:rPr lang="en-US" dirty="0" err="1" smtClean="0"/>
              <a:t>args</a:t>
            </a:r>
            <a:r>
              <a:rPr lang="en-US" dirty="0" smtClean="0"/>
              <a:t>, otherwise binding to the C wrapper</a:t>
            </a:r>
          </a:p>
          <a:p>
            <a:r>
              <a:rPr lang="en-US" dirty="0" smtClean="0"/>
              <a:t>Also note the argument types are in C</a:t>
            </a:r>
          </a:p>
          <a:p>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17</a:t>
            </a:fld>
            <a:endParaRPr lang="en-US" dirty="0"/>
          </a:p>
        </p:txBody>
      </p:sp>
      <p:sp>
        <p:nvSpPr>
          <p:cNvPr id="6" name="矩形 5"/>
          <p:cNvSpPr/>
          <p:nvPr/>
        </p:nvSpPr>
        <p:spPr>
          <a:xfrm>
            <a:off x="76200" y="1219200"/>
            <a:ext cx="4267200" cy="2997744"/>
          </a:xfrm>
          <a:prstGeom prst="rect">
            <a:avLst/>
          </a:prstGeom>
          <a:ln>
            <a:solidFill>
              <a:schemeClr val="bg2">
                <a:lumMod val="10000"/>
              </a:schemeClr>
            </a:solidFill>
          </a:ln>
        </p:spPr>
        <p:txBody>
          <a:bodyPr wrap="square">
            <a:spAutoFit/>
          </a:bodyPr>
          <a:lstStyle/>
          <a:p>
            <a:pPr marL="342900" indent="-342900" fontAlgn="base">
              <a:lnSpc>
                <a:spcPct val="120000"/>
              </a:lnSpc>
              <a:spcBef>
                <a:spcPct val="20000"/>
              </a:spcBef>
              <a:spcAft>
                <a:spcPct val="0"/>
              </a:spcAft>
              <a:buClr>
                <a:srgbClr val="1F497D"/>
              </a:buClr>
              <a:buFont typeface="Wingdings" pitchFamily="2" charset="2"/>
              <a:buChar char="§"/>
            </a:pPr>
            <a:r>
              <a:rPr lang="en-US" sz="2400" dirty="0" smtClean="0">
                <a:solidFill>
                  <a:schemeClr val="bg2">
                    <a:lumMod val="10000"/>
                  </a:schemeClr>
                </a:solidFill>
              </a:rPr>
              <a:t>MPI C interface</a:t>
            </a:r>
          </a:p>
          <a:p>
            <a:r>
              <a:rPr lang="en-US" sz="1600" dirty="0" smtClean="0">
                <a:solidFill>
                  <a:schemeClr val="tx1">
                    <a:lumMod val="50000"/>
                  </a:schemeClr>
                </a:solidFill>
              </a:rPr>
              <a:t>function </a:t>
            </a:r>
            <a:r>
              <a:rPr lang="en-US" sz="1600" dirty="0" err="1" smtClean="0">
                <a:solidFill>
                  <a:schemeClr val="tx1">
                    <a:lumMod val="50000"/>
                  </a:schemeClr>
                </a:solidFill>
              </a:rPr>
              <a:t>MPIR_Start_c</a:t>
            </a:r>
            <a:r>
              <a:rPr lang="en-US" sz="1600" dirty="0" smtClean="0">
                <a:solidFill>
                  <a:schemeClr val="tx1">
                    <a:lumMod val="50000"/>
                  </a:schemeClr>
                </a:solidFill>
              </a:rPr>
              <a:t> ( request ) &amp;</a:t>
            </a:r>
          </a:p>
          <a:p>
            <a:r>
              <a:rPr lang="en-US" sz="1600" dirty="0" smtClean="0">
                <a:solidFill>
                  <a:schemeClr val="tx1">
                    <a:lumMod val="50000"/>
                  </a:schemeClr>
                </a:solidFill>
              </a:rPr>
              <a:t> bind (C, name =" </a:t>
            </a:r>
            <a:r>
              <a:rPr lang="en-US" sz="1600" dirty="0" err="1" smtClean="0">
                <a:solidFill>
                  <a:srgbClr val="C00000"/>
                </a:solidFill>
              </a:rPr>
              <a:t>PMPI_Start</a:t>
            </a:r>
            <a:r>
              <a:rPr lang="en-US" sz="1600" dirty="0" smtClean="0">
                <a:solidFill>
                  <a:schemeClr val="tx1">
                    <a:lumMod val="50000"/>
                  </a:schemeClr>
                </a:solidFill>
              </a:rPr>
              <a:t> ") result ( </a:t>
            </a:r>
            <a:r>
              <a:rPr lang="en-US" sz="1600" dirty="0" err="1" smtClean="0">
                <a:solidFill>
                  <a:schemeClr val="tx1">
                    <a:lumMod val="50000"/>
                  </a:schemeClr>
                </a:solidFill>
              </a:rPr>
              <a:t>ierror</a:t>
            </a:r>
            <a:r>
              <a:rPr lang="en-US" sz="1600" dirty="0" smtClean="0">
                <a:solidFill>
                  <a:schemeClr val="tx1">
                    <a:lumMod val="50000"/>
                  </a:schemeClr>
                </a:solidFill>
              </a:rPr>
              <a:t> )</a:t>
            </a:r>
          </a:p>
          <a:p>
            <a:r>
              <a:rPr lang="en-US" sz="1600" dirty="0" smtClean="0">
                <a:solidFill>
                  <a:schemeClr val="tx1">
                    <a:lumMod val="50000"/>
                  </a:schemeClr>
                </a:solidFill>
              </a:rPr>
              <a:t>   use , intrinsic :: </a:t>
            </a:r>
            <a:r>
              <a:rPr lang="en-US" sz="1600" dirty="0" err="1" smtClean="0">
                <a:solidFill>
                  <a:schemeClr val="tx1">
                    <a:lumMod val="50000"/>
                  </a:schemeClr>
                </a:solidFill>
              </a:rPr>
              <a:t>iso_c_binding</a:t>
            </a:r>
            <a:r>
              <a:rPr lang="en-US" sz="1600" dirty="0" smtClean="0">
                <a:solidFill>
                  <a:schemeClr val="tx1">
                    <a:lumMod val="50000"/>
                  </a:schemeClr>
                </a:solidFill>
              </a:rPr>
              <a:t> , only : </a:t>
            </a:r>
            <a:r>
              <a:rPr lang="en-US" sz="1600" dirty="0" err="1" smtClean="0">
                <a:solidFill>
                  <a:schemeClr val="tx1">
                    <a:lumMod val="50000"/>
                  </a:schemeClr>
                </a:solidFill>
              </a:rPr>
              <a:t>c_int</a:t>
            </a:r>
            <a:endParaRPr lang="en-US" sz="1600" dirty="0" smtClean="0">
              <a:solidFill>
                <a:schemeClr val="tx1">
                  <a:lumMod val="50000"/>
                </a:schemeClr>
              </a:solidFill>
            </a:endParaRPr>
          </a:p>
          <a:p>
            <a:r>
              <a:rPr lang="en-US" sz="1600" dirty="0" smtClean="0">
                <a:solidFill>
                  <a:schemeClr val="tx1">
                    <a:lumMod val="50000"/>
                  </a:schemeClr>
                </a:solidFill>
              </a:rPr>
              <a:t>   use :: </a:t>
            </a:r>
            <a:r>
              <a:rPr lang="en-US" sz="1600" dirty="0" err="1" smtClean="0">
                <a:solidFill>
                  <a:schemeClr val="tx1">
                    <a:lumMod val="50000"/>
                  </a:schemeClr>
                </a:solidFill>
              </a:rPr>
              <a:t>mpi_c_interface_types</a:t>
            </a:r>
            <a:r>
              <a:rPr lang="en-US" sz="1600" dirty="0" smtClean="0">
                <a:solidFill>
                  <a:schemeClr val="tx1">
                    <a:lumMod val="50000"/>
                  </a:schemeClr>
                </a:solidFill>
              </a:rPr>
              <a:t> , only : </a:t>
            </a:r>
            <a:r>
              <a:rPr lang="en-US" sz="1600" dirty="0" err="1" smtClean="0">
                <a:solidFill>
                  <a:schemeClr val="tx1">
                    <a:lumMod val="50000"/>
                  </a:schemeClr>
                </a:solidFill>
              </a:rPr>
              <a:t>c_Request</a:t>
            </a:r>
            <a:endParaRPr lang="en-US" sz="1600" dirty="0" smtClean="0">
              <a:solidFill>
                <a:schemeClr val="tx1">
                  <a:lumMod val="50000"/>
                </a:schemeClr>
              </a:solidFill>
            </a:endParaRPr>
          </a:p>
          <a:p>
            <a:r>
              <a:rPr lang="en-US" sz="1600" dirty="0" smtClean="0">
                <a:solidFill>
                  <a:schemeClr val="tx1">
                    <a:lumMod val="50000"/>
                  </a:schemeClr>
                </a:solidFill>
              </a:rPr>
              <a:t>   implicit none</a:t>
            </a:r>
          </a:p>
          <a:p>
            <a:r>
              <a:rPr lang="en-US" sz="1600" dirty="0" smtClean="0">
                <a:solidFill>
                  <a:schemeClr val="tx1">
                    <a:lumMod val="50000"/>
                  </a:schemeClr>
                </a:solidFill>
              </a:rPr>
              <a:t>   integer ( </a:t>
            </a:r>
            <a:r>
              <a:rPr lang="en-US" sz="1600" dirty="0" err="1" smtClean="0">
                <a:solidFill>
                  <a:srgbClr val="C00000"/>
                </a:solidFill>
              </a:rPr>
              <a:t>c_Request</a:t>
            </a:r>
            <a:r>
              <a:rPr lang="en-US" sz="1600" dirty="0" smtClean="0">
                <a:solidFill>
                  <a:schemeClr val="tx1">
                    <a:lumMod val="50000"/>
                  </a:schemeClr>
                </a:solidFill>
              </a:rPr>
              <a:t> ), intent ( </a:t>
            </a:r>
            <a:r>
              <a:rPr lang="en-US" sz="1600" dirty="0" err="1" smtClean="0">
                <a:solidFill>
                  <a:schemeClr val="tx1">
                    <a:lumMod val="50000"/>
                  </a:schemeClr>
                </a:solidFill>
              </a:rPr>
              <a:t>inout</a:t>
            </a:r>
            <a:r>
              <a:rPr lang="en-US" sz="1600" dirty="0" smtClean="0">
                <a:solidFill>
                  <a:schemeClr val="tx1">
                    <a:lumMod val="50000"/>
                  </a:schemeClr>
                </a:solidFill>
              </a:rPr>
              <a:t> ) :: request</a:t>
            </a:r>
          </a:p>
          <a:p>
            <a:r>
              <a:rPr lang="en-US" sz="1600" dirty="0" smtClean="0">
                <a:solidFill>
                  <a:schemeClr val="tx1">
                    <a:lumMod val="50000"/>
                  </a:schemeClr>
                </a:solidFill>
              </a:rPr>
              <a:t>   integer ( </a:t>
            </a:r>
            <a:r>
              <a:rPr lang="en-US" sz="1600" dirty="0" err="1" smtClean="0">
                <a:solidFill>
                  <a:schemeClr val="tx1">
                    <a:lumMod val="50000"/>
                  </a:schemeClr>
                </a:solidFill>
              </a:rPr>
              <a:t>c_int</a:t>
            </a:r>
            <a:r>
              <a:rPr lang="en-US" sz="1600" dirty="0" smtClean="0">
                <a:solidFill>
                  <a:schemeClr val="tx1">
                    <a:lumMod val="50000"/>
                  </a:schemeClr>
                </a:solidFill>
              </a:rPr>
              <a:t> ) :: </a:t>
            </a:r>
            <a:r>
              <a:rPr lang="en-US" sz="1600" dirty="0" err="1" smtClean="0">
                <a:solidFill>
                  <a:schemeClr val="tx1">
                    <a:lumMod val="50000"/>
                  </a:schemeClr>
                </a:solidFill>
              </a:rPr>
              <a:t>ierror</a:t>
            </a:r>
            <a:endParaRPr lang="en-US" sz="1600" dirty="0" smtClean="0">
              <a:solidFill>
                <a:schemeClr val="tx1">
                  <a:lumMod val="50000"/>
                </a:schemeClr>
              </a:solidFill>
            </a:endParaRPr>
          </a:p>
          <a:p>
            <a:r>
              <a:rPr lang="en-US" sz="1600" dirty="0" smtClean="0">
                <a:solidFill>
                  <a:schemeClr val="tx1">
                    <a:lumMod val="50000"/>
                  </a:schemeClr>
                </a:solidFill>
              </a:rPr>
              <a:t>end function </a:t>
            </a:r>
            <a:r>
              <a:rPr lang="en-US" sz="1600" dirty="0" err="1" smtClean="0">
                <a:solidFill>
                  <a:schemeClr val="tx1">
                    <a:lumMod val="50000"/>
                  </a:schemeClr>
                </a:solidFill>
              </a:rPr>
              <a:t>MPIR_Start_c</a:t>
            </a:r>
            <a:endParaRPr lang="en-US" sz="1600" dirty="0" smtClean="0">
              <a:solidFill>
                <a:schemeClr val="tx1">
                  <a:lumMod val="50000"/>
                </a:schemeClr>
              </a:solidFill>
            </a:endParaRPr>
          </a:p>
          <a:p>
            <a:endParaRPr lang="en-US" sz="1600" dirty="0" smtClean="0">
              <a:solidFill>
                <a:schemeClr val="tx1">
                  <a:lumMod val="50000"/>
                </a:schemeClr>
              </a:solidFill>
            </a:endParaRPr>
          </a:p>
          <a:p>
            <a:endParaRPr lang="en-US" sz="1600" dirty="0" smtClean="0">
              <a:solidFill>
                <a:schemeClr val="tx1">
                  <a:lumMod val="50000"/>
                </a:schemeClr>
              </a:solidFill>
            </a:endParaRPr>
          </a:p>
        </p:txBody>
      </p:sp>
      <p:sp>
        <p:nvSpPr>
          <p:cNvPr id="7" name="矩形 6"/>
          <p:cNvSpPr/>
          <p:nvPr/>
        </p:nvSpPr>
        <p:spPr>
          <a:xfrm>
            <a:off x="4419600" y="1219200"/>
            <a:ext cx="4648200" cy="2997744"/>
          </a:xfrm>
          <a:prstGeom prst="rect">
            <a:avLst/>
          </a:prstGeom>
          <a:ln>
            <a:solidFill>
              <a:schemeClr val="bg2">
                <a:lumMod val="10000"/>
              </a:schemeClr>
            </a:solidFill>
          </a:ln>
        </p:spPr>
        <p:txBody>
          <a:bodyPr wrap="square">
            <a:spAutoFit/>
          </a:bodyPr>
          <a:lstStyle/>
          <a:p>
            <a:pPr marL="342900" indent="-342900" fontAlgn="base">
              <a:lnSpc>
                <a:spcPct val="120000"/>
              </a:lnSpc>
              <a:spcBef>
                <a:spcPct val="20000"/>
              </a:spcBef>
              <a:spcAft>
                <a:spcPct val="0"/>
              </a:spcAft>
              <a:buClr>
                <a:srgbClr val="1F497D"/>
              </a:buClr>
              <a:buFont typeface="Wingdings" pitchFamily="2" charset="2"/>
              <a:buChar char="§"/>
            </a:pPr>
            <a:r>
              <a:rPr lang="en-US" sz="2400" dirty="0" smtClean="0">
                <a:solidFill>
                  <a:schemeClr val="bg2">
                    <a:lumMod val="10000"/>
                  </a:schemeClr>
                </a:solidFill>
              </a:rPr>
              <a:t>C wrapper interface</a:t>
            </a:r>
          </a:p>
          <a:p>
            <a:r>
              <a:rPr lang="en-US" sz="1600" dirty="0" smtClean="0">
                <a:solidFill>
                  <a:schemeClr val="tx1">
                    <a:lumMod val="50000"/>
                  </a:schemeClr>
                </a:solidFill>
              </a:rPr>
              <a:t>function </a:t>
            </a:r>
            <a:r>
              <a:rPr lang="en-US" sz="1600" dirty="0" err="1" smtClean="0">
                <a:solidFill>
                  <a:schemeClr val="tx1">
                    <a:lumMod val="50000"/>
                  </a:schemeClr>
                </a:solidFill>
              </a:rPr>
              <a:t>MPIR_Send_cdesc</a:t>
            </a:r>
            <a:r>
              <a:rPr lang="en-US" sz="1600" dirty="0" smtClean="0">
                <a:solidFill>
                  <a:schemeClr val="tx1">
                    <a:lumMod val="50000"/>
                  </a:schemeClr>
                </a:solidFill>
              </a:rPr>
              <a:t> (</a:t>
            </a:r>
            <a:r>
              <a:rPr lang="en-US" sz="1600" dirty="0" err="1" smtClean="0">
                <a:solidFill>
                  <a:schemeClr val="tx1">
                    <a:lumMod val="50000"/>
                  </a:schemeClr>
                </a:solidFill>
              </a:rPr>
              <a:t>buf,count</a:t>
            </a:r>
            <a:r>
              <a:rPr lang="en-US" sz="1600" dirty="0" smtClean="0">
                <a:solidFill>
                  <a:schemeClr val="tx1">
                    <a:lumMod val="50000"/>
                  </a:schemeClr>
                </a:solidFill>
              </a:rPr>
              <a:t>, </a:t>
            </a:r>
            <a:r>
              <a:rPr lang="en-US" sz="1600" dirty="0" err="1" smtClean="0">
                <a:solidFill>
                  <a:schemeClr val="tx1">
                    <a:lumMod val="50000"/>
                  </a:schemeClr>
                </a:solidFill>
              </a:rPr>
              <a:t>datatype</a:t>
            </a:r>
            <a:r>
              <a:rPr lang="en-US" sz="1600" dirty="0" smtClean="0">
                <a:solidFill>
                  <a:schemeClr val="tx1">
                    <a:lumMod val="50000"/>
                  </a:schemeClr>
                </a:solidFill>
              </a:rPr>
              <a:t> , …)&amp; </a:t>
            </a:r>
          </a:p>
          <a:p>
            <a:r>
              <a:rPr lang="en-US" sz="1600" dirty="0" smtClean="0">
                <a:solidFill>
                  <a:schemeClr val="tx1">
                    <a:lumMod val="50000"/>
                  </a:schemeClr>
                </a:solidFill>
              </a:rPr>
              <a:t>  bind (C, name =" </a:t>
            </a:r>
            <a:r>
              <a:rPr lang="en-US" sz="1600" dirty="0" err="1" smtClean="0">
                <a:solidFill>
                  <a:srgbClr val="C00000"/>
                </a:solidFill>
              </a:rPr>
              <a:t>MPIR_Send_cdesc</a:t>
            </a:r>
            <a:r>
              <a:rPr lang="en-US" sz="1600" dirty="0" smtClean="0">
                <a:solidFill>
                  <a:schemeClr val="tx1">
                    <a:lumMod val="50000"/>
                  </a:schemeClr>
                </a:solidFill>
              </a:rPr>
              <a:t> ") result ( </a:t>
            </a:r>
            <a:r>
              <a:rPr lang="en-US" sz="1600" dirty="0" err="1" smtClean="0">
                <a:solidFill>
                  <a:schemeClr val="tx1">
                    <a:lumMod val="50000"/>
                  </a:schemeClr>
                </a:solidFill>
              </a:rPr>
              <a:t>ierror</a:t>
            </a:r>
            <a:r>
              <a:rPr lang="en-US" sz="1600" dirty="0" smtClean="0">
                <a:solidFill>
                  <a:schemeClr val="tx1">
                    <a:lumMod val="50000"/>
                  </a:schemeClr>
                </a:solidFill>
              </a:rPr>
              <a:t> )</a:t>
            </a:r>
          </a:p>
          <a:p>
            <a:r>
              <a:rPr lang="en-US" sz="1600" dirty="0" smtClean="0">
                <a:solidFill>
                  <a:schemeClr val="tx1">
                    <a:lumMod val="50000"/>
                  </a:schemeClr>
                </a:solidFill>
              </a:rPr>
              <a:t>   use , intrinsic :: </a:t>
            </a:r>
            <a:r>
              <a:rPr lang="en-US" sz="1600" dirty="0" err="1" smtClean="0">
                <a:solidFill>
                  <a:schemeClr val="tx1">
                    <a:lumMod val="50000"/>
                  </a:schemeClr>
                </a:solidFill>
              </a:rPr>
              <a:t>iso_c_binding</a:t>
            </a:r>
            <a:r>
              <a:rPr lang="en-US" sz="1600" dirty="0" smtClean="0">
                <a:solidFill>
                  <a:schemeClr val="tx1">
                    <a:lumMod val="50000"/>
                  </a:schemeClr>
                </a:solidFill>
              </a:rPr>
              <a:t> , only : </a:t>
            </a:r>
            <a:r>
              <a:rPr lang="en-US" sz="1600" dirty="0" err="1" smtClean="0">
                <a:solidFill>
                  <a:schemeClr val="tx1">
                    <a:lumMod val="50000"/>
                  </a:schemeClr>
                </a:solidFill>
              </a:rPr>
              <a:t>c_int</a:t>
            </a:r>
            <a:endParaRPr lang="en-US" sz="1600" dirty="0" smtClean="0">
              <a:solidFill>
                <a:schemeClr val="tx1">
                  <a:lumMod val="50000"/>
                </a:schemeClr>
              </a:solidFill>
            </a:endParaRPr>
          </a:p>
          <a:p>
            <a:r>
              <a:rPr lang="en-US" sz="1600" dirty="0" smtClean="0">
                <a:solidFill>
                  <a:schemeClr val="tx1">
                    <a:lumMod val="50000"/>
                  </a:schemeClr>
                </a:solidFill>
              </a:rPr>
              <a:t>   implicit none</a:t>
            </a:r>
          </a:p>
          <a:p>
            <a:r>
              <a:rPr lang="en-US" sz="1600" dirty="0" smtClean="0">
                <a:solidFill>
                  <a:schemeClr val="tx1">
                    <a:lumMod val="50000"/>
                  </a:schemeClr>
                </a:solidFill>
              </a:rPr>
              <a:t>   type (*) , dimension (..) , intent (in) :: </a:t>
            </a:r>
            <a:r>
              <a:rPr lang="en-US" sz="1600" dirty="0" err="1" smtClean="0">
                <a:solidFill>
                  <a:schemeClr val="tx1">
                    <a:lumMod val="50000"/>
                  </a:schemeClr>
                </a:solidFill>
              </a:rPr>
              <a:t>buf</a:t>
            </a:r>
            <a:endParaRPr lang="en-US" sz="1600" dirty="0" smtClean="0">
              <a:solidFill>
                <a:schemeClr val="tx1">
                  <a:lumMod val="50000"/>
                </a:schemeClr>
              </a:solidFill>
            </a:endParaRPr>
          </a:p>
          <a:p>
            <a:r>
              <a:rPr lang="en-US" sz="1600" dirty="0" smtClean="0">
                <a:solidFill>
                  <a:schemeClr val="tx1">
                    <a:lumMod val="50000"/>
                  </a:schemeClr>
                </a:solidFill>
              </a:rPr>
              <a:t>   integer ( </a:t>
            </a:r>
            <a:r>
              <a:rPr lang="en-US" sz="1600" dirty="0" err="1" smtClean="0">
                <a:solidFill>
                  <a:schemeClr val="tx1">
                    <a:lumMod val="50000"/>
                  </a:schemeClr>
                </a:solidFill>
              </a:rPr>
              <a:t>c_int</a:t>
            </a:r>
            <a:r>
              <a:rPr lang="en-US" sz="1600" dirty="0" smtClean="0">
                <a:solidFill>
                  <a:schemeClr val="tx1">
                    <a:lumMod val="50000"/>
                  </a:schemeClr>
                </a:solidFill>
              </a:rPr>
              <a:t> ), value , intent (in) :: count , </a:t>
            </a:r>
            <a:r>
              <a:rPr lang="en-US" sz="1600" dirty="0" err="1" smtClean="0">
                <a:solidFill>
                  <a:schemeClr val="tx1">
                    <a:lumMod val="50000"/>
                  </a:schemeClr>
                </a:solidFill>
              </a:rPr>
              <a:t>dest</a:t>
            </a:r>
            <a:r>
              <a:rPr lang="en-US" sz="1600" dirty="0" smtClean="0">
                <a:solidFill>
                  <a:schemeClr val="tx1">
                    <a:lumMod val="50000"/>
                  </a:schemeClr>
                </a:solidFill>
              </a:rPr>
              <a:t> , tag</a:t>
            </a:r>
          </a:p>
          <a:p>
            <a:r>
              <a:rPr lang="en-US" sz="1600" dirty="0" smtClean="0">
                <a:solidFill>
                  <a:schemeClr val="tx1">
                    <a:lumMod val="50000"/>
                  </a:schemeClr>
                </a:solidFill>
              </a:rPr>
              <a:t>   integer ( </a:t>
            </a:r>
            <a:r>
              <a:rPr lang="en-US" sz="1600" dirty="0" err="1" smtClean="0">
                <a:solidFill>
                  <a:srgbClr val="C00000"/>
                </a:solidFill>
              </a:rPr>
              <a:t>c_Datatype</a:t>
            </a:r>
            <a:r>
              <a:rPr lang="en-US" sz="1600" dirty="0" smtClean="0">
                <a:solidFill>
                  <a:schemeClr val="tx1">
                    <a:lumMod val="50000"/>
                  </a:schemeClr>
                </a:solidFill>
              </a:rPr>
              <a:t> ), value , intent (in) :: </a:t>
            </a:r>
            <a:r>
              <a:rPr lang="en-US" sz="1600" dirty="0" err="1" smtClean="0">
                <a:solidFill>
                  <a:schemeClr val="tx1">
                    <a:lumMod val="50000"/>
                  </a:schemeClr>
                </a:solidFill>
              </a:rPr>
              <a:t>datatype</a:t>
            </a:r>
            <a:endParaRPr lang="en-US" sz="1600" dirty="0" smtClean="0">
              <a:solidFill>
                <a:schemeClr val="tx1">
                  <a:lumMod val="50000"/>
                </a:schemeClr>
              </a:solidFill>
            </a:endParaRPr>
          </a:p>
          <a:p>
            <a:r>
              <a:rPr lang="en-US" sz="1600" dirty="0" smtClean="0">
                <a:solidFill>
                  <a:schemeClr val="tx1">
                    <a:lumMod val="50000"/>
                  </a:schemeClr>
                </a:solidFill>
              </a:rPr>
              <a:t>   integer ( </a:t>
            </a:r>
            <a:r>
              <a:rPr lang="en-US" sz="1600" dirty="0" err="1" smtClean="0">
                <a:solidFill>
                  <a:srgbClr val="C00000"/>
                </a:solidFill>
              </a:rPr>
              <a:t>c_Comm</a:t>
            </a:r>
            <a:r>
              <a:rPr lang="en-US" sz="1600" dirty="0" smtClean="0">
                <a:solidFill>
                  <a:schemeClr val="tx1">
                    <a:lumMod val="50000"/>
                  </a:schemeClr>
                </a:solidFill>
              </a:rPr>
              <a:t> ), value , intent (in) :: </a:t>
            </a:r>
            <a:r>
              <a:rPr lang="en-US" sz="1600" dirty="0" err="1" smtClean="0">
                <a:solidFill>
                  <a:schemeClr val="tx1">
                    <a:lumMod val="50000"/>
                  </a:schemeClr>
                </a:solidFill>
              </a:rPr>
              <a:t>comm</a:t>
            </a:r>
            <a:endParaRPr lang="en-US" sz="1600" dirty="0" smtClean="0">
              <a:solidFill>
                <a:schemeClr val="tx1">
                  <a:lumMod val="50000"/>
                </a:schemeClr>
              </a:solidFill>
            </a:endParaRPr>
          </a:p>
          <a:p>
            <a:r>
              <a:rPr lang="en-US" sz="1600" dirty="0" smtClean="0">
                <a:solidFill>
                  <a:schemeClr val="tx1">
                    <a:lumMod val="50000"/>
                  </a:schemeClr>
                </a:solidFill>
              </a:rPr>
              <a:t>   integer ( </a:t>
            </a:r>
            <a:r>
              <a:rPr lang="en-US" sz="1600" dirty="0" err="1" smtClean="0">
                <a:solidFill>
                  <a:schemeClr val="tx1">
                    <a:lumMod val="50000"/>
                  </a:schemeClr>
                </a:solidFill>
              </a:rPr>
              <a:t>c_int</a:t>
            </a:r>
            <a:r>
              <a:rPr lang="en-US" sz="1600" dirty="0" smtClean="0">
                <a:solidFill>
                  <a:schemeClr val="tx1">
                    <a:lumMod val="50000"/>
                  </a:schemeClr>
                </a:solidFill>
              </a:rPr>
              <a:t> ) :: </a:t>
            </a:r>
            <a:r>
              <a:rPr lang="en-US" sz="1600" dirty="0" err="1" smtClean="0">
                <a:solidFill>
                  <a:schemeClr val="tx1">
                    <a:lumMod val="50000"/>
                  </a:schemeClr>
                </a:solidFill>
              </a:rPr>
              <a:t>ierror</a:t>
            </a:r>
            <a:endParaRPr lang="en-US" sz="1600" dirty="0" smtClean="0">
              <a:solidFill>
                <a:schemeClr val="tx1">
                  <a:lumMod val="50000"/>
                </a:schemeClr>
              </a:solidFill>
            </a:endParaRPr>
          </a:p>
          <a:p>
            <a:r>
              <a:rPr lang="en-US" sz="1600" dirty="0" smtClean="0">
                <a:solidFill>
                  <a:schemeClr val="tx1">
                    <a:lumMod val="50000"/>
                  </a:schemeClr>
                </a:solidFill>
              </a:rPr>
              <a:t>end function </a:t>
            </a:r>
            <a:r>
              <a:rPr lang="en-US" sz="1600" dirty="0" err="1" smtClean="0">
                <a:solidFill>
                  <a:schemeClr val="tx1">
                    <a:lumMod val="50000"/>
                  </a:schemeClr>
                </a:solidFill>
              </a:rPr>
              <a:t>MPIR_Send_cdesc</a:t>
            </a:r>
            <a:endParaRPr lang="en-US" sz="1600" dirty="0" smtClean="0">
              <a:solidFill>
                <a:schemeClr val="tx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Implement Fortran wrappers</a:t>
            </a:r>
            <a:endParaRPr lang="en-US" dirty="0"/>
          </a:p>
        </p:txBody>
      </p:sp>
      <p:sp>
        <p:nvSpPr>
          <p:cNvPr id="3" name="内容占位符 2"/>
          <p:cNvSpPr>
            <a:spLocks noGrp="1"/>
          </p:cNvSpPr>
          <p:nvPr>
            <p:ph idx="1"/>
          </p:nvPr>
        </p:nvSpPr>
        <p:spPr/>
        <p:txBody>
          <a:bodyPr/>
          <a:lstStyle/>
          <a:p>
            <a:r>
              <a:rPr lang="en-US" dirty="0" smtClean="0"/>
              <a:t>The critical part is converting between Fortran arguments and C arguments, i.e., type casting + some subtle issues</a:t>
            </a:r>
          </a:p>
          <a:p>
            <a:pPr lvl="1"/>
            <a:r>
              <a:rPr lang="en-US" dirty="0" smtClean="0"/>
              <a:t>IN : Fortran </a:t>
            </a:r>
            <a:r>
              <a:rPr lang="en-US" dirty="0" smtClean="0">
                <a:sym typeface="Wingdings" pitchFamily="2" charset="2"/>
              </a:rPr>
              <a:t> C</a:t>
            </a:r>
          </a:p>
          <a:p>
            <a:pPr lvl="1"/>
            <a:r>
              <a:rPr lang="en-US" dirty="0" smtClean="0">
                <a:sym typeface="Wingdings" pitchFamily="2" charset="2"/>
              </a:rPr>
              <a:t>OUT : C  Fortran</a:t>
            </a:r>
          </a:p>
          <a:p>
            <a:pPr lvl="1"/>
            <a:r>
              <a:rPr lang="en-US" dirty="0" smtClean="0">
                <a:sym typeface="Wingdings" pitchFamily="2" charset="2"/>
              </a:rPr>
              <a:t>INOUT : Fortran  C  Fortran</a:t>
            </a:r>
          </a:p>
          <a:p>
            <a:r>
              <a:rPr lang="en-US" dirty="0" smtClean="0">
                <a:sym typeface="Wingdings" pitchFamily="2" charset="2"/>
              </a:rPr>
              <a:t>If the types are the same, a high quality implementation should have zero overhead !</a:t>
            </a:r>
          </a:p>
          <a:p>
            <a:r>
              <a:rPr lang="en-US" dirty="0" smtClean="0">
                <a:sym typeface="Wingdings" pitchFamily="2" charset="2"/>
              </a:rPr>
              <a:t>Let’s see how we do the conversion for various data types</a:t>
            </a:r>
            <a:endParaRPr lang="en-US" dirty="0" smtClean="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Integer &amp; MPI handle – the most common MPI </a:t>
            </a:r>
            <a:r>
              <a:rPr lang="en-US" dirty="0" err="1" smtClean="0"/>
              <a:t>args</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19</a:t>
            </a:fld>
            <a:endParaRPr lang="en-US" dirty="0"/>
          </a:p>
        </p:txBody>
      </p:sp>
      <p:sp>
        <p:nvSpPr>
          <p:cNvPr id="6" name="矩形 5"/>
          <p:cNvSpPr/>
          <p:nvPr/>
        </p:nvSpPr>
        <p:spPr>
          <a:xfrm>
            <a:off x="457200" y="1149489"/>
            <a:ext cx="6096000" cy="5632311"/>
          </a:xfrm>
          <a:prstGeom prst="rect">
            <a:avLst/>
          </a:prstGeom>
          <a:ln>
            <a:noFill/>
          </a:ln>
        </p:spPr>
        <p:txBody>
          <a:bodyPr wrap="square">
            <a:spAutoFit/>
          </a:bodyPr>
          <a:lstStyle/>
          <a:p>
            <a:r>
              <a:rPr lang="en-US" dirty="0" smtClean="0">
                <a:solidFill>
                  <a:schemeClr val="bg2">
                    <a:lumMod val="10000"/>
                  </a:schemeClr>
                </a:solidFill>
              </a:rPr>
              <a:t>subroutine MPI_Start_f08 ( request , </a:t>
            </a:r>
            <a:r>
              <a:rPr lang="en-US" dirty="0" err="1" smtClean="0">
                <a:solidFill>
                  <a:schemeClr val="bg2">
                    <a:lumMod val="10000"/>
                  </a:schemeClr>
                </a:solidFill>
              </a:rPr>
              <a:t>ierror</a:t>
            </a:r>
            <a:r>
              <a:rPr lang="en-US" dirty="0" smtClean="0">
                <a:solidFill>
                  <a:schemeClr val="bg2">
                    <a:lumMod val="10000"/>
                  </a:schemeClr>
                </a:solidFill>
              </a:rPr>
              <a:t> )</a:t>
            </a:r>
          </a:p>
          <a:p>
            <a:r>
              <a:rPr lang="en-US" dirty="0" smtClean="0">
                <a:solidFill>
                  <a:schemeClr val="bg2">
                    <a:lumMod val="10000"/>
                  </a:schemeClr>
                </a:solidFill>
              </a:rPr>
              <a:t>    use , intrinsic :: </a:t>
            </a:r>
            <a:r>
              <a:rPr lang="en-US" dirty="0" err="1" smtClean="0">
                <a:solidFill>
                  <a:schemeClr val="bg2">
                    <a:lumMod val="10000"/>
                  </a:schemeClr>
                </a:solidFill>
              </a:rPr>
              <a:t>iso_c_binding</a:t>
            </a:r>
            <a:r>
              <a:rPr lang="en-US" dirty="0" smtClean="0">
                <a:solidFill>
                  <a:schemeClr val="bg2">
                    <a:lumMod val="10000"/>
                  </a:schemeClr>
                </a:solidFill>
              </a:rPr>
              <a:t> , only : </a:t>
            </a:r>
            <a:r>
              <a:rPr lang="en-US" dirty="0" err="1" smtClean="0">
                <a:solidFill>
                  <a:schemeClr val="bg2">
                    <a:lumMod val="10000"/>
                  </a:schemeClr>
                </a:solidFill>
              </a:rPr>
              <a:t>c_int</a:t>
            </a:r>
            <a:endParaRPr lang="en-US" dirty="0" smtClean="0">
              <a:solidFill>
                <a:schemeClr val="bg2">
                  <a:lumMod val="10000"/>
                </a:schemeClr>
              </a:solidFill>
            </a:endParaRPr>
          </a:p>
          <a:p>
            <a:r>
              <a:rPr lang="en-US" dirty="0" smtClean="0">
                <a:solidFill>
                  <a:schemeClr val="bg2">
                    <a:lumMod val="10000"/>
                  </a:schemeClr>
                </a:solidFill>
              </a:rPr>
              <a:t>    use :: mpi_f08 , only : </a:t>
            </a:r>
            <a:r>
              <a:rPr lang="en-US" dirty="0" err="1" smtClean="0">
                <a:solidFill>
                  <a:schemeClr val="bg2">
                    <a:lumMod val="10000"/>
                  </a:schemeClr>
                </a:solidFill>
              </a:rPr>
              <a:t>MPI_Request</a:t>
            </a:r>
            <a:endParaRPr lang="en-US" dirty="0" smtClean="0">
              <a:solidFill>
                <a:schemeClr val="bg2">
                  <a:lumMod val="10000"/>
                </a:schemeClr>
              </a:solidFill>
            </a:endParaRPr>
          </a:p>
          <a:p>
            <a:r>
              <a:rPr lang="en-US" dirty="0" smtClean="0">
                <a:solidFill>
                  <a:schemeClr val="bg2">
                    <a:lumMod val="10000"/>
                  </a:schemeClr>
                </a:solidFill>
              </a:rPr>
              <a:t>    use :: </a:t>
            </a:r>
            <a:r>
              <a:rPr lang="en-US" dirty="0" err="1" smtClean="0">
                <a:solidFill>
                  <a:schemeClr val="bg2">
                    <a:lumMod val="10000"/>
                  </a:schemeClr>
                </a:solidFill>
              </a:rPr>
              <a:t>mpi_c_interface</a:t>
            </a:r>
            <a:r>
              <a:rPr lang="en-US" dirty="0" smtClean="0">
                <a:solidFill>
                  <a:schemeClr val="bg2">
                    <a:lumMod val="10000"/>
                  </a:schemeClr>
                </a:solidFill>
              </a:rPr>
              <a:t> , only : </a:t>
            </a:r>
            <a:r>
              <a:rPr lang="en-US" dirty="0" err="1" smtClean="0">
                <a:solidFill>
                  <a:schemeClr val="bg2">
                    <a:lumMod val="10000"/>
                  </a:schemeClr>
                </a:solidFill>
              </a:rPr>
              <a:t>c_Request</a:t>
            </a:r>
            <a:r>
              <a:rPr lang="en-US" dirty="0" smtClean="0">
                <a:solidFill>
                  <a:schemeClr val="bg2">
                    <a:lumMod val="10000"/>
                  </a:schemeClr>
                </a:solidFill>
              </a:rPr>
              <a:t> , </a:t>
            </a:r>
            <a:r>
              <a:rPr lang="en-US" dirty="0" err="1" smtClean="0">
                <a:solidFill>
                  <a:schemeClr val="bg2">
                    <a:lumMod val="10000"/>
                  </a:schemeClr>
                </a:solidFill>
              </a:rPr>
              <a:t>MPIR_Start_c</a:t>
            </a:r>
            <a:endParaRPr lang="en-US" dirty="0" smtClean="0">
              <a:solidFill>
                <a:schemeClr val="bg2">
                  <a:lumMod val="10000"/>
                </a:schemeClr>
              </a:solidFill>
            </a:endParaRPr>
          </a:p>
          <a:p>
            <a:r>
              <a:rPr lang="en-US" dirty="0" smtClean="0">
                <a:solidFill>
                  <a:schemeClr val="bg2">
                    <a:lumMod val="10000"/>
                  </a:schemeClr>
                </a:solidFill>
              </a:rPr>
              <a:t>  </a:t>
            </a:r>
          </a:p>
          <a:p>
            <a:r>
              <a:rPr lang="en-US" dirty="0" smtClean="0">
                <a:solidFill>
                  <a:schemeClr val="bg2">
                    <a:lumMod val="10000"/>
                  </a:schemeClr>
                </a:solidFill>
              </a:rPr>
              <a:t>    type ( </a:t>
            </a:r>
            <a:r>
              <a:rPr lang="en-US" dirty="0" err="1" smtClean="0">
                <a:solidFill>
                  <a:schemeClr val="bg2">
                    <a:lumMod val="10000"/>
                  </a:schemeClr>
                </a:solidFill>
              </a:rPr>
              <a:t>MPI_Request</a:t>
            </a:r>
            <a:r>
              <a:rPr lang="en-US" dirty="0" smtClean="0">
                <a:solidFill>
                  <a:schemeClr val="bg2">
                    <a:lumMod val="10000"/>
                  </a:schemeClr>
                </a:solidFill>
              </a:rPr>
              <a:t> ), intent ( </a:t>
            </a:r>
            <a:r>
              <a:rPr lang="en-US" dirty="0" err="1" smtClean="0">
                <a:solidFill>
                  <a:schemeClr val="bg2">
                    <a:lumMod val="10000"/>
                  </a:schemeClr>
                </a:solidFill>
              </a:rPr>
              <a:t>inout</a:t>
            </a:r>
            <a:r>
              <a:rPr lang="en-US" dirty="0" smtClean="0">
                <a:solidFill>
                  <a:schemeClr val="bg2">
                    <a:lumMod val="10000"/>
                  </a:schemeClr>
                </a:solidFill>
              </a:rPr>
              <a:t> ) :: request</a:t>
            </a:r>
          </a:p>
          <a:p>
            <a:r>
              <a:rPr lang="en-US" dirty="0" smtClean="0">
                <a:solidFill>
                  <a:schemeClr val="bg2">
                    <a:lumMod val="10000"/>
                  </a:schemeClr>
                </a:solidFill>
              </a:rPr>
              <a:t>    integer , optional , intent (out) :: </a:t>
            </a:r>
            <a:r>
              <a:rPr lang="en-US" dirty="0" err="1" smtClean="0">
                <a:solidFill>
                  <a:schemeClr val="bg2">
                    <a:lumMod val="10000"/>
                  </a:schemeClr>
                </a:solidFill>
              </a:rPr>
              <a:t>ierror</a:t>
            </a:r>
            <a:endParaRPr lang="en-US" dirty="0" smtClean="0">
              <a:solidFill>
                <a:schemeClr val="bg2">
                  <a:lumMod val="10000"/>
                </a:schemeClr>
              </a:solidFill>
            </a:endParaRPr>
          </a:p>
          <a:p>
            <a:endParaRPr lang="en-US" dirty="0" smtClean="0">
              <a:solidFill>
                <a:schemeClr val="bg2">
                  <a:lumMod val="10000"/>
                </a:schemeClr>
              </a:solidFill>
            </a:endParaRPr>
          </a:p>
          <a:p>
            <a:r>
              <a:rPr lang="en-US" dirty="0" smtClean="0">
                <a:solidFill>
                  <a:schemeClr val="bg2">
                    <a:lumMod val="10000"/>
                  </a:schemeClr>
                </a:solidFill>
              </a:rPr>
              <a:t>    integer ( </a:t>
            </a:r>
            <a:r>
              <a:rPr lang="en-US" dirty="0" err="1" smtClean="0">
                <a:solidFill>
                  <a:schemeClr val="bg2">
                    <a:lumMod val="10000"/>
                  </a:schemeClr>
                </a:solidFill>
              </a:rPr>
              <a:t>c_Request</a:t>
            </a:r>
            <a:r>
              <a:rPr lang="en-US" dirty="0" smtClean="0">
                <a:solidFill>
                  <a:schemeClr val="bg2">
                    <a:lumMod val="10000"/>
                  </a:schemeClr>
                </a:solidFill>
              </a:rPr>
              <a:t> ) :: </a:t>
            </a:r>
            <a:r>
              <a:rPr lang="en-US" dirty="0" err="1" smtClean="0">
                <a:solidFill>
                  <a:schemeClr val="bg2">
                    <a:lumMod val="10000"/>
                  </a:schemeClr>
                </a:solidFill>
              </a:rPr>
              <a:t>request_c</a:t>
            </a:r>
            <a:endParaRPr lang="en-US" dirty="0" smtClean="0">
              <a:solidFill>
                <a:schemeClr val="bg2">
                  <a:lumMod val="10000"/>
                </a:schemeClr>
              </a:solidFill>
            </a:endParaRPr>
          </a:p>
          <a:p>
            <a:r>
              <a:rPr lang="en-US" dirty="0" smtClean="0">
                <a:solidFill>
                  <a:schemeClr val="bg2">
                    <a:lumMod val="10000"/>
                  </a:schemeClr>
                </a:solidFill>
              </a:rPr>
              <a:t>    integer ( </a:t>
            </a:r>
            <a:r>
              <a:rPr lang="en-US" dirty="0" err="1" smtClean="0">
                <a:solidFill>
                  <a:schemeClr val="bg2">
                    <a:lumMod val="10000"/>
                  </a:schemeClr>
                </a:solidFill>
              </a:rPr>
              <a:t>c_int</a:t>
            </a:r>
            <a:r>
              <a:rPr lang="en-US" dirty="0" smtClean="0">
                <a:solidFill>
                  <a:schemeClr val="bg2">
                    <a:lumMod val="10000"/>
                  </a:schemeClr>
                </a:solidFill>
              </a:rPr>
              <a:t> ) :: </a:t>
            </a:r>
            <a:r>
              <a:rPr lang="en-US" dirty="0" err="1" smtClean="0">
                <a:solidFill>
                  <a:schemeClr val="bg2">
                    <a:lumMod val="10000"/>
                  </a:schemeClr>
                </a:solidFill>
              </a:rPr>
              <a:t>ierror_c</a:t>
            </a:r>
            <a:endParaRPr lang="en-US" dirty="0" smtClean="0">
              <a:solidFill>
                <a:schemeClr val="bg2">
                  <a:lumMod val="10000"/>
                </a:schemeClr>
              </a:solidFill>
            </a:endParaRPr>
          </a:p>
          <a:p>
            <a:endParaRPr lang="en-US" dirty="0" smtClean="0">
              <a:solidFill>
                <a:schemeClr val="bg2">
                  <a:lumMod val="10000"/>
                </a:schemeClr>
              </a:solidFill>
            </a:endParaRPr>
          </a:p>
          <a:p>
            <a:r>
              <a:rPr lang="en-US" dirty="0" smtClean="0">
                <a:solidFill>
                  <a:schemeClr val="bg2">
                    <a:lumMod val="10000"/>
                  </a:schemeClr>
                </a:solidFill>
              </a:rPr>
              <a:t>    if ( </a:t>
            </a:r>
            <a:r>
              <a:rPr lang="en-US" dirty="0" err="1" smtClean="0">
                <a:solidFill>
                  <a:srgbClr val="C00000"/>
                </a:solidFill>
              </a:rPr>
              <a:t>c_int</a:t>
            </a:r>
            <a:r>
              <a:rPr lang="en-US" dirty="0" smtClean="0">
                <a:solidFill>
                  <a:srgbClr val="C00000"/>
                </a:solidFill>
              </a:rPr>
              <a:t> == kind (0)) </a:t>
            </a:r>
            <a:r>
              <a:rPr lang="en-US" dirty="0" smtClean="0">
                <a:solidFill>
                  <a:schemeClr val="bg2">
                    <a:lumMod val="10000"/>
                  </a:schemeClr>
                </a:solidFill>
              </a:rPr>
              <a:t>then</a:t>
            </a:r>
          </a:p>
          <a:p>
            <a:r>
              <a:rPr lang="en-US" dirty="0" smtClean="0">
                <a:solidFill>
                  <a:schemeClr val="bg2">
                    <a:lumMod val="10000"/>
                  </a:schemeClr>
                </a:solidFill>
              </a:rPr>
              <a:t>        </a:t>
            </a:r>
            <a:r>
              <a:rPr lang="en-US" dirty="0" err="1" smtClean="0">
                <a:solidFill>
                  <a:schemeClr val="bg2">
                    <a:lumMod val="10000"/>
                  </a:schemeClr>
                </a:solidFill>
              </a:rPr>
              <a:t>ierror_c</a:t>
            </a:r>
            <a:r>
              <a:rPr lang="en-US" dirty="0" smtClean="0">
                <a:solidFill>
                  <a:schemeClr val="bg2">
                    <a:lumMod val="10000"/>
                  </a:schemeClr>
                </a:solidFill>
              </a:rPr>
              <a:t> = </a:t>
            </a:r>
            <a:r>
              <a:rPr lang="en-US" dirty="0" err="1" smtClean="0">
                <a:solidFill>
                  <a:schemeClr val="bg2">
                    <a:lumMod val="10000"/>
                  </a:schemeClr>
                </a:solidFill>
              </a:rPr>
              <a:t>MPIR_Start_c</a:t>
            </a:r>
            <a:r>
              <a:rPr lang="en-US" dirty="0" smtClean="0">
                <a:solidFill>
                  <a:schemeClr val="bg2">
                    <a:lumMod val="10000"/>
                  </a:schemeClr>
                </a:solidFill>
              </a:rPr>
              <a:t> ( request % MPI_VAL )</a:t>
            </a:r>
          </a:p>
          <a:p>
            <a:r>
              <a:rPr lang="en-US" dirty="0" smtClean="0">
                <a:solidFill>
                  <a:schemeClr val="bg2">
                    <a:lumMod val="10000"/>
                  </a:schemeClr>
                </a:solidFill>
              </a:rPr>
              <a:t>    else</a:t>
            </a:r>
          </a:p>
          <a:p>
            <a:r>
              <a:rPr lang="en-US" dirty="0" smtClean="0">
                <a:solidFill>
                  <a:schemeClr val="bg2">
                    <a:lumMod val="10000"/>
                  </a:schemeClr>
                </a:solidFill>
              </a:rPr>
              <a:t>       </a:t>
            </a:r>
            <a:r>
              <a:rPr lang="en-US" dirty="0" err="1" smtClean="0">
                <a:solidFill>
                  <a:schemeClr val="bg2">
                    <a:lumMod val="10000"/>
                  </a:schemeClr>
                </a:solidFill>
              </a:rPr>
              <a:t>request_c</a:t>
            </a:r>
            <a:r>
              <a:rPr lang="en-US" dirty="0" smtClean="0">
                <a:solidFill>
                  <a:schemeClr val="bg2">
                    <a:lumMod val="10000"/>
                  </a:schemeClr>
                </a:solidFill>
              </a:rPr>
              <a:t> = request % MPI_VAL</a:t>
            </a:r>
          </a:p>
          <a:p>
            <a:r>
              <a:rPr lang="en-US" dirty="0" smtClean="0">
                <a:solidFill>
                  <a:schemeClr val="bg2">
                    <a:lumMod val="10000"/>
                  </a:schemeClr>
                </a:solidFill>
              </a:rPr>
              <a:t>       </a:t>
            </a:r>
            <a:r>
              <a:rPr lang="en-US" dirty="0" err="1" smtClean="0">
                <a:solidFill>
                  <a:schemeClr val="bg2">
                    <a:lumMod val="10000"/>
                  </a:schemeClr>
                </a:solidFill>
              </a:rPr>
              <a:t>ierror_c</a:t>
            </a:r>
            <a:r>
              <a:rPr lang="en-US" dirty="0" smtClean="0">
                <a:solidFill>
                  <a:schemeClr val="bg2">
                    <a:lumMod val="10000"/>
                  </a:schemeClr>
                </a:solidFill>
              </a:rPr>
              <a:t> = </a:t>
            </a:r>
            <a:r>
              <a:rPr lang="en-US" dirty="0" err="1" smtClean="0">
                <a:solidFill>
                  <a:schemeClr val="bg2">
                    <a:lumMod val="10000"/>
                  </a:schemeClr>
                </a:solidFill>
              </a:rPr>
              <a:t>MPIR_Start_c</a:t>
            </a:r>
            <a:r>
              <a:rPr lang="en-US" dirty="0" smtClean="0">
                <a:solidFill>
                  <a:schemeClr val="bg2">
                    <a:lumMod val="10000"/>
                  </a:schemeClr>
                </a:solidFill>
              </a:rPr>
              <a:t> ( </a:t>
            </a:r>
            <a:r>
              <a:rPr lang="en-US" dirty="0" err="1" smtClean="0">
                <a:solidFill>
                  <a:schemeClr val="bg2">
                    <a:lumMod val="10000"/>
                  </a:schemeClr>
                </a:solidFill>
              </a:rPr>
              <a:t>request_c</a:t>
            </a:r>
            <a:r>
              <a:rPr lang="en-US" dirty="0" smtClean="0">
                <a:solidFill>
                  <a:schemeClr val="bg2">
                    <a:lumMod val="10000"/>
                  </a:schemeClr>
                </a:solidFill>
              </a:rPr>
              <a:t> )</a:t>
            </a:r>
          </a:p>
          <a:p>
            <a:r>
              <a:rPr lang="en-US" dirty="0" smtClean="0">
                <a:solidFill>
                  <a:schemeClr val="bg2">
                    <a:lumMod val="10000"/>
                  </a:schemeClr>
                </a:solidFill>
              </a:rPr>
              <a:t>       request % MPI_VAL = </a:t>
            </a:r>
            <a:r>
              <a:rPr lang="en-US" dirty="0" err="1" smtClean="0">
                <a:solidFill>
                  <a:schemeClr val="bg2">
                    <a:lumMod val="10000"/>
                  </a:schemeClr>
                </a:solidFill>
              </a:rPr>
              <a:t>request_c</a:t>
            </a:r>
            <a:endParaRPr lang="en-US" dirty="0" smtClean="0">
              <a:solidFill>
                <a:schemeClr val="bg2">
                  <a:lumMod val="10000"/>
                </a:schemeClr>
              </a:solidFill>
            </a:endParaRPr>
          </a:p>
          <a:p>
            <a:r>
              <a:rPr lang="en-US" dirty="0" smtClean="0">
                <a:solidFill>
                  <a:schemeClr val="bg2">
                    <a:lumMod val="10000"/>
                  </a:schemeClr>
                </a:solidFill>
              </a:rPr>
              <a:t>    end if</a:t>
            </a:r>
          </a:p>
          <a:p>
            <a:r>
              <a:rPr lang="en-US" dirty="0" smtClean="0">
                <a:solidFill>
                  <a:schemeClr val="bg2">
                    <a:lumMod val="10000"/>
                  </a:schemeClr>
                </a:solidFill>
              </a:rPr>
              <a:t>    if ( present ( </a:t>
            </a:r>
            <a:r>
              <a:rPr lang="en-US" dirty="0" err="1" smtClean="0">
                <a:solidFill>
                  <a:schemeClr val="bg2">
                    <a:lumMod val="10000"/>
                  </a:schemeClr>
                </a:solidFill>
              </a:rPr>
              <a:t>ierror</a:t>
            </a:r>
            <a:r>
              <a:rPr lang="en-US" dirty="0" smtClean="0">
                <a:solidFill>
                  <a:schemeClr val="bg2">
                    <a:lumMod val="10000"/>
                  </a:schemeClr>
                </a:solidFill>
              </a:rPr>
              <a:t> )) </a:t>
            </a:r>
            <a:r>
              <a:rPr lang="en-US" dirty="0" err="1" smtClean="0">
                <a:solidFill>
                  <a:schemeClr val="bg2">
                    <a:lumMod val="10000"/>
                  </a:schemeClr>
                </a:solidFill>
              </a:rPr>
              <a:t>ierror</a:t>
            </a:r>
            <a:r>
              <a:rPr lang="en-US" dirty="0" smtClean="0">
                <a:solidFill>
                  <a:schemeClr val="bg2">
                    <a:lumMod val="10000"/>
                  </a:schemeClr>
                </a:solidFill>
              </a:rPr>
              <a:t> = </a:t>
            </a:r>
            <a:r>
              <a:rPr lang="en-US" dirty="0" err="1" smtClean="0">
                <a:solidFill>
                  <a:schemeClr val="bg2">
                    <a:lumMod val="10000"/>
                  </a:schemeClr>
                </a:solidFill>
              </a:rPr>
              <a:t>ierror_c</a:t>
            </a:r>
            <a:endParaRPr lang="en-US" dirty="0" smtClean="0">
              <a:solidFill>
                <a:schemeClr val="bg2">
                  <a:lumMod val="10000"/>
                </a:schemeClr>
              </a:solidFill>
            </a:endParaRPr>
          </a:p>
          <a:p>
            <a:r>
              <a:rPr lang="en-US" dirty="0" smtClean="0">
                <a:solidFill>
                  <a:schemeClr val="bg2">
                    <a:lumMod val="10000"/>
                  </a:schemeClr>
                </a:solidFill>
              </a:rPr>
              <a:t>end subroutine MPI_Start_f08</a:t>
            </a:r>
            <a:endParaRPr lang="en-US" dirty="0">
              <a:solidFill>
                <a:schemeClr val="bg2">
                  <a:lumMod val="10000"/>
                </a:schemeClr>
              </a:solidFill>
            </a:endParaRPr>
          </a:p>
        </p:txBody>
      </p:sp>
      <p:sp>
        <p:nvSpPr>
          <p:cNvPr id="8" name="右大括号 7"/>
          <p:cNvSpPr/>
          <p:nvPr/>
        </p:nvSpPr>
        <p:spPr bwMode="auto">
          <a:xfrm>
            <a:off x="5181600" y="2667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9" name="右大括号 8"/>
          <p:cNvSpPr/>
          <p:nvPr/>
        </p:nvSpPr>
        <p:spPr bwMode="auto">
          <a:xfrm>
            <a:off x="3810000" y="3429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0" name="TextBox 9"/>
          <p:cNvSpPr txBox="1"/>
          <p:nvPr/>
        </p:nvSpPr>
        <p:spPr>
          <a:xfrm>
            <a:off x="5562600" y="4507468"/>
            <a:ext cx="3429000" cy="369332"/>
          </a:xfrm>
          <a:prstGeom prst="rect">
            <a:avLst/>
          </a:prstGeom>
          <a:noFill/>
          <a:ln>
            <a:solidFill>
              <a:schemeClr val="bg1"/>
            </a:solidFill>
          </a:ln>
        </p:spPr>
        <p:txBody>
          <a:bodyPr wrap="square" rtlCol="0">
            <a:spAutoFit/>
          </a:bodyPr>
          <a:lstStyle/>
          <a:p>
            <a:r>
              <a:rPr lang="en-US" dirty="0" smtClean="0">
                <a:solidFill>
                  <a:srgbClr val="C00000"/>
                </a:solidFill>
              </a:rPr>
              <a:t>Most likely case, </a:t>
            </a:r>
            <a:r>
              <a:rPr lang="en-US" b="1" i="1" dirty="0" smtClean="0">
                <a:solidFill>
                  <a:srgbClr val="C00000"/>
                </a:solidFill>
              </a:rPr>
              <a:t>w/ zero over</a:t>
            </a:r>
            <a:r>
              <a:rPr lang="en-US" b="1" dirty="0" smtClean="0">
                <a:solidFill>
                  <a:srgbClr val="C00000"/>
                </a:solidFill>
              </a:rPr>
              <a:t>head</a:t>
            </a:r>
            <a:endParaRPr lang="en-US" b="1" dirty="0">
              <a:solidFill>
                <a:srgbClr val="C00000"/>
              </a:solidFill>
            </a:endParaRPr>
          </a:p>
        </p:txBody>
      </p:sp>
      <p:sp>
        <p:nvSpPr>
          <p:cNvPr id="11" name="TextBox 10"/>
          <p:cNvSpPr txBox="1"/>
          <p:nvPr/>
        </p:nvSpPr>
        <p:spPr>
          <a:xfrm>
            <a:off x="4191000" y="3440668"/>
            <a:ext cx="2286000" cy="369332"/>
          </a:xfrm>
          <a:prstGeom prst="rect">
            <a:avLst/>
          </a:prstGeom>
          <a:noFill/>
          <a:ln>
            <a:solidFill>
              <a:schemeClr val="bg1"/>
            </a:solidFill>
          </a:ln>
        </p:spPr>
        <p:txBody>
          <a:bodyPr wrap="square" rtlCol="0">
            <a:spAutoFit/>
          </a:bodyPr>
          <a:lstStyle/>
          <a:p>
            <a:r>
              <a:rPr lang="en-US" dirty="0" smtClean="0">
                <a:solidFill>
                  <a:srgbClr val="C00000"/>
                </a:solidFill>
              </a:rPr>
              <a:t>Temp. C variables</a:t>
            </a:r>
            <a:endParaRPr lang="en-US" dirty="0">
              <a:solidFill>
                <a:srgbClr val="C00000"/>
              </a:solidFill>
            </a:endParaRPr>
          </a:p>
        </p:txBody>
      </p:sp>
      <p:sp>
        <p:nvSpPr>
          <p:cNvPr id="12" name="TextBox 11"/>
          <p:cNvSpPr txBox="1"/>
          <p:nvPr/>
        </p:nvSpPr>
        <p:spPr>
          <a:xfrm>
            <a:off x="4038600" y="3886200"/>
            <a:ext cx="4876800" cy="646331"/>
          </a:xfrm>
          <a:prstGeom prst="rect">
            <a:avLst/>
          </a:prstGeom>
          <a:noFill/>
          <a:ln>
            <a:solidFill>
              <a:schemeClr val="bg1"/>
            </a:solidFill>
          </a:ln>
        </p:spPr>
        <p:txBody>
          <a:bodyPr wrap="square" rtlCol="0">
            <a:spAutoFit/>
          </a:bodyPr>
          <a:lstStyle/>
          <a:p>
            <a:r>
              <a:rPr lang="en-US" dirty="0" smtClean="0">
                <a:solidFill>
                  <a:srgbClr val="C00000"/>
                </a:solidFill>
              </a:rPr>
              <a:t>kind(0), evaluated </a:t>
            </a:r>
            <a:r>
              <a:rPr lang="en-US" i="1" dirty="0" smtClean="0">
                <a:solidFill>
                  <a:srgbClr val="C00000"/>
                </a:solidFill>
              </a:rPr>
              <a:t>at </a:t>
            </a:r>
            <a:r>
              <a:rPr lang="en-US" b="1" i="1" dirty="0" smtClean="0">
                <a:solidFill>
                  <a:srgbClr val="C00000"/>
                </a:solidFill>
              </a:rPr>
              <a:t>compile</a:t>
            </a:r>
            <a:r>
              <a:rPr lang="en-US" i="1" dirty="0" smtClean="0">
                <a:solidFill>
                  <a:srgbClr val="C00000"/>
                </a:solidFill>
              </a:rPr>
              <a:t> </a:t>
            </a:r>
            <a:r>
              <a:rPr lang="en-US" b="1" i="1" dirty="0" smtClean="0">
                <a:solidFill>
                  <a:srgbClr val="C00000"/>
                </a:solidFill>
              </a:rPr>
              <a:t>time</a:t>
            </a:r>
            <a:r>
              <a:rPr lang="en-US" dirty="0" smtClean="0">
                <a:solidFill>
                  <a:srgbClr val="C00000"/>
                </a:solidFill>
              </a:rPr>
              <a:t>, returns the default Fortran integer’s kind value</a:t>
            </a:r>
            <a:endParaRPr lang="en-US" dirty="0">
              <a:solidFill>
                <a:srgbClr val="C00000"/>
              </a:solidFill>
            </a:endParaRPr>
          </a:p>
        </p:txBody>
      </p:sp>
      <p:sp>
        <p:nvSpPr>
          <p:cNvPr id="17" name="TextBox 16"/>
          <p:cNvSpPr txBox="1"/>
          <p:nvPr/>
        </p:nvSpPr>
        <p:spPr>
          <a:xfrm>
            <a:off x="5562600" y="2667000"/>
            <a:ext cx="2286000" cy="369332"/>
          </a:xfrm>
          <a:prstGeom prst="rect">
            <a:avLst/>
          </a:prstGeom>
          <a:noFill/>
          <a:ln>
            <a:solidFill>
              <a:schemeClr val="bg1"/>
            </a:solidFill>
          </a:ln>
        </p:spPr>
        <p:txBody>
          <a:bodyPr wrap="square" rtlCol="0">
            <a:spAutoFit/>
          </a:bodyPr>
          <a:lstStyle/>
          <a:p>
            <a:r>
              <a:rPr lang="en-US" dirty="0" smtClean="0">
                <a:solidFill>
                  <a:srgbClr val="C00000"/>
                </a:solidFill>
              </a:rPr>
              <a:t>Fortran </a:t>
            </a:r>
            <a:r>
              <a:rPr lang="en-US" dirty="0" err="1" smtClean="0">
                <a:solidFill>
                  <a:srgbClr val="C00000"/>
                </a:solidFill>
              </a:rPr>
              <a:t>args</a:t>
            </a:r>
            <a:r>
              <a:rPr lang="en-US" dirty="0" smtClean="0">
                <a:solidFill>
                  <a:srgbClr val="C00000"/>
                </a:solidFill>
              </a:rPr>
              <a:t> passed in</a:t>
            </a:r>
            <a:endParaRPr lang="en-US" dirty="0">
              <a:solidFill>
                <a:srgbClr val="C00000"/>
              </a:solidFill>
            </a:endParaRPr>
          </a:p>
        </p:txBody>
      </p:sp>
      <p:sp>
        <p:nvSpPr>
          <p:cNvPr id="26" name="右大括号 25"/>
          <p:cNvSpPr/>
          <p:nvPr/>
        </p:nvSpPr>
        <p:spPr bwMode="auto">
          <a:xfrm>
            <a:off x="4267200" y="5105400"/>
            <a:ext cx="381000" cy="762000"/>
          </a:xfrm>
          <a:prstGeom prst="rightBrace">
            <a:avLst>
              <a:gd name="adj1" fmla="val 8333"/>
              <a:gd name="adj2" fmla="val 49084"/>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27" name="TextBox 26"/>
          <p:cNvSpPr txBox="1"/>
          <p:nvPr/>
        </p:nvSpPr>
        <p:spPr>
          <a:xfrm>
            <a:off x="4648200" y="5181600"/>
            <a:ext cx="4343400" cy="646331"/>
          </a:xfrm>
          <a:prstGeom prst="rect">
            <a:avLst/>
          </a:prstGeom>
          <a:noFill/>
          <a:ln>
            <a:solidFill>
              <a:schemeClr val="bg1"/>
            </a:solidFill>
          </a:ln>
        </p:spPr>
        <p:txBody>
          <a:bodyPr wrap="square" rtlCol="0">
            <a:spAutoFit/>
          </a:bodyPr>
          <a:lstStyle/>
          <a:p>
            <a:r>
              <a:rPr lang="en-US" dirty="0" smtClean="0">
                <a:solidFill>
                  <a:srgbClr val="C00000"/>
                </a:solidFill>
              </a:rPr>
              <a:t>Less likely case, e.g., when users pass </a:t>
            </a:r>
            <a:r>
              <a:rPr lang="en-US" i="1" dirty="0" smtClean="0">
                <a:solidFill>
                  <a:srgbClr val="C00000"/>
                </a:solidFill>
                <a:latin typeface="Times New Roman" pitchFamily="18" charset="0"/>
                <a:cs typeface="Times New Roman" pitchFamily="18" charset="0"/>
              </a:rPr>
              <a:t>–i8 </a:t>
            </a:r>
            <a:r>
              <a:rPr lang="en-US" dirty="0" smtClean="0">
                <a:solidFill>
                  <a:srgbClr val="C00000"/>
                </a:solidFill>
              </a:rPr>
              <a:t>to compilers to change the default integer kind</a:t>
            </a:r>
            <a:endParaRPr lang="en-US" dirty="0">
              <a:solidFill>
                <a:srgbClr val="C00000"/>
              </a:solidFill>
            </a:endParaRPr>
          </a:p>
        </p:txBody>
      </p:sp>
      <p:sp>
        <p:nvSpPr>
          <p:cNvPr id="28" name="TextBox 27"/>
          <p:cNvSpPr txBox="1"/>
          <p:nvPr/>
        </p:nvSpPr>
        <p:spPr>
          <a:xfrm>
            <a:off x="4648200" y="6096000"/>
            <a:ext cx="3505200" cy="369332"/>
          </a:xfrm>
          <a:prstGeom prst="rect">
            <a:avLst/>
          </a:prstGeom>
          <a:noFill/>
          <a:ln>
            <a:solidFill>
              <a:schemeClr val="bg1"/>
            </a:solidFill>
          </a:ln>
        </p:spPr>
        <p:txBody>
          <a:bodyPr wrap="square" rtlCol="0">
            <a:spAutoFit/>
          </a:bodyPr>
          <a:lstStyle/>
          <a:p>
            <a:r>
              <a:rPr lang="en-US" dirty="0" smtClean="0">
                <a:solidFill>
                  <a:srgbClr val="C00000"/>
                </a:solidFill>
              </a:rPr>
              <a:t>Set </a:t>
            </a:r>
            <a:r>
              <a:rPr lang="en-US" dirty="0" err="1" smtClean="0">
                <a:solidFill>
                  <a:srgbClr val="C00000"/>
                </a:solidFill>
              </a:rPr>
              <a:t>ierror</a:t>
            </a:r>
            <a:r>
              <a:rPr lang="en-US" dirty="0" smtClean="0">
                <a:solidFill>
                  <a:srgbClr val="C00000"/>
                </a:solidFill>
              </a:rPr>
              <a:t> only when it is passed in</a:t>
            </a:r>
            <a:endParaRPr lang="en-US" dirty="0">
              <a:solidFill>
                <a:srgbClr val="C00000"/>
              </a:solidFill>
            </a:endParaRPr>
          </a:p>
        </p:txBody>
      </p:sp>
      <p:sp>
        <p:nvSpPr>
          <p:cNvPr id="30" name="右大括号 29"/>
          <p:cNvSpPr/>
          <p:nvPr/>
        </p:nvSpPr>
        <p:spPr bwMode="auto">
          <a:xfrm>
            <a:off x="4267200" y="6096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31" name="右大括号 30"/>
          <p:cNvSpPr/>
          <p:nvPr/>
        </p:nvSpPr>
        <p:spPr bwMode="auto">
          <a:xfrm>
            <a:off x="5257800" y="4495800"/>
            <a:ext cx="304800" cy="3810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32" name="右大括号 31"/>
          <p:cNvSpPr/>
          <p:nvPr/>
        </p:nvSpPr>
        <p:spPr bwMode="auto">
          <a:xfrm>
            <a:off x="3733800" y="4114800"/>
            <a:ext cx="304800" cy="3810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lstStyle/>
          <a:p>
            <a:r>
              <a:rPr lang="en-US" dirty="0" smtClean="0"/>
              <a:t>MPI -- is the dominant programming model in high performance computing (HPC), why we are all here </a:t>
            </a:r>
            <a:r>
              <a:rPr lang="en-US" dirty="0" smtClean="0">
                <a:sym typeface="Wingdings" panose="05000000000000000000" pitchFamily="2" charset="2"/>
              </a:rPr>
              <a:t></a:t>
            </a:r>
            <a:endParaRPr lang="en-US" dirty="0" smtClean="0"/>
          </a:p>
          <a:p>
            <a:endParaRPr lang="en-US" dirty="0" smtClean="0"/>
          </a:p>
          <a:p>
            <a:r>
              <a:rPr lang="en-US" dirty="0" smtClean="0"/>
              <a:t>Fortran – the primary language in HPC, has been around for more than 50 years, is especially suitable for numerical analysis and technical calculations, and runs many mission critical codes today,  which none of us can ignore despite having C/C++/Java/…</a:t>
            </a:r>
          </a:p>
          <a:p>
            <a:endParaRPr lang="en-US" dirty="0" smtClean="0"/>
          </a:p>
          <a:p>
            <a:r>
              <a:rPr lang="en-US" dirty="0" smtClean="0"/>
              <a:t>Have MPI and Fortran played well together?</a:t>
            </a:r>
            <a:endParaRPr lang="en-US" dirty="0"/>
          </a:p>
        </p:txBody>
      </p:sp>
      <p:sp>
        <p:nvSpPr>
          <p:cNvPr id="4" name="Footer Placeholder 3"/>
          <p:cNvSpPr>
            <a:spLocks noGrp="1"/>
          </p:cNvSpPr>
          <p:nvPr>
            <p:ph type="ftr" sz="quarter" idx="3"/>
          </p:nvPr>
        </p:nvSpPr>
        <p:spPr/>
        <p:txBody>
          <a:bodyPr/>
          <a:lstStyle/>
          <a:p>
            <a:r>
              <a:rPr lang="es-ES_tradnl" dirty="0" smtClean="0"/>
              <a:t>EuroMPI/Asia, Kyoto (09/10/2014)</a:t>
            </a:r>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2</a:t>
            </a:fld>
            <a:endParaRPr lang="en-US" dirty="0"/>
          </a:p>
        </p:txBody>
      </p:sp>
    </p:spTree>
    <p:extLst>
      <p:ext uri="{BB962C8B-B14F-4D97-AF65-F5344CB8AC3E}">
        <p14:creationId xmlns:p14="http://schemas.microsoft.com/office/powerpoint/2010/main" val="2306956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Integer &amp; MPI handle(2)  -- argument is an array</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20</a:t>
            </a:fld>
            <a:endParaRPr lang="en-US" dirty="0"/>
          </a:p>
        </p:txBody>
      </p:sp>
      <p:sp>
        <p:nvSpPr>
          <p:cNvPr id="7" name="矩形 6"/>
          <p:cNvSpPr/>
          <p:nvPr/>
        </p:nvSpPr>
        <p:spPr>
          <a:xfrm>
            <a:off x="76200" y="1219200"/>
            <a:ext cx="4267200" cy="5330690"/>
          </a:xfrm>
          <a:prstGeom prst="rect">
            <a:avLst/>
          </a:prstGeom>
          <a:ln>
            <a:solidFill>
              <a:schemeClr val="bg2">
                <a:lumMod val="10000"/>
              </a:schemeClr>
            </a:solidFill>
          </a:ln>
        </p:spPr>
        <p:txBody>
          <a:bodyPr wrap="square" lIns="91440" rIns="0">
            <a:spAutoFit/>
          </a:bodyPr>
          <a:lstStyle/>
          <a:p>
            <a:pPr marL="342900" indent="-342900" fontAlgn="base">
              <a:spcBef>
                <a:spcPct val="20000"/>
              </a:spcBef>
              <a:spcAft>
                <a:spcPct val="0"/>
              </a:spcAft>
              <a:buClr>
                <a:srgbClr val="1F497D"/>
              </a:buClr>
              <a:buFont typeface="Wingdings" pitchFamily="2" charset="2"/>
              <a:buChar char="§"/>
            </a:pPr>
            <a:r>
              <a:rPr lang="en-US" sz="2400" dirty="0" smtClean="0">
                <a:solidFill>
                  <a:schemeClr val="bg2">
                    <a:lumMod val="10000"/>
                  </a:schemeClr>
                </a:solidFill>
              </a:rPr>
              <a:t>Use automatic temp arrays when array length is passed in</a:t>
            </a:r>
          </a:p>
          <a:p>
            <a:r>
              <a:rPr lang="en-US" sz="1400" dirty="0" smtClean="0">
                <a:solidFill>
                  <a:schemeClr val="tx1">
                    <a:lumMod val="50000"/>
                  </a:schemeClr>
                </a:solidFill>
              </a:rPr>
              <a:t> subroutine MPI_Cart_create_f08(…,</a:t>
            </a:r>
            <a:r>
              <a:rPr lang="en-US" sz="1400" dirty="0" err="1" smtClean="0">
                <a:solidFill>
                  <a:srgbClr val="C00000"/>
                </a:solidFill>
              </a:rPr>
              <a:t>ndims,dims</a:t>
            </a:r>
            <a:r>
              <a:rPr lang="en-US" sz="1400" dirty="0" smtClean="0">
                <a:solidFill>
                  <a:schemeClr val="tx1">
                    <a:lumMod val="50000"/>
                  </a:schemeClr>
                </a:solidFill>
              </a:rPr>
              <a:t>, </a:t>
            </a:r>
            <a:r>
              <a:rPr lang="en-US" sz="1400" dirty="0" smtClean="0">
                <a:solidFill>
                  <a:srgbClr val="C00000"/>
                </a:solidFill>
              </a:rPr>
              <a:t>periods</a:t>
            </a:r>
            <a:r>
              <a:rPr lang="en-US" sz="1400" dirty="0" smtClean="0">
                <a:solidFill>
                  <a:schemeClr val="tx1">
                    <a:lumMod val="50000"/>
                  </a:schemeClr>
                </a:solidFill>
              </a:rPr>
              <a:t>)</a:t>
            </a:r>
          </a:p>
          <a:p>
            <a:r>
              <a:rPr lang="en-US" sz="1400" dirty="0" smtClean="0">
                <a:solidFill>
                  <a:schemeClr val="tx1">
                    <a:lumMod val="50000"/>
                  </a:schemeClr>
                </a:solidFill>
              </a:rPr>
              <a:t>    integer, intent(in) :: </a:t>
            </a:r>
            <a:r>
              <a:rPr lang="en-US" sz="1400" dirty="0" err="1" smtClean="0">
                <a:solidFill>
                  <a:schemeClr val="tx1">
                    <a:lumMod val="50000"/>
                  </a:schemeClr>
                </a:solidFill>
              </a:rPr>
              <a:t>ndims</a:t>
            </a:r>
            <a:endParaRPr lang="en-US" sz="1400" dirty="0" smtClean="0">
              <a:solidFill>
                <a:schemeClr val="tx1">
                  <a:lumMod val="50000"/>
                </a:schemeClr>
              </a:solidFill>
            </a:endParaRPr>
          </a:p>
          <a:p>
            <a:r>
              <a:rPr lang="en-US" sz="1400" dirty="0" smtClean="0">
                <a:solidFill>
                  <a:schemeClr val="tx1">
                    <a:lumMod val="50000"/>
                  </a:schemeClr>
                </a:solidFill>
              </a:rPr>
              <a:t>    integer, intent(in) :: dims(</a:t>
            </a:r>
            <a:r>
              <a:rPr lang="en-US" sz="1400" dirty="0" err="1" smtClean="0">
                <a:solidFill>
                  <a:schemeClr val="tx1">
                    <a:lumMod val="50000"/>
                  </a:schemeClr>
                </a:solidFill>
              </a:rPr>
              <a:t>ndims</a:t>
            </a:r>
            <a:r>
              <a:rPr lang="en-US" sz="1400" dirty="0" smtClean="0">
                <a:solidFill>
                  <a:schemeClr val="tx1">
                    <a:lumMod val="50000"/>
                  </a:schemeClr>
                </a:solidFill>
              </a:rPr>
              <a:t>)</a:t>
            </a:r>
          </a:p>
          <a:p>
            <a:r>
              <a:rPr lang="en-US" sz="1400" dirty="0" smtClean="0">
                <a:solidFill>
                  <a:schemeClr val="tx1">
                    <a:lumMod val="50000"/>
                  </a:schemeClr>
                </a:solidFill>
              </a:rPr>
              <a:t>    logical, intent(in) :: periods(</a:t>
            </a:r>
            <a:r>
              <a:rPr lang="en-US" sz="1400" dirty="0" err="1" smtClean="0">
                <a:solidFill>
                  <a:schemeClr val="tx1">
                    <a:lumMod val="50000"/>
                  </a:schemeClr>
                </a:solidFill>
              </a:rPr>
              <a:t>ndims</a:t>
            </a:r>
            <a:r>
              <a:rPr lang="en-US" sz="1400" dirty="0" smtClean="0">
                <a:solidFill>
                  <a:schemeClr val="tx1">
                    <a:lumMod val="50000"/>
                  </a:schemeClr>
                </a:solidFill>
              </a:rPr>
              <a:t>)</a:t>
            </a:r>
          </a:p>
          <a:p>
            <a:r>
              <a:rPr lang="en-US" sz="1400" dirty="0" smtClean="0">
                <a:solidFill>
                  <a:srgbClr val="C00000"/>
                </a:solidFill>
              </a:rPr>
              <a:t>    integer(</a:t>
            </a:r>
            <a:r>
              <a:rPr lang="en-US" sz="1400" dirty="0" err="1" smtClean="0">
                <a:solidFill>
                  <a:srgbClr val="C00000"/>
                </a:solidFill>
              </a:rPr>
              <a:t>c_int</a:t>
            </a:r>
            <a:r>
              <a:rPr lang="en-US" sz="1400" dirty="0" smtClean="0">
                <a:solidFill>
                  <a:srgbClr val="C00000"/>
                </a:solidFill>
              </a:rPr>
              <a:t>) :: </a:t>
            </a:r>
            <a:r>
              <a:rPr lang="en-US" sz="1400" dirty="0" err="1" smtClean="0">
                <a:solidFill>
                  <a:srgbClr val="C00000"/>
                </a:solidFill>
              </a:rPr>
              <a:t>dims_c</a:t>
            </a:r>
            <a:r>
              <a:rPr lang="en-US" sz="1400" dirty="0" smtClean="0">
                <a:solidFill>
                  <a:srgbClr val="C00000"/>
                </a:solidFill>
              </a:rPr>
              <a:t>(</a:t>
            </a:r>
            <a:r>
              <a:rPr lang="en-US" sz="1400" dirty="0" err="1" smtClean="0">
                <a:solidFill>
                  <a:srgbClr val="C00000"/>
                </a:solidFill>
              </a:rPr>
              <a:t>ndims</a:t>
            </a:r>
            <a:r>
              <a:rPr lang="en-US" sz="1400" dirty="0" smtClean="0">
                <a:solidFill>
                  <a:srgbClr val="C00000"/>
                </a:solidFill>
              </a:rPr>
              <a:t>)</a:t>
            </a:r>
          </a:p>
          <a:p>
            <a:r>
              <a:rPr lang="en-US" sz="1400" dirty="0" smtClean="0">
                <a:solidFill>
                  <a:srgbClr val="C00000"/>
                </a:solidFill>
              </a:rPr>
              <a:t>    integer(</a:t>
            </a:r>
            <a:r>
              <a:rPr lang="en-US" sz="1400" dirty="0" err="1" smtClean="0">
                <a:solidFill>
                  <a:srgbClr val="C00000"/>
                </a:solidFill>
              </a:rPr>
              <a:t>c_int</a:t>
            </a:r>
            <a:r>
              <a:rPr lang="en-US" sz="1400" dirty="0" smtClean="0">
                <a:solidFill>
                  <a:srgbClr val="C00000"/>
                </a:solidFill>
              </a:rPr>
              <a:t>) :: </a:t>
            </a:r>
            <a:r>
              <a:rPr lang="en-US" sz="1400" dirty="0" err="1" smtClean="0">
                <a:solidFill>
                  <a:srgbClr val="C00000"/>
                </a:solidFill>
              </a:rPr>
              <a:t>periods_c</a:t>
            </a:r>
            <a:r>
              <a:rPr lang="en-US" sz="1400" dirty="0" smtClean="0">
                <a:solidFill>
                  <a:srgbClr val="C00000"/>
                </a:solidFill>
              </a:rPr>
              <a:t>(</a:t>
            </a:r>
            <a:r>
              <a:rPr lang="en-US" sz="1400" dirty="0" err="1" smtClean="0">
                <a:solidFill>
                  <a:srgbClr val="C00000"/>
                </a:solidFill>
              </a:rPr>
              <a:t>ndims</a:t>
            </a:r>
            <a:r>
              <a:rPr lang="en-US" sz="1400" dirty="0" smtClean="0">
                <a:solidFill>
                  <a:srgbClr val="C00000"/>
                </a:solidFill>
              </a:rPr>
              <a:t>)</a:t>
            </a:r>
          </a:p>
          <a:p>
            <a:endParaRPr lang="en-US" sz="1400" dirty="0" smtClean="0">
              <a:solidFill>
                <a:schemeClr val="tx1">
                  <a:lumMod val="50000"/>
                </a:schemeClr>
              </a:solidFill>
            </a:endParaRPr>
          </a:p>
          <a:p>
            <a:r>
              <a:rPr lang="en-US" sz="1400" dirty="0" smtClean="0">
                <a:solidFill>
                  <a:schemeClr val="tx1">
                    <a:lumMod val="50000"/>
                  </a:schemeClr>
                </a:solidFill>
              </a:rPr>
              <a:t>    if (</a:t>
            </a:r>
            <a:r>
              <a:rPr lang="en-US" sz="1400" dirty="0" err="1" smtClean="0">
                <a:solidFill>
                  <a:schemeClr val="tx1">
                    <a:lumMod val="50000"/>
                  </a:schemeClr>
                </a:solidFill>
              </a:rPr>
              <a:t>c_int</a:t>
            </a:r>
            <a:r>
              <a:rPr lang="en-US" sz="1400" dirty="0" smtClean="0">
                <a:solidFill>
                  <a:schemeClr val="tx1">
                    <a:lumMod val="50000"/>
                  </a:schemeClr>
                </a:solidFill>
              </a:rPr>
              <a:t> == kind(0)) then</a:t>
            </a:r>
          </a:p>
          <a:p>
            <a:r>
              <a:rPr lang="en-US" sz="1400" dirty="0" smtClean="0">
                <a:solidFill>
                  <a:schemeClr val="tx1">
                    <a:lumMod val="50000"/>
                  </a:schemeClr>
                </a:solidFill>
              </a:rPr>
              <a:t>      …</a:t>
            </a:r>
          </a:p>
          <a:p>
            <a:r>
              <a:rPr lang="en-US" sz="1400" dirty="0" smtClean="0">
                <a:solidFill>
                  <a:schemeClr val="tx1">
                    <a:lumMod val="50000"/>
                  </a:schemeClr>
                </a:solidFill>
              </a:rPr>
              <a:t>    else</a:t>
            </a:r>
          </a:p>
          <a:p>
            <a:r>
              <a:rPr lang="en-US" sz="1400" dirty="0" smtClean="0">
                <a:solidFill>
                  <a:schemeClr val="tx1">
                    <a:lumMod val="50000"/>
                  </a:schemeClr>
                </a:solidFill>
              </a:rPr>
              <a:t>       …= </a:t>
            </a:r>
            <a:r>
              <a:rPr lang="en-US" sz="1400" dirty="0" err="1" smtClean="0">
                <a:solidFill>
                  <a:schemeClr val="tx1">
                    <a:lumMod val="50000"/>
                  </a:schemeClr>
                </a:solidFill>
              </a:rPr>
              <a:t>MPIR_Cart_create_c</a:t>
            </a:r>
            <a:r>
              <a:rPr lang="en-US" sz="1400" dirty="0" smtClean="0">
                <a:solidFill>
                  <a:schemeClr val="tx1">
                    <a:lumMod val="50000"/>
                  </a:schemeClr>
                </a:solidFill>
              </a:rPr>
              <a:t>(…, </a:t>
            </a:r>
            <a:r>
              <a:rPr lang="en-US" sz="1400" dirty="0" err="1" smtClean="0">
                <a:solidFill>
                  <a:schemeClr val="tx1">
                    <a:lumMod val="50000"/>
                  </a:schemeClr>
                </a:solidFill>
              </a:rPr>
              <a:t>ndims_c</a:t>
            </a:r>
            <a:r>
              <a:rPr lang="en-US" sz="1400" dirty="0" smtClean="0">
                <a:solidFill>
                  <a:schemeClr val="tx1">
                    <a:lumMod val="50000"/>
                  </a:schemeClr>
                </a:solidFill>
              </a:rPr>
              <a:t>, </a:t>
            </a:r>
            <a:r>
              <a:rPr lang="en-US" sz="1400" dirty="0" err="1" smtClean="0">
                <a:solidFill>
                  <a:schemeClr val="tx1">
                    <a:lumMod val="50000"/>
                  </a:schemeClr>
                </a:solidFill>
              </a:rPr>
              <a:t>dims_c</a:t>
            </a:r>
            <a:r>
              <a:rPr lang="en-US" sz="1400" dirty="0" smtClean="0">
                <a:solidFill>
                  <a:schemeClr val="tx1">
                    <a:lumMod val="50000"/>
                  </a:schemeClr>
                </a:solidFill>
              </a:rPr>
              <a:t>)</a:t>
            </a:r>
            <a:br>
              <a:rPr lang="en-US" sz="1400" dirty="0" smtClean="0">
                <a:solidFill>
                  <a:schemeClr val="tx1">
                    <a:lumMod val="50000"/>
                  </a:schemeClr>
                </a:solidFill>
              </a:rPr>
            </a:br>
            <a:r>
              <a:rPr lang="en-US" sz="1400" dirty="0" smtClean="0">
                <a:solidFill>
                  <a:schemeClr val="tx1">
                    <a:lumMod val="50000"/>
                  </a:schemeClr>
                </a:solidFill>
              </a:rPr>
              <a:t>    end if</a:t>
            </a:r>
          </a:p>
          <a:p>
            <a:r>
              <a:rPr lang="en-US" sz="1400" dirty="0" smtClean="0">
                <a:solidFill>
                  <a:schemeClr val="tx1">
                    <a:lumMod val="50000"/>
                  </a:schemeClr>
                </a:solidFill>
              </a:rPr>
              <a:t> end subroutine MPI_Cart_create_f08</a:t>
            </a:r>
          </a:p>
          <a:p>
            <a:pPr marL="342900" indent="-342900" fontAlgn="base">
              <a:spcBef>
                <a:spcPct val="20000"/>
              </a:spcBef>
              <a:spcAft>
                <a:spcPct val="0"/>
              </a:spcAft>
              <a:buClr>
                <a:srgbClr val="1F497D"/>
              </a:buClr>
              <a:buFont typeface="Wingdings" pitchFamily="2" charset="2"/>
              <a:buChar char="§"/>
            </a:pPr>
            <a:r>
              <a:rPr lang="en-US" sz="2400" dirty="0" smtClean="0">
                <a:solidFill>
                  <a:schemeClr val="bg2">
                    <a:lumMod val="10000"/>
                  </a:schemeClr>
                </a:solidFill>
              </a:rPr>
              <a:t>Temp arrays are allocated on stack – super-efficient</a:t>
            </a:r>
          </a:p>
          <a:p>
            <a:pPr marL="342900" indent="-342900" fontAlgn="base">
              <a:spcBef>
                <a:spcPct val="20000"/>
              </a:spcBef>
              <a:spcAft>
                <a:spcPct val="0"/>
              </a:spcAft>
              <a:buClr>
                <a:srgbClr val="1F497D"/>
              </a:buClr>
              <a:buFont typeface="Wingdings" pitchFamily="2" charset="2"/>
              <a:buChar char="§"/>
            </a:pPr>
            <a:endParaRPr lang="en-US" sz="2400" dirty="0" smtClean="0">
              <a:solidFill>
                <a:schemeClr val="bg2">
                  <a:lumMod val="10000"/>
                </a:schemeClr>
              </a:solidFill>
            </a:endParaRPr>
          </a:p>
          <a:p>
            <a:pPr marL="342900" indent="-342900" fontAlgn="base">
              <a:spcBef>
                <a:spcPct val="20000"/>
              </a:spcBef>
              <a:spcAft>
                <a:spcPct val="0"/>
              </a:spcAft>
              <a:buClr>
                <a:srgbClr val="1F497D"/>
              </a:buClr>
              <a:buFont typeface="Wingdings" pitchFamily="2" charset="2"/>
              <a:buChar char="§"/>
            </a:pPr>
            <a:endParaRPr lang="en-US" sz="2400" dirty="0" smtClean="0">
              <a:solidFill>
                <a:schemeClr val="bg2">
                  <a:lumMod val="10000"/>
                </a:schemeClr>
              </a:solidFill>
            </a:endParaRPr>
          </a:p>
        </p:txBody>
      </p:sp>
      <p:sp>
        <p:nvSpPr>
          <p:cNvPr id="8" name="矩形 7"/>
          <p:cNvSpPr/>
          <p:nvPr/>
        </p:nvSpPr>
        <p:spPr>
          <a:xfrm>
            <a:off x="4419600" y="1219201"/>
            <a:ext cx="4648200" cy="5306068"/>
          </a:xfrm>
          <a:prstGeom prst="rect">
            <a:avLst/>
          </a:prstGeom>
          <a:ln>
            <a:solidFill>
              <a:schemeClr val="bg2">
                <a:lumMod val="10000"/>
              </a:schemeClr>
            </a:solidFill>
          </a:ln>
        </p:spPr>
        <p:txBody>
          <a:bodyPr wrap="square">
            <a:spAutoFit/>
          </a:bodyPr>
          <a:lstStyle/>
          <a:p>
            <a:pPr marL="342900" indent="-342900" fontAlgn="base">
              <a:spcBef>
                <a:spcPct val="20000"/>
              </a:spcBef>
              <a:spcAft>
                <a:spcPct val="0"/>
              </a:spcAft>
              <a:buClr>
                <a:srgbClr val="1F497D"/>
              </a:buClr>
              <a:buFont typeface="Wingdings" pitchFamily="2" charset="2"/>
              <a:buChar char="§"/>
            </a:pPr>
            <a:r>
              <a:rPr lang="en-US" sz="2400" dirty="0" smtClean="0">
                <a:solidFill>
                  <a:schemeClr val="bg2">
                    <a:lumMod val="10000"/>
                  </a:schemeClr>
                </a:solidFill>
              </a:rPr>
              <a:t>Use </a:t>
            </a:r>
            <a:r>
              <a:rPr lang="en-US" sz="2400" dirty="0" err="1" smtClean="0">
                <a:solidFill>
                  <a:schemeClr val="bg2">
                    <a:lumMod val="10000"/>
                  </a:schemeClr>
                </a:solidFill>
              </a:rPr>
              <a:t>allocatable</a:t>
            </a:r>
            <a:r>
              <a:rPr lang="en-US" sz="2400" dirty="0" smtClean="0">
                <a:solidFill>
                  <a:schemeClr val="bg2">
                    <a:lumMod val="10000"/>
                  </a:schemeClr>
                </a:solidFill>
              </a:rPr>
              <a:t> temp arrays when array length is unknown</a:t>
            </a:r>
          </a:p>
          <a:p>
            <a:r>
              <a:rPr lang="en-US" sz="1400" dirty="0" smtClean="0">
                <a:solidFill>
                  <a:srgbClr val="000000"/>
                </a:solidFill>
              </a:rPr>
              <a:t>subroutine MPI_Scatterv_f08ts(…, </a:t>
            </a:r>
            <a:r>
              <a:rPr lang="en-US" sz="1400" dirty="0" err="1" smtClean="0">
                <a:solidFill>
                  <a:srgbClr val="000000"/>
                </a:solidFill>
              </a:rPr>
              <a:t>sendcounts</a:t>
            </a:r>
            <a:r>
              <a:rPr lang="en-US" sz="1400" dirty="0" smtClean="0">
                <a:solidFill>
                  <a:srgbClr val="000000"/>
                </a:solidFill>
              </a:rPr>
              <a:t>, </a:t>
            </a:r>
            <a:r>
              <a:rPr lang="en-US" sz="1400" dirty="0" err="1" smtClean="0">
                <a:solidFill>
                  <a:srgbClr val="000000"/>
                </a:solidFill>
              </a:rPr>
              <a:t>displs</a:t>
            </a:r>
            <a:r>
              <a:rPr lang="en-US" sz="1400" dirty="0" smtClean="0">
                <a:solidFill>
                  <a:srgbClr val="000000"/>
                </a:solidFill>
              </a:rPr>
              <a:t>, …)</a:t>
            </a:r>
          </a:p>
          <a:p>
            <a:r>
              <a:rPr lang="en-US" sz="1400" dirty="0" smtClean="0">
                <a:solidFill>
                  <a:srgbClr val="000000"/>
                </a:solidFill>
              </a:rPr>
              <a:t>    integer, intent(in) :: </a:t>
            </a:r>
            <a:r>
              <a:rPr lang="en-US" sz="1400" dirty="0" err="1" smtClean="0">
                <a:solidFill>
                  <a:srgbClr val="000000"/>
                </a:solidFill>
              </a:rPr>
              <a:t>sendcounts</a:t>
            </a:r>
            <a:r>
              <a:rPr lang="en-US" sz="1400" dirty="0" smtClean="0">
                <a:solidFill>
                  <a:srgbClr val="000000"/>
                </a:solidFill>
              </a:rPr>
              <a:t>(*) ! assumed-size</a:t>
            </a:r>
          </a:p>
          <a:p>
            <a:r>
              <a:rPr lang="en-US" sz="1400" dirty="0" smtClean="0">
                <a:solidFill>
                  <a:srgbClr val="000000"/>
                </a:solidFill>
              </a:rPr>
              <a:t>    integer, intent(in) :: </a:t>
            </a:r>
            <a:r>
              <a:rPr lang="en-US" sz="1400" dirty="0" err="1" smtClean="0">
                <a:solidFill>
                  <a:srgbClr val="000000"/>
                </a:solidFill>
              </a:rPr>
              <a:t>displs</a:t>
            </a:r>
            <a:r>
              <a:rPr lang="en-US" sz="1400" dirty="0" smtClean="0">
                <a:solidFill>
                  <a:srgbClr val="000000"/>
                </a:solidFill>
              </a:rPr>
              <a:t>(*)</a:t>
            </a:r>
          </a:p>
          <a:p>
            <a:r>
              <a:rPr lang="en-US" sz="1400" dirty="0" smtClean="0">
                <a:solidFill>
                  <a:srgbClr val="000000"/>
                </a:solidFill>
              </a:rPr>
              <a:t>    integer(</a:t>
            </a:r>
            <a:r>
              <a:rPr lang="en-US" sz="1400" dirty="0" err="1" smtClean="0">
                <a:solidFill>
                  <a:srgbClr val="000000"/>
                </a:solidFill>
              </a:rPr>
              <a:t>c_int</a:t>
            </a:r>
            <a:r>
              <a:rPr lang="en-US" sz="1400" dirty="0" smtClean="0">
                <a:solidFill>
                  <a:srgbClr val="000000"/>
                </a:solidFill>
              </a:rPr>
              <a:t>), </a:t>
            </a:r>
            <a:r>
              <a:rPr lang="en-US" sz="1400" dirty="0" err="1" smtClean="0">
                <a:solidFill>
                  <a:srgbClr val="C00000"/>
                </a:solidFill>
              </a:rPr>
              <a:t>allocatable</a:t>
            </a:r>
            <a:r>
              <a:rPr lang="en-US" sz="1400" dirty="0" smtClean="0">
                <a:solidFill>
                  <a:srgbClr val="000000"/>
                </a:solidFill>
              </a:rPr>
              <a:t> :: </a:t>
            </a:r>
            <a:r>
              <a:rPr lang="en-US" sz="1400" dirty="0" err="1" smtClean="0">
                <a:solidFill>
                  <a:srgbClr val="000000"/>
                </a:solidFill>
              </a:rPr>
              <a:t>sendcounts_c</a:t>
            </a:r>
            <a:r>
              <a:rPr lang="en-US" sz="1400" dirty="0" smtClean="0">
                <a:solidFill>
                  <a:srgbClr val="000000"/>
                </a:solidFill>
              </a:rPr>
              <a:t>(:)</a:t>
            </a:r>
          </a:p>
          <a:p>
            <a:r>
              <a:rPr lang="en-US" sz="1400" dirty="0" smtClean="0">
                <a:solidFill>
                  <a:srgbClr val="000000"/>
                </a:solidFill>
              </a:rPr>
              <a:t>    integer(</a:t>
            </a:r>
            <a:r>
              <a:rPr lang="en-US" sz="1400" dirty="0" err="1" smtClean="0">
                <a:solidFill>
                  <a:srgbClr val="000000"/>
                </a:solidFill>
              </a:rPr>
              <a:t>c_int</a:t>
            </a:r>
            <a:r>
              <a:rPr lang="en-US" sz="1400" dirty="0" smtClean="0">
                <a:solidFill>
                  <a:srgbClr val="000000"/>
                </a:solidFill>
              </a:rPr>
              <a:t>), </a:t>
            </a:r>
            <a:r>
              <a:rPr lang="en-US" sz="1400" dirty="0" err="1" smtClean="0">
                <a:solidFill>
                  <a:srgbClr val="C00000"/>
                </a:solidFill>
              </a:rPr>
              <a:t>allocatable</a:t>
            </a:r>
            <a:r>
              <a:rPr lang="en-US" sz="1400" dirty="0" smtClean="0">
                <a:solidFill>
                  <a:srgbClr val="000000"/>
                </a:solidFill>
              </a:rPr>
              <a:t> :: </a:t>
            </a:r>
            <a:r>
              <a:rPr lang="en-US" sz="1400" dirty="0" err="1" smtClean="0">
                <a:solidFill>
                  <a:srgbClr val="000000"/>
                </a:solidFill>
              </a:rPr>
              <a:t>displs_c</a:t>
            </a:r>
            <a:r>
              <a:rPr lang="en-US" sz="1400" dirty="0" smtClean="0">
                <a:solidFill>
                  <a:srgbClr val="000000"/>
                </a:solidFill>
              </a:rPr>
              <a:t>(:)</a:t>
            </a:r>
          </a:p>
          <a:p>
            <a:r>
              <a:rPr lang="en-US" sz="1400" dirty="0" smtClean="0">
                <a:solidFill>
                  <a:schemeClr val="bg2">
                    <a:lumMod val="10000"/>
                  </a:schemeClr>
                </a:solidFill>
              </a:rPr>
              <a:t>    integer(</a:t>
            </a:r>
            <a:r>
              <a:rPr lang="en-US" sz="1400" dirty="0" err="1" smtClean="0">
                <a:solidFill>
                  <a:schemeClr val="bg2">
                    <a:lumMod val="10000"/>
                  </a:schemeClr>
                </a:solidFill>
              </a:rPr>
              <a:t>c_int</a:t>
            </a:r>
            <a:r>
              <a:rPr lang="en-US" sz="1400" dirty="0" smtClean="0">
                <a:solidFill>
                  <a:schemeClr val="bg2">
                    <a:lumMod val="10000"/>
                  </a:schemeClr>
                </a:solidFill>
              </a:rPr>
              <a:t>) :: err, length</a:t>
            </a:r>
          </a:p>
          <a:p>
            <a:endParaRPr lang="en-US" sz="1400" dirty="0" smtClean="0">
              <a:solidFill>
                <a:schemeClr val="bg2">
                  <a:lumMod val="10000"/>
                </a:schemeClr>
              </a:solidFill>
            </a:endParaRPr>
          </a:p>
          <a:p>
            <a:r>
              <a:rPr lang="en-US" sz="1400" dirty="0" smtClean="0">
                <a:solidFill>
                  <a:schemeClr val="bg2">
                    <a:lumMod val="10000"/>
                  </a:schemeClr>
                </a:solidFill>
              </a:rPr>
              <a:t>    if (</a:t>
            </a:r>
            <a:r>
              <a:rPr lang="en-US" sz="1400" dirty="0" err="1" smtClean="0">
                <a:solidFill>
                  <a:schemeClr val="bg2">
                    <a:lumMod val="10000"/>
                  </a:schemeClr>
                </a:solidFill>
              </a:rPr>
              <a:t>c_int</a:t>
            </a:r>
            <a:r>
              <a:rPr lang="en-US" sz="1400" dirty="0" smtClean="0">
                <a:solidFill>
                  <a:schemeClr val="bg2">
                    <a:lumMod val="10000"/>
                  </a:schemeClr>
                </a:solidFill>
              </a:rPr>
              <a:t> == kind(0)) then</a:t>
            </a:r>
          </a:p>
          <a:p>
            <a:r>
              <a:rPr lang="en-US" sz="1400" dirty="0" smtClean="0">
                <a:solidFill>
                  <a:schemeClr val="bg2">
                    <a:lumMod val="10000"/>
                  </a:schemeClr>
                </a:solidFill>
              </a:rPr>
              <a:t>       ...</a:t>
            </a:r>
          </a:p>
          <a:p>
            <a:r>
              <a:rPr lang="en-US" sz="1400" dirty="0" smtClean="0">
                <a:solidFill>
                  <a:schemeClr val="bg2">
                    <a:lumMod val="10000"/>
                  </a:schemeClr>
                </a:solidFill>
              </a:rPr>
              <a:t>    else</a:t>
            </a:r>
          </a:p>
          <a:p>
            <a:r>
              <a:rPr lang="en-US" sz="1400" dirty="0" smtClean="0">
                <a:solidFill>
                  <a:schemeClr val="bg2">
                    <a:lumMod val="10000"/>
                  </a:schemeClr>
                </a:solidFill>
              </a:rPr>
              <a:t>        </a:t>
            </a:r>
            <a:r>
              <a:rPr lang="en-US" sz="1400" dirty="0" err="1" smtClean="0">
                <a:solidFill>
                  <a:schemeClr val="bg2">
                    <a:lumMod val="10000"/>
                  </a:schemeClr>
                </a:solidFill>
              </a:rPr>
              <a:t>comm_c</a:t>
            </a:r>
            <a:r>
              <a:rPr lang="en-US" sz="1400" dirty="0" smtClean="0">
                <a:solidFill>
                  <a:schemeClr val="bg2">
                    <a:lumMod val="10000"/>
                  </a:schemeClr>
                </a:solidFill>
              </a:rPr>
              <a:t> = </a:t>
            </a:r>
            <a:r>
              <a:rPr lang="en-US" sz="1400" dirty="0" err="1" smtClean="0">
                <a:solidFill>
                  <a:schemeClr val="bg2">
                    <a:lumMod val="10000"/>
                  </a:schemeClr>
                </a:solidFill>
              </a:rPr>
              <a:t>comm%MPI_VAL</a:t>
            </a:r>
            <a:endParaRPr lang="en-US" sz="1400" dirty="0" smtClean="0">
              <a:solidFill>
                <a:schemeClr val="bg2">
                  <a:lumMod val="10000"/>
                </a:schemeClr>
              </a:solidFill>
            </a:endParaRPr>
          </a:p>
          <a:p>
            <a:r>
              <a:rPr lang="en-US" sz="1400" dirty="0" smtClean="0">
                <a:solidFill>
                  <a:schemeClr val="bg2">
                    <a:lumMod val="10000"/>
                  </a:schemeClr>
                </a:solidFill>
              </a:rPr>
              <a:t>        err = </a:t>
            </a:r>
            <a:r>
              <a:rPr lang="en-US" sz="1400" dirty="0" err="1" smtClean="0">
                <a:solidFill>
                  <a:schemeClr val="bg2">
                    <a:lumMod val="10000"/>
                  </a:schemeClr>
                </a:solidFill>
              </a:rPr>
              <a:t>MPIR_Comm_size_c</a:t>
            </a:r>
            <a:r>
              <a:rPr lang="en-US" sz="1400" dirty="0" smtClean="0">
                <a:solidFill>
                  <a:schemeClr val="bg2">
                    <a:lumMod val="10000"/>
                  </a:schemeClr>
                </a:solidFill>
              </a:rPr>
              <a:t>(</a:t>
            </a:r>
            <a:r>
              <a:rPr lang="en-US" sz="1400" dirty="0" err="1" smtClean="0">
                <a:solidFill>
                  <a:schemeClr val="bg2">
                    <a:lumMod val="10000"/>
                  </a:schemeClr>
                </a:solidFill>
              </a:rPr>
              <a:t>comm_c</a:t>
            </a:r>
            <a:r>
              <a:rPr lang="en-US" sz="1400" dirty="0" smtClean="0">
                <a:solidFill>
                  <a:schemeClr val="bg2">
                    <a:lumMod val="10000"/>
                  </a:schemeClr>
                </a:solidFill>
              </a:rPr>
              <a:t>, length)</a:t>
            </a:r>
          </a:p>
          <a:p>
            <a:r>
              <a:rPr lang="en-US" sz="1400" dirty="0" smtClean="0">
                <a:solidFill>
                  <a:schemeClr val="bg2">
                    <a:lumMod val="10000"/>
                  </a:schemeClr>
                </a:solidFill>
              </a:rPr>
              <a:t>        </a:t>
            </a:r>
            <a:r>
              <a:rPr lang="en-US" sz="1400" dirty="0" err="1" smtClean="0">
                <a:solidFill>
                  <a:srgbClr val="C00000"/>
                </a:solidFill>
              </a:rPr>
              <a:t>sendcounts_c</a:t>
            </a:r>
            <a:r>
              <a:rPr lang="en-US" sz="1400" dirty="0" smtClean="0">
                <a:solidFill>
                  <a:srgbClr val="C00000"/>
                </a:solidFill>
              </a:rPr>
              <a:t> = </a:t>
            </a:r>
            <a:r>
              <a:rPr lang="en-US" sz="1400" dirty="0" err="1" smtClean="0">
                <a:solidFill>
                  <a:srgbClr val="C00000"/>
                </a:solidFill>
              </a:rPr>
              <a:t>sendcounts</a:t>
            </a:r>
            <a:r>
              <a:rPr lang="en-US" sz="1400" dirty="0" smtClean="0">
                <a:solidFill>
                  <a:srgbClr val="C00000"/>
                </a:solidFill>
              </a:rPr>
              <a:t>(1:length)</a:t>
            </a:r>
          </a:p>
          <a:p>
            <a:r>
              <a:rPr lang="en-US" sz="1400" dirty="0" smtClean="0">
                <a:solidFill>
                  <a:srgbClr val="C00000"/>
                </a:solidFill>
              </a:rPr>
              <a:t>        </a:t>
            </a:r>
            <a:r>
              <a:rPr lang="en-US" sz="1400" dirty="0" err="1" smtClean="0">
                <a:solidFill>
                  <a:srgbClr val="C00000"/>
                </a:solidFill>
              </a:rPr>
              <a:t>displs_c</a:t>
            </a:r>
            <a:r>
              <a:rPr lang="en-US" sz="1400" dirty="0" smtClean="0">
                <a:solidFill>
                  <a:srgbClr val="C00000"/>
                </a:solidFill>
              </a:rPr>
              <a:t> = </a:t>
            </a:r>
            <a:r>
              <a:rPr lang="en-US" sz="1400" dirty="0" err="1" smtClean="0">
                <a:solidFill>
                  <a:srgbClr val="C00000"/>
                </a:solidFill>
              </a:rPr>
              <a:t>displs</a:t>
            </a:r>
            <a:r>
              <a:rPr lang="en-US" sz="1400" dirty="0" smtClean="0">
                <a:solidFill>
                  <a:srgbClr val="C00000"/>
                </a:solidFill>
              </a:rPr>
              <a:t>(1:length)</a:t>
            </a:r>
          </a:p>
          <a:p>
            <a:r>
              <a:rPr lang="en-US" sz="1400" dirty="0" smtClean="0">
                <a:solidFill>
                  <a:schemeClr val="bg2">
                    <a:lumMod val="10000"/>
                  </a:schemeClr>
                </a:solidFill>
              </a:rPr>
              <a:t>        …       </a:t>
            </a:r>
          </a:p>
          <a:p>
            <a:r>
              <a:rPr lang="en-US" sz="1400" dirty="0" smtClean="0">
                <a:solidFill>
                  <a:schemeClr val="bg2">
                    <a:lumMod val="10000"/>
                  </a:schemeClr>
                </a:solidFill>
              </a:rPr>
              <a:t>    end if</a:t>
            </a:r>
          </a:p>
          <a:p>
            <a:r>
              <a:rPr lang="en-US" sz="1400" dirty="0" smtClean="0">
                <a:solidFill>
                  <a:schemeClr val="bg2">
                    <a:lumMod val="10000"/>
                  </a:schemeClr>
                </a:solidFill>
              </a:rPr>
              <a:t>end subroutine MPI_Scatterv_f08ts</a:t>
            </a:r>
          </a:p>
          <a:p>
            <a:pPr marL="342900" indent="-342900" fontAlgn="base">
              <a:spcBef>
                <a:spcPct val="20000"/>
              </a:spcBef>
              <a:spcAft>
                <a:spcPct val="0"/>
              </a:spcAft>
              <a:buClr>
                <a:srgbClr val="1F497D"/>
              </a:buClr>
              <a:buFont typeface="Wingdings" pitchFamily="2" charset="2"/>
              <a:buChar char="§"/>
            </a:pPr>
            <a:r>
              <a:rPr lang="en-US" sz="2400" dirty="0" smtClean="0">
                <a:solidFill>
                  <a:schemeClr val="bg2">
                    <a:lumMod val="10000"/>
                  </a:schemeClr>
                </a:solidFill>
              </a:rPr>
              <a:t>Temp arrays are auto (de)allocated in the else branch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Integer &amp; MPI handle(3)  -- index arguments</a:t>
            </a:r>
            <a:endParaRPr lang="en-US" dirty="0"/>
          </a:p>
        </p:txBody>
      </p:sp>
      <p:sp>
        <p:nvSpPr>
          <p:cNvPr id="3" name="内容占位符 2"/>
          <p:cNvSpPr>
            <a:spLocks noGrp="1"/>
          </p:cNvSpPr>
          <p:nvPr>
            <p:ph idx="1"/>
          </p:nvPr>
        </p:nvSpPr>
        <p:spPr/>
        <p:txBody>
          <a:bodyPr/>
          <a:lstStyle/>
          <a:p>
            <a:r>
              <a:rPr lang="en-US" dirty="0" smtClean="0"/>
              <a:t>Index arguments in MPI_{Wait, Test}{any, some} are 0-based in C, 1-based in Fortran; after calling the C routine, we need</a:t>
            </a:r>
          </a:p>
          <a:p>
            <a:pPr lvl="1"/>
            <a:r>
              <a:rPr lang="en-US" dirty="0" smtClean="0"/>
              <a:t>If (</a:t>
            </a:r>
            <a:r>
              <a:rPr lang="en-US" dirty="0" err="1" smtClean="0"/>
              <a:t>index_c</a:t>
            </a:r>
            <a:r>
              <a:rPr lang="en-US" dirty="0" smtClean="0"/>
              <a:t> &gt;= 0) index = </a:t>
            </a:r>
            <a:r>
              <a:rPr lang="en-US" dirty="0" err="1" smtClean="0"/>
              <a:t>index_c</a:t>
            </a:r>
            <a:r>
              <a:rPr lang="en-US" dirty="0" smtClean="0"/>
              <a:t> + 1</a:t>
            </a:r>
          </a:p>
          <a:p>
            <a:pPr lvl="1"/>
            <a:endParaRPr lang="en-US" dirty="0" smtClean="0"/>
          </a:p>
          <a:p>
            <a:r>
              <a:rPr lang="en-US" dirty="0" smtClean="0"/>
              <a:t>In type creation routines the displacement and index info, e.g., in </a:t>
            </a:r>
            <a:r>
              <a:rPr lang="en-US" dirty="0" err="1" smtClean="0"/>
              <a:t>MPI_Type_indexed</a:t>
            </a:r>
            <a:r>
              <a:rPr lang="en-US" dirty="0" smtClean="0"/>
              <a:t>(…,</a:t>
            </a:r>
            <a:r>
              <a:rPr lang="en-US" dirty="0" err="1" smtClean="0"/>
              <a:t>array_of_displacements</a:t>
            </a:r>
            <a:r>
              <a:rPr lang="en-US" dirty="0" smtClean="0"/>
              <a:t>,…), </a:t>
            </a:r>
            <a:r>
              <a:rPr lang="en-US" dirty="0" err="1" smtClean="0"/>
              <a:t>MPI_Type_create_subarray</a:t>
            </a:r>
            <a:r>
              <a:rPr lang="en-US" dirty="0" smtClean="0"/>
              <a:t>(…,</a:t>
            </a:r>
            <a:r>
              <a:rPr lang="en-US" dirty="0" err="1" smtClean="0"/>
              <a:t>array_of_starts</a:t>
            </a:r>
            <a:r>
              <a:rPr lang="en-US" dirty="0" smtClean="0"/>
              <a:t>,…), is 0-based in both C and Fortran</a:t>
            </a:r>
          </a:p>
          <a:p>
            <a:pPr lvl="1"/>
            <a:r>
              <a:rPr lang="en-US" dirty="0" smtClean="0"/>
              <a:t>Do nothing</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Logical / </a:t>
            </a:r>
            <a:r>
              <a:rPr lang="en-US" dirty="0" err="1" smtClean="0"/>
              <a:t>boolean</a:t>
            </a:r>
            <a:endParaRPr lang="en-US" dirty="0"/>
          </a:p>
        </p:txBody>
      </p:sp>
      <p:sp>
        <p:nvSpPr>
          <p:cNvPr id="3" name="内容占位符 2"/>
          <p:cNvSpPr>
            <a:spLocks noGrp="1"/>
          </p:cNvSpPr>
          <p:nvPr>
            <p:ph idx="1"/>
          </p:nvPr>
        </p:nvSpPr>
        <p:spPr>
          <a:xfrm>
            <a:off x="457200" y="1143000"/>
            <a:ext cx="8534400" cy="2590800"/>
          </a:xfrm>
        </p:spPr>
        <p:txBody>
          <a:bodyPr/>
          <a:lstStyle/>
          <a:p>
            <a:r>
              <a:rPr lang="en-US" dirty="0" smtClean="0"/>
              <a:t>MPI C uses integer for </a:t>
            </a:r>
            <a:r>
              <a:rPr lang="en-US" dirty="0" err="1" smtClean="0"/>
              <a:t>boolean</a:t>
            </a:r>
            <a:r>
              <a:rPr lang="en-US" dirty="0" smtClean="0"/>
              <a:t>, while MPI Fortran uses logical</a:t>
            </a:r>
          </a:p>
          <a:p>
            <a:r>
              <a:rPr lang="en-US" dirty="0" smtClean="0"/>
              <a:t>How to represent logical is implementation dependant, making it hard to portably do conversions in C</a:t>
            </a:r>
          </a:p>
          <a:p>
            <a:r>
              <a:rPr lang="en-US" dirty="0" smtClean="0"/>
              <a:t>However, it is trivial in Fortran – a benefit of doing wrapping in Fortran. Let’s say</a:t>
            </a:r>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22</a:t>
            </a:fld>
            <a:endParaRPr lang="en-US" dirty="0"/>
          </a:p>
        </p:txBody>
      </p:sp>
      <p:sp>
        <p:nvSpPr>
          <p:cNvPr id="6" name="内容占位符 2"/>
          <p:cNvSpPr txBox="1">
            <a:spLocks/>
          </p:cNvSpPr>
          <p:nvPr/>
        </p:nvSpPr>
        <p:spPr bwMode="auto">
          <a:xfrm>
            <a:off x="484304" y="4724400"/>
            <a:ext cx="85344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Fortran </a:t>
            </a: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sym typeface="Wingdings" pitchFamily="2" charset="2"/>
              </a:rPr>
              <a:t> C : </a:t>
            </a:r>
            <a:r>
              <a:rPr kumimoji="0" lang="en-US" sz="2400" b="0" i="0" u="none" strike="noStrike" kern="0" cap="none" spc="0" normalizeH="0" baseline="0" noProof="0" dirty="0" err="1" smtClean="0">
                <a:ln>
                  <a:noFill/>
                </a:ln>
                <a:solidFill>
                  <a:schemeClr val="bg2">
                    <a:lumMod val="10000"/>
                  </a:schemeClr>
                </a:solidFill>
                <a:effectLst/>
                <a:uLnTx/>
                <a:uFillTx/>
                <a:latin typeface="+mn-lt"/>
                <a:ea typeface="+mn-ea"/>
                <a:cs typeface="+mn-cs"/>
                <a:sym typeface="Wingdings" pitchFamily="2" charset="2"/>
              </a:rPr>
              <a:t>x_c</a:t>
            </a: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sym typeface="Wingdings" pitchFamily="2" charset="2"/>
              </a:rPr>
              <a:t> = merge(1, 0, x)</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sym typeface="Wingdings" pitchFamily="2" charset="2"/>
              </a:rPr>
              <a:t>C  Fortran:  x = (</a:t>
            </a:r>
            <a:r>
              <a:rPr kumimoji="0" lang="en-US" sz="2400" b="0" i="0" u="none" strike="noStrike" kern="0" cap="none" spc="0" normalizeH="0" baseline="0" noProof="0" dirty="0" err="1" smtClean="0">
                <a:ln>
                  <a:noFill/>
                </a:ln>
                <a:solidFill>
                  <a:schemeClr val="bg2">
                    <a:lumMod val="10000"/>
                  </a:schemeClr>
                </a:solidFill>
                <a:effectLst/>
                <a:uLnTx/>
                <a:uFillTx/>
                <a:latin typeface="+mn-lt"/>
                <a:ea typeface="+mn-ea"/>
                <a:cs typeface="+mn-cs"/>
                <a:sym typeface="Wingdings" pitchFamily="2" charset="2"/>
              </a:rPr>
              <a:t>x_c</a:t>
            </a: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sym typeface="Wingdings" pitchFamily="2" charset="2"/>
              </a:rPr>
              <a:t> / = 0)</a:t>
            </a:r>
          </a:p>
        </p:txBody>
      </p:sp>
      <p:sp>
        <p:nvSpPr>
          <p:cNvPr id="8" name="TextBox 7"/>
          <p:cNvSpPr txBox="1"/>
          <p:nvPr/>
        </p:nvSpPr>
        <p:spPr>
          <a:xfrm>
            <a:off x="1447800" y="3733800"/>
            <a:ext cx="2743200" cy="707886"/>
          </a:xfrm>
          <a:prstGeom prst="rect">
            <a:avLst/>
          </a:prstGeom>
          <a:noFill/>
        </p:spPr>
        <p:txBody>
          <a:bodyPr wrap="square" rtlCol="0">
            <a:spAutoFit/>
          </a:bodyPr>
          <a:lstStyle/>
          <a:p>
            <a:r>
              <a:rPr lang="en-US" sz="2000" dirty="0" smtClean="0">
                <a:solidFill>
                  <a:srgbClr val="000000"/>
                </a:solidFill>
              </a:rPr>
              <a:t>logical :: x</a:t>
            </a:r>
          </a:p>
          <a:p>
            <a:r>
              <a:rPr lang="en-US" sz="2000" dirty="0" smtClean="0">
                <a:solidFill>
                  <a:srgbClr val="000000"/>
                </a:solidFill>
              </a:rPr>
              <a:t>integer(</a:t>
            </a:r>
            <a:r>
              <a:rPr lang="en-US" sz="2000" dirty="0" err="1" smtClean="0">
                <a:solidFill>
                  <a:srgbClr val="000000"/>
                </a:solidFill>
              </a:rPr>
              <a:t>c_int</a:t>
            </a:r>
            <a:r>
              <a:rPr lang="en-US" sz="2000" dirty="0" smtClean="0">
                <a:solidFill>
                  <a:srgbClr val="000000"/>
                </a:solidFill>
              </a:rPr>
              <a:t>) :: </a:t>
            </a:r>
            <a:r>
              <a:rPr lang="en-US" sz="2000" dirty="0" err="1" smtClean="0">
                <a:solidFill>
                  <a:srgbClr val="000000"/>
                </a:solidFill>
              </a:rPr>
              <a:t>x_c</a:t>
            </a:r>
            <a:endParaRPr lang="en-US" sz="2000" dirty="0">
              <a:solidFill>
                <a:srgbClr val="000000"/>
              </a:solidFill>
            </a:endParaRPr>
          </a:p>
        </p:txBody>
      </p:sp>
      <p:sp>
        <p:nvSpPr>
          <p:cNvPr id="9" name="TextBox 8"/>
          <p:cNvSpPr txBox="1"/>
          <p:nvPr/>
        </p:nvSpPr>
        <p:spPr>
          <a:xfrm>
            <a:off x="5029200" y="3733800"/>
            <a:ext cx="2743200" cy="707886"/>
          </a:xfrm>
          <a:prstGeom prst="rect">
            <a:avLst/>
          </a:prstGeom>
          <a:noFill/>
        </p:spPr>
        <p:txBody>
          <a:bodyPr wrap="square" rtlCol="0">
            <a:spAutoFit/>
          </a:bodyPr>
          <a:lstStyle/>
          <a:p>
            <a:r>
              <a:rPr lang="en-US" sz="2000" dirty="0" smtClean="0">
                <a:solidFill>
                  <a:srgbClr val="000000"/>
                </a:solidFill>
              </a:rPr>
              <a:t>logical :: x(</a:t>
            </a:r>
            <a:r>
              <a:rPr lang="en-US" sz="2000" dirty="0" err="1" smtClean="0">
                <a:solidFill>
                  <a:srgbClr val="000000"/>
                </a:solidFill>
              </a:rPr>
              <a:t>len</a:t>
            </a:r>
            <a:r>
              <a:rPr lang="en-US" sz="2000" dirty="0" smtClean="0">
                <a:solidFill>
                  <a:srgbClr val="000000"/>
                </a:solidFill>
              </a:rPr>
              <a:t>)</a:t>
            </a:r>
          </a:p>
          <a:p>
            <a:r>
              <a:rPr lang="en-US" sz="2000" dirty="0" smtClean="0">
                <a:solidFill>
                  <a:srgbClr val="000000"/>
                </a:solidFill>
              </a:rPr>
              <a:t>integer(</a:t>
            </a:r>
            <a:r>
              <a:rPr lang="en-US" sz="2000" dirty="0" err="1" smtClean="0">
                <a:solidFill>
                  <a:srgbClr val="000000"/>
                </a:solidFill>
              </a:rPr>
              <a:t>c_int</a:t>
            </a:r>
            <a:r>
              <a:rPr lang="en-US" sz="2000" dirty="0" smtClean="0">
                <a:solidFill>
                  <a:srgbClr val="000000"/>
                </a:solidFill>
              </a:rPr>
              <a:t>) :: </a:t>
            </a:r>
            <a:r>
              <a:rPr lang="en-US" sz="2000" dirty="0" err="1" smtClean="0">
                <a:solidFill>
                  <a:srgbClr val="000000"/>
                </a:solidFill>
              </a:rPr>
              <a:t>x_c</a:t>
            </a:r>
            <a:r>
              <a:rPr lang="en-US" sz="2000" dirty="0" smtClean="0">
                <a:solidFill>
                  <a:srgbClr val="000000"/>
                </a:solidFill>
              </a:rPr>
              <a:t>(</a:t>
            </a:r>
            <a:r>
              <a:rPr lang="en-US" sz="2000" dirty="0" err="1" smtClean="0">
                <a:solidFill>
                  <a:srgbClr val="000000"/>
                </a:solidFill>
              </a:rPr>
              <a:t>len</a:t>
            </a:r>
            <a:r>
              <a:rPr lang="en-US" sz="2000" dirty="0" smtClean="0">
                <a:solidFill>
                  <a:srgbClr val="000000"/>
                </a:solidFill>
              </a:rPr>
              <a:t>)</a:t>
            </a:r>
            <a:endParaRPr lang="en-US" sz="2000" dirty="0">
              <a:solidFill>
                <a:srgbClr val="000000"/>
              </a:solidFill>
            </a:endParaRPr>
          </a:p>
        </p:txBody>
      </p:sp>
      <p:sp>
        <p:nvSpPr>
          <p:cNvPr id="10" name="TextBox 9"/>
          <p:cNvSpPr txBox="1"/>
          <p:nvPr/>
        </p:nvSpPr>
        <p:spPr>
          <a:xfrm>
            <a:off x="4114800" y="3867090"/>
            <a:ext cx="533400" cy="400110"/>
          </a:xfrm>
          <a:prstGeom prst="rect">
            <a:avLst/>
          </a:prstGeom>
          <a:noFill/>
        </p:spPr>
        <p:txBody>
          <a:bodyPr wrap="square" rtlCol="0">
            <a:spAutoFit/>
          </a:bodyPr>
          <a:lstStyle/>
          <a:p>
            <a:r>
              <a:rPr lang="en-US" sz="2000" dirty="0" smtClean="0">
                <a:solidFill>
                  <a:srgbClr val="000000"/>
                </a:solidFill>
              </a:rPr>
              <a:t>or</a:t>
            </a:r>
            <a:endParaRPr lang="en-US" sz="200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Character / string</a:t>
            </a:r>
            <a:endParaRPr lang="en-US" dirty="0"/>
          </a:p>
        </p:txBody>
      </p:sp>
      <p:sp>
        <p:nvSpPr>
          <p:cNvPr id="3" name="内容占位符 2"/>
          <p:cNvSpPr>
            <a:spLocks noGrp="1"/>
          </p:cNvSpPr>
          <p:nvPr>
            <p:ph idx="1"/>
          </p:nvPr>
        </p:nvSpPr>
        <p:spPr>
          <a:xfrm>
            <a:off x="457200" y="990600"/>
            <a:ext cx="8305800" cy="2438400"/>
          </a:xfrm>
        </p:spPr>
        <p:txBody>
          <a:bodyPr/>
          <a:lstStyle/>
          <a:p>
            <a:pPr>
              <a:lnSpc>
                <a:spcPct val="100000"/>
              </a:lnSpc>
            </a:pPr>
            <a:r>
              <a:rPr lang="en-US" dirty="0" smtClean="0"/>
              <a:t>1D strings in C are null-terminated, in Fortran are of fixed-length and padded with blanks</a:t>
            </a:r>
          </a:p>
          <a:p>
            <a:pPr>
              <a:lnSpc>
                <a:spcPct val="100000"/>
              </a:lnSpc>
            </a:pPr>
            <a:r>
              <a:rPr lang="en-US" dirty="0" smtClean="0"/>
              <a:t>2D strings in C are array of pointers to strings, in Fortran are 2D character array</a:t>
            </a:r>
          </a:p>
          <a:p>
            <a:pPr>
              <a:lnSpc>
                <a:spcPct val="100000"/>
              </a:lnSpc>
            </a:pPr>
            <a:r>
              <a:rPr lang="en-US" dirty="0" smtClean="0"/>
              <a:t>Need to jump forth and back between these two conventions. E.g., </a:t>
            </a:r>
            <a:r>
              <a:rPr lang="en-US" dirty="0" err="1" smtClean="0"/>
              <a:t>MPI_Comm_Spawn</a:t>
            </a:r>
            <a:r>
              <a:rPr lang="en-US" dirty="0" smtClean="0"/>
              <a:t>(command, </a:t>
            </a:r>
            <a:r>
              <a:rPr lang="en-US" dirty="0" err="1" smtClean="0"/>
              <a:t>argv</a:t>
            </a:r>
            <a:r>
              <a:rPr lang="en-US" dirty="0" smtClean="0"/>
              <a:t>,..)</a:t>
            </a:r>
          </a:p>
          <a:p>
            <a:pPr>
              <a:buNone/>
            </a:pPr>
            <a:endParaRPr lang="en-US" dirty="0" smtClean="0"/>
          </a:p>
          <a:p>
            <a:endParaRPr lang="en-US" dirty="0" smtClean="0"/>
          </a:p>
          <a:p>
            <a:endParaRPr lang="en-US" dirty="0" smtClean="0"/>
          </a:p>
          <a:p>
            <a:endParaRPr lang="en-US" dirty="0" smtClean="0"/>
          </a:p>
          <a:p>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23</a:t>
            </a:fld>
            <a:endParaRPr lang="en-US" dirty="0"/>
          </a:p>
        </p:txBody>
      </p:sp>
      <p:pic>
        <p:nvPicPr>
          <p:cNvPr id="1029" name="Picture 5"/>
          <p:cNvPicPr>
            <a:picLocks noChangeAspect="1" noChangeArrowheads="1"/>
          </p:cNvPicPr>
          <p:nvPr/>
        </p:nvPicPr>
        <p:blipFill>
          <a:blip r:embed="rId3"/>
          <a:srcRect/>
          <a:stretch>
            <a:fillRect/>
          </a:stretch>
        </p:blipFill>
        <p:spPr bwMode="auto">
          <a:xfrm>
            <a:off x="1752600" y="3581400"/>
            <a:ext cx="5562600" cy="31988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MPI_Status</a:t>
            </a:r>
            <a:endParaRPr lang="en-US" dirty="0"/>
          </a:p>
        </p:txBody>
      </p:sp>
      <p:sp>
        <p:nvSpPr>
          <p:cNvPr id="3" name="内容占位符 2"/>
          <p:cNvSpPr>
            <a:spLocks noGrp="1"/>
          </p:cNvSpPr>
          <p:nvPr>
            <p:ph idx="1"/>
          </p:nvPr>
        </p:nvSpPr>
        <p:spPr>
          <a:xfrm>
            <a:off x="457200" y="2667000"/>
            <a:ext cx="8229600" cy="838200"/>
          </a:xfrm>
        </p:spPr>
        <p:txBody>
          <a:bodyPr/>
          <a:lstStyle/>
          <a:p>
            <a:r>
              <a:rPr lang="en-US" dirty="0" smtClean="0"/>
              <a:t>Even if </a:t>
            </a:r>
            <a:r>
              <a:rPr lang="en-US" dirty="0" err="1" smtClean="0"/>
              <a:t>c_int</a:t>
            </a:r>
            <a:r>
              <a:rPr lang="en-US" dirty="0" smtClean="0"/>
              <a:t> == kind(0), compilers think the two types are different, though in reality they are the same</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24</a:t>
            </a:fld>
            <a:endParaRPr lang="en-US" dirty="0"/>
          </a:p>
        </p:txBody>
      </p:sp>
      <p:sp>
        <p:nvSpPr>
          <p:cNvPr id="6" name="TextBox 5"/>
          <p:cNvSpPr txBox="1"/>
          <p:nvPr/>
        </p:nvSpPr>
        <p:spPr>
          <a:xfrm>
            <a:off x="685800" y="1066800"/>
            <a:ext cx="3124200" cy="1477328"/>
          </a:xfrm>
          <a:prstGeom prst="rect">
            <a:avLst/>
          </a:prstGeom>
          <a:noFill/>
          <a:ln>
            <a:solidFill>
              <a:schemeClr val="bg2">
                <a:lumMod val="10000"/>
              </a:schemeClr>
            </a:solidFill>
          </a:ln>
        </p:spPr>
        <p:txBody>
          <a:bodyPr wrap="square" rtlCol="0">
            <a:spAutoFit/>
          </a:bodyPr>
          <a:lstStyle/>
          <a:p>
            <a:pPr>
              <a:buNone/>
            </a:pPr>
            <a:r>
              <a:rPr lang="en-US" dirty="0" smtClean="0">
                <a:solidFill>
                  <a:srgbClr val="000000"/>
                </a:solidFill>
              </a:rPr>
              <a:t>type, bind(C) :: </a:t>
            </a:r>
            <a:r>
              <a:rPr lang="en-US" dirty="0" err="1" smtClean="0">
                <a:solidFill>
                  <a:srgbClr val="000000"/>
                </a:solidFill>
              </a:rPr>
              <a:t>MPI_Status</a:t>
            </a:r>
            <a:endParaRPr lang="en-US" dirty="0" smtClean="0">
              <a:solidFill>
                <a:srgbClr val="000000"/>
              </a:solidFill>
            </a:endParaRPr>
          </a:p>
          <a:p>
            <a:pPr>
              <a:buNone/>
            </a:pPr>
            <a:r>
              <a:rPr lang="en-US" dirty="0" smtClean="0">
                <a:solidFill>
                  <a:srgbClr val="000000"/>
                </a:solidFill>
              </a:rPr>
              <a:t>    integer :: MPI_SOURCE</a:t>
            </a:r>
          </a:p>
          <a:p>
            <a:pPr>
              <a:buNone/>
            </a:pPr>
            <a:r>
              <a:rPr lang="en-US" dirty="0" smtClean="0">
                <a:solidFill>
                  <a:srgbClr val="000000"/>
                </a:solidFill>
              </a:rPr>
              <a:t>    integer :: MPI_TAG</a:t>
            </a:r>
          </a:p>
          <a:p>
            <a:pPr>
              <a:buNone/>
            </a:pPr>
            <a:r>
              <a:rPr lang="en-US" dirty="0" smtClean="0">
                <a:solidFill>
                  <a:srgbClr val="000000"/>
                </a:solidFill>
              </a:rPr>
              <a:t>    integer :: MPI_ERROR</a:t>
            </a:r>
          </a:p>
          <a:p>
            <a:pPr>
              <a:buNone/>
            </a:pPr>
            <a:r>
              <a:rPr lang="en-US" dirty="0" smtClean="0">
                <a:solidFill>
                  <a:srgbClr val="000000"/>
                </a:solidFill>
              </a:rPr>
              <a:t>end type </a:t>
            </a:r>
            <a:r>
              <a:rPr lang="en-US" dirty="0" err="1" smtClean="0">
                <a:solidFill>
                  <a:srgbClr val="000000"/>
                </a:solidFill>
              </a:rPr>
              <a:t>MPI_Status</a:t>
            </a:r>
            <a:endParaRPr lang="en-US" dirty="0" smtClean="0">
              <a:solidFill>
                <a:srgbClr val="000000"/>
              </a:solidFill>
            </a:endParaRPr>
          </a:p>
        </p:txBody>
      </p:sp>
      <p:sp>
        <p:nvSpPr>
          <p:cNvPr id="7" name="矩形 6"/>
          <p:cNvSpPr/>
          <p:nvPr/>
        </p:nvSpPr>
        <p:spPr>
          <a:xfrm>
            <a:off x="4572000" y="1066800"/>
            <a:ext cx="3276600" cy="1477328"/>
          </a:xfrm>
          <a:prstGeom prst="rect">
            <a:avLst/>
          </a:prstGeom>
          <a:ln>
            <a:solidFill>
              <a:schemeClr val="bg2">
                <a:lumMod val="10000"/>
              </a:schemeClr>
            </a:solidFill>
          </a:ln>
        </p:spPr>
        <p:txBody>
          <a:bodyPr wrap="square">
            <a:spAutoFit/>
          </a:bodyPr>
          <a:lstStyle/>
          <a:p>
            <a:r>
              <a:rPr lang="en-US" dirty="0" smtClean="0">
                <a:solidFill>
                  <a:srgbClr val="000000"/>
                </a:solidFill>
              </a:rPr>
              <a:t>type :: </a:t>
            </a:r>
            <a:r>
              <a:rPr lang="en-US" dirty="0" err="1" smtClean="0">
                <a:solidFill>
                  <a:srgbClr val="000000"/>
                </a:solidFill>
              </a:rPr>
              <a:t>c_Status</a:t>
            </a:r>
            <a:endParaRPr lang="en-US" dirty="0" smtClean="0">
              <a:solidFill>
                <a:srgbClr val="000000"/>
              </a:solidFill>
            </a:endParaRPr>
          </a:p>
          <a:p>
            <a:r>
              <a:rPr lang="en-US" dirty="0" smtClean="0">
                <a:solidFill>
                  <a:srgbClr val="000000"/>
                </a:solidFill>
              </a:rPr>
              <a:t>   integer (</a:t>
            </a:r>
            <a:r>
              <a:rPr lang="en-US" dirty="0" err="1" smtClean="0">
                <a:solidFill>
                  <a:srgbClr val="000000"/>
                </a:solidFill>
              </a:rPr>
              <a:t>c_int</a:t>
            </a:r>
            <a:r>
              <a:rPr lang="en-US" dirty="0" smtClean="0">
                <a:solidFill>
                  <a:srgbClr val="000000"/>
                </a:solidFill>
              </a:rPr>
              <a:t>) :: MPI_SOURCE</a:t>
            </a:r>
          </a:p>
          <a:p>
            <a:r>
              <a:rPr lang="en-US" dirty="0" smtClean="0">
                <a:solidFill>
                  <a:srgbClr val="000000"/>
                </a:solidFill>
              </a:rPr>
              <a:t>   integer (</a:t>
            </a:r>
            <a:r>
              <a:rPr lang="en-US" dirty="0" err="1" smtClean="0">
                <a:solidFill>
                  <a:srgbClr val="000000"/>
                </a:solidFill>
              </a:rPr>
              <a:t>c_int</a:t>
            </a:r>
            <a:r>
              <a:rPr lang="en-US" dirty="0" smtClean="0">
                <a:solidFill>
                  <a:srgbClr val="000000"/>
                </a:solidFill>
              </a:rPr>
              <a:t>) :: MPI_TAG</a:t>
            </a:r>
          </a:p>
          <a:p>
            <a:r>
              <a:rPr lang="en-US" dirty="0" smtClean="0">
                <a:solidFill>
                  <a:srgbClr val="000000"/>
                </a:solidFill>
              </a:rPr>
              <a:t>   integer (</a:t>
            </a:r>
            <a:r>
              <a:rPr lang="en-US" dirty="0" err="1" smtClean="0">
                <a:solidFill>
                  <a:srgbClr val="000000"/>
                </a:solidFill>
              </a:rPr>
              <a:t>c_int</a:t>
            </a:r>
            <a:r>
              <a:rPr lang="en-US" dirty="0" smtClean="0">
                <a:solidFill>
                  <a:srgbClr val="000000"/>
                </a:solidFill>
              </a:rPr>
              <a:t>) :: MPI_ERROR</a:t>
            </a:r>
          </a:p>
          <a:p>
            <a:r>
              <a:rPr lang="en-US" dirty="0" smtClean="0">
                <a:solidFill>
                  <a:srgbClr val="000000"/>
                </a:solidFill>
              </a:rPr>
              <a:t>end type </a:t>
            </a:r>
            <a:r>
              <a:rPr lang="en-US" dirty="0" err="1" smtClean="0">
                <a:solidFill>
                  <a:srgbClr val="000000"/>
                </a:solidFill>
              </a:rPr>
              <a:t>c_Status</a:t>
            </a:r>
            <a:endParaRPr lang="en-US" dirty="0">
              <a:solidFill>
                <a:srgbClr val="000000"/>
              </a:solidFill>
            </a:endParaRPr>
          </a:p>
        </p:txBody>
      </p:sp>
      <p:sp>
        <p:nvSpPr>
          <p:cNvPr id="8" name="不等于号 7"/>
          <p:cNvSpPr/>
          <p:nvPr/>
        </p:nvSpPr>
        <p:spPr bwMode="auto">
          <a:xfrm>
            <a:off x="3810000" y="1600200"/>
            <a:ext cx="762000" cy="381000"/>
          </a:xfrm>
          <a:prstGeom prst="mathNotEqual">
            <a:avLst/>
          </a:prstGeom>
          <a:solidFill>
            <a:srgbClr val="C00000"/>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9" name="TextBox 8"/>
          <p:cNvSpPr txBox="1"/>
          <p:nvPr/>
        </p:nvSpPr>
        <p:spPr>
          <a:xfrm>
            <a:off x="1600200" y="762000"/>
            <a:ext cx="1066800" cy="369332"/>
          </a:xfrm>
          <a:prstGeom prst="rect">
            <a:avLst/>
          </a:prstGeom>
          <a:noFill/>
        </p:spPr>
        <p:txBody>
          <a:bodyPr wrap="square" rtlCol="0">
            <a:spAutoFit/>
          </a:bodyPr>
          <a:lstStyle/>
          <a:p>
            <a:r>
              <a:rPr lang="en-US" dirty="0" smtClean="0">
                <a:solidFill>
                  <a:srgbClr val="000000"/>
                </a:solidFill>
              </a:rPr>
              <a:t>Fortran</a:t>
            </a:r>
            <a:endParaRPr lang="en-US" dirty="0">
              <a:solidFill>
                <a:srgbClr val="000000"/>
              </a:solidFill>
            </a:endParaRPr>
          </a:p>
        </p:txBody>
      </p:sp>
      <p:sp>
        <p:nvSpPr>
          <p:cNvPr id="10" name="TextBox 9"/>
          <p:cNvSpPr txBox="1"/>
          <p:nvPr/>
        </p:nvSpPr>
        <p:spPr>
          <a:xfrm>
            <a:off x="5867400" y="762000"/>
            <a:ext cx="609600" cy="369332"/>
          </a:xfrm>
          <a:prstGeom prst="rect">
            <a:avLst/>
          </a:prstGeom>
          <a:noFill/>
        </p:spPr>
        <p:txBody>
          <a:bodyPr wrap="square" rtlCol="0">
            <a:spAutoFit/>
          </a:bodyPr>
          <a:lstStyle/>
          <a:p>
            <a:r>
              <a:rPr lang="en-US" dirty="0" smtClean="0">
                <a:solidFill>
                  <a:srgbClr val="000000"/>
                </a:solidFill>
              </a:rPr>
              <a:t>C</a:t>
            </a:r>
            <a:endParaRPr lang="en-US" dirty="0">
              <a:solidFill>
                <a:srgbClr val="000000"/>
              </a:solidFill>
            </a:endParaRPr>
          </a:p>
        </p:txBody>
      </p:sp>
      <p:sp>
        <p:nvSpPr>
          <p:cNvPr id="11" name="矩形 10"/>
          <p:cNvSpPr/>
          <p:nvPr/>
        </p:nvSpPr>
        <p:spPr>
          <a:xfrm>
            <a:off x="228600" y="3581400"/>
            <a:ext cx="4343400" cy="2862322"/>
          </a:xfrm>
          <a:prstGeom prst="rect">
            <a:avLst/>
          </a:prstGeom>
        </p:spPr>
        <p:txBody>
          <a:bodyPr wrap="square">
            <a:spAutoFit/>
          </a:bodyPr>
          <a:lstStyle/>
          <a:p>
            <a:r>
              <a:rPr lang="en-US" dirty="0" smtClean="0">
                <a:solidFill>
                  <a:schemeClr val="bg2">
                    <a:lumMod val="10000"/>
                  </a:schemeClr>
                </a:solidFill>
              </a:rPr>
              <a:t>subroutine MPI_Recv_f08ts(…, status, </a:t>
            </a:r>
            <a:r>
              <a:rPr lang="en-US" dirty="0" err="1" smtClean="0">
                <a:solidFill>
                  <a:schemeClr val="bg2">
                    <a:lumMod val="10000"/>
                  </a:schemeClr>
                </a:solidFill>
              </a:rPr>
              <a:t>ierror</a:t>
            </a:r>
            <a:r>
              <a:rPr lang="en-US" dirty="0" smtClean="0">
                <a:solidFill>
                  <a:schemeClr val="bg2">
                    <a:lumMod val="10000"/>
                  </a:schemeClr>
                </a:solidFill>
              </a:rPr>
              <a:t>)</a:t>
            </a:r>
          </a:p>
          <a:p>
            <a:r>
              <a:rPr lang="en-US" dirty="0" smtClean="0">
                <a:solidFill>
                  <a:schemeClr val="bg2">
                    <a:lumMod val="10000"/>
                  </a:schemeClr>
                </a:solidFill>
              </a:rPr>
              <a:t>   type(</a:t>
            </a:r>
            <a:r>
              <a:rPr lang="en-US" dirty="0" err="1" smtClean="0">
                <a:solidFill>
                  <a:schemeClr val="bg2">
                    <a:lumMod val="10000"/>
                  </a:schemeClr>
                </a:solidFill>
              </a:rPr>
              <a:t>MPI_Status</a:t>
            </a:r>
            <a:r>
              <a:rPr lang="en-US" dirty="0" smtClean="0">
                <a:solidFill>
                  <a:schemeClr val="bg2">
                    <a:lumMod val="10000"/>
                  </a:schemeClr>
                </a:solidFill>
              </a:rPr>
              <a:t>) :: status</a:t>
            </a:r>
          </a:p>
          <a:p>
            <a:r>
              <a:rPr lang="en-US" dirty="0" smtClean="0">
                <a:solidFill>
                  <a:schemeClr val="bg2">
                    <a:lumMod val="10000"/>
                  </a:schemeClr>
                </a:solidFill>
              </a:rPr>
              <a:t>   type(</a:t>
            </a:r>
            <a:r>
              <a:rPr lang="en-US" dirty="0" err="1" smtClean="0">
                <a:solidFill>
                  <a:schemeClr val="bg2">
                    <a:lumMod val="10000"/>
                  </a:schemeClr>
                </a:solidFill>
              </a:rPr>
              <a:t>c_Status</a:t>
            </a:r>
            <a:r>
              <a:rPr lang="en-US" dirty="0" smtClean="0">
                <a:solidFill>
                  <a:schemeClr val="bg2">
                    <a:lumMod val="10000"/>
                  </a:schemeClr>
                </a:solidFill>
              </a:rPr>
              <a:t>) :: </a:t>
            </a:r>
            <a:r>
              <a:rPr lang="en-US" dirty="0" err="1" smtClean="0">
                <a:solidFill>
                  <a:schemeClr val="bg2">
                    <a:lumMod val="10000"/>
                  </a:schemeClr>
                </a:solidFill>
              </a:rPr>
              <a:t>status_c</a:t>
            </a:r>
            <a:endParaRPr lang="en-US" dirty="0" smtClean="0">
              <a:solidFill>
                <a:schemeClr val="bg2">
                  <a:lumMod val="10000"/>
                </a:schemeClr>
              </a:solidFill>
            </a:endParaRPr>
          </a:p>
          <a:p>
            <a:r>
              <a:rPr lang="en-US" dirty="0" smtClean="0">
                <a:solidFill>
                  <a:schemeClr val="bg2">
                    <a:lumMod val="10000"/>
                  </a:schemeClr>
                </a:solidFill>
              </a:rPr>
              <a:t>   if (</a:t>
            </a:r>
            <a:r>
              <a:rPr lang="en-US" dirty="0" err="1" smtClean="0">
                <a:solidFill>
                  <a:schemeClr val="bg2">
                    <a:lumMod val="10000"/>
                  </a:schemeClr>
                </a:solidFill>
              </a:rPr>
              <a:t>c_int</a:t>
            </a:r>
            <a:r>
              <a:rPr lang="en-US" dirty="0" smtClean="0">
                <a:solidFill>
                  <a:schemeClr val="bg2">
                    <a:lumMod val="10000"/>
                  </a:schemeClr>
                </a:solidFill>
              </a:rPr>
              <a:t> == kind(0)) then</a:t>
            </a:r>
          </a:p>
          <a:p>
            <a:r>
              <a:rPr lang="en-US" dirty="0" smtClean="0">
                <a:solidFill>
                  <a:schemeClr val="bg2">
                    <a:lumMod val="10000"/>
                  </a:schemeClr>
                </a:solidFill>
              </a:rPr>
              <a:t>      </a:t>
            </a:r>
            <a:r>
              <a:rPr lang="en-US" dirty="0" err="1" smtClean="0">
                <a:solidFill>
                  <a:schemeClr val="bg2">
                    <a:lumMod val="10000"/>
                  </a:schemeClr>
                </a:solidFill>
              </a:rPr>
              <a:t>ierror_c</a:t>
            </a:r>
            <a:r>
              <a:rPr lang="en-US" dirty="0" smtClean="0">
                <a:solidFill>
                  <a:schemeClr val="bg2">
                    <a:lumMod val="10000"/>
                  </a:schemeClr>
                </a:solidFill>
              </a:rPr>
              <a:t> = </a:t>
            </a:r>
            <a:r>
              <a:rPr lang="en-US" dirty="0" err="1" smtClean="0">
                <a:solidFill>
                  <a:schemeClr val="bg2">
                    <a:lumMod val="10000"/>
                  </a:schemeClr>
                </a:solidFill>
              </a:rPr>
              <a:t>MPIR_Recv_cdesc</a:t>
            </a:r>
            <a:r>
              <a:rPr lang="en-US" dirty="0" smtClean="0">
                <a:solidFill>
                  <a:schemeClr val="bg2">
                    <a:lumMod val="10000"/>
                  </a:schemeClr>
                </a:solidFill>
              </a:rPr>
              <a:t>(..., </a:t>
            </a:r>
            <a:r>
              <a:rPr lang="en-US" dirty="0" smtClean="0">
                <a:solidFill>
                  <a:srgbClr val="C00000"/>
                </a:solidFill>
              </a:rPr>
              <a:t>status</a:t>
            </a:r>
            <a:r>
              <a:rPr lang="en-US" dirty="0" smtClean="0">
                <a:solidFill>
                  <a:schemeClr val="bg2">
                    <a:lumMod val="10000"/>
                  </a:schemeClr>
                </a:solidFill>
              </a:rPr>
              <a:t>) </a:t>
            </a:r>
          </a:p>
          <a:p>
            <a:r>
              <a:rPr lang="en-US" dirty="0" smtClean="0">
                <a:solidFill>
                  <a:schemeClr val="bg2">
                    <a:lumMod val="10000"/>
                  </a:schemeClr>
                </a:solidFill>
              </a:rPr>
              <a:t>   else</a:t>
            </a:r>
          </a:p>
          <a:p>
            <a:r>
              <a:rPr lang="en-US" dirty="0" smtClean="0">
                <a:solidFill>
                  <a:schemeClr val="bg2">
                    <a:lumMod val="10000"/>
                  </a:schemeClr>
                </a:solidFill>
              </a:rPr>
              <a:t>      </a:t>
            </a:r>
            <a:r>
              <a:rPr lang="en-US" dirty="0" err="1" smtClean="0">
                <a:solidFill>
                  <a:schemeClr val="bg2">
                    <a:lumMod val="10000"/>
                  </a:schemeClr>
                </a:solidFill>
              </a:rPr>
              <a:t>ierror_c</a:t>
            </a:r>
            <a:r>
              <a:rPr lang="en-US" dirty="0" smtClean="0">
                <a:solidFill>
                  <a:schemeClr val="bg2">
                    <a:lumMod val="10000"/>
                  </a:schemeClr>
                </a:solidFill>
              </a:rPr>
              <a:t> = </a:t>
            </a:r>
            <a:r>
              <a:rPr lang="en-US" dirty="0" err="1" smtClean="0">
                <a:solidFill>
                  <a:schemeClr val="bg2">
                    <a:lumMod val="10000"/>
                  </a:schemeClr>
                </a:solidFill>
              </a:rPr>
              <a:t>MPIR_Recv_cdesc</a:t>
            </a:r>
            <a:r>
              <a:rPr lang="en-US" dirty="0" smtClean="0">
                <a:solidFill>
                  <a:schemeClr val="bg2">
                    <a:lumMod val="10000"/>
                  </a:schemeClr>
                </a:solidFill>
              </a:rPr>
              <a:t>(..., </a:t>
            </a:r>
            <a:r>
              <a:rPr lang="en-US" dirty="0" err="1" smtClean="0">
                <a:solidFill>
                  <a:schemeClr val="bg2">
                    <a:lumMod val="10000"/>
                  </a:schemeClr>
                </a:solidFill>
              </a:rPr>
              <a:t>status_c</a:t>
            </a:r>
            <a:r>
              <a:rPr lang="en-US" dirty="0" smtClean="0">
                <a:solidFill>
                  <a:schemeClr val="bg2">
                    <a:lumMod val="10000"/>
                  </a:schemeClr>
                </a:solidFill>
              </a:rPr>
              <a:t>)</a:t>
            </a:r>
          </a:p>
          <a:p>
            <a:r>
              <a:rPr lang="en-US" dirty="0" smtClean="0">
                <a:solidFill>
                  <a:schemeClr val="bg2">
                    <a:lumMod val="10000"/>
                  </a:schemeClr>
                </a:solidFill>
              </a:rPr>
              <a:t>      status = </a:t>
            </a:r>
            <a:r>
              <a:rPr lang="en-US" dirty="0" err="1" smtClean="0">
                <a:solidFill>
                  <a:schemeClr val="bg2">
                    <a:lumMod val="10000"/>
                  </a:schemeClr>
                </a:solidFill>
              </a:rPr>
              <a:t>status_c</a:t>
            </a:r>
            <a:r>
              <a:rPr lang="en-US" dirty="0" smtClean="0">
                <a:solidFill>
                  <a:schemeClr val="bg2">
                    <a:lumMod val="10000"/>
                  </a:schemeClr>
                </a:solidFill>
              </a:rPr>
              <a:t> </a:t>
            </a:r>
          </a:p>
          <a:p>
            <a:r>
              <a:rPr lang="en-US" dirty="0" smtClean="0">
                <a:solidFill>
                  <a:schemeClr val="bg2">
                    <a:lumMod val="10000"/>
                  </a:schemeClr>
                </a:solidFill>
              </a:rPr>
              <a:t>   end if</a:t>
            </a:r>
          </a:p>
          <a:p>
            <a:r>
              <a:rPr lang="en-US" dirty="0" smtClean="0">
                <a:solidFill>
                  <a:schemeClr val="bg2">
                    <a:lumMod val="10000"/>
                  </a:schemeClr>
                </a:solidFill>
              </a:rPr>
              <a:t>end subroutine MPI_Recv_f08ts</a:t>
            </a:r>
            <a:endParaRPr lang="en-US" dirty="0">
              <a:solidFill>
                <a:schemeClr val="bg2">
                  <a:lumMod val="10000"/>
                </a:schemeClr>
              </a:solidFill>
            </a:endParaRPr>
          </a:p>
        </p:txBody>
      </p:sp>
      <p:sp>
        <p:nvSpPr>
          <p:cNvPr id="12" name="右大括号 11"/>
          <p:cNvSpPr/>
          <p:nvPr/>
        </p:nvSpPr>
        <p:spPr bwMode="auto">
          <a:xfrm>
            <a:off x="4495800" y="4724400"/>
            <a:ext cx="381000" cy="3810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3" name="TextBox 12"/>
          <p:cNvSpPr txBox="1"/>
          <p:nvPr/>
        </p:nvSpPr>
        <p:spPr>
          <a:xfrm>
            <a:off x="4953000" y="4724400"/>
            <a:ext cx="3657600" cy="369332"/>
          </a:xfrm>
          <a:prstGeom prst="rect">
            <a:avLst/>
          </a:prstGeom>
          <a:noFill/>
          <a:ln>
            <a:solidFill>
              <a:schemeClr val="bg1"/>
            </a:solidFill>
          </a:ln>
        </p:spPr>
        <p:txBody>
          <a:bodyPr wrap="square" rtlCol="0">
            <a:spAutoFit/>
          </a:bodyPr>
          <a:lstStyle/>
          <a:p>
            <a:r>
              <a:rPr lang="en-US" dirty="0" smtClean="0">
                <a:solidFill>
                  <a:srgbClr val="C00000"/>
                </a:solidFill>
              </a:rPr>
              <a:t>Compile error due to type mismatch</a:t>
            </a:r>
            <a:endParaRPr lang="en-US" dirty="0">
              <a:solidFill>
                <a:srgbClr val="C00000"/>
              </a:solidFill>
            </a:endParaRPr>
          </a:p>
        </p:txBody>
      </p:sp>
      <p:sp>
        <p:nvSpPr>
          <p:cNvPr id="14" name="右大括号 13"/>
          <p:cNvSpPr/>
          <p:nvPr/>
        </p:nvSpPr>
        <p:spPr bwMode="auto">
          <a:xfrm>
            <a:off x="4495800" y="5334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5" name="TextBox 14"/>
          <p:cNvSpPr txBox="1"/>
          <p:nvPr/>
        </p:nvSpPr>
        <p:spPr>
          <a:xfrm>
            <a:off x="4953000" y="5257800"/>
            <a:ext cx="3657600" cy="923330"/>
          </a:xfrm>
          <a:prstGeom prst="rect">
            <a:avLst/>
          </a:prstGeom>
          <a:noFill/>
          <a:ln>
            <a:solidFill>
              <a:schemeClr val="bg1"/>
            </a:solidFill>
          </a:ln>
        </p:spPr>
        <p:txBody>
          <a:bodyPr wrap="square" rtlCol="0">
            <a:spAutoFit/>
          </a:bodyPr>
          <a:lstStyle/>
          <a:p>
            <a:r>
              <a:rPr lang="en-US" dirty="0" smtClean="0">
                <a:solidFill>
                  <a:srgbClr val="C00000"/>
                </a:solidFill>
              </a:rPr>
              <a:t>Have to always choose this branch, always do the redundant copy?</a:t>
            </a:r>
          </a:p>
          <a:p>
            <a:r>
              <a:rPr lang="en-US" dirty="0" smtClean="0">
                <a:solidFill>
                  <a:srgbClr val="C00000"/>
                </a:solidFill>
              </a:rPr>
              <a:t>  - No. See solutions later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Named constants</a:t>
            </a:r>
            <a:endParaRPr lang="en-US" dirty="0"/>
          </a:p>
        </p:txBody>
      </p:sp>
      <p:sp>
        <p:nvSpPr>
          <p:cNvPr id="3" name="内容占位符 2"/>
          <p:cNvSpPr>
            <a:spLocks noGrp="1"/>
          </p:cNvSpPr>
          <p:nvPr>
            <p:ph idx="1"/>
          </p:nvPr>
        </p:nvSpPr>
        <p:spPr>
          <a:xfrm>
            <a:off x="457200" y="1143000"/>
            <a:ext cx="8382000" cy="2819400"/>
          </a:xfrm>
        </p:spPr>
        <p:txBody>
          <a:bodyPr/>
          <a:lstStyle/>
          <a:p>
            <a:r>
              <a:rPr lang="en-US" dirty="0" smtClean="0"/>
              <a:t>MPI assigns a special meaning to a special value of a basic type argument. The value, with a name, called a </a:t>
            </a:r>
            <a:r>
              <a:rPr lang="en-US" i="1" dirty="0" smtClean="0"/>
              <a:t>named constant.</a:t>
            </a:r>
          </a:p>
          <a:p>
            <a:r>
              <a:rPr lang="en-US" dirty="0" smtClean="0"/>
              <a:t>Implementations need to check input </a:t>
            </a:r>
            <a:r>
              <a:rPr lang="en-US" dirty="0" err="1" smtClean="0"/>
              <a:t>args</a:t>
            </a:r>
            <a:r>
              <a:rPr lang="en-US" dirty="0" smtClean="0"/>
              <a:t> to filter named constants and handle them specially</a:t>
            </a:r>
          </a:p>
          <a:p>
            <a:r>
              <a:rPr lang="en-US" dirty="0" smtClean="0"/>
              <a:t>Special values but not special types -- type checking still applies</a:t>
            </a:r>
          </a:p>
          <a:p>
            <a:r>
              <a:rPr lang="en-US" dirty="0" smtClean="0"/>
              <a:t>Quite different in Fortran and C:  good objects vs. bad pointers</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25</a:t>
            </a:fld>
            <a:endParaRPr lang="en-US" dirty="0"/>
          </a:p>
        </p:txBody>
      </p:sp>
      <p:sp>
        <p:nvSpPr>
          <p:cNvPr id="7" name="矩形 6"/>
          <p:cNvSpPr/>
          <p:nvPr/>
        </p:nvSpPr>
        <p:spPr>
          <a:xfrm>
            <a:off x="4821540" y="4495800"/>
            <a:ext cx="4267200" cy="1846659"/>
          </a:xfrm>
          <a:prstGeom prst="rect">
            <a:avLst/>
          </a:prstGeom>
          <a:ln>
            <a:solidFill>
              <a:schemeClr val="bg2">
                <a:lumMod val="10000"/>
              </a:schemeClr>
            </a:solidFill>
          </a:ln>
        </p:spPr>
        <p:txBody>
          <a:bodyPr wrap="square">
            <a:spAutoFit/>
          </a:bodyPr>
          <a:lstStyle/>
          <a:p>
            <a:r>
              <a:rPr lang="en-US" sz="1600" dirty="0" smtClean="0">
                <a:solidFill>
                  <a:srgbClr val="000000"/>
                </a:solidFill>
              </a:rPr>
              <a:t>#define MPI_STATUS_IGNORE     (</a:t>
            </a:r>
            <a:r>
              <a:rPr lang="en-US" sz="1600" dirty="0" err="1" smtClean="0">
                <a:solidFill>
                  <a:srgbClr val="000000"/>
                </a:solidFill>
              </a:rPr>
              <a:t>MPI_Status</a:t>
            </a:r>
            <a:r>
              <a:rPr lang="en-US" sz="1600" dirty="0" smtClean="0">
                <a:solidFill>
                  <a:srgbClr val="000000"/>
                </a:solidFill>
              </a:rPr>
              <a:t> *)1</a:t>
            </a:r>
          </a:p>
          <a:p>
            <a:r>
              <a:rPr lang="en-US" sz="1600" dirty="0" smtClean="0">
                <a:solidFill>
                  <a:srgbClr val="000000"/>
                </a:solidFill>
              </a:rPr>
              <a:t>#define MPI_STATUSES_IGNORE (</a:t>
            </a:r>
            <a:r>
              <a:rPr lang="en-US" sz="1600" dirty="0" err="1" smtClean="0">
                <a:solidFill>
                  <a:srgbClr val="000000"/>
                </a:solidFill>
              </a:rPr>
              <a:t>MPI_Status</a:t>
            </a:r>
            <a:r>
              <a:rPr lang="en-US" sz="1600" dirty="0" smtClean="0">
                <a:solidFill>
                  <a:srgbClr val="000000"/>
                </a:solidFill>
              </a:rPr>
              <a:t> *)1</a:t>
            </a:r>
          </a:p>
          <a:p>
            <a:r>
              <a:rPr lang="en-US" sz="1600" dirty="0" smtClean="0">
                <a:solidFill>
                  <a:srgbClr val="000000"/>
                </a:solidFill>
              </a:rPr>
              <a:t>#define MPI_ERRCODES_IGNORE (</a:t>
            </a:r>
            <a:r>
              <a:rPr lang="en-US" sz="1600" dirty="0" err="1" smtClean="0">
                <a:solidFill>
                  <a:srgbClr val="000000"/>
                </a:solidFill>
              </a:rPr>
              <a:t>int</a:t>
            </a:r>
            <a:r>
              <a:rPr lang="en-US" sz="1600" dirty="0" smtClean="0">
                <a:solidFill>
                  <a:srgbClr val="000000"/>
                </a:solidFill>
              </a:rPr>
              <a:t> *)0</a:t>
            </a:r>
          </a:p>
          <a:p>
            <a:r>
              <a:rPr lang="en-US" sz="1600" dirty="0" smtClean="0">
                <a:solidFill>
                  <a:srgbClr val="000000"/>
                </a:solidFill>
              </a:rPr>
              <a:t>#define MPI_ARGV_NULL   (char **)0</a:t>
            </a:r>
          </a:p>
          <a:p>
            <a:r>
              <a:rPr lang="en-US" sz="1600" dirty="0" smtClean="0">
                <a:solidFill>
                  <a:srgbClr val="000000"/>
                </a:solidFill>
              </a:rPr>
              <a:t>#define MPI_ARGVS_NULL (char ***)0</a:t>
            </a:r>
          </a:p>
          <a:p>
            <a:r>
              <a:rPr lang="en-US" sz="1600" dirty="0" smtClean="0">
                <a:solidFill>
                  <a:srgbClr val="000000"/>
                </a:solidFill>
              </a:rPr>
              <a:t>#define MPI_IN_PLACE        (void *) -1</a:t>
            </a:r>
          </a:p>
          <a:p>
            <a:r>
              <a:rPr lang="en-US" sz="1600" dirty="0" smtClean="0">
                <a:solidFill>
                  <a:srgbClr val="000000"/>
                </a:solidFill>
              </a:rPr>
              <a:t>#define MPI_BOTTOM         (void *)0</a:t>
            </a:r>
          </a:p>
        </p:txBody>
      </p:sp>
      <p:sp>
        <p:nvSpPr>
          <p:cNvPr id="8" name="矩形 7"/>
          <p:cNvSpPr/>
          <p:nvPr/>
        </p:nvSpPr>
        <p:spPr>
          <a:xfrm>
            <a:off x="20940" y="4495800"/>
            <a:ext cx="4724400" cy="1828800"/>
          </a:xfrm>
          <a:prstGeom prst="rect">
            <a:avLst/>
          </a:prstGeom>
          <a:ln>
            <a:solidFill>
              <a:schemeClr val="bg2">
                <a:lumMod val="10000"/>
              </a:schemeClr>
            </a:solidFill>
          </a:ln>
        </p:spPr>
        <p:txBody>
          <a:bodyPr wrap="square">
            <a:spAutoFit/>
          </a:bodyPr>
          <a:lstStyle/>
          <a:p>
            <a:r>
              <a:rPr lang="en-US" sz="1600" dirty="0" smtClean="0">
                <a:solidFill>
                  <a:srgbClr val="000000"/>
                </a:solidFill>
              </a:rPr>
              <a:t>INTEGER MPI_BOTTOM, MPI_IN_PLACE</a:t>
            </a:r>
          </a:p>
          <a:p>
            <a:r>
              <a:rPr lang="en-US" sz="1600" dirty="0" smtClean="0">
                <a:solidFill>
                  <a:srgbClr val="000000"/>
                </a:solidFill>
              </a:rPr>
              <a:t>INTEGER MPI_STATUS_IGNORE(MPI_STATUS_SIZE)</a:t>
            </a:r>
          </a:p>
          <a:p>
            <a:r>
              <a:rPr lang="en-US" sz="1600" dirty="0" smtClean="0">
                <a:solidFill>
                  <a:srgbClr val="000000"/>
                </a:solidFill>
              </a:rPr>
              <a:t>…</a:t>
            </a:r>
          </a:p>
          <a:p>
            <a:r>
              <a:rPr lang="en-US" sz="1600" dirty="0" smtClean="0">
                <a:solidFill>
                  <a:srgbClr val="000000"/>
                </a:solidFill>
              </a:rPr>
              <a:t>COMMON /MPIPRIV1/ MPI_BOTTOM, MPI_IN_PLACE, </a:t>
            </a:r>
          </a:p>
          <a:p>
            <a:r>
              <a:rPr lang="en-US" sz="1600" dirty="0" smtClean="0">
                <a:solidFill>
                  <a:srgbClr val="000000"/>
                </a:solidFill>
              </a:rPr>
              <a:t>                                         MPI_STATUS_IGNORE</a:t>
            </a:r>
          </a:p>
          <a:p>
            <a:r>
              <a:rPr lang="en-US" sz="1600" dirty="0" smtClean="0">
                <a:solidFill>
                  <a:srgbClr val="000000"/>
                </a:solidFill>
              </a:rPr>
              <a:t>COMMON /MPIPRIV2/ MPI_STATUSES_IGNORE, </a:t>
            </a:r>
          </a:p>
          <a:p>
            <a:endParaRPr lang="en-US" sz="1600" dirty="0" smtClean="0">
              <a:solidFill>
                <a:srgbClr val="000000"/>
              </a:solidFill>
            </a:endParaRPr>
          </a:p>
        </p:txBody>
      </p:sp>
      <p:sp>
        <p:nvSpPr>
          <p:cNvPr id="9" name="TextBox 8"/>
          <p:cNvSpPr txBox="1"/>
          <p:nvPr/>
        </p:nvSpPr>
        <p:spPr>
          <a:xfrm>
            <a:off x="706740" y="4114800"/>
            <a:ext cx="3200400" cy="369332"/>
          </a:xfrm>
          <a:prstGeom prst="rect">
            <a:avLst/>
          </a:prstGeom>
          <a:noFill/>
        </p:spPr>
        <p:txBody>
          <a:bodyPr wrap="square" rtlCol="0">
            <a:spAutoFit/>
          </a:bodyPr>
          <a:lstStyle/>
          <a:p>
            <a:pPr algn="ctr"/>
            <a:r>
              <a:rPr lang="en-US" dirty="0" err="1" smtClean="0">
                <a:solidFill>
                  <a:srgbClr val="000000"/>
                </a:solidFill>
              </a:rPr>
              <a:t>mpif.h</a:t>
            </a:r>
            <a:r>
              <a:rPr lang="en-US" dirty="0" smtClean="0">
                <a:solidFill>
                  <a:srgbClr val="000000"/>
                </a:solidFill>
              </a:rPr>
              <a:t> in </a:t>
            </a:r>
            <a:r>
              <a:rPr lang="en-US" dirty="0" err="1" smtClean="0">
                <a:solidFill>
                  <a:srgbClr val="000000"/>
                </a:solidFill>
              </a:rPr>
              <a:t>mpich</a:t>
            </a:r>
            <a:r>
              <a:rPr lang="en-US" dirty="0" smtClean="0">
                <a:solidFill>
                  <a:srgbClr val="000000"/>
                </a:solidFill>
              </a:rPr>
              <a:t> F77/F90</a:t>
            </a:r>
            <a:endParaRPr lang="en-US" dirty="0">
              <a:solidFill>
                <a:srgbClr val="000000"/>
              </a:solidFill>
            </a:endParaRPr>
          </a:p>
        </p:txBody>
      </p:sp>
      <p:sp>
        <p:nvSpPr>
          <p:cNvPr id="10" name="TextBox 9"/>
          <p:cNvSpPr txBox="1"/>
          <p:nvPr/>
        </p:nvSpPr>
        <p:spPr>
          <a:xfrm>
            <a:off x="5278740" y="4126468"/>
            <a:ext cx="3200400" cy="369332"/>
          </a:xfrm>
          <a:prstGeom prst="rect">
            <a:avLst/>
          </a:prstGeom>
          <a:noFill/>
        </p:spPr>
        <p:txBody>
          <a:bodyPr wrap="square" rtlCol="0">
            <a:spAutoFit/>
          </a:bodyPr>
          <a:lstStyle/>
          <a:p>
            <a:pPr algn="ctr"/>
            <a:r>
              <a:rPr lang="en-US" dirty="0" err="1" smtClean="0">
                <a:solidFill>
                  <a:srgbClr val="000000"/>
                </a:solidFill>
              </a:rPr>
              <a:t>mpi.h</a:t>
            </a:r>
            <a:r>
              <a:rPr lang="en-US" dirty="0" smtClean="0">
                <a:solidFill>
                  <a:srgbClr val="000000"/>
                </a:solidFill>
              </a:rPr>
              <a:t> in </a:t>
            </a:r>
            <a:r>
              <a:rPr lang="en-US" dirty="0" err="1" smtClean="0">
                <a:solidFill>
                  <a:srgbClr val="000000"/>
                </a:solidFill>
              </a:rPr>
              <a:t>mpich</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Named constants in MPICH F77/F90 bindings</a:t>
            </a:r>
            <a:endParaRPr lang="en-US" dirty="0"/>
          </a:p>
        </p:txBody>
      </p:sp>
      <p:sp>
        <p:nvSpPr>
          <p:cNvPr id="3" name="内容占位符 2"/>
          <p:cNvSpPr>
            <a:spLocks noGrp="1"/>
          </p:cNvSpPr>
          <p:nvPr>
            <p:ph idx="1"/>
          </p:nvPr>
        </p:nvSpPr>
        <p:spPr>
          <a:xfrm>
            <a:off x="457200" y="1143000"/>
            <a:ext cx="8229600" cy="1905000"/>
          </a:xfrm>
        </p:spPr>
        <p:txBody>
          <a:bodyPr/>
          <a:lstStyle/>
          <a:p>
            <a:pPr>
              <a:lnSpc>
                <a:spcPct val="100000"/>
              </a:lnSpc>
            </a:pPr>
            <a:r>
              <a:rPr lang="en-US" dirty="0" smtClean="0"/>
              <a:t>During Fortran </a:t>
            </a:r>
            <a:r>
              <a:rPr lang="en-US" dirty="0" err="1" smtClean="0"/>
              <a:t>MPI_Init</a:t>
            </a:r>
            <a:r>
              <a:rPr lang="en-US" dirty="0" smtClean="0"/>
              <a:t>(), through some tricky mechanism, record the addresses of all Fortran named constants</a:t>
            </a:r>
          </a:p>
          <a:p>
            <a:pPr>
              <a:lnSpc>
                <a:spcPct val="100000"/>
              </a:lnSpc>
            </a:pPr>
            <a:r>
              <a:rPr lang="en-US" dirty="0" smtClean="0"/>
              <a:t>Then, in C wrappers check the input Fortran </a:t>
            </a:r>
            <a:r>
              <a:rPr lang="en-US" dirty="0" err="1" smtClean="0"/>
              <a:t>args</a:t>
            </a:r>
            <a:r>
              <a:rPr lang="en-US" dirty="0" smtClean="0"/>
              <a:t>, basing on the fact Fortran passes </a:t>
            </a:r>
            <a:r>
              <a:rPr lang="en-US" dirty="0" err="1" smtClean="0"/>
              <a:t>args</a:t>
            </a:r>
            <a:r>
              <a:rPr lang="en-US" dirty="0" smtClean="0"/>
              <a:t> by reference. E.g.,</a:t>
            </a:r>
          </a:p>
          <a:p>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26</a:t>
            </a:fld>
            <a:endParaRPr lang="en-US" dirty="0"/>
          </a:p>
        </p:txBody>
      </p:sp>
      <p:sp>
        <p:nvSpPr>
          <p:cNvPr id="6" name="矩形 5"/>
          <p:cNvSpPr/>
          <p:nvPr/>
        </p:nvSpPr>
        <p:spPr>
          <a:xfrm>
            <a:off x="1600200" y="2743200"/>
            <a:ext cx="4800600" cy="2031325"/>
          </a:xfrm>
          <a:prstGeom prst="rect">
            <a:avLst/>
          </a:prstGeom>
        </p:spPr>
        <p:txBody>
          <a:bodyPr wrap="square">
            <a:spAutoFit/>
          </a:bodyPr>
          <a:lstStyle/>
          <a:p>
            <a:r>
              <a:rPr lang="en-US" dirty="0" err="1" smtClean="0">
                <a:solidFill>
                  <a:srgbClr val="000000"/>
                </a:solidFill>
              </a:rPr>
              <a:t>mpi_recv</a:t>
            </a:r>
            <a:r>
              <a:rPr lang="en-US" dirty="0" smtClean="0">
                <a:solidFill>
                  <a:srgbClr val="000000"/>
                </a:solidFill>
              </a:rPr>
              <a:t>_ (…, </a:t>
            </a:r>
            <a:r>
              <a:rPr lang="en-US" dirty="0" err="1" smtClean="0">
                <a:solidFill>
                  <a:srgbClr val="000000"/>
                </a:solidFill>
              </a:rPr>
              <a:t>MPI_Fint</a:t>
            </a:r>
            <a:r>
              <a:rPr lang="en-US" dirty="0" smtClean="0">
                <a:solidFill>
                  <a:srgbClr val="000000"/>
                </a:solidFill>
              </a:rPr>
              <a:t> *status, </a:t>
            </a:r>
            <a:r>
              <a:rPr lang="en-US" dirty="0" err="1" smtClean="0">
                <a:solidFill>
                  <a:srgbClr val="000000"/>
                </a:solidFill>
              </a:rPr>
              <a:t>MPI_Fint</a:t>
            </a:r>
            <a:r>
              <a:rPr lang="en-US" dirty="0" smtClean="0">
                <a:solidFill>
                  <a:srgbClr val="000000"/>
                </a:solidFill>
              </a:rPr>
              <a:t> *</a:t>
            </a:r>
            <a:r>
              <a:rPr lang="en-US" dirty="0" err="1" smtClean="0">
                <a:solidFill>
                  <a:srgbClr val="000000"/>
                </a:solidFill>
              </a:rPr>
              <a:t>ierr</a:t>
            </a:r>
            <a:r>
              <a:rPr lang="en-US" dirty="0" smtClean="0">
                <a:solidFill>
                  <a:srgbClr val="000000"/>
                </a:solidFill>
              </a:rPr>
              <a:t> ) </a:t>
            </a:r>
          </a:p>
          <a:p>
            <a:r>
              <a:rPr lang="en-US" dirty="0" smtClean="0">
                <a:solidFill>
                  <a:srgbClr val="000000"/>
                </a:solidFill>
              </a:rPr>
              <a:t>{ …</a:t>
            </a:r>
          </a:p>
          <a:p>
            <a:r>
              <a:rPr lang="en-US" dirty="0" smtClean="0">
                <a:solidFill>
                  <a:srgbClr val="000000"/>
                </a:solidFill>
              </a:rPr>
              <a:t>    if (</a:t>
            </a:r>
            <a:r>
              <a:rPr lang="en-US" dirty="0" smtClean="0">
                <a:solidFill>
                  <a:srgbClr val="C00000"/>
                </a:solidFill>
              </a:rPr>
              <a:t>status == MPI_F_STATUS_IGNORE</a:t>
            </a:r>
            <a:r>
              <a:rPr lang="en-US" dirty="0" smtClean="0">
                <a:solidFill>
                  <a:srgbClr val="000000"/>
                </a:solidFill>
              </a:rPr>
              <a:t>) </a:t>
            </a:r>
          </a:p>
          <a:p>
            <a:r>
              <a:rPr lang="en-US" dirty="0" smtClean="0">
                <a:solidFill>
                  <a:srgbClr val="000000"/>
                </a:solidFill>
              </a:rPr>
              <a:t>  </a:t>
            </a:r>
          </a:p>
          <a:p>
            <a:r>
              <a:rPr lang="en-US" dirty="0" smtClean="0">
                <a:solidFill>
                  <a:srgbClr val="000000"/>
                </a:solidFill>
              </a:rPr>
              <a:t>      status = (</a:t>
            </a:r>
            <a:r>
              <a:rPr lang="en-US" dirty="0" err="1" smtClean="0">
                <a:solidFill>
                  <a:srgbClr val="000000"/>
                </a:solidFill>
              </a:rPr>
              <a:t>MPI_Fint</a:t>
            </a:r>
            <a:r>
              <a:rPr lang="en-US" dirty="0" smtClean="0">
                <a:solidFill>
                  <a:srgbClr val="000000"/>
                </a:solidFill>
              </a:rPr>
              <a:t>*)MPI_STATUS_IGNORE;</a:t>
            </a:r>
          </a:p>
          <a:p>
            <a:r>
              <a:rPr lang="en-US" dirty="0" smtClean="0">
                <a:solidFill>
                  <a:srgbClr val="000000"/>
                </a:solidFill>
              </a:rPr>
              <a:t>    *</a:t>
            </a:r>
            <a:r>
              <a:rPr lang="en-US" dirty="0" err="1" smtClean="0">
                <a:solidFill>
                  <a:srgbClr val="000000"/>
                </a:solidFill>
              </a:rPr>
              <a:t>ierr</a:t>
            </a:r>
            <a:r>
              <a:rPr lang="en-US" dirty="0" smtClean="0">
                <a:solidFill>
                  <a:srgbClr val="000000"/>
                </a:solidFill>
              </a:rPr>
              <a:t> = </a:t>
            </a:r>
            <a:r>
              <a:rPr lang="en-US" dirty="0" err="1" smtClean="0">
                <a:solidFill>
                  <a:srgbClr val="000000"/>
                </a:solidFill>
              </a:rPr>
              <a:t>MPI_Recv</a:t>
            </a:r>
            <a:r>
              <a:rPr lang="en-US" dirty="0" smtClean="0">
                <a:solidFill>
                  <a:srgbClr val="000000"/>
                </a:solidFill>
              </a:rPr>
              <a:t>( …(</a:t>
            </a:r>
            <a:r>
              <a:rPr lang="en-US" dirty="0" err="1" smtClean="0">
                <a:solidFill>
                  <a:srgbClr val="000000"/>
                </a:solidFill>
              </a:rPr>
              <a:t>MPI_Status</a:t>
            </a:r>
            <a:r>
              <a:rPr lang="en-US" dirty="0" smtClean="0">
                <a:solidFill>
                  <a:srgbClr val="000000"/>
                </a:solidFill>
              </a:rPr>
              <a:t> *) status );</a:t>
            </a:r>
          </a:p>
          <a:p>
            <a:r>
              <a:rPr lang="en-US" dirty="0" smtClean="0">
                <a:solidFill>
                  <a:srgbClr val="000000"/>
                </a:solidFill>
              </a:rPr>
              <a:t>}</a:t>
            </a:r>
            <a:endParaRPr lang="en-US" dirty="0">
              <a:solidFill>
                <a:srgbClr val="000000"/>
              </a:solidFill>
            </a:endParaRPr>
          </a:p>
        </p:txBody>
      </p:sp>
      <p:sp>
        <p:nvSpPr>
          <p:cNvPr id="7" name="内容占位符 2"/>
          <p:cNvSpPr txBox="1">
            <a:spLocks/>
          </p:cNvSpPr>
          <p:nvPr/>
        </p:nvSpPr>
        <p:spPr bwMode="auto">
          <a:xfrm>
            <a:off x="609600" y="4419600"/>
            <a:ext cx="8229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Drawbacks</a:t>
            </a:r>
          </a:p>
          <a:p>
            <a:pPr marL="742950" lvl="1" indent="-285750" fontAlgn="base">
              <a:lnSpc>
                <a:spcPct val="120000"/>
              </a:lnSpc>
              <a:spcBef>
                <a:spcPct val="20000"/>
              </a:spcBef>
              <a:spcAft>
                <a:spcPct val="0"/>
              </a:spcAft>
              <a:buClr>
                <a:srgbClr val="1F497D"/>
              </a:buClr>
              <a:buFont typeface="Wingdings" pitchFamily="2" charset="2"/>
              <a:buChar char="§"/>
            </a:pPr>
            <a:r>
              <a:rPr lang="en-US" sz="2000" dirty="0" smtClean="0">
                <a:solidFill>
                  <a:schemeClr val="bg2">
                    <a:lumMod val="10000"/>
                  </a:schemeClr>
                </a:solidFill>
              </a:rPr>
              <a:t>Always need C wrappers for functions which accept named constants – conflict with the current goal to avoid C wrappers if possible</a:t>
            </a:r>
          </a:p>
          <a:p>
            <a:pPr marL="742950" lvl="1" indent="-285750" fontAlgn="base">
              <a:lnSpc>
                <a:spcPct val="120000"/>
              </a:lnSpc>
              <a:spcBef>
                <a:spcPct val="20000"/>
              </a:spcBef>
              <a:spcAft>
                <a:spcPct val="0"/>
              </a:spcAft>
              <a:buClr>
                <a:srgbClr val="1F497D"/>
              </a:buClr>
              <a:buFont typeface="Wingdings" pitchFamily="2" charset="2"/>
              <a:buChar char="§"/>
            </a:pPr>
            <a:r>
              <a:rPr lang="en-US" sz="2000" dirty="0" smtClean="0">
                <a:solidFill>
                  <a:schemeClr val="bg2">
                    <a:lumMod val="10000"/>
                  </a:schemeClr>
                </a:solidFill>
              </a:rPr>
              <a:t>Need Fortran specific initialization (Just imagine what if C apps call  Fortran libraries with MPI calls inside) – extra overhead &amp; complexity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74638"/>
            <a:ext cx="8534400" cy="792162"/>
          </a:xfrm>
        </p:spPr>
        <p:txBody>
          <a:bodyPr/>
          <a:lstStyle/>
          <a:p>
            <a:r>
              <a:rPr lang="en-US" dirty="0" smtClean="0"/>
              <a:t>New design in MPICH F08 binding : as simple as 1,2,3</a:t>
            </a:r>
            <a:endParaRPr lang="en-US" dirty="0"/>
          </a:p>
        </p:txBody>
      </p:sp>
      <p:sp>
        <p:nvSpPr>
          <p:cNvPr id="3" name="内容占位符 2"/>
          <p:cNvSpPr>
            <a:spLocks noGrp="1"/>
          </p:cNvSpPr>
          <p:nvPr>
            <p:ph idx="1"/>
          </p:nvPr>
        </p:nvSpPr>
        <p:spPr>
          <a:xfrm>
            <a:off x="457200" y="1143000"/>
            <a:ext cx="8229600" cy="685800"/>
          </a:xfrm>
        </p:spPr>
        <p:txBody>
          <a:bodyPr/>
          <a:lstStyle/>
          <a:p>
            <a:pPr marL="457200" indent="-457200">
              <a:lnSpc>
                <a:spcPct val="100000"/>
              </a:lnSpc>
              <a:buFont typeface="+mj-lt"/>
              <a:buAutoNum type="arabicPeriod"/>
            </a:pPr>
            <a:r>
              <a:rPr lang="en-US" dirty="0" smtClean="0"/>
              <a:t>Make Fortran </a:t>
            </a:r>
            <a:r>
              <a:rPr lang="en-US" i="1" dirty="0" smtClean="0">
                <a:solidFill>
                  <a:srgbClr val="C00000"/>
                </a:solidFill>
              </a:rPr>
              <a:t>automatically</a:t>
            </a:r>
            <a:r>
              <a:rPr lang="en-US" dirty="0" smtClean="0"/>
              <a:t> know address of C named constants (except MPI_IN_PLACE, MPI_BOTTOM) . E.g., </a:t>
            </a:r>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27</a:t>
            </a:fld>
            <a:endParaRPr lang="en-US" dirty="0"/>
          </a:p>
        </p:txBody>
      </p:sp>
      <p:sp>
        <p:nvSpPr>
          <p:cNvPr id="6" name="TextBox 5"/>
          <p:cNvSpPr txBox="1"/>
          <p:nvPr/>
        </p:nvSpPr>
        <p:spPr>
          <a:xfrm>
            <a:off x="76200" y="2590562"/>
            <a:ext cx="4724400" cy="1600438"/>
          </a:xfrm>
          <a:prstGeom prst="rect">
            <a:avLst/>
          </a:prstGeom>
          <a:noFill/>
          <a:ln>
            <a:solidFill>
              <a:schemeClr val="bg2">
                <a:lumMod val="10000"/>
              </a:schemeClr>
            </a:solidFill>
          </a:ln>
        </p:spPr>
        <p:txBody>
          <a:bodyPr wrap="square" rtlCol="0">
            <a:spAutoFit/>
          </a:bodyPr>
          <a:lstStyle/>
          <a:p>
            <a:pPr>
              <a:buNone/>
            </a:pPr>
            <a:r>
              <a:rPr lang="en-US" sz="1400" dirty="0" smtClean="0">
                <a:solidFill>
                  <a:srgbClr val="000000"/>
                </a:solidFill>
              </a:rPr>
              <a:t>type(</a:t>
            </a:r>
            <a:r>
              <a:rPr lang="en-US" sz="1400" dirty="0" err="1" smtClean="0">
                <a:solidFill>
                  <a:srgbClr val="000000"/>
                </a:solidFill>
              </a:rPr>
              <a:t>MPI_Status</a:t>
            </a:r>
            <a:r>
              <a:rPr lang="en-US" sz="1400" dirty="0" smtClean="0">
                <a:solidFill>
                  <a:srgbClr val="000000"/>
                </a:solidFill>
              </a:rPr>
              <a:t>), target :: MPI_STATUS_IGNORE</a:t>
            </a:r>
          </a:p>
          <a:p>
            <a:pPr>
              <a:buNone/>
            </a:pPr>
            <a:r>
              <a:rPr lang="en-US" sz="1400" dirty="0" smtClean="0">
                <a:solidFill>
                  <a:srgbClr val="000000"/>
                </a:solidFill>
              </a:rPr>
              <a:t>type(</a:t>
            </a:r>
            <a:r>
              <a:rPr lang="en-US" sz="1400" dirty="0" err="1" smtClean="0">
                <a:solidFill>
                  <a:srgbClr val="000000"/>
                </a:solidFill>
              </a:rPr>
              <a:t>c_ptr</a:t>
            </a:r>
            <a:r>
              <a:rPr lang="en-US" sz="1400" dirty="0" smtClean="0">
                <a:solidFill>
                  <a:srgbClr val="000000"/>
                </a:solidFill>
              </a:rPr>
              <a:t>), bind(C, name="MPIR_C_MPI_STATUS_IGNORE") &amp;</a:t>
            </a:r>
          </a:p>
          <a:p>
            <a:pPr>
              <a:buNone/>
            </a:pPr>
            <a:r>
              <a:rPr lang="en-US" sz="1400" dirty="0" smtClean="0">
                <a:solidFill>
                  <a:srgbClr val="000000"/>
                </a:solidFill>
              </a:rPr>
              <a:t>     :: MPIR_C_MPI_STATUS_IGNORE</a:t>
            </a:r>
          </a:p>
          <a:p>
            <a:pPr>
              <a:buNone/>
            </a:pPr>
            <a:endParaRPr lang="en-US" sz="1400" dirty="0" smtClean="0">
              <a:solidFill>
                <a:srgbClr val="000000"/>
              </a:solidFill>
            </a:endParaRPr>
          </a:p>
          <a:p>
            <a:pPr>
              <a:buNone/>
            </a:pPr>
            <a:endParaRPr lang="en-US" sz="1400" dirty="0" smtClean="0">
              <a:solidFill>
                <a:srgbClr val="000000"/>
              </a:solidFill>
            </a:endParaRPr>
          </a:p>
          <a:p>
            <a:pPr>
              <a:buNone/>
            </a:pPr>
            <a:endParaRPr lang="en-US" sz="1400" dirty="0" smtClean="0">
              <a:solidFill>
                <a:srgbClr val="000000"/>
              </a:solidFill>
            </a:endParaRPr>
          </a:p>
          <a:p>
            <a:pPr>
              <a:buNone/>
            </a:pPr>
            <a:endParaRPr lang="en-US" sz="1400" dirty="0" smtClean="0">
              <a:solidFill>
                <a:srgbClr val="000000"/>
              </a:solidFill>
            </a:endParaRPr>
          </a:p>
        </p:txBody>
      </p:sp>
      <p:sp>
        <p:nvSpPr>
          <p:cNvPr id="8" name="TextBox 7"/>
          <p:cNvSpPr txBox="1"/>
          <p:nvPr/>
        </p:nvSpPr>
        <p:spPr>
          <a:xfrm>
            <a:off x="5105400" y="2597766"/>
            <a:ext cx="3962400" cy="1569660"/>
          </a:xfrm>
          <a:prstGeom prst="rect">
            <a:avLst/>
          </a:prstGeom>
          <a:noFill/>
          <a:ln>
            <a:solidFill>
              <a:schemeClr val="bg2">
                <a:lumMod val="10000"/>
              </a:schemeClr>
            </a:solidFill>
          </a:ln>
        </p:spPr>
        <p:txBody>
          <a:bodyPr wrap="square" rtlCol="0">
            <a:spAutoFit/>
          </a:bodyPr>
          <a:lstStyle/>
          <a:p>
            <a:pPr>
              <a:buNone/>
            </a:pPr>
            <a:r>
              <a:rPr lang="en-US" sz="1600" dirty="0" err="1" smtClean="0">
                <a:solidFill>
                  <a:srgbClr val="000000"/>
                </a:solidFill>
              </a:rPr>
              <a:t>MPI_Status</a:t>
            </a:r>
            <a:r>
              <a:rPr lang="en-US" sz="1600" dirty="0" smtClean="0">
                <a:solidFill>
                  <a:srgbClr val="000000"/>
                </a:solidFill>
              </a:rPr>
              <a:t> *MPIR_C_MPI_STATUS_IGNORE;</a:t>
            </a:r>
          </a:p>
          <a:p>
            <a:pPr>
              <a:buNone/>
            </a:pPr>
            <a:r>
              <a:rPr lang="en-US" sz="1600" dirty="0" err="1" smtClean="0">
                <a:solidFill>
                  <a:srgbClr val="000000"/>
                </a:solidFill>
              </a:rPr>
              <a:t>MPI_Init</a:t>
            </a:r>
            <a:r>
              <a:rPr lang="en-US" sz="1600" dirty="0" smtClean="0">
                <a:solidFill>
                  <a:srgbClr val="000000"/>
                </a:solidFill>
              </a:rPr>
              <a:t>(…) {</a:t>
            </a:r>
          </a:p>
          <a:p>
            <a:pPr>
              <a:buNone/>
            </a:pPr>
            <a:r>
              <a:rPr lang="en-US" sz="1600" dirty="0" smtClean="0">
                <a:solidFill>
                  <a:srgbClr val="000000"/>
                </a:solidFill>
              </a:rPr>
              <a:t>    MPIR_C_MPI_STATUS_IGNORE = </a:t>
            </a:r>
          </a:p>
          <a:p>
            <a:pPr>
              <a:buNone/>
            </a:pPr>
            <a:r>
              <a:rPr lang="en-US" sz="1600" dirty="0" smtClean="0">
                <a:solidFill>
                  <a:srgbClr val="000000"/>
                </a:solidFill>
              </a:rPr>
              <a:t>            MPI_STATUS_IGNORE;</a:t>
            </a:r>
          </a:p>
          <a:p>
            <a:pPr>
              <a:buNone/>
            </a:pPr>
            <a:r>
              <a:rPr lang="en-US" sz="1600" dirty="0" smtClean="0">
                <a:solidFill>
                  <a:srgbClr val="000000"/>
                </a:solidFill>
              </a:rPr>
              <a:t>    …</a:t>
            </a:r>
          </a:p>
          <a:p>
            <a:pPr>
              <a:buNone/>
            </a:pPr>
            <a:r>
              <a:rPr lang="en-US" sz="1600" dirty="0" smtClean="0">
                <a:solidFill>
                  <a:srgbClr val="000000"/>
                </a:solidFill>
              </a:rPr>
              <a:t>}</a:t>
            </a:r>
          </a:p>
        </p:txBody>
      </p:sp>
      <p:sp>
        <p:nvSpPr>
          <p:cNvPr id="9" name="TextBox 8"/>
          <p:cNvSpPr txBox="1"/>
          <p:nvPr/>
        </p:nvSpPr>
        <p:spPr>
          <a:xfrm>
            <a:off x="1295400" y="2186226"/>
            <a:ext cx="1828800" cy="369332"/>
          </a:xfrm>
          <a:prstGeom prst="rect">
            <a:avLst/>
          </a:prstGeom>
          <a:noFill/>
        </p:spPr>
        <p:txBody>
          <a:bodyPr wrap="square" rtlCol="0">
            <a:spAutoFit/>
          </a:bodyPr>
          <a:lstStyle/>
          <a:p>
            <a:pPr algn="ctr"/>
            <a:r>
              <a:rPr lang="en-US" dirty="0" smtClean="0">
                <a:solidFill>
                  <a:srgbClr val="000000"/>
                </a:solidFill>
              </a:rPr>
              <a:t>On Fortran side</a:t>
            </a:r>
            <a:endParaRPr lang="en-US" dirty="0">
              <a:solidFill>
                <a:srgbClr val="000000"/>
              </a:solidFill>
            </a:endParaRPr>
          </a:p>
        </p:txBody>
      </p:sp>
      <p:sp>
        <p:nvSpPr>
          <p:cNvPr id="10" name="TextBox 9"/>
          <p:cNvSpPr txBox="1"/>
          <p:nvPr/>
        </p:nvSpPr>
        <p:spPr>
          <a:xfrm>
            <a:off x="6096000" y="2250520"/>
            <a:ext cx="1828800" cy="369332"/>
          </a:xfrm>
          <a:prstGeom prst="rect">
            <a:avLst/>
          </a:prstGeom>
          <a:noFill/>
        </p:spPr>
        <p:txBody>
          <a:bodyPr wrap="square" rtlCol="0">
            <a:spAutoFit/>
          </a:bodyPr>
          <a:lstStyle/>
          <a:p>
            <a:pPr algn="ctr"/>
            <a:r>
              <a:rPr lang="en-US" dirty="0" smtClean="0">
                <a:solidFill>
                  <a:srgbClr val="000000"/>
                </a:solidFill>
              </a:rPr>
              <a:t>On C side</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28</a:t>
            </a:fld>
            <a:endParaRPr lang="en-US" dirty="0"/>
          </a:p>
        </p:txBody>
      </p:sp>
      <p:sp>
        <p:nvSpPr>
          <p:cNvPr id="6" name="矩形 5"/>
          <p:cNvSpPr/>
          <p:nvPr/>
        </p:nvSpPr>
        <p:spPr>
          <a:xfrm>
            <a:off x="457200" y="2291239"/>
            <a:ext cx="5105400" cy="4185761"/>
          </a:xfrm>
          <a:prstGeom prst="rect">
            <a:avLst/>
          </a:prstGeom>
          <a:ln>
            <a:noFill/>
          </a:ln>
        </p:spPr>
        <p:txBody>
          <a:bodyPr wrap="square">
            <a:spAutoFit/>
          </a:bodyPr>
          <a:lstStyle/>
          <a:p>
            <a:r>
              <a:rPr lang="en-US" sz="1400" dirty="0" smtClean="0">
                <a:solidFill>
                  <a:srgbClr val="000000"/>
                </a:solidFill>
              </a:rPr>
              <a:t>subroutine MPI_Recv_f08ts(…, </a:t>
            </a:r>
            <a:r>
              <a:rPr lang="en-US" sz="1400" dirty="0" err="1" smtClean="0">
                <a:solidFill>
                  <a:srgbClr val="000000"/>
                </a:solidFill>
              </a:rPr>
              <a:t>comm</a:t>
            </a:r>
            <a:r>
              <a:rPr lang="en-US" sz="1400" dirty="0" smtClean="0">
                <a:solidFill>
                  <a:srgbClr val="000000"/>
                </a:solidFill>
              </a:rPr>
              <a:t>, status, </a:t>
            </a:r>
            <a:r>
              <a:rPr lang="en-US" sz="1400" dirty="0" err="1" smtClean="0">
                <a:solidFill>
                  <a:srgbClr val="000000"/>
                </a:solidFill>
              </a:rPr>
              <a:t>ierror</a:t>
            </a:r>
            <a:r>
              <a:rPr lang="en-US" sz="1400" dirty="0" smtClean="0">
                <a:solidFill>
                  <a:srgbClr val="000000"/>
                </a:solidFill>
              </a:rPr>
              <a:t>)</a:t>
            </a:r>
          </a:p>
          <a:p>
            <a:r>
              <a:rPr lang="en-US" sz="1400" dirty="0" smtClean="0">
                <a:solidFill>
                  <a:srgbClr val="000000"/>
                </a:solidFill>
              </a:rPr>
              <a:t>   type(</a:t>
            </a:r>
            <a:r>
              <a:rPr lang="en-US" sz="1400" dirty="0" err="1" smtClean="0">
                <a:solidFill>
                  <a:srgbClr val="000000"/>
                </a:solidFill>
              </a:rPr>
              <a:t>c_ptr</a:t>
            </a:r>
            <a:r>
              <a:rPr lang="en-US" sz="1400" dirty="0" smtClean="0">
                <a:solidFill>
                  <a:srgbClr val="000000"/>
                </a:solidFill>
              </a:rPr>
              <a:t>) :: </a:t>
            </a:r>
            <a:r>
              <a:rPr lang="en-US" sz="1400" dirty="0" err="1" smtClean="0">
                <a:solidFill>
                  <a:srgbClr val="000000"/>
                </a:solidFill>
              </a:rPr>
              <a:t>status_ptr</a:t>
            </a:r>
            <a:r>
              <a:rPr lang="en-US" sz="1400" dirty="0" smtClean="0">
                <a:solidFill>
                  <a:srgbClr val="000000"/>
                </a:solidFill>
              </a:rPr>
              <a:t> = </a:t>
            </a:r>
            <a:r>
              <a:rPr lang="en-US" sz="1400" dirty="0" err="1" smtClean="0">
                <a:solidFill>
                  <a:srgbClr val="000000"/>
                </a:solidFill>
              </a:rPr>
              <a:t>c_loc</a:t>
            </a:r>
            <a:r>
              <a:rPr lang="en-US" sz="1400" dirty="0" smtClean="0">
                <a:solidFill>
                  <a:srgbClr val="000000"/>
                </a:solidFill>
              </a:rPr>
              <a:t>(status)</a:t>
            </a:r>
          </a:p>
          <a:p>
            <a:r>
              <a:rPr lang="en-US" sz="1400" dirty="0" smtClean="0">
                <a:solidFill>
                  <a:srgbClr val="000000"/>
                </a:solidFill>
              </a:rPr>
              <a:t>   type(</a:t>
            </a:r>
            <a:r>
              <a:rPr lang="en-US" sz="1400" dirty="0" err="1" smtClean="0">
                <a:solidFill>
                  <a:srgbClr val="000000"/>
                </a:solidFill>
              </a:rPr>
              <a:t>c_ptr</a:t>
            </a:r>
            <a:r>
              <a:rPr lang="en-US" sz="1400" dirty="0" smtClean="0">
                <a:solidFill>
                  <a:srgbClr val="000000"/>
                </a:solidFill>
              </a:rPr>
              <a:t>) :: </a:t>
            </a:r>
            <a:r>
              <a:rPr lang="en-US" sz="1400" dirty="0" err="1" smtClean="0">
                <a:solidFill>
                  <a:srgbClr val="000000"/>
                </a:solidFill>
              </a:rPr>
              <a:t>ignore_ptr</a:t>
            </a:r>
            <a:r>
              <a:rPr lang="en-US" sz="1400" dirty="0" smtClean="0">
                <a:solidFill>
                  <a:srgbClr val="000000"/>
                </a:solidFill>
              </a:rPr>
              <a:t> = </a:t>
            </a:r>
            <a:r>
              <a:rPr lang="en-US" sz="1400" dirty="0" err="1" smtClean="0">
                <a:solidFill>
                  <a:srgbClr val="000000"/>
                </a:solidFill>
              </a:rPr>
              <a:t>c_loc</a:t>
            </a:r>
            <a:r>
              <a:rPr lang="en-US" sz="1400" dirty="0" smtClean="0">
                <a:solidFill>
                  <a:srgbClr val="000000"/>
                </a:solidFill>
              </a:rPr>
              <a:t>(MPI_STATUS_IGNORE)</a:t>
            </a:r>
          </a:p>
          <a:p>
            <a:endParaRPr lang="en-US" sz="1400" dirty="0" smtClean="0">
              <a:solidFill>
                <a:srgbClr val="000000"/>
              </a:solidFill>
            </a:endParaRPr>
          </a:p>
          <a:p>
            <a:r>
              <a:rPr lang="en-US" sz="1400" dirty="0" smtClean="0">
                <a:solidFill>
                  <a:srgbClr val="000000"/>
                </a:solidFill>
              </a:rPr>
              <a:t>   if (</a:t>
            </a:r>
            <a:r>
              <a:rPr lang="en-US" sz="1400" dirty="0" err="1" smtClean="0">
                <a:solidFill>
                  <a:srgbClr val="000000"/>
                </a:solidFill>
              </a:rPr>
              <a:t>c_int</a:t>
            </a:r>
            <a:r>
              <a:rPr lang="en-US" sz="1400" dirty="0" smtClean="0">
                <a:solidFill>
                  <a:srgbClr val="000000"/>
                </a:solidFill>
              </a:rPr>
              <a:t> == kind(0)) then</a:t>
            </a:r>
          </a:p>
          <a:p>
            <a:r>
              <a:rPr lang="en-US" sz="1400" dirty="0" smtClean="0">
                <a:solidFill>
                  <a:srgbClr val="C00000"/>
                </a:solidFill>
              </a:rPr>
              <a:t>       if (</a:t>
            </a:r>
            <a:r>
              <a:rPr lang="en-US" sz="1400" dirty="0" err="1" smtClean="0">
                <a:solidFill>
                  <a:srgbClr val="C00000"/>
                </a:solidFill>
              </a:rPr>
              <a:t>c_associated</a:t>
            </a:r>
            <a:r>
              <a:rPr lang="en-US" sz="1400" dirty="0" smtClean="0">
                <a:solidFill>
                  <a:srgbClr val="C00000"/>
                </a:solidFill>
              </a:rPr>
              <a:t>(</a:t>
            </a:r>
            <a:r>
              <a:rPr lang="en-US" sz="1400" dirty="0" err="1" smtClean="0">
                <a:solidFill>
                  <a:srgbClr val="C00000"/>
                </a:solidFill>
              </a:rPr>
              <a:t>status_ptr</a:t>
            </a:r>
            <a:r>
              <a:rPr lang="en-US" sz="1400" dirty="0" smtClean="0">
                <a:solidFill>
                  <a:srgbClr val="C00000"/>
                </a:solidFill>
              </a:rPr>
              <a:t> , </a:t>
            </a:r>
            <a:r>
              <a:rPr lang="en-US" sz="1400" dirty="0" err="1" smtClean="0">
                <a:solidFill>
                  <a:srgbClr val="C00000"/>
                </a:solidFill>
              </a:rPr>
              <a:t>ignore_ptr</a:t>
            </a:r>
            <a:r>
              <a:rPr lang="en-US" sz="1400" dirty="0" smtClean="0">
                <a:solidFill>
                  <a:srgbClr val="C00000"/>
                </a:solidFill>
              </a:rPr>
              <a:t>)) then</a:t>
            </a:r>
          </a:p>
          <a:p>
            <a:r>
              <a:rPr lang="en-US" sz="1400" dirty="0" smtClean="0">
                <a:solidFill>
                  <a:srgbClr val="000000"/>
                </a:solidFill>
              </a:rPr>
              <a:t>          </a:t>
            </a:r>
            <a:r>
              <a:rPr lang="en-US" sz="1400" dirty="0" err="1" smtClean="0">
                <a:solidFill>
                  <a:srgbClr val="000000"/>
                </a:solidFill>
              </a:rPr>
              <a:t>ierror_c</a:t>
            </a:r>
            <a:r>
              <a:rPr lang="en-US" sz="1400" dirty="0" smtClean="0">
                <a:solidFill>
                  <a:srgbClr val="000000"/>
                </a:solidFill>
              </a:rPr>
              <a:t>= </a:t>
            </a:r>
            <a:r>
              <a:rPr lang="en-US" sz="1400" dirty="0" err="1" smtClean="0">
                <a:solidFill>
                  <a:srgbClr val="000000"/>
                </a:solidFill>
              </a:rPr>
              <a:t>MPIR_Recv_cdesc</a:t>
            </a:r>
            <a:r>
              <a:rPr lang="en-US" sz="1400" dirty="0" smtClean="0">
                <a:solidFill>
                  <a:srgbClr val="000000"/>
                </a:solidFill>
              </a:rPr>
              <a:t>(...,</a:t>
            </a:r>
            <a:r>
              <a:rPr lang="en-US" sz="1400" dirty="0" smtClean="0">
                <a:solidFill>
                  <a:srgbClr val="C00000"/>
                </a:solidFill>
              </a:rPr>
              <a:t>MPIR_C_MPI_STATUS_IGNORE</a:t>
            </a:r>
            <a:r>
              <a:rPr lang="en-US" sz="1400" dirty="0" smtClean="0">
                <a:solidFill>
                  <a:srgbClr val="000000"/>
                </a:solidFill>
              </a:rPr>
              <a:t>)</a:t>
            </a:r>
          </a:p>
          <a:p>
            <a:r>
              <a:rPr lang="en-US" sz="1400" dirty="0" smtClean="0">
                <a:solidFill>
                  <a:srgbClr val="000000"/>
                </a:solidFill>
              </a:rPr>
              <a:t>       else</a:t>
            </a:r>
          </a:p>
          <a:p>
            <a:r>
              <a:rPr lang="en-US" sz="1400" dirty="0" smtClean="0">
                <a:solidFill>
                  <a:srgbClr val="000000"/>
                </a:solidFill>
              </a:rPr>
              <a:t>         </a:t>
            </a:r>
            <a:r>
              <a:rPr lang="en-US" sz="1400" dirty="0" err="1" smtClean="0">
                <a:solidFill>
                  <a:srgbClr val="000000"/>
                </a:solidFill>
              </a:rPr>
              <a:t>ierror_c</a:t>
            </a:r>
            <a:r>
              <a:rPr lang="en-US" sz="1400" dirty="0" smtClean="0">
                <a:solidFill>
                  <a:srgbClr val="000000"/>
                </a:solidFill>
              </a:rPr>
              <a:t>= </a:t>
            </a:r>
            <a:r>
              <a:rPr lang="en-US" sz="1400" dirty="0" err="1" smtClean="0">
                <a:solidFill>
                  <a:srgbClr val="000000"/>
                </a:solidFill>
              </a:rPr>
              <a:t>MPIR_Recv_cdesc</a:t>
            </a:r>
            <a:r>
              <a:rPr lang="en-US" sz="1400" dirty="0" smtClean="0">
                <a:solidFill>
                  <a:srgbClr val="000000"/>
                </a:solidFill>
              </a:rPr>
              <a:t>(...,</a:t>
            </a:r>
            <a:r>
              <a:rPr lang="en-US" sz="1400" dirty="0" err="1" smtClean="0">
                <a:solidFill>
                  <a:srgbClr val="C00000"/>
                </a:solidFill>
              </a:rPr>
              <a:t>c_loc</a:t>
            </a:r>
            <a:r>
              <a:rPr lang="en-US" sz="1400" dirty="0" smtClean="0">
                <a:solidFill>
                  <a:srgbClr val="C00000"/>
                </a:solidFill>
              </a:rPr>
              <a:t>(status)</a:t>
            </a:r>
            <a:r>
              <a:rPr lang="en-US" sz="1400" dirty="0" smtClean="0">
                <a:solidFill>
                  <a:srgbClr val="000000"/>
                </a:solidFill>
              </a:rPr>
              <a:t>) </a:t>
            </a:r>
          </a:p>
          <a:p>
            <a:r>
              <a:rPr lang="en-US" sz="1400" dirty="0" smtClean="0">
                <a:solidFill>
                  <a:srgbClr val="000000"/>
                </a:solidFill>
              </a:rPr>
              <a:t>      end if</a:t>
            </a:r>
          </a:p>
          <a:p>
            <a:r>
              <a:rPr lang="en-US" sz="1400" dirty="0" smtClean="0">
                <a:solidFill>
                  <a:srgbClr val="000000"/>
                </a:solidFill>
              </a:rPr>
              <a:t>  else</a:t>
            </a:r>
          </a:p>
          <a:p>
            <a:r>
              <a:rPr lang="en-US" sz="1400" dirty="0" smtClean="0">
                <a:solidFill>
                  <a:srgbClr val="000000"/>
                </a:solidFill>
              </a:rPr>
              <a:t>      if (</a:t>
            </a:r>
            <a:r>
              <a:rPr lang="en-US" sz="1400" dirty="0" err="1" smtClean="0">
                <a:solidFill>
                  <a:srgbClr val="000000"/>
                </a:solidFill>
              </a:rPr>
              <a:t>c_associated</a:t>
            </a:r>
            <a:r>
              <a:rPr lang="en-US" sz="1400" dirty="0" smtClean="0">
                <a:solidFill>
                  <a:srgbClr val="000000"/>
                </a:solidFill>
              </a:rPr>
              <a:t>(</a:t>
            </a:r>
            <a:r>
              <a:rPr lang="en-US" sz="1400" dirty="0" err="1" smtClean="0">
                <a:solidFill>
                  <a:srgbClr val="000000"/>
                </a:solidFill>
              </a:rPr>
              <a:t>status_ptr</a:t>
            </a:r>
            <a:r>
              <a:rPr lang="en-US" sz="1400" dirty="0" smtClean="0">
                <a:solidFill>
                  <a:srgbClr val="000000"/>
                </a:solidFill>
              </a:rPr>
              <a:t>, </a:t>
            </a:r>
            <a:r>
              <a:rPr lang="en-US" sz="1400" dirty="0" err="1" smtClean="0">
                <a:solidFill>
                  <a:srgbClr val="000000"/>
                </a:solidFill>
              </a:rPr>
              <a:t>ignore_ptr</a:t>
            </a:r>
            <a:r>
              <a:rPr lang="en-US" sz="1400" dirty="0" smtClean="0">
                <a:solidFill>
                  <a:srgbClr val="000000"/>
                </a:solidFill>
              </a:rPr>
              <a:t>)) then</a:t>
            </a:r>
          </a:p>
          <a:p>
            <a:r>
              <a:rPr lang="en-US" sz="1400" dirty="0" smtClean="0">
                <a:solidFill>
                  <a:srgbClr val="000000"/>
                </a:solidFill>
              </a:rPr>
              <a:t>          </a:t>
            </a:r>
            <a:r>
              <a:rPr lang="en-US" sz="1400" dirty="0" err="1" smtClean="0">
                <a:solidFill>
                  <a:srgbClr val="000000"/>
                </a:solidFill>
              </a:rPr>
              <a:t>ierror_c</a:t>
            </a:r>
            <a:r>
              <a:rPr lang="en-US" sz="1400" dirty="0" smtClean="0">
                <a:solidFill>
                  <a:srgbClr val="000000"/>
                </a:solidFill>
              </a:rPr>
              <a:t>= </a:t>
            </a:r>
            <a:r>
              <a:rPr lang="en-US" sz="1400" dirty="0" err="1" smtClean="0">
                <a:solidFill>
                  <a:srgbClr val="000000"/>
                </a:solidFill>
              </a:rPr>
              <a:t>MPIR_Recv_cdesc</a:t>
            </a:r>
            <a:r>
              <a:rPr lang="en-US" sz="1400" dirty="0" smtClean="0">
                <a:solidFill>
                  <a:srgbClr val="000000"/>
                </a:solidFill>
              </a:rPr>
              <a:t>(...,MPIR_C_MPI_STATUS_IGNORE)</a:t>
            </a:r>
          </a:p>
          <a:p>
            <a:r>
              <a:rPr lang="en-US" sz="1400" dirty="0" smtClean="0">
                <a:solidFill>
                  <a:srgbClr val="000000"/>
                </a:solidFill>
              </a:rPr>
              <a:t>      else</a:t>
            </a:r>
          </a:p>
          <a:p>
            <a:r>
              <a:rPr lang="en-US" sz="1400" dirty="0" smtClean="0">
                <a:solidFill>
                  <a:srgbClr val="000000"/>
                </a:solidFill>
              </a:rPr>
              <a:t>          </a:t>
            </a:r>
            <a:r>
              <a:rPr lang="en-US" sz="1400" dirty="0" err="1" smtClean="0">
                <a:solidFill>
                  <a:srgbClr val="000000"/>
                </a:solidFill>
              </a:rPr>
              <a:t>ierror_c</a:t>
            </a:r>
            <a:r>
              <a:rPr lang="en-US" sz="1400" dirty="0" smtClean="0">
                <a:solidFill>
                  <a:srgbClr val="000000"/>
                </a:solidFill>
              </a:rPr>
              <a:t>= </a:t>
            </a:r>
            <a:r>
              <a:rPr lang="en-US" sz="1400" dirty="0" err="1" smtClean="0">
                <a:solidFill>
                  <a:srgbClr val="000000"/>
                </a:solidFill>
              </a:rPr>
              <a:t>MPIR_Recv_cdesc</a:t>
            </a:r>
            <a:r>
              <a:rPr lang="en-US" sz="1400" dirty="0" smtClean="0">
                <a:solidFill>
                  <a:srgbClr val="000000"/>
                </a:solidFill>
              </a:rPr>
              <a:t>(...,</a:t>
            </a:r>
            <a:r>
              <a:rPr lang="en-US" sz="1400" dirty="0" err="1" smtClean="0">
                <a:solidFill>
                  <a:srgbClr val="000000"/>
                </a:solidFill>
              </a:rPr>
              <a:t>c_loc</a:t>
            </a:r>
            <a:r>
              <a:rPr lang="en-US" sz="1400" dirty="0" smtClean="0">
                <a:solidFill>
                  <a:srgbClr val="000000"/>
                </a:solidFill>
              </a:rPr>
              <a:t>(</a:t>
            </a:r>
            <a:r>
              <a:rPr lang="en-US" sz="1400" dirty="0" err="1" smtClean="0">
                <a:solidFill>
                  <a:srgbClr val="000000"/>
                </a:solidFill>
              </a:rPr>
              <a:t>status_c</a:t>
            </a:r>
            <a:r>
              <a:rPr lang="en-US" sz="1400" dirty="0" smtClean="0">
                <a:solidFill>
                  <a:srgbClr val="000000"/>
                </a:solidFill>
              </a:rPr>
              <a:t>))</a:t>
            </a:r>
          </a:p>
          <a:p>
            <a:r>
              <a:rPr lang="en-US" sz="1400" dirty="0" smtClean="0">
                <a:solidFill>
                  <a:srgbClr val="000000"/>
                </a:solidFill>
              </a:rPr>
              <a:t>          </a:t>
            </a:r>
            <a:r>
              <a:rPr lang="en-US" sz="1400" dirty="0" smtClean="0">
                <a:solidFill>
                  <a:srgbClr val="C00000"/>
                </a:solidFill>
              </a:rPr>
              <a:t>status = </a:t>
            </a:r>
            <a:r>
              <a:rPr lang="en-US" sz="1400" dirty="0" err="1" smtClean="0">
                <a:solidFill>
                  <a:srgbClr val="C00000"/>
                </a:solidFill>
              </a:rPr>
              <a:t>status_c</a:t>
            </a:r>
            <a:endParaRPr lang="en-US" sz="1400" dirty="0" smtClean="0">
              <a:solidFill>
                <a:srgbClr val="C00000"/>
              </a:solidFill>
            </a:endParaRPr>
          </a:p>
          <a:p>
            <a:r>
              <a:rPr lang="en-US" sz="1400" dirty="0" smtClean="0">
                <a:solidFill>
                  <a:srgbClr val="000000"/>
                </a:solidFill>
              </a:rPr>
              <a:t>      end if </a:t>
            </a:r>
          </a:p>
          <a:p>
            <a:r>
              <a:rPr lang="en-US" sz="1400" dirty="0" smtClean="0">
                <a:solidFill>
                  <a:srgbClr val="000000"/>
                </a:solidFill>
              </a:rPr>
              <a:t>   end if</a:t>
            </a:r>
          </a:p>
          <a:p>
            <a:r>
              <a:rPr lang="en-US" sz="1400" dirty="0" smtClean="0">
                <a:solidFill>
                  <a:srgbClr val="000000"/>
                </a:solidFill>
              </a:rPr>
              <a:t>end subroutine MPI_Recv_f08ts</a:t>
            </a:r>
            <a:endParaRPr lang="en-US" sz="1400" dirty="0">
              <a:solidFill>
                <a:srgbClr val="000000"/>
              </a:solidFill>
            </a:endParaRPr>
          </a:p>
        </p:txBody>
      </p:sp>
      <p:sp>
        <p:nvSpPr>
          <p:cNvPr id="7" name="矩形 6"/>
          <p:cNvSpPr/>
          <p:nvPr/>
        </p:nvSpPr>
        <p:spPr>
          <a:xfrm>
            <a:off x="457200" y="443805"/>
            <a:ext cx="3886200" cy="1384995"/>
          </a:xfrm>
          <a:prstGeom prst="rect">
            <a:avLst/>
          </a:prstGeom>
          <a:ln>
            <a:noFill/>
          </a:ln>
        </p:spPr>
        <p:txBody>
          <a:bodyPr wrap="square">
            <a:spAutoFit/>
          </a:bodyPr>
          <a:lstStyle/>
          <a:p>
            <a:r>
              <a:rPr lang="en-US" sz="1400" dirty="0" smtClean="0">
                <a:solidFill>
                  <a:srgbClr val="000000"/>
                </a:solidFill>
              </a:rPr>
              <a:t>function </a:t>
            </a:r>
            <a:r>
              <a:rPr lang="en-US" sz="1400" dirty="0" err="1" smtClean="0">
                <a:solidFill>
                  <a:srgbClr val="000000"/>
                </a:solidFill>
              </a:rPr>
              <a:t>MPIR_Recv_cdesc</a:t>
            </a:r>
            <a:r>
              <a:rPr lang="en-US" sz="1400" dirty="0" smtClean="0">
                <a:solidFill>
                  <a:srgbClr val="000000"/>
                </a:solidFill>
              </a:rPr>
              <a:t>(…, </a:t>
            </a:r>
            <a:r>
              <a:rPr lang="en-US" sz="1400" dirty="0" err="1" smtClean="0">
                <a:solidFill>
                  <a:srgbClr val="000000"/>
                </a:solidFill>
              </a:rPr>
              <a:t>comm</a:t>
            </a:r>
            <a:r>
              <a:rPr lang="en-US" sz="1400" dirty="0" smtClean="0">
                <a:solidFill>
                  <a:srgbClr val="000000"/>
                </a:solidFill>
              </a:rPr>
              <a:t>, status)  &amp;</a:t>
            </a:r>
          </a:p>
          <a:p>
            <a:r>
              <a:rPr lang="en-US" sz="1400" dirty="0" smtClean="0">
                <a:solidFill>
                  <a:srgbClr val="000000"/>
                </a:solidFill>
              </a:rPr>
              <a:t>   bind(C, name="</a:t>
            </a:r>
            <a:r>
              <a:rPr lang="en-US" sz="1400" dirty="0" err="1" smtClean="0">
                <a:solidFill>
                  <a:srgbClr val="000000"/>
                </a:solidFill>
              </a:rPr>
              <a:t>MPIR_Recv_cdesc</a:t>
            </a:r>
            <a:r>
              <a:rPr lang="en-US" sz="1400" dirty="0" smtClean="0">
                <a:solidFill>
                  <a:srgbClr val="000000"/>
                </a:solidFill>
              </a:rPr>
              <a:t>") result(</a:t>
            </a:r>
            <a:r>
              <a:rPr lang="en-US" sz="1400" dirty="0" err="1" smtClean="0">
                <a:solidFill>
                  <a:srgbClr val="000000"/>
                </a:solidFill>
              </a:rPr>
              <a:t>ierror</a:t>
            </a:r>
            <a:r>
              <a:rPr lang="en-US" sz="1400" dirty="0" smtClean="0">
                <a:solidFill>
                  <a:srgbClr val="000000"/>
                </a:solidFill>
              </a:rPr>
              <a:t>)</a:t>
            </a:r>
          </a:p>
          <a:p>
            <a:r>
              <a:rPr lang="en-US" sz="1400" dirty="0" smtClean="0">
                <a:solidFill>
                  <a:srgbClr val="000000"/>
                </a:solidFill>
              </a:rPr>
              <a:t>    integer(</a:t>
            </a:r>
            <a:r>
              <a:rPr lang="en-US" sz="1400" dirty="0" err="1" smtClean="0">
                <a:solidFill>
                  <a:srgbClr val="000000"/>
                </a:solidFill>
              </a:rPr>
              <a:t>c_Comm</a:t>
            </a:r>
            <a:r>
              <a:rPr lang="en-US" sz="1400" dirty="0" smtClean="0">
                <a:solidFill>
                  <a:srgbClr val="000000"/>
                </a:solidFill>
              </a:rPr>
              <a:t>), value, intent(in) :: </a:t>
            </a:r>
            <a:r>
              <a:rPr lang="en-US" sz="1400" dirty="0" err="1" smtClean="0">
                <a:solidFill>
                  <a:srgbClr val="000000"/>
                </a:solidFill>
              </a:rPr>
              <a:t>comm</a:t>
            </a:r>
            <a:endParaRPr lang="en-US" sz="1400" dirty="0" smtClean="0">
              <a:solidFill>
                <a:srgbClr val="000000"/>
              </a:solidFill>
            </a:endParaRPr>
          </a:p>
          <a:p>
            <a:r>
              <a:rPr lang="en-US" sz="1400" dirty="0" smtClean="0">
                <a:solidFill>
                  <a:srgbClr val="000000"/>
                </a:solidFill>
              </a:rPr>
              <a:t>    </a:t>
            </a:r>
            <a:r>
              <a:rPr lang="en-US" sz="1400" dirty="0" smtClean="0">
                <a:solidFill>
                  <a:srgbClr val="C00000"/>
                </a:solidFill>
              </a:rPr>
              <a:t>type(</a:t>
            </a:r>
            <a:r>
              <a:rPr lang="en-US" sz="1400" dirty="0" err="1" smtClean="0">
                <a:solidFill>
                  <a:srgbClr val="C00000"/>
                </a:solidFill>
              </a:rPr>
              <a:t>c_ptr</a:t>
            </a:r>
            <a:r>
              <a:rPr lang="en-US" sz="1400" dirty="0" smtClean="0">
                <a:solidFill>
                  <a:srgbClr val="C00000"/>
                </a:solidFill>
              </a:rPr>
              <a:t>), value, intent(in) :: status</a:t>
            </a:r>
          </a:p>
          <a:p>
            <a:r>
              <a:rPr lang="en-US" sz="1400" dirty="0" smtClean="0">
                <a:solidFill>
                  <a:srgbClr val="000000"/>
                </a:solidFill>
              </a:rPr>
              <a:t>    integer(</a:t>
            </a:r>
            <a:r>
              <a:rPr lang="en-US" sz="1400" dirty="0" err="1" smtClean="0">
                <a:solidFill>
                  <a:srgbClr val="000000"/>
                </a:solidFill>
              </a:rPr>
              <a:t>c_int</a:t>
            </a:r>
            <a:r>
              <a:rPr lang="en-US" sz="1400" dirty="0" smtClean="0">
                <a:solidFill>
                  <a:srgbClr val="000000"/>
                </a:solidFill>
              </a:rPr>
              <a:t>) :: </a:t>
            </a:r>
            <a:r>
              <a:rPr lang="en-US" sz="1400" dirty="0" err="1" smtClean="0">
                <a:solidFill>
                  <a:srgbClr val="000000"/>
                </a:solidFill>
              </a:rPr>
              <a:t>ierror</a:t>
            </a:r>
            <a:endParaRPr lang="en-US" sz="1400" dirty="0" smtClean="0">
              <a:solidFill>
                <a:srgbClr val="000000"/>
              </a:solidFill>
            </a:endParaRPr>
          </a:p>
          <a:p>
            <a:r>
              <a:rPr lang="en-US" sz="1400" dirty="0" smtClean="0">
                <a:solidFill>
                  <a:srgbClr val="000000"/>
                </a:solidFill>
              </a:rPr>
              <a:t>end function </a:t>
            </a:r>
            <a:r>
              <a:rPr lang="en-US" sz="1400" dirty="0" err="1" smtClean="0">
                <a:solidFill>
                  <a:srgbClr val="000000"/>
                </a:solidFill>
              </a:rPr>
              <a:t>MPIR_Recv_cdesc</a:t>
            </a:r>
            <a:endParaRPr lang="en-US" sz="1400" dirty="0">
              <a:solidFill>
                <a:srgbClr val="000000"/>
              </a:solidFill>
            </a:endParaRPr>
          </a:p>
        </p:txBody>
      </p:sp>
      <p:sp>
        <p:nvSpPr>
          <p:cNvPr id="8" name="TextBox 7"/>
          <p:cNvSpPr txBox="1"/>
          <p:nvPr/>
        </p:nvSpPr>
        <p:spPr>
          <a:xfrm>
            <a:off x="706740" y="74473"/>
            <a:ext cx="3200400" cy="369332"/>
          </a:xfrm>
          <a:prstGeom prst="rect">
            <a:avLst/>
          </a:prstGeom>
          <a:noFill/>
        </p:spPr>
        <p:txBody>
          <a:bodyPr wrap="square" rtlCol="0">
            <a:spAutoFit/>
          </a:bodyPr>
          <a:lstStyle/>
          <a:p>
            <a:pPr algn="ctr"/>
            <a:r>
              <a:rPr lang="en-US" dirty="0" smtClean="0">
                <a:solidFill>
                  <a:srgbClr val="000000"/>
                </a:solidFill>
              </a:rPr>
              <a:t>In mpi_c_interface_cdesc.F90</a:t>
            </a:r>
            <a:endParaRPr lang="en-US" dirty="0">
              <a:solidFill>
                <a:srgbClr val="000000"/>
              </a:solidFill>
            </a:endParaRPr>
          </a:p>
        </p:txBody>
      </p:sp>
      <p:sp>
        <p:nvSpPr>
          <p:cNvPr id="9" name="TextBox 8"/>
          <p:cNvSpPr txBox="1"/>
          <p:nvPr/>
        </p:nvSpPr>
        <p:spPr>
          <a:xfrm>
            <a:off x="609600" y="1992868"/>
            <a:ext cx="3581400" cy="369332"/>
          </a:xfrm>
          <a:prstGeom prst="rect">
            <a:avLst/>
          </a:prstGeom>
          <a:noFill/>
        </p:spPr>
        <p:txBody>
          <a:bodyPr wrap="square" rtlCol="0">
            <a:spAutoFit/>
          </a:bodyPr>
          <a:lstStyle/>
          <a:p>
            <a:pPr algn="ctr"/>
            <a:r>
              <a:rPr lang="en-US" dirty="0" smtClean="0">
                <a:solidFill>
                  <a:srgbClr val="000000"/>
                </a:solidFill>
              </a:rPr>
              <a:t>In Fortran wrapper for </a:t>
            </a:r>
            <a:r>
              <a:rPr lang="en-US" dirty="0" err="1" smtClean="0">
                <a:solidFill>
                  <a:srgbClr val="000000"/>
                </a:solidFill>
              </a:rPr>
              <a:t>MPI_Recv</a:t>
            </a:r>
            <a:r>
              <a:rPr lang="en-US" dirty="0" smtClean="0">
                <a:solidFill>
                  <a:srgbClr val="000000"/>
                </a:solidFill>
              </a:rPr>
              <a:t>()</a:t>
            </a:r>
            <a:endParaRPr lang="en-US" dirty="0">
              <a:solidFill>
                <a:srgbClr val="000000"/>
              </a:solidFill>
            </a:endParaRPr>
          </a:p>
        </p:txBody>
      </p:sp>
      <p:sp>
        <p:nvSpPr>
          <p:cNvPr id="10" name="右大括号 9"/>
          <p:cNvSpPr/>
          <p:nvPr/>
        </p:nvSpPr>
        <p:spPr bwMode="auto">
          <a:xfrm>
            <a:off x="3657600" y="1143000"/>
            <a:ext cx="381000" cy="3048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1" name="右大括号 10"/>
          <p:cNvSpPr/>
          <p:nvPr/>
        </p:nvSpPr>
        <p:spPr bwMode="auto">
          <a:xfrm>
            <a:off x="5410200" y="3429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4" name="TextBox 13"/>
          <p:cNvSpPr txBox="1"/>
          <p:nvPr/>
        </p:nvSpPr>
        <p:spPr>
          <a:xfrm>
            <a:off x="4038600" y="990600"/>
            <a:ext cx="4191000" cy="738664"/>
          </a:xfrm>
          <a:prstGeom prst="rect">
            <a:avLst/>
          </a:prstGeom>
          <a:noFill/>
          <a:ln>
            <a:solidFill>
              <a:schemeClr val="bg1"/>
            </a:solidFill>
          </a:ln>
        </p:spPr>
        <p:txBody>
          <a:bodyPr wrap="square" rtlCol="0">
            <a:spAutoFit/>
          </a:bodyPr>
          <a:lstStyle/>
          <a:p>
            <a:r>
              <a:rPr lang="en-US" sz="2400" dirty="0" smtClean="0">
                <a:solidFill>
                  <a:srgbClr val="C00000"/>
                </a:solidFill>
              </a:rPr>
              <a:t>2</a:t>
            </a:r>
            <a:r>
              <a:rPr lang="en-US" dirty="0" smtClean="0">
                <a:solidFill>
                  <a:srgbClr val="C00000"/>
                </a:solidFill>
              </a:rPr>
              <a:t>.  Declare related </a:t>
            </a:r>
            <a:r>
              <a:rPr lang="en-US" dirty="0" err="1" smtClean="0">
                <a:solidFill>
                  <a:srgbClr val="C00000"/>
                </a:solidFill>
              </a:rPr>
              <a:t>args</a:t>
            </a:r>
            <a:r>
              <a:rPr lang="en-US" dirty="0" smtClean="0">
                <a:solidFill>
                  <a:srgbClr val="C00000"/>
                </a:solidFill>
              </a:rPr>
              <a:t> of C functions as “C pointers passed by value”</a:t>
            </a:r>
            <a:endParaRPr lang="en-US" dirty="0">
              <a:solidFill>
                <a:srgbClr val="C00000"/>
              </a:solidFill>
            </a:endParaRPr>
          </a:p>
        </p:txBody>
      </p:sp>
      <p:sp>
        <p:nvSpPr>
          <p:cNvPr id="15" name="TextBox 14"/>
          <p:cNvSpPr txBox="1"/>
          <p:nvPr/>
        </p:nvSpPr>
        <p:spPr>
          <a:xfrm>
            <a:off x="5791200" y="3352800"/>
            <a:ext cx="3200400" cy="1569660"/>
          </a:xfrm>
          <a:prstGeom prst="rect">
            <a:avLst/>
          </a:prstGeom>
          <a:noFill/>
          <a:ln>
            <a:solidFill>
              <a:schemeClr val="bg1"/>
            </a:solidFill>
          </a:ln>
        </p:spPr>
        <p:txBody>
          <a:bodyPr wrap="square" rtlCol="0">
            <a:spAutoFit/>
          </a:bodyPr>
          <a:lstStyle/>
          <a:p>
            <a:r>
              <a:rPr lang="en-US" sz="2400" dirty="0" smtClean="0">
                <a:solidFill>
                  <a:srgbClr val="C00000"/>
                </a:solidFill>
              </a:rPr>
              <a:t>3</a:t>
            </a:r>
            <a:r>
              <a:rPr lang="en-US" dirty="0" smtClean="0">
                <a:solidFill>
                  <a:srgbClr val="C00000"/>
                </a:solidFill>
              </a:rPr>
              <a:t>. In Fortran wrappers, check to see if an actual </a:t>
            </a:r>
            <a:r>
              <a:rPr lang="en-US" dirty="0" err="1" smtClean="0">
                <a:solidFill>
                  <a:srgbClr val="C00000"/>
                </a:solidFill>
              </a:rPr>
              <a:t>arg</a:t>
            </a:r>
            <a:r>
              <a:rPr lang="en-US" dirty="0" smtClean="0">
                <a:solidFill>
                  <a:srgbClr val="C00000"/>
                </a:solidFill>
              </a:rPr>
              <a:t> is a named constant; </a:t>
            </a:r>
          </a:p>
          <a:p>
            <a:r>
              <a:rPr lang="en-US" dirty="0" smtClean="0">
                <a:solidFill>
                  <a:srgbClr val="C00000"/>
                </a:solidFill>
              </a:rPr>
              <a:t>  -- Yes, pass the bad address</a:t>
            </a:r>
          </a:p>
          <a:p>
            <a:r>
              <a:rPr lang="en-US" dirty="0" smtClean="0">
                <a:solidFill>
                  <a:srgbClr val="C00000"/>
                </a:solidFill>
              </a:rPr>
              <a:t>  -- No, pass the </a:t>
            </a:r>
            <a:r>
              <a:rPr lang="en-US" dirty="0" err="1" smtClean="0">
                <a:solidFill>
                  <a:srgbClr val="C00000"/>
                </a:solidFill>
              </a:rPr>
              <a:t>arg’s</a:t>
            </a:r>
            <a:r>
              <a:rPr lang="en-US" dirty="0" smtClean="0">
                <a:solidFill>
                  <a:srgbClr val="C00000"/>
                </a:solidFill>
              </a:rPr>
              <a:t> address</a:t>
            </a:r>
          </a:p>
        </p:txBody>
      </p:sp>
      <p:sp>
        <p:nvSpPr>
          <p:cNvPr id="16" name="右大括号 15"/>
          <p:cNvSpPr/>
          <p:nvPr/>
        </p:nvSpPr>
        <p:spPr bwMode="auto">
          <a:xfrm>
            <a:off x="4343400" y="5334000"/>
            <a:ext cx="381000" cy="3810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7" name="TextBox 16"/>
          <p:cNvSpPr txBox="1"/>
          <p:nvPr/>
        </p:nvSpPr>
        <p:spPr>
          <a:xfrm>
            <a:off x="4800600" y="5221069"/>
            <a:ext cx="3581400" cy="646331"/>
          </a:xfrm>
          <a:prstGeom prst="rect">
            <a:avLst/>
          </a:prstGeom>
          <a:noFill/>
          <a:ln>
            <a:solidFill>
              <a:schemeClr val="bg1"/>
            </a:solidFill>
          </a:ln>
        </p:spPr>
        <p:txBody>
          <a:bodyPr wrap="square" rtlCol="0">
            <a:spAutoFit/>
          </a:bodyPr>
          <a:lstStyle/>
          <a:p>
            <a:r>
              <a:rPr lang="en-US" dirty="0" smtClean="0">
                <a:solidFill>
                  <a:srgbClr val="C00000"/>
                </a:solidFill>
              </a:rPr>
              <a:t>Following the good tradition, copy only when </a:t>
            </a:r>
            <a:r>
              <a:rPr lang="en-US" dirty="0" err="1" smtClean="0">
                <a:solidFill>
                  <a:srgbClr val="C00000"/>
                </a:solidFill>
              </a:rPr>
              <a:t>c_int</a:t>
            </a:r>
            <a:r>
              <a:rPr lang="en-US" dirty="0" smtClean="0">
                <a:solidFill>
                  <a:srgbClr val="C00000"/>
                </a:solidFill>
              </a:rPr>
              <a:t> != kind(0)</a:t>
            </a:r>
            <a:endParaRPr lang="en-US" sz="1400" dirty="0">
              <a:solidFill>
                <a:srgbClr val="C00000"/>
              </a:solidFill>
            </a:endParaRPr>
          </a:p>
        </p:txBody>
      </p:sp>
      <p:cxnSp>
        <p:nvCxnSpPr>
          <p:cNvPr id="19" name="直接连接符 18"/>
          <p:cNvCxnSpPr/>
          <p:nvPr/>
        </p:nvCxnSpPr>
        <p:spPr bwMode="auto">
          <a:xfrm>
            <a:off x="152400" y="1981200"/>
            <a:ext cx="8839200" cy="1588"/>
          </a:xfrm>
          <a:prstGeom prst="line">
            <a:avLst/>
          </a:prstGeom>
          <a:noFill/>
          <a:ln w="12700" cap="flat" cmpd="sng" algn="ctr">
            <a:solidFill>
              <a:srgbClr val="00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Handling MPI_IN_PLACE, MPI_BOTTOM</a:t>
            </a:r>
            <a:endParaRPr lang="en-US" dirty="0"/>
          </a:p>
        </p:txBody>
      </p:sp>
      <p:sp>
        <p:nvSpPr>
          <p:cNvPr id="3" name="内容占位符 2"/>
          <p:cNvSpPr>
            <a:spLocks noGrp="1"/>
          </p:cNvSpPr>
          <p:nvPr>
            <p:ph idx="1"/>
          </p:nvPr>
        </p:nvSpPr>
        <p:spPr>
          <a:xfrm>
            <a:off x="457200" y="1143000"/>
            <a:ext cx="8382000" cy="1219200"/>
          </a:xfrm>
        </p:spPr>
        <p:txBody>
          <a:bodyPr/>
          <a:lstStyle/>
          <a:p>
            <a:pPr>
              <a:lnSpc>
                <a:spcPct val="100000"/>
              </a:lnSpc>
            </a:pPr>
            <a:r>
              <a:rPr lang="en-US" dirty="0" smtClean="0"/>
              <a:t>They are used like a choice buffer. Since functions with choice buffer </a:t>
            </a:r>
            <a:r>
              <a:rPr lang="en-US" dirty="0" err="1" smtClean="0"/>
              <a:t>args</a:t>
            </a:r>
            <a:r>
              <a:rPr lang="en-US" dirty="0" smtClean="0"/>
              <a:t> always have a C wrapper, the design can be simpler</a:t>
            </a:r>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29</a:t>
            </a:fld>
            <a:endParaRPr lang="en-US" dirty="0"/>
          </a:p>
        </p:txBody>
      </p:sp>
      <p:sp>
        <p:nvSpPr>
          <p:cNvPr id="6" name="TextBox 5"/>
          <p:cNvSpPr txBox="1"/>
          <p:nvPr/>
        </p:nvSpPr>
        <p:spPr>
          <a:xfrm>
            <a:off x="76200" y="2690337"/>
            <a:ext cx="4648200" cy="523220"/>
          </a:xfrm>
          <a:prstGeom prst="rect">
            <a:avLst/>
          </a:prstGeom>
          <a:noFill/>
          <a:ln>
            <a:noFill/>
          </a:ln>
        </p:spPr>
        <p:txBody>
          <a:bodyPr wrap="square" rtlCol="0">
            <a:spAutoFit/>
          </a:bodyPr>
          <a:lstStyle/>
          <a:p>
            <a:pPr>
              <a:buNone/>
            </a:pPr>
            <a:r>
              <a:rPr lang="en-US" sz="1400" dirty="0" smtClean="0">
                <a:solidFill>
                  <a:srgbClr val="000000"/>
                </a:solidFill>
              </a:rPr>
              <a:t>integer(</a:t>
            </a:r>
            <a:r>
              <a:rPr lang="en-US" sz="1400" dirty="0" err="1" smtClean="0">
                <a:solidFill>
                  <a:srgbClr val="000000"/>
                </a:solidFill>
              </a:rPr>
              <a:t>c_int</a:t>
            </a:r>
            <a:r>
              <a:rPr lang="en-US" sz="1400" dirty="0" smtClean="0">
                <a:solidFill>
                  <a:srgbClr val="000000"/>
                </a:solidFill>
              </a:rPr>
              <a:t>), bind(C, name="MPIR_F08_MPI_IN_PLACE")&amp;</a:t>
            </a:r>
          </a:p>
          <a:p>
            <a:pPr>
              <a:buNone/>
            </a:pPr>
            <a:r>
              <a:rPr lang="en-US" sz="1400" dirty="0" smtClean="0">
                <a:solidFill>
                  <a:srgbClr val="000000"/>
                </a:solidFill>
              </a:rPr>
              <a:t>  :: MPI_IN_PLACE</a:t>
            </a:r>
          </a:p>
        </p:txBody>
      </p:sp>
      <p:sp>
        <p:nvSpPr>
          <p:cNvPr id="7" name="TextBox 6"/>
          <p:cNvSpPr txBox="1"/>
          <p:nvPr/>
        </p:nvSpPr>
        <p:spPr>
          <a:xfrm>
            <a:off x="152400" y="3928646"/>
            <a:ext cx="3962400" cy="523220"/>
          </a:xfrm>
          <a:prstGeom prst="rect">
            <a:avLst/>
          </a:prstGeom>
          <a:noFill/>
          <a:ln>
            <a:noFill/>
          </a:ln>
        </p:spPr>
        <p:txBody>
          <a:bodyPr wrap="square" rtlCol="0">
            <a:spAutoFit/>
          </a:bodyPr>
          <a:lstStyle/>
          <a:p>
            <a:pPr>
              <a:buNone/>
            </a:pPr>
            <a:r>
              <a:rPr lang="en-US" sz="1400" dirty="0" err="1" smtClean="0">
                <a:solidFill>
                  <a:srgbClr val="000000"/>
                </a:solidFill>
              </a:rPr>
              <a:t>int</a:t>
            </a:r>
            <a:r>
              <a:rPr lang="en-US" sz="1400" dirty="0" smtClean="0">
                <a:solidFill>
                  <a:srgbClr val="000000"/>
                </a:solidFill>
              </a:rPr>
              <a:t> MPIR_F08_MPI_IN_PLACE;</a:t>
            </a:r>
          </a:p>
          <a:p>
            <a:pPr>
              <a:buNone/>
            </a:pPr>
            <a:endParaRPr lang="en-US" sz="1400" dirty="0" smtClean="0">
              <a:solidFill>
                <a:srgbClr val="000000"/>
              </a:solidFill>
            </a:endParaRPr>
          </a:p>
        </p:txBody>
      </p:sp>
      <p:sp>
        <p:nvSpPr>
          <p:cNvPr id="8" name="TextBox 7"/>
          <p:cNvSpPr txBox="1"/>
          <p:nvPr/>
        </p:nvSpPr>
        <p:spPr>
          <a:xfrm>
            <a:off x="1295400" y="2286000"/>
            <a:ext cx="1828800" cy="369332"/>
          </a:xfrm>
          <a:prstGeom prst="rect">
            <a:avLst/>
          </a:prstGeom>
          <a:noFill/>
        </p:spPr>
        <p:txBody>
          <a:bodyPr wrap="square" rtlCol="0">
            <a:spAutoFit/>
          </a:bodyPr>
          <a:lstStyle/>
          <a:p>
            <a:pPr algn="ctr"/>
            <a:r>
              <a:rPr lang="en-US" dirty="0" smtClean="0">
                <a:solidFill>
                  <a:srgbClr val="000000"/>
                </a:solidFill>
              </a:rPr>
              <a:t>On Fortran side</a:t>
            </a:r>
            <a:endParaRPr lang="en-US" dirty="0">
              <a:solidFill>
                <a:srgbClr val="000000"/>
              </a:solidFill>
            </a:endParaRPr>
          </a:p>
        </p:txBody>
      </p:sp>
      <p:sp>
        <p:nvSpPr>
          <p:cNvPr id="9" name="TextBox 8"/>
          <p:cNvSpPr txBox="1"/>
          <p:nvPr/>
        </p:nvSpPr>
        <p:spPr>
          <a:xfrm>
            <a:off x="1219200" y="3581400"/>
            <a:ext cx="1828800" cy="369332"/>
          </a:xfrm>
          <a:prstGeom prst="rect">
            <a:avLst/>
          </a:prstGeom>
          <a:noFill/>
        </p:spPr>
        <p:txBody>
          <a:bodyPr wrap="square" rtlCol="0">
            <a:spAutoFit/>
          </a:bodyPr>
          <a:lstStyle/>
          <a:p>
            <a:pPr algn="ctr"/>
            <a:r>
              <a:rPr lang="en-US" dirty="0" smtClean="0">
                <a:solidFill>
                  <a:srgbClr val="000000"/>
                </a:solidFill>
              </a:rPr>
              <a:t>On C side</a:t>
            </a:r>
            <a:endParaRPr lang="en-US" dirty="0">
              <a:solidFill>
                <a:srgbClr val="000000"/>
              </a:solidFill>
            </a:endParaRPr>
          </a:p>
        </p:txBody>
      </p:sp>
      <p:sp>
        <p:nvSpPr>
          <p:cNvPr id="10" name="矩形 9"/>
          <p:cNvSpPr/>
          <p:nvPr/>
        </p:nvSpPr>
        <p:spPr>
          <a:xfrm>
            <a:off x="152400" y="4549676"/>
            <a:ext cx="3962400" cy="2031325"/>
          </a:xfrm>
          <a:prstGeom prst="rect">
            <a:avLst/>
          </a:prstGeom>
          <a:ln>
            <a:noFill/>
          </a:ln>
        </p:spPr>
        <p:txBody>
          <a:bodyPr wrap="square">
            <a:spAutoFit/>
          </a:bodyPr>
          <a:lstStyle/>
          <a:p>
            <a:r>
              <a:rPr lang="en-US" sz="1400" dirty="0" err="1" smtClean="0">
                <a:solidFill>
                  <a:srgbClr val="000000"/>
                </a:solidFill>
              </a:rPr>
              <a:t>int</a:t>
            </a:r>
            <a:r>
              <a:rPr lang="en-US" sz="1400" dirty="0" smtClean="0">
                <a:solidFill>
                  <a:srgbClr val="000000"/>
                </a:solidFill>
              </a:rPr>
              <a:t> </a:t>
            </a:r>
            <a:r>
              <a:rPr lang="en-US" sz="1400" dirty="0" err="1" smtClean="0">
                <a:solidFill>
                  <a:srgbClr val="000000"/>
                </a:solidFill>
              </a:rPr>
              <a:t>MPIR_Allgather_cdesc</a:t>
            </a:r>
            <a:r>
              <a:rPr lang="en-US" sz="1400" dirty="0" smtClean="0">
                <a:solidFill>
                  <a:srgbClr val="000000"/>
                </a:solidFill>
              </a:rPr>
              <a:t>(</a:t>
            </a:r>
            <a:r>
              <a:rPr lang="en-US" sz="1400" i="1" dirty="0" err="1" smtClean="0">
                <a:solidFill>
                  <a:srgbClr val="000000"/>
                </a:solidFill>
              </a:rPr>
              <a:t>CFI_cdesc_t</a:t>
            </a:r>
            <a:r>
              <a:rPr lang="en-US" sz="1400" i="1" dirty="0" smtClean="0">
                <a:solidFill>
                  <a:srgbClr val="000000"/>
                </a:solidFill>
              </a:rPr>
              <a:t>*</a:t>
            </a:r>
            <a:r>
              <a:rPr lang="en-US" sz="1400" dirty="0" err="1" smtClean="0">
                <a:solidFill>
                  <a:srgbClr val="000000"/>
                </a:solidFill>
              </a:rPr>
              <a:t>sendbuf</a:t>
            </a:r>
            <a:r>
              <a:rPr lang="en-US" sz="1400" dirty="0" smtClean="0">
                <a:solidFill>
                  <a:srgbClr val="000000"/>
                </a:solidFill>
              </a:rPr>
              <a:t>, …)</a:t>
            </a:r>
          </a:p>
          <a:p>
            <a:r>
              <a:rPr lang="en-US" sz="1400" dirty="0" smtClean="0">
                <a:solidFill>
                  <a:srgbClr val="000000"/>
                </a:solidFill>
              </a:rPr>
              <a:t>{</a:t>
            </a:r>
          </a:p>
          <a:p>
            <a:r>
              <a:rPr lang="en-US" sz="1400" dirty="0" smtClean="0">
                <a:solidFill>
                  <a:srgbClr val="000000"/>
                </a:solidFill>
              </a:rPr>
              <a:t>   void *</a:t>
            </a:r>
            <a:r>
              <a:rPr lang="en-US" sz="1400" dirty="0" err="1" smtClean="0">
                <a:solidFill>
                  <a:srgbClr val="000000"/>
                </a:solidFill>
              </a:rPr>
              <a:t>buf</a:t>
            </a:r>
            <a:r>
              <a:rPr lang="en-US" sz="1400" dirty="0" smtClean="0">
                <a:solidFill>
                  <a:srgbClr val="000000"/>
                </a:solidFill>
              </a:rPr>
              <a:t> = </a:t>
            </a:r>
            <a:r>
              <a:rPr lang="en-US" sz="1400" dirty="0" err="1" smtClean="0">
                <a:solidFill>
                  <a:srgbClr val="000000"/>
                </a:solidFill>
              </a:rPr>
              <a:t>sendbuf</a:t>
            </a:r>
            <a:r>
              <a:rPr lang="en-US" sz="1400" dirty="0" smtClean="0">
                <a:solidFill>
                  <a:srgbClr val="000000"/>
                </a:solidFill>
              </a:rPr>
              <a:t>-&gt;</a:t>
            </a:r>
            <a:r>
              <a:rPr lang="en-US" sz="1400" dirty="0" err="1" smtClean="0">
                <a:solidFill>
                  <a:srgbClr val="000000"/>
                </a:solidFill>
              </a:rPr>
              <a:t>base_addr</a:t>
            </a:r>
            <a:r>
              <a:rPr lang="en-US" sz="1400" dirty="0" smtClean="0">
                <a:solidFill>
                  <a:srgbClr val="000000"/>
                </a:solidFill>
              </a:rPr>
              <a:t>;</a:t>
            </a:r>
          </a:p>
          <a:p>
            <a:endParaRPr lang="en-US" sz="1400" dirty="0" smtClean="0">
              <a:solidFill>
                <a:srgbClr val="000000"/>
              </a:solidFill>
            </a:endParaRPr>
          </a:p>
          <a:p>
            <a:r>
              <a:rPr lang="en-US" sz="1400" dirty="0" smtClean="0">
                <a:solidFill>
                  <a:srgbClr val="000000"/>
                </a:solidFill>
              </a:rPr>
              <a:t>   if (</a:t>
            </a:r>
            <a:r>
              <a:rPr lang="en-US" sz="1400" dirty="0" err="1" smtClean="0">
                <a:solidFill>
                  <a:srgbClr val="FF0000"/>
                </a:solidFill>
              </a:rPr>
              <a:t>buf</a:t>
            </a:r>
            <a:r>
              <a:rPr lang="en-US" sz="1400" dirty="0" smtClean="0">
                <a:solidFill>
                  <a:srgbClr val="FF0000"/>
                </a:solidFill>
              </a:rPr>
              <a:t> == &amp;MPIR_F08_MPI_IN_PLACE</a:t>
            </a:r>
            <a:r>
              <a:rPr lang="en-US" sz="1400" dirty="0" smtClean="0">
                <a:solidFill>
                  <a:srgbClr val="000000"/>
                </a:solidFill>
              </a:rPr>
              <a:t>) {</a:t>
            </a:r>
          </a:p>
          <a:p>
            <a:r>
              <a:rPr lang="en-US" sz="1400" dirty="0" smtClean="0">
                <a:solidFill>
                  <a:srgbClr val="000000"/>
                </a:solidFill>
              </a:rPr>
              <a:t>        </a:t>
            </a:r>
            <a:r>
              <a:rPr lang="en-US" sz="1400" dirty="0" err="1" smtClean="0">
                <a:solidFill>
                  <a:srgbClr val="000000"/>
                </a:solidFill>
              </a:rPr>
              <a:t>buf</a:t>
            </a:r>
            <a:r>
              <a:rPr lang="en-US" sz="1400" dirty="0" smtClean="0">
                <a:solidFill>
                  <a:srgbClr val="000000"/>
                </a:solidFill>
              </a:rPr>
              <a:t> = MPI_IN_PLACE;</a:t>
            </a:r>
          </a:p>
          <a:p>
            <a:r>
              <a:rPr lang="en-US" sz="1400" dirty="0" smtClean="0">
                <a:solidFill>
                  <a:srgbClr val="000000"/>
                </a:solidFill>
              </a:rPr>
              <a:t>    }</a:t>
            </a:r>
          </a:p>
          <a:p>
            <a:r>
              <a:rPr lang="en-US" sz="1400" dirty="0" smtClean="0">
                <a:solidFill>
                  <a:srgbClr val="000000"/>
                </a:solidFill>
              </a:rPr>
              <a:t>    …</a:t>
            </a:r>
          </a:p>
          <a:p>
            <a:r>
              <a:rPr lang="en-US" sz="1400" dirty="0" smtClean="0">
                <a:solidFill>
                  <a:srgbClr val="000000"/>
                </a:solidFill>
              </a:rPr>
              <a:t>}</a:t>
            </a:r>
            <a:endParaRPr lang="en-US" sz="1400" dirty="0">
              <a:solidFill>
                <a:srgbClr val="000000"/>
              </a:solidFill>
            </a:endParaRPr>
          </a:p>
        </p:txBody>
      </p:sp>
      <p:sp>
        <p:nvSpPr>
          <p:cNvPr id="11" name="右大括号 10"/>
          <p:cNvSpPr/>
          <p:nvPr/>
        </p:nvSpPr>
        <p:spPr bwMode="auto">
          <a:xfrm>
            <a:off x="4572000" y="2667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2" name="右大括号 11"/>
          <p:cNvSpPr/>
          <p:nvPr/>
        </p:nvSpPr>
        <p:spPr bwMode="auto">
          <a:xfrm>
            <a:off x="4572000" y="38100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3" name="TextBox 12"/>
          <p:cNvSpPr txBox="1"/>
          <p:nvPr/>
        </p:nvSpPr>
        <p:spPr>
          <a:xfrm>
            <a:off x="4953000" y="2667000"/>
            <a:ext cx="4191000" cy="646331"/>
          </a:xfrm>
          <a:prstGeom prst="rect">
            <a:avLst/>
          </a:prstGeom>
          <a:noFill/>
          <a:ln>
            <a:solidFill>
              <a:schemeClr val="bg1"/>
            </a:solidFill>
          </a:ln>
        </p:spPr>
        <p:txBody>
          <a:bodyPr wrap="square" rtlCol="0">
            <a:spAutoFit/>
          </a:bodyPr>
          <a:lstStyle/>
          <a:p>
            <a:r>
              <a:rPr lang="en-US" dirty="0" smtClean="0">
                <a:solidFill>
                  <a:srgbClr val="C00000"/>
                </a:solidFill>
              </a:rPr>
              <a:t>Declare Fortran MPI_IN_PLACE as a bind(C) integer</a:t>
            </a:r>
            <a:endParaRPr lang="en-US" dirty="0">
              <a:solidFill>
                <a:srgbClr val="C00000"/>
              </a:solidFill>
            </a:endParaRPr>
          </a:p>
        </p:txBody>
      </p:sp>
      <p:sp>
        <p:nvSpPr>
          <p:cNvPr id="14" name="TextBox 13"/>
          <p:cNvSpPr txBox="1"/>
          <p:nvPr/>
        </p:nvSpPr>
        <p:spPr>
          <a:xfrm>
            <a:off x="4953000" y="3821668"/>
            <a:ext cx="3810000" cy="369332"/>
          </a:xfrm>
          <a:prstGeom prst="rect">
            <a:avLst/>
          </a:prstGeom>
          <a:noFill/>
          <a:ln>
            <a:solidFill>
              <a:schemeClr val="bg1"/>
            </a:solidFill>
          </a:ln>
        </p:spPr>
        <p:txBody>
          <a:bodyPr wrap="square" rtlCol="0">
            <a:spAutoFit/>
          </a:bodyPr>
          <a:lstStyle/>
          <a:p>
            <a:r>
              <a:rPr lang="en-US" dirty="0" smtClean="0">
                <a:solidFill>
                  <a:srgbClr val="C00000"/>
                </a:solidFill>
              </a:rPr>
              <a:t>Implement it in C as a global var.</a:t>
            </a:r>
            <a:endParaRPr lang="en-US" dirty="0">
              <a:solidFill>
                <a:srgbClr val="C00000"/>
              </a:solidFill>
            </a:endParaRPr>
          </a:p>
        </p:txBody>
      </p:sp>
      <p:sp>
        <p:nvSpPr>
          <p:cNvPr id="15" name="右大括号 14"/>
          <p:cNvSpPr/>
          <p:nvPr/>
        </p:nvSpPr>
        <p:spPr bwMode="auto">
          <a:xfrm>
            <a:off x="4572000" y="5410200"/>
            <a:ext cx="381000" cy="457200"/>
          </a:xfrm>
          <a:prstGeom prst="rightBrace">
            <a:avLst>
              <a:gd name="adj1" fmla="val 8333"/>
              <a:gd name="adj2" fmla="val 50000"/>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C00000"/>
              </a:solidFill>
              <a:effectLst/>
              <a:latin typeface="Calibri" pitchFamily="34" charset="0"/>
            </a:endParaRPr>
          </a:p>
        </p:txBody>
      </p:sp>
      <p:sp>
        <p:nvSpPr>
          <p:cNvPr id="16" name="TextBox 15"/>
          <p:cNvSpPr txBox="1"/>
          <p:nvPr/>
        </p:nvSpPr>
        <p:spPr>
          <a:xfrm>
            <a:off x="4953000" y="5257800"/>
            <a:ext cx="3886200" cy="923330"/>
          </a:xfrm>
          <a:prstGeom prst="rect">
            <a:avLst/>
          </a:prstGeom>
          <a:noFill/>
          <a:ln>
            <a:solidFill>
              <a:schemeClr val="bg1"/>
            </a:solidFill>
          </a:ln>
        </p:spPr>
        <p:txBody>
          <a:bodyPr wrap="square" rtlCol="0">
            <a:spAutoFit/>
          </a:bodyPr>
          <a:lstStyle/>
          <a:p>
            <a:r>
              <a:rPr lang="en-US" dirty="0" smtClean="0">
                <a:solidFill>
                  <a:srgbClr val="C00000"/>
                </a:solidFill>
              </a:rPr>
              <a:t>Take the address with &amp;;</a:t>
            </a:r>
          </a:p>
          <a:p>
            <a:r>
              <a:rPr lang="en-US" dirty="0" smtClean="0">
                <a:solidFill>
                  <a:srgbClr val="C00000"/>
                </a:solidFill>
              </a:rPr>
              <a:t>Replace Fortran MPI_IN_PLACE  with C MPI_IN_PLACE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MPI Fortran 77 binding (include ‘</a:t>
            </a:r>
            <a:r>
              <a:rPr lang="en-US" dirty="0" err="1" smtClean="0"/>
              <a:t>mpif.h</a:t>
            </a:r>
            <a:r>
              <a:rPr lang="en-US" dirty="0" smtClean="0"/>
              <a:t>’)</a:t>
            </a:r>
            <a:endParaRPr lang="en-US" dirty="0"/>
          </a:p>
        </p:txBody>
      </p:sp>
      <p:sp>
        <p:nvSpPr>
          <p:cNvPr id="3" name="内容占位符 2"/>
          <p:cNvSpPr>
            <a:spLocks noGrp="1"/>
          </p:cNvSpPr>
          <p:nvPr>
            <p:ph idx="1"/>
          </p:nvPr>
        </p:nvSpPr>
        <p:spPr/>
        <p:txBody>
          <a:bodyPr/>
          <a:lstStyle/>
          <a:p>
            <a:r>
              <a:rPr lang="en-US" dirty="0" smtClean="0"/>
              <a:t>Defined as early as MPI-1.0</a:t>
            </a:r>
          </a:p>
          <a:p>
            <a:r>
              <a:rPr lang="en-US" dirty="0" smtClean="0"/>
              <a:t>No type safety -- F77 compilers use implicit interfaces by inducing the interface of an external procedure from actual arguments at a call site</a:t>
            </a:r>
          </a:p>
          <a:p>
            <a:pPr lvl="1"/>
            <a:r>
              <a:rPr lang="en-US" dirty="0" smtClean="0"/>
              <a:t>Delay errors from compile time to run time!</a:t>
            </a:r>
          </a:p>
          <a:p>
            <a:r>
              <a:rPr lang="en-US" dirty="0" smtClean="0"/>
              <a:t>Non-standard naming convention for external symbols – F77 compilers generate them a bit arbitrarily, e.g., lower case plus 0/1/2 underscores such as </a:t>
            </a:r>
            <a:r>
              <a:rPr lang="en-US" dirty="0" err="1" smtClean="0"/>
              <a:t>mpi_send</a:t>
            </a:r>
            <a:r>
              <a:rPr lang="en-US" dirty="0" smtClean="0"/>
              <a:t>_, </a:t>
            </a:r>
            <a:r>
              <a:rPr lang="en-US" dirty="0" err="1" smtClean="0"/>
              <a:t>mpi_send</a:t>
            </a:r>
            <a:r>
              <a:rPr lang="en-US" dirty="0" smtClean="0"/>
              <a:t>__, …</a:t>
            </a:r>
          </a:p>
          <a:p>
            <a:pPr lvl="1"/>
            <a:r>
              <a:rPr lang="en-US" dirty="0" smtClean="0"/>
              <a:t>No standard way to write hybrid code with procedures/variables declared in Fortran but defined in C, which is needed by MPI implementers since most MPI implementations are done in C</a:t>
            </a:r>
          </a:p>
          <a:p>
            <a:pPr lvl="1"/>
            <a:endParaRPr lang="en-US" dirty="0" smtClean="0"/>
          </a:p>
          <a:p>
            <a:pPr lvl="1"/>
            <a:endParaRPr lang="en-US" dirty="0" smtClean="0"/>
          </a:p>
          <a:p>
            <a:pPr lvl="1"/>
            <a:endParaRPr lang="en-US" dirty="0"/>
          </a:p>
        </p:txBody>
      </p:sp>
      <p:sp>
        <p:nvSpPr>
          <p:cNvPr id="4" name="页脚占位符 3"/>
          <p:cNvSpPr>
            <a:spLocks noGrp="1"/>
          </p:cNvSpPr>
          <p:nvPr>
            <p:ph type="ftr" sz="quarter" idx="3"/>
          </p:nvPr>
        </p:nvSpPr>
        <p:spPr/>
        <p:txBody>
          <a:bodyPr/>
          <a:lstStyle/>
          <a:p>
            <a:r>
              <a:rPr lang="es-ES_tradnl"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 wrappers</a:t>
            </a:r>
            <a:endParaRPr lang="en-US" dirty="0"/>
          </a:p>
        </p:txBody>
      </p:sp>
      <p:sp>
        <p:nvSpPr>
          <p:cNvPr id="3" name="内容占位符 2"/>
          <p:cNvSpPr>
            <a:spLocks noGrp="1"/>
          </p:cNvSpPr>
          <p:nvPr>
            <p:ph idx="1"/>
          </p:nvPr>
        </p:nvSpPr>
        <p:spPr/>
        <p:txBody>
          <a:bodyPr/>
          <a:lstStyle/>
          <a:p>
            <a:r>
              <a:rPr lang="en-US" dirty="0" smtClean="0"/>
              <a:t>Only needed for functions with choice buffers, to decode info about assumed-type assumed-rank arguments</a:t>
            </a:r>
          </a:p>
          <a:p>
            <a:r>
              <a:rPr lang="en-US" dirty="0" smtClean="0"/>
              <a:t>When the input buffer is contiguous, we use it as a normal C buffer</a:t>
            </a:r>
          </a:p>
          <a:p>
            <a:r>
              <a:rPr lang="en-US" dirty="0" smtClean="0"/>
              <a:t>When the buffer is </a:t>
            </a:r>
            <a:r>
              <a:rPr lang="en-US" dirty="0" err="1" smtClean="0"/>
              <a:t>strided</a:t>
            </a:r>
            <a:r>
              <a:rPr lang="en-US" dirty="0" smtClean="0"/>
              <a:t>, we </a:t>
            </a:r>
          </a:p>
          <a:p>
            <a:pPr lvl="1"/>
            <a:r>
              <a:rPr lang="en-US" dirty="0" smtClean="0"/>
              <a:t>Decode the stride info and create an MPI </a:t>
            </a:r>
            <a:r>
              <a:rPr lang="en-US" dirty="0" err="1" smtClean="0"/>
              <a:t>hindexed</a:t>
            </a:r>
            <a:r>
              <a:rPr lang="en-US" dirty="0" smtClean="0"/>
              <a:t> data type to describe it</a:t>
            </a:r>
          </a:p>
          <a:p>
            <a:pPr lvl="1"/>
            <a:r>
              <a:rPr lang="en-US" dirty="0" smtClean="0"/>
              <a:t>Call the MPI C function with the new data type for this buffer</a:t>
            </a:r>
          </a:p>
          <a:p>
            <a:pPr lvl="1"/>
            <a:r>
              <a:rPr lang="en-US" dirty="0" smtClean="0"/>
              <a:t>Free the data type</a:t>
            </a:r>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Testing and experiences</a:t>
            </a:r>
            <a:endParaRPr lang="en-US" dirty="0"/>
          </a:p>
        </p:txBody>
      </p:sp>
      <p:sp>
        <p:nvSpPr>
          <p:cNvPr id="3" name="内容占位符 2"/>
          <p:cNvSpPr>
            <a:spLocks noGrp="1"/>
          </p:cNvSpPr>
          <p:nvPr>
            <p:ph idx="1"/>
          </p:nvPr>
        </p:nvSpPr>
        <p:spPr>
          <a:xfrm>
            <a:off x="457200" y="838200"/>
            <a:ext cx="8382000" cy="5715000"/>
          </a:xfrm>
        </p:spPr>
        <p:txBody>
          <a:bodyPr/>
          <a:lstStyle/>
          <a:p>
            <a:pPr>
              <a:lnSpc>
                <a:spcPct val="100000"/>
              </a:lnSpc>
            </a:pPr>
            <a:r>
              <a:rPr lang="en-US" dirty="0" smtClean="0"/>
              <a:t>Tests ported to F08</a:t>
            </a:r>
          </a:p>
          <a:p>
            <a:pPr lvl="1">
              <a:lnSpc>
                <a:spcPct val="100000"/>
              </a:lnSpc>
            </a:pPr>
            <a:r>
              <a:rPr lang="en-US" dirty="0" smtClean="0"/>
              <a:t>Existing MPICH F90 test suite</a:t>
            </a:r>
          </a:p>
          <a:p>
            <a:pPr lvl="1">
              <a:lnSpc>
                <a:spcPct val="100000"/>
              </a:lnSpc>
            </a:pPr>
            <a:r>
              <a:rPr lang="en-US" dirty="0" smtClean="0"/>
              <a:t>A set of new tests for (non-) contiguous F08 </a:t>
            </a:r>
            <a:r>
              <a:rPr lang="en-US" dirty="0" err="1" smtClean="0"/>
              <a:t>subarrays</a:t>
            </a:r>
            <a:endParaRPr lang="en-US" dirty="0" smtClean="0"/>
          </a:p>
          <a:p>
            <a:pPr lvl="1">
              <a:lnSpc>
                <a:spcPct val="100000"/>
              </a:lnSpc>
            </a:pPr>
            <a:r>
              <a:rPr lang="en-US" dirty="0" smtClean="0"/>
              <a:t>NASA NPB-3.3 (4 kernels + 3 apps) with the F77 binding</a:t>
            </a:r>
          </a:p>
          <a:p>
            <a:pPr lvl="1">
              <a:lnSpc>
                <a:spcPct val="100000"/>
              </a:lnSpc>
            </a:pPr>
            <a:r>
              <a:rPr lang="en-US" dirty="0" smtClean="0"/>
              <a:t>EPCC </a:t>
            </a:r>
            <a:r>
              <a:rPr lang="en-US" dirty="0" err="1" smtClean="0"/>
              <a:t>OpenMP</a:t>
            </a:r>
            <a:r>
              <a:rPr lang="en-US" dirty="0" smtClean="0"/>
              <a:t>/MPI Micro-Benchmark 1.0 from U. of Edinburgh, written with the F90 binding </a:t>
            </a:r>
          </a:p>
          <a:p>
            <a:pPr>
              <a:lnSpc>
                <a:spcPct val="100000"/>
              </a:lnSpc>
            </a:pPr>
            <a:r>
              <a:rPr lang="en-US" dirty="0" smtClean="0"/>
              <a:t>F08 compilers tested</a:t>
            </a:r>
          </a:p>
          <a:p>
            <a:pPr lvl="1">
              <a:lnSpc>
                <a:spcPct val="100000"/>
              </a:lnSpc>
            </a:pPr>
            <a:r>
              <a:rPr lang="en-US" dirty="0" smtClean="0"/>
              <a:t>Cray Fortran compiler 8.3.0 on </a:t>
            </a:r>
            <a:r>
              <a:rPr lang="en-US" dirty="0" err="1" smtClean="0"/>
              <a:t>Edison@NERSC</a:t>
            </a:r>
            <a:endParaRPr lang="en-US" dirty="0" smtClean="0"/>
          </a:p>
          <a:p>
            <a:pPr lvl="1">
              <a:lnSpc>
                <a:spcPct val="100000"/>
              </a:lnSpc>
            </a:pPr>
            <a:r>
              <a:rPr lang="en-US" dirty="0" smtClean="0"/>
              <a:t>GCC 4.10 </a:t>
            </a:r>
            <a:r>
              <a:rPr lang="en-US" dirty="0" err="1" smtClean="0"/>
              <a:t>fortran-dev</a:t>
            </a:r>
            <a:r>
              <a:rPr lang="en-US" dirty="0" smtClean="0"/>
              <a:t> branch : compilation is ok, but at run time </a:t>
            </a:r>
            <a:r>
              <a:rPr lang="en-US" smtClean="0"/>
              <a:t>it sometimes </a:t>
            </a:r>
            <a:r>
              <a:rPr lang="en-US" dirty="0" smtClean="0"/>
              <a:t>gives incorrect results for choice buffer </a:t>
            </a:r>
            <a:r>
              <a:rPr lang="en-US" dirty="0" err="1" smtClean="0"/>
              <a:t>args</a:t>
            </a:r>
            <a:r>
              <a:rPr lang="en-US" dirty="0" smtClean="0"/>
              <a:t>.</a:t>
            </a:r>
          </a:p>
          <a:p>
            <a:pPr lvl="1">
              <a:lnSpc>
                <a:spcPct val="100000"/>
              </a:lnSpc>
            </a:pPr>
            <a:r>
              <a:rPr lang="en-US" dirty="0" smtClean="0"/>
              <a:t>IBM XLF 15.1 : compilation failed due to minor compiler defects; IBM said they are expected to be fixed early next year</a:t>
            </a:r>
          </a:p>
          <a:p>
            <a:pPr>
              <a:lnSpc>
                <a:spcPct val="100000"/>
              </a:lnSpc>
            </a:pPr>
            <a:r>
              <a:rPr lang="en-US" dirty="0" smtClean="0"/>
              <a:t>MPI F08 found a bug in MPICH F90 test suite that had gone undetected for years </a:t>
            </a:r>
          </a:p>
          <a:p>
            <a:pPr lvl="1">
              <a:lnSpc>
                <a:spcPct val="100000"/>
              </a:lnSpc>
            </a:pPr>
            <a:r>
              <a:rPr lang="en-US" dirty="0" err="1" smtClean="0"/>
              <a:t>MPI_Abort</a:t>
            </a:r>
            <a:r>
              <a:rPr lang="en-US" dirty="0" smtClean="0"/>
              <a:t>(</a:t>
            </a:r>
            <a:r>
              <a:rPr lang="en-US" dirty="0" smtClean="0">
                <a:solidFill>
                  <a:srgbClr val="C00000"/>
                </a:solidFill>
              </a:rPr>
              <a:t>1, MPI_COMM_WORLD</a:t>
            </a:r>
            <a:r>
              <a:rPr lang="en-US" dirty="0" smtClean="0"/>
              <a:t>, </a:t>
            </a:r>
            <a:r>
              <a:rPr lang="en-US" dirty="0" err="1" smtClean="0"/>
              <a:t>ierror</a:t>
            </a:r>
            <a:r>
              <a:rPr lang="en-US" dirty="0" smtClean="0"/>
              <a:t>)  -- In F77/90, </a:t>
            </a:r>
            <a:r>
              <a:rPr lang="en-US" dirty="0" err="1" smtClean="0"/>
              <a:t>errcode</a:t>
            </a:r>
            <a:r>
              <a:rPr lang="en-US" dirty="0" smtClean="0"/>
              <a:t> and </a:t>
            </a:r>
            <a:r>
              <a:rPr lang="en-US" dirty="0" err="1" smtClean="0"/>
              <a:t>MPI_Comm</a:t>
            </a:r>
            <a:r>
              <a:rPr lang="en-US" dirty="0" smtClean="0"/>
              <a:t> are both integers and hence indistinguishable</a:t>
            </a:r>
          </a:p>
          <a:p>
            <a:pPr lvl="1">
              <a:lnSpc>
                <a:spcPct val="100000"/>
              </a:lnSpc>
            </a:pPr>
            <a:endParaRPr lang="en-US" dirty="0" smtClean="0"/>
          </a:p>
          <a:p>
            <a:pPr lvl="1"/>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Conclusions and future work</a:t>
            </a:r>
            <a:endParaRPr lang="en-US" dirty="0"/>
          </a:p>
        </p:txBody>
      </p:sp>
      <p:sp>
        <p:nvSpPr>
          <p:cNvPr id="3" name="内容占位符 2"/>
          <p:cNvSpPr>
            <a:spLocks noGrp="1"/>
          </p:cNvSpPr>
          <p:nvPr>
            <p:ph idx="1"/>
          </p:nvPr>
        </p:nvSpPr>
        <p:spPr/>
        <p:txBody>
          <a:bodyPr/>
          <a:lstStyle/>
          <a:p>
            <a:r>
              <a:rPr lang="en-US" dirty="0" smtClean="0"/>
              <a:t>We implemented the F08 binding in MPICH, which is neat, portable and efficient</a:t>
            </a:r>
          </a:p>
          <a:p>
            <a:r>
              <a:rPr lang="en-US" dirty="0" smtClean="0"/>
              <a:t>It is fantastic at compile time argument checking, which greatly improves the quality of MPICH Fortran support</a:t>
            </a:r>
          </a:p>
          <a:p>
            <a:r>
              <a:rPr lang="en-US" dirty="0" smtClean="0"/>
              <a:t>F08 </a:t>
            </a:r>
            <a:r>
              <a:rPr lang="en-US" dirty="0" err="1" smtClean="0"/>
              <a:t>strided</a:t>
            </a:r>
            <a:r>
              <a:rPr lang="en-US" dirty="0" smtClean="0"/>
              <a:t> </a:t>
            </a:r>
            <a:r>
              <a:rPr lang="en-US" dirty="0" err="1" smtClean="0"/>
              <a:t>subarray</a:t>
            </a:r>
            <a:r>
              <a:rPr lang="en-US" dirty="0" smtClean="0"/>
              <a:t> support looks like </a:t>
            </a:r>
            <a:r>
              <a:rPr lang="en-US" smtClean="0"/>
              <a:t>a convenient </a:t>
            </a:r>
            <a:r>
              <a:rPr lang="en-US" dirty="0" smtClean="0"/>
              <a:t>language construct. We internally create/free MPI data types in C wrappers for non-contiguous </a:t>
            </a:r>
            <a:r>
              <a:rPr lang="en-US" dirty="0" err="1" smtClean="0"/>
              <a:t>subarrays</a:t>
            </a:r>
            <a:r>
              <a:rPr lang="en-US" dirty="0" smtClean="0"/>
              <a:t>, which could be expensive, considering in e.g., stencil computing </a:t>
            </a:r>
            <a:r>
              <a:rPr lang="en-US" dirty="0" err="1" smtClean="0"/>
              <a:t>MPI_Send</a:t>
            </a:r>
            <a:r>
              <a:rPr lang="en-US" dirty="0" smtClean="0"/>
              <a:t>() is embedded in a loop body</a:t>
            </a:r>
          </a:p>
          <a:p>
            <a:pPr lvl="1"/>
            <a:r>
              <a:rPr lang="en-US" dirty="0" smtClean="0"/>
              <a:t>Need some kind of data type caching to reduce the overhead to make it really useful for MPI programmers</a:t>
            </a:r>
          </a:p>
          <a:p>
            <a:pPr lvl="1"/>
            <a:endParaRPr lang="en-US" dirty="0"/>
          </a:p>
        </p:txBody>
      </p:sp>
      <p:sp>
        <p:nvSpPr>
          <p:cNvPr id="4" name="页脚占位符 3"/>
          <p:cNvSpPr>
            <a:spLocks noGrp="1"/>
          </p:cNvSpPr>
          <p:nvPr>
            <p:ph type="ftr" sz="quarter" idx="3"/>
          </p:nvPr>
        </p:nvSpPr>
        <p:spPr/>
        <p:txBody>
          <a:bodyPr/>
          <a:lstStyle/>
          <a:p>
            <a:r>
              <a:rPr lang="es-ES_tradnl"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9800"/>
            <a:ext cx="8229600" cy="1752600"/>
          </a:xfrm>
        </p:spPr>
        <p:txBody>
          <a:bodyPr/>
          <a:lstStyle/>
          <a:p>
            <a:pPr algn="ctr">
              <a:buNone/>
            </a:pPr>
            <a:r>
              <a:rPr lang="en-US" sz="3600" dirty="0" smtClean="0"/>
              <a:t>Thanks!</a:t>
            </a:r>
          </a:p>
          <a:p>
            <a:pPr algn="ctr">
              <a:buNone/>
            </a:pPr>
            <a:r>
              <a:rPr lang="en-US" sz="3600" dirty="0" smtClean="0"/>
              <a:t>Questions?</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MPI Fortran 90 binding (use </a:t>
            </a:r>
            <a:r>
              <a:rPr lang="en-US" dirty="0" err="1" smtClean="0"/>
              <a:t>mpi</a:t>
            </a:r>
            <a:r>
              <a:rPr lang="en-US" dirty="0" smtClean="0"/>
              <a:t>)</a:t>
            </a:r>
            <a:endParaRPr lang="en-US" dirty="0"/>
          </a:p>
        </p:txBody>
      </p:sp>
      <p:sp>
        <p:nvSpPr>
          <p:cNvPr id="3" name="内容占位符 2"/>
          <p:cNvSpPr>
            <a:spLocks noGrp="1"/>
          </p:cNvSpPr>
          <p:nvPr>
            <p:ph idx="1"/>
          </p:nvPr>
        </p:nvSpPr>
        <p:spPr>
          <a:xfrm>
            <a:off x="457200" y="1143000"/>
            <a:ext cx="8458200" cy="5181600"/>
          </a:xfrm>
        </p:spPr>
        <p:txBody>
          <a:bodyPr/>
          <a:lstStyle/>
          <a:p>
            <a:r>
              <a:rPr lang="en-US" dirty="0" smtClean="0"/>
              <a:t>Defined in MPI-2.0</a:t>
            </a:r>
          </a:p>
          <a:p>
            <a:r>
              <a:rPr lang="en-US" dirty="0" smtClean="0"/>
              <a:t>F90 adopted concepts like explicit interfaces, but does not have a generic type like void * in C, which is common in MPI</a:t>
            </a:r>
          </a:p>
          <a:p>
            <a:r>
              <a:rPr lang="en-US" dirty="0" smtClean="0"/>
              <a:t>How would one declare the type of choice buffers in MPI?</a:t>
            </a:r>
          </a:p>
          <a:p>
            <a:pPr lvl="1"/>
            <a:r>
              <a:rPr lang="en-US" dirty="0" smtClean="0"/>
              <a:t>Overload a subroutine for all possible type-kind-rank (TKR) combinations</a:t>
            </a:r>
          </a:p>
          <a:p>
            <a:pPr lvl="2"/>
            <a:r>
              <a:rPr lang="en-US" dirty="0" smtClean="0"/>
              <a:t>Not practical due to interface explosion – need </a:t>
            </a:r>
            <a:r>
              <a:rPr lang="en-US" b="1" dirty="0" smtClean="0"/>
              <a:t>&gt; 6M </a:t>
            </a:r>
            <a:r>
              <a:rPr lang="en-US" dirty="0" smtClean="0"/>
              <a:t>interfaces and still not cover derived data type</a:t>
            </a:r>
          </a:p>
          <a:p>
            <a:pPr lvl="1"/>
            <a:r>
              <a:rPr lang="en-US" dirty="0" smtClean="0"/>
              <a:t>Use </a:t>
            </a:r>
            <a:r>
              <a:rPr lang="en-US" b="1" dirty="0" smtClean="0"/>
              <a:t>non-standard compiler extensions</a:t>
            </a:r>
            <a:r>
              <a:rPr lang="en-US" dirty="0" smtClean="0"/>
              <a:t> to ignore type checking, e.g.,</a:t>
            </a:r>
          </a:p>
          <a:p>
            <a:pPr lvl="2"/>
            <a:r>
              <a:rPr lang="en-US" dirty="0" smtClean="0"/>
              <a:t>GNU -- !GCC$ ATTRIBUTES NO_ARG_CHECK</a:t>
            </a:r>
          </a:p>
          <a:p>
            <a:pPr lvl="2"/>
            <a:r>
              <a:rPr lang="en-US" dirty="0" smtClean="0"/>
              <a:t>IBM -- !IBM* IGNORE_TKR</a:t>
            </a:r>
          </a:p>
          <a:p>
            <a:pPr lvl="2"/>
            <a:r>
              <a:rPr lang="en-US" dirty="0" smtClean="0"/>
              <a:t>Cray -- !DIR IGNORE_TKR</a:t>
            </a:r>
          </a:p>
          <a:p>
            <a:pPr lvl="2"/>
            <a:r>
              <a:rPr lang="en-US" dirty="0" smtClean="0"/>
              <a:t>…</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4" name="页脚占位符 3"/>
          <p:cNvSpPr>
            <a:spLocks noGrp="1"/>
          </p:cNvSpPr>
          <p:nvPr>
            <p:ph type="ftr" sz="quarter" idx="3"/>
          </p:nvPr>
        </p:nvSpPr>
        <p:spPr/>
        <p:txBody>
          <a:bodyPr/>
          <a:lstStyle/>
          <a:p>
            <a:r>
              <a:rPr lang="es-ES_tradnl"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MPI Fortran 2008 binding (use mpi_f08)</a:t>
            </a:r>
            <a:endParaRPr lang="en-US" dirty="0"/>
          </a:p>
        </p:txBody>
      </p:sp>
      <p:sp>
        <p:nvSpPr>
          <p:cNvPr id="3" name="内容占位符 2"/>
          <p:cNvSpPr>
            <a:spLocks noGrp="1"/>
          </p:cNvSpPr>
          <p:nvPr>
            <p:ph idx="1"/>
          </p:nvPr>
        </p:nvSpPr>
        <p:spPr/>
        <p:txBody>
          <a:bodyPr/>
          <a:lstStyle/>
          <a:p>
            <a:r>
              <a:rPr lang="en-US" dirty="0" smtClean="0"/>
              <a:t>Defined in MPI-3.0</a:t>
            </a:r>
          </a:p>
          <a:p>
            <a:r>
              <a:rPr lang="en-US" dirty="0" smtClean="0"/>
              <a:t>Take advantage of new Fortran language features and better interoperability of Fortran with C; fixed all defects in F77/90 bindings</a:t>
            </a:r>
          </a:p>
          <a:p>
            <a:r>
              <a:rPr lang="en-US" dirty="0" smtClean="0"/>
              <a:t>First Fortran support method that is consistent with the Fortran standard</a:t>
            </a:r>
          </a:p>
          <a:p>
            <a:r>
              <a:rPr lang="en-US" dirty="0" smtClean="0"/>
              <a:t>Encouraged for all MPI Fortran programmers</a:t>
            </a:r>
          </a:p>
        </p:txBody>
      </p:sp>
      <p:sp>
        <p:nvSpPr>
          <p:cNvPr id="4" name="页脚占位符 3"/>
          <p:cNvSpPr>
            <a:spLocks noGrp="1"/>
          </p:cNvSpPr>
          <p:nvPr>
            <p:ph type="ftr" sz="quarter" idx="3"/>
          </p:nvPr>
        </p:nvSpPr>
        <p:spPr/>
        <p:txBody>
          <a:bodyPr/>
          <a:lstStyle/>
          <a:p>
            <a:r>
              <a:rPr lang="es-ES_tradnl"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MPI-3.0 Fortran 2008 (F08) binding overview</a:t>
            </a:r>
          </a:p>
          <a:p>
            <a:r>
              <a:rPr lang="en-US" dirty="0" smtClean="0"/>
              <a:t>Implementing the F08 binding in MPICH</a:t>
            </a:r>
          </a:p>
          <a:p>
            <a:pPr lvl="1"/>
            <a:r>
              <a:rPr lang="en-US" dirty="0" smtClean="0"/>
              <a:t>Design framework</a:t>
            </a:r>
          </a:p>
          <a:p>
            <a:pPr lvl="1"/>
            <a:r>
              <a:rPr lang="en-US" dirty="0" smtClean="0"/>
              <a:t>Fortran wrappers </a:t>
            </a:r>
            <a:r>
              <a:rPr lang="en-US" dirty="0"/>
              <a:t>and </a:t>
            </a:r>
            <a:r>
              <a:rPr lang="en-US" dirty="0" smtClean="0"/>
              <a:t>named constants</a:t>
            </a:r>
          </a:p>
          <a:p>
            <a:pPr lvl="1"/>
            <a:r>
              <a:rPr lang="en-US" dirty="0" smtClean="0"/>
              <a:t>C wrappers</a:t>
            </a:r>
          </a:p>
          <a:p>
            <a:r>
              <a:rPr lang="en-US" dirty="0" smtClean="0"/>
              <a:t>Testing and experiences</a:t>
            </a:r>
          </a:p>
          <a:p>
            <a:r>
              <a:rPr lang="en-US" dirty="0" smtClean="0"/>
              <a:t>Conclusions and future work</a:t>
            </a:r>
          </a:p>
        </p:txBody>
      </p:sp>
      <p:sp>
        <p:nvSpPr>
          <p:cNvPr id="4" name="Footer Placeholder 3"/>
          <p:cNvSpPr>
            <a:spLocks noGrp="1"/>
          </p:cNvSpPr>
          <p:nvPr>
            <p:ph type="ftr" sz="quarter" idx="3"/>
          </p:nvPr>
        </p:nvSpPr>
        <p:spPr/>
        <p:txBody>
          <a:bodyPr/>
          <a:lstStyle/>
          <a:p>
            <a:r>
              <a:rPr lang="es-ES_tradnl" dirty="0" smtClean="0"/>
              <a:t>EuroMPI/Asia, Kyoto (09/10/2014)</a:t>
            </a:r>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6</a:t>
            </a:fld>
            <a:endParaRPr lang="en-US" dirty="0"/>
          </a:p>
        </p:txBody>
      </p:sp>
    </p:spTree>
    <p:extLst>
      <p:ext uri="{BB962C8B-B14F-4D97-AF65-F5344CB8AC3E}">
        <p14:creationId xmlns:p14="http://schemas.microsoft.com/office/powerpoint/2010/main" val="3610729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686800" cy="792162"/>
          </a:xfrm>
        </p:spPr>
        <p:txBody>
          <a:bodyPr/>
          <a:lstStyle/>
          <a:p>
            <a:r>
              <a:rPr lang="en-US" dirty="0" smtClean="0"/>
              <a:t>MPI F08 binding : </a:t>
            </a:r>
            <a:r>
              <a:rPr lang="en-US" dirty="0" err="1" smtClean="0"/>
              <a:t>MPI_Recv</a:t>
            </a:r>
            <a:r>
              <a:rPr lang="en-US" dirty="0" smtClean="0"/>
              <a:t> as an example</a:t>
            </a:r>
            <a:endParaRPr lang="en-US" dirty="0"/>
          </a:p>
        </p:txBody>
      </p:sp>
      <p:sp>
        <p:nvSpPr>
          <p:cNvPr id="3" name="内容占位符 2"/>
          <p:cNvSpPr>
            <a:spLocks noGrp="1"/>
          </p:cNvSpPr>
          <p:nvPr>
            <p:ph idx="1"/>
          </p:nvPr>
        </p:nvSpPr>
        <p:spPr>
          <a:xfrm>
            <a:off x="457200" y="914400"/>
            <a:ext cx="8686800" cy="5638800"/>
          </a:xfrm>
        </p:spPr>
        <p:txBody>
          <a:bodyPr/>
          <a:lstStyle/>
          <a:p>
            <a:r>
              <a:rPr lang="en-US" dirty="0" smtClean="0"/>
              <a:t>C binding</a:t>
            </a:r>
          </a:p>
          <a:p>
            <a:pPr>
              <a:buNone/>
            </a:pPr>
            <a:r>
              <a:rPr lang="en-US" sz="1600" dirty="0" err="1" smtClean="0"/>
              <a:t>int</a:t>
            </a:r>
            <a:r>
              <a:rPr lang="en-US" sz="1600" dirty="0" smtClean="0"/>
              <a:t> </a:t>
            </a:r>
            <a:r>
              <a:rPr lang="en-US" sz="1600" dirty="0" err="1" smtClean="0"/>
              <a:t>MPI_Recv</a:t>
            </a:r>
            <a:r>
              <a:rPr lang="en-US" sz="1600" dirty="0" smtClean="0"/>
              <a:t>(void* </a:t>
            </a:r>
            <a:r>
              <a:rPr lang="en-US" sz="1600" dirty="0" err="1" smtClean="0"/>
              <a:t>buf</a:t>
            </a:r>
            <a:r>
              <a:rPr lang="en-US" sz="1600" dirty="0" smtClean="0"/>
              <a:t>, </a:t>
            </a:r>
            <a:r>
              <a:rPr lang="en-US" sz="1600" dirty="0" err="1" smtClean="0"/>
              <a:t>int</a:t>
            </a:r>
            <a:r>
              <a:rPr lang="en-US" sz="1600" dirty="0" smtClean="0"/>
              <a:t> count, </a:t>
            </a:r>
            <a:r>
              <a:rPr lang="en-US" sz="1600" dirty="0" err="1" smtClean="0"/>
              <a:t>MPI_Datatype</a:t>
            </a:r>
            <a:r>
              <a:rPr lang="en-US" sz="1600" dirty="0" smtClean="0"/>
              <a:t> </a:t>
            </a:r>
            <a:r>
              <a:rPr lang="en-US" sz="1600" dirty="0" err="1" smtClean="0"/>
              <a:t>datatype</a:t>
            </a:r>
            <a:r>
              <a:rPr lang="en-US" sz="1600" dirty="0" smtClean="0"/>
              <a:t>, </a:t>
            </a:r>
            <a:r>
              <a:rPr lang="en-US" sz="1600" dirty="0" err="1" smtClean="0"/>
              <a:t>int</a:t>
            </a:r>
            <a:r>
              <a:rPr lang="en-US" sz="1600" dirty="0" smtClean="0"/>
              <a:t> source,</a:t>
            </a:r>
          </a:p>
          <a:p>
            <a:pPr>
              <a:buNone/>
            </a:pPr>
            <a:r>
              <a:rPr lang="en-US" sz="1600" dirty="0" smtClean="0"/>
              <a:t>                         </a:t>
            </a:r>
            <a:r>
              <a:rPr lang="en-US" sz="1600" dirty="0" err="1" smtClean="0"/>
              <a:t>int</a:t>
            </a:r>
            <a:r>
              <a:rPr lang="en-US" sz="1600" dirty="0" smtClean="0"/>
              <a:t> tag, </a:t>
            </a:r>
            <a:r>
              <a:rPr lang="en-US" sz="1600" dirty="0" err="1" smtClean="0"/>
              <a:t>MPI_Comm</a:t>
            </a:r>
            <a:r>
              <a:rPr lang="en-US" sz="1600" dirty="0" smtClean="0"/>
              <a:t> </a:t>
            </a:r>
            <a:r>
              <a:rPr lang="en-US" sz="1600" dirty="0" err="1" smtClean="0"/>
              <a:t>comm</a:t>
            </a:r>
            <a:r>
              <a:rPr lang="en-US" sz="1600" dirty="0" smtClean="0"/>
              <a:t>, </a:t>
            </a:r>
            <a:r>
              <a:rPr lang="en-US" sz="1600" dirty="0" err="1" smtClean="0"/>
              <a:t>MPI_Status</a:t>
            </a:r>
            <a:r>
              <a:rPr lang="en-US" sz="1600" dirty="0" smtClean="0"/>
              <a:t> *status)</a:t>
            </a:r>
          </a:p>
          <a:p>
            <a:r>
              <a:rPr lang="en-US" dirty="0" smtClean="0"/>
              <a:t>F77/F90 binding</a:t>
            </a:r>
          </a:p>
          <a:p>
            <a:pPr>
              <a:buNone/>
            </a:pPr>
            <a:r>
              <a:rPr lang="en-US" sz="1600" dirty="0" smtClean="0"/>
              <a:t>MPI_RECV(BUF, COUNT, DATATYPE, SOURCE, TAG, COMM, STATUS, IERROR)</a:t>
            </a:r>
          </a:p>
          <a:p>
            <a:pPr>
              <a:buNone/>
            </a:pPr>
            <a:r>
              <a:rPr lang="en-US" sz="1600" dirty="0" smtClean="0"/>
              <a:t>    &lt;type&gt; BUF(*)</a:t>
            </a:r>
          </a:p>
          <a:p>
            <a:pPr>
              <a:buNone/>
            </a:pPr>
            <a:r>
              <a:rPr lang="en-US" sz="1600" dirty="0" smtClean="0"/>
              <a:t>    </a:t>
            </a:r>
            <a:r>
              <a:rPr lang="en-US" sz="1600" dirty="0" smtClean="0">
                <a:solidFill>
                  <a:srgbClr val="C00000"/>
                </a:solidFill>
              </a:rPr>
              <a:t>INTEGER</a:t>
            </a:r>
            <a:r>
              <a:rPr lang="en-US" sz="1600" dirty="0" smtClean="0">
                <a:solidFill>
                  <a:srgbClr val="000000"/>
                </a:solidFill>
              </a:rPr>
              <a:t> :: COUNT, </a:t>
            </a:r>
            <a:r>
              <a:rPr lang="en-US" sz="1600" dirty="0" smtClean="0">
                <a:solidFill>
                  <a:srgbClr val="C00000"/>
                </a:solidFill>
              </a:rPr>
              <a:t>DATATYPE</a:t>
            </a:r>
            <a:r>
              <a:rPr lang="en-US" sz="1600" dirty="0" smtClean="0">
                <a:solidFill>
                  <a:srgbClr val="000000"/>
                </a:solidFill>
              </a:rPr>
              <a:t>, SOURCE, TAG, </a:t>
            </a:r>
            <a:r>
              <a:rPr lang="en-US" sz="1600" dirty="0" smtClean="0">
                <a:solidFill>
                  <a:srgbClr val="C00000"/>
                </a:solidFill>
              </a:rPr>
              <a:t>COMM</a:t>
            </a:r>
            <a:r>
              <a:rPr lang="en-US" sz="1600" dirty="0" smtClean="0">
                <a:solidFill>
                  <a:srgbClr val="000000"/>
                </a:solidFill>
              </a:rPr>
              <a:t>, </a:t>
            </a:r>
            <a:r>
              <a:rPr lang="en-US" sz="1600" dirty="0" smtClean="0">
                <a:solidFill>
                  <a:srgbClr val="C00000"/>
                </a:solidFill>
              </a:rPr>
              <a:t>STATUS(MPI_STATUS_SIZE)</a:t>
            </a:r>
            <a:r>
              <a:rPr lang="en-US" sz="1600" dirty="0" smtClean="0"/>
              <a:t>, IERROR</a:t>
            </a:r>
          </a:p>
          <a:p>
            <a:r>
              <a:rPr lang="en-US" dirty="0" smtClean="0"/>
              <a:t>F08 binding</a:t>
            </a:r>
          </a:p>
          <a:p>
            <a:pPr>
              <a:buNone/>
            </a:pPr>
            <a:r>
              <a:rPr lang="en-US" sz="1600" dirty="0" err="1" smtClean="0"/>
              <a:t>MPI_Recv</a:t>
            </a:r>
            <a:r>
              <a:rPr lang="en-US" sz="1600" dirty="0" smtClean="0"/>
              <a:t>(</a:t>
            </a:r>
            <a:r>
              <a:rPr lang="en-US" sz="1600" dirty="0" err="1" smtClean="0"/>
              <a:t>buf</a:t>
            </a:r>
            <a:r>
              <a:rPr lang="en-US" sz="1600" dirty="0" smtClean="0"/>
              <a:t>, count, </a:t>
            </a:r>
            <a:r>
              <a:rPr lang="en-US" sz="1600" dirty="0" err="1" smtClean="0"/>
              <a:t>datatype</a:t>
            </a:r>
            <a:r>
              <a:rPr lang="en-US" sz="1600" dirty="0" smtClean="0"/>
              <a:t>, source, tag, </a:t>
            </a:r>
            <a:r>
              <a:rPr lang="en-US" sz="1600" dirty="0" err="1" smtClean="0"/>
              <a:t>comm</a:t>
            </a:r>
            <a:r>
              <a:rPr lang="en-US" sz="1600" dirty="0" smtClean="0"/>
              <a:t>, status, </a:t>
            </a:r>
            <a:r>
              <a:rPr lang="en-US" sz="1600" dirty="0" err="1" smtClean="0"/>
              <a:t>ierror</a:t>
            </a:r>
            <a:r>
              <a:rPr lang="en-US" sz="1600" dirty="0" smtClean="0"/>
              <a:t>)</a:t>
            </a:r>
          </a:p>
          <a:p>
            <a:pPr>
              <a:buNone/>
            </a:pPr>
            <a:r>
              <a:rPr lang="en-US" sz="1600" dirty="0" smtClean="0"/>
              <a:t>    </a:t>
            </a:r>
            <a:r>
              <a:rPr lang="en-US" sz="1600" dirty="0" smtClean="0">
                <a:solidFill>
                  <a:srgbClr val="C00000"/>
                </a:solidFill>
              </a:rPr>
              <a:t>TYPE(*), DIMENSION(..)</a:t>
            </a:r>
            <a:r>
              <a:rPr lang="en-US" sz="1600" dirty="0" smtClean="0">
                <a:solidFill>
                  <a:srgbClr val="FF0000"/>
                </a:solidFill>
              </a:rPr>
              <a:t>  </a:t>
            </a:r>
            <a:r>
              <a:rPr lang="en-US" sz="1600" dirty="0" smtClean="0"/>
              <a:t>::  </a:t>
            </a:r>
            <a:r>
              <a:rPr lang="en-US" sz="1600" dirty="0" err="1" smtClean="0"/>
              <a:t>buf</a:t>
            </a:r>
            <a:endParaRPr lang="en-US" sz="1600" dirty="0" smtClean="0"/>
          </a:p>
          <a:p>
            <a:pPr>
              <a:buNone/>
            </a:pPr>
            <a:r>
              <a:rPr lang="en-US" sz="1600" dirty="0" smtClean="0"/>
              <a:t>    INTEGER, INTENT(IN) ::  count, source, tag</a:t>
            </a:r>
          </a:p>
          <a:p>
            <a:pPr>
              <a:buNone/>
            </a:pPr>
            <a:r>
              <a:rPr lang="en-US" sz="1600" dirty="0" smtClean="0"/>
              <a:t>    </a:t>
            </a:r>
            <a:r>
              <a:rPr lang="en-US" sz="1600" dirty="0" smtClean="0">
                <a:solidFill>
                  <a:srgbClr val="C00000"/>
                </a:solidFill>
              </a:rPr>
              <a:t>TYPE(</a:t>
            </a:r>
            <a:r>
              <a:rPr lang="en-US" sz="1600" dirty="0" err="1" smtClean="0">
                <a:solidFill>
                  <a:srgbClr val="C00000"/>
                </a:solidFill>
              </a:rPr>
              <a:t>MPI_Datatype</a:t>
            </a:r>
            <a:r>
              <a:rPr lang="en-US" sz="1600" dirty="0" smtClean="0">
                <a:solidFill>
                  <a:srgbClr val="C00000"/>
                </a:solidFill>
              </a:rPr>
              <a:t>)</a:t>
            </a:r>
            <a:r>
              <a:rPr lang="en-US" sz="1600" dirty="0" smtClean="0"/>
              <a:t>, INTENT(IN) ::  </a:t>
            </a:r>
            <a:r>
              <a:rPr lang="en-US" sz="1600" dirty="0" err="1" smtClean="0"/>
              <a:t>datatype</a:t>
            </a:r>
            <a:endParaRPr lang="en-US" sz="1600" dirty="0" smtClean="0"/>
          </a:p>
          <a:p>
            <a:pPr>
              <a:buNone/>
            </a:pPr>
            <a:r>
              <a:rPr lang="en-US" sz="1600" dirty="0" smtClean="0"/>
              <a:t>    </a:t>
            </a:r>
            <a:r>
              <a:rPr lang="en-US" sz="1600" dirty="0" smtClean="0">
                <a:solidFill>
                  <a:srgbClr val="C00000"/>
                </a:solidFill>
              </a:rPr>
              <a:t>TYPE(</a:t>
            </a:r>
            <a:r>
              <a:rPr lang="en-US" sz="1600" dirty="0" err="1" smtClean="0">
                <a:solidFill>
                  <a:srgbClr val="C00000"/>
                </a:solidFill>
              </a:rPr>
              <a:t>MPI_Comm</a:t>
            </a:r>
            <a:r>
              <a:rPr lang="en-US" sz="1600" dirty="0" smtClean="0">
                <a:solidFill>
                  <a:srgbClr val="C00000"/>
                </a:solidFill>
              </a:rPr>
              <a:t>)</a:t>
            </a:r>
            <a:r>
              <a:rPr lang="en-US" sz="1600" dirty="0" smtClean="0"/>
              <a:t>, INTENT(IN) ::  </a:t>
            </a:r>
            <a:r>
              <a:rPr lang="en-US" sz="1600" dirty="0" err="1" smtClean="0"/>
              <a:t>comm</a:t>
            </a:r>
            <a:endParaRPr lang="en-US" sz="1600" dirty="0" smtClean="0"/>
          </a:p>
          <a:p>
            <a:pPr>
              <a:buNone/>
            </a:pPr>
            <a:r>
              <a:rPr lang="en-US" sz="1600" dirty="0" smtClean="0"/>
              <a:t>    </a:t>
            </a:r>
            <a:r>
              <a:rPr lang="en-US" sz="1600" dirty="0" smtClean="0">
                <a:solidFill>
                  <a:srgbClr val="C00000"/>
                </a:solidFill>
              </a:rPr>
              <a:t>TYPE(</a:t>
            </a:r>
            <a:r>
              <a:rPr lang="en-US" sz="1600" dirty="0" err="1" smtClean="0">
                <a:solidFill>
                  <a:srgbClr val="C00000"/>
                </a:solidFill>
              </a:rPr>
              <a:t>MPI_Status</a:t>
            </a:r>
            <a:r>
              <a:rPr lang="en-US" sz="1600" dirty="0" smtClean="0">
                <a:solidFill>
                  <a:srgbClr val="C00000"/>
                </a:solidFill>
              </a:rPr>
              <a:t>)</a:t>
            </a:r>
            <a:r>
              <a:rPr lang="en-US" sz="1600" dirty="0" smtClean="0"/>
              <a:t> ::  status</a:t>
            </a:r>
          </a:p>
          <a:p>
            <a:pPr>
              <a:buNone/>
            </a:pPr>
            <a:r>
              <a:rPr lang="en-US" sz="1600" dirty="0" smtClean="0"/>
              <a:t>    INTEGER, </a:t>
            </a:r>
            <a:r>
              <a:rPr lang="en-US" sz="1600" dirty="0" smtClean="0">
                <a:solidFill>
                  <a:srgbClr val="C00000"/>
                </a:solidFill>
              </a:rPr>
              <a:t>OPTIONAL</a:t>
            </a:r>
            <a:r>
              <a:rPr lang="en-US" sz="1600" dirty="0" smtClean="0"/>
              <a:t>, INTENT(OUT) ::  </a:t>
            </a:r>
            <a:r>
              <a:rPr lang="en-US" sz="1600" dirty="0" err="1" smtClean="0"/>
              <a:t>ierror</a:t>
            </a:r>
            <a:endParaRPr lang="en-US" sz="1600" dirty="0" smtClean="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7</a:t>
            </a:fld>
            <a:endParaRPr lang="en-US" dirty="0"/>
          </a:p>
        </p:txBody>
      </p:sp>
      <p:sp>
        <p:nvSpPr>
          <p:cNvPr id="6" name="圆角矩形标注 5"/>
          <p:cNvSpPr/>
          <p:nvPr/>
        </p:nvSpPr>
        <p:spPr bwMode="auto">
          <a:xfrm>
            <a:off x="2209800" y="2971800"/>
            <a:ext cx="6096000" cy="304800"/>
          </a:xfrm>
          <a:prstGeom prst="wedgeRoundRectCallout">
            <a:avLst>
              <a:gd name="adj1" fmla="val -55389"/>
              <a:gd name="adj2" fmla="val -7715"/>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lumMod val="50000"/>
                  </a:schemeClr>
                </a:solidFill>
                <a:latin typeface="Calibri" pitchFamily="34" charset="0"/>
              </a:rPr>
              <a:t>No standard way to declare BUF; compilers or </a:t>
            </a:r>
            <a:r>
              <a:rPr lang="en-US" dirty="0" err="1" smtClean="0">
                <a:solidFill>
                  <a:schemeClr val="tx1">
                    <a:lumMod val="50000"/>
                  </a:schemeClr>
                </a:solidFill>
                <a:latin typeface="Calibri" pitchFamily="34" charset="0"/>
              </a:rPr>
              <a:t>impl</a:t>
            </a:r>
            <a:r>
              <a:rPr lang="en-US" dirty="0" smtClean="0">
                <a:solidFill>
                  <a:schemeClr val="tx1">
                    <a:lumMod val="50000"/>
                  </a:schemeClr>
                </a:solidFill>
                <a:latin typeface="Calibri" pitchFamily="34" charset="0"/>
              </a:rPr>
              <a:t>. dependant </a:t>
            </a:r>
            <a:endParaRPr kumimoji="0" lang="en-US" sz="1800" b="0" i="0" u="none" strike="noStrike" cap="none" normalizeH="0" baseline="0" dirty="0" smtClean="0">
              <a:ln>
                <a:noFill/>
              </a:ln>
              <a:solidFill>
                <a:schemeClr val="tx1">
                  <a:lumMod val="50000"/>
                </a:schemeClr>
              </a:solidFill>
              <a:effectLst/>
              <a:latin typeface="Calibri" pitchFamily="34" charset="0"/>
            </a:endParaRPr>
          </a:p>
        </p:txBody>
      </p:sp>
      <p:sp>
        <p:nvSpPr>
          <p:cNvPr id="7" name="圆角矩形标注 6"/>
          <p:cNvSpPr/>
          <p:nvPr/>
        </p:nvSpPr>
        <p:spPr bwMode="auto">
          <a:xfrm>
            <a:off x="3124200" y="3581400"/>
            <a:ext cx="5181600" cy="609600"/>
          </a:xfrm>
          <a:prstGeom prst="wedgeRoundRectCallout">
            <a:avLst>
              <a:gd name="adj1" fmla="val -56426"/>
              <a:gd name="adj2" fmla="val -50232"/>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lumMod val="50000"/>
                  </a:schemeClr>
                </a:solidFill>
                <a:latin typeface="Calibri" pitchFamily="34" charset="0"/>
              </a:rPr>
              <a:t>“Integer </a:t>
            </a:r>
            <a:r>
              <a:rPr lang="en-US" dirty="0" err="1" smtClean="0">
                <a:solidFill>
                  <a:schemeClr val="tx1">
                    <a:lumMod val="50000"/>
                  </a:schemeClr>
                </a:solidFill>
                <a:latin typeface="Calibri" pitchFamily="34" charset="0"/>
              </a:rPr>
              <a:t>args</a:t>
            </a:r>
            <a:r>
              <a:rPr lang="en-US" dirty="0" smtClean="0">
                <a:solidFill>
                  <a:schemeClr val="tx1">
                    <a:lumMod val="50000"/>
                  </a:schemeClr>
                </a:solidFill>
                <a:latin typeface="Calibri" pitchFamily="34" charset="0"/>
              </a:rPr>
              <a:t> everywhere”. If users mess them up, they live on their own. Compilers can not help.</a:t>
            </a:r>
            <a:endParaRPr kumimoji="0" lang="en-US" sz="1800" b="0" i="0" u="none" strike="noStrike" cap="none" normalizeH="0" baseline="0" dirty="0" smtClean="0">
              <a:ln>
                <a:noFill/>
              </a:ln>
              <a:solidFill>
                <a:schemeClr val="tx1">
                  <a:lumMod val="50000"/>
                </a:schemeClr>
              </a:solidFill>
              <a:effectLst/>
              <a:latin typeface="Calibri" pitchFamily="34" charset="0"/>
            </a:endParaRPr>
          </a:p>
        </p:txBody>
      </p:sp>
      <p:sp>
        <p:nvSpPr>
          <p:cNvPr id="8" name="圆角矩形标注 7"/>
          <p:cNvSpPr/>
          <p:nvPr/>
        </p:nvSpPr>
        <p:spPr bwMode="auto">
          <a:xfrm>
            <a:off x="3581400" y="4495800"/>
            <a:ext cx="5486400" cy="381000"/>
          </a:xfrm>
          <a:prstGeom prst="wedgeRoundRectCallout">
            <a:avLst>
              <a:gd name="adj1" fmla="val -55389"/>
              <a:gd name="adj2" fmla="val -7715"/>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lumMod val="50000"/>
                  </a:schemeClr>
                </a:solidFill>
                <a:latin typeface="Calibri" pitchFamily="34" charset="0"/>
              </a:rPr>
              <a:t>“assumed-type, assumed rank” type defined in TS 29113</a:t>
            </a:r>
            <a:endParaRPr kumimoji="0" lang="en-US" sz="1800" b="0" i="0" u="none" strike="noStrike" cap="none" normalizeH="0" baseline="0" dirty="0" smtClean="0">
              <a:ln>
                <a:noFill/>
              </a:ln>
              <a:solidFill>
                <a:schemeClr val="tx1">
                  <a:lumMod val="50000"/>
                </a:schemeClr>
              </a:solidFill>
              <a:effectLst/>
              <a:latin typeface="Calibri" pitchFamily="34" charset="0"/>
            </a:endParaRPr>
          </a:p>
        </p:txBody>
      </p:sp>
      <p:sp>
        <p:nvSpPr>
          <p:cNvPr id="9" name="右大括号 8"/>
          <p:cNvSpPr/>
          <p:nvPr/>
        </p:nvSpPr>
        <p:spPr bwMode="auto">
          <a:xfrm>
            <a:off x="4456332" y="5334000"/>
            <a:ext cx="228600" cy="762000"/>
          </a:xfrm>
          <a:prstGeom prst="rightBrac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2">
                  <a:lumMod val="10000"/>
                </a:schemeClr>
              </a:solidFill>
              <a:effectLst/>
              <a:latin typeface="Calibri" pitchFamily="34" charset="0"/>
            </a:endParaRPr>
          </a:p>
        </p:txBody>
      </p:sp>
      <p:sp>
        <p:nvSpPr>
          <p:cNvPr id="10" name="圆角矩形标注 9"/>
          <p:cNvSpPr/>
          <p:nvPr/>
        </p:nvSpPr>
        <p:spPr bwMode="auto">
          <a:xfrm>
            <a:off x="4876800" y="5029200"/>
            <a:ext cx="3886200" cy="1066800"/>
          </a:xfrm>
          <a:prstGeom prst="wedgeRoundRectCallout">
            <a:avLst>
              <a:gd name="adj1" fmla="val -54882"/>
              <a:gd name="adj2" fmla="val 13868"/>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lumMod val="50000"/>
                  </a:schemeClr>
                </a:solidFill>
                <a:latin typeface="Calibri" pitchFamily="34" charset="0"/>
              </a:rPr>
              <a:t>Each kind of MPI handles and </a:t>
            </a:r>
            <a:r>
              <a:rPr lang="en-US" dirty="0" err="1" smtClean="0">
                <a:solidFill>
                  <a:schemeClr val="tx1">
                    <a:lumMod val="50000"/>
                  </a:schemeClr>
                </a:solidFill>
                <a:latin typeface="Calibri" pitchFamily="34" charset="0"/>
              </a:rPr>
              <a:t>MPI_Status</a:t>
            </a:r>
            <a:r>
              <a:rPr lang="en-US" dirty="0" smtClean="0">
                <a:solidFill>
                  <a:schemeClr val="tx1">
                    <a:lumMod val="50000"/>
                  </a:schemeClr>
                </a:solidFill>
                <a:latin typeface="Calibri" pitchFamily="34" charset="0"/>
              </a:rPr>
              <a:t> now have a unique type; Compilers now enforce type checking</a:t>
            </a:r>
            <a:endParaRPr kumimoji="0" lang="en-US" sz="1800" b="0" i="0" u="none" strike="noStrike" cap="none" normalizeH="0" baseline="0" dirty="0" smtClean="0">
              <a:ln>
                <a:noFill/>
              </a:ln>
              <a:solidFill>
                <a:schemeClr val="tx1">
                  <a:lumMod val="50000"/>
                </a:schemeClr>
              </a:solidFill>
              <a:effectLst/>
              <a:latin typeface="Calibri" pitchFamily="34" charset="0"/>
            </a:endParaRPr>
          </a:p>
        </p:txBody>
      </p:sp>
      <p:sp>
        <p:nvSpPr>
          <p:cNvPr id="11" name="圆角矩形标注 10"/>
          <p:cNvSpPr/>
          <p:nvPr/>
        </p:nvSpPr>
        <p:spPr bwMode="auto">
          <a:xfrm>
            <a:off x="4572000" y="6172200"/>
            <a:ext cx="3962400" cy="381000"/>
          </a:xfrm>
          <a:prstGeom prst="wedgeRoundRectCallout">
            <a:avLst>
              <a:gd name="adj1" fmla="val -56370"/>
              <a:gd name="adj2" fmla="val 7825"/>
              <a:gd name="adj3" fmla="val 16667"/>
            </a:avLst>
          </a:prstGeom>
          <a:noFill/>
          <a:ln w="952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lumMod val="50000"/>
                  </a:schemeClr>
                </a:solidFill>
                <a:effectLst/>
                <a:latin typeface="Calibri" pitchFamily="34" charset="0"/>
              </a:rPr>
              <a:t>Optional </a:t>
            </a:r>
            <a:r>
              <a:rPr kumimoji="0" lang="en-US" sz="1800" b="0" i="0" u="none" strike="noStrike" cap="none" normalizeH="0" baseline="0" dirty="0" err="1" smtClean="0">
                <a:ln>
                  <a:noFill/>
                </a:ln>
                <a:solidFill>
                  <a:schemeClr val="tx1">
                    <a:lumMod val="50000"/>
                  </a:schemeClr>
                </a:solidFill>
                <a:effectLst/>
                <a:latin typeface="Calibri" pitchFamily="34" charset="0"/>
              </a:rPr>
              <a:t>ierror</a:t>
            </a:r>
            <a:r>
              <a:rPr kumimoji="0" lang="en-US" sz="1800" b="0" i="0" u="none" strike="noStrike" cap="none" normalizeH="0" dirty="0" smtClean="0">
                <a:ln>
                  <a:noFill/>
                </a:ln>
                <a:solidFill>
                  <a:schemeClr val="tx1">
                    <a:lumMod val="50000"/>
                  </a:schemeClr>
                </a:solidFill>
                <a:effectLst/>
                <a:latin typeface="Calibri" pitchFamily="34" charset="0"/>
              </a:rPr>
              <a:t> for users’ convenience</a:t>
            </a:r>
            <a:endParaRPr kumimoji="0" lang="en-US" sz="1800" b="0" i="0" u="none" strike="noStrike" cap="none" normalizeH="0" baseline="0" dirty="0" smtClean="0">
              <a:ln>
                <a:noFill/>
              </a:ln>
              <a:solidFill>
                <a:schemeClr val="tx1">
                  <a:lumMod val="50000"/>
                </a:schemeClr>
              </a:solidFill>
              <a:effectLst/>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1+#ppt_w/2"/>
                                          </p:val>
                                        </p:tav>
                                        <p:tav tm="100000">
                                          <p:val>
                                            <p:strVal val="#ppt_x"/>
                                          </p:val>
                                        </p:tav>
                                      </p:tavLst>
                                    </p:anim>
                                    <p:anim calcmode="lin" valueType="num">
                                      <p:cBhvr additive="base">
                                        <p:cTn id="7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1+#ppt_w/2"/>
                                          </p:val>
                                        </p:tav>
                                        <p:tav tm="100000">
                                          <p:val>
                                            <p:strVal val="#ppt_x"/>
                                          </p:val>
                                        </p:tav>
                                      </p:tavLst>
                                    </p:anim>
                                    <p:anim calcmode="lin" valueType="num">
                                      <p:cBhvr additive="base">
                                        <p:cTn id="78" dur="500" fill="hold"/>
                                        <p:tgtEl>
                                          <p:spTgt spid="9"/>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additive="base">
                                        <p:cTn id="81" dur="500" fill="hold"/>
                                        <p:tgtEl>
                                          <p:spTgt spid="10"/>
                                        </p:tgtEl>
                                        <p:attrNameLst>
                                          <p:attrName>ppt_x</p:attrName>
                                        </p:attrNameLst>
                                      </p:cBhvr>
                                      <p:tavLst>
                                        <p:tav tm="0">
                                          <p:val>
                                            <p:strVal val="1+#ppt_w/2"/>
                                          </p:val>
                                        </p:tav>
                                        <p:tav tm="100000">
                                          <p:val>
                                            <p:strVal val="#ppt_x"/>
                                          </p:val>
                                        </p:tav>
                                      </p:tavLst>
                                    </p:anim>
                                    <p:anim calcmode="lin" valueType="num">
                                      <p:cBhvr additive="base">
                                        <p:cTn id="8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1+#ppt_w/2"/>
                                          </p:val>
                                        </p:tav>
                                        <p:tav tm="100000">
                                          <p:val>
                                            <p:strVal val="#ppt_x"/>
                                          </p:val>
                                        </p:tav>
                                      </p:tavLst>
                                    </p:anim>
                                    <p:anim calcmode="lin" valueType="num">
                                      <p:cBhvr additive="base">
                                        <p:cTn id="8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Assumed-type, assumed-rank dummy arguments</a:t>
            </a:r>
            <a:endParaRPr lang="en-US" dirty="0"/>
          </a:p>
        </p:txBody>
      </p:sp>
      <p:sp>
        <p:nvSpPr>
          <p:cNvPr id="3" name="Content Placeholder 2"/>
          <p:cNvSpPr>
            <a:spLocks noGrp="1"/>
          </p:cNvSpPr>
          <p:nvPr>
            <p:ph idx="1"/>
          </p:nvPr>
        </p:nvSpPr>
        <p:spPr>
          <a:xfrm>
            <a:off x="457200" y="1143000"/>
            <a:ext cx="8229600" cy="2895600"/>
          </a:xfrm>
        </p:spPr>
        <p:txBody>
          <a:bodyPr/>
          <a:lstStyle/>
          <a:p>
            <a:r>
              <a:rPr lang="en-US" dirty="0" smtClean="0"/>
              <a:t>Defined in TS 29113 with syntax </a:t>
            </a:r>
            <a:r>
              <a:rPr lang="en-US" i="1" dirty="0" smtClean="0">
                <a:solidFill>
                  <a:srgbClr val="C00000"/>
                </a:solidFill>
              </a:rPr>
              <a:t>type(*), dimension(..)</a:t>
            </a:r>
          </a:p>
          <a:p>
            <a:r>
              <a:rPr lang="en-US" dirty="0" smtClean="0"/>
              <a:t>Similar to void * in C, actual arguments can be of any type and any rank, e.g., a scalar, an array or an array section (</a:t>
            </a:r>
            <a:r>
              <a:rPr lang="en-US" dirty="0" err="1" smtClean="0"/>
              <a:t>subarray</a:t>
            </a:r>
            <a:r>
              <a:rPr lang="en-US" dirty="0" smtClean="0"/>
              <a:t>)</a:t>
            </a:r>
          </a:p>
          <a:p>
            <a:pPr marL="400050" lvl="1" indent="0">
              <a:buNone/>
            </a:pPr>
            <a:endParaRPr lang="en-US" sz="800" baseline="30000" dirty="0" smtClean="0">
              <a:cs typeface="Courier New"/>
            </a:endParaRPr>
          </a:p>
          <a:p>
            <a:pPr marL="400050" lvl="1" indent="0">
              <a:buNone/>
            </a:pPr>
            <a:r>
              <a:rPr lang="en-US" sz="2400" baseline="30000" dirty="0" smtClean="0">
                <a:cs typeface="Courier New"/>
              </a:rPr>
              <a:t>real :: x, y(5, 5), z(10)</a:t>
            </a:r>
          </a:p>
          <a:p>
            <a:pPr marL="400050" lvl="1" indent="0">
              <a:buNone/>
            </a:pPr>
            <a:r>
              <a:rPr lang="en-US" sz="2400" baseline="30000" dirty="0" smtClean="0">
                <a:cs typeface="Courier New"/>
              </a:rPr>
              <a:t>call </a:t>
            </a:r>
            <a:r>
              <a:rPr lang="en-US" sz="2400" baseline="30000" dirty="0" err="1" smtClean="0">
                <a:cs typeface="Courier New"/>
              </a:rPr>
              <a:t>MPI_Send</a:t>
            </a:r>
            <a:r>
              <a:rPr lang="en-US" sz="2400" baseline="30000" dirty="0" smtClean="0">
                <a:cs typeface="Courier New"/>
              </a:rPr>
              <a:t>(x, 1, MPI_REAL, …) ! Send a scalar</a:t>
            </a:r>
          </a:p>
          <a:p>
            <a:pPr marL="400050" lvl="1" indent="0">
              <a:buNone/>
            </a:pPr>
            <a:r>
              <a:rPr lang="en-US" sz="2400" baseline="30000" dirty="0" smtClean="0">
                <a:cs typeface="Courier New"/>
              </a:rPr>
              <a:t>call </a:t>
            </a:r>
            <a:r>
              <a:rPr lang="en-US" sz="2400" baseline="30000" dirty="0" err="1" smtClean="0">
                <a:cs typeface="Courier New"/>
              </a:rPr>
              <a:t>MPI_Send</a:t>
            </a:r>
            <a:r>
              <a:rPr lang="en-US" sz="2400" baseline="30000" dirty="0" smtClean="0">
                <a:cs typeface="Courier New"/>
              </a:rPr>
              <a:t>(y(:, 2:3), 10, MPI_REAL, …) ! Send column 2 and 3</a:t>
            </a:r>
          </a:p>
          <a:p>
            <a:pPr marL="400050" lvl="1" indent="0">
              <a:buNone/>
            </a:pPr>
            <a:r>
              <a:rPr lang="en-US" sz="2400" baseline="30000" dirty="0" smtClean="0">
                <a:cs typeface="Courier New"/>
              </a:rPr>
              <a:t>call </a:t>
            </a:r>
            <a:r>
              <a:rPr lang="en-US" sz="2400" baseline="30000" dirty="0" err="1" smtClean="0">
                <a:cs typeface="Courier New"/>
              </a:rPr>
              <a:t>MPI_Send</a:t>
            </a:r>
            <a:r>
              <a:rPr lang="en-US" sz="2400" baseline="30000" dirty="0" smtClean="0">
                <a:cs typeface="Courier New"/>
              </a:rPr>
              <a:t>(z(1:10:2), 3, MPI_REAL, …) ! Send z(1), z(3), z(5) using subscript triplets</a:t>
            </a:r>
          </a:p>
        </p:txBody>
      </p:sp>
      <p:sp>
        <p:nvSpPr>
          <p:cNvPr id="4" name="Footer Placeholder 3"/>
          <p:cNvSpPr>
            <a:spLocks noGrp="1"/>
          </p:cNvSpPr>
          <p:nvPr>
            <p:ph type="ftr" sz="quarter" idx="3"/>
          </p:nvPr>
        </p:nvSpPr>
        <p:spPr/>
        <p:txBody>
          <a:bodyPr/>
          <a:lstStyle/>
          <a:p>
            <a:r>
              <a:rPr lang="es-ES_tradnl" dirty="0" smtClean="0"/>
              <a:t>EuroMPI/Asia, Kyoto (09/10/2014)</a:t>
            </a:r>
            <a:endParaRPr lang="en-US"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8</a:t>
            </a:fld>
            <a:endParaRPr lang="en-US" dirty="0"/>
          </a:p>
        </p:txBody>
      </p:sp>
      <p:sp>
        <p:nvSpPr>
          <p:cNvPr id="6" name="内容占位符 2"/>
          <p:cNvSpPr txBox="1">
            <a:spLocks/>
          </p:cNvSpPr>
          <p:nvPr/>
        </p:nvSpPr>
        <p:spPr bwMode="auto">
          <a:xfrm>
            <a:off x="457200" y="4114800"/>
            <a:ext cx="8229600" cy="2209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The interoperable C type is </a:t>
            </a:r>
            <a:r>
              <a:rPr kumimoji="0" lang="en-US" sz="2400" b="0" i="1" u="none" strike="noStrike" kern="0" cap="none" spc="0" normalizeH="0" baseline="0" noProof="0" dirty="0" err="1" smtClean="0">
                <a:ln>
                  <a:noFill/>
                </a:ln>
                <a:solidFill>
                  <a:schemeClr val="bg2">
                    <a:lumMod val="10000"/>
                  </a:schemeClr>
                </a:solidFill>
                <a:effectLst/>
                <a:uLnTx/>
                <a:uFillTx/>
                <a:latin typeface="+mn-lt"/>
                <a:ea typeface="+mn-ea"/>
                <a:cs typeface="+mn-cs"/>
              </a:rPr>
              <a:t>CFI_cdesc_t</a:t>
            </a:r>
            <a:r>
              <a:rPr kumimoji="0" lang="en-US" sz="2400" b="0" i="1" u="none" strike="noStrike" kern="0" cap="none" spc="0" normalizeH="0" baseline="0" noProof="0" dirty="0" smtClean="0">
                <a:ln>
                  <a:noFill/>
                </a:ln>
                <a:solidFill>
                  <a:schemeClr val="bg2">
                    <a:lumMod val="10000"/>
                  </a:schemeClr>
                </a:solidFill>
                <a:effectLst/>
                <a:uLnTx/>
                <a:uFillTx/>
                <a:latin typeface="+mn-lt"/>
                <a:ea typeface="+mn-ea"/>
                <a:cs typeface="+mn-cs"/>
              </a:rPr>
              <a:t>*</a:t>
            </a: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 defined in  </a:t>
            </a:r>
            <a:r>
              <a:rPr kumimoji="0" lang="en-US" sz="2400" b="0" i="1" u="none" strike="noStrike" kern="0" cap="none" spc="0" normalizeH="0" baseline="0" noProof="0" dirty="0" err="1" smtClean="0">
                <a:ln>
                  <a:noFill/>
                </a:ln>
                <a:solidFill>
                  <a:schemeClr val="bg2">
                    <a:lumMod val="10000"/>
                  </a:schemeClr>
                </a:solidFill>
                <a:effectLst/>
                <a:uLnTx/>
                <a:uFillTx/>
                <a:latin typeface="+mn-lt"/>
                <a:ea typeface="+mn-ea"/>
                <a:cs typeface="+mn-cs"/>
              </a:rPr>
              <a:t>ISO_Fortran_binding.h</a:t>
            </a: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 which also provides functions to query address, type, rank, stride etc. info about the actual arg. in Fortran. It is compilers’ duty to encode the info properly</a:t>
            </a:r>
            <a:endParaRPr kumimoji="0" lang="en-US" sz="2400" b="0" i="0" u="none" strike="noStrike" kern="0" cap="none" spc="0" normalizeH="0" baseline="0" noProof="0" dirty="0">
              <a:ln>
                <a:noFill/>
              </a:ln>
              <a:solidFill>
                <a:schemeClr val="bg2">
                  <a:lumMod val="10000"/>
                </a:schemeClr>
              </a:solidFill>
              <a:effectLst/>
              <a:uLnTx/>
              <a:uFillTx/>
              <a:latin typeface="+mn-lt"/>
              <a:ea typeface="+mn-ea"/>
              <a:cs typeface="+mn-cs"/>
            </a:endParaRPr>
          </a:p>
        </p:txBody>
      </p:sp>
    </p:spTree>
    <p:extLst>
      <p:ext uri="{BB962C8B-B14F-4D97-AF65-F5344CB8AC3E}">
        <p14:creationId xmlns:p14="http://schemas.microsoft.com/office/powerpoint/2010/main" val="3025361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New types for MPI handles and </a:t>
            </a:r>
            <a:r>
              <a:rPr lang="en-US" dirty="0" err="1" smtClean="0"/>
              <a:t>MPI_Status</a:t>
            </a:r>
            <a:endParaRPr lang="en-US" dirty="0"/>
          </a:p>
        </p:txBody>
      </p:sp>
      <p:sp>
        <p:nvSpPr>
          <p:cNvPr id="3" name="内容占位符 2"/>
          <p:cNvSpPr>
            <a:spLocks noGrp="1"/>
          </p:cNvSpPr>
          <p:nvPr>
            <p:ph idx="1"/>
          </p:nvPr>
        </p:nvSpPr>
        <p:spPr>
          <a:xfrm>
            <a:off x="457200" y="914400"/>
            <a:ext cx="8229600" cy="1371600"/>
          </a:xfrm>
        </p:spPr>
        <p:txBody>
          <a:bodyPr/>
          <a:lstStyle/>
          <a:p>
            <a:r>
              <a:rPr lang="en-US" dirty="0" smtClean="0"/>
              <a:t>Each kind of MPI handles (</a:t>
            </a:r>
            <a:r>
              <a:rPr lang="en-US" dirty="0" err="1" smtClean="0"/>
              <a:t>Comm</a:t>
            </a:r>
            <a:r>
              <a:rPr lang="en-US" dirty="0" smtClean="0"/>
              <a:t>/ Win/ </a:t>
            </a:r>
            <a:r>
              <a:rPr lang="en-US" dirty="0" err="1" smtClean="0"/>
              <a:t>Datatype</a:t>
            </a:r>
            <a:r>
              <a:rPr lang="en-US" dirty="0" smtClean="0"/>
              <a:t>/Op/…) has a unique derived type with only one integer field, MPI_VAL</a:t>
            </a:r>
            <a:endParaRPr lang="en-US" sz="1600" dirty="0" smtClean="0"/>
          </a:p>
          <a:p>
            <a:endParaRPr lang="en-US" dirty="0"/>
          </a:p>
        </p:txBody>
      </p:sp>
      <p:sp>
        <p:nvSpPr>
          <p:cNvPr id="4" name="页脚占位符 3"/>
          <p:cNvSpPr>
            <a:spLocks noGrp="1"/>
          </p:cNvSpPr>
          <p:nvPr>
            <p:ph type="ftr" sz="quarter" idx="3"/>
          </p:nvPr>
        </p:nvSpPr>
        <p:spPr/>
        <p:txBody>
          <a:bodyPr/>
          <a:lstStyle/>
          <a:p>
            <a:r>
              <a:rPr lang="es-ES_tradnl" dirty="0" smtClean="0"/>
              <a:t>EuroMPI/Asia, Kyoto (09/10/2014)</a:t>
            </a:r>
            <a:endParaRPr lang="en-US" dirty="0"/>
          </a:p>
        </p:txBody>
      </p:sp>
      <p:sp>
        <p:nvSpPr>
          <p:cNvPr id="5" name="灯片编号占位符 4"/>
          <p:cNvSpPr>
            <a:spLocks noGrp="1"/>
          </p:cNvSpPr>
          <p:nvPr>
            <p:ph type="sldNum" sz="quarter" idx="4"/>
          </p:nvPr>
        </p:nvSpPr>
        <p:spPr/>
        <p:txBody>
          <a:bodyPr/>
          <a:lstStyle/>
          <a:p>
            <a:fld id="{6B394888-48A7-42F6-AE45-2BD5FD40ED91}" type="slidenum">
              <a:rPr lang="en-US" smtClean="0"/>
              <a:pPr/>
              <a:t>9</a:t>
            </a:fld>
            <a:endParaRPr lang="en-US" dirty="0"/>
          </a:p>
        </p:txBody>
      </p:sp>
      <p:sp>
        <p:nvSpPr>
          <p:cNvPr id="7" name="TextBox 6"/>
          <p:cNvSpPr txBox="1"/>
          <p:nvPr/>
        </p:nvSpPr>
        <p:spPr>
          <a:xfrm>
            <a:off x="914400" y="1887140"/>
            <a:ext cx="3124200" cy="861774"/>
          </a:xfrm>
          <a:prstGeom prst="rect">
            <a:avLst/>
          </a:prstGeom>
          <a:noFill/>
          <a:ln>
            <a:solidFill>
              <a:srgbClr val="000000"/>
            </a:solidFill>
          </a:ln>
        </p:spPr>
        <p:txBody>
          <a:bodyPr wrap="square" rtlCol="0">
            <a:spAutoFit/>
          </a:bodyPr>
          <a:lstStyle/>
          <a:p>
            <a:pPr>
              <a:buNone/>
            </a:pPr>
            <a:r>
              <a:rPr lang="en-US" sz="1600" dirty="0" smtClean="0">
                <a:solidFill>
                  <a:schemeClr val="bg2">
                    <a:lumMod val="10000"/>
                  </a:schemeClr>
                </a:solidFill>
              </a:rPr>
              <a:t>type, bind(C) :: </a:t>
            </a:r>
            <a:r>
              <a:rPr lang="en-US" sz="1600" dirty="0" err="1" smtClean="0">
                <a:solidFill>
                  <a:schemeClr val="bg2">
                    <a:lumMod val="10000"/>
                  </a:schemeClr>
                </a:solidFill>
              </a:rPr>
              <a:t>MPI_Comm</a:t>
            </a:r>
            <a:endParaRPr lang="en-US" sz="1600" dirty="0" smtClean="0">
              <a:solidFill>
                <a:schemeClr val="bg2">
                  <a:lumMod val="10000"/>
                </a:schemeClr>
              </a:solidFill>
            </a:endParaRPr>
          </a:p>
          <a:p>
            <a:pPr>
              <a:buNone/>
            </a:pPr>
            <a:r>
              <a:rPr lang="en-US" sz="1600" dirty="0" smtClean="0">
                <a:solidFill>
                  <a:schemeClr val="bg2">
                    <a:lumMod val="10000"/>
                  </a:schemeClr>
                </a:solidFill>
              </a:rPr>
              <a:t>    integer :: MPI_VAL</a:t>
            </a:r>
          </a:p>
          <a:p>
            <a:pPr>
              <a:buNone/>
            </a:pPr>
            <a:r>
              <a:rPr lang="en-US" sz="1600" dirty="0" smtClean="0">
                <a:solidFill>
                  <a:schemeClr val="bg2">
                    <a:lumMod val="10000"/>
                  </a:schemeClr>
                </a:solidFill>
              </a:rPr>
              <a:t>end type </a:t>
            </a:r>
            <a:r>
              <a:rPr lang="en-US" sz="1600" dirty="0" err="1" smtClean="0">
                <a:solidFill>
                  <a:schemeClr val="bg2">
                    <a:lumMod val="10000"/>
                  </a:schemeClr>
                </a:solidFill>
              </a:rPr>
              <a:t>MPI_Comm</a:t>
            </a:r>
            <a:endParaRPr lang="en-US" sz="1600" dirty="0" smtClean="0">
              <a:solidFill>
                <a:schemeClr val="bg2">
                  <a:lumMod val="10000"/>
                </a:schemeClr>
              </a:solidFill>
            </a:endParaRPr>
          </a:p>
        </p:txBody>
      </p:sp>
      <p:sp>
        <p:nvSpPr>
          <p:cNvPr id="8" name="TextBox 7"/>
          <p:cNvSpPr txBox="1"/>
          <p:nvPr/>
        </p:nvSpPr>
        <p:spPr>
          <a:xfrm>
            <a:off x="4419600" y="1896070"/>
            <a:ext cx="3048000" cy="861774"/>
          </a:xfrm>
          <a:prstGeom prst="rect">
            <a:avLst/>
          </a:prstGeom>
          <a:noFill/>
          <a:ln>
            <a:solidFill>
              <a:srgbClr val="000000"/>
            </a:solidFill>
          </a:ln>
        </p:spPr>
        <p:txBody>
          <a:bodyPr wrap="square" rtlCol="0">
            <a:spAutoFit/>
          </a:bodyPr>
          <a:lstStyle/>
          <a:p>
            <a:pPr>
              <a:buNone/>
            </a:pPr>
            <a:r>
              <a:rPr lang="en-US" sz="1600" dirty="0" smtClean="0">
                <a:solidFill>
                  <a:schemeClr val="bg2">
                    <a:lumMod val="10000"/>
                  </a:schemeClr>
                </a:solidFill>
              </a:rPr>
              <a:t>type, bind(C) :: </a:t>
            </a:r>
            <a:r>
              <a:rPr lang="en-US" sz="1600" dirty="0" err="1" smtClean="0">
                <a:solidFill>
                  <a:schemeClr val="bg2">
                    <a:lumMod val="10000"/>
                  </a:schemeClr>
                </a:solidFill>
              </a:rPr>
              <a:t>MPI_Datatype</a:t>
            </a:r>
            <a:endParaRPr lang="en-US" sz="1600" dirty="0" smtClean="0">
              <a:solidFill>
                <a:schemeClr val="bg2">
                  <a:lumMod val="10000"/>
                </a:schemeClr>
              </a:solidFill>
            </a:endParaRPr>
          </a:p>
          <a:p>
            <a:pPr>
              <a:buNone/>
            </a:pPr>
            <a:r>
              <a:rPr lang="en-US" sz="1600" dirty="0" smtClean="0">
                <a:solidFill>
                  <a:schemeClr val="bg2">
                    <a:lumMod val="10000"/>
                  </a:schemeClr>
                </a:solidFill>
              </a:rPr>
              <a:t>    integer :: MPI_VAL</a:t>
            </a:r>
          </a:p>
          <a:p>
            <a:pPr>
              <a:buNone/>
            </a:pPr>
            <a:r>
              <a:rPr lang="en-US" sz="1600" dirty="0" smtClean="0">
                <a:solidFill>
                  <a:schemeClr val="bg2">
                    <a:lumMod val="10000"/>
                  </a:schemeClr>
                </a:solidFill>
              </a:rPr>
              <a:t>end type </a:t>
            </a:r>
            <a:r>
              <a:rPr lang="en-US" sz="1600" dirty="0" err="1" smtClean="0">
                <a:solidFill>
                  <a:schemeClr val="bg2">
                    <a:lumMod val="10000"/>
                  </a:schemeClr>
                </a:solidFill>
              </a:rPr>
              <a:t>MPI_Datatype</a:t>
            </a:r>
            <a:endParaRPr lang="en-US" sz="1600" dirty="0" smtClean="0">
              <a:solidFill>
                <a:schemeClr val="bg2">
                  <a:lumMod val="10000"/>
                </a:schemeClr>
              </a:solidFill>
            </a:endParaRPr>
          </a:p>
        </p:txBody>
      </p:sp>
      <p:sp>
        <p:nvSpPr>
          <p:cNvPr id="9" name="内容占位符 2"/>
          <p:cNvSpPr txBox="1">
            <a:spLocks/>
          </p:cNvSpPr>
          <p:nvPr/>
        </p:nvSpPr>
        <p:spPr bwMode="auto">
          <a:xfrm>
            <a:off x="457200" y="2743200"/>
            <a:ext cx="8001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lnSpc>
                <a:spcPct val="120000"/>
              </a:lnSpc>
              <a:spcBef>
                <a:spcPct val="20000"/>
              </a:spcBef>
              <a:spcAft>
                <a:spcPct val="0"/>
              </a:spcAft>
              <a:buClr>
                <a:srgbClr val="1F497D"/>
              </a:buClr>
              <a:buFont typeface="Wingdings" pitchFamily="2" charset="2"/>
              <a:buChar char="§"/>
            </a:pPr>
            <a:r>
              <a:rPr kumimoji="0" lang="en-US" sz="2400" b="0" i="0" u="none" strike="noStrike" kern="0" cap="none" spc="0" normalizeH="0" baseline="0" noProof="0" dirty="0" err="1" smtClean="0">
                <a:ln>
                  <a:noFill/>
                </a:ln>
                <a:solidFill>
                  <a:schemeClr val="bg2">
                    <a:lumMod val="10000"/>
                  </a:schemeClr>
                </a:solidFill>
                <a:effectLst/>
                <a:uLnTx/>
                <a:uFillTx/>
                <a:latin typeface="+mn-lt"/>
                <a:ea typeface="+mn-ea"/>
                <a:cs typeface="+mn-cs"/>
              </a:rPr>
              <a:t>MPI_Status</a:t>
            </a: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 a</a:t>
            </a:r>
            <a:r>
              <a:rPr kumimoji="0" lang="en-US" sz="2400" b="0" i="0" u="none" strike="noStrike" kern="0" cap="none" spc="0" normalizeH="0" noProof="0" dirty="0" smtClean="0">
                <a:ln>
                  <a:noFill/>
                </a:ln>
                <a:solidFill>
                  <a:schemeClr val="bg2">
                    <a:lumMod val="10000"/>
                  </a:schemeClr>
                </a:solidFill>
                <a:effectLst/>
                <a:uLnTx/>
                <a:uFillTx/>
                <a:latin typeface="+mn-lt"/>
                <a:ea typeface="+mn-ea"/>
                <a:cs typeface="+mn-cs"/>
              </a:rPr>
              <a:t>lso has a derived type with three public </a:t>
            </a:r>
            <a:r>
              <a:rPr lang="en-US" sz="2400" kern="0" dirty="0" smtClean="0">
                <a:solidFill>
                  <a:schemeClr val="bg2">
                    <a:lumMod val="10000"/>
                  </a:schemeClr>
                </a:solidFill>
              </a:rPr>
              <a:t>fields</a:t>
            </a:r>
            <a:endParaRPr kumimoji="0" lang="en-US" sz="16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endParaRPr kumimoji="0" lang="en-US" sz="2400" b="0" i="0" u="none" strike="noStrike" kern="0" cap="none" spc="0" normalizeH="0" baseline="0" noProof="0" dirty="0">
              <a:ln>
                <a:noFill/>
              </a:ln>
              <a:solidFill>
                <a:schemeClr val="bg2">
                  <a:lumMod val="10000"/>
                </a:schemeClr>
              </a:solidFill>
              <a:effectLst/>
              <a:uLnTx/>
              <a:uFillTx/>
              <a:latin typeface="+mn-lt"/>
              <a:ea typeface="+mn-ea"/>
              <a:cs typeface="+mn-cs"/>
            </a:endParaRPr>
          </a:p>
        </p:txBody>
      </p:sp>
      <p:sp>
        <p:nvSpPr>
          <p:cNvPr id="10" name="TextBox 9"/>
          <p:cNvSpPr txBox="1"/>
          <p:nvPr/>
        </p:nvSpPr>
        <p:spPr>
          <a:xfrm>
            <a:off x="914400" y="3307140"/>
            <a:ext cx="3124200" cy="1569660"/>
          </a:xfrm>
          <a:prstGeom prst="rect">
            <a:avLst/>
          </a:prstGeom>
          <a:noFill/>
          <a:ln>
            <a:solidFill>
              <a:srgbClr val="000000"/>
            </a:solidFill>
          </a:ln>
        </p:spPr>
        <p:txBody>
          <a:bodyPr wrap="square" rtlCol="0">
            <a:spAutoFit/>
          </a:bodyPr>
          <a:lstStyle/>
          <a:p>
            <a:pPr>
              <a:buNone/>
            </a:pPr>
            <a:r>
              <a:rPr lang="en-US" sz="1600" dirty="0" smtClean="0">
                <a:solidFill>
                  <a:schemeClr val="bg2">
                    <a:lumMod val="10000"/>
                  </a:schemeClr>
                </a:solidFill>
              </a:rPr>
              <a:t>type, bind(C) :: </a:t>
            </a:r>
            <a:r>
              <a:rPr lang="en-US" sz="1600" dirty="0" err="1" smtClean="0">
                <a:solidFill>
                  <a:schemeClr val="bg2">
                    <a:lumMod val="10000"/>
                  </a:schemeClr>
                </a:solidFill>
              </a:rPr>
              <a:t>MPI_Status</a:t>
            </a:r>
            <a:endParaRPr lang="en-US" sz="1600" dirty="0" smtClean="0">
              <a:solidFill>
                <a:schemeClr val="bg2">
                  <a:lumMod val="10000"/>
                </a:schemeClr>
              </a:solidFill>
            </a:endParaRPr>
          </a:p>
          <a:p>
            <a:pPr>
              <a:buNone/>
            </a:pPr>
            <a:r>
              <a:rPr lang="en-US" sz="1600" dirty="0" smtClean="0">
                <a:solidFill>
                  <a:schemeClr val="bg2">
                    <a:lumMod val="10000"/>
                  </a:schemeClr>
                </a:solidFill>
              </a:rPr>
              <a:t>    integer :: MPI_SOURCE</a:t>
            </a:r>
          </a:p>
          <a:p>
            <a:pPr>
              <a:buNone/>
            </a:pPr>
            <a:r>
              <a:rPr lang="en-US" sz="1600" dirty="0" smtClean="0">
                <a:solidFill>
                  <a:schemeClr val="bg2">
                    <a:lumMod val="10000"/>
                  </a:schemeClr>
                </a:solidFill>
              </a:rPr>
              <a:t>    integer :: MPI_TAG</a:t>
            </a:r>
          </a:p>
          <a:p>
            <a:pPr>
              <a:buNone/>
            </a:pPr>
            <a:r>
              <a:rPr lang="en-US" sz="1600" dirty="0" smtClean="0">
                <a:solidFill>
                  <a:schemeClr val="bg2">
                    <a:lumMod val="10000"/>
                  </a:schemeClr>
                </a:solidFill>
              </a:rPr>
              <a:t>    integer :: MPI_ERROR</a:t>
            </a:r>
          </a:p>
          <a:p>
            <a:pPr>
              <a:buNone/>
            </a:pPr>
            <a:r>
              <a:rPr lang="en-US" sz="1600" dirty="0" smtClean="0">
                <a:solidFill>
                  <a:schemeClr val="bg2">
                    <a:lumMod val="10000"/>
                  </a:schemeClr>
                </a:solidFill>
              </a:rPr>
              <a:t>    … ! </a:t>
            </a:r>
            <a:r>
              <a:rPr lang="en-US" sz="1600" dirty="0" err="1" smtClean="0">
                <a:solidFill>
                  <a:schemeClr val="bg2">
                    <a:lumMod val="10000"/>
                  </a:schemeClr>
                </a:solidFill>
              </a:rPr>
              <a:t>Impl</a:t>
            </a:r>
            <a:r>
              <a:rPr lang="en-US" sz="1600" dirty="0" smtClean="0">
                <a:solidFill>
                  <a:schemeClr val="bg2">
                    <a:lumMod val="10000"/>
                  </a:schemeClr>
                </a:solidFill>
              </a:rPr>
              <a:t>-dependant private parts</a:t>
            </a:r>
          </a:p>
          <a:p>
            <a:pPr>
              <a:buNone/>
            </a:pPr>
            <a:r>
              <a:rPr lang="en-US" sz="1600" dirty="0" smtClean="0">
                <a:solidFill>
                  <a:schemeClr val="bg2">
                    <a:lumMod val="10000"/>
                  </a:schemeClr>
                </a:solidFill>
              </a:rPr>
              <a:t>end type </a:t>
            </a:r>
            <a:r>
              <a:rPr lang="en-US" sz="1600" dirty="0" err="1" smtClean="0">
                <a:solidFill>
                  <a:schemeClr val="bg2">
                    <a:lumMod val="10000"/>
                  </a:schemeClr>
                </a:solidFill>
              </a:rPr>
              <a:t>MPI_Status</a:t>
            </a:r>
            <a:endParaRPr lang="en-US" sz="1600" dirty="0" smtClean="0">
              <a:solidFill>
                <a:schemeClr val="bg2">
                  <a:lumMod val="10000"/>
                </a:schemeClr>
              </a:solidFill>
            </a:endParaRPr>
          </a:p>
        </p:txBody>
      </p:sp>
      <p:sp>
        <p:nvSpPr>
          <p:cNvPr id="11" name="内容占位符 2"/>
          <p:cNvSpPr txBox="1">
            <a:spLocks/>
          </p:cNvSpPr>
          <p:nvPr/>
        </p:nvSpPr>
        <p:spPr bwMode="auto">
          <a:xfrm>
            <a:off x="457200" y="4876800"/>
            <a:ext cx="82296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kumimoji="0" lang="en-US" sz="2400" b="0" i="0" u="none" strike="noStrike" kern="0" cap="none" spc="0" normalizeH="0" baseline="0" noProof="0" dirty="0" smtClean="0">
                <a:ln>
                  <a:noFill/>
                </a:ln>
                <a:solidFill>
                  <a:schemeClr val="bg2">
                    <a:lumMod val="10000"/>
                  </a:schemeClr>
                </a:solidFill>
                <a:effectLst/>
                <a:uLnTx/>
                <a:uFillTx/>
                <a:latin typeface="+mn-lt"/>
                <a:ea typeface="+mn-ea"/>
                <a:cs typeface="+mn-cs"/>
              </a:rPr>
              <a:t>Fields</a:t>
            </a:r>
            <a:r>
              <a:rPr kumimoji="0" lang="en-US" sz="2400" b="0" i="0" u="none" strike="noStrike" kern="0" cap="none" spc="0" normalizeH="0" noProof="0" dirty="0" smtClean="0">
                <a:ln>
                  <a:noFill/>
                </a:ln>
                <a:solidFill>
                  <a:schemeClr val="bg2">
                    <a:lumMod val="10000"/>
                  </a:schemeClr>
                </a:solidFill>
                <a:effectLst/>
                <a:uLnTx/>
                <a:uFillTx/>
                <a:latin typeface="+mn-lt"/>
                <a:ea typeface="+mn-ea"/>
                <a:cs typeface="+mn-cs"/>
              </a:rPr>
              <a:t> in above types must have the same value as their F77/90 counterpart.</a:t>
            </a: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r>
              <a:rPr lang="en-US" sz="2400" kern="0" baseline="0" dirty="0" smtClean="0">
                <a:solidFill>
                  <a:schemeClr val="bg2">
                    <a:lumMod val="10000"/>
                  </a:schemeClr>
                </a:solidFill>
              </a:rPr>
              <a:t>Overloaded</a:t>
            </a:r>
            <a:r>
              <a:rPr lang="en-US" sz="2400" kern="0" dirty="0" smtClean="0">
                <a:solidFill>
                  <a:schemeClr val="bg2">
                    <a:lumMod val="10000"/>
                  </a:schemeClr>
                </a:solidFill>
              </a:rPr>
              <a:t> </a:t>
            </a:r>
            <a:r>
              <a:rPr lang="en-US" sz="2400" kern="0" baseline="0" dirty="0" smtClean="0">
                <a:solidFill>
                  <a:schemeClr val="bg2">
                    <a:lumMod val="10000"/>
                  </a:schemeClr>
                </a:solidFill>
              </a:rPr>
              <a:t>==, /=</a:t>
            </a:r>
            <a:r>
              <a:rPr lang="en-US" sz="2400" kern="0" dirty="0" smtClean="0">
                <a:solidFill>
                  <a:schemeClr val="bg2">
                    <a:lumMod val="10000"/>
                  </a:schemeClr>
                </a:solidFill>
              </a:rPr>
              <a:t> operators are provided </a:t>
            </a:r>
            <a:endParaRPr kumimoji="0" lang="en-US" sz="1600" b="0" i="0" u="none" strike="noStrike" kern="0" cap="none" spc="0" normalizeH="0" baseline="0" noProof="0" dirty="0" smtClean="0">
              <a:ln>
                <a:noFill/>
              </a:ln>
              <a:solidFill>
                <a:schemeClr val="bg2">
                  <a:lumMod val="10000"/>
                </a:schemeClr>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1F497D"/>
              </a:buClr>
              <a:buSzTx/>
              <a:buFont typeface="Wingdings" pitchFamily="2" charset="2"/>
              <a:buChar char="§"/>
              <a:tabLst/>
              <a:defRPr/>
            </a:pPr>
            <a:endParaRPr kumimoji="0" lang="en-US" sz="2400" b="0" i="0" u="none" strike="noStrike" kern="0" cap="none" spc="0" normalizeH="0" baseline="0" noProof="0" dirty="0">
              <a:ln>
                <a:noFill/>
              </a:ln>
              <a:solidFill>
                <a:schemeClr val="bg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2013-06-10-argonne-mpi-basic</Template>
  <TotalTime>10190</TotalTime>
  <Words>4019</Words>
  <Application>Microsoft Office PowerPoint</Application>
  <PresentationFormat>On-screen Show (4:3)</PresentationFormat>
  <Paragraphs>554</Paragraphs>
  <Slides>33</Slides>
  <Notes>13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argonne.updates</vt:lpstr>
      <vt:lpstr>Implementing the MPI 3.0 Fortran 2008 Binding</vt:lpstr>
      <vt:lpstr>Motivations</vt:lpstr>
      <vt:lpstr>MPI Fortran 77 binding (include ‘mpif.h’)</vt:lpstr>
      <vt:lpstr>MPI Fortran 90 binding (use mpi)</vt:lpstr>
      <vt:lpstr>MPI Fortran 2008 binding (use mpi_f08)</vt:lpstr>
      <vt:lpstr>Outline</vt:lpstr>
      <vt:lpstr>MPI F08 binding : MPI_Recv as an example</vt:lpstr>
      <vt:lpstr>Assumed-type, assumed-rank dummy arguments</vt:lpstr>
      <vt:lpstr>New types for MPI handles and MPI_Status</vt:lpstr>
      <vt:lpstr>New types for callbacks : MPI_Op_create as an example</vt:lpstr>
      <vt:lpstr>Implementing the F08 binding in MPICH</vt:lpstr>
      <vt:lpstr>Implement the wrappers in Fortran or C?</vt:lpstr>
      <vt:lpstr>F08 binding Framework</vt:lpstr>
      <vt:lpstr>F08 Binding Framework</vt:lpstr>
      <vt:lpstr>Examples in mpi_f08.F90</vt:lpstr>
      <vt:lpstr>Examples in mpi_c_interface_types.F90</vt:lpstr>
      <vt:lpstr>Examples in mpi_c_interface_nobuf/cdesc.F90</vt:lpstr>
      <vt:lpstr>Implement Fortran wrappers</vt:lpstr>
      <vt:lpstr>Integer &amp; MPI handle – the most common MPI args</vt:lpstr>
      <vt:lpstr>Integer &amp; MPI handle(2)  -- argument is an array</vt:lpstr>
      <vt:lpstr>Integer &amp; MPI handle(3)  -- index arguments</vt:lpstr>
      <vt:lpstr>Logical / boolean</vt:lpstr>
      <vt:lpstr>Character / string</vt:lpstr>
      <vt:lpstr>MPI_Status</vt:lpstr>
      <vt:lpstr>Named constants</vt:lpstr>
      <vt:lpstr>Named constants in MPICH F77/F90 bindings</vt:lpstr>
      <vt:lpstr>New design in MPICH F08 binding : as simple as 1,2,3</vt:lpstr>
      <vt:lpstr>PowerPoint Presentation</vt:lpstr>
      <vt:lpstr>Handling MPI_IN_PLACE, MPI_BOTTOM</vt:lpstr>
      <vt:lpstr>C wrappers</vt:lpstr>
      <vt:lpstr>Testing and experiences</vt:lpstr>
      <vt:lpstr>Conclusions and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raffenet</cp:lastModifiedBy>
  <cp:revision>1949</cp:revision>
  <dcterms:created xsi:type="dcterms:W3CDTF">2006-08-16T00:00:00Z</dcterms:created>
  <dcterms:modified xsi:type="dcterms:W3CDTF">2014-09-09T21:42:53Z</dcterms:modified>
</cp:coreProperties>
</file>