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746DD-D3EB-C74E-B51E-EBEF15C1557F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56CE-EF4E-8245-A710-317FE92E7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1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2BB2-D2BA-6C4D-B765-A3EAD9AD96AD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9DB8-4A3B-954B-8CCE-C1B5C1C06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6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title header_green_37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title footer_green_378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slide footer_green_378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3181A3F0-ACFF-184F-BFE5-240FFCD5EEE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4" descr="slide header_green_378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B5C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Simplifying the Recovery Model of User-Level Failure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Wesley Bland</a:t>
            </a:r>
          </a:p>
          <a:p>
            <a:r>
              <a:rPr lang="en-US" dirty="0" err="1" smtClean="0"/>
              <a:t>ExaMPI</a:t>
            </a:r>
            <a:r>
              <a:rPr lang="en-US" dirty="0" smtClean="0"/>
              <a:t> ‘14</a:t>
            </a:r>
          </a:p>
          <a:p>
            <a:r>
              <a:rPr lang="en-US" dirty="0" smtClean="0"/>
              <a:t>New Orleans, LA, USA</a:t>
            </a:r>
          </a:p>
          <a:p>
            <a:r>
              <a:rPr lang="en-US" dirty="0" smtClean="0"/>
              <a:t>November 17, 2014</a:t>
            </a:r>
          </a:p>
        </p:txBody>
      </p:sp>
    </p:spTree>
    <p:extLst>
      <p:ext uri="{BB962C8B-B14F-4D97-AF65-F5344CB8AC3E}">
        <p14:creationId xmlns:p14="http://schemas.microsoft.com/office/powerpoint/2010/main" val="86146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5220143" y="1500108"/>
            <a:ext cx="3830104" cy="48070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hile (&lt;still working&gt;)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ULFM for BSP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Take advantage of existing synchrony</a:t>
            </a:r>
          </a:p>
          <a:p>
            <a:r>
              <a:rPr lang="en-US" dirty="0" smtClean="0"/>
              <a:t>Perform agreement on the result of the ending collective</a:t>
            </a:r>
          </a:p>
          <a:p>
            <a:r>
              <a:rPr lang="en-US" dirty="0" smtClean="0"/>
              <a:t>If there’s a problem, repair the communicator and data and re-execute</a:t>
            </a:r>
          </a:p>
          <a:p>
            <a:r>
              <a:rPr lang="en-US" dirty="0" smtClean="0"/>
              <a:t>Avoid restarting the job</a:t>
            </a:r>
          </a:p>
          <a:p>
            <a:pPr lvl="1"/>
            <a:r>
              <a:rPr lang="en-US" dirty="0" smtClean="0"/>
              <a:t>Sitting in the queue, restarting the job, re-reading from disk, etc.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20146" y="2030148"/>
            <a:ext cx="2910080" cy="2630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Application Code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MPI_Allreduce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(value)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20145" y="4810351"/>
            <a:ext cx="3580098" cy="1000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 (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rc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== MPI_SUCCESS) success =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MPI_Comm_agree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(success)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 if (!success || !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rc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 repair()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R</a:t>
            </a:r>
            <a:r>
              <a:rPr lang="en-US" dirty="0" smtClean="0"/>
              <a:t>ecovery</a:t>
            </a:r>
          </a:p>
          <a:p>
            <a:pPr lvl="1"/>
            <a:r>
              <a:rPr lang="en-US" dirty="0" smtClean="0"/>
              <a:t>Dynamic processes (+ batch support)</a:t>
            </a:r>
          </a:p>
          <a:p>
            <a:pPr lvl="2"/>
            <a:r>
              <a:rPr lang="en-US" dirty="0"/>
              <a:t>Shrink + Spawn</a:t>
            </a:r>
          </a:p>
          <a:p>
            <a:pPr lvl="1"/>
            <a:r>
              <a:rPr lang="en-US" dirty="0" smtClean="0"/>
              <a:t>No-dynamic processes</a:t>
            </a:r>
          </a:p>
          <a:p>
            <a:pPr lvl="2"/>
            <a:r>
              <a:rPr lang="en-US" dirty="0" smtClean="0"/>
              <a:t>Start the job with extra processes</a:t>
            </a:r>
          </a:p>
          <a:p>
            <a:pPr lvl="2"/>
            <a:r>
              <a:rPr lang="en-US" dirty="0" smtClean="0"/>
              <a:t>Rearrange after a failure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Data Recovery</a:t>
            </a:r>
          </a:p>
          <a:p>
            <a:pPr lvl="1"/>
            <a:r>
              <a:rPr lang="en-US" dirty="0" smtClean="0"/>
              <a:t>Full checkpoint restart</a:t>
            </a:r>
          </a:p>
          <a:p>
            <a:pPr lvl="2"/>
            <a:r>
              <a:rPr lang="en-US" dirty="0" smtClean="0"/>
              <a:t>Already built into many apps</a:t>
            </a:r>
          </a:p>
          <a:p>
            <a:pPr lvl="2"/>
            <a:r>
              <a:rPr lang="en-US" dirty="0" smtClean="0"/>
              <a:t>High recovery and checkpointing overhead</a:t>
            </a:r>
          </a:p>
          <a:p>
            <a:pPr lvl="1"/>
            <a:r>
              <a:rPr lang="en-US" dirty="0" smtClean="0"/>
              <a:t>Application level checkpointing</a:t>
            </a:r>
          </a:p>
          <a:p>
            <a:pPr lvl="2"/>
            <a:r>
              <a:rPr lang="en-US" dirty="0" smtClean="0"/>
              <a:t>Low overhead</a:t>
            </a:r>
          </a:p>
          <a:p>
            <a:pPr lvl="2"/>
            <a:r>
              <a:rPr lang="en-US" dirty="0" smtClean="0"/>
              <a:t>Possible code modifications required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ExaMPI</a:t>
            </a:r>
            <a:r>
              <a:rPr lang="en-US" dirty="0" smtClean="0"/>
              <a:t> '14, Wesley Bland &lt;</a:t>
            </a:r>
            <a:r>
              <a:rPr lang="en-US" dirty="0" err="1" smtClean="0"/>
              <a:t>wbland@anl.gov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156830" y="670049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99246" y="670049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9266" y="670049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369286" y="670049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56830" y="160020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99246" y="160020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369286" y="160020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56830" y="250257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99246" y="250257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629266" y="250257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8369286" y="250257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416" y="840061"/>
            <a:ext cx="8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1705" y="17454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Shrink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77416" y="2622580"/>
            <a:ext cx="80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Spawn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6156830" y="392266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899246" y="392266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629266" y="392266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8369286" y="3922661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56830" y="4852812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99246" y="4852812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369286" y="4852812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156830" y="5755183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899246" y="5755183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629266" y="5755183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8369286" y="5755183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4911697" y="443267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245994" y="515282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530089" y="5152820"/>
            <a:ext cx="600016" cy="6000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-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0" name="Straight Arrow Connector 39"/>
          <p:cNvCxnSpPr>
            <a:stCxn id="35" idx="3"/>
            <a:endCxn id="32" idx="1"/>
          </p:cNvCxnSpPr>
          <p:nvPr/>
        </p:nvCxnSpPr>
        <p:spPr bwMode="auto">
          <a:xfrm>
            <a:off x="5846010" y="5452828"/>
            <a:ext cx="1783256" cy="6023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8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Intrusiveness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0046"/>
          </a:xfrm>
        </p:spPr>
        <p:txBody>
          <a:bodyPr/>
          <a:lstStyle/>
          <a:p>
            <a:r>
              <a:rPr lang="en-US" dirty="0" smtClean="0"/>
              <a:t>Add 2-3 lines to check for failures</a:t>
            </a:r>
          </a:p>
          <a:p>
            <a:pPr lvl="1"/>
            <a:r>
              <a:rPr lang="en-US" dirty="0" smtClean="0"/>
              <a:t>Perform agreement to determine status</a:t>
            </a:r>
          </a:p>
          <a:p>
            <a:r>
              <a:rPr lang="en-US" dirty="0" smtClean="0"/>
              <a:t>Add function to repair application</a:t>
            </a:r>
          </a:p>
          <a:p>
            <a:pPr lvl="1"/>
            <a:r>
              <a:rPr lang="en-US" dirty="0" smtClean="0"/>
              <a:t>If the agreement says there’s a failure, call the repair function</a:t>
            </a:r>
          </a:p>
          <a:p>
            <a:pPr lvl="1"/>
            <a:r>
              <a:rPr lang="en-US" dirty="0" smtClean="0"/>
              <a:t>Repair data and communicator(s)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Communication Kernel (MCCK)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Mini-app from the Center for </a:t>
            </a:r>
            <a:r>
              <a:rPr lang="en-US" dirty="0" err="1" smtClean="0"/>
              <a:t>Exascale</a:t>
            </a:r>
            <a:r>
              <a:rPr lang="en-US" dirty="0" smtClean="0"/>
              <a:t> Simulation of Advanced Reactors (CESAR)</a:t>
            </a:r>
          </a:p>
          <a:p>
            <a:r>
              <a:rPr lang="en-US" dirty="0" smtClean="0"/>
              <a:t>Monte-</a:t>
            </a:r>
            <a:r>
              <a:rPr lang="en-US" dirty="0"/>
              <a:t>C</a:t>
            </a:r>
            <a:r>
              <a:rPr lang="en-US" dirty="0" smtClean="0"/>
              <a:t>arlo, domain decomposition stencil code</a:t>
            </a:r>
          </a:p>
          <a:p>
            <a:r>
              <a:rPr lang="en-US" dirty="0" smtClean="0"/>
              <a:t>Investigates communication costs of particle tracking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ULFM Modifications for MCCK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Level Checkpointing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Checkpoint particle position to disk</a:t>
            </a:r>
          </a:p>
          <a:p>
            <a:r>
              <a:rPr lang="en-US" dirty="0" smtClean="0"/>
              <a:t>On failure, restart job</a:t>
            </a:r>
          </a:p>
          <a:p>
            <a:pPr lvl="1"/>
            <a:r>
              <a:rPr lang="en-US" dirty="0" smtClean="0"/>
              <a:t>No job queue to introduce delay</a:t>
            </a:r>
          </a:p>
          <a:p>
            <a:r>
              <a:rPr lang="en-US" dirty="0" smtClean="0"/>
              <a:t>All processes restore data from disk together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 Level Failure Mitigation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Particle position exchanged with neighbors</a:t>
            </a:r>
          </a:p>
          <a:p>
            <a:r>
              <a:rPr lang="en-US" dirty="0" smtClean="0"/>
              <a:t>On failure, call repair function</a:t>
            </a:r>
          </a:p>
          <a:p>
            <a:pPr lvl="1"/>
            <a:r>
              <a:rPr lang="en-US" dirty="0" smtClean="0"/>
              <a:t>Shrink communicator</a:t>
            </a:r>
          </a:p>
          <a:p>
            <a:pPr lvl="1"/>
            <a:r>
              <a:rPr lang="en-US" dirty="0" smtClean="0"/>
              <a:t>Spawn replacement process</a:t>
            </a:r>
          </a:p>
          <a:p>
            <a:pPr lvl="1"/>
            <a:r>
              <a:rPr lang="en-US" dirty="0" smtClean="0"/>
              <a:t>Restore missing data from neighbor</a:t>
            </a:r>
          </a:p>
          <a:p>
            <a:r>
              <a:rPr lang="en-US" dirty="0" smtClean="0"/>
              <a:t>No disk contention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ExaMPI</a:t>
            </a:r>
            <a:r>
              <a:rPr lang="en-US" dirty="0" smtClean="0"/>
              <a:t> '14, Wesley Bland &lt;</a:t>
            </a:r>
            <a:r>
              <a:rPr lang="en-US" dirty="0" err="1" smtClean="0"/>
              <a:t>wbland@anl.gov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Fusion cluster @ Argonne</a:t>
            </a:r>
          </a:p>
          <a:p>
            <a:pPr lvl="1"/>
            <a:r>
              <a:rPr lang="en-US" dirty="0" smtClean="0"/>
              <a:t>2 Xeons per node (8 cores)</a:t>
            </a:r>
          </a:p>
          <a:p>
            <a:pPr lvl="1"/>
            <a:r>
              <a:rPr lang="en-US" dirty="0" smtClean="0"/>
              <a:t>36 GB memory</a:t>
            </a:r>
          </a:p>
          <a:p>
            <a:pPr lvl="1"/>
            <a:r>
              <a:rPr lang="en-US" dirty="0" smtClean="0"/>
              <a:t>QDR </a:t>
            </a:r>
            <a:r>
              <a:rPr lang="en-US" dirty="0" err="1" smtClean="0"/>
              <a:t>InfiniBand</a:t>
            </a:r>
            <a:endParaRPr lang="en-US" dirty="0" smtClean="0"/>
          </a:p>
          <a:p>
            <a:r>
              <a:rPr lang="en-US" dirty="0" smtClean="0"/>
              <a:t>Experiments up to 1024 processes</a:t>
            </a:r>
          </a:p>
          <a:p>
            <a:r>
              <a:rPr lang="en-US" dirty="0" smtClean="0"/>
              <a:t>100,000 particles per process</a:t>
            </a:r>
          </a:p>
          <a:p>
            <a:r>
              <a:rPr lang="en-US" dirty="0" smtClean="0"/>
              <a:t>Checkpoints taken every 1, 3, and 5 iterations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  <p:pic>
        <p:nvPicPr>
          <p:cNvPr id="6" name="Picture 5" descr="run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0" y="687197"/>
            <a:ext cx="7713961" cy="59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  <p:pic>
        <p:nvPicPr>
          <p:cNvPr id="5" name="Picture 4" descr="overhe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0" y="820060"/>
            <a:ext cx="7616721" cy="56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1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ULFM?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 libraries</a:t>
            </a:r>
          </a:p>
          <a:p>
            <a:pPr lvl="1"/>
            <a:r>
              <a:rPr lang="en-US" dirty="0" smtClean="0"/>
              <a:t>Incorporate data &amp; communication recovery</a:t>
            </a:r>
          </a:p>
          <a:p>
            <a:pPr lvl="1"/>
            <a:r>
              <a:rPr lang="en-US" dirty="0" smtClean="0"/>
              <a:t>Abstract details from user applications</a:t>
            </a:r>
          </a:p>
          <a:p>
            <a:r>
              <a:rPr lang="en-US" dirty="0" smtClean="0"/>
              <a:t>Working on standardization in MPI Forum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MPICH </a:t>
            </a:r>
            <a:r>
              <a:rPr lang="en-US" dirty="0" err="1" smtClean="0"/>
              <a:t>BoF</a:t>
            </a:r>
            <a:r>
              <a:rPr lang="en-US" dirty="0" smtClean="0"/>
              <a:t> – Tuesday 5:30 PM – Room 386-87</a:t>
            </a:r>
          </a:p>
          <a:p>
            <a:r>
              <a:rPr lang="en-US" dirty="0" smtClean="0"/>
              <a:t>MPI Forum </a:t>
            </a:r>
            <a:r>
              <a:rPr lang="en-US" dirty="0" err="1" smtClean="0"/>
              <a:t>BoF</a:t>
            </a:r>
            <a:r>
              <a:rPr lang="en-US" dirty="0" smtClean="0"/>
              <a:t> – Wednesday 5:30 PM – Room 293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Process Fault Tolerance?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0079"/>
          </a:xfrm>
        </p:spPr>
        <p:txBody>
          <a:bodyPr/>
          <a:lstStyle/>
          <a:p>
            <a:r>
              <a:rPr lang="en-US" dirty="0" smtClean="0"/>
              <a:t>Two (main) kinds of resilience</a:t>
            </a:r>
          </a:p>
          <a:p>
            <a:pPr lvl="1"/>
            <a:r>
              <a:rPr lang="en-US" dirty="0" smtClean="0"/>
              <a:t>Data resilience (full backups and silent errors)</a:t>
            </a:r>
          </a:p>
          <a:p>
            <a:pPr lvl="1"/>
            <a:r>
              <a:rPr lang="en-US" dirty="0" smtClean="0"/>
              <a:t>Process resilience</a:t>
            </a:r>
          </a:p>
          <a:p>
            <a:r>
              <a:rPr lang="en-US" dirty="0" smtClean="0"/>
              <a:t>Data resilience is handled outside of MPI</a:t>
            </a:r>
          </a:p>
          <a:p>
            <a:pPr lvl="1"/>
            <a:r>
              <a:rPr lang="en-US" dirty="0" smtClean="0"/>
              <a:t>Checkpoint/Restart, FTI, SCR, GVR, Containment Domains, etc.</a:t>
            </a:r>
          </a:p>
          <a:p>
            <a:r>
              <a:rPr lang="en-US" dirty="0" smtClean="0"/>
              <a:t>Process fault tolerance must be at least partially handled within MPI</a:t>
            </a:r>
          </a:p>
          <a:p>
            <a:pPr lvl="1"/>
            <a:r>
              <a:rPr lang="en-US" dirty="0" smtClean="0"/>
              <a:t>Must recover communication channels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ExaMPI</a:t>
            </a:r>
            <a:r>
              <a:rPr lang="en-US" dirty="0" smtClean="0"/>
              <a:t> '14, Wesley Bland &lt;</a:t>
            </a:r>
            <a:r>
              <a:rPr lang="en-US" dirty="0" err="1" smtClean="0"/>
              <a:t>wbland@anl.gov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040056" y="3970289"/>
            <a:ext cx="950026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02490" y="3970289"/>
            <a:ext cx="970071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40057" y="5310331"/>
            <a:ext cx="950026" cy="9500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02490" y="5310330"/>
            <a:ext cx="970071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1819988" y="3760214"/>
            <a:ext cx="1390102" cy="1390102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Magnetic Disk 11"/>
          <p:cNvSpPr/>
          <p:nvPr/>
        </p:nvSpPr>
        <p:spPr bwMode="auto">
          <a:xfrm>
            <a:off x="457200" y="4090298"/>
            <a:ext cx="806030" cy="54004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Magnetic Disk 12"/>
          <p:cNvSpPr/>
          <p:nvPr/>
        </p:nvSpPr>
        <p:spPr bwMode="auto">
          <a:xfrm>
            <a:off x="457200" y="4730288"/>
            <a:ext cx="806030" cy="54004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Magnetic Disk 13"/>
          <p:cNvSpPr/>
          <p:nvPr/>
        </p:nvSpPr>
        <p:spPr bwMode="auto">
          <a:xfrm>
            <a:off x="457200" y="5392782"/>
            <a:ext cx="806030" cy="54004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370037" y="4840295"/>
            <a:ext cx="550015" cy="370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662551" y="3970289"/>
            <a:ext cx="950026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024985" y="3970289"/>
            <a:ext cx="970071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662552" y="5310331"/>
            <a:ext cx="950026" cy="9500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024985" y="5310330"/>
            <a:ext cx="970071" cy="9700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5442483" y="3760214"/>
            <a:ext cx="1390102" cy="1390102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 bwMode="auto">
          <a:xfrm>
            <a:off x="6612577" y="4455325"/>
            <a:ext cx="4124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 bwMode="auto">
          <a:xfrm>
            <a:off x="6612578" y="5785344"/>
            <a:ext cx="412407" cy="100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9" idx="0"/>
          </p:cNvCxnSpPr>
          <p:nvPr/>
        </p:nvCxnSpPr>
        <p:spPr bwMode="auto">
          <a:xfrm>
            <a:off x="7510021" y="4940360"/>
            <a:ext cx="0" cy="369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8" idx="0"/>
          </p:cNvCxnSpPr>
          <p:nvPr/>
        </p:nvCxnSpPr>
        <p:spPr bwMode="auto">
          <a:xfrm>
            <a:off x="6137564" y="4940360"/>
            <a:ext cx="1" cy="3699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Checkpoint/Restart</a:t>
            </a:r>
          </a:p>
          <a:p>
            <a:pPr lvl="1"/>
            <a:r>
              <a:rPr lang="en-US" dirty="0" smtClean="0"/>
              <a:t>Requires restarting the entire job, waiting in job queue</a:t>
            </a:r>
          </a:p>
          <a:p>
            <a:r>
              <a:rPr lang="en-US" dirty="0" smtClean="0"/>
              <a:t>FT-MPI (University of Tennessee)</a:t>
            </a:r>
          </a:p>
          <a:p>
            <a:pPr lvl="1"/>
            <a:r>
              <a:rPr lang="en-US" dirty="0" smtClean="0"/>
              <a:t>Automatic communicator repair, no customization</a:t>
            </a:r>
          </a:p>
          <a:p>
            <a:pPr lvl="1"/>
            <a:r>
              <a:rPr lang="en-US" dirty="0" smtClean="0"/>
              <a:t>Support dropped and never presented to the MPI Forum</a:t>
            </a:r>
          </a:p>
          <a:p>
            <a:r>
              <a:rPr lang="en-US" dirty="0" smtClean="0"/>
              <a:t>FA-MPI (University of Alabama, Birmingham)</a:t>
            </a:r>
          </a:p>
          <a:p>
            <a:pPr lvl="1"/>
            <a:r>
              <a:rPr lang="en-US" dirty="0" smtClean="0"/>
              <a:t>Try/catch semantics to simulate transactions</a:t>
            </a:r>
          </a:p>
          <a:p>
            <a:pPr lvl="1"/>
            <a:r>
              <a:rPr lang="en-US" dirty="0" smtClean="0"/>
              <a:t>Detects errors via timeouts</a:t>
            </a:r>
          </a:p>
          <a:p>
            <a:r>
              <a:rPr lang="en-US" dirty="0" smtClean="0"/>
              <a:t>Run-Through Stabilization (MPI Forum)</a:t>
            </a:r>
          </a:p>
          <a:p>
            <a:pPr lvl="1"/>
            <a:r>
              <a:rPr lang="en-US" dirty="0" smtClean="0"/>
              <a:t>Similar to ULFM, but too big to not fail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Failure Mitigation (ULFM)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(fail-stop) process failures</a:t>
            </a:r>
          </a:p>
          <a:p>
            <a:r>
              <a:rPr lang="en-US" dirty="0" smtClean="0"/>
              <a:t>General resilience framework designed to support a wide range of recovery models</a:t>
            </a:r>
          </a:p>
          <a:p>
            <a:r>
              <a:rPr lang="en-US" dirty="0" smtClean="0"/>
              <a:t>Encourages libraries to build more user-friendly resilience on top of ULFM</a:t>
            </a:r>
            <a:endParaRPr lang="en-US" dirty="0"/>
          </a:p>
          <a:p>
            <a:r>
              <a:rPr lang="en-US" dirty="0" smtClean="0"/>
              <a:t>Failure notification via return codes and/or </a:t>
            </a:r>
            <a:r>
              <a:rPr lang="en-US" dirty="0" err="1" smtClean="0"/>
              <a:t>MPI_Errhandlers</a:t>
            </a:r>
            <a:endParaRPr lang="en-US" dirty="0" smtClean="0"/>
          </a:p>
          <a:p>
            <a:pPr lvl="1"/>
            <a:r>
              <a:rPr lang="en-US" dirty="0" smtClean="0"/>
              <a:t>Local failure notification to maintain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ULFM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0078"/>
          </a:xfrm>
        </p:spPr>
        <p:txBody>
          <a:bodyPr/>
          <a:lstStyle/>
          <a:p>
            <a:r>
              <a:rPr lang="en-US" dirty="0" smtClean="0"/>
              <a:t>Failure propagation happens manually when necessary</a:t>
            </a:r>
          </a:p>
          <a:p>
            <a:pPr lvl="1"/>
            <a:r>
              <a:rPr lang="en-US" b="1" dirty="0" smtClean="0"/>
              <a:t>MPI_COMM_REVOKE</a:t>
            </a:r>
            <a:endParaRPr lang="en-US" dirty="0" smtClean="0"/>
          </a:p>
          <a:p>
            <a:pPr lvl="1"/>
            <a:r>
              <a:rPr lang="en-US" dirty="0" smtClean="0"/>
              <a:t>All communication operations on a communicator are interrupted</a:t>
            </a:r>
          </a:p>
          <a:p>
            <a:r>
              <a:rPr lang="en-US" dirty="0" smtClean="0"/>
              <a:t>New function call creates a replacement communicator without failed </a:t>
            </a:r>
            <a:r>
              <a:rPr lang="en-US" dirty="0" err="1" smtClean="0"/>
              <a:t>procs</a:t>
            </a:r>
            <a:endParaRPr lang="en-US" dirty="0" smtClean="0"/>
          </a:p>
          <a:p>
            <a:pPr lvl="1"/>
            <a:r>
              <a:rPr lang="en-US" b="1" dirty="0" smtClean="0"/>
              <a:t>MPI_COMM_SHRINK</a:t>
            </a:r>
          </a:p>
          <a:p>
            <a:r>
              <a:rPr lang="en-US" dirty="0" smtClean="0"/>
              <a:t>Group of failed </a:t>
            </a:r>
            <a:r>
              <a:rPr lang="en-US" dirty="0" err="1" smtClean="0"/>
              <a:t>procs</a:t>
            </a:r>
            <a:r>
              <a:rPr lang="en-US" dirty="0" smtClean="0"/>
              <a:t> available via API calls</a:t>
            </a:r>
          </a:p>
          <a:p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4038600"/>
            <a:ext cx="2590800" cy="1512332"/>
            <a:chOff x="685800" y="3962400"/>
            <a:chExt cx="2590800" cy="1512332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4495800"/>
              <a:ext cx="2590800" cy="978932"/>
              <a:chOff x="381000" y="1295400"/>
              <a:chExt cx="2590800" cy="978932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381000" y="1295400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438400" y="1295400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" name="Right Arrow 10"/>
              <p:cNvSpPr/>
              <p:nvPr/>
            </p:nvSpPr>
            <p:spPr bwMode="auto">
              <a:xfrm>
                <a:off x="990600" y="1295400"/>
                <a:ext cx="1371600" cy="609600"/>
              </a:xfrm>
              <a:prstGeom prst="rightArrow">
                <a:avLst>
                  <a:gd name="adj1" fmla="val 50000"/>
                  <a:gd name="adj2" fmla="val 31955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</a:rPr>
                  <a:t>MPI_Recv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7200" y="19050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MPI_ERR_PROC_FAILED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90600" y="3962400"/>
              <a:ext cx="1977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Failure Notification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4200" y="3962400"/>
            <a:ext cx="3296188" cy="2209798"/>
            <a:chOff x="3276600" y="3989822"/>
            <a:chExt cx="3276600" cy="219666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4343400"/>
              <a:ext cx="3276600" cy="18430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810000" y="3989822"/>
              <a:ext cx="202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Failure Propagation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0454" y="4191000"/>
            <a:ext cx="2626658" cy="1436132"/>
            <a:chOff x="6517342" y="4724400"/>
            <a:chExt cx="2626658" cy="1436132"/>
          </a:xfrm>
        </p:grpSpPr>
        <p:grpSp>
          <p:nvGrpSpPr>
            <p:cNvPr id="17" name="Group 16"/>
            <p:cNvGrpSpPr/>
            <p:nvPr/>
          </p:nvGrpSpPr>
          <p:grpSpPr>
            <a:xfrm>
              <a:off x="6517342" y="5181600"/>
              <a:ext cx="2626658" cy="620183"/>
              <a:chOff x="76200" y="3810000"/>
              <a:chExt cx="9144000" cy="215900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0" y="3810000"/>
                <a:ext cx="3581400" cy="2159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8800" y="3810000"/>
                <a:ext cx="3581400" cy="2159000"/>
              </a:xfrm>
              <a:prstGeom prst="rect">
                <a:avLst/>
              </a:prstGeom>
            </p:spPr>
          </p:pic>
          <p:sp>
            <p:nvSpPr>
              <p:cNvPr id="22" name="Right Arrow 21"/>
              <p:cNvSpPr/>
              <p:nvPr/>
            </p:nvSpPr>
            <p:spPr bwMode="auto">
              <a:xfrm>
                <a:off x="3505200" y="4267200"/>
                <a:ext cx="2286000" cy="1295400"/>
              </a:xfrm>
              <a:prstGeom prst="rightArrow">
                <a:avLst/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10400" y="4724400"/>
              <a:ext cx="173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Failure Recovery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5600" y="5791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MPI_COMM_SHRINK()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85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 Agreement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over communicator</a:t>
            </a:r>
          </a:p>
          <a:p>
            <a:r>
              <a:rPr lang="en-US" dirty="0" smtClean="0"/>
              <a:t>Allows </a:t>
            </a:r>
            <a:r>
              <a:rPr lang="en-US" dirty="0" err="1" smtClean="0"/>
              <a:t>procs</a:t>
            </a:r>
            <a:r>
              <a:rPr lang="en-US" dirty="0" smtClean="0"/>
              <a:t> to determine the status of an entire communicator in one call</a:t>
            </a:r>
          </a:p>
          <a:p>
            <a:pPr lvl="1"/>
            <a:r>
              <a:rPr lang="en-US" dirty="0" smtClean="0"/>
              <a:t>Bitwise AND over an integer value</a:t>
            </a:r>
          </a:p>
          <a:p>
            <a:r>
              <a:rPr lang="en-US" dirty="0" smtClean="0"/>
              <a:t>Ignores (acknowledged) failed processes</a:t>
            </a:r>
          </a:p>
          <a:p>
            <a:pPr lvl="1"/>
            <a:r>
              <a:rPr lang="en-US" dirty="0" smtClean="0"/>
              <a:t>Provides notification for unacknowledged failures</a:t>
            </a:r>
          </a:p>
          <a:p>
            <a:r>
              <a:rPr lang="en-US" dirty="0" smtClean="0"/>
              <a:t>Works on a revoked communicator</a:t>
            </a:r>
          </a:p>
          <a:p>
            <a:r>
              <a:rPr lang="en-US" dirty="0" smtClean="0"/>
              <a:t>Useful for “validating” previous work</a:t>
            </a:r>
          </a:p>
          <a:p>
            <a:pPr lvl="1"/>
            <a:r>
              <a:rPr lang="en-US" dirty="0" smtClean="0"/>
              <a:t>Communicator creation</a:t>
            </a:r>
          </a:p>
          <a:p>
            <a:pPr lvl="1"/>
            <a:r>
              <a:rPr lang="en-US" dirty="0" smtClean="0"/>
              <a:t>Application iteration(s)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ULFM in MPICH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Experimentally available in 3.2a2, planned for full MPICH 3.2 release</a:t>
            </a:r>
          </a:p>
          <a:p>
            <a:pPr lvl="1"/>
            <a:r>
              <a:rPr lang="en-US" dirty="0" smtClean="0"/>
              <a:t>Still some known bugs</a:t>
            </a:r>
          </a:p>
          <a:p>
            <a:pPr lvl="1"/>
            <a:r>
              <a:rPr lang="en-US" dirty="0" err="1" smtClean="0"/>
              <a:t>www.mpich.org</a:t>
            </a:r>
            <a:endParaRPr lang="en-US" dirty="0" smtClean="0"/>
          </a:p>
          <a:p>
            <a:r>
              <a:rPr lang="en-US" dirty="0" smtClean="0"/>
              <a:t>Un-optimized implementation</a:t>
            </a:r>
          </a:p>
          <a:p>
            <a:r>
              <a:rPr lang="en-US" dirty="0" smtClean="0"/>
              <a:t>Need to enable some setting for complete usage</a:t>
            </a:r>
          </a:p>
          <a:p>
            <a:pPr lvl="1"/>
            <a:r>
              <a:rPr lang="en-US" dirty="0" smtClean="0"/>
              <a:t>Configure flag: </a:t>
            </a:r>
            <a:r>
              <a:rPr lang="en-US" dirty="0" smtClean="0">
                <a:latin typeface="Courier"/>
                <a:cs typeface="Courier"/>
              </a:rPr>
              <a:t>--enable-error-checking</a:t>
            </a:r>
          </a:p>
          <a:p>
            <a:pPr lvl="1"/>
            <a:r>
              <a:rPr lang="en-US" dirty="0" smtClean="0"/>
              <a:t>Environment variable: </a:t>
            </a:r>
            <a:r>
              <a:rPr lang="en-US" dirty="0" smtClean="0">
                <a:latin typeface="Courier"/>
                <a:cs typeface="Courier"/>
              </a:rPr>
              <a:t>MPIR_CVAR_ENABLE_FT</a:t>
            </a:r>
          </a:p>
          <a:p>
            <a:r>
              <a:rPr lang="en-US" dirty="0" smtClean="0">
                <a:latin typeface="Calibri"/>
                <a:cs typeface="Calibri"/>
              </a:rPr>
              <a:t>Also available in Open MPI branch from UTK</a:t>
            </a:r>
            <a:endParaRPr lang="en-US" dirty="0" smtClean="0"/>
          </a:p>
          <a:p>
            <a:pPr lvl="1"/>
            <a:r>
              <a:rPr lang="en-US" dirty="0" err="1" smtClean="0">
                <a:latin typeface="Calibri"/>
                <a:cs typeface="Calibri"/>
              </a:rPr>
              <a:t>www.fault-tolerance.org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ULFM challenging?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users and developers:</a:t>
            </a:r>
          </a:p>
          <a:p>
            <a:pPr lvl="1"/>
            <a:r>
              <a:rPr lang="en-US" dirty="0" smtClean="0"/>
              <a:t>Challenging to track the state of an entire legacy application</a:t>
            </a:r>
          </a:p>
          <a:p>
            <a:pPr lvl="1"/>
            <a:r>
              <a:rPr lang="en-US" dirty="0" smtClean="0"/>
              <a:t>Checking all return codes / using error handler requires lots of code changes</a:t>
            </a:r>
          </a:p>
          <a:p>
            <a:endParaRPr lang="en-US" dirty="0" smtClean="0"/>
          </a:p>
          <a:p>
            <a:r>
              <a:rPr lang="en-US" dirty="0" smtClean="0"/>
              <a:t>Much of this is not wrong</a:t>
            </a:r>
          </a:p>
          <a:p>
            <a:pPr lvl="1"/>
            <a:r>
              <a:rPr lang="en-US" dirty="0" smtClean="0"/>
              <a:t>ULFM has been designed to be flexible, not simple</a:t>
            </a:r>
          </a:p>
          <a:p>
            <a:pPr lvl="1"/>
            <a:r>
              <a:rPr lang="en-US" dirty="0" smtClean="0"/>
              <a:t>Eventually, applications should use libraries for FT, not ULFM itself</a:t>
            </a:r>
          </a:p>
          <a:p>
            <a:pPr lvl="2"/>
            <a:r>
              <a:rPr lang="en-US" dirty="0" smtClean="0"/>
              <a:t>Similar to how MPI was originally envisioned</a:t>
            </a:r>
          </a:p>
          <a:p>
            <a:pPr lvl="2"/>
            <a:endParaRPr lang="en-US" dirty="0"/>
          </a:p>
          <a:p>
            <a:r>
              <a:rPr lang="en-US" dirty="0" smtClean="0"/>
              <a:t>However…all is not lost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common types of applications</a:t>
            </a:r>
          </a:p>
          <a:p>
            <a:r>
              <a:rPr lang="en-US" dirty="0" smtClean="0"/>
              <a:t>Typically involve some sort of iterative method</a:t>
            </a:r>
          </a:p>
          <a:p>
            <a:pPr lvl="1"/>
            <a:r>
              <a:rPr lang="en-US" dirty="0" smtClean="0"/>
              <a:t>Ends iterations with a collective operation to decide what to do next</a:t>
            </a:r>
          </a:p>
          <a:p>
            <a:r>
              <a:rPr lang="en-US" dirty="0" smtClean="0"/>
              <a:t>Commonly already have checkpoint/restart built-in for current gen systems</a:t>
            </a:r>
          </a:p>
          <a:p>
            <a:pPr lvl="1"/>
            <a:r>
              <a:rPr lang="en-US" dirty="0" smtClean="0"/>
              <a:t>Already protecting data and have functions to regenerate communicators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ExaMPI '14, Wesley Bland &lt;wbland@anl.gov&gt;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 bwMode="auto">
        <a:ln>
          <a:headEnd type="arrow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ANL Green 2007.potx</Template>
  <TotalTime>1561</TotalTime>
  <Words>1098</Words>
  <Application>Microsoft Macintosh PowerPoint</Application>
  <PresentationFormat>On-screen Show (4:3)</PresentationFormat>
  <Paragraphs>208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 design</vt:lpstr>
      <vt:lpstr>Simplifying the Recovery Model of User-Level Failure Mitigation</vt:lpstr>
      <vt:lpstr>Why Process Fault Tolerance?</vt:lpstr>
      <vt:lpstr>What has been done before?</vt:lpstr>
      <vt:lpstr>User-Level Failure Mitigation (ULFM)</vt:lpstr>
      <vt:lpstr>ULFM Continued</vt:lpstr>
      <vt:lpstr>FT Agreement</vt:lpstr>
      <vt:lpstr>ULFM in MPICH</vt:lpstr>
      <vt:lpstr>Why is ULFM challenging?</vt:lpstr>
      <vt:lpstr>BSP Applications</vt:lpstr>
      <vt:lpstr>ULFM for BSP </vt:lpstr>
      <vt:lpstr>Recovery Model</vt:lpstr>
      <vt:lpstr>Code Intrusiveness</vt:lpstr>
      <vt:lpstr>Monte Carlo Communication Kernel (MCCK)</vt:lpstr>
      <vt:lpstr>ULFM Modifications for MCCK</vt:lpstr>
      <vt:lpstr>Performance</vt:lpstr>
      <vt:lpstr>Overall Runtime</vt:lpstr>
      <vt:lpstr>Overhead</vt:lpstr>
      <vt:lpstr>What’s next for ULFM?</vt:lpstr>
      <vt:lpstr>Questions?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the Recovery Model of User-Level Failure Mitigation</dc:title>
  <dc:creator>Wesley Bland</dc:creator>
  <cp:lastModifiedBy>Wesley Bland</cp:lastModifiedBy>
  <cp:revision>34</cp:revision>
  <dcterms:created xsi:type="dcterms:W3CDTF">2014-11-16T19:47:07Z</dcterms:created>
  <dcterms:modified xsi:type="dcterms:W3CDTF">2014-11-17T21:48:57Z</dcterms:modified>
</cp:coreProperties>
</file>