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omments/comment1.xml" ContentType="application/vnd.openxmlformats-officedocument.presentationml.comments+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omments/comment2.xml" ContentType="application/vnd.openxmlformats-officedocument.presentationml.comments+xml"/>
  <Override PartName="/ppt/notesSlides/notesSlide18.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9.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20.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omments/comment3.xml" ContentType="application/vnd.openxmlformats-officedocument.presentationml.comments+xml"/>
  <Override PartName="/ppt/notesSlides/notesSlide21.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comments/comment4.xml" ContentType="application/vnd.openxmlformats-officedocument.presentationml.comments+xml"/>
  <Override PartName="/ppt/notesSlides/notesSlide25.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5.xml" ContentType="application/vnd.openxmlformats-officedocument.drawingml.chart+xml"/>
  <Override PartName="/ppt/theme/themeOverride15.xml" ContentType="application/vnd.openxmlformats-officedocument.themeOverride+xml"/>
  <Override PartName="/ppt/comments/comment5.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6.xml" ContentType="application/vnd.openxmlformats-officedocument.drawingml.chart+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95" r:id="rId2"/>
    <p:sldId id="316" r:id="rId3"/>
    <p:sldId id="263" r:id="rId4"/>
    <p:sldId id="296" r:id="rId5"/>
    <p:sldId id="297" r:id="rId6"/>
    <p:sldId id="298" r:id="rId7"/>
    <p:sldId id="268" r:id="rId8"/>
    <p:sldId id="299" r:id="rId9"/>
    <p:sldId id="311" r:id="rId10"/>
    <p:sldId id="269" r:id="rId11"/>
    <p:sldId id="270" r:id="rId12"/>
    <p:sldId id="301" r:id="rId13"/>
    <p:sldId id="273" r:id="rId14"/>
    <p:sldId id="276" r:id="rId15"/>
    <p:sldId id="277" r:id="rId16"/>
    <p:sldId id="278" r:id="rId17"/>
    <p:sldId id="307" r:id="rId18"/>
    <p:sldId id="287" r:id="rId19"/>
    <p:sldId id="289" r:id="rId20"/>
    <p:sldId id="290" r:id="rId21"/>
    <p:sldId id="291" r:id="rId22"/>
    <p:sldId id="292" r:id="rId23"/>
    <p:sldId id="294" r:id="rId24"/>
    <p:sldId id="308" r:id="rId25"/>
    <p:sldId id="314" r:id="rId26"/>
    <p:sldId id="318" r:id="rId27"/>
    <p:sldId id="309" r:id="rId28"/>
    <p:sldId id="315" r:id="rId29"/>
    <p:sldId id="317" r:id="rId30"/>
    <p:sldId id="312" r:id="rId31"/>
    <p:sldId id="313" r:id="rId32"/>
    <p:sldId id="302" r:id="rId33"/>
    <p:sldId id="303" r:id="rId34"/>
    <p:sldId id="304" r:id="rId35"/>
    <p:sldId id="305" r:id="rId36"/>
    <p:sldId id="306" r:id="rId37"/>
    <p:sldId id="310" r:id="rId38"/>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50E0D57-C6A9-914D-B88B-BCC9A31C1F67}">
          <p14:sldIdLst>
            <p14:sldId id="295"/>
            <p14:sldId id="316"/>
            <p14:sldId id="263"/>
            <p14:sldId id="296"/>
            <p14:sldId id="297"/>
            <p14:sldId id="298"/>
            <p14:sldId id="268"/>
            <p14:sldId id="299"/>
            <p14:sldId id="311"/>
            <p14:sldId id="269"/>
            <p14:sldId id="270"/>
            <p14:sldId id="301"/>
            <p14:sldId id="273"/>
            <p14:sldId id="276"/>
            <p14:sldId id="277"/>
            <p14:sldId id="278"/>
            <p14:sldId id="307"/>
            <p14:sldId id="287"/>
            <p14:sldId id="289"/>
            <p14:sldId id="290"/>
            <p14:sldId id="291"/>
            <p14:sldId id="292"/>
            <p14:sldId id="294"/>
            <p14:sldId id="308"/>
          </p14:sldIdLst>
        </p14:section>
        <p14:section name="Backup" id="{15FC5294-EC3F-CB41-BC9F-4DCDB32053E0}">
          <p14:sldIdLst>
            <p14:sldId id="314"/>
            <p14:sldId id="318"/>
            <p14:sldId id="309"/>
            <p14:sldId id="315"/>
            <p14:sldId id="317"/>
            <p14:sldId id="312"/>
            <p14:sldId id="313"/>
            <p14:sldId id="302"/>
            <p14:sldId id="303"/>
            <p14:sldId id="304"/>
            <p14:sldId id="305"/>
            <p14:sldId id="306"/>
            <p14:sldId id="31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in" initials="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89AC"/>
    <a:srgbClr val="D6D1B8"/>
    <a:srgbClr val="7DA9DF"/>
    <a:srgbClr val="FED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19" autoAdjust="0"/>
  </p:normalViewPr>
  <p:slideViewPr>
    <p:cSldViewPr>
      <p:cViewPr varScale="1">
        <p:scale>
          <a:sx n="144" d="100"/>
          <a:sy n="144" d="100"/>
        </p:scale>
        <p:origin x="-15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package" Target="../embeddings/Microsoft_Excel_Sheet7.xlsx"/></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oleObject" Target="file:///C:\root\datas\vboxShare\svn\msi.paper.mtmpi\stampede_eva.xlsx" TargetMode="External"/></Relationships>
</file>

<file path=ppt/charts/_rels/chart12.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oleObject" Target="file:///C:\root\datas\vboxShare\svn\msi.paper.mtmpi\stampede_eva.xlsx" TargetMode="External"/></Relationships>
</file>

<file path=ppt/charts/_rels/chart13.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package" Target="../embeddings/Microsoft_Excel_Sheet8.xlsx"/></Relationships>
</file>

<file path=ppt/charts/_rels/chart14.xml.rels><?xml version="1.0" encoding="UTF-8" standalone="yes"?>
<Relationships xmlns="http://schemas.openxmlformats.org/package/2006/relationships"><Relationship Id="rId1" Type="http://schemas.openxmlformats.org/officeDocument/2006/relationships/themeOverride" Target="../theme/themeOverride14.xml"/><Relationship Id="rId2" Type="http://schemas.openxmlformats.org/officeDocument/2006/relationships/package" Target="../embeddings/Microsoft_Excel_Sheet9.xlsx"/></Relationships>
</file>

<file path=ppt/charts/_rels/chart15.xml.rels><?xml version="1.0" encoding="UTF-8" standalone="yes"?>
<Relationships xmlns="http://schemas.openxmlformats.org/package/2006/relationships"><Relationship Id="rId1" Type="http://schemas.openxmlformats.org/officeDocument/2006/relationships/themeOverride" Target="../theme/themeOverride15.xml"/><Relationship Id="rId2" Type="http://schemas.openxmlformats.org/officeDocument/2006/relationships/package" Target="../embeddings/Microsoft_Excel_Sheet10.xlsx"/></Relationships>
</file>

<file path=ppt/charts/_rels/chart16.xml.rels><?xml version="1.0" encoding="UTF-8" standalone="yes"?>
<Relationships xmlns="http://schemas.openxmlformats.org/package/2006/relationships"><Relationship Id="rId1" Type="http://schemas.openxmlformats.org/officeDocument/2006/relationships/themeOverride" Target="../theme/themeOverride16.xml"/><Relationship Id="rId2" Type="http://schemas.openxmlformats.org/officeDocument/2006/relationships/package" Target="../embeddings/Microsoft_Excel_Sheet1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root\datas\vboxShare\svn\msi.paper.mtmpi\stampede_eva.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2.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C:\root\datas\vboxShare\svn\msi.paper.mtmpi\stampede_eva.xlsx"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oleObject" Target="file:///C:\root\datas\vboxShare\svn\msi.paper.mtmpi\stampede_eva.xlsx"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package" Target="../embeddings/Microsoft_Excel_Sheet5.xlsx"/></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8044246031746"/>
          <c:y val="0.0393214375965272"/>
          <c:w val="0.631262896825397"/>
          <c:h val="0.754091359182575"/>
        </c:manualLayout>
      </c:layout>
      <c:lineChart>
        <c:grouping val="standard"/>
        <c:varyColors val="0"/>
        <c:ser>
          <c:idx val="0"/>
          <c:order val="0"/>
          <c:tx>
            <c:strRef>
              <c:f>'3D-packing'!$J$60</c:f>
              <c:strCache>
                <c:ptCount val="1"/>
                <c:pt idx="0">
                  <c:v>256</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'3D-packing'!$K$60:$S$60</c:f>
              <c:numCache>
                <c:formatCode>General</c:formatCode>
                <c:ptCount val="9"/>
                <c:pt idx="0">
                  <c:v>1.00245917337728</c:v>
                </c:pt>
                <c:pt idx="1">
                  <c:v>1.988719944058606</c:v>
                </c:pt>
                <c:pt idx="2">
                  <c:v>3.970532660688925</c:v>
                </c:pt>
                <c:pt idx="3">
                  <c:v>7.761793320329457</c:v>
                </c:pt>
                <c:pt idx="4">
                  <c:v>13.42795702664767</c:v>
                </c:pt>
                <c:pt idx="5">
                  <c:v>20.11111594570339</c:v>
                </c:pt>
                <c:pt idx="6">
                  <c:v>20.38801465019386</c:v>
                </c:pt>
                <c:pt idx="7">
                  <c:v>21.42457809597836</c:v>
                </c:pt>
                <c:pt idx="8">
                  <c:v>22.10346459904379</c:v>
                </c:pt>
              </c:numCache>
            </c:numRef>
          </c:val>
          <c:smooth val="0"/>
        </c:ser>
        <c:ser>
          <c:idx val="1"/>
          <c:order val="1"/>
          <c:tx>
            <c:strRef>
              <c:f>'3D-packing'!$J$61</c:f>
              <c:strCache>
                <c:ptCount val="1"/>
                <c:pt idx="0">
                  <c:v>1K</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'3D-packing'!$K$61:$S$61</c:f>
              <c:numCache>
                <c:formatCode>General</c:formatCode>
                <c:ptCount val="9"/>
                <c:pt idx="0">
                  <c:v>1.002079743576558</c:v>
                </c:pt>
                <c:pt idx="1">
                  <c:v>1.989364649149006</c:v>
                </c:pt>
                <c:pt idx="2">
                  <c:v>3.744263590410933</c:v>
                </c:pt>
                <c:pt idx="3">
                  <c:v>7.78889704349332</c:v>
                </c:pt>
                <c:pt idx="4">
                  <c:v>13.61224802583751</c:v>
                </c:pt>
                <c:pt idx="5">
                  <c:v>20.74715930102683</c:v>
                </c:pt>
                <c:pt idx="6">
                  <c:v>21.27883489991474</c:v>
                </c:pt>
                <c:pt idx="7">
                  <c:v>22.63739591202204</c:v>
                </c:pt>
                <c:pt idx="8">
                  <c:v>26.77905191651726</c:v>
                </c:pt>
              </c:numCache>
            </c:numRef>
          </c:val>
          <c:smooth val="0"/>
        </c:ser>
        <c:ser>
          <c:idx val="2"/>
          <c:order val="2"/>
          <c:tx>
            <c:strRef>
              <c:f>'3D-packing'!$J$62</c:f>
              <c:strCache>
                <c:ptCount val="1"/>
                <c:pt idx="0">
                  <c:v>4K</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'3D-packing'!$K$62:$S$62</c:f>
              <c:numCache>
                <c:formatCode>General</c:formatCode>
                <c:ptCount val="9"/>
                <c:pt idx="0">
                  <c:v>1.005368769904641</c:v>
                </c:pt>
                <c:pt idx="1">
                  <c:v>2.020056913892482</c:v>
                </c:pt>
                <c:pt idx="2">
                  <c:v>3.715525622433553</c:v>
                </c:pt>
                <c:pt idx="3">
                  <c:v>7.713335042982137</c:v>
                </c:pt>
                <c:pt idx="4">
                  <c:v>14.07325516308088</c:v>
                </c:pt>
                <c:pt idx="5">
                  <c:v>20.82602181377254</c:v>
                </c:pt>
                <c:pt idx="6">
                  <c:v>20.71025982217381</c:v>
                </c:pt>
                <c:pt idx="7">
                  <c:v>21.5348910660968</c:v>
                </c:pt>
                <c:pt idx="8">
                  <c:v>24.22183508338802</c:v>
                </c:pt>
              </c:numCache>
            </c:numRef>
          </c:val>
          <c:smooth val="0"/>
        </c:ser>
        <c:ser>
          <c:idx val="3"/>
          <c:order val="3"/>
          <c:tx>
            <c:strRef>
              <c:f>'3D-packing'!$J$63</c:f>
              <c:strCache>
                <c:ptCount val="1"/>
                <c:pt idx="0">
                  <c:v>16K</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'3D-packing'!$K$63:$S$63</c:f>
              <c:numCache>
                <c:formatCode>General</c:formatCode>
                <c:ptCount val="9"/>
                <c:pt idx="0">
                  <c:v>1.021952246778185</c:v>
                </c:pt>
                <c:pt idx="1">
                  <c:v>2.00922610377929</c:v>
                </c:pt>
                <c:pt idx="2">
                  <c:v>3.798472905923934</c:v>
                </c:pt>
                <c:pt idx="3">
                  <c:v>7.81806060887881</c:v>
                </c:pt>
                <c:pt idx="4">
                  <c:v>14.35386963983324</c:v>
                </c:pt>
                <c:pt idx="5">
                  <c:v>22.31258829134174</c:v>
                </c:pt>
                <c:pt idx="6">
                  <c:v>23.32034354699848</c:v>
                </c:pt>
                <c:pt idx="7">
                  <c:v>25.17904399325547</c:v>
                </c:pt>
                <c:pt idx="8">
                  <c:v>26.87516321931009</c:v>
                </c:pt>
              </c:numCache>
            </c:numRef>
          </c:val>
          <c:smooth val="0"/>
        </c:ser>
        <c:ser>
          <c:idx val="4"/>
          <c:order val="4"/>
          <c:tx>
            <c:strRef>
              <c:f>'3D-packing'!$J$64</c:f>
              <c:strCache>
                <c:ptCount val="1"/>
                <c:pt idx="0">
                  <c:v>64K</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'3D-packing'!$K$64:$S$64</c:f>
              <c:numCache>
                <c:formatCode>General</c:formatCode>
                <c:ptCount val="9"/>
                <c:pt idx="0">
                  <c:v>1.00779580088574</c:v>
                </c:pt>
                <c:pt idx="1">
                  <c:v>1.98293394469682</c:v>
                </c:pt>
                <c:pt idx="2">
                  <c:v>3.978983539592833</c:v>
                </c:pt>
                <c:pt idx="3">
                  <c:v>7.891184895201197</c:v>
                </c:pt>
                <c:pt idx="4">
                  <c:v>15.21680454201135</c:v>
                </c:pt>
                <c:pt idx="5">
                  <c:v>29.34602312388087</c:v>
                </c:pt>
                <c:pt idx="6">
                  <c:v>53.63816835169948</c:v>
                </c:pt>
                <c:pt idx="7">
                  <c:v>71.63428309714686</c:v>
                </c:pt>
                <c:pt idx="8">
                  <c:v>87.18794613551414</c:v>
                </c:pt>
              </c:numCache>
            </c:numRef>
          </c:val>
          <c:smooth val="0"/>
        </c:ser>
        <c:ser>
          <c:idx val="5"/>
          <c:order val="5"/>
          <c:tx>
            <c:strRef>
              <c:f>'3D-packing'!$J$65</c:f>
              <c:strCache>
                <c:ptCount val="1"/>
                <c:pt idx="0">
                  <c:v>256K</c:v>
                </c:pt>
              </c:strCache>
            </c:strRef>
          </c:tx>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'3D-packing'!$K$65:$S$65</c:f>
              <c:numCache>
                <c:formatCode>General</c:formatCode>
                <c:ptCount val="9"/>
                <c:pt idx="0">
                  <c:v>1.005880010938857</c:v>
                </c:pt>
                <c:pt idx="1">
                  <c:v>1.997432457373059</c:v>
                </c:pt>
                <c:pt idx="2">
                  <c:v>3.983422677741197</c:v>
                </c:pt>
                <c:pt idx="3">
                  <c:v>7.669584061358938</c:v>
                </c:pt>
                <c:pt idx="4">
                  <c:v>15.01598820387917</c:v>
                </c:pt>
                <c:pt idx="5">
                  <c:v>29.69590564987111</c:v>
                </c:pt>
                <c:pt idx="6">
                  <c:v>54.84056569766738</c:v>
                </c:pt>
                <c:pt idx="7">
                  <c:v>77.53523221052106</c:v>
                </c:pt>
                <c:pt idx="8">
                  <c:v>95.9237157002657</c:v>
                </c:pt>
              </c:numCache>
            </c:numRef>
          </c:val>
          <c:smooth val="0"/>
        </c:ser>
        <c:ser>
          <c:idx val="6"/>
          <c:order val="6"/>
          <c:tx>
            <c:strRef>
              <c:f>'3D-packing'!$J$66</c:f>
              <c:strCache>
                <c:ptCount val="1"/>
                <c:pt idx="0">
                  <c:v>Ideal</c:v>
                </c:pt>
              </c:strCache>
            </c:strRef>
          </c:tx>
          <c:spPr>
            <a:ln>
              <a:solidFill>
                <a:srgbClr val="FF0000"/>
              </a:solidFill>
            </a:ln>
          </c:spPr>
          <c:marker>
            <c:symbol val="none"/>
          </c:marker>
          <c:cat>
            <c:numRef>
              <c:f>'3D-packing'!$K$59:$S$59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'3D-packing'!$K$66:$S$66</c:f>
              <c:numCache>
                <c:formatCode>General</c:formatCode>
                <c:ptCount val="9"/>
                <c:pt idx="0">
                  <c:v>1.0</c:v>
                </c:pt>
                <c:pt idx="1">
                  <c:v>2.0</c:v>
                </c:pt>
                <c:pt idx="2">
                  <c:v>4.0</c:v>
                </c:pt>
                <c:pt idx="3">
                  <c:v>8.0</c:v>
                </c:pt>
                <c:pt idx="4">
                  <c:v>16.0</c:v>
                </c:pt>
                <c:pt idx="5">
                  <c:v>32.0</c:v>
                </c:pt>
                <c:pt idx="6">
                  <c:v>64.0</c:v>
                </c:pt>
                <c:pt idx="7">
                  <c:v>128.0</c:v>
                </c:pt>
                <c:pt idx="8">
                  <c:v>240.0</c:v>
                </c:pt>
              </c:numCache>
            </c:numRef>
          </c:val>
          <c:smooth val="0"/>
        </c:ser>
        <c:dLbls>
          <c:showLegendKey val="0"/>
          <c:showVal val="0"/>
          <c:showCatName val="0"/>
          <c:showSerName val="0"/>
          <c:showPercent val="0"/>
          <c:showBubbleSize val="0"/>
        </c:dLbls>
        <c:marker val="1"/>
        <c:smooth val="0"/>
        <c:axId val="-2037886312"/>
        <c:axId val="-2037880808"/>
      </c:lineChart>
      <c:catAx>
        <c:axId val="-2037886312"/>
        <c:scaling>
          <c:orientation val="minMax"/>
        </c:scaling>
        <c:delete val="0"/>
        <c:axPos val="b"/>
        <c:title>
          <c:tx>
            <c:rich>
              <a:bodyPr/>
              <a:lstStyle/>
              <a:p>
                <a:pPr algn="ctr" rtl="0">
                  <a:defRPr/>
                </a:pPr>
                <a:r>
                  <a:rPr lang="en-US"/>
                  <a:t>Number of Threads</a:t>
                </a:r>
                <a:endParaRPr lang="ja-JP"/>
              </a:p>
            </c:rich>
          </c:tx>
          <c:layout/>
          <c:overlay val="0"/>
        </c:title>
        <c:numFmt formatCode="General" sourceLinked="1"/>
        <c:majorTickMark val="out"/>
        <c:minorTickMark val="none"/>
        <c:tickLblPos val="low"/>
        <c:crossAx val="-2037880808"/>
        <c:crosses val="autoZero"/>
        <c:auto val="1"/>
        <c:lblAlgn val="ctr"/>
        <c:lblOffset val="100"/>
        <c:noMultiLvlLbl val="0"/>
      </c:catAx>
      <c:valAx>
        <c:axId val="-2037880808"/>
        <c:scaling>
          <c:logBase val="2.0"/>
          <c:orientation val="minMax"/>
        </c:scaling>
        <c:delete val="0"/>
        <c:axPos val="l"/>
        <c:majorGridlines/>
        <c:title>
          <c:tx>
            <c:rich>
              <a:bodyPr rot="-5400000" vert="horz"/>
              <a:lstStyle/>
              <a:p>
                <a:pPr>
                  <a:defRPr/>
                </a:pPr>
                <a:r>
                  <a:rPr lang="en-US"/>
                  <a:t>Speedup</a:t>
                </a:r>
                <a:endParaRPr lang="ja-JP"/>
              </a:p>
            </c:rich>
          </c:tx>
          <c:layout/>
          <c:overlay val="0"/>
        </c:title>
        <c:numFmt formatCode="General" sourceLinked="1"/>
        <c:majorTickMark val="out"/>
        <c:minorTickMark val="none"/>
        <c:tickLblPos val="nextTo"/>
        <c:crossAx val="-2037886312"/>
        <c:crosses val="autoZero"/>
        <c:crossBetween val="midCat"/>
      </c:valAx>
    </c:plotArea>
    <c:legend>
      <c:legendPos val="r"/>
      <c:layout>
        <c:manualLayout>
          <c:xMode val="edge"/>
          <c:yMode val="edge"/>
          <c:x val="0.814426190476191"/>
          <c:y val="0.0867142362734286"/>
          <c:w val="0.157855555555556"/>
          <c:h val="0.714115177289853"/>
        </c:manualLayout>
      </c:layout>
      <c:overlay val="0"/>
    </c:legend>
    <c:plotVisOnly val="1"/>
    <c:dispBlanksAs val="gap"/>
    <c:showDLblsOverMax val="0"/>
  </c:chart>
  <c:spPr>
    <a:ln>
      <a:noFill/>
    </a:ln>
  </c:spPr>
  <c:txPr>
    <a:bodyPr/>
    <a:lstStyle/>
    <a:p>
      <a:pPr>
        <a:defRPr sz="14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48148133633781"/>
          <c:y val="0.108812827496479"/>
          <c:w val="0.577538747918095"/>
          <c:h val="0.680635084032112"/>
        </c:manualLayout>
      </c:layout>
      <c:barChart>
        <c:barDir val="col"/>
        <c:grouping val="clustered"/>
        <c:varyColors val="0"/>
        <c:ser>
          <c:idx val="0"/>
          <c:order val="0"/>
          <c:tx>
            <c:strRef>
              <c:f>Graph500!$A$50</c:f>
              <c:strCache>
                <c:ptCount val="1"/>
                <c:pt idx="0">
                  <c:v>Improvement</c:v>
                </c:pt>
              </c:strCache>
            </c:strRef>
          </c:tx>
          <c:invertIfNegative val="0"/>
          <c:cat>
            <c:numRef>
              <c:f>Graph500!$B$49:$H$49</c:f>
              <c:numCache>
                <c:formatCode>General</c:formatCode>
                <c:ptCount val="7"/>
                <c:pt idx="0">
                  <c:v>1.0</c:v>
                </c:pt>
                <c:pt idx="1">
                  <c:v>2.0</c:v>
                </c:pt>
                <c:pt idx="2">
                  <c:v>4.0</c:v>
                </c:pt>
                <c:pt idx="3">
                  <c:v>8.0</c:v>
                </c:pt>
                <c:pt idx="4">
                  <c:v>16.0</c:v>
                </c:pt>
                <c:pt idx="5">
                  <c:v>32.0</c:v>
                </c:pt>
                <c:pt idx="6">
                  <c:v>64.0</c:v>
                </c:pt>
              </c:numCache>
            </c:numRef>
          </c:cat>
          <c:val>
            <c:numRef>
              <c:f>Graph500!$B$50:$H$50</c:f>
              <c:numCache>
                <c:formatCode>0.00_ </c:formatCode>
                <c:ptCount val="7"/>
                <c:pt idx="0">
                  <c:v>1.0</c:v>
                </c:pt>
                <c:pt idx="1">
                  <c:v>1.107843370720517</c:v>
                </c:pt>
                <c:pt idx="2">
                  <c:v>1.120099381642972</c:v>
                </c:pt>
                <c:pt idx="3">
                  <c:v>1.166948459663912</c:v>
                </c:pt>
                <c:pt idx="4">
                  <c:v>1.26800498495781</c:v>
                </c:pt>
                <c:pt idx="5">
                  <c:v>1.288167075464958</c:v>
                </c:pt>
                <c:pt idx="6">
                  <c:v>1.29252494463363</c:v>
                </c:pt>
              </c:numCache>
            </c:numRef>
          </c:val>
        </c:ser>
        <c:dLbls>
          <c:showLegendKey val="0"/>
          <c:showVal val="0"/>
          <c:showCatName val="0"/>
          <c:showSerName val="0"/>
          <c:showPercent val="0"/>
          <c:showBubbleSize val="0"/>
        </c:dLbls>
        <c:gapWidth val="150"/>
        <c:axId val="-2109671720"/>
        <c:axId val="-2109677336"/>
      </c:barChart>
      <c:lineChart>
        <c:grouping val="standard"/>
        <c:varyColors val="0"/>
        <c:ser>
          <c:idx val="1"/>
          <c:order val="1"/>
          <c:tx>
            <c:strRef>
              <c:f>Graph500!$A$51</c:f>
              <c:strCache>
                <c:ptCount val="1"/>
                <c:pt idx="0">
                  <c:v>Harmonic Mean TEPS</c:v>
                </c:pt>
              </c:strCache>
            </c:strRef>
          </c:tx>
          <c:cat>
            <c:numRef>
              <c:f>Graph500!$B$49:$H$49</c:f>
              <c:numCache>
                <c:formatCode>General</c:formatCode>
                <c:ptCount val="7"/>
                <c:pt idx="0">
                  <c:v>1.0</c:v>
                </c:pt>
                <c:pt idx="1">
                  <c:v>2.0</c:v>
                </c:pt>
                <c:pt idx="2">
                  <c:v>4.0</c:v>
                </c:pt>
                <c:pt idx="3">
                  <c:v>8.0</c:v>
                </c:pt>
                <c:pt idx="4">
                  <c:v>16.0</c:v>
                </c:pt>
                <c:pt idx="5">
                  <c:v>32.0</c:v>
                </c:pt>
                <c:pt idx="6">
                  <c:v>64.0</c:v>
                </c:pt>
              </c:numCache>
            </c:numRef>
          </c:cat>
          <c:val>
            <c:numRef>
              <c:f>Graph500!$B$51:$H$51</c:f>
              <c:numCache>
                <c:formatCode>0.00E+00</c:formatCode>
                <c:ptCount val="7"/>
                <c:pt idx="0">
                  <c:v>1.25979E6</c:v>
                </c:pt>
                <c:pt idx="1">
                  <c:v>1.39565E6</c:v>
                </c:pt>
                <c:pt idx="2">
                  <c:v>1.41109E6</c:v>
                </c:pt>
                <c:pt idx="3">
                  <c:v>1.47011E6</c:v>
                </c:pt>
                <c:pt idx="4">
                  <c:v>1.59742E6</c:v>
                </c:pt>
                <c:pt idx="5">
                  <c:v>1.62282E6</c:v>
                </c:pt>
                <c:pt idx="6">
                  <c:v>1.62831E6</c:v>
                </c:pt>
              </c:numCache>
            </c:numRef>
          </c:val>
          <c:smooth val="0"/>
        </c:ser>
        <c:dLbls>
          <c:showLegendKey val="0"/>
          <c:showVal val="0"/>
          <c:showCatName val="0"/>
          <c:showSerName val="0"/>
          <c:showPercent val="0"/>
          <c:showBubbleSize val="0"/>
        </c:dLbls>
        <c:marker val="1"/>
        <c:smooth val="0"/>
        <c:axId val="-2109688616"/>
        <c:axId val="-2109683064"/>
      </c:lineChart>
      <c:catAx>
        <c:axId val="-2109688616"/>
        <c:scaling>
          <c:orientation val="minMax"/>
        </c:scaling>
        <c:delete val="0"/>
        <c:axPos val="b"/>
        <c:title>
          <c:tx>
            <c:rich>
              <a:bodyPr/>
              <a:lstStyle/>
              <a:p>
                <a:pPr>
                  <a:defRPr lang="ja-JP" altLang="en-US" sz="1800"/>
                </a:pPr>
                <a:r>
                  <a:rPr lang="en-US" altLang="ja-JP"/>
                  <a:t>Number of Threads</a:t>
                </a:r>
              </a:p>
            </c:rich>
          </c:tx>
          <c:overlay val="0"/>
        </c:title>
        <c:numFmt formatCode="General" sourceLinked="1"/>
        <c:majorTickMark val="out"/>
        <c:minorTickMark val="none"/>
        <c:tickLblPos val="low"/>
        <c:txPr>
          <a:bodyPr/>
          <a:lstStyle/>
          <a:p>
            <a:pPr>
              <a:defRPr lang="ja-JP"/>
            </a:pPr>
            <a:endParaRPr lang="en-US"/>
          </a:p>
        </c:txPr>
        <c:crossAx val="-2109683064"/>
        <c:crossesAt val="0.0"/>
        <c:auto val="1"/>
        <c:lblAlgn val="ctr"/>
        <c:lblOffset val="100"/>
        <c:noMultiLvlLbl val="0"/>
      </c:catAx>
      <c:valAx>
        <c:axId val="-2109683064"/>
        <c:scaling>
          <c:orientation val="minMax"/>
          <c:min val="1.0E6"/>
        </c:scaling>
        <c:delete val="0"/>
        <c:axPos val="l"/>
        <c:majorGridlines/>
        <c:title>
          <c:tx>
            <c:rich>
              <a:bodyPr/>
              <a:lstStyle/>
              <a:p>
                <a:pPr>
                  <a:defRPr lang="ja-JP" altLang="en-US" sz="1800"/>
                </a:pPr>
                <a:r>
                  <a:rPr lang="en-US" altLang="ja-JP"/>
                  <a:t>Harmonic Mean TEPS</a:t>
                </a:r>
              </a:p>
            </c:rich>
          </c:tx>
          <c:layout>
            <c:manualLayout>
              <c:xMode val="edge"/>
              <c:yMode val="edge"/>
              <c:x val="0.00752757911237386"/>
              <c:y val="0.120204986049681"/>
            </c:manualLayout>
          </c:layout>
          <c:overlay val="0"/>
        </c:title>
        <c:numFmt formatCode="0.0E+00" sourceLinked="0"/>
        <c:majorTickMark val="out"/>
        <c:minorTickMark val="none"/>
        <c:tickLblPos val="nextTo"/>
        <c:txPr>
          <a:bodyPr/>
          <a:lstStyle/>
          <a:p>
            <a:pPr>
              <a:defRPr lang="ja-JP"/>
            </a:pPr>
            <a:endParaRPr lang="en-US"/>
          </a:p>
        </c:txPr>
        <c:crossAx val="-2109688616"/>
        <c:crosses val="autoZero"/>
        <c:crossBetween val="midCat"/>
      </c:valAx>
      <c:valAx>
        <c:axId val="-2109677336"/>
        <c:scaling>
          <c:orientation val="minMax"/>
          <c:min val="1.0"/>
        </c:scaling>
        <c:delete val="0"/>
        <c:axPos val="r"/>
        <c:title>
          <c:tx>
            <c:rich>
              <a:bodyPr rot="-5400000" vert="horz"/>
              <a:lstStyle/>
              <a:p>
                <a:pPr>
                  <a:defRPr lang="ja-JP" sz="1800"/>
                </a:pPr>
                <a:r>
                  <a:rPr lang="en-US" altLang="ja-JP" sz="1800"/>
                  <a:t>Improvement</a:t>
                </a:r>
              </a:p>
            </c:rich>
          </c:tx>
          <c:layout>
            <c:manualLayout>
              <c:xMode val="edge"/>
              <c:yMode val="edge"/>
              <c:x val="0.91571646908984"/>
              <c:y val="0.244055957970585"/>
            </c:manualLayout>
          </c:layout>
          <c:overlay val="0"/>
        </c:title>
        <c:numFmt formatCode="0.0_ " sourceLinked="0"/>
        <c:majorTickMark val="out"/>
        <c:minorTickMark val="none"/>
        <c:tickLblPos val="nextTo"/>
        <c:txPr>
          <a:bodyPr/>
          <a:lstStyle/>
          <a:p>
            <a:pPr>
              <a:defRPr lang="ja-JP"/>
            </a:pPr>
            <a:endParaRPr lang="en-US"/>
          </a:p>
        </c:txPr>
        <c:crossAx val="-2109671720"/>
        <c:crosses val="max"/>
        <c:crossBetween val="between"/>
        <c:majorUnit val="0.1"/>
      </c:valAx>
      <c:catAx>
        <c:axId val="-2109671720"/>
        <c:scaling>
          <c:orientation val="minMax"/>
        </c:scaling>
        <c:delete val="1"/>
        <c:axPos val="b"/>
        <c:numFmt formatCode="General" sourceLinked="1"/>
        <c:majorTickMark val="out"/>
        <c:minorTickMark val="none"/>
        <c:tickLblPos val="nextTo"/>
        <c:crossAx val="-2109677336"/>
        <c:crosses val="autoZero"/>
        <c:auto val="1"/>
        <c:lblAlgn val="ctr"/>
        <c:lblOffset val="100"/>
        <c:noMultiLvlLbl val="0"/>
      </c:catAx>
    </c:plotArea>
    <c:legend>
      <c:legendPos val="r"/>
      <c:layout>
        <c:manualLayout>
          <c:xMode val="edge"/>
          <c:yMode val="edge"/>
          <c:x val="0.203608112079945"/>
          <c:y val="0.00385847148055216"/>
          <c:w val="0.626912706965808"/>
          <c:h val="0.179073109009415"/>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9842852944058"/>
          <c:y val="0.0887681955439683"/>
          <c:w val="0.528872538454002"/>
          <c:h val="0.697273506213887"/>
        </c:manualLayout>
      </c:layout>
      <c:lineChart>
        <c:grouping val="standard"/>
        <c:varyColors val="0"/>
        <c:ser>
          <c:idx val="0"/>
          <c:order val="0"/>
          <c:tx>
            <c:strRef>
              <c:f>OpenMP!$C$36</c:f>
              <c:strCache>
                <c:ptCount val="1"/>
                <c:pt idx="0">
                  <c:v>1 Thread</c:v>
                </c:pt>
              </c:strCache>
            </c:strRef>
          </c:tx>
          <c:cat>
            <c:numRef>
              <c:f>OpenMP!$B$37:$B$43</c:f>
              <c:numCache>
                <c:formatCode>General</c:formatCode>
                <c:ptCount val="7"/>
                <c:pt idx="0">
                  <c:v>0.0</c:v>
                </c:pt>
                <c:pt idx="1">
                  <c:v>50.0</c:v>
                </c:pt>
                <c:pt idx="2">
                  <c:v>100.0</c:v>
                </c:pt>
                <c:pt idx="3">
                  <c:v>150.0</c:v>
                </c:pt>
                <c:pt idx="4">
                  <c:v>200.0</c:v>
                </c:pt>
                <c:pt idx="5">
                  <c:v>250.0</c:v>
                </c:pt>
                <c:pt idx="6">
                  <c:v>300.0</c:v>
                </c:pt>
              </c:numCache>
            </c:numRef>
          </c:cat>
          <c:val>
            <c:numRef>
              <c:f>OpenMP!$C$37:$C$43</c:f>
              <c:numCache>
                <c:formatCode>0.00_ </c:formatCode>
                <c:ptCount val="7"/>
                <c:pt idx="0">
                  <c:v>0.326666666666667</c:v>
                </c:pt>
                <c:pt idx="1">
                  <c:v>0.336666666666667</c:v>
                </c:pt>
                <c:pt idx="2">
                  <c:v>0.444166666666666</c:v>
                </c:pt>
                <c:pt idx="3">
                  <c:v>0.315833333333333</c:v>
                </c:pt>
                <c:pt idx="4">
                  <c:v>0.385</c:v>
                </c:pt>
                <c:pt idx="5">
                  <c:v>0.266666666666667</c:v>
                </c:pt>
                <c:pt idx="6">
                  <c:v>0.429166666666667</c:v>
                </c:pt>
              </c:numCache>
            </c:numRef>
          </c:val>
          <c:smooth val="0"/>
        </c:ser>
        <c:ser>
          <c:idx val="1"/>
          <c:order val="1"/>
          <c:tx>
            <c:strRef>
              <c:f>OpenMP!$D$36</c:f>
              <c:strCache>
                <c:ptCount val="1"/>
                <c:pt idx="0">
                  <c:v>4 Threads</c:v>
                </c:pt>
              </c:strCache>
            </c:strRef>
          </c:tx>
          <c:cat>
            <c:numRef>
              <c:f>OpenMP!$B$37:$B$43</c:f>
              <c:numCache>
                <c:formatCode>General</c:formatCode>
                <c:ptCount val="7"/>
                <c:pt idx="0">
                  <c:v>0.0</c:v>
                </c:pt>
                <c:pt idx="1">
                  <c:v>50.0</c:v>
                </c:pt>
                <c:pt idx="2">
                  <c:v>100.0</c:v>
                </c:pt>
                <c:pt idx="3">
                  <c:v>150.0</c:v>
                </c:pt>
                <c:pt idx="4">
                  <c:v>200.0</c:v>
                </c:pt>
                <c:pt idx="5">
                  <c:v>250.0</c:v>
                </c:pt>
                <c:pt idx="6">
                  <c:v>300.0</c:v>
                </c:pt>
              </c:numCache>
            </c:numRef>
          </c:cat>
          <c:val>
            <c:numRef>
              <c:f>OpenMP!$D$37:$D$43</c:f>
              <c:numCache>
                <c:formatCode>0.00_ </c:formatCode>
                <c:ptCount val="7"/>
                <c:pt idx="0">
                  <c:v>5.46666666666667</c:v>
                </c:pt>
                <c:pt idx="1">
                  <c:v>1.175833333333333</c:v>
                </c:pt>
                <c:pt idx="2">
                  <c:v>-0.500833333333333</c:v>
                </c:pt>
                <c:pt idx="3">
                  <c:v>1.705833333333334</c:v>
                </c:pt>
                <c:pt idx="4">
                  <c:v>0.734999999999999</c:v>
                </c:pt>
                <c:pt idx="5">
                  <c:v>-0.229166666666668</c:v>
                </c:pt>
                <c:pt idx="6">
                  <c:v>1.038333333333334</c:v>
                </c:pt>
              </c:numCache>
            </c:numRef>
          </c:val>
          <c:smooth val="0"/>
        </c:ser>
        <c:ser>
          <c:idx val="2"/>
          <c:order val="2"/>
          <c:tx>
            <c:strRef>
              <c:f>OpenMP!$E$36</c:f>
              <c:strCache>
                <c:ptCount val="1"/>
                <c:pt idx="0">
                  <c:v>16 Threads</c:v>
                </c:pt>
              </c:strCache>
            </c:strRef>
          </c:tx>
          <c:cat>
            <c:numRef>
              <c:f>OpenMP!$B$37:$B$43</c:f>
              <c:numCache>
                <c:formatCode>General</c:formatCode>
                <c:ptCount val="7"/>
                <c:pt idx="0">
                  <c:v>0.0</c:v>
                </c:pt>
                <c:pt idx="1">
                  <c:v>50.0</c:v>
                </c:pt>
                <c:pt idx="2">
                  <c:v>100.0</c:v>
                </c:pt>
                <c:pt idx="3">
                  <c:v>150.0</c:v>
                </c:pt>
                <c:pt idx="4">
                  <c:v>200.0</c:v>
                </c:pt>
                <c:pt idx="5">
                  <c:v>250.0</c:v>
                </c:pt>
                <c:pt idx="6">
                  <c:v>300.0</c:v>
                </c:pt>
              </c:numCache>
            </c:numRef>
          </c:cat>
          <c:val>
            <c:numRef>
              <c:f>OpenMP!$E$37:$E$43</c:f>
              <c:numCache>
                <c:formatCode>0.00_ </c:formatCode>
                <c:ptCount val="7"/>
                <c:pt idx="0">
                  <c:v>1.688333333333333</c:v>
                </c:pt>
                <c:pt idx="1">
                  <c:v>27.2425</c:v>
                </c:pt>
                <c:pt idx="2">
                  <c:v>29.5925</c:v>
                </c:pt>
                <c:pt idx="3">
                  <c:v>22.3075</c:v>
                </c:pt>
                <c:pt idx="4">
                  <c:v>29.45916666666667</c:v>
                </c:pt>
                <c:pt idx="5">
                  <c:v>36.17833333333334</c:v>
                </c:pt>
                <c:pt idx="6">
                  <c:v>24.83083333333332</c:v>
                </c:pt>
              </c:numCache>
            </c:numRef>
          </c:val>
          <c:smooth val="0"/>
        </c:ser>
        <c:ser>
          <c:idx val="3"/>
          <c:order val="3"/>
          <c:tx>
            <c:strRef>
              <c:f>OpenMP!$F$36</c:f>
              <c:strCache>
                <c:ptCount val="1"/>
                <c:pt idx="0">
                  <c:v>64 Threads</c:v>
                </c:pt>
              </c:strCache>
            </c:strRef>
          </c:tx>
          <c:cat>
            <c:numRef>
              <c:f>OpenMP!$B$37:$B$43</c:f>
              <c:numCache>
                <c:formatCode>General</c:formatCode>
                <c:ptCount val="7"/>
                <c:pt idx="0">
                  <c:v>0.0</c:v>
                </c:pt>
                <c:pt idx="1">
                  <c:v>50.0</c:v>
                </c:pt>
                <c:pt idx="2">
                  <c:v>100.0</c:v>
                </c:pt>
                <c:pt idx="3">
                  <c:v>150.0</c:v>
                </c:pt>
                <c:pt idx="4">
                  <c:v>200.0</c:v>
                </c:pt>
                <c:pt idx="5">
                  <c:v>250.0</c:v>
                </c:pt>
                <c:pt idx="6">
                  <c:v>300.0</c:v>
                </c:pt>
              </c:numCache>
            </c:numRef>
          </c:cat>
          <c:val>
            <c:numRef>
              <c:f>OpenMP!$F$37:$F$43</c:f>
              <c:numCache>
                <c:formatCode>0.00_ </c:formatCode>
                <c:ptCount val="7"/>
                <c:pt idx="0">
                  <c:v>47.03666666666638</c:v>
                </c:pt>
                <c:pt idx="1">
                  <c:v>147.8591666666667</c:v>
                </c:pt>
                <c:pt idx="2">
                  <c:v>173.92</c:v>
                </c:pt>
                <c:pt idx="3">
                  <c:v>123.475</c:v>
                </c:pt>
                <c:pt idx="4">
                  <c:v>113.5216666666667</c:v>
                </c:pt>
                <c:pt idx="5">
                  <c:v>130.1483333333334</c:v>
                </c:pt>
                <c:pt idx="6">
                  <c:v>115.5366666666667</c:v>
                </c:pt>
              </c:numCache>
            </c:numRef>
          </c:val>
          <c:smooth val="0"/>
        </c:ser>
        <c:ser>
          <c:idx val="4"/>
          <c:order val="4"/>
          <c:tx>
            <c:strRef>
              <c:f>OpenMP!$G$36</c:f>
              <c:strCache>
                <c:ptCount val="1"/>
                <c:pt idx="0">
                  <c:v>240 Threads</c:v>
                </c:pt>
              </c:strCache>
            </c:strRef>
          </c:tx>
          <c:cat>
            <c:numRef>
              <c:f>OpenMP!$B$37:$B$43</c:f>
              <c:numCache>
                <c:formatCode>General</c:formatCode>
                <c:ptCount val="7"/>
                <c:pt idx="0">
                  <c:v>0.0</c:v>
                </c:pt>
                <c:pt idx="1">
                  <c:v>50.0</c:v>
                </c:pt>
                <c:pt idx="2">
                  <c:v>100.0</c:v>
                </c:pt>
                <c:pt idx="3">
                  <c:v>150.0</c:v>
                </c:pt>
                <c:pt idx="4">
                  <c:v>200.0</c:v>
                </c:pt>
                <c:pt idx="5">
                  <c:v>250.0</c:v>
                </c:pt>
                <c:pt idx="6">
                  <c:v>300.0</c:v>
                </c:pt>
              </c:numCache>
            </c:numRef>
          </c:cat>
          <c:val>
            <c:numRef>
              <c:f>OpenMP!$G$37:$G$43</c:f>
              <c:numCache>
                <c:formatCode>0.00_ </c:formatCode>
                <c:ptCount val="7"/>
                <c:pt idx="0">
                  <c:v>17.73416666666674</c:v>
                </c:pt>
                <c:pt idx="1">
                  <c:v>251.9833333333334</c:v>
                </c:pt>
                <c:pt idx="2">
                  <c:v>249.6441666666666</c:v>
                </c:pt>
                <c:pt idx="3">
                  <c:v>215.96</c:v>
                </c:pt>
                <c:pt idx="4">
                  <c:v>278.0833333333333</c:v>
                </c:pt>
                <c:pt idx="5">
                  <c:v>307.9858333333334</c:v>
                </c:pt>
                <c:pt idx="6">
                  <c:v>250.9991666666666</c:v>
                </c:pt>
              </c:numCache>
            </c:numRef>
          </c:val>
          <c:smooth val="0"/>
        </c:ser>
        <c:dLbls>
          <c:showLegendKey val="0"/>
          <c:showVal val="0"/>
          <c:showCatName val="0"/>
          <c:showSerName val="0"/>
          <c:showPercent val="0"/>
          <c:showBubbleSize val="0"/>
        </c:dLbls>
        <c:marker val="1"/>
        <c:smooth val="0"/>
        <c:axId val="-2122655960"/>
        <c:axId val="-2070688664"/>
      </c:lineChart>
      <c:catAx>
        <c:axId val="-2122655960"/>
        <c:scaling>
          <c:orientation val="minMax"/>
        </c:scaling>
        <c:delete val="0"/>
        <c:axPos val="b"/>
        <c:title>
          <c:tx>
            <c:rich>
              <a:bodyPr/>
              <a:lstStyle/>
              <a:p>
                <a:pPr>
                  <a:defRPr lang="ja-JP" altLang="en-US" sz="1800"/>
                </a:pPr>
                <a:r>
                  <a:rPr lang="en-US" altLang="ja-JP" sz="1800" b="0" i="0" u="none" strike="noStrike" baseline="0">
                    <a:effectLst/>
                  </a:rPr>
                  <a:t>KMP_BLOCKTIME</a:t>
                </a:r>
                <a:endParaRPr lang="ja-JP" altLang="en-US"/>
              </a:p>
            </c:rich>
          </c:tx>
          <c:overlay val="0"/>
        </c:title>
        <c:numFmt formatCode="General" sourceLinked="1"/>
        <c:majorTickMark val="out"/>
        <c:minorTickMark val="none"/>
        <c:tickLblPos val="low"/>
        <c:txPr>
          <a:bodyPr/>
          <a:lstStyle/>
          <a:p>
            <a:pPr>
              <a:defRPr lang="ja-JP"/>
            </a:pPr>
            <a:endParaRPr lang="en-US"/>
          </a:p>
        </c:txPr>
        <c:crossAx val="-2070688664"/>
        <c:crossesAt val="-50.0"/>
        <c:auto val="1"/>
        <c:lblAlgn val="ctr"/>
        <c:lblOffset val="100"/>
        <c:noMultiLvlLbl val="0"/>
      </c:catAx>
      <c:valAx>
        <c:axId val="-2070688664"/>
        <c:scaling>
          <c:orientation val="minMax"/>
        </c:scaling>
        <c:delete val="0"/>
        <c:axPos val="l"/>
        <c:majorGridlines/>
        <c:title>
          <c:tx>
            <c:rich>
              <a:bodyPr/>
              <a:lstStyle/>
              <a:p>
                <a:pPr>
                  <a:defRPr lang="ja-JP" altLang="en-US" sz="1800"/>
                </a:pPr>
                <a:r>
                  <a:rPr lang="en-US" altLang="ja-JP" sz="1800" b="0" i="0" baseline="0">
                    <a:effectLst/>
                  </a:rPr>
                  <a:t>Overhead (us)</a:t>
                </a:r>
                <a:endParaRPr lang="ja-JP" altLang="ja-JP">
                  <a:effectLst/>
                </a:endParaRPr>
              </a:p>
            </c:rich>
          </c:tx>
          <c:overlay val="0"/>
        </c:title>
        <c:numFmt formatCode="0_ " sourceLinked="0"/>
        <c:majorTickMark val="out"/>
        <c:minorTickMark val="none"/>
        <c:tickLblPos val="nextTo"/>
        <c:txPr>
          <a:bodyPr/>
          <a:lstStyle/>
          <a:p>
            <a:pPr>
              <a:defRPr lang="ja-JP"/>
            </a:pPr>
            <a:endParaRPr lang="en-US"/>
          </a:p>
        </c:txPr>
        <c:crossAx val="-2122655960"/>
        <c:crosses val="autoZero"/>
        <c:crossBetween val="midCat"/>
      </c:valAx>
    </c:plotArea>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77400411482316"/>
          <c:y val="0.0887843577322241"/>
          <c:w val="0.541314979915744"/>
          <c:h val="0.697568312508338"/>
        </c:manualLayout>
      </c:layout>
      <c:lineChart>
        <c:grouping val="standard"/>
        <c:varyColors val="0"/>
        <c:ser>
          <c:idx val="0"/>
          <c:order val="0"/>
          <c:tx>
            <c:strRef>
              <c:f>OpenMP!$C$63</c:f>
              <c:strCache>
                <c:ptCount val="1"/>
                <c:pt idx="0">
                  <c:v>1 Thread</c:v>
                </c:pt>
              </c:strCache>
            </c:strRef>
          </c:tx>
          <c:cat>
            <c:numRef>
              <c:f>OpenMP!$B$64:$B$70</c:f>
              <c:numCache>
                <c:formatCode>General</c:formatCode>
                <c:ptCount val="7"/>
                <c:pt idx="0">
                  <c:v>0.0</c:v>
                </c:pt>
                <c:pt idx="1">
                  <c:v>50.0</c:v>
                </c:pt>
                <c:pt idx="2">
                  <c:v>100.0</c:v>
                </c:pt>
                <c:pt idx="3">
                  <c:v>150.0</c:v>
                </c:pt>
                <c:pt idx="4">
                  <c:v>200.0</c:v>
                </c:pt>
                <c:pt idx="5">
                  <c:v>250.0</c:v>
                </c:pt>
                <c:pt idx="6">
                  <c:v>300.0</c:v>
                </c:pt>
              </c:numCache>
            </c:numRef>
          </c:cat>
          <c:val>
            <c:numRef>
              <c:f>OpenMP!$C$64:$C$70</c:f>
              <c:numCache>
                <c:formatCode>0.00_ </c:formatCode>
                <c:ptCount val="7"/>
                <c:pt idx="0">
                  <c:v>0.300833333333333</c:v>
                </c:pt>
                <c:pt idx="1">
                  <c:v>0.375</c:v>
                </c:pt>
                <c:pt idx="2">
                  <c:v>0.360833333333333</c:v>
                </c:pt>
                <c:pt idx="3">
                  <c:v>0.2725</c:v>
                </c:pt>
                <c:pt idx="4">
                  <c:v>0.366666666666667</c:v>
                </c:pt>
                <c:pt idx="5">
                  <c:v>0.306666666666667</c:v>
                </c:pt>
                <c:pt idx="6">
                  <c:v>0.3275</c:v>
                </c:pt>
              </c:numCache>
            </c:numRef>
          </c:val>
          <c:smooth val="0"/>
        </c:ser>
        <c:ser>
          <c:idx val="1"/>
          <c:order val="1"/>
          <c:tx>
            <c:strRef>
              <c:f>OpenMP!$D$63</c:f>
              <c:strCache>
                <c:ptCount val="1"/>
                <c:pt idx="0">
                  <c:v>4 Threads</c:v>
                </c:pt>
              </c:strCache>
            </c:strRef>
          </c:tx>
          <c:cat>
            <c:numRef>
              <c:f>OpenMP!$B$64:$B$70</c:f>
              <c:numCache>
                <c:formatCode>General</c:formatCode>
                <c:ptCount val="7"/>
                <c:pt idx="0">
                  <c:v>0.0</c:v>
                </c:pt>
                <c:pt idx="1">
                  <c:v>50.0</c:v>
                </c:pt>
                <c:pt idx="2">
                  <c:v>100.0</c:v>
                </c:pt>
                <c:pt idx="3">
                  <c:v>150.0</c:v>
                </c:pt>
                <c:pt idx="4">
                  <c:v>200.0</c:v>
                </c:pt>
                <c:pt idx="5">
                  <c:v>250.0</c:v>
                </c:pt>
                <c:pt idx="6">
                  <c:v>300.0</c:v>
                </c:pt>
              </c:numCache>
            </c:numRef>
          </c:cat>
          <c:val>
            <c:numRef>
              <c:f>OpenMP!$D$64:$D$70</c:f>
              <c:numCache>
                <c:formatCode>0.00_ </c:formatCode>
                <c:ptCount val="7"/>
                <c:pt idx="0">
                  <c:v>6.585000000000008</c:v>
                </c:pt>
                <c:pt idx="1">
                  <c:v>1.481666666666666</c:v>
                </c:pt>
                <c:pt idx="2">
                  <c:v>-0.405833333333332</c:v>
                </c:pt>
                <c:pt idx="3">
                  <c:v>0.866666666666667</c:v>
                </c:pt>
                <c:pt idx="4">
                  <c:v>0.375833333333333</c:v>
                </c:pt>
                <c:pt idx="5">
                  <c:v>0.0274999999999999</c:v>
                </c:pt>
                <c:pt idx="6">
                  <c:v>1.194166666666668</c:v>
                </c:pt>
              </c:numCache>
            </c:numRef>
          </c:val>
          <c:smooth val="0"/>
        </c:ser>
        <c:ser>
          <c:idx val="2"/>
          <c:order val="2"/>
          <c:tx>
            <c:strRef>
              <c:f>OpenMP!$E$63</c:f>
              <c:strCache>
                <c:ptCount val="1"/>
                <c:pt idx="0">
                  <c:v>16 Threads</c:v>
                </c:pt>
              </c:strCache>
            </c:strRef>
          </c:tx>
          <c:cat>
            <c:numRef>
              <c:f>OpenMP!$B$64:$B$70</c:f>
              <c:numCache>
                <c:formatCode>General</c:formatCode>
                <c:ptCount val="7"/>
                <c:pt idx="0">
                  <c:v>0.0</c:v>
                </c:pt>
                <c:pt idx="1">
                  <c:v>50.0</c:v>
                </c:pt>
                <c:pt idx="2">
                  <c:v>100.0</c:v>
                </c:pt>
                <c:pt idx="3">
                  <c:v>150.0</c:v>
                </c:pt>
                <c:pt idx="4">
                  <c:v>200.0</c:v>
                </c:pt>
                <c:pt idx="5">
                  <c:v>250.0</c:v>
                </c:pt>
                <c:pt idx="6">
                  <c:v>300.0</c:v>
                </c:pt>
              </c:numCache>
            </c:numRef>
          </c:cat>
          <c:val>
            <c:numRef>
              <c:f>OpenMP!$E$64:$E$70</c:f>
              <c:numCache>
                <c:formatCode>0.00_ </c:formatCode>
                <c:ptCount val="7"/>
                <c:pt idx="0">
                  <c:v>-0.329999999999984</c:v>
                </c:pt>
                <c:pt idx="1">
                  <c:v>2.661666666666665</c:v>
                </c:pt>
                <c:pt idx="2">
                  <c:v>1.244166666666668</c:v>
                </c:pt>
                <c:pt idx="3">
                  <c:v>4.754999999999994</c:v>
                </c:pt>
                <c:pt idx="4">
                  <c:v>3.505</c:v>
                </c:pt>
                <c:pt idx="5">
                  <c:v>5.28833333333334</c:v>
                </c:pt>
                <c:pt idx="6">
                  <c:v>1.958333333333332</c:v>
                </c:pt>
              </c:numCache>
            </c:numRef>
          </c:val>
          <c:smooth val="0"/>
        </c:ser>
        <c:ser>
          <c:idx val="3"/>
          <c:order val="3"/>
          <c:tx>
            <c:strRef>
              <c:f>OpenMP!$F$63</c:f>
              <c:strCache>
                <c:ptCount val="1"/>
                <c:pt idx="0">
                  <c:v>64 Threads</c:v>
                </c:pt>
              </c:strCache>
            </c:strRef>
          </c:tx>
          <c:cat>
            <c:numRef>
              <c:f>OpenMP!$B$64:$B$70</c:f>
              <c:numCache>
                <c:formatCode>General</c:formatCode>
                <c:ptCount val="7"/>
                <c:pt idx="0">
                  <c:v>0.0</c:v>
                </c:pt>
                <c:pt idx="1">
                  <c:v>50.0</c:v>
                </c:pt>
                <c:pt idx="2">
                  <c:v>100.0</c:v>
                </c:pt>
                <c:pt idx="3">
                  <c:v>150.0</c:v>
                </c:pt>
                <c:pt idx="4">
                  <c:v>200.0</c:v>
                </c:pt>
                <c:pt idx="5">
                  <c:v>250.0</c:v>
                </c:pt>
                <c:pt idx="6">
                  <c:v>300.0</c:v>
                </c:pt>
              </c:numCache>
            </c:numRef>
          </c:cat>
          <c:val>
            <c:numRef>
              <c:f>OpenMP!$F$64:$F$70</c:f>
              <c:numCache>
                <c:formatCode>0.00_ </c:formatCode>
                <c:ptCount val="7"/>
                <c:pt idx="0">
                  <c:v>14.20916666666665</c:v>
                </c:pt>
                <c:pt idx="1">
                  <c:v>17.375</c:v>
                </c:pt>
                <c:pt idx="2">
                  <c:v>16.68166666666667</c:v>
                </c:pt>
                <c:pt idx="3">
                  <c:v>13.05833333333333</c:v>
                </c:pt>
                <c:pt idx="4">
                  <c:v>14.67166666666667</c:v>
                </c:pt>
                <c:pt idx="5">
                  <c:v>15.15916666666667</c:v>
                </c:pt>
                <c:pt idx="6">
                  <c:v>14.855</c:v>
                </c:pt>
              </c:numCache>
            </c:numRef>
          </c:val>
          <c:smooth val="0"/>
        </c:ser>
        <c:ser>
          <c:idx val="4"/>
          <c:order val="4"/>
          <c:tx>
            <c:strRef>
              <c:f>OpenMP!$G$63</c:f>
              <c:strCache>
                <c:ptCount val="1"/>
                <c:pt idx="0">
                  <c:v>240 Threads</c:v>
                </c:pt>
              </c:strCache>
            </c:strRef>
          </c:tx>
          <c:cat>
            <c:numRef>
              <c:f>OpenMP!$B$64:$B$70</c:f>
              <c:numCache>
                <c:formatCode>General</c:formatCode>
                <c:ptCount val="7"/>
                <c:pt idx="0">
                  <c:v>0.0</c:v>
                </c:pt>
                <c:pt idx="1">
                  <c:v>50.0</c:v>
                </c:pt>
                <c:pt idx="2">
                  <c:v>100.0</c:v>
                </c:pt>
                <c:pt idx="3">
                  <c:v>150.0</c:v>
                </c:pt>
                <c:pt idx="4">
                  <c:v>200.0</c:v>
                </c:pt>
                <c:pt idx="5">
                  <c:v>250.0</c:v>
                </c:pt>
                <c:pt idx="6">
                  <c:v>300.0</c:v>
                </c:pt>
              </c:numCache>
            </c:numRef>
          </c:cat>
          <c:val>
            <c:numRef>
              <c:f>OpenMP!$G$64:$G$70</c:f>
              <c:numCache>
                <c:formatCode>0.00_ </c:formatCode>
                <c:ptCount val="7"/>
                <c:pt idx="0">
                  <c:v>5.87333333333334</c:v>
                </c:pt>
                <c:pt idx="1">
                  <c:v>28.71999999999999</c:v>
                </c:pt>
                <c:pt idx="2">
                  <c:v>25.33000000000001</c:v>
                </c:pt>
                <c:pt idx="3">
                  <c:v>25.91</c:v>
                </c:pt>
                <c:pt idx="4">
                  <c:v>32.905</c:v>
                </c:pt>
                <c:pt idx="5">
                  <c:v>26.13083333333332</c:v>
                </c:pt>
                <c:pt idx="6">
                  <c:v>27.89833333333318</c:v>
                </c:pt>
              </c:numCache>
            </c:numRef>
          </c:val>
          <c:smooth val="0"/>
        </c:ser>
        <c:dLbls>
          <c:showLegendKey val="0"/>
          <c:showVal val="0"/>
          <c:showCatName val="0"/>
          <c:showSerName val="0"/>
          <c:showPercent val="0"/>
          <c:showBubbleSize val="0"/>
        </c:dLbls>
        <c:marker val="1"/>
        <c:smooth val="0"/>
        <c:axId val="-2070565944"/>
        <c:axId val="-2129334168"/>
      </c:lineChart>
      <c:catAx>
        <c:axId val="-2070565944"/>
        <c:scaling>
          <c:orientation val="minMax"/>
        </c:scaling>
        <c:delete val="0"/>
        <c:axPos val="b"/>
        <c:title>
          <c:tx>
            <c:rich>
              <a:bodyPr/>
              <a:lstStyle/>
              <a:p>
                <a:pPr>
                  <a:defRPr lang="ja-JP" altLang="en-US" sz="1800"/>
                </a:pPr>
                <a:r>
                  <a:rPr lang="en-US" altLang="ja-JP" sz="1800" b="0" i="0" baseline="0">
                    <a:effectLst/>
                  </a:rPr>
                  <a:t>KMP_BLOCKTIME</a:t>
                </a:r>
                <a:endParaRPr lang="ja-JP" altLang="ja-JP">
                  <a:effectLst/>
                </a:endParaRPr>
              </a:p>
            </c:rich>
          </c:tx>
          <c:overlay val="0"/>
        </c:title>
        <c:numFmt formatCode="General" sourceLinked="1"/>
        <c:majorTickMark val="out"/>
        <c:minorTickMark val="none"/>
        <c:tickLblPos val="low"/>
        <c:txPr>
          <a:bodyPr/>
          <a:lstStyle/>
          <a:p>
            <a:pPr>
              <a:defRPr lang="ja-JP"/>
            </a:pPr>
            <a:endParaRPr lang="en-US"/>
          </a:p>
        </c:txPr>
        <c:crossAx val="-2129334168"/>
        <c:crossesAt val="-50.0"/>
        <c:auto val="1"/>
        <c:lblAlgn val="ctr"/>
        <c:lblOffset val="100"/>
        <c:noMultiLvlLbl val="0"/>
      </c:catAx>
      <c:valAx>
        <c:axId val="-2129334168"/>
        <c:scaling>
          <c:orientation val="minMax"/>
          <c:max val="350.0"/>
          <c:min val="-50.0"/>
        </c:scaling>
        <c:delete val="0"/>
        <c:axPos val="l"/>
        <c:majorGridlines/>
        <c:numFmt formatCode="0_ " sourceLinked="0"/>
        <c:majorTickMark val="out"/>
        <c:minorTickMark val="none"/>
        <c:tickLblPos val="nextTo"/>
        <c:txPr>
          <a:bodyPr/>
          <a:lstStyle/>
          <a:p>
            <a:pPr>
              <a:defRPr lang="ja-JP"/>
            </a:pPr>
            <a:endParaRPr lang="en-US"/>
          </a:p>
        </c:txPr>
        <c:crossAx val="-2070565944"/>
        <c:crosses val="autoZero"/>
        <c:crossBetween val="midCat"/>
      </c:valAx>
    </c:plotArea>
    <c:legend>
      <c:legendPos val="r"/>
      <c:layout>
        <c:manualLayout>
          <c:xMode val="edge"/>
          <c:yMode val="edge"/>
          <c:x val="0.708809052610953"/>
          <c:y val="0.114879123851308"/>
          <c:w val="0.273771529342608"/>
          <c:h val="0.49110275960829"/>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ja-JP"/>
            </a:pPr>
            <a:r>
              <a:rPr lang="en-US" dirty="0"/>
              <a:t>Total </a:t>
            </a:r>
            <a:r>
              <a:rPr lang="en-US" dirty="0" smtClean="0"/>
              <a:t>Execution Cycle</a:t>
            </a:r>
            <a:endParaRPr lang="ja-JP" dirty="0"/>
          </a:p>
        </c:rich>
      </c:tx>
      <c:layout>
        <c:manualLayout>
          <c:xMode val="edge"/>
          <c:yMode val="edge"/>
          <c:x val="0.30612744417287"/>
          <c:y val="0.0"/>
        </c:manualLayout>
      </c:layout>
      <c:overlay val="0"/>
    </c:title>
    <c:autoTitleDeleted val="0"/>
    <c:plotArea>
      <c:layout>
        <c:manualLayout>
          <c:layoutTarget val="inner"/>
          <c:xMode val="edge"/>
          <c:yMode val="edge"/>
          <c:x val="0.167572650657863"/>
          <c:y val="0.0993287782838944"/>
          <c:w val="0.618204376101068"/>
          <c:h val="0.695841665740844"/>
        </c:manualLayout>
      </c:layout>
      <c:scatterChart>
        <c:scatterStyle val="lineMarker"/>
        <c:varyColors val="0"/>
        <c:ser>
          <c:idx val="0"/>
          <c:order val="0"/>
          <c:tx>
            <c:strRef>
              <c:f>Sheet2!$H$20</c:f>
              <c:strCache>
                <c:ptCount val="1"/>
                <c:pt idx="0">
                  <c:v>vec</c:v>
                </c:pt>
              </c:strCache>
            </c:strRef>
          </c:tx>
          <c:xVal>
            <c:numRef>
              <c:f>Sheet2!$I$19:$N$19</c:f>
              <c:numCache>
                <c:formatCode>General</c:formatCode>
                <c:ptCount val="6"/>
                <c:pt idx="0">
                  <c:v>8.0</c:v>
                </c:pt>
                <c:pt idx="1">
                  <c:v>32.0</c:v>
                </c:pt>
                <c:pt idx="2">
                  <c:v>64.0</c:v>
                </c:pt>
                <c:pt idx="3">
                  <c:v>128.0</c:v>
                </c:pt>
                <c:pt idx="4">
                  <c:v>512.0</c:v>
                </c:pt>
                <c:pt idx="5">
                  <c:v>2048.0</c:v>
                </c:pt>
              </c:numCache>
            </c:numRef>
          </c:xVal>
          <c:yVal>
            <c:numRef>
              <c:f>Sheet2!$I$20:$N$20</c:f>
              <c:numCache>
                <c:formatCode>General</c:formatCode>
                <c:ptCount val="6"/>
                <c:pt idx="0">
                  <c:v>31667.0</c:v>
                </c:pt>
                <c:pt idx="1">
                  <c:v>59173.0</c:v>
                </c:pt>
                <c:pt idx="2">
                  <c:v>98263.0</c:v>
                </c:pt>
                <c:pt idx="3">
                  <c:v>110201.0</c:v>
                </c:pt>
                <c:pt idx="4">
                  <c:v>683617.0</c:v>
                </c:pt>
                <c:pt idx="5">
                  <c:v>718409.0</c:v>
                </c:pt>
              </c:numCache>
            </c:numRef>
          </c:yVal>
          <c:smooth val="0"/>
        </c:ser>
        <c:ser>
          <c:idx val="1"/>
          <c:order val="1"/>
          <c:tx>
            <c:strRef>
              <c:f>Sheet2!$H$21</c:f>
              <c:strCache>
                <c:ptCount val="1"/>
                <c:pt idx="0">
                  <c:v>no-vec </c:v>
                </c:pt>
              </c:strCache>
            </c:strRef>
          </c:tx>
          <c:xVal>
            <c:numRef>
              <c:f>Sheet2!$I$19:$N$19</c:f>
              <c:numCache>
                <c:formatCode>General</c:formatCode>
                <c:ptCount val="6"/>
                <c:pt idx="0">
                  <c:v>8.0</c:v>
                </c:pt>
                <c:pt idx="1">
                  <c:v>32.0</c:v>
                </c:pt>
                <c:pt idx="2">
                  <c:v>64.0</c:v>
                </c:pt>
                <c:pt idx="3">
                  <c:v>128.0</c:v>
                </c:pt>
                <c:pt idx="4">
                  <c:v>512.0</c:v>
                </c:pt>
                <c:pt idx="5">
                  <c:v>2048.0</c:v>
                </c:pt>
              </c:numCache>
            </c:numRef>
          </c:xVal>
          <c:yVal>
            <c:numRef>
              <c:f>Sheet2!$I$21:$N$21</c:f>
              <c:numCache>
                <c:formatCode>General</c:formatCode>
                <c:ptCount val="6"/>
                <c:pt idx="0">
                  <c:v>59204.0</c:v>
                </c:pt>
                <c:pt idx="1">
                  <c:v>71078.0</c:v>
                </c:pt>
                <c:pt idx="2">
                  <c:v>89738.0</c:v>
                </c:pt>
                <c:pt idx="3">
                  <c:v>90413.0</c:v>
                </c:pt>
                <c:pt idx="4">
                  <c:v>116420.0</c:v>
                </c:pt>
                <c:pt idx="5">
                  <c:v>265357.0</c:v>
                </c:pt>
              </c:numCache>
            </c:numRef>
          </c:yVal>
          <c:smooth val="0"/>
        </c:ser>
        <c:dLbls>
          <c:showLegendKey val="0"/>
          <c:showVal val="0"/>
          <c:showCatName val="0"/>
          <c:showSerName val="0"/>
          <c:showPercent val="0"/>
          <c:showBubbleSize val="0"/>
        </c:dLbls>
        <c:axId val="-2070005576"/>
        <c:axId val="-2129104280"/>
      </c:scatterChart>
      <c:valAx>
        <c:axId val="-2070005576"/>
        <c:scaling>
          <c:orientation val="minMax"/>
          <c:max val="2500.0"/>
          <c:min val="0.0"/>
        </c:scaling>
        <c:delete val="0"/>
        <c:axPos val="b"/>
        <c:title>
          <c:tx>
            <c:rich>
              <a:bodyPr/>
              <a:lstStyle/>
              <a:p>
                <a:pPr>
                  <a:defRPr lang="ja-JP"/>
                </a:pPr>
                <a:r>
                  <a:rPr lang="en-US"/>
                  <a:t>Stride (bytes)</a:t>
                </a:r>
                <a:endParaRPr lang="ja-JP"/>
              </a:p>
            </c:rich>
          </c:tx>
          <c:overlay val="0"/>
        </c:title>
        <c:numFmt formatCode="General" sourceLinked="1"/>
        <c:majorTickMark val="out"/>
        <c:minorTickMark val="none"/>
        <c:tickLblPos val="nextTo"/>
        <c:txPr>
          <a:bodyPr/>
          <a:lstStyle/>
          <a:p>
            <a:pPr>
              <a:defRPr lang="ja-JP"/>
            </a:pPr>
            <a:endParaRPr lang="en-US"/>
          </a:p>
        </c:txPr>
        <c:crossAx val="-2129104280"/>
        <c:crosses val="autoZero"/>
        <c:crossBetween val="midCat"/>
        <c:majorUnit val="500.0"/>
      </c:valAx>
      <c:valAx>
        <c:axId val="-2129104280"/>
        <c:scaling>
          <c:orientation val="minMax"/>
        </c:scaling>
        <c:delete val="0"/>
        <c:axPos val="l"/>
        <c:majorGridlines/>
        <c:numFmt formatCode="0.00E+00" sourceLinked="0"/>
        <c:majorTickMark val="out"/>
        <c:minorTickMark val="none"/>
        <c:tickLblPos val="nextTo"/>
        <c:txPr>
          <a:bodyPr/>
          <a:lstStyle/>
          <a:p>
            <a:pPr>
              <a:defRPr lang="ja-JP"/>
            </a:pPr>
            <a:endParaRPr lang="en-US"/>
          </a:p>
        </c:txPr>
        <c:crossAx val="-2070005576"/>
        <c:crosses val="autoZero"/>
        <c:crossBetween val="midCat"/>
      </c:valAx>
    </c:plotArea>
    <c:legend>
      <c:legendPos val="r"/>
      <c:overlay val="0"/>
      <c:txPr>
        <a:bodyPr/>
        <a:lstStyle/>
        <a:p>
          <a:pPr>
            <a:defRPr lang="ja-JP"/>
          </a:pPr>
          <a:endParaRPr lang="en-US"/>
        </a:p>
      </c:txPr>
    </c:legend>
    <c:plotVisOnly val="1"/>
    <c:dispBlanksAs val="gap"/>
    <c:showDLblsOverMax val="0"/>
  </c:chart>
  <c:txPr>
    <a:bodyPr/>
    <a:lstStyle/>
    <a:p>
      <a:pPr>
        <a:defRPr sz="12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ja-JP"/>
            </a:pPr>
            <a:r>
              <a:rPr lang="en-US" dirty="0"/>
              <a:t>L2 Cache </a:t>
            </a:r>
            <a:r>
              <a:rPr lang="en-US" dirty="0" smtClean="0"/>
              <a:t>Miss</a:t>
            </a:r>
            <a:endParaRPr lang="ja-JP" dirty="0"/>
          </a:p>
        </c:rich>
      </c:tx>
      <c:overlay val="0"/>
    </c:title>
    <c:autoTitleDeleted val="0"/>
    <c:plotArea>
      <c:layout>
        <c:manualLayout>
          <c:layoutTarget val="inner"/>
          <c:xMode val="edge"/>
          <c:yMode val="edge"/>
          <c:x val="0.119693648833212"/>
          <c:y val="0.124917109904455"/>
          <c:w val="0.745161834186124"/>
          <c:h val="0.688611855627153"/>
        </c:manualLayout>
      </c:layout>
      <c:scatterChart>
        <c:scatterStyle val="lineMarker"/>
        <c:varyColors val="0"/>
        <c:ser>
          <c:idx val="0"/>
          <c:order val="0"/>
          <c:tx>
            <c:strRef>
              <c:f>Sheet2!$B$28</c:f>
              <c:strCache>
                <c:ptCount val="1"/>
                <c:pt idx="0">
                  <c:v>vec</c:v>
                </c:pt>
              </c:strCache>
            </c:strRef>
          </c:tx>
          <c:xVal>
            <c:numRef>
              <c:f>Sheet2!$C$27:$H$27</c:f>
              <c:numCache>
                <c:formatCode>General</c:formatCode>
                <c:ptCount val="6"/>
                <c:pt idx="0">
                  <c:v>8.0</c:v>
                </c:pt>
                <c:pt idx="1">
                  <c:v>32.0</c:v>
                </c:pt>
                <c:pt idx="2">
                  <c:v>64.0</c:v>
                </c:pt>
                <c:pt idx="3">
                  <c:v>128.0</c:v>
                </c:pt>
                <c:pt idx="4">
                  <c:v>512.0</c:v>
                </c:pt>
                <c:pt idx="5">
                  <c:v>2048.0</c:v>
                </c:pt>
              </c:numCache>
            </c:numRef>
          </c:xVal>
          <c:yVal>
            <c:numRef>
              <c:f>Sheet2!$C$28:$H$28</c:f>
              <c:numCache>
                <c:formatCode>General</c:formatCode>
                <c:ptCount val="6"/>
                <c:pt idx="0">
                  <c:v>463.0</c:v>
                </c:pt>
                <c:pt idx="1">
                  <c:v>1245.0</c:v>
                </c:pt>
                <c:pt idx="2">
                  <c:v>2293.0</c:v>
                </c:pt>
                <c:pt idx="3">
                  <c:v>2561.0</c:v>
                </c:pt>
                <c:pt idx="4">
                  <c:v>4175.0</c:v>
                </c:pt>
                <c:pt idx="5">
                  <c:v>6629.0</c:v>
                </c:pt>
              </c:numCache>
            </c:numRef>
          </c:yVal>
          <c:smooth val="0"/>
        </c:ser>
        <c:ser>
          <c:idx val="1"/>
          <c:order val="1"/>
          <c:tx>
            <c:strRef>
              <c:f>Sheet2!$B$29</c:f>
              <c:strCache>
                <c:ptCount val="1"/>
                <c:pt idx="0">
                  <c:v>no-vec </c:v>
                </c:pt>
              </c:strCache>
            </c:strRef>
          </c:tx>
          <c:xVal>
            <c:numRef>
              <c:f>Sheet2!$C$27:$H$27</c:f>
              <c:numCache>
                <c:formatCode>General</c:formatCode>
                <c:ptCount val="6"/>
                <c:pt idx="0">
                  <c:v>8.0</c:v>
                </c:pt>
                <c:pt idx="1">
                  <c:v>32.0</c:v>
                </c:pt>
                <c:pt idx="2">
                  <c:v>64.0</c:v>
                </c:pt>
                <c:pt idx="3">
                  <c:v>128.0</c:v>
                </c:pt>
                <c:pt idx="4">
                  <c:v>512.0</c:v>
                </c:pt>
                <c:pt idx="5">
                  <c:v>2048.0</c:v>
                </c:pt>
              </c:numCache>
            </c:numRef>
          </c:xVal>
          <c:yVal>
            <c:numRef>
              <c:f>Sheet2!$C$29:$H$29</c:f>
              <c:numCache>
                <c:formatCode>General</c:formatCode>
                <c:ptCount val="6"/>
                <c:pt idx="0">
                  <c:v>476.0</c:v>
                </c:pt>
                <c:pt idx="1">
                  <c:v>1305.0</c:v>
                </c:pt>
                <c:pt idx="2">
                  <c:v>2461.0</c:v>
                </c:pt>
                <c:pt idx="3">
                  <c:v>2436.0</c:v>
                </c:pt>
                <c:pt idx="4">
                  <c:v>2455.0</c:v>
                </c:pt>
                <c:pt idx="5">
                  <c:v>3649.0</c:v>
                </c:pt>
              </c:numCache>
            </c:numRef>
          </c:yVal>
          <c:smooth val="0"/>
        </c:ser>
        <c:dLbls>
          <c:showLegendKey val="0"/>
          <c:showVal val="0"/>
          <c:showCatName val="0"/>
          <c:showSerName val="0"/>
          <c:showPercent val="0"/>
          <c:showBubbleSize val="0"/>
        </c:dLbls>
        <c:axId val="-2108264056"/>
        <c:axId val="-2107999320"/>
      </c:scatterChart>
      <c:valAx>
        <c:axId val="-2108264056"/>
        <c:scaling>
          <c:orientation val="minMax"/>
        </c:scaling>
        <c:delete val="0"/>
        <c:axPos val="b"/>
        <c:title>
          <c:tx>
            <c:rich>
              <a:bodyPr/>
              <a:lstStyle/>
              <a:p>
                <a:pPr>
                  <a:defRPr lang="ja-JP"/>
                </a:pPr>
                <a:r>
                  <a:rPr lang="en-US"/>
                  <a:t>Stride (byte)</a:t>
                </a:r>
                <a:endParaRPr lang="ja-JP"/>
              </a:p>
            </c:rich>
          </c:tx>
          <c:overlay val="0"/>
        </c:title>
        <c:numFmt formatCode="General" sourceLinked="1"/>
        <c:majorTickMark val="out"/>
        <c:minorTickMark val="none"/>
        <c:tickLblPos val="nextTo"/>
        <c:txPr>
          <a:bodyPr/>
          <a:lstStyle/>
          <a:p>
            <a:pPr>
              <a:defRPr lang="ja-JP"/>
            </a:pPr>
            <a:endParaRPr lang="en-US"/>
          </a:p>
        </c:txPr>
        <c:crossAx val="-2107999320"/>
        <c:crosses val="autoZero"/>
        <c:crossBetween val="midCat"/>
      </c:valAx>
      <c:valAx>
        <c:axId val="-2107999320"/>
        <c:scaling>
          <c:orientation val="minMax"/>
        </c:scaling>
        <c:delete val="0"/>
        <c:axPos val="l"/>
        <c:majorGridlines/>
        <c:numFmt formatCode="General" sourceLinked="1"/>
        <c:majorTickMark val="out"/>
        <c:minorTickMark val="none"/>
        <c:tickLblPos val="nextTo"/>
        <c:txPr>
          <a:bodyPr/>
          <a:lstStyle/>
          <a:p>
            <a:pPr>
              <a:defRPr lang="ja-JP"/>
            </a:pPr>
            <a:endParaRPr lang="en-US"/>
          </a:p>
        </c:txPr>
        <c:crossAx val="-2108264056"/>
        <c:crosses val="autoZero"/>
        <c:crossBetween val="midCat"/>
      </c:valAx>
    </c:plotArea>
    <c:legend>
      <c:legendPos val="r"/>
      <c:overlay val="0"/>
      <c:txPr>
        <a:bodyPr/>
        <a:lstStyle/>
        <a:p>
          <a:pPr>
            <a:defRPr lang="ja-JP"/>
          </a:pPr>
          <a:endParaRPr lang="en-US"/>
        </a:p>
      </c:txPr>
    </c:legend>
    <c:plotVisOnly val="1"/>
    <c:dispBlanksAs val="gap"/>
    <c:showDLblsOverMax val="0"/>
  </c:chart>
  <c:txPr>
    <a:bodyPr/>
    <a:lstStyle/>
    <a:p>
      <a:pPr>
        <a:defRPr sz="120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0575683354561"/>
          <c:y val="0.0894311543085376"/>
          <c:w val="0.677908102282747"/>
          <c:h val="0.70948543949766"/>
        </c:manualLayout>
      </c:layout>
      <c:lineChart>
        <c:grouping val="standard"/>
        <c:varyColors val="0"/>
        <c:ser>
          <c:idx val="0"/>
          <c:order val="0"/>
          <c:tx>
            <c:strRef>
              <c:f>IB_write_bw!$T$55</c:f>
              <c:strCache>
                <c:ptCount val="1"/>
                <c:pt idx="0">
                  <c:v>IB contexts</c:v>
                </c:pt>
              </c:strCache>
            </c:strRef>
          </c:tx>
          <c:dLbls>
            <c:numFmt formatCode="#,##0.0_);[Red]\(#,##0.0\)" sourceLinked="0"/>
            <c:txPr>
              <a:bodyPr/>
              <a:lstStyle/>
              <a:p>
                <a:pPr>
                  <a:defRPr lang="ja-JP"/>
                </a:pPr>
                <a:endParaRPr lang="en-US"/>
              </a:p>
            </c:txPr>
            <c:dLblPos val="t"/>
            <c:showLegendKey val="0"/>
            <c:showVal val="1"/>
            <c:showCatName val="0"/>
            <c:showSerName val="0"/>
            <c:showPercent val="0"/>
            <c:showBubbleSize val="0"/>
            <c:showLeaderLines val="0"/>
          </c:dLbls>
          <c:cat>
            <c:numRef>
              <c:f>IB_write_bw!$U$54:$AA$54</c:f>
              <c:numCache>
                <c:formatCode>General</c:formatCode>
                <c:ptCount val="7"/>
                <c:pt idx="0">
                  <c:v>1.0</c:v>
                </c:pt>
                <c:pt idx="1">
                  <c:v>2.0</c:v>
                </c:pt>
                <c:pt idx="2">
                  <c:v>4.0</c:v>
                </c:pt>
                <c:pt idx="3">
                  <c:v>8.0</c:v>
                </c:pt>
                <c:pt idx="4">
                  <c:v>16.0</c:v>
                </c:pt>
                <c:pt idx="5">
                  <c:v>32.0</c:v>
                </c:pt>
                <c:pt idx="6">
                  <c:v>64.0</c:v>
                </c:pt>
              </c:numCache>
            </c:numRef>
          </c:cat>
          <c:val>
            <c:numRef>
              <c:f>IB_write_bw!$U$55:$AA$55</c:f>
              <c:numCache>
                <c:formatCode>General</c:formatCode>
                <c:ptCount val="7"/>
                <c:pt idx="0">
                  <c:v>1.0</c:v>
                </c:pt>
                <c:pt idx="1">
                  <c:v>1.967519181585678</c:v>
                </c:pt>
                <c:pt idx="2">
                  <c:v>2.699360613810739</c:v>
                </c:pt>
                <c:pt idx="3">
                  <c:v>2.877109974424552</c:v>
                </c:pt>
                <c:pt idx="4">
                  <c:v>3.33158567774936</c:v>
                </c:pt>
                <c:pt idx="5">
                  <c:v>3.638235294117647</c:v>
                </c:pt>
                <c:pt idx="6">
                  <c:v>3.628005115089514</c:v>
                </c:pt>
              </c:numCache>
            </c:numRef>
          </c:val>
          <c:smooth val="0"/>
        </c:ser>
        <c:ser>
          <c:idx val="1"/>
          <c:order val="1"/>
          <c:tx>
            <c:strRef>
              <c:f>IB_write_bw!$T$56</c:f>
              <c:strCache>
                <c:ptCount val="1"/>
                <c:pt idx="0">
                  <c:v>QPs and CQs</c:v>
                </c:pt>
              </c:strCache>
            </c:strRef>
          </c:tx>
          <c:cat>
            <c:numRef>
              <c:f>IB_write_bw!$U$54:$AA$54</c:f>
              <c:numCache>
                <c:formatCode>General</c:formatCode>
                <c:ptCount val="7"/>
                <c:pt idx="0">
                  <c:v>1.0</c:v>
                </c:pt>
                <c:pt idx="1">
                  <c:v>2.0</c:v>
                </c:pt>
                <c:pt idx="2">
                  <c:v>4.0</c:v>
                </c:pt>
                <c:pt idx="3">
                  <c:v>8.0</c:v>
                </c:pt>
                <c:pt idx="4">
                  <c:v>16.0</c:v>
                </c:pt>
                <c:pt idx="5">
                  <c:v>32.0</c:v>
                </c:pt>
                <c:pt idx="6">
                  <c:v>64.0</c:v>
                </c:pt>
              </c:numCache>
            </c:numRef>
          </c:cat>
          <c:val>
            <c:numRef>
              <c:f>IB_write_bw!$U$56:$AA$56</c:f>
              <c:numCache>
                <c:formatCode>General</c:formatCode>
                <c:ptCount val="7"/>
                <c:pt idx="0">
                  <c:v>1.0</c:v>
                </c:pt>
                <c:pt idx="1">
                  <c:v>1.751605995717345</c:v>
                </c:pt>
                <c:pt idx="2">
                  <c:v>2.73976571356594</c:v>
                </c:pt>
                <c:pt idx="3">
                  <c:v>2.931729436956795</c:v>
                </c:pt>
                <c:pt idx="4">
                  <c:v>3.218793298904144</c:v>
                </c:pt>
                <c:pt idx="5">
                  <c:v>3.533568459503714</c:v>
                </c:pt>
                <c:pt idx="6">
                  <c:v>3.407356090187681</c:v>
                </c:pt>
              </c:numCache>
            </c:numRef>
          </c:val>
          <c:smooth val="0"/>
        </c:ser>
        <c:ser>
          <c:idx val="2"/>
          <c:order val="2"/>
          <c:tx>
            <c:strRef>
              <c:f>IB_write_bw!$T$57</c:f>
              <c:strCache>
                <c:ptCount val="1"/>
                <c:pt idx="0">
                  <c:v>QPs only</c:v>
                </c:pt>
              </c:strCache>
            </c:strRef>
          </c:tx>
          <c:dLbls>
            <c:numFmt formatCode="#,##0.0_);[Red]\(#,##0.0\)" sourceLinked="0"/>
            <c:txPr>
              <a:bodyPr/>
              <a:lstStyle/>
              <a:p>
                <a:pPr>
                  <a:defRPr lang="ja-JP"/>
                </a:pPr>
                <a:endParaRPr lang="en-US"/>
              </a:p>
            </c:txPr>
            <c:showLegendKey val="0"/>
            <c:showVal val="1"/>
            <c:showCatName val="0"/>
            <c:showSerName val="0"/>
            <c:showPercent val="0"/>
            <c:showBubbleSize val="0"/>
            <c:showLeaderLines val="0"/>
          </c:dLbls>
          <c:cat>
            <c:numRef>
              <c:f>IB_write_bw!$U$54:$AA$54</c:f>
              <c:numCache>
                <c:formatCode>General</c:formatCode>
                <c:ptCount val="7"/>
                <c:pt idx="0">
                  <c:v>1.0</c:v>
                </c:pt>
                <c:pt idx="1">
                  <c:v>2.0</c:v>
                </c:pt>
                <c:pt idx="2">
                  <c:v>4.0</c:v>
                </c:pt>
                <c:pt idx="3">
                  <c:v>8.0</c:v>
                </c:pt>
                <c:pt idx="4">
                  <c:v>16.0</c:v>
                </c:pt>
                <c:pt idx="5">
                  <c:v>32.0</c:v>
                </c:pt>
                <c:pt idx="6">
                  <c:v>64.0</c:v>
                </c:pt>
              </c:numCache>
            </c:numRef>
          </c:cat>
          <c:val>
            <c:numRef>
              <c:f>IB_write_bw!$U$57:$AA$57</c:f>
              <c:numCache>
                <c:formatCode>General</c:formatCode>
                <c:ptCount val="7"/>
                <c:pt idx="0">
                  <c:v>1.0</c:v>
                </c:pt>
                <c:pt idx="1">
                  <c:v>1.585304479114242</c:v>
                </c:pt>
                <c:pt idx="2">
                  <c:v>2.23376950176145</c:v>
                </c:pt>
                <c:pt idx="3">
                  <c:v>2.68935581278309</c:v>
                </c:pt>
                <c:pt idx="4">
                  <c:v>3.116884750880724</c:v>
                </c:pt>
                <c:pt idx="5">
                  <c:v>3.336185203824856</c:v>
                </c:pt>
                <c:pt idx="6">
                  <c:v>3.14519375943634</c:v>
                </c:pt>
              </c:numCache>
            </c:numRef>
          </c:val>
          <c:smooth val="0"/>
        </c:ser>
        <c:dLbls>
          <c:showLegendKey val="0"/>
          <c:showVal val="0"/>
          <c:showCatName val="0"/>
          <c:showSerName val="0"/>
          <c:showPercent val="0"/>
          <c:showBubbleSize val="0"/>
        </c:dLbls>
        <c:marker val="1"/>
        <c:smooth val="0"/>
        <c:axId val="-2124171176"/>
        <c:axId val="-2127829496"/>
      </c:lineChart>
      <c:catAx>
        <c:axId val="-2124171176"/>
        <c:scaling>
          <c:orientation val="minMax"/>
        </c:scaling>
        <c:delete val="0"/>
        <c:axPos val="b"/>
        <c:title>
          <c:tx>
            <c:rich>
              <a:bodyPr/>
              <a:lstStyle/>
              <a:p>
                <a:pPr>
                  <a:defRPr lang="ja-JP" altLang="en-US" sz="1800"/>
                </a:pPr>
                <a:r>
                  <a:rPr lang="en-US" altLang="ja-JP"/>
                  <a:t>Number of Threads</a:t>
                </a:r>
                <a:endParaRPr lang="ja-JP" altLang="en-US"/>
              </a:p>
            </c:rich>
          </c:tx>
          <c:overlay val="0"/>
        </c:title>
        <c:numFmt formatCode="General" sourceLinked="1"/>
        <c:majorTickMark val="out"/>
        <c:minorTickMark val="none"/>
        <c:tickLblPos val="low"/>
        <c:txPr>
          <a:bodyPr/>
          <a:lstStyle/>
          <a:p>
            <a:pPr>
              <a:defRPr lang="ja-JP"/>
            </a:pPr>
            <a:endParaRPr lang="en-US"/>
          </a:p>
        </c:txPr>
        <c:crossAx val="-2127829496"/>
        <c:crossesAt val="1.0"/>
        <c:auto val="1"/>
        <c:lblAlgn val="ctr"/>
        <c:lblOffset val="100"/>
        <c:noMultiLvlLbl val="0"/>
      </c:catAx>
      <c:valAx>
        <c:axId val="-2127829496"/>
        <c:scaling>
          <c:logBase val="2.0"/>
          <c:orientation val="minMax"/>
        </c:scaling>
        <c:delete val="0"/>
        <c:axPos val="l"/>
        <c:majorGridlines/>
        <c:title>
          <c:tx>
            <c:rich>
              <a:bodyPr/>
              <a:lstStyle/>
              <a:p>
                <a:pPr>
                  <a:defRPr lang="ja-JP" altLang="en-US" sz="1800"/>
                </a:pPr>
                <a:r>
                  <a:rPr lang="en-US" altLang="ja-JP"/>
                  <a:t>BW</a:t>
                </a:r>
                <a:r>
                  <a:rPr lang="en-US" altLang="ja-JP" baseline="0"/>
                  <a:t> Improvement</a:t>
                </a:r>
                <a:endParaRPr lang="ja-JP" altLang="en-US"/>
              </a:p>
            </c:rich>
          </c:tx>
          <c:overlay val="0"/>
        </c:title>
        <c:numFmt formatCode="General" sourceLinked="1"/>
        <c:majorTickMark val="out"/>
        <c:minorTickMark val="none"/>
        <c:tickLblPos val="nextTo"/>
        <c:txPr>
          <a:bodyPr/>
          <a:lstStyle/>
          <a:p>
            <a:pPr>
              <a:defRPr lang="ja-JP"/>
            </a:pPr>
            <a:endParaRPr lang="en-US"/>
          </a:p>
        </c:txPr>
        <c:crossAx val="-2124171176"/>
        <c:crosses val="autoZero"/>
        <c:crossBetween val="midCat"/>
      </c:valAx>
    </c:plotArea>
    <c:legend>
      <c:legendPos val="r"/>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3153718036642"/>
          <c:y val="0.0475750261127571"/>
          <c:w val="0.635330067600666"/>
          <c:h val="0.73877767960369"/>
        </c:manualLayout>
      </c:layout>
      <c:lineChart>
        <c:grouping val="standard"/>
        <c:varyColors val="0"/>
        <c:ser>
          <c:idx val="0"/>
          <c:order val="0"/>
          <c:tx>
            <c:strRef>
              <c:f>'IB-netmod'!$K$68</c:f>
              <c:strCache>
                <c:ptCount val="1"/>
                <c:pt idx="0">
                  <c:v>1000</c:v>
                </c:pt>
              </c:strCache>
            </c:strRef>
          </c:tx>
          <c:cat>
            <c:numRef>
              <c:f>'IB-netmod'!$L$67:$R$67</c:f>
              <c:numCache>
                <c:formatCode>General</c:formatCode>
                <c:ptCount val="7"/>
                <c:pt idx="0">
                  <c:v>1.0</c:v>
                </c:pt>
                <c:pt idx="1">
                  <c:v>2.0</c:v>
                </c:pt>
                <c:pt idx="2">
                  <c:v>4.0</c:v>
                </c:pt>
                <c:pt idx="3">
                  <c:v>8.0</c:v>
                </c:pt>
                <c:pt idx="4">
                  <c:v>16.0</c:v>
                </c:pt>
                <c:pt idx="5">
                  <c:v>32.0</c:v>
                </c:pt>
                <c:pt idx="6">
                  <c:v>64.0</c:v>
                </c:pt>
              </c:numCache>
            </c:numRef>
          </c:cat>
          <c:val>
            <c:numRef>
              <c:f>'IB-netmod'!$L$68:$R$68</c:f>
              <c:numCache>
                <c:formatCode>General</c:formatCode>
                <c:ptCount val="7"/>
                <c:pt idx="0">
                  <c:v>1.0</c:v>
                </c:pt>
                <c:pt idx="1">
                  <c:v>1.417685454086912</c:v>
                </c:pt>
                <c:pt idx="2">
                  <c:v>2.222069933149454</c:v>
                </c:pt>
                <c:pt idx="3">
                  <c:v>4.389690561766897</c:v>
                </c:pt>
                <c:pt idx="4">
                  <c:v>7.346401063122651</c:v>
                </c:pt>
                <c:pt idx="5">
                  <c:v>9.10983945838255</c:v>
                </c:pt>
                <c:pt idx="6">
                  <c:v>10.47075002718848</c:v>
                </c:pt>
              </c:numCache>
            </c:numRef>
          </c:val>
          <c:smooth val="0"/>
        </c:ser>
        <c:ser>
          <c:idx val="1"/>
          <c:order val="1"/>
          <c:tx>
            <c:strRef>
              <c:f>'IB-netmod'!$K$69</c:f>
              <c:strCache>
                <c:ptCount val="1"/>
                <c:pt idx="0">
                  <c:v>2000</c:v>
                </c:pt>
              </c:strCache>
            </c:strRef>
          </c:tx>
          <c:cat>
            <c:numRef>
              <c:f>'IB-netmod'!$L$67:$R$67</c:f>
              <c:numCache>
                <c:formatCode>General</c:formatCode>
                <c:ptCount val="7"/>
                <c:pt idx="0">
                  <c:v>1.0</c:v>
                </c:pt>
                <c:pt idx="1">
                  <c:v>2.0</c:v>
                </c:pt>
                <c:pt idx="2">
                  <c:v>4.0</c:v>
                </c:pt>
                <c:pt idx="3">
                  <c:v>8.0</c:v>
                </c:pt>
                <c:pt idx="4">
                  <c:v>16.0</c:v>
                </c:pt>
                <c:pt idx="5">
                  <c:v>32.0</c:v>
                </c:pt>
                <c:pt idx="6">
                  <c:v>64.0</c:v>
                </c:pt>
              </c:numCache>
            </c:numRef>
          </c:cat>
          <c:val>
            <c:numRef>
              <c:f>'IB-netmod'!$L$69:$R$69</c:f>
              <c:numCache>
                <c:formatCode>General</c:formatCode>
                <c:ptCount val="7"/>
                <c:pt idx="0">
                  <c:v>1.0</c:v>
                </c:pt>
                <c:pt idx="1">
                  <c:v>1.439934881328966</c:v>
                </c:pt>
                <c:pt idx="2">
                  <c:v>2.21643476843938</c:v>
                </c:pt>
                <c:pt idx="3">
                  <c:v>4.293514608111645</c:v>
                </c:pt>
                <c:pt idx="4">
                  <c:v>5.878975683282868</c:v>
                </c:pt>
                <c:pt idx="5">
                  <c:v>5.685762924694071</c:v>
                </c:pt>
                <c:pt idx="6">
                  <c:v>6.695878841395667</c:v>
                </c:pt>
              </c:numCache>
            </c:numRef>
          </c:val>
          <c:smooth val="0"/>
        </c:ser>
        <c:ser>
          <c:idx val="2"/>
          <c:order val="2"/>
          <c:tx>
            <c:strRef>
              <c:f>'IB-netmod'!$K$70</c:f>
              <c:strCache>
                <c:ptCount val="1"/>
                <c:pt idx="0">
                  <c:v>4000</c:v>
                </c:pt>
              </c:strCache>
            </c:strRef>
          </c:tx>
          <c:cat>
            <c:numRef>
              <c:f>'IB-netmod'!$L$67:$R$67</c:f>
              <c:numCache>
                <c:formatCode>General</c:formatCode>
                <c:ptCount val="7"/>
                <c:pt idx="0">
                  <c:v>1.0</c:v>
                </c:pt>
                <c:pt idx="1">
                  <c:v>2.0</c:v>
                </c:pt>
                <c:pt idx="2">
                  <c:v>4.0</c:v>
                </c:pt>
                <c:pt idx="3">
                  <c:v>8.0</c:v>
                </c:pt>
                <c:pt idx="4">
                  <c:v>16.0</c:v>
                </c:pt>
                <c:pt idx="5">
                  <c:v>32.0</c:v>
                </c:pt>
                <c:pt idx="6">
                  <c:v>64.0</c:v>
                </c:pt>
              </c:numCache>
            </c:numRef>
          </c:cat>
          <c:val>
            <c:numRef>
              <c:f>'IB-netmod'!$L$70:$R$70</c:f>
              <c:numCache>
                <c:formatCode>General</c:formatCode>
                <c:ptCount val="7"/>
                <c:pt idx="0">
                  <c:v>1.0</c:v>
                </c:pt>
                <c:pt idx="1">
                  <c:v>1.844253519675147</c:v>
                </c:pt>
                <c:pt idx="2">
                  <c:v>1.9172531641468</c:v>
                </c:pt>
                <c:pt idx="3">
                  <c:v>3.744598333415949</c:v>
                </c:pt>
                <c:pt idx="4">
                  <c:v>5.84306588484654</c:v>
                </c:pt>
                <c:pt idx="5">
                  <c:v>6.520036902594089</c:v>
                </c:pt>
                <c:pt idx="6">
                  <c:v>6.995650699863795</c:v>
                </c:pt>
              </c:numCache>
            </c:numRef>
          </c:val>
          <c:smooth val="0"/>
        </c:ser>
        <c:ser>
          <c:idx val="3"/>
          <c:order val="3"/>
          <c:tx>
            <c:strRef>
              <c:f>'IB-netmod'!$K$71</c:f>
              <c:strCache>
                <c:ptCount val="1"/>
                <c:pt idx="0">
                  <c:v>8000</c:v>
                </c:pt>
              </c:strCache>
            </c:strRef>
          </c:tx>
          <c:cat>
            <c:numRef>
              <c:f>'IB-netmod'!$L$67:$R$67</c:f>
              <c:numCache>
                <c:formatCode>General</c:formatCode>
                <c:ptCount val="7"/>
                <c:pt idx="0">
                  <c:v>1.0</c:v>
                </c:pt>
                <c:pt idx="1">
                  <c:v>2.0</c:v>
                </c:pt>
                <c:pt idx="2">
                  <c:v>4.0</c:v>
                </c:pt>
                <c:pt idx="3">
                  <c:v>8.0</c:v>
                </c:pt>
                <c:pt idx="4">
                  <c:v>16.0</c:v>
                </c:pt>
                <c:pt idx="5">
                  <c:v>32.0</c:v>
                </c:pt>
                <c:pt idx="6">
                  <c:v>64.0</c:v>
                </c:pt>
              </c:numCache>
            </c:numRef>
          </c:cat>
          <c:val>
            <c:numRef>
              <c:f>'IB-netmod'!$L$71:$R$71</c:f>
              <c:numCache>
                <c:formatCode>General</c:formatCode>
                <c:ptCount val="7"/>
                <c:pt idx="0">
                  <c:v>1.0</c:v>
                </c:pt>
                <c:pt idx="1">
                  <c:v>1.9810596144211</c:v>
                </c:pt>
                <c:pt idx="2">
                  <c:v>2.463025040362551</c:v>
                </c:pt>
                <c:pt idx="3">
                  <c:v>4.762776617289685</c:v>
                </c:pt>
                <c:pt idx="4">
                  <c:v>6.91895276459318</c:v>
                </c:pt>
                <c:pt idx="5">
                  <c:v>7.547420933315077</c:v>
                </c:pt>
                <c:pt idx="6">
                  <c:v>6.797675233970361</c:v>
                </c:pt>
              </c:numCache>
            </c:numRef>
          </c:val>
          <c:smooth val="0"/>
        </c:ser>
        <c:ser>
          <c:idx val="4"/>
          <c:order val="4"/>
          <c:tx>
            <c:strRef>
              <c:f>'IB-netmod'!$K$72</c:f>
              <c:strCache>
                <c:ptCount val="1"/>
                <c:pt idx="0">
                  <c:v>16000</c:v>
                </c:pt>
              </c:strCache>
            </c:strRef>
          </c:tx>
          <c:cat>
            <c:numRef>
              <c:f>'IB-netmod'!$L$67:$R$67</c:f>
              <c:numCache>
                <c:formatCode>General</c:formatCode>
                <c:ptCount val="7"/>
                <c:pt idx="0">
                  <c:v>1.0</c:v>
                </c:pt>
                <c:pt idx="1">
                  <c:v>2.0</c:v>
                </c:pt>
                <c:pt idx="2">
                  <c:v>4.0</c:v>
                </c:pt>
                <c:pt idx="3">
                  <c:v>8.0</c:v>
                </c:pt>
                <c:pt idx="4">
                  <c:v>16.0</c:v>
                </c:pt>
                <c:pt idx="5">
                  <c:v>32.0</c:v>
                </c:pt>
                <c:pt idx="6">
                  <c:v>64.0</c:v>
                </c:pt>
              </c:numCache>
            </c:numRef>
          </c:cat>
          <c:val>
            <c:numRef>
              <c:f>'IB-netmod'!$L$72:$R$72</c:f>
              <c:numCache>
                <c:formatCode>General</c:formatCode>
                <c:ptCount val="7"/>
                <c:pt idx="0">
                  <c:v>1.0</c:v>
                </c:pt>
                <c:pt idx="1">
                  <c:v>1.413148625481875</c:v>
                </c:pt>
                <c:pt idx="2">
                  <c:v>1.67311238509962</c:v>
                </c:pt>
                <c:pt idx="3">
                  <c:v>3.211936485147859</c:v>
                </c:pt>
                <c:pt idx="4">
                  <c:v>4.995518314281041</c:v>
                </c:pt>
                <c:pt idx="5">
                  <c:v>5.642385157924446</c:v>
                </c:pt>
                <c:pt idx="6">
                  <c:v>6.900478623597228</c:v>
                </c:pt>
              </c:numCache>
            </c:numRef>
          </c:val>
          <c:smooth val="0"/>
        </c:ser>
        <c:dLbls>
          <c:showLegendKey val="0"/>
          <c:showVal val="0"/>
          <c:showCatName val="0"/>
          <c:showSerName val="0"/>
          <c:showPercent val="0"/>
          <c:showBubbleSize val="0"/>
        </c:dLbls>
        <c:marker val="1"/>
        <c:smooth val="0"/>
        <c:axId val="-2127262520"/>
        <c:axId val="-2127017704"/>
      </c:lineChart>
      <c:catAx>
        <c:axId val="-2127262520"/>
        <c:scaling>
          <c:orientation val="minMax"/>
        </c:scaling>
        <c:delete val="0"/>
        <c:axPos val="b"/>
        <c:title>
          <c:tx>
            <c:rich>
              <a:bodyPr/>
              <a:lstStyle/>
              <a:p>
                <a:pPr>
                  <a:defRPr lang="ja-JP" altLang="en-US" sz="1800"/>
                </a:pPr>
                <a:r>
                  <a:rPr lang="en-US" altLang="ja-JP" sz="1800" b="0" i="0" baseline="0">
                    <a:effectLst/>
                  </a:rPr>
                  <a:t>Number of Threads</a:t>
                </a:r>
                <a:endParaRPr lang="ja-JP" altLang="ja-JP">
                  <a:effectLst/>
                </a:endParaRPr>
              </a:p>
            </c:rich>
          </c:tx>
          <c:overlay val="0"/>
        </c:title>
        <c:numFmt formatCode="General" sourceLinked="1"/>
        <c:majorTickMark val="out"/>
        <c:minorTickMark val="none"/>
        <c:tickLblPos val="low"/>
        <c:txPr>
          <a:bodyPr/>
          <a:lstStyle/>
          <a:p>
            <a:pPr>
              <a:defRPr lang="ja-JP"/>
            </a:pPr>
            <a:endParaRPr lang="en-US"/>
          </a:p>
        </c:txPr>
        <c:crossAx val="-2127017704"/>
        <c:crossesAt val="0.0"/>
        <c:auto val="1"/>
        <c:lblAlgn val="ctr"/>
        <c:lblOffset val="100"/>
        <c:noMultiLvlLbl val="0"/>
      </c:catAx>
      <c:valAx>
        <c:axId val="-2127017704"/>
        <c:scaling>
          <c:logBase val="2.0"/>
          <c:orientation val="minMax"/>
        </c:scaling>
        <c:delete val="0"/>
        <c:axPos val="l"/>
        <c:majorGridlines/>
        <c:title>
          <c:tx>
            <c:rich>
              <a:bodyPr/>
              <a:lstStyle/>
              <a:p>
                <a:pPr>
                  <a:defRPr lang="ja-JP" altLang="en-US" sz="1800"/>
                </a:pPr>
                <a:r>
                  <a:rPr lang="en-US" altLang="ja-JP"/>
                  <a:t>Speedup</a:t>
                </a:r>
                <a:endParaRPr lang="ja-JP" altLang="en-US"/>
              </a:p>
            </c:rich>
          </c:tx>
          <c:overlay val="0"/>
        </c:title>
        <c:numFmt formatCode="General" sourceLinked="1"/>
        <c:majorTickMark val="out"/>
        <c:minorTickMark val="none"/>
        <c:tickLblPos val="nextTo"/>
        <c:txPr>
          <a:bodyPr/>
          <a:lstStyle/>
          <a:p>
            <a:pPr>
              <a:defRPr lang="ja-JP"/>
            </a:pPr>
            <a:endParaRPr lang="en-US"/>
          </a:p>
        </c:txPr>
        <c:crossAx val="-2127262520"/>
        <c:crosses val="autoZero"/>
        <c:crossBetween val="midCat"/>
      </c:valAx>
    </c:plotArea>
    <c:legend>
      <c:legendPos val="r"/>
      <c:layout>
        <c:manualLayout>
          <c:xMode val="edge"/>
          <c:yMode val="edge"/>
          <c:x val="0.751559879728879"/>
          <c:y val="0.179556887969274"/>
          <c:w val="0.233585658543258"/>
          <c:h val="0.602358680778206"/>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6289213285"/>
          <c:y val="0.0388440743179203"/>
          <c:w val="0.622103850298815"/>
          <c:h val="0.733213224575605"/>
        </c:manualLayout>
      </c:layout>
      <c:lineChart>
        <c:grouping val="standard"/>
        <c:varyColors val="0"/>
        <c:ser>
          <c:idx val="0"/>
          <c:order val="0"/>
          <c:tx>
            <c:strRef>
              <c:f>'3D-packing'!$J$80</c:f>
              <c:strCache>
                <c:ptCount val="1"/>
                <c:pt idx="0">
                  <c:v>256</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'3D-packing'!$K$80:$S$80</c:f>
              <c:numCache>
                <c:formatCode>General</c:formatCode>
                <c:ptCount val="9"/>
                <c:pt idx="0">
                  <c:v>0.380298235861481</c:v>
                </c:pt>
                <c:pt idx="1">
                  <c:v>0.352538284057957</c:v>
                </c:pt>
                <c:pt idx="2">
                  <c:v>0.393085319535641</c:v>
                </c:pt>
                <c:pt idx="3">
                  <c:v>0.387647801022441</c:v>
                </c:pt>
                <c:pt idx="4">
                  <c:v>0.365013090168982</c:v>
                </c:pt>
                <c:pt idx="5">
                  <c:v>0.322391972373118</c:v>
                </c:pt>
                <c:pt idx="6">
                  <c:v>0.243286425732409</c:v>
                </c:pt>
                <c:pt idx="7">
                  <c:v>0.237229963752869</c:v>
                </c:pt>
                <c:pt idx="8">
                  <c:v>0.210191380237381</c:v>
                </c:pt>
              </c:numCache>
            </c:numRef>
          </c:val>
          <c:smooth val="0"/>
        </c:ser>
        <c:ser>
          <c:idx val="1"/>
          <c:order val="1"/>
          <c:tx>
            <c:strRef>
              <c:f>'3D-packing'!$J$81</c:f>
              <c:strCache>
                <c:ptCount val="1"/>
                <c:pt idx="0">
                  <c:v>1K</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'3D-packing'!$K$81:$S$81</c:f>
              <c:numCache>
                <c:formatCode>General</c:formatCode>
                <c:ptCount val="9"/>
                <c:pt idx="0">
                  <c:v>0.433160799204829</c:v>
                </c:pt>
                <c:pt idx="1">
                  <c:v>0.668824076444937</c:v>
                </c:pt>
                <c:pt idx="2">
                  <c:v>0.959720595789124</c:v>
                </c:pt>
                <c:pt idx="3">
                  <c:v>1.1263488945867</c:v>
                </c:pt>
                <c:pt idx="4">
                  <c:v>1.148721112155633</c:v>
                </c:pt>
                <c:pt idx="5">
                  <c:v>1.098932356500891</c:v>
                </c:pt>
                <c:pt idx="6">
                  <c:v>0.87344073156387</c:v>
                </c:pt>
                <c:pt idx="7">
                  <c:v>0.856198342159252</c:v>
                </c:pt>
                <c:pt idx="8">
                  <c:v>0.771985401261424</c:v>
                </c:pt>
              </c:numCache>
            </c:numRef>
          </c:val>
          <c:smooth val="0"/>
        </c:ser>
        <c:ser>
          <c:idx val="2"/>
          <c:order val="2"/>
          <c:tx>
            <c:strRef>
              <c:f>'3D-packing'!$J$82</c:f>
              <c:strCache>
                <c:ptCount val="1"/>
                <c:pt idx="0">
                  <c:v>4K</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'3D-packing'!$K$82:$S$82</c:f>
              <c:numCache>
                <c:formatCode>General</c:formatCode>
                <c:ptCount val="9"/>
                <c:pt idx="0">
                  <c:v>0.457891093841295</c:v>
                </c:pt>
                <c:pt idx="1">
                  <c:v>0.839198377032925</c:v>
                </c:pt>
                <c:pt idx="2">
                  <c:v>1.440657838813427</c:v>
                </c:pt>
                <c:pt idx="3">
                  <c:v>2.348103316747922</c:v>
                </c:pt>
                <c:pt idx="4">
                  <c:v>3.26574824506333</c:v>
                </c:pt>
                <c:pt idx="5">
                  <c:v>3.506940385313837</c:v>
                </c:pt>
                <c:pt idx="6">
                  <c:v>3.097050956449808</c:v>
                </c:pt>
                <c:pt idx="7">
                  <c:v>3.097813589126593</c:v>
                </c:pt>
                <c:pt idx="8">
                  <c:v>2.853091758030234</c:v>
                </c:pt>
              </c:numCache>
            </c:numRef>
          </c:val>
          <c:smooth val="0"/>
        </c:ser>
        <c:ser>
          <c:idx val="3"/>
          <c:order val="3"/>
          <c:tx>
            <c:strRef>
              <c:f>'3D-packing'!$J$83</c:f>
              <c:strCache>
                <c:ptCount val="1"/>
                <c:pt idx="0">
                  <c:v>16K</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'3D-packing'!$K$83:$S$83</c:f>
              <c:numCache>
                <c:formatCode>General</c:formatCode>
                <c:ptCount val="9"/>
                <c:pt idx="0">
                  <c:v>0.4682289750955</c:v>
                </c:pt>
                <c:pt idx="1">
                  <c:v>0.866171363620097</c:v>
                </c:pt>
                <c:pt idx="2">
                  <c:v>1.644660740384515</c:v>
                </c:pt>
                <c:pt idx="3">
                  <c:v>3.1920939873459</c:v>
                </c:pt>
                <c:pt idx="4">
                  <c:v>5.473507342866663</c:v>
                </c:pt>
                <c:pt idx="5">
                  <c:v>8.108380671383545</c:v>
                </c:pt>
                <c:pt idx="6">
                  <c:v>8.884059669821974</c:v>
                </c:pt>
                <c:pt idx="7">
                  <c:v>9.98044019686752</c:v>
                </c:pt>
                <c:pt idx="8">
                  <c:v>9.61619471534749</c:v>
                </c:pt>
              </c:numCache>
            </c:numRef>
          </c:val>
          <c:smooth val="0"/>
        </c:ser>
        <c:ser>
          <c:idx val="4"/>
          <c:order val="4"/>
          <c:tx>
            <c:strRef>
              <c:f>'3D-packing'!$J$84</c:f>
              <c:strCache>
                <c:ptCount val="1"/>
                <c:pt idx="0">
                  <c:v>64K</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'3D-packing'!$K$84:$S$84</c:f>
              <c:numCache>
                <c:formatCode>General</c:formatCode>
                <c:ptCount val="9"/>
                <c:pt idx="0">
                  <c:v>0.452414614559472</c:v>
                </c:pt>
                <c:pt idx="1">
                  <c:v>0.882470371737356</c:v>
                </c:pt>
                <c:pt idx="2">
                  <c:v>1.75779793915233</c:v>
                </c:pt>
                <c:pt idx="3">
                  <c:v>3.427474741998417</c:v>
                </c:pt>
                <c:pt idx="4">
                  <c:v>6.454078063512736</c:v>
                </c:pt>
                <c:pt idx="5">
                  <c:v>11.082123777599</c:v>
                </c:pt>
                <c:pt idx="6">
                  <c:v>16.78844854649205</c:v>
                </c:pt>
                <c:pt idx="7">
                  <c:v>22.19974211741524</c:v>
                </c:pt>
                <c:pt idx="8">
                  <c:v>24.96374533865187</c:v>
                </c:pt>
              </c:numCache>
            </c:numRef>
          </c:val>
          <c:smooth val="0"/>
        </c:ser>
        <c:ser>
          <c:idx val="5"/>
          <c:order val="5"/>
          <c:tx>
            <c:strRef>
              <c:f>'3D-packing'!$J$85</c:f>
              <c:strCache>
                <c:ptCount val="1"/>
                <c:pt idx="0">
                  <c:v>256K</c:v>
                </c:pt>
              </c:strCache>
            </c:strRef>
          </c:tx>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'3D-packing'!$K$85:$S$85</c:f>
              <c:numCache>
                <c:formatCode>General</c:formatCode>
                <c:ptCount val="9"/>
                <c:pt idx="0">
                  <c:v>0.448777523264452</c:v>
                </c:pt>
                <c:pt idx="1">
                  <c:v>0.893199059622158</c:v>
                </c:pt>
                <c:pt idx="2">
                  <c:v>1.764730574398897</c:v>
                </c:pt>
                <c:pt idx="3">
                  <c:v>3.224694011279161</c:v>
                </c:pt>
                <c:pt idx="4">
                  <c:v>6.014958184785851</c:v>
                </c:pt>
                <c:pt idx="5">
                  <c:v>12.06577342784615</c:v>
                </c:pt>
                <c:pt idx="6">
                  <c:v>20.48111157199072</c:v>
                </c:pt>
                <c:pt idx="7">
                  <c:v>31.25674491827763</c:v>
                </c:pt>
                <c:pt idx="8">
                  <c:v>42.55512843171564</c:v>
                </c:pt>
              </c:numCache>
            </c:numRef>
          </c:val>
          <c:smooth val="0"/>
        </c:ser>
        <c:ser>
          <c:idx val="6"/>
          <c:order val="6"/>
          <c:tx>
            <c:strRef>
              <c:f>'3D-packing'!$J$86</c:f>
              <c:strCache>
                <c:ptCount val="1"/>
                <c:pt idx="0">
                  <c:v>Ideal</c:v>
                </c:pt>
              </c:strCache>
            </c:strRef>
          </c:tx>
          <c:spPr>
            <a:ln>
              <a:solidFill>
                <a:srgbClr val="FF0000"/>
              </a:solidFill>
            </a:ln>
          </c:spPr>
          <c:marker>
            <c:symbol val="none"/>
          </c:marker>
          <c:cat>
            <c:numRef>
              <c:f>'3D-packing'!$K$79:$S$79</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'3D-packing'!$K$86:$S$86</c:f>
              <c:numCache>
                <c:formatCode>General</c:formatCode>
                <c:ptCount val="9"/>
                <c:pt idx="0">
                  <c:v>1.0</c:v>
                </c:pt>
                <c:pt idx="1">
                  <c:v>2.0</c:v>
                </c:pt>
                <c:pt idx="2">
                  <c:v>4.0</c:v>
                </c:pt>
                <c:pt idx="3">
                  <c:v>8.0</c:v>
                </c:pt>
                <c:pt idx="4">
                  <c:v>16.0</c:v>
                </c:pt>
                <c:pt idx="5">
                  <c:v>32.0</c:v>
                </c:pt>
                <c:pt idx="6">
                  <c:v>64.0</c:v>
                </c:pt>
                <c:pt idx="7">
                  <c:v>128.0</c:v>
                </c:pt>
                <c:pt idx="8">
                  <c:v>240.0</c:v>
                </c:pt>
              </c:numCache>
            </c:numRef>
          </c:val>
          <c:smooth val="0"/>
        </c:ser>
        <c:dLbls>
          <c:showLegendKey val="0"/>
          <c:showVal val="0"/>
          <c:showCatName val="0"/>
          <c:showSerName val="0"/>
          <c:showPercent val="0"/>
          <c:showBubbleSize val="0"/>
        </c:dLbls>
        <c:marker val="1"/>
        <c:smooth val="0"/>
        <c:axId val="-2037807608"/>
        <c:axId val="-2037794040"/>
      </c:lineChart>
      <c:catAx>
        <c:axId val="-2037807608"/>
        <c:scaling>
          <c:orientation val="minMax"/>
        </c:scaling>
        <c:delete val="0"/>
        <c:axPos val="b"/>
        <c:title>
          <c:tx>
            <c:rich>
              <a:bodyPr/>
              <a:lstStyle/>
              <a:p>
                <a:pPr algn="ctr" rtl="0">
                  <a:defRPr/>
                </a:pPr>
                <a:r>
                  <a:rPr lang="en-US" b="1" dirty="0"/>
                  <a:t>Number of Threads</a:t>
                </a:r>
              </a:p>
            </c:rich>
          </c:tx>
          <c:layout/>
          <c:overlay val="0"/>
        </c:title>
        <c:numFmt formatCode="General" sourceLinked="1"/>
        <c:majorTickMark val="out"/>
        <c:minorTickMark val="none"/>
        <c:tickLblPos val="low"/>
        <c:crossAx val="-2037794040"/>
        <c:crossesAt val="0.0625"/>
        <c:auto val="1"/>
        <c:lblAlgn val="ctr"/>
        <c:lblOffset val="100"/>
        <c:noMultiLvlLbl val="0"/>
      </c:catAx>
      <c:valAx>
        <c:axId val="-2037794040"/>
        <c:scaling>
          <c:logBase val="2.0"/>
          <c:orientation val="minMax"/>
        </c:scaling>
        <c:delete val="0"/>
        <c:axPos val="l"/>
        <c:majorGridlines/>
        <c:title>
          <c:tx>
            <c:rich>
              <a:bodyPr rot="-5400000" vert="horz"/>
              <a:lstStyle/>
              <a:p>
                <a:pPr algn="ctr" rtl="0">
                  <a:defRPr/>
                </a:pPr>
                <a:r>
                  <a:rPr lang="en-US"/>
                  <a:t>Speedup</a:t>
                </a:r>
              </a:p>
            </c:rich>
          </c:tx>
          <c:layout/>
          <c:overlay val="0"/>
        </c:title>
        <c:numFmt formatCode="General" sourceLinked="1"/>
        <c:majorTickMark val="out"/>
        <c:minorTickMark val="none"/>
        <c:tickLblPos val="nextTo"/>
        <c:crossAx val="-2037807608"/>
        <c:crosses val="autoZero"/>
        <c:crossBetween val="midCat"/>
      </c:valAx>
    </c:plotArea>
    <c:legend>
      <c:legendPos val="r"/>
      <c:layout>
        <c:manualLayout>
          <c:xMode val="edge"/>
          <c:yMode val="edge"/>
          <c:x val="0.806781228568629"/>
          <c:y val="0.0518457629834585"/>
          <c:w val="0.155891447046145"/>
          <c:h val="0.718134028090208"/>
        </c:manualLayout>
      </c:layout>
      <c:overlay val="0"/>
    </c:legend>
    <c:plotVisOnly val="1"/>
    <c:dispBlanksAs val="gap"/>
    <c:showDLblsOverMax val="0"/>
  </c:chart>
  <c:spPr>
    <a:ln>
      <a:noFill/>
    </a:ln>
  </c:spPr>
  <c:txPr>
    <a:bodyPr/>
    <a:lstStyle/>
    <a:p>
      <a:pPr>
        <a:defRPr sz="1200" b="0" i="0">
          <a:latin typeface="Calibri"/>
          <a:ea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0.0348341059987348"/>
          <c:y val="0.0509259259259259"/>
          <c:w val="0.798649012684278"/>
          <c:h val="0.8559732965293"/>
        </c:manualLayout>
      </c:layout>
      <c:lineChart>
        <c:grouping val="standard"/>
        <c:varyColors val="0"/>
        <c:ser>
          <c:idx val="0"/>
          <c:order val="0"/>
          <c:tx>
            <c:strRef>
              <c:f>'3D-halo'!$M$84</c:f>
              <c:strCache>
                <c:ptCount val="1"/>
                <c:pt idx="0">
                  <c:v>Cube</c:v>
                </c:pt>
              </c:strCache>
            </c:strRef>
          </c:tx>
          <c:cat>
            <c:numRef>
              <c:f>'3D-halo'!$L$85:$L$93</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'3D-halo'!$M$85:$M$93</c:f>
              <c:numCache>
                <c:formatCode>General</c:formatCode>
                <c:ptCount val="9"/>
                <c:pt idx="0">
                  <c:v>0.763513880874242</c:v>
                </c:pt>
                <c:pt idx="1">
                  <c:v>1.449744332644187</c:v>
                </c:pt>
                <c:pt idx="2">
                  <c:v>2.492502859594361</c:v>
                </c:pt>
                <c:pt idx="3">
                  <c:v>3.828062535648006</c:v>
                </c:pt>
                <c:pt idx="4">
                  <c:v>5.192142213280141</c:v>
                </c:pt>
                <c:pt idx="5">
                  <c:v>5.791721631347657</c:v>
                </c:pt>
                <c:pt idx="6">
                  <c:v>4.891457267083004</c:v>
                </c:pt>
                <c:pt idx="7">
                  <c:v>4.74870052100352</c:v>
                </c:pt>
                <c:pt idx="8">
                  <c:v>4.124508940148384</c:v>
                </c:pt>
              </c:numCache>
            </c:numRef>
          </c:val>
          <c:smooth val="0"/>
        </c:ser>
        <c:ser>
          <c:idx val="1"/>
          <c:order val="1"/>
          <c:tx>
            <c:strRef>
              <c:f>'3D-halo'!$M$96</c:f>
              <c:strCache>
                <c:ptCount val="1"/>
                <c:pt idx="0">
                  <c:v>Large X</c:v>
                </c:pt>
              </c:strCache>
            </c:strRef>
          </c:tx>
          <c:cat>
            <c:numRef>
              <c:f>'3D-halo'!$L$85:$L$93</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'3D-halo'!$M$97:$M$105</c:f>
              <c:numCache>
                <c:formatCode>General</c:formatCode>
                <c:ptCount val="9"/>
                <c:pt idx="0">
                  <c:v>0.611798354601028</c:v>
                </c:pt>
                <c:pt idx="1">
                  <c:v>1.196909927494344</c:v>
                </c:pt>
                <c:pt idx="2">
                  <c:v>1.382235266450251</c:v>
                </c:pt>
                <c:pt idx="3">
                  <c:v>1.514353196586894</c:v>
                </c:pt>
                <c:pt idx="4">
                  <c:v>1.572908980382568</c:v>
                </c:pt>
                <c:pt idx="5">
                  <c:v>1.553008168303505</c:v>
                </c:pt>
                <c:pt idx="6">
                  <c:v>1.532521898005376</c:v>
                </c:pt>
                <c:pt idx="7">
                  <c:v>1.499418543666597</c:v>
                </c:pt>
                <c:pt idx="8">
                  <c:v>1.514125885675877</c:v>
                </c:pt>
              </c:numCache>
            </c:numRef>
          </c:val>
          <c:smooth val="0"/>
        </c:ser>
        <c:ser>
          <c:idx val="2"/>
          <c:order val="2"/>
          <c:tx>
            <c:strRef>
              <c:f>'3D-halo'!$N$96</c:f>
              <c:strCache>
                <c:ptCount val="1"/>
                <c:pt idx="0">
                  <c:v>Large Y</c:v>
                </c:pt>
              </c:strCache>
            </c:strRef>
          </c:tx>
          <c:cat>
            <c:numRef>
              <c:f>'3D-halo'!$L$85:$L$93</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'3D-halo'!$N$97:$N$105</c:f>
              <c:numCache>
                <c:formatCode>General</c:formatCode>
                <c:ptCount val="9"/>
                <c:pt idx="0">
                  <c:v>0.816054134818401</c:v>
                </c:pt>
                <c:pt idx="1">
                  <c:v>1.593779673611403</c:v>
                </c:pt>
                <c:pt idx="2">
                  <c:v>3.039278571214357</c:v>
                </c:pt>
                <c:pt idx="3">
                  <c:v>5.688127507779491</c:v>
                </c:pt>
                <c:pt idx="4">
                  <c:v>9.56993082394635</c:v>
                </c:pt>
                <c:pt idx="5">
                  <c:v>14.70411648658163</c:v>
                </c:pt>
                <c:pt idx="6">
                  <c:v>18.98431726142253</c:v>
                </c:pt>
                <c:pt idx="7">
                  <c:v>22.18098682777286</c:v>
                </c:pt>
                <c:pt idx="8">
                  <c:v>23.44709880098448</c:v>
                </c:pt>
              </c:numCache>
            </c:numRef>
          </c:val>
          <c:smooth val="0"/>
        </c:ser>
        <c:ser>
          <c:idx val="3"/>
          <c:order val="3"/>
          <c:tx>
            <c:strRef>
              <c:f>'3D-halo'!$O$96</c:f>
              <c:strCache>
                <c:ptCount val="1"/>
                <c:pt idx="0">
                  <c:v>Large Z</c:v>
                </c:pt>
              </c:strCache>
            </c:strRef>
          </c:tx>
          <c:cat>
            <c:numRef>
              <c:f>'3D-halo'!$L$85:$L$93</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'3D-halo'!$O$97:$O$105</c:f>
              <c:numCache>
                <c:formatCode>General</c:formatCode>
                <c:ptCount val="9"/>
                <c:pt idx="0">
                  <c:v>0.716611446935825</c:v>
                </c:pt>
                <c:pt idx="1">
                  <c:v>1.033549665391094</c:v>
                </c:pt>
                <c:pt idx="2">
                  <c:v>1.433155205156654</c:v>
                </c:pt>
                <c:pt idx="3">
                  <c:v>1.702148188080774</c:v>
                </c:pt>
                <c:pt idx="4">
                  <c:v>1.849201938126992</c:v>
                </c:pt>
                <c:pt idx="5">
                  <c:v>1.68618570226576</c:v>
                </c:pt>
                <c:pt idx="6">
                  <c:v>1.332149695014202</c:v>
                </c:pt>
                <c:pt idx="7">
                  <c:v>1.088098053502208</c:v>
                </c:pt>
                <c:pt idx="8">
                  <c:v>1.02006234147762</c:v>
                </c:pt>
              </c:numCache>
            </c:numRef>
          </c:val>
          <c:smooth val="0"/>
        </c:ser>
        <c:dLbls>
          <c:showLegendKey val="0"/>
          <c:showVal val="0"/>
          <c:showCatName val="0"/>
          <c:showSerName val="0"/>
          <c:showPercent val="0"/>
          <c:showBubbleSize val="0"/>
        </c:dLbls>
        <c:marker val="1"/>
        <c:smooth val="0"/>
        <c:axId val="-2037739656"/>
        <c:axId val="-2037733944"/>
      </c:lineChart>
      <c:catAx>
        <c:axId val="-2037739656"/>
        <c:scaling>
          <c:orientation val="minMax"/>
        </c:scaling>
        <c:delete val="0"/>
        <c:axPos val="b"/>
        <c:title>
          <c:tx>
            <c:rich>
              <a:bodyPr/>
              <a:lstStyle/>
              <a:p>
                <a:pPr>
                  <a:defRPr lang="ja-JP"/>
                </a:pPr>
                <a:r>
                  <a:rPr lang="en-US"/>
                  <a:t>Number of Threads</a:t>
                </a:r>
                <a:endParaRPr lang="ja-JP"/>
              </a:p>
            </c:rich>
          </c:tx>
          <c:layout/>
          <c:overlay val="0"/>
        </c:title>
        <c:numFmt formatCode="General" sourceLinked="1"/>
        <c:majorTickMark val="out"/>
        <c:minorTickMark val="none"/>
        <c:tickLblPos val="low"/>
        <c:txPr>
          <a:bodyPr/>
          <a:lstStyle/>
          <a:p>
            <a:pPr>
              <a:defRPr lang="ja-JP"/>
            </a:pPr>
            <a:endParaRPr lang="en-US"/>
          </a:p>
        </c:txPr>
        <c:crossAx val="-2037733944"/>
        <c:crossesAt val="0.0"/>
        <c:auto val="1"/>
        <c:lblAlgn val="ctr"/>
        <c:lblOffset val="100"/>
        <c:noMultiLvlLbl val="0"/>
      </c:catAx>
      <c:valAx>
        <c:axId val="-2037733944"/>
        <c:scaling>
          <c:logBase val="2.0"/>
          <c:orientation val="minMax"/>
        </c:scaling>
        <c:delete val="0"/>
        <c:axPos val="l"/>
        <c:majorGridlines/>
        <c:title>
          <c:tx>
            <c:rich>
              <a:bodyPr/>
              <a:lstStyle/>
              <a:p>
                <a:pPr>
                  <a:defRPr lang="ja-JP"/>
                </a:pPr>
                <a:r>
                  <a:rPr lang="en-US"/>
                  <a:t>Speedup</a:t>
                </a:r>
                <a:endParaRPr lang="ja-JP"/>
              </a:p>
            </c:rich>
          </c:tx>
          <c:layout/>
          <c:overlay val="0"/>
        </c:title>
        <c:numFmt formatCode="General" sourceLinked="1"/>
        <c:majorTickMark val="out"/>
        <c:minorTickMark val="none"/>
        <c:tickLblPos val="nextTo"/>
        <c:txPr>
          <a:bodyPr/>
          <a:lstStyle/>
          <a:p>
            <a:pPr>
              <a:defRPr lang="ja-JP"/>
            </a:pPr>
            <a:endParaRPr lang="en-US"/>
          </a:p>
        </c:txPr>
        <c:crossAx val="-2037739656"/>
        <c:crosses val="autoZero"/>
        <c:crossBetween val="midCat"/>
      </c:valAx>
    </c:plotArea>
    <c:legend>
      <c:legendPos val="r"/>
      <c:layout>
        <c:manualLayout>
          <c:xMode val="edge"/>
          <c:yMode val="edge"/>
          <c:x val="0.767758969673709"/>
          <c:y val="0.21301042961735"/>
          <c:w val="0.230976770792546"/>
          <c:h val="0.431139271397607"/>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2879984324483"/>
          <c:y val="0.106833355737778"/>
          <c:w val="0.692702263152738"/>
          <c:h val="0.67859927409598"/>
        </c:manualLayout>
      </c:layout>
      <c:barChart>
        <c:barDir val="col"/>
        <c:grouping val="clustered"/>
        <c:varyColors val="0"/>
        <c:ser>
          <c:idx val="0"/>
          <c:order val="0"/>
          <c:tx>
            <c:strRef>
              <c:f>'NPB-MG'!$AK$108</c:f>
              <c:strCache>
                <c:ptCount val="1"/>
                <c:pt idx="0">
                  <c:v>Communication Time Speedup</c:v>
                </c:pt>
              </c:strCache>
            </c:strRef>
          </c:tx>
          <c:invertIfNegative val="0"/>
          <c:cat>
            <c:numRef>
              <c:f>'NPB-MG'!$AJ$109:$AJ$117</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'NPB-MG'!$AK$109:$AK$117</c:f>
              <c:numCache>
                <c:formatCode>General</c:formatCode>
                <c:ptCount val="9"/>
                <c:pt idx="0">
                  <c:v>1.0</c:v>
                </c:pt>
                <c:pt idx="1">
                  <c:v>0.992373567768768</c:v>
                </c:pt>
                <c:pt idx="2">
                  <c:v>1.276073117071572</c:v>
                </c:pt>
                <c:pt idx="3">
                  <c:v>2.038567956627407</c:v>
                </c:pt>
                <c:pt idx="4">
                  <c:v>2.77159850545205</c:v>
                </c:pt>
                <c:pt idx="5">
                  <c:v>3.827413127413127</c:v>
                </c:pt>
                <c:pt idx="6">
                  <c:v>4.509822573307416</c:v>
                </c:pt>
                <c:pt idx="7">
                  <c:v>4.679756233638042</c:v>
                </c:pt>
                <c:pt idx="8">
                  <c:v>3.082313367442124</c:v>
                </c:pt>
              </c:numCache>
            </c:numRef>
          </c:val>
        </c:ser>
        <c:ser>
          <c:idx val="1"/>
          <c:order val="1"/>
          <c:tx>
            <c:strRef>
              <c:f>'NPB-MG'!$AL$108</c:f>
              <c:strCache>
                <c:ptCount val="1"/>
                <c:pt idx="0">
                  <c:v>Execution Time Speedup</c:v>
                </c:pt>
              </c:strCache>
            </c:strRef>
          </c:tx>
          <c:invertIfNegative val="0"/>
          <c:cat>
            <c:numRef>
              <c:f>'NPB-MG'!$AJ$109:$AJ$117</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'NPB-MG'!$AL$109:$AL$117</c:f>
              <c:numCache>
                <c:formatCode>General</c:formatCode>
                <c:ptCount val="9"/>
                <c:pt idx="0">
                  <c:v>0.994675685341693</c:v>
                </c:pt>
                <c:pt idx="1">
                  <c:v>1.034962773752051</c:v>
                </c:pt>
                <c:pt idx="2">
                  <c:v>1.146372371439567</c:v>
                </c:pt>
                <c:pt idx="3">
                  <c:v>1.31602275177819</c:v>
                </c:pt>
                <c:pt idx="4">
                  <c:v>1.540094418848973</c:v>
                </c:pt>
                <c:pt idx="5">
                  <c:v>1.831730154318938</c:v>
                </c:pt>
                <c:pt idx="6">
                  <c:v>2.168547821080108</c:v>
                </c:pt>
                <c:pt idx="7">
                  <c:v>2.347932595971997</c:v>
                </c:pt>
                <c:pt idx="8">
                  <c:v>2.224489552135616</c:v>
                </c:pt>
              </c:numCache>
            </c:numRef>
          </c:val>
        </c:ser>
        <c:dLbls>
          <c:showLegendKey val="0"/>
          <c:showVal val="0"/>
          <c:showCatName val="0"/>
          <c:showSerName val="0"/>
          <c:showPercent val="0"/>
          <c:showBubbleSize val="0"/>
        </c:dLbls>
        <c:gapWidth val="150"/>
        <c:axId val="-2037594824"/>
        <c:axId val="-2037589064"/>
      </c:barChart>
      <c:catAx>
        <c:axId val="-2037594824"/>
        <c:scaling>
          <c:orientation val="minMax"/>
        </c:scaling>
        <c:delete val="0"/>
        <c:axPos val="b"/>
        <c:title>
          <c:tx>
            <c:rich>
              <a:bodyPr/>
              <a:lstStyle/>
              <a:p>
                <a:pPr>
                  <a:defRPr lang="ja-JP" altLang="en-US" sz="1800"/>
                </a:pPr>
                <a:r>
                  <a:rPr lang="en-US" altLang="ja-JP" sz="1800" b="0" i="0" baseline="0">
                    <a:effectLst/>
                  </a:rPr>
                  <a:t>Number of Threads</a:t>
                </a:r>
                <a:endParaRPr lang="ja-JP" altLang="ja-JP">
                  <a:effectLst/>
                </a:endParaRPr>
              </a:p>
            </c:rich>
          </c:tx>
          <c:layout>
            <c:manualLayout>
              <c:xMode val="edge"/>
              <c:yMode val="edge"/>
              <c:x val="0.347479376898207"/>
              <c:y val="0.897649147946252"/>
            </c:manualLayout>
          </c:layout>
          <c:overlay val="0"/>
        </c:title>
        <c:numFmt formatCode="General" sourceLinked="1"/>
        <c:majorTickMark val="out"/>
        <c:minorTickMark val="none"/>
        <c:tickLblPos val="low"/>
        <c:txPr>
          <a:bodyPr/>
          <a:lstStyle/>
          <a:p>
            <a:pPr>
              <a:defRPr lang="ja-JP"/>
            </a:pPr>
            <a:endParaRPr lang="en-US"/>
          </a:p>
        </c:txPr>
        <c:crossAx val="-2037589064"/>
        <c:crossesAt val="0.0"/>
        <c:auto val="1"/>
        <c:lblAlgn val="ctr"/>
        <c:lblOffset val="100"/>
        <c:noMultiLvlLbl val="0"/>
      </c:catAx>
      <c:valAx>
        <c:axId val="-2037589064"/>
        <c:scaling>
          <c:orientation val="minMax"/>
        </c:scaling>
        <c:delete val="0"/>
        <c:axPos val="l"/>
        <c:majorGridlines/>
        <c:title>
          <c:tx>
            <c:rich>
              <a:bodyPr/>
              <a:lstStyle/>
              <a:p>
                <a:pPr>
                  <a:defRPr lang="ja-JP" altLang="en-US" sz="1800"/>
                </a:pPr>
                <a:r>
                  <a:rPr lang="en-US" altLang="ja-JP" sz="1800" b="0" i="0" baseline="0">
                    <a:effectLst/>
                  </a:rPr>
                  <a:t>Speedup</a:t>
                </a:r>
                <a:endParaRPr lang="ja-JP" altLang="ja-JP">
                  <a:effectLst/>
                </a:endParaRPr>
              </a:p>
            </c:rich>
          </c:tx>
          <c:layout/>
          <c:overlay val="0"/>
        </c:title>
        <c:numFmt formatCode="General" sourceLinked="1"/>
        <c:majorTickMark val="out"/>
        <c:minorTickMark val="none"/>
        <c:tickLblPos val="nextTo"/>
        <c:txPr>
          <a:bodyPr/>
          <a:lstStyle/>
          <a:p>
            <a:pPr>
              <a:defRPr lang="ja-JP"/>
            </a:pPr>
            <a:endParaRPr lang="en-US"/>
          </a:p>
        </c:txPr>
        <c:crossAx val="-2037594824"/>
        <c:crosses val="autoZero"/>
        <c:crossBetween val="between"/>
      </c:valAx>
    </c:plotArea>
    <c:legend>
      <c:legendPos val="r"/>
      <c:layout>
        <c:manualLayout>
          <c:xMode val="edge"/>
          <c:yMode val="edge"/>
          <c:x val="0.159756441657686"/>
          <c:y val="0.00245584057276209"/>
          <c:w val="0.588906240815127"/>
          <c:h val="0.173179546558373"/>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0.0348057660116801"/>
          <c:y val="0.0509259259259259"/>
          <c:w val="0.797999255728221"/>
          <c:h val="0.856335462183027"/>
        </c:manualLayout>
      </c:layout>
      <c:lineChart>
        <c:grouping val="standard"/>
        <c:varyColors val="0"/>
        <c:ser>
          <c:idx val="0"/>
          <c:order val="0"/>
          <c:tx>
            <c:strRef>
              <c:f>'OSU-intra'!$N$13</c:f>
              <c:strCache>
                <c:ptCount val="1"/>
                <c:pt idx="0">
                  <c:v>64 KB</c:v>
                </c:pt>
              </c:strCache>
            </c:strRef>
          </c:tx>
          <c:cat>
            <c:numRef>
              <c:f>'OSU-intra'!$O$12:$V$12</c:f>
              <c:numCache>
                <c:formatCode>General</c:formatCode>
                <c:ptCount val="8"/>
                <c:pt idx="0">
                  <c:v>1.0</c:v>
                </c:pt>
                <c:pt idx="1">
                  <c:v>2.0</c:v>
                </c:pt>
                <c:pt idx="2">
                  <c:v>4.0</c:v>
                </c:pt>
                <c:pt idx="3">
                  <c:v>8.0</c:v>
                </c:pt>
                <c:pt idx="4">
                  <c:v>16.0</c:v>
                </c:pt>
                <c:pt idx="5">
                  <c:v>32.0</c:v>
                </c:pt>
                <c:pt idx="6">
                  <c:v>64.0</c:v>
                </c:pt>
                <c:pt idx="7">
                  <c:v>120.0</c:v>
                </c:pt>
              </c:numCache>
            </c:numRef>
          </c:cat>
          <c:val>
            <c:numRef>
              <c:f>'OSU-intra'!$O$13:$V$13</c:f>
              <c:numCache>
                <c:formatCode>General</c:formatCode>
                <c:ptCount val="8"/>
                <c:pt idx="0">
                  <c:v>0.990118662351672</c:v>
                </c:pt>
                <c:pt idx="1">
                  <c:v>1.54873786407767</c:v>
                </c:pt>
                <c:pt idx="2">
                  <c:v>2.617432578209278</c:v>
                </c:pt>
                <c:pt idx="3">
                  <c:v>3.710463861920173</c:v>
                </c:pt>
                <c:pt idx="4">
                  <c:v>4.714002157497289</c:v>
                </c:pt>
                <c:pt idx="5">
                  <c:v>4.37989212513485</c:v>
                </c:pt>
                <c:pt idx="6">
                  <c:v>3.609708737864078</c:v>
                </c:pt>
                <c:pt idx="7">
                  <c:v>2.202847896440129</c:v>
                </c:pt>
              </c:numCache>
            </c:numRef>
          </c:val>
          <c:smooth val="0"/>
        </c:ser>
        <c:ser>
          <c:idx val="1"/>
          <c:order val="1"/>
          <c:tx>
            <c:strRef>
              <c:f>'OSU-intra'!$N$14</c:f>
              <c:strCache>
                <c:ptCount val="1"/>
                <c:pt idx="0">
                  <c:v>256 KB</c:v>
                </c:pt>
              </c:strCache>
            </c:strRef>
          </c:tx>
          <c:cat>
            <c:numRef>
              <c:f>'OSU-intra'!$O$12:$V$12</c:f>
              <c:numCache>
                <c:formatCode>General</c:formatCode>
                <c:ptCount val="8"/>
                <c:pt idx="0">
                  <c:v>1.0</c:v>
                </c:pt>
                <c:pt idx="1">
                  <c:v>2.0</c:v>
                </c:pt>
                <c:pt idx="2">
                  <c:v>4.0</c:v>
                </c:pt>
                <c:pt idx="3">
                  <c:v>8.0</c:v>
                </c:pt>
                <c:pt idx="4">
                  <c:v>16.0</c:v>
                </c:pt>
                <c:pt idx="5">
                  <c:v>32.0</c:v>
                </c:pt>
                <c:pt idx="6">
                  <c:v>64.0</c:v>
                </c:pt>
                <c:pt idx="7">
                  <c:v>120.0</c:v>
                </c:pt>
              </c:numCache>
            </c:numRef>
          </c:cat>
          <c:val>
            <c:numRef>
              <c:f>'OSU-intra'!$O$14:$V$14</c:f>
              <c:numCache>
                <c:formatCode>General</c:formatCode>
                <c:ptCount val="8"/>
                <c:pt idx="0">
                  <c:v>0.688822947576657</c:v>
                </c:pt>
                <c:pt idx="1">
                  <c:v>1.436564457632707</c:v>
                </c:pt>
                <c:pt idx="2">
                  <c:v>2.667886580942961</c:v>
                </c:pt>
                <c:pt idx="3">
                  <c:v>4.521628750412133</c:v>
                </c:pt>
                <c:pt idx="4">
                  <c:v>7.243191559512034</c:v>
                </c:pt>
                <c:pt idx="5">
                  <c:v>9.867820639630727</c:v>
                </c:pt>
                <c:pt idx="6">
                  <c:v>9.869370260468185</c:v>
                </c:pt>
                <c:pt idx="7">
                  <c:v>8.81625453346522</c:v>
                </c:pt>
              </c:numCache>
            </c:numRef>
          </c:val>
          <c:smooth val="0"/>
        </c:ser>
        <c:ser>
          <c:idx val="2"/>
          <c:order val="2"/>
          <c:tx>
            <c:strRef>
              <c:f>'OSU-intra'!$N$15</c:f>
              <c:strCache>
                <c:ptCount val="1"/>
                <c:pt idx="0">
                  <c:v>1 MB</c:v>
                </c:pt>
              </c:strCache>
            </c:strRef>
          </c:tx>
          <c:cat>
            <c:numRef>
              <c:f>'OSU-intra'!$O$12:$V$12</c:f>
              <c:numCache>
                <c:formatCode>General</c:formatCode>
                <c:ptCount val="8"/>
                <c:pt idx="0">
                  <c:v>1.0</c:v>
                </c:pt>
                <c:pt idx="1">
                  <c:v>2.0</c:v>
                </c:pt>
                <c:pt idx="2">
                  <c:v>4.0</c:v>
                </c:pt>
                <c:pt idx="3">
                  <c:v>8.0</c:v>
                </c:pt>
                <c:pt idx="4">
                  <c:v>16.0</c:v>
                </c:pt>
                <c:pt idx="5">
                  <c:v>32.0</c:v>
                </c:pt>
                <c:pt idx="6">
                  <c:v>64.0</c:v>
                </c:pt>
                <c:pt idx="7">
                  <c:v>120.0</c:v>
                </c:pt>
              </c:numCache>
            </c:numRef>
          </c:cat>
          <c:val>
            <c:numRef>
              <c:f>'OSU-intra'!$O$15:$V$15</c:f>
              <c:numCache>
                <c:formatCode>General</c:formatCode>
                <c:ptCount val="8"/>
                <c:pt idx="0">
                  <c:v>0.130512581060166</c:v>
                </c:pt>
                <c:pt idx="1">
                  <c:v>0.25299914450097</c:v>
                </c:pt>
                <c:pt idx="2">
                  <c:v>0.528874724901552</c:v>
                </c:pt>
                <c:pt idx="3">
                  <c:v>1.109027147400524</c:v>
                </c:pt>
                <c:pt idx="4">
                  <c:v>2.009913339907397</c:v>
                </c:pt>
                <c:pt idx="5">
                  <c:v>3.123707771980121</c:v>
                </c:pt>
                <c:pt idx="6">
                  <c:v>3.898842137572076</c:v>
                </c:pt>
                <c:pt idx="7">
                  <c:v>5.07860142234877</c:v>
                </c:pt>
              </c:numCache>
            </c:numRef>
          </c:val>
          <c:smooth val="0"/>
        </c:ser>
        <c:ser>
          <c:idx val="3"/>
          <c:order val="3"/>
          <c:tx>
            <c:strRef>
              <c:f>'OSU-intra'!$N$16</c:f>
              <c:strCache>
                <c:ptCount val="1"/>
                <c:pt idx="0">
                  <c:v>4 MB</c:v>
                </c:pt>
              </c:strCache>
            </c:strRef>
          </c:tx>
          <c:cat>
            <c:numRef>
              <c:f>'OSU-intra'!$O$12:$V$12</c:f>
              <c:numCache>
                <c:formatCode>General</c:formatCode>
                <c:ptCount val="8"/>
                <c:pt idx="0">
                  <c:v>1.0</c:v>
                </c:pt>
                <c:pt idx="1">
                  <c:v>2.0</c:v>
                </c:pt>
                <c:pt idx="2">
                  <c:v>4.0</c:v>
                </c:pt>
                <c:pt idx="3">
                  <c:v>8.0</c:v>
                </c:pt>
                <c:pt idx="4">
                  <c:v>16.0</c:v>
                </c:pt>
                <c:pt idx="5">
                  <c:v>32.0</c:v>
                </c:pt>
                <c:pt idx="6">
                  <c:v>64.0</c:v>
                </c:pt>
                <c:pt idx="7">
                  <c:v>120.0</c:v>
                </c:pt>
              </c:numCache>
            </c:numRef>
          </c:cat>
          <c:val>
            <c:numRef>
              <c:f>'OSU-intra'!$O$16:$V$16</c:f>
              <c:numCache>
                <c:formatCode>General</c:formatCode>
                <c:ptCount val="8"/>
                <c:pt idx="0">
                  <c:v>0.125036106296938</c:v>
                </c:pt>
                <c:pt idx="1">
                  <c:v>0.244800693240901</c:v>
                </c:pt>
                <c:pt idx="2">
                  <c:v>0.48043640477566</c:v>
                </c:pt>
                <c:pt idx="3">
                  <c:v>0.94413754092047</c:v>
                </c:pt>
                <c:pt idx="4">
                  <c:v>1.959500770267668</c:v>
                </c:pt>
                <c:pt idx="5">
                  <c:v>3.321887637203928</c:v>
                </c:pt>
                <c:pt idx="6">
                  <c:v>4.551409349123821</c:v>
                </c:pt>
                <c:pt idx="7">
                  <c:v>5.327700751010965</c:v>
                </c:pt>
              </c:numCache>
            </c:numRef>
          </c:val>
          <c:smooth val="0"/>
        </c:ser>
        <c:ser>
          <c:idx val="4"/>
          <c:order val="4"/>
          <c:tx>
            <c:strRef>
              <c:f>'OSU-intra'!$N$17</c:f>
              <c:strCache>
                <c:ptCount val="1"/>
                <c:pt idx="0">
                  <c:v>16 MB</c:v>
                </c:pt>
              </c:strCache>
            </c:strRef>
          </c:tx>
          <c:cat>
            <c:numRef>
              <c:f>'OSU-intra'!$O$12:$V$12</c:f>
              <c:numCache>
                <c:formatCode>General</c:formatCode>
                <c:ptCount val="8"/>
                <c:pt idx="0">
                  <c:v>1.0</c:v>
                </c:pt>
                <c:pt idx="1">
                  <c:v>2.0</c:v>
                </c:pt>
                <c:pt idx="2">
                  <c:v>4.0</c:v>
                </c:pt>
                <c:pt idx="3">
                  <c:v>8.0</c:v>
                </c:pt>
                <c:pt idx="4">
                  <c:v>16.0</c:v>
                </c:pt>
                <c:pt idx="5">
                  <c:v>32.0</c:v>
                </c:pt>
                <c:pt idx="6">
                  <c:v>64.0</c:v>
                </c:pt>
                <c:pt idx="7">
                  <c:v>120.0</c:v>
                </c:pt>
              </c:numCache>
            </c:numRef>
          </c:cat>
          <c:val>
            <c:numRef>
              <c:f>'OSU-intra'!$O$17:$V$17</c:f>
              <c:numCache>
                <c:formatCode>General</c:formatCode>
                <c:ptCount val="8"/>
                <c:pt idx="0">
                  <c:v>0.135154111205513</c:v>
                </c:pt>
                <c:pt idx="1">
                  <c:v>0.269435004248088</c:v>
                </c:pt>
                <c:pt idx="2">
                  <c:v>0.525128622675352</c:v>
                </c:pt>
                <c:pt idx="3">
                  <c:v>1.031335551779477</c:v>
                </c:pt>
                <c:pt idx="4">
                  <c:v>1.878663976210705</c:v>
                </c:pt>
                <c:pt idx="5">
                  <c:v>3.340171575568771</c:v>
                </c:pt>
                <c:pt idx="6">
                  <c:v>4.255563815727367</c:v>
                </c:pt>
                <c:pt idx="7">
                  <c:v>5.21076418389503</c:v>
                </c:pt>
              </c:numCache>
            </c:numRef>
          </c:val>
          <c:smooth val="0"/>
        </c:ser>
        <c:dLbls>
          <c:showLegendKey val="0"/>
          <c:showVal val="0"/>
          <c:showCatName val="0"/>
          <c:showSerName val="0"/>
          <c:showPercent val="0"/>
          <c:showBubbleSize val="0"/>
        </c:dLbls>
        <c:marker val="1"/>
        <c:smooth val="0"/>
        <c:axId val="-2037403304"/>
        <c:axId val="-2038429352"/>
      </c:lineChart>
      <c:catAx>
        <c:axId val="-2037403304"/>
        <c:scaling>
          <c:orientation val="minMax"/>
        </c:scaling>
        <c:delete val="0"/>
        <c:axPos val="b"/>
        <c:title>
          <c:tx>
            <c:rich>
              <a:bodyPr/>
              <a:lstStyle/>
              <a:p>
                <a:pPr>
                  <a:defRPr lang="ja-JP" altLang="en-US" sz="1800"/>
                </a:pPr>
                <a:r>
                  <a:rPr lang="en-US" altLang="ja-JP" sz="1800" b="0" i="0" baseline="0">
                    <a:effectLst/>
                  </a:rPr>
                  <a:t>Number of Threads</a:t>
                </a:r>
                <a:endParaRPr lang="ja-JP" altLang="ja-JP">
                  <a:effectLst/>
                </a:endParaRPr>
              </a:p>
            </c:rich>
          </c:tx>
          <c:layout/>
          <c:overlay val="0"/>
        </c:title>
        <c:numFmt formatCode="General" sourceLinked="1"/>
        <c:majorTickMark val="out"/>
        <c:minorTickMark val="none"/>
        <c:tickLblPos val="low"/>
        <c:txPr>
          <a:bodyPr/>
          <a:lstStyle/>
          <a:p>
            <a:pPr>
              <a:defRPr lang="ja-JP"/>
            </a:pPr>
            <a:endParaRPr lang="en-US"/>
          </a:p>
        </c:txPr>
        <c:crossAx val="-2038429352"/>
        <c:crossesAt val="0.0"/>
        <c:auto val="1"/>
        <c:lblAlgn val="ctr"/>
        <c:lblOffset val="100"/>
        <c:noMultiLvlLbl val="0"/>
      </c:catAx>
      <c:valAx>
        <c:axId val="-2038429352"/>
        <c:scaling>
          <c:logBase val="2.0"/>
          <c:orientation val="minMax"/>
        </c:scaling>
        <c:delete val="0"/>
        <c:axPos val="l"/>
        <c:majorGridlines/>
        <c:title>
          <c:tx>
            <c:rich>
              <a:bodyPr/>
              <a:lstStyle/>
              <a:p>
                <a:pPr>
                  <a:defRPr lang="ja-JP" altLang="en-US" sz="1800"/>
                </a:pPr>
                <a:r>
                  <a:rPr lang="en-US" altLang="ja-JP" dirty="0" smtClean="0"/>
                  <a:t>Speedup </a:t>
                </a:r>
                <a:endParaRPr lang="ja-JP" altLang="en-US" dirty="0"/>
              </a:p>
            </c:rich>
          </c:tx>
          <c:layout/>
          <c:overlay val="0"/>
        </c:title>
        <c:numFmt formatCode="General" sourceLinked="1"/>
        <c:majorTickMark val="out"/>
        <c:minorTickMark val="none"/>
        <c:tickLblPos val="nextTo"/>
        <c:txPr>
          <a:bodyPr/>
          <a:lstStyle/>
          <a:p>
            <a:pPr>
              <a:defRPr lang="ja-JP"/>
            </a:pPr>
            <a:endParaRPr lang="en-US"/>
          </a:p>
        </c:txPr>
        <c:crossAx val="-2037403304"/>
        <c:crosses val="autoZero"/>
        <c:crossBetween val="midCat"/>
      </c:valAx>
      <c:spPr>
        <a:noFill/>
        <a:ln w="25400">
          <a:noFill/>
        </a:ln>
      </c:spPr>
    </c:plotArea>
    <c:legend>
      <c:legendPos val="r"/>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5552659939257"/>
          <c:y val="0.0887843577322241"/>
          <c:w val="0.662840403644558"/>
          <c:h val="0.697568312508338"/>
        </c:manualLayout>
      </c:layout>
      <c:lineChart>
        <c:grouping val="standard"/>
        <c:varyColors val="0"/>
        <c:ser>
          <c:idx val="0"/>
          <c:order val="0"/>
          <c:tx>
            <c:strRef>
              <c:f>'OSU-intra'!$N$30</c:f>
              <c:strCache>
                <c:ptCount val="1"/>
                <c:pt idx="0">
                  <c:v>64 KB</c:v>
                </c:pt>
              </c:strCache>
            </c:strRef>
          </c:tx>
          <c:cat>
            <c:numRef>
              <c:f>'OSU-intra'!$O$29:$V$29</c:f>
              <c:numCache>
                <c:formatCode>General</c:formatCode>
                <c:ptCount val="8"/>
                <c:pt idx="0">
                  <c:v>1.0</c:v>
                </c:pt>
                <c:pt idx="1">
                  <c:v>2.0</c:v>
                </c:pt>
                <c:pt idx="2">
                  <c:v>4.0</c:v>
                </c:pt>
                <c:pt idx="3">
                  <c:v>8.0</c:v>
                </c:pt>
                <c:pt idx="4">
                  <c:v>16.0</c:v>
                </c:pt>
                <c:pt idx="5">
                  <c:v>32.0</c:v>
                </c:pt>
                <c:pt idx="6">
                  <c:v>64.0</c:v>
                </c:pt>
                <c:pt idx="7">
                  <c:v>120.0</c:v>
                </c:pt>
              </c:numCache>
            </c:numRef>
          </c:cat>
          <c:val>
            <c:numRef>
              <c:f>'OSU-intra'!$O$30:$V$30</c:f>
              <c:numCache>
                <c:formatCode>General</c:formatCode>
                <c:ptCount val="8"/>
                <c:pt idx="0">
                  <c:v>0.868104241909213</c:v>
                </c:pt>
                <c:pt idx="1">
                  <c:v>1.26958728186008</c:v>
                </c:pt>
                <c:pt idx="2">
                  <c:v>2.171952515946137</c:v>
                </c:pt>
                <c:pt idx="3">
                  <c:v>2.9927978515625</c:v>
                </c:pt>
                <c:pt idx="4">
                  <c:v>3.70795523290986</c:v>
                </c:pt>
                <c:pt idx="5">
                  <c:v>3.426554856743536</c:v>
                </c:pt>
                <c:pt idx="6">
                  <c:v>3.090110687898443</c:v>
                </c:pt>
                <c:pt idx="7">
                  <c:v>1.8340065828845</c:v>
                </c:pt>
              </c:numCache>
            </c:numRef>
          </c:val>
          <c:smooth val="0"/>
        </c:ser>
        <c:ser>
          <c:idx val="1"/>
          <c:order val="1"/>
          <c:tx>
            <c:strRef>
              <c:f>'OSU-intra'!$N$31</c:f>
              <c:strCache>
                <c:ptCount val="1"/>
                <c:pt idx="0">
                  <c:v>256 KB</c:v>
                </c:pt>
              </c:strCache>
            </c:strRef>
          </c:tx>
          <c:cat>
            <c:numRef>
              <c:f>'OSU-intra'!$O$29:$V$29</c:f>
              <c:numCache>
                <c:formatCode>General</c:formatCode>
                <c:ptCount val="8"/>
                <c:pt idx="0">
                  <c:v>1.0</c:v>
                </c:pt>
                <c:pt idx="1">
                  <c:v>2.0</c:v>
                </c:pt>
                <c:pt idx="2">
                  <c:v>4.0</c:v>
                </c:pt>
                <c:pt idx="3">
                  <c:v>8.0</c:v>
                </c:pt>
                <c:pt idx="4">
                  <c:v>16.0</c:v>
                </c:pt>
                <c:pt idx="5">
                  <c:v>32.0</c:v>
                </c:pt>
                <c:pt idx="6">
                  <c:v>64.0</c:v>
                </c:pt>
                <c:pt idx="7">
                  <c:v>120.0</c:v>
                </c:pt>
              </c:numCache>
            </c:numRef>
          </c:cat>
          <c:val>
            <c:numRef>
              <c:f>'OSU-intra'!$O$31:$V$31</c:f>
              <c:numCache>
                <c:formatCode>General</c:formatCode>
                <c:ptCount val="8"/>
                <c:pt idx="0">
                  <c:v>0.520648016200405</c:v>
                </c:pt>
                <c:pt idx="1">
                  <c:v>1.080940516972906</c:v>
                </c:pt>
                <c:pt idx="2">
                  <c:v>2.086190833959429</c:v>
                </c:pt>
                <c:pt idx="3">
                  <c:v>3.383438124482136</c:v>
                </c:pt>
                <c:pt idx="4">
                  <c:v>5.865483734685241</c:v>
                </c:pt>
                <c:pt idx="5">
                  <c:v>7.451481322455987</c:v>
                </c:pt>
                <c:pt idx="6">
                  <c:v>8.216120250917267</c:v>
                </c:pt>
                <c:pt idx="7">
                  <c:v>7.241602336741081</c:v>
                </c:pt>
              </c:numCache>
            </c:numRef>
          </c:val>
          <c:smooth val="0"/>
        </c:ser>
        <c:ser>
          <c:idx val="2"/>
          <c:order val="2"/>
          <c:tx>
            <c:strRef>
              <c:f>'OSU-intra'!$N$32</c:f>
              <c:strCache>
                <c:ptCount val="1"/>
                <c:pt idx="0">
                  <c:v>1 MB</c:v>
                </c:pt>
              </c:strCache>
            </c:strRef>
          </c:tx>
          <c:cat>
            <c:numRef>
              <c:f>'OSU-intra'!$O$29:$V$29</c:f>
              <c:numCache>
                <c:formatCode>General</c:formatCode>
                <c:ptCount val="8"/>
                <c:pt idx="0">
                  <c:v>1.0</c:v>
                </c:pt>
                <c:pt idx="1">
                  <c:v>2.0</c:v>
                </c:pt>
                <c:pt idx="2">
                  <c:v>4.0</c:v>
                </c:pt>
                <c:pt idx="3">
                  <c:v>8.0</c:v>
                </c:pt>
                <c:pt idx="4">
                  <c:v>16.0</c:v>
                </c:pt>
                <c:pt idx="5">
                  <c:v>32.0</c:v>
                </c:pt>
                <c:pt idx="6">
                  <c:v>64.0</c:v>
                </c:pt>
                <c:pt idx="7">
                  <c:v>120.0</c:v>
                </c:pt>
              </c:numCache>
            </c:numRef>
          </c:cat>
          <c:val>
            <c:numRef>
              <c:f>'OSU-intra'!$O$32:$V$32</c:f>
              <c:numCache>
                <c:formatCode>General</c:formatCode>
                <c:ptCount val="8"/>
                <c:pt idx="0">
                  <c:v>0.135460729889786</c:v>
                </c:pt>
                <c:pt idx="1">
                  <c:v>0.258987625051239</c:v>
                </c:pt>
                <c:pt idx="2">
                  <c:v>0.504136984134971</c:v>
                </c:pt>
                <c:pt idx="3">
                  <c:v>1.092979038416582</c:v>
                </c:pt>
                <c:pt idx="4">
                  <c:v>2.029958318860715</c:v>
                </c:pt>
                <c:pt idx="5">
                  <c:v>3.086615905990053</c:v>
                </c:pt>
                <c:pt idx="6">
                  <c:v>3.985168769178315</c:v>
                </c:pt>
                <c:pt idx="7">
                  <c:v>5.249719290366045</c:v>
                </c:pt>
              </c:numCache>
            </c:numRef>
          </c:val>
          <c:smooth val="0"/>
        </c:ser>
        <c:ser>
          <c:idx val="3"/>
          <c:order val="3"/>
          <c:tx>
            <c:strRef>
              <c:f>'OSU-intra'!$N$33</c:f>
              <c:strCache>
                <c:ptCount val="1"/>
                <c:pt idx="0">
                  <c:v>4 MB</c:v>
                </c:pt>
              </c:strCache>
            </c:strRef>
          </c:tx>
          <c:cat>
            <c:numRef>
              <c:f>'OSU-intra'!$O$29:$V$29</c:f>
              <c:numCache>
                <c:formatCode>General</c:formatCode>
                <c:ptCount val="8"/>
                <c:pt idx="0">
                  <c:v>1.0</c:v>
                </c:pt>
                <c:pt idx="1">
                  <c:v>2.0</c:v>
                </c:pt>
                <c:pt idx="2">
                  <c:v>4.0</c:v>
                </c:pt>
                <c:pt idx="3">
                  <c:v>8.0</c:v>
                </c:pt>
                <c:pt idx="4">
                  <c:v>16.0</c:v>
                </c:pt>
                <c:pt idx="5">
                  <c:v>32.0</c:v>
                </c:pt>
                <c:pt idx="6">
                  <c:v>64.0</c:v>
                </c:pt>
                <c:pt idx="7">
                  <c:v>120.0</c:v>
                </c:pt>
              </c:numCache>
            </c:numRef>
          </c:cat>
          <c:val>
            <c:numRef>
              <c:f>'OSU-intra'!$O$33:$V$33</c:f>
              <c:numCache>
                <c:formatCode>General</c:formatCode>
                <c:ptCount val="8"/>
                <c:pt idx="0">
                  <c:v>0.125617361980654</c:v>
                </c:pt>
                <c:pt idx="1">
                  <c:v>0.243867563131081</c:v>
                </c:pt>
                <c:pt idx="2">
                  <c:v>0.478867307407731</c:v>
                </c:pt>
                <c:pt idx="3">
                  <c:v>0.912951167728238</c:v>
                </c:pt>
                <c:pt idx="4">
                  <c:v>1.754040944531695</c:v>
                </c:pt>
                <c:pt idx="5">
                  <c:v>3.123731498440671</c:v>
                </c:pt>
                <c:pt idx="6">
                  <c:v>4.352121661465231</c:v>
                </c:pt>
                <c:pt idx="7">
                  <c:v>4.68936944970832</c:v>
                </c:pt>
              </c:numCache>
            </c:numRef>
          </c:val>
          <c:smooth val="0"/>
        </c:ser>
        <c:ser>
          <c:idx val="4"/>
          <c:order val="4"/>
          <c:tx>
            <c:strRef>
              <c:f>'OSU-intra'!$N$34</c:f>
              <c:strCache>
                <c:ptCount val="1"/>
                <c:pt idx="0">
                  <c:v>16 MB</c:v>
                </c:pt>
              </c:strCache>
            </c:strRef>
          </c:tx>
          <c:cat>
            <c:numRef>
              <c:f>'OSU-intra'!$O$29:$V$29</c:f>
              <c:numCache>
                <c:formatCode>General</c:formatCode>
                <c:ptCount val="8"/>
                <c:pt idx="0">
                  <c:v>1.0</c:v>
                </c:pt>
                <c:pt idx="1">
                  <c:v>2.0</c:v>
                </c:pt>
                <c:pt idx="2">
                  <c:v>4.0</c:v>
                </c:pt>
                <c:pt idx="3">
                  <c:v>8.0</c:v>
                </c:pt>
                <c:pt idx="4">
                  <c:v>16.0</c:v>
                </c:pt>
                <c:pt idx="5">
                  <c:v>32.0</c:v>
                </c:pt>
                <c:pt idx="6">
                  <c:v>64.0</c:v>
                </c:pt>
                <c:pt idx="7">
                  <c:v>120.0</c:v>
                </c:pt>
              </c:numCache>
            </c:numRef>
          </c:cat>
          <c:val>
            <c:numRef>
              <c:f>'OSU-intra'!$O$34:$V$34</c:f>
              <c:numCache>
                <c:formatCode>General</c:formatCode>
                <c:ptCount val="8"/>
                <c:pt idx="0">
                  <c:v>0.133572675033118</c:v>
                </c:pt>
                <c:pt idx="1">
                  <c:v>0.263241737109784</c:v>
                </c:pt>
                <c:pt idx="2">
                  <c:v>0.51930700844035</c:v>
                </c:pt>
                <c:pt idx="3">
                  <c:v>1.004810688228186</c:v>
                </c:pt>
                <c:pt idx="4">
                  <c:v>1.854185413426438</c:v>
                </c:pt>
                <c:pt idx="5">
                  <c:v>3.19128464297359</c:v>
                </c:pt>
                <c:pt idx="6">
                  <c:v>4.217768833653656</c:v>
                </c:pt>
                <c:pt idx="7">
                  <c:v>4.63339203378117</c:v>
                </c:pt>
              </c:numCache>
            </c:numRef>
          </c:val>
          <c:smooth val="0"/>
        </c:ser>
        <c:dLbls>
          <c:showLegendKey val="0"/>
          <c:showVal val="0"/>
          <c:showCatName val="0"/>
          <c:showSerName val="0"/>
          <c:showPercent val="0"/>
          <c:showBubbleSize val="0"/>
        </c:dLbls>
        <c:marker val="1"/>
        <c:smooth val="0"/>
        <c:axId val="-2037509208"/>
        <c:axId val="-2037506120"/>
      </c:lineChart>
      <c:catAx>
        <c:axId val="-2037509208"/>
        <c:scaling>
          <c:orientation val="minMax"/>
        </c:scaling>
        <c:delete val="0"/>
        <c:axPos val="b"/>
        <c:numFmt formatCode="General" sourceLinked="1"/>
        <c:majorTickMark val="out"/>
        <c:minorTickMark val="none"/>
        <c:tickLblPos val="low"/>
        <c:txPr>
          <a:bodyPr/>
          <a:lstStyle/>
          <a:p>
            <a:pPr>
              <a:defRPr lang="ja-JP"/>
            </a:pPr>
            <a:endParaRPr lang="en-US"/>
          </a:p>
        </c:txPr>
        <c:crossAx val="-2037506120"/>
        <c:crossesAt val="0.0"/>
        <c:auto val="1"/>
        <c:lblAlgn val="ctr"/>
        <c:lblOffset val="100"/>
        <c:noMultiLvlLbl val="0"/>
      </c:catAx>
      <c:valAx>
        <c:axId val="-2037506120"/>
        <c:scaling>
          <c:logBase val="2.0"/>
          <c:orientation val="minMax"/>
        </c:scaling>
        <c:delete val="0"/>
        <c:axPos val="l"/>
        <c:majorGridlines/>
        <c:numFmt formatCode="General" sourceLinked="1"/>
        <c:majorTickMark val="out"/>
        <c:minorTickMark val="none"/>
        <c:tickLblPos val="nextTo"/>
        <c:txPr>
          <a:bodyPr/>
          <a:lstStyle/>
          <a:p>
            <a:pPr>
              <a:defRPr lang="ja-JP"/>
            </a:pPr>
            <a:endParaRPr lang="en-US"/>
          </a:p>
        </c:txPr>
        <c:crossAx val="-2037509208"/>
        <c:crosses val="autoZero"/>
        <c:crossBetween val="midCat"/>
      </c:valAx>
    </c:plotArea>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900" b="0" i="0">
          <a:latin typeface="Calibri"/>
          <a:ea typeface="Calibri"/>
          <a:cs typeface="Calibri"/>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8314881943764"/>
          <c:y val="0.0887843577322241"/>
          <c:w val="0.660078181640051"/>
          <c:h val="0.697568312508338"/>
        </c:manualLayout>
      </c:layout>
      <c:lineChart>
        <c:grouping val="standard"/>
        <c:varyColors val="0"/>
        <c:ser>
          <c:idx val="0"/>
          <c:order val="0"/>
          <c:tx>
            <c:strRef>
              <c:f>'OSU-intra'!$N$46</c:f>
              <c:strCache>
                <c:ptCount val="1"/>
                <c:pt idx="0">
                  <c:v>64 KB</c:v>
                </c:pt>
              </c:strCache>
            </c:strRef>
          </c:tx>
          <c:cat>
            <c:numRef>
              <c:f>'OSU-intra'!$O$45:$V$45</c:f>
              <c:numCache>
                <c:formatCode>General</c:formatCode>
                <c:ptCount val="8"/>
                <c:pt idx="0">
                  <c:v>1.0</c:v>
                </c:pt>
                <c:pt idx="1">
                  <c:v>2.0</c:v>
                </c:pt>
                <c:pt idx="2">
                  <c:v>4.0</c:v>
                </c:pt>
                <c:pt idx="3">
                  <c:v>8.0</c:v>
                </c:pt>
                <c:pt idx="4">
                  <c:v>16.0</c:v>
                </c:pt>
                <c:pt idx="5">
                  <c:v>32.0</c:v>
                </c:pt>
                <c:pt idx="6">
                  <c:v>64.0</c:v>
                </c:pt>
                <c:pt idx="7">
                  <c:v>120.0</c:v>
                </c:pt>
              </c:numCache>
            </c:numRef>
          </c:cat>
          <c:val>
            <c:numRef>
              <c:f>'OSU-intra'!$O$46:$V$46</c:f>
              <c:numCache>
                <c:formatCode>General</c:formatCode>
                <c:ptCount val="8"/>
                <c:pt idx="0">
                  <c:v>0.990124937078995</c:v>
                </c:pt>
                <c:pt idx="1">
                  <c:v>1.54875883015005</c:v>
                </c:pt>
                <c:pt idx="2">
                  <c:v>2.617462911955838</c:v>
                </c:pt>
                <c:pt idx="3">
                  <c:v>3.710523785553903</c:v>
                </c:pt>
                <c:pt idx="4">
                  <c:v>4.714067157214848</c:v>
                </c:pt>
                <c:pt idx="5">
                  <c:v>4.379932582617401</c:v>
                </c:pt>
                <c:pt idx="6">
                  <c:v>3.609754028358285</c:v>
                </c:pt>
                <c:pt idx="7">
                  <c:v>2.202865804342539</c:v>
                </c:pt>
              </c:numCache>
            </c:numRef>
          </c:val>
          <c:smooth val="0"/>
        </c:ser>
        <c:ser>
          <c:idx val="1"/>
          <c:order val="1"/>
          <c:tx>
            <c:strRef>
              <c:f>'OSU-intra'!$N$47</c:f>
              <c:strCache>
                <c:ptCount val="1"/>
                <c:pt idx="0">
                  <c:v>256 KB</c:v>
                </c:pt>
              </c:strCache>
            </c:strRef>
          </c:tx>
          <c:cat>
            <c:numRef>
              <c:f>'OSU-intra'!$O$45:$V$45</c:f>
              <c:numCache>
                <c:formatCode>General</c:formatCode>
                <c:ptCount val="8"/>
                <c:pt idx="0">
                  <c:v>1.0</c:v>
                </c:pt>
                <c:pt idx="1">
                  <c:v>2.0</c:v>
                </c:pt>
                <c:pt idx="2">
                  <c:v>4.0</c:v>
                </c:pt>
                <c:pt idx="3">
                  <c:v>8.0</c:v>
                </c:pt>
                <c:pt idx="4">
                  <c:v>16.0</c:v>
                </c:pt>
                <c:pt idx="5">
                  <c:v>32.0</c:v>
                </c:pt>
                <c:pt idx="6">
                  <c:v>64.0</c:v>
                </c:pt>
                <c:pt idx="7">
                  <c:v>120.0</c:v>
                </c:pt>
              </c:numCache>
            </c:numRef>
          </c:cat>
          <c:val>
            <c:numRef>
              <c:f>'OSU-intra'!$O$47:$V$47</c:f>
              <c:numCache>
                <c:formatCode>General</c:formatCode>
                <c:ptCount val="8"/>
                <c:pt idx="0">
                  <c:v>0.688809949784358</c:v>
                </c:pt>
                <c:pt idx="1">
                  <c:v>1.436556295969784</c:v>
                </c:pt>
                <c:pt idx="2">
                  <c:v>2.66787668213758</c:v>
                </c:pt>
                <c:pt idx="3">
                  <c:v>4.521594454671956</c:v>
                </c:pt>
                <c:pt idx="4">
                  <c:v>7.243118037009188</c:v>
                </c:pt>
                <c:pt idx="5">
                  <c:v>9.86771938012636</c:v>
                </c:pt>
                <c:pt idx="6">
                  <c:v>9.8692491854003</c:v>
                </c:pt>
                <c:pt idx="7">
                  <c:v>8.816172721065498</c:v>
                </c:pt>
              </c:numCache>
            </c:numRef>
          </c:val>
          <c:smooth val="0"/>
        </c:ser>
        <c:ser>
          <c:idx val="2"/>
          <c:order val="2"/>
          <c:tx>
            <c:strRef>
              <c:f>'OSU-intra'!$N$48</c:f>
              <c:strCache>
                <c:ptCount val="1"/>
                <c:pt idx="0">
                  <c:v>1 MB</c:v>
                </c:pt>
              </c:strCache>
            </c:strRef>
          </c:tx>
          <c:cat>
            <c:numRef>
              <c:f>'OSU-intra'!$O$45:$V$45</c:f>
              <c:numCache>
                <c:formatCode>General</c:formatCode>
                <c:ptCount val="8"/>
                <c:pt idx="0">
                  <c:v>1.0</c:v>
                </c:pt>
                <c:pt idx="1">
                  <c:v>2.0</c:v>
                </c:pt>
                <c:pt idx="2">
                  <c:v>4.0</c:v>
                </c:pt>
                <c:pt idx="3">
                  <c:v>8.0</c:v>
                </c:pt>
                <c:pt idx="4">
                  <c:v>16.0</c:v>
                </c:pt>
                <c:pt idx="5">
                  <c:v>32.0</c:v>
                </c:pt>
                <c:pt idx="6">
                  <c:v>64.0</c:v>
                </c:pt>
                <c:pt idx="7">
                  <c:v>120.0</c:v>
                </c:pt>
              </c:numCache>
            </c:numRef>
          </c:cat>
          <c:val>
            <c:numRef>
              <c:f>'OSU-intra'!$O$48:$V$48</c:f>
              <c:numCache>
                <c:formatCode>General</c:formatCode>
                <c:ptCount val="8"/>
                <c:pt idx="0">
                  <c:v>0.130511596693898</c:v>
                </c:pt>
                <c:pt idx="1">
                  <c:v>0.252997610129217</c:v>
                </c:pt>
                <c:pt idx="2">
                  <c:v>0.528873610759212</c:v>
                </c:pt>
                <c:pt idx="3">
                  <c:v>1.109030150719358</c:v>
                </c:pt>
                <c:pt idx="4">
                  <c:v>2.00991556702937</c:v>
                </c:pt>
                <c:pt idx="5">
                  <c:v>3.12371176377942</c:v>
                </c:pt>
                <c:pt idx="6">
                  <c:v>3.898851629426216</c:v>
                </c:pt>
                <c:pt idx="7">
                  <c:v>5.078612368437271</c:v>
                </c:pt>
              </c:numCache>
            </c:numRef>
          </c:val>
          <c:smooth val="0"/>
        </c:ser>
        <c:ser>
          <c:idx val="3"/>
          <c:order val="3"/>
          <c:tx>
            <c:strRef>
              <c:f>'OSU-intra'!$N$49</c:f>
              <c:strCache>
                <c:ptCount val="1"/>
                <c:pt idx="0">
                  <c:v>4 MB</c:v>
                </c:pt>
              </c:strCache>
            </c:strRef>
          </c:tx>
          <c:cat>
            <c:numRef>
              <c:f>'OSU-intra'!$O$45:$V$45</c:f>
              <c:numCache>
                <c:formatCode>General</c:formatCode>
                <c:ptCount val="8"/>
                <c:pt idx="0">
                  <c:v>1.0</c:v>
                </c:pt>
                <c:pt idx="1">
                  <c:v>2.0</c:v>
                </c:pt>
                <c:pt idx="2">
                  <c:v>4.0</c:v>
                </c:pt>
                <c:pt idx="3">
                  <c:v>8.0</c:v>
                </c:pt>
                <c:pt idx="4">
                  <c:v>16.0</c:v>
                </c:pt>
                <c:pt idx="5">
                  <c:v>32.0</c:v>
                </c:pt>
                <c:pt idx="6">
                  <c:v>64.0</c:v>
                </c:pt>
                <c:pt idx="7">
                  <c:v>120.0</c:v>
                </c:pt>
              </c:numCache>
            </c:numRef>
          </c:cat>
          <c:val>
            <c:numRef>
              <c:f>'OSU-intra'!$O$49:$V$49</c:f>
              <c:numCache>
                <c:formatCode>General</c:formatCode>
                <c:ptCount val="8"/>
                <c:pt idx="0">
                  <c:v>0.125041015674298</c:v>
                </c:pt>
                <c:pt idx="1">
                  <c:v>0.244806784623539</c:v>
                </c:pt>
                <c:pt idx="2">
                  <c:v>0.480451298619349</c:v>
                </c:pt>
                <c:pt idx="3">
                  <c:v>0.94414296171029</c:v>
                </c:pt>
                <c:pt idx="4">
                  <c:v>1.959514374416315</c:v>
                </c:pt>
                <c:pt idx="5">
                  <c:v>3.321916252303187</c:v>
                </c:pt>
                <c:pt idx="6">
                  <c:v>4.551452585880512</c:v>
                </c:pt>
                <c:pt idx="7">
                  <c:v>5.327746788157198</c:v>
                </c:pt>
              </c:numCache>
            </c:numRef>
          </c:val>
          <c:smooth val="0"/>
        </c:ser>
        <c:ser>
          <c:idx val="4"/>
          <c:order val="4"/>
          <c:tx>
            <c:strRef>
              <c:f>'OSU-intra'!$N$50</c:f>
              <c:strCache>
                <c:ptCount val="1"/>
                <c:pt idx="0">
                  <c:v>16 MB</c:v>
                </c:pt>
              </c:strCache>
            </c:strRef>
          </c:tx>
          <c:cat>
            <c:numRef>
              <c:f>'OSU-intra'!$O$45:$V$45</c:f>
              <c:numCache>
                <c:formatCode>General</c:formatCode>
                <c:ptCount val="8"/>
                <c:pt idx="0">
                  <c:v>1.0</c:v>
                </c:pt>
                <c:pt idx="1">
                  <c:v>2.0</c:v>
                </c:pt>
                <c:pt idx="2">
                  <c:v>4.0</c:v>
                </c:pt>
                <c:pt idx="3">
                  <c:v>8.0</c:v>
                </c:pt>
                <c:pt idx="4">
                  <c:v>16.0</c:v>
                </c:pt>
                <c:pt idx="5">
                  <c:v>32.0</c:v>
                </c:pt>
                <c:pt idx="6">
                  <c:v>64.0</c:v>
                </c:pt>
                <c:pt idx="7">
                  <c:v>120.0</c:v>
                </c:pt>
              </c:numCache>
            </c:numRef>
          </c:cat>
          <c:val>
            <c:numRef>
              <c:f>'OSU-intra'!$O$50:$V$50</c:f>
              <c:numCache>
                <c:formatCode>General</c:formatCode>
                <c:ptCount val="8"/>
                <c:pt idx="0">
                  <c:v>0.135121758067709</c:v>
                </c:pt>
                <c:pt idx="1">
                  <c:v>0.269451593743813</c:v>
                </c:pt>
                <c:pt idx="2">
                  <c:v>0.525143535933479</c:v>
                </c:pt>
                <c:pt idx="3">
                  <c:v>1.031379924767373</c:v>
                </c:pt>
                <c:pt idx="4">
                  <c:v>1.87873688378539</c:v>
                </c:pt>
                <c:pt idx="5">
                  <c:v>3.340229657493566</c:v>
                </c:pt>
                <c:pt idx="6">
                  <c:v>4.25569194218967</c:v>
                </c:pt>
                <c:pt idx="7">
                  <c:v>5.210948327063948</c:v>
                </c:pt>
              </c:numCache>
            </c:numRef>
          </c:val>
          <c:smooth val="0"/>
        </c:ser>
        <c:dLbls>
          <c:showLegendKey val="0"/>
          <c:showVal val="0"/>
          <c:showCatName val="0"/>
          <c:showSerName val="0"/>
          <c:showPercent val="0"/>
          <c:showBubbleSize val="0"/>
        </c:dLbls>
        <c:marker val="1"/>
        <c:smooth val="0"/>
        <c:axId val="-2037433288"/>
        <c:axId val="-2037430200"/>
      </c:lineChart>
      <c:catAx>
        <c:axId val="-2037433288"/>
        <c:scaling>
          <c:orientation val="minMax"/>
        </c:scaling>
        <c:delete val="0"/>
        <c:axPos val="b"/>
        <c:numFmt formatCode="General" sourceLinked="1"/>
        <c:majorTickMark val="out"/>
        <c:minorTickMark val="none"/>
        <c:tickLblPos val="low"/>
        <c:txPr>
          <a:bodyPr/>
          <a:lstStyle/>
          <a:p>
            <a:pPr>
              <a:defRPr lang="ja-JP"/>
            </a:pPr>
            <a:endParaRPr lang="en-US"/>
          </a:p>
        </c:txPr>
        <c:crossAx val="-2037430200"/>
        <c:crossesAt val="0.0"/>
        <c:auto val="1"/>
        <c:lblAlgn val="ctr"/>
        <c:lblOffset val="100"/>
        <c:noMultiLvlLbl val="0"/>
      </c:catAx>
      <c:valAx>
        <c:axId val="-2037430200"/>
        <c:scaling>
          <c:logBase val="2.0"/>
          <c:orientation val="minMax"/>
        </c:scaling>
        <c:delete val="0"/>
        <c:axPos val="l"/>
        <c:majorGridlines/>
        <c:numFmt formatCode="General" sourceLinked="1"/>
        <c:majorTickMark val="out"/>
        <c:minorTickMark val="none"/>
        <c:tickLblPos val="nextTo"/>
        <c:txPr>
          <a:bodyPr/>
          <a:lstStyle/>
          <a:p>
            <a:pPr>
              <a:defRPr lang="ja-JP"/>
            </a:pPr>
            <a:endParaRPr lang="en-US"/>
          </a:p>
        </c:txPr>
        <c:crossAx val="-2037433288"/>
        <c:crosses val="autoZero"/>
        <c:crossBetween val="midCat"/>
      </c:valAx>
    </c:plotArea>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900" b="0" i="0">
          <a:latin typeface="Calibri"/>
          <a:ea typeface="Calibri"/>
          <a:cs typeface="Calibri"/>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90769209752288"/>
          <c:y val="0.039985522124404"/>
          <c:w val="0.606461262326034"/>
          <c:h val="0.724066627924532"/>
        </c:manualLayout>
      </c:layout>
      <c:lineChart>
        <c:grouping val="standard"/>
        <c:varyColors val="0"/>
        <c:ser>
          <c:idx val="0"/>
          <c:order val="0"/>
          <c:tx>
            <c:strRef>
              <c:f>'IB-netmod'!$T$75</c:f>
              <c:strCache>
                <c:ptCount val="1"/>
                <c:pt idx="0">
                  <c:v>1000</c:v>
                </c:pt>
              </c:strCache>
            </c:strRef>
          </c:tx>
          <c:cat>
            <c:numRef>
              <c:f>'IB-netmod'!$U$74:$AA$74</c:f>
              <c:numCache>
                <c:formatCode>General</c:formatCode>
                <c:ptCount val="7"/>
                <c:pt idx="0">
                  <c:v>1.0</c:v>
                </c:pt>
                <c:pt idx="1">
                  <c:v>2.0</c:v>
                </c:pt>
                <c:pt idx="2">
                  <c:v>4.0</c:v>
                </c:pt>
                <c:pt idx="3">
                  <c:v>8.0</c:v>
                </c:pt>
                <c:pt idx="4">
                  <c:v>16.0</c:v>
                </c:pt>
                <c:pt idx="5">
                  <c:v>32.0</c:v>
                </c:pt>
                <c:pt idx="6">
                  <c:v>64.0</c:v>
                </c:pt>
              </c:numCache>
            </c:numRef>
          </c:cat>
          <c:val>
            <c:numRef>
              <c:f>'IB-netmod'!$U$75:$AA$75</c:f>
              <c:numCache>
                <c:formatCode>General</c:formatCode>
                <c:ptCount val="7"/>
                <c:pt idx="0">
                  <c:v>1.0</c:v>
                </c:pt>
                <c:pt idx="1">
                  <c:v>1.055161850379136</c:v>
                </c:pt>
                <c:pt idx="2">
                  <c:v>1.067739234259839</c:v>
                </c:pt>
                <c:pt idx="3">
                  <c:v>1.152704843961052</c:v>
                </c:pt>
                <c:pt idx="4">
                  <c:v>1.154261172566678</c:v>
                </c:pt>
                <c:pt idx="5">
                  <c:v>1.169864119206006</c:v>
                </c:pt>
                <c:pt idx="6">
                  <c:v>1.148209723657532</c:v>
                </c:pt>
              </c:numCache>
            </c:numRef>
          </c:val>
          <c:smooth val="0"/>
        </c:ser>
        <c:ser>
          <c:idx val="1"/>
          <c:order val="1"/>
          <c:tx>
            <c:strRef>
              <c:f>'IB-netmod'!$T$76</c:f>
              <c:strCache>
                <c:ptCount val="1"/>
                <c:pt idx="0">
                  <c:v>2000</c:v>
                </c:pt>
              </c:strCache>
            </c:strRef>
          </c:tx>
          <c:cat>
            <c:numRef>
              <c:f>'IB-netmod'!$U$74:$AA$74</c:f>
              <c:numCache>
                <c:formatCode>General</c:formatCode>
                <c:ptCount val="7"/>
                <c:pt idx="0">
                  <c:v>1.0</c:v>
                </c:pt>
                <c:pt idx="1">
                  <c:v>2.0</c:v>
                </c:pt>
                <c:pt idx="2">
                  <c:v>4.0</c:v>
                </c:pt>
                <c:pt idx="3">
                  <c:v>8.0</c:v>
                </c:pt>
                <c:pt idx="4">
                  <c:v>16.0</c:v>
                </c:pt>
                <c:pt idx="5">
                  <c:v>32.0</c:v>
                </c:pt>
                <c:pt idx="6">
                  <c:v>64.0</c:v>
                </c:pt>
              </c:numCache>
            </c:numRef>
          </c:cat>
          <c:val>
            <c:numRef>
              <c:f>'IB-netmod'!$U$76:$AA$76</c:f>
              <c:numCache>
                <c:formatCode>General</c:formatCode>
                <c:ptCount val="7"/>
                <c:pt idx="0">
                  <c:v>1.0</c:v>
                </c:pt>
                <c:pt idx="1">
                  <c:v>1.048532169571975</c:v>
                </c:pt>
                <c:pt idx="2">
                  <c:v>1.06355987237673</c:v>
                </c:pt>
                <c:pt idx="3">
                  <c:v>1.156542241273863</c:v>
                </c:pt>
                <c:pt idx="4">
                  <c:v>1.13279614554556</c:v>
                </c:pt>
                <c:pt idx="5">
                  <c:v>1.152109598102151</c:v>
                </c:pt>
                <c:pt idx="6">
                  <c:v>1.144395041844492</c:v>
                </c:pt>
              </c:numCache>
            </c:numRef>
          </c:val>
          <c:smooth val="0"/>
        </c:ser>
        <c:ser>
          <c:idx val="2"/>
          <c:order val="2"/>
          <c:tx>
            <c:strRef>
              <c:f>'IB-netmod'!$T$77</c:f>
              <c:strCache>
                <c:ptCount val="1"/>
                <c:pt idx="0">
                  <c:v>4000</c:v>
                </c:pt>
              </c:strCache>
            </c:strRef>
          </c:tx>
          <c:cat>
            <c:numRef>
              <c:f>'IB-netmod'!$U$74:$AA$74</c:f>
              <c:numCache>
                <c:formatCode>General</c:formatCode>
                <c:ptCount val="7"/>
                <c:pt idx="0">
                  <c:v>1.0</c:v>
                </c:pt>
                <c:pt idx="1">
                  <c:v>2.0</c:v>
                </c:pt>
                <c:pt idx="2">
                  <c:v>4.0</c:v>
                </c:pt>
                <c:pt idx="3">
                  <c:v>8.0</c:v>
                </c:pt>
                <c:pt idx="4">
                  <c:v>16.0</c:v>
                </c:pt>
                <c:pt idx="5">
                  <c:v>32.0</c:v>
                </c:pt>
                <c:pt idx="6">
                  <c:v>64.0</c:v>
                </c:pt>
              </c:numCache>
            </c:numRef>
          </c:cat>
          <c:val>
            <c:numRef>
              <c:f>'IB-netmod'!$U$77:$AA$77</c:f>
              <c:numCache>
                <c:formatCode>General</c:formatCode>
                <c:ptCount val="7"/>
                <c:pt idx="0">
                  <c:v>1.0</c:v>
                </c:pt>
                <c:pt idx="1">
                  <c:v>1.115684326129848</c:v>
                </c:pt>
                <c:pt idx="2">
                  <c:v>1.12605570361198</c:v>
                </c:pt>
                <c:pt idx="3">
                  <c:v>1.180640811480828</c:v>
                </c:pt>
                <c:pt idx="4">
                  <c:v>1.214782318250557</c:v>
                </c:pt>
                <c:pt idx="5">
                  <c:v>1.229041673622191</c:v>
                </c:pt>
                <c:pt idx="6">
                  <c:v>1.202149817363813</c:v>
                </c:pt>
              </c:numCache>
            </c:numRef>
          </c:val>
          <c:smooth val="0"/>
        </c:ser>
        <c:ser>
          <c:idx val="3"/>
          <c:order val="3"/>
          <c:tx>
            <c:strRef>
              <c:f>'IB-netmod'!$T$78</c:f>
              <c:strCache>
                <c:ptCount val="1"/>
                <c:pt idx="0">
                  <c:v>8000</c:v>
                </c:pt>
              </c:strCache>
            </c:strRef>
          </c:tx>
          <c:cat>
            <c:numRef>
              <c:f>'IB-netmod'!$U$74:$AA$74</c:f>
              <c:numCache>
                <c:formatCode>General</c:formatCode>
                <c:ptCount val="7"/>
                <c:pt idx="0">
                  <c:v>1.0</c:v>
                </c:pt>
                <c:pt idx="1">
                  <c:v>2.0</c:v>
                </c:pt>
                <c:pt idx="2">
                  <c:v>4.0</c:v>
                </c:pt>
                <c:pt idx="3">
                  <c:v>8.0</c:v>
                </c:pt>
                <c:pt idx="4">
                  <c:v>16.0</c:v>
                </c:pt>
                <c:pt idx="5">
                  <c:v>32.0</c:v>
                </c:pt>
                <c:pt idx="6">
                  <c:v>64.0</c:v>
                </c:pt>
              </c:numCache>
            </c:numRef>
          </c:cat>
          <c:val>
            <c:numRef>
              <c:f>'IB-netmod'!$U$78:$AA$78</c:f>
              <c:numCache>
                <c:formatCode>General</c:formatCode>
                <c:ptCount val="7"/>
                <c:pt idx="0">
                  <c:v>1.0</c:v>
                </c:pt>
                <c:pt idx="1">
                  <c:v>1.218573439262714</c:v>
                </c:pt>
                <c:pt idx="2">
                  <c:v>1.245695124023858</c:v>
                </c:pt>
                <c:pt idx="3">
                  <c:v>1.328012841033051</c:v>
                </c:pt>
                <c:pt idx="4">
                  <c:v>1.346450593009914</c:v>
                </c:pt>
                <c:pt idx="5">
                  <c:v>1.36196908568952</c:v>
                </c:pt>
                <c:pt idx="6">
                  <c:v>1.330674742700958</c:v>
                </c:pt>
              </c:numCache>
            </c:numRef>
          </c:val>
          <c:smooth val="0"/>
        </c:ser>
        <c:ser>
          <c:idx val="4"/>
          <c:order val="4"/>
          <c:tx>
            <c:strRef>
              <c:f>'IB-netmod'!$T$79</c:f>
              <c:strCache>
                <c:ptCount val="1"/>
                <c:pt idx="0">
                  <c:v>16000</c:v>
                </c:pt>
              </c:strCache>
            </c:strRef>
          </c:tx>
          <c:dLbls>
            <c:dLbl>
              <c:idx val="6"/>
              <c:layout>
                <c:manualLayout>
                  <c:x val="-0.0497803881341585"/>
                  <c:y val="-0.053803633358383"/>
                </c:manualLayout>
              </c:layout>
              <c:showLegendKey val="0"/>
              <c:showVal val="1"/>
              <c:showCatName val="0"/>
              <c:showSerName val="0"/>
              <c:showPercent val="0"/>
              <c:showBubbleSize val="0"/>
            </c:dLbl>
            <c:numFmt formatCode="#,##0.00_);[Red]\(#,##0.00\)" sourceLinked="0"/>
            <c:txPr>
              <a:bodyPr/>
              <a:lstStyle/>
              <a:p>
                <a:pPr>
                  <a:defRPr lang="ja-JP" b="1">
                    <a:solidFill>
                      <a:srgbClr val="C0504D"/>
                    </a:solidFill>
                  </a:defRPr>
                </a:pPr>
                <a:endParaRPr lang="en-US"/>
              </a:p>
            </c:txPr>
            <c:showLegendKey val="0"/>
            <c:showVal val="0"/>
            <c:showCatName val="0"/>
            <c:showSerName val="0"/>
            <c:showPercent val="0"/>
            <c:showBubbleSize val="0"/>
          </c:dLbls>
          <c:cat>
            <c:numRef>
              <c:f>'IB-netmod'!$U$74:$AA$74</c:f>
              <c:numCache>
                <c:formatCode>General</c:formatCode>
                <c:ptCount val="7"/>
                <c:pt idx="0">
                  <c:v>1.0</c:v>
                </c:pt>
                <c:pt idx="1">
                  <c:v>2.0</c:v>
                </c:pt>
                <c:pt idx="2">
                  <c:v>4.0</c:v>
                </c:pt>
                <c:pt idx="3">
                  <c:v>8.0</c:v>
                </c:pt>
                <c:pt idx="4">
                  <c:v>16.0</c:v>
                </c:pt>
                <c:pt idx="5">
                  <c:v>32.0</c:v>
                </c:pt>
                <c:pt idx="6">
                  <c:v>64.0</c:v>
                </c:pt>
              </c:numCache>
            </c:numRef>
          </c:cat>
          <c:val>
            <c:numRef>
              <c:f>'IB-netmod'!$U$79:$AA$79</c:f>
              <c:numCache>
                <c:formatCode>General</c:formatCode>
                <c:ptCount val="7"/>
                <c:pt idx="0">
                  <c:v>1.0</c:v>
                </c:pt>
                <c:pt idx="1">
                  <c:v>1.19946238902702</c:v>
                </c:pt>
                <c:pt idx="2">
                  <c:v>1.235606942057578</c:v>
                </c:pt>
                <c:pt idx="3">
                  <c:v>1.355124001591707</c:v>
                </c:pt>
                <c:pt idx="4">
                  <c:v>1.422331406141609</c:v>
                </c:pt>
                <c:pt idx="5">
                  <c:v>1.429057165722616</c:v>
                </c:pt>
                <c:pt idx="6">
                  <c:v>1.440099030747087</c:v>
                </c:pt>
              </c:numCache>
            </c:numRef>
          </c:val>
          <c:smooth val="0"/>
        </c:ser>
        <c:dLbls>
          <c:showLegendKey val="0"/>
          <c:showVal val="0"/>
          <c:showCatName val="0"/>
          <c:showSerName val="0"/>
          <c:showPercent val="0"/>
          <c:showBubbleSize val="0"/>
        </c:dLbls>
        <c:marker val="1"/>
        <c:smooth val="0"/>
        <c:axId val="-2108905832"/>
        <c:axId val="-2108916936"/>
      </c:lineChart>
      <c:catAx>
        <c:axId val="-2108905832"/>
        <c:scaling>
          <c:orientation val="minMax"/>
        </c:scaling>
        <c:delete val="0"/>
        <c:axPos val="b"/>
        <c:title>
          <c:tx>
            <c:rich>
              <a:bodyPr/>
              <a:lstStyle/>
              <a:p>
                <a:pPr>
                  <a:defRPr lang="ja-JP" altLang="en-US" sz="1800"/>
                </a:pPr>
                <a:r>
                  <a:rPr lang="en-US" altLang="ja-JP" sz="1800" b="0" i="0" baseline="0">
                    <a:effectLst/>
                  </a:rPr>
                  <a:t>Number of Threads</a:t>
                </a:r>
                <a:endParaRPr lang="ja-JP" altLang="ja-JP">
                  <a:effectLst/>
                </a:endParaRPr>
              </a:p>
            </c:rich>
          </c:tx>
          <c:overlay val="0"/>
        </c:title>
        <c:numFmt formatCode="General" sourceLinked="1"/>
        <c:majorTickMark val="out"/>
        <c:minorTickMark val="none"/>
        <c:tickLblPos val="low"/>
        <c:txPr>
          <a:bodyPr/>
          <a:lstStyle/>
          <a:p>
            <a:pPr>
              <a:defRPr lang="ja-JP"/>
            </a:pPr>
            <a:endParaRPr lang="en-US"/>
          </a:p>
        </c:txPr>
        <c:crossAx val="-2108916936"/>
        <c:crossesAt val="1.0"/>
        <c:auto val="1"/>
        <c:lblAlgn val="ctr"/>
        <c:lblOffset val="100"/>
        <c:noMultiLvlLbl val="0"/>
      </c:catAx>
      <c:valAx>
        <c:axId val="-2108916936"/>
        <c:scaling>
          <c:orientation val="minMax"/>
          <c:min val="1.0"/>
        </c:scaling>
        <c:delete val="0"/>
        <c:axPos val="l"/>
        <c:majorGridlines/>
        <c:title>
          <c:tx>
            <c:rich>
              <a:bodyPr/>
              <a:lstStyle/>
              <a:p>
                <a:pPr>
                  <a:defRPr lang="ja-JP" altLang="en-US" sz="1800"/>
                </a:pPr>
                <a:r>
                  <a:rPr lang="en-US" altLang="ja-JP" sz="1800" b="0" i="0" baseline="0">
                    <a:effectLst/>
                  </a:rPr>
                  <a:t>Speedup</a:t>
                </a:r>
                <a:endParaRPr lang="ja-JP" altLang="ja-JP">
                  <a:effectLst/>
                </a:endParaRPr>
              </a:p>
            </c:rich>
          </c:tx>
          <c:layout>
            <c:manualLayout>
              <c:xMode val="edge"/>
              <c:yMode val="edge"/>
              <c:x val="0.00752043370568456"/>
              <c:y val="0.278668355752153"/>
            </c:manualLayout>
          </c:layout>
          <c:overlay val="0"/>
        </c:title>
        <c:numFmt formatCode="General" sourceLinked="1"/>
        <c:majorTickMark val="out"/>
        <c:minorTickMark val="none"/>
        <c:tickLblPos val="nextTo"/>
        <c:txPr>
          <a:bodyPr/>
          <a:lstStyle/>
          <a:p>
            <a:pPr>
              <a:defRPr lang="ja-JP"/>
            </a:pPr>
            <a:endParaRPr lang="en-US"/>
          </a:p>
        </c:txPr>
        <c:crossAx val="-2108905832"/>
        <c:crosses val="autoZero"/>
        <c:crossBetween val="midCat"/>
        <c:majorUnit val="0.1"/>
      </c:valAx>
    </c:plotArea>
    <c:legend>
      <c:legendPos val="r"/>
      <c:layout>
        <c:manualLayout>
          <c:xMode val="edge"/>
          <c:yMode val="edge"/>
          <c:x val="0.759629857068351"/>
          <c:y val="0.177289044426054"/>
          <c:w val="0.223265233185772"/>
          <c:h val="0.500307414999053"/>
        </c:manualLayout>
      </c:layout>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1600" b="0" i="0">
          <a:latin typeface="Calibri"/>
          <a:ea typeface="Calibri"/>
          <a:cs typeface="Calibri"/>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249534134178"/>
          <c:y val="0.0682075186864191"/>
          <c:w val="0.677908102282747"/>
          <c:h val="0.61044122119885"/>
        </c:manualLayout>
      </c:layout>
      <c:lineChart>
        <c:grouping val="standard"/>
        <c:varyColors val="0"/>
        <c:ser>
          <c:idx val="2"/>
          <c:order val="0"/>
          <c:tx>
            <c:strRef>
              <c:f>IB_write_bw!$T$57</c:f>
              <c:strCache>
                <c:ptCount val="1"/>
                <c:pt idx="0">
                  <c:v>QPs only</c:v>
                </c:pt>
              </c:strCache>
            </c:strRef>
          </c:tx>
          <c:spPr>
            <a:ln>
              <a:solidFill>
                <a:srgbClr val="A22B38"/>
              </a:solidFill>
            </a:ln>
          </c:spPr>
          <c:marker>
            <c:symbol val="triangle"/>
            <c:size val="7"/>
            <c:spPr>
              <a:solidFill>
                <a:srgbClr val="A22B38"/>
              </a:solidFill>
              <a:ln>
                <a:solidFill>
                  <a:srgbClr val="A22B38"/>
                </a:solidFill>
              </a:ln>
            </c:spPr>
          </c:marker>
          <c:dLbls>
            <c:dLbl>
              <c:idx val="5"/>
              <c:layout>
                <c:manualLayout>
                  <c:x val="-0.0330596460721311"/>
                  <c:y val="-0.0541164410496033"/>
                </c:manualLayout>
              </c:layout>
              <c:showLegendKey val="0"/>
              <c:showVal val="1"/>
              <c:showCatName val="0"/>
              <c:showSerName val="0"/>
              <c:showPercent val="0"/>
              <c:showBubbleSize val="0"/>
            </c:dLbl>
            <c:numFmt formatCode="#,##0.00_);[Red]\(#,##0.00\)" sourceLinked="0"/>
            <c:txPr>
              <a:bodyPr/>
              <a:lstStyle/>
              <a:p>
                <a:pPr>
                  <a:defRPr lang="ja-JP" sz="1600" b="1">
                    <a:solidFill>
                      <a:srgbClr val="C00000"/>
                    </a:solidFill>
                  </a:defRPr>
                </a:pPr>
                <a:endParaRPr lang="en-US"/>
              </a:p>
            </c:txPr>
            <c:showLegendKey val="0"/>
            <c:showVal val="0"/>
            <c:showCatName val="0"/>
            <c:showSerName val="0"/>
            <c:showPercent val="0"/>
            <c:showBubbleSize val="0"/>
          </c:dLbls>
          <c:cat>
            <c:numRef>
              <c:f>IB_write_bw!$U$54:$AA$54</c:f>
              <c:numCache>
                <c:formatCode>General</c:formatCode>
                <c:ptCount val="7"/>
                <c:pt idx="0">
                  <c:v>1.0</c:v>
                </c:pt>
                <c:pt idx="1">
                  <c:v>2.0</c:v>
                </c:pt>
                <c:pt idx="2">
                  <c:v>4.0</c:v>
                </c:pt>
                <c:pt idx="3">
                  <c:v>8.0</c:v>
                </c:pt>
                <c:pt idx="4">
                  <c:v>16.0</c:v>
                </c:pt>
                <c:pt idx="5">
                  <c:v>32.0</c:v>
                </c:pt>
                <c:pt idx="6">
                  <c:v>64.0</c:v>
                </c:pt>
              </c:numCache>
            </c:numRef>
          </c:cat>
          <c:val>
            <c:numRef>
              <c:f>IB_write_bw!$U$57:$AA$57</c:f>
              <c:numCache>
                <c:formatCode>General</c:formatCode>
                <c:ptCount val="7"/>
                <c:pt idx="0">
                  <c:v>1.0</c:v>
                </c:pt>
                <c:pt idx="1">
                  <c:v>1.585304479114242</c:v>
                </c:pt>
                <c:pt idx="2">
                  <c:v>2.23376950176145</c:v>
                </c:pt>
                <c:pt idx="3">
                  <c:v>2.68935581278309</c:v>
                </c:pt>
                <c:pt idx="4">
                  <c:v>3.116884750880724</c:v>
                </c:pt>
                <c:pt idx="5">
                  <c:v>3.336185203824856</c:v>
                </c:pt>
                <c:pt idx="6">
                  <c:v>3.14519375943634</c:v>
                </c:pt>
              </c:numCache>
            </c:numRef>
          </c:val>
          <c:smooth val="0"/>
        </c:ser>
        <c:dLbls>
          <c:showLegendKey val="0"/>
          <c:showVal val="0"/>
          <c:showCatName val="0"/>
          <c:showSerName val="0"/>
          <c:showPercent val="0"/>
          <c:showBubbleSize val="0"/>
        </c:dLbls>
        <c:marker val="1"/>
        <c:smooth val="0"/>
        <c:axId val="-2109042376"/>
        <c:axId val="-2109036728"/>
      </c:lineChart>
      <c:catAx>
        <c:axId val="-2109042376"/>
        <c:scaling>
          <c:orientation val="minMax"/>
        </c:scaling>
        <c:delete val="0"/>
        <c:axPos val="b"/>
        <c:title>
          <c:tx>
            <c:rich>
              <a:bodyPr/>
              <a:lstStyle/>
              <a:p>
                <a:pPr>
                  <a:defRPr lang="ja-JP"/>
                </a:pPr>
                <a:r>
                  <a:rPr lang="en-US"/>
                  <a:t>Number of Threads</a:t>
                </a:r>
                <a:endParaRPr lang="ja-JP"/>
              </a:p>
            </c:rich>
          </c:tx>
          <c:overlay val="0"/>
        </c:title>
        <c:numFmt formatCode="General" sourceLinked="1"/>
        <c:majorTickMark val="out"/>
        <c:minorTickMark val="none"/>
        <c:tickLblPos val="low"/>
        <c:txPr>
          <a:bodyPr/>
          <a:lstStyle/>
          <a:p>
            <a:pPr>
              <a:defRPr lang="ja-JP"/>
            </a:pPr>
            <a:endParaRPr lang="en-US"/>
          </a:p>
        </c:txPr>
        <c:crossAx val="-2109036728"/>
        <c:crossesAt val="1.0"/>
        <c:auto val="1"/>
        <c:lblAlgn val="ctr"/>
        <c:lblOffset val="100"/>
        <c:noMultiLvlLbl val="0"/>
      </c:catAx>
      <c:valAx>
        <c:axId val="-2109036728"/>
        <c:scaling>
          <c:logBase val="2.0"/>
          <c:orientation val="minMax"/>
        </c:scaling>
        <c:delete val="0"/>
        <c:axPos val="l"/>
        <c:majorGridlines/>
        <c:title>
          <c:tx>
            <c:rich>
              <a:bodyPr/>
              <a:lstStyle/>
              <a:p>
                <a:pPr>
                  <a:defRPr lang="ja-JP"/>
                </a:pPr>
                <a:r>
                  <a:rPr lang="en-US"/>
                  <a:t>BW Improvement</a:t>
                </a:r>
                <a:endParaRPr lang="ja-JP"/>
              </a:p>
            </c:rich>
          </c:tx>
          <c:overlay val="0"/>
        </c:title>
        <c:numFmt formatCode="General" sourceLinked="1"/>
        <c:majorTickMark val="out"/>
        <c:minorTickMark val="none"/>
        <c:tickLblPos val="nextTo"/>
        <c:txPr>
          <a:bodyPr/>
          <a:lstStyle/>
          <a:p>
            <a:pPr>
              <a:defRPr lang="ja-JP"/>
            </a:pPr>
            <a:endParaRPr lang="en-US"/>
          </a:p>
        </c:txPr>
        <c:crossAx val="-2109042376"/>
        <c:crosses val="autoZero"/>
        <c:crossBetween val="midCat"/>
      </c:valAx>
    </c:plotArea>
    <c:legend>
      <c:legendPos val="r"/>
      <c:overlay val="0"/>
      <c:txPr>
        <a:bodyPr/>
        <a:lstStyle/>
        <a:p>
          <a:pPr>
            <a:defRPr lang="ja-JP"/>
          </a:pPr>
          <a:endParaRPr lang="en-US"/>
        </a:p>
      </c:txPr>
    </c:legend>
    <c:plotVisOnly val="1"/>
    <c:dispBlanksAs val="gap"/>
    <c:showDLblsOverMax val="0"/>
  </c:chart>
  <c:spPr>
    <a:solidFill>
      <a:sysClr val="window" lastClr="FFFFFF"/>
    </a:solidFill>
    <a:ln w="9525" cap="flat" cmpd="sng" algn="ctr">
      <a:noFill/>
      <a:prstDash val="solid"/>
      <a:round/>
    </a:ln>
    <a:effectLst/>
    <a:extLst/>
  </c:spPr>
  <c:txPr>
    <a:bodyPr/>
    <a:lstStyle/>
    <a:p>
      <a:pPr>
        <a:defRPr sz="1200" b="0" i="0">
          <a:latin typeface="Calibri"/>
          <a:ea typeface="Calibri"/>
          <a:cs typeface="Calibri"/>
        </a:defRPr>
      </a:pPr>
      <a:endParaRPr lang="en-US"/>
    </a:p>
  </c:txPr>
  <c:externalData r:id="rId2">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4-02-21T14:15:28.049" idx="3">
    <p:pos x="10" y="10"/>
    <p:text>Updated experiment: 2D-&gt;3D top surface
Added description of the relationship between datatype and X/Y/Z length.</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2-21T17:57:12.632" idx="5">
    <p:pos x="2" y="-4"/>
    <p:text>Updated experiment: 2D halo -&gt; 3D halo
Added reason and data sets introduction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2-21T22:56:10.206" idx="6">
    <p:pos x="10" y="10"/>
    <p:text>Updated graph 9processes -&gt; 65 processes
Added comparision with ideal speedup</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02-21T13:50:34.972" idx="7">
    <p:pos x="10" y="10"/>
    <p:text>Updated graph
Updated xeon phi production code: B0 -&gt; SE10P</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02-21T13:47:47.318" idx="8">
    <p:pos x="10" y="10"/>
    <p:text>Updated graph
32 CTX/QP/CQ -&gt; 64 CTX/QP/CQ
Updated test bed
Updated data size 2-&gt;64</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39" y="0"/>
            <a:ext cx="2949099" cy="496967"/>
          </a:xfrm>
          <a:prstGeom prst="rect">
            <a:avLst/>
          </a:prstGeom>
        </p:spPr>
        <p:txBody>
          <a:bodyPr vert="horz" lIns="91440" tIns="45720" rIns="91440" bIns="45720" rtlCol="0"/>
          <a:lstStyle>
            <a:lvl1pPr algn="r">
              <a:defRPr sz="1200"/>
            </a:lvl1pPr>
          </a:lstStyle>
          <a:p>
            <a:fld id="{034C914E-E3B0-4692-98BB-11A7739632A9}" type="datetimeFigureOut">
              <a:rPr kumimoji="1" lang="ja-JP" altLang="en-US" smtClean="0"/>
              <a:t>6/14/14</a:t>
            </a:fld>
            <a:endParaRPr kumimoji="1" lang="ja-JP" altLang="en-US"/>
          </a:p>
        </p:txBody>
      </p:sp>
      <p:sp>
        <p:nvSpPr>
          <p:cNvPr id="4" name="フッター プレースホルダー 3"/>
          <p:cNvSpPr>
            <a:spLocks noGrp="1"/>
          </p:cNvSpPr>
          <p:nvPr>
            <p:ph type="ftr" sz="quarter" idx="2"/>
          </p:nvPr>
        </p:nvSpPr>
        <p:spPr>
          <a:xfrm>
            <a:off x="0" y="9440646"/>
            <a:ext cx="2949099"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4939" y="9440646"/>
            <a:ext cx="2949099" cy="496967"/>
          </a:xfrm>
          <a:prstGeom prst="rect">
            <a:avLst/>
          </a:prstGeom>
        </p:spPr>
        <p:txBody>
          <a:bodyPr vert="horz" lIns="91440" tIns="45720" rIns="91440" bIns="45720" rtlCol="0" anchor="b"/>
          <a:lstStyle>
            <a:lvl1pPr algn="r">
              <a:defRPr sz="1200"/>
            </a:lvl1pPr>
          </a:lstStyle>
          <a:p>
            <a:fld id="{8D888C8D-F91F-4766-A47F-0D1BD048C769}" type="slidenum">
              <a:rPr kumimoji="1" lang="ja-JP" altLang="en-US" smtClean="0"/>
              <a:t>‹#›</a:t>
            </a:fld>
            <a:endParaRPr kumimoji="1" lang="ja-JP" altLang="en-US"/>
          </a:p>
        </p:txBody>
      </p:sp>
    </p:spTree>
    <p:extLst>
      <p:ext uri="{BB962C8B-B14F-4D97-AF65-F5344CB8AC3E}">
        <p14:creationId xmlns:p14="http://schemas.microsoft.com/office/powerpoint/2010/main" val="3466836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F52BA639-6F49-46A8-8489-5D6E174A4095}" type="datetimeFigureOut">
              <a:rPr kumimoji="1" lang="ja-JP" altLang="en-US" smtClean="0"/>
              <a:t>6/14/14</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367DAB0-7670-4AC6-92F7-4E69BA0C272B}" type="slidenum">
              <a:rPr kumimoji="1" lang="ja-JP" altLang="en-US" smtClean="0"/>
              <a:t>‹#›</a:t>
            </a:fld>
            <a:endParaRPr kumimoji="1" lang="ja-JP" altLang="en-US"/>
          </a:p>
        </p:txBody>
      </p:sp>
    </p:spTree>
    <p:extLst>
      <p:ext uri="{BB962C8B-B14F-4D97-AF65-F5344CB8AC3E}">
        <p14:creationId xmlns:p14="http://schemas.microsoft.com/office/powerpoint/2010/main" val="3099045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i="1" dirty="0" smtClean="0"/>
              <a:t>point : parallel massively</a:t>
            </a:r>
          </a:p>
          <a:p>
            <a:r>
              <a:rPr kumimoji="1" lang="en-US" altLang="ja-JP" i="1" dirty="0" smtClean="0"/>
              <a:t>240 so</a:t>
            </a:r>
            <a:r>
              <a:rPr kumimoji="1" lang="en-US" altLang="ja-JP" i="1" baseline="0" dirty="0" smtClean="0"/>
              <a:t> far</a:t>
            </a:r>
            <a:r>
              <a:rPr kumimoji="1" lang="en-US" altLang="ja-JP" i="1" dirty="0" smtClean="0"/>
              <a:t>, even</a:t>
            </a:r>
            <a:r>
              <a:rPr kumimoji="1" lang="en-US" altLang="ja-JP" i="1" baseline="0" dirty="0" smtClean="0"/>
              <a:t> more</a:t>
            </a:r>
          </a:p>
          <a:p>
            <a:r>
              <a:rPr kumimoji="1" lang="en-US" altLang="ja-JP" i="1" baseline="0" dirty="0" smtClean="0"/>
              <a:t>BG/Q, 64 thread/cores</a:t>
            </a:r>
          </a:p>
          <a:p>
            <a:r>
              <a:rPr kumimoji="1" lang="en-US" altLang="ja-JP" i="1" baseline="0" dirty="0" smtClean="0"/>
              <a:t>current KNC, native mode similar to KNL</a:t>
            </a:r>
          </a:p>
          <a:p>
            <a:endParaRPr kumimoji="1" lang="en-US" altLang="ja-JP" i="1" baseline="0" dirty="0" smtClean="0"/>
          </a:p>
          <a:p>
            <a:r>
              <a:rPr kumimoji="1" lang="en-US" altLang="ja-JP" sz="1200" b="0" i="0" u="none" strike="noStrike" kern="1200" baseline="0" dirty="0" smtClean="0">
                <a:solidFill>
                  <a:schemeClr val="tx1"/>
                </a:solidFill>
                <a:latin typeface="+mn-lt"/>
                <a:ea typeface="+mn-ea"/>
                <a:cs typeface="+mn-cs"/>
              </a:rPr>
              <a:t>Since multicore processors are the norm today, the only way to improve the performance for high end processors is to add more threads and cores.</a:t>
            </a:r>
          </a:p>
          <a:p>
            <a:r>
              <a:rPr kumimoji="1" lang="en-US" altLang="ja-JP" sz="1200" b="0" i="0" u="none" strike="noStrike" kern="1200" baseline="0" dirty="0" smtClean="0">
                <a:solidFill>
                  <a:schemeClr val="tx1"/>
                </a:solidFill>
                <a:latin typeface="+mn-lt"/>
                <a:ea typeface="+mn-ea"/>
                <a:cs typeface="+mn-cs"/>
              </a:rPr>
              <a:t>Many core architecture, such as Intel </a:t>
            </a:r>
            <a:r>
              <a:rPr kumimoji="1" lang="en-US" altLang="ja-JP" sz="1200" b="0" i="0" u="none" strike="noStrike" kern="1200" baseline="0" dirty="0" err="1" smtClean="0">
                <a:solidFill>
                  <a:schemeClr val="tx1"/>
                </a:solidFill>
                <a:latin typeface="+mn-lt"/>
                <a:ea typeface="+mn-ea"/>
                <a:cs typeface="+mn-cs"/>
              </a:rPr>
              <a:t>xeon</a:t>
            </a:r>
            <a:r>
              <a:rPr kumimoji="1" lang="en-US" altLang="ja-JP" sz="1200" b="0" i="0" u="none" strike="noStrike" kern="1200" baseline="0" dirty="0" smtClean="0">
                <a:solidFill>
                  <a:schemeClr val="tx1"/>
                </a:solidFill>
                <a:latin typeface="+mn-lt"/>
                <a:ea typeface="+mn-ea"/>
                <a:cs typeface="+mn-cs"/>
              </a:rPr>
              <a:t> phi and BG/Q, provides us such a massively parallel environment, </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The latest Xeon Phi production provides 60 cores on a single chip, and delivered 240 available hardware threads;</a:t>
            </a:r>
          </a:p>
          <a:p>
            <a:r>
              <a:rPr kumimoji="1" lang="en-US" altLang="ja-JP" sz="1200" b="0" i="0" u="none" strike="noStrike" kern="1200" baseline="0" dirty="0" smtClean="0">
                <a:solidFill>
                  <a:schemeClr val="tx1"/>
                </a:solidFill>
                <a:latin typeface="+mn-lt"/>
                <a:ea typeface="+mn-ea"/>
                <a:cs typeface="+mn-cs"/>
              </a:rPr>
              <a:t>Especially, the next generation is expected as self-hosting, which mean the apps could be completely executed on such many-core chip as running on host traditional CPU, but deliver massively parallelism.  </a:t>
            </a:r>
          </a:p>
          <a:p>
            <a:r>
              <a:rPr kumimoji="1" lang="en-US" altLang="ja-JP" sz="1200" b="0" i="0" u="none" strike="noStrike" kern="1200" baseline="0" dirty="0" smtClean="0">
                <a:solidFill>
                  <a:schemeClr val="tx1"/>
                </a:solidFill>
                <a:latin typeface="+mn-lt"/>
                <a:ea typeface="+mn-ea"/>
                <a:cs typeface="+mn-cs"/>
              </a:rPr>
              <a:t>The current production already provides us a similar research platform, called native mode, although it still need host assist.</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On the other hand, the IBM BGQ also provides us such parallel </a:t>
            </a:r>
            <a:r>
              <a:rPr kumimoji="1" lang="en-US" altLang="ja-JP" sz="1200" b="0" i="0" u="none" strike="noStrike" kern="1200" baseline="0" dirty="0" err="1" smtClean="0">
                <a:solidFill>
                  <a:schemeClr val="tx1"/>
                </a:solidFill>
                <a:latin typeface="+mn-lt"/>
                <a:ea typeface="+mn-ea"/>
                <a:cs typeface="+mn-cs"/>
              </a:rPr>
              <a:t>env</a:t>
            </a:r>
            <a:r>
              <a:rPr kumimoji="1" lang="en-US" altLang="ja-JP" sz="1200" b="0" i="0" u="none" strike="noStrike" kern="1200" baseline="0" dirty="0" smtClean="0">
                <a:solidFill>
                  <a:schemeClr val="tx1"/>
                </a:solidFill>
                <a:latin typeface="+mn-lt"/>
                <a:ea typeface="+mn-ea"/>
                <a:cs typeface="+mn-cs"/>
              </a:rPr>
              <a:t>, 16 cores, delivers 64 hardware threads per node.</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 会议笔记(14-5-30 19:38) -----</a:t>
            </a:r>
          </a:p>
          <a:p>
            <a:r>
              <a:rPr kumimoji="1" lang="en-US" altLang="ja-JP" sz="1200" b="0" i="0" u="none" strike="noStrike" kern="1200" baseline="0" dirty="0" smtClean="0">
                <a:solidFill>
                  <a:schemeClr val="tx1"/>
                </a:solidFill>
                <a:latin typeface="+mn-lt"/>
                <a:ea typeface="+mn-ea"/>
                <a:cs typeface="+mn-cs"/>
              </a:rPr>
              <a:t>connect with MPI.</a:t>
            </a:r>
          </a:p>
          <a:p>
            <a:r>
              <a:rPr kumimoji="1" lang="en-US" altLang="ja-JP" sz="1200" b="0" i="0" u="none" strike="noStrike" kern="1200" baseline="0" dirty="0" smtClean="0">
                <a:solidFill>
                  <a:schemeClr val="tx1"/>
                </a:solidFill>
                <a:latin typeface="+mn-lt"/>
                <a:ea typeface="+mn-ea"/>
                <a:cs typeface="+mn-cs"/>
              </a:rPr>
              <a:t>light</a:t>
            </a:r>
          </a:p>
          <a:p>
            <a:r>
              <a:rPr kumimoji="1" lang="en-US" altLang="ja-JP" sz="1200" b="0" i="0" u="none" strike="noStrike" kern="1200" baseline="0" dirty="0" smtClean="0">
                <a:solidFill>
                  <a:schemeClr val="tx1"/>
                </a:solidFill>
                <a:latin typeface="+mn-lt"/>
                <a:ea typeface="+mn-ea"/>
                <a:cs typeface="+mn-cs"/>
              </a:rPr>
              <a:t>----- 会议笔记(14-6-6 18:32) -----</a:t>
            </a:r>
          </a:p>
          <a:p>
            <a:r>
              <a:rPr kumimoji="1" lang="en-US" altLang="ja-JP" sz="1200" b="0" i="0" u="none" strike="noStrike" kern="1200" baseline="0" dirty="0" smtClean="0">
                <a:solidFill>
                  <a:schemeClr val="tx1"/>
                </a:solidFill>
                <a:latin typeface="+mn-lt"/>
                <a:ea typeface="+mn-ea"/>
                <a:cs typeface="+mn-cs"/>
              </a:rPr>
              <a:t>add slide numbers</a:t>
            </a:r>
          </a:p>
          <a:p>
            <a:r>
              <a:rPr kumimoji="1" lang="en-US" altLang="ja-JP" sz="1200" b="0" i="0" u="none" strike="noStrike" kern="1200" baseline="0" dirty="0" smtClean="0">
                <a:solidFill>
                  <a:schemeClr val="tx1"/>
                </a:solidFill>
                <a:latin typeface="+mn-lt"/>
                <a:ea typeface="+mn-ea"/>
                <a:cs typeface="+mn-cs"/>
              </a:rPr>
              <a:t>add an outline</a:t>
            </a:r>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a:t>
            </a:fld>
            <a:endParaRPr kumimoji="1" lang="ja-JP" altLang="en-US"/>
          </a:p>
        </p:txBody>
      </p:sp>
    </p:spTree>
    <p:extLst>
      <p:ext uri="{BB962C8B-B14F-4D97-AF65-F5344CB8AC3E}">
        <p14:creationId xmlns:p14="http://schemas.microsoft.com/office/powerpoint/2010/main" val="2646835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already</a:t>
            </a:r>
            <a:r>
              <a:rPr kumimoji="1" lang="en-US" altLang="ja-JP" baseline="0" dirty="0" smtClean="0"/>
              <a:t> know #idle threads</a:t>
            </a:r>
          </a:p>
          <a:p>
            <a:r>
              <a:rPr kumimoji="1" lang="en-US" altLang="ja-JP" baseline="0" dirty="0" smtClean="0"/>
              <a:t>expose in </a:t>
            </a:r>
            <a:r>
              <a:rPr kumimoji="1" lang="en-US" altLang="ja-JP" baseline="0" dirty="0" err="1" smtClean="0"/>
              <a:t>mpich</a:t>
            </a:r>
            <a:r>
              <a:rPr kumimoji="1" lang="en-US" altLang="ja-JP" baseline="0" dirty="0" smtClean="0"/>
              <a:t>.</a:t>
            </a:r>
          </a:p>
          <a:p>
            <a:r>
              <a:rPr kumimoji="1" lang="en-US" altLang="ja-JP" baseline="0" dirty="0" smtClean="0"/>
              <a:t>then, how to use this info</a:t>
            </a:r>
            <a:endParaRPr kumimoji="1" lang="ja-JP" altLang="en-US" dirty="0"/>
          </a:p>
        </p:txBody>
      </p:sp>
      <p:sp>
        <p:nvSpPr>
          <p:cNvPr id="4" name="スライド番号プレースホルダー 3"/>
          <p:cNvSpPr>
            <a:spLocks noGrp="1"/>
          </p:cNvSpPr>
          <p:nvPr>
            <p:ph type="sldNum" sz="quarter" idx="10"/>
          </p:nvPr>
        </p:nvSpPr>
        <p:spPr/>
        <p:txBody>
          <a:bodyPr/>
          <a:lstStyle/>
          <a:p>
            <a:fld id="{66A82F7F-CD0E-46E6-95FF-06F68CD8505A}" type="slidenum">
              <a:rPr kumimoji="1" lang="ja-JP" altLang="en-US" smtClean="0"/>
              <a:t>12</a:t>
            </a:fld>
            <a:endParaRPr kumimoji="1" lang="ja-JP" altLang="en-US"/>
          </a:p>
        </p:txBody>
      </p:sp>
    </p:spTree>
    <p:extLst>
      <p:ext uri="{BB962C8B-B14F-4D97-AF65-F5344CB8AC3E}">
        <p14:creationId xmlns:p14="http://schemas.microsoft.com/office/powerpoint/2010/main" val="147490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i="1" baseline="0" dirty="0" smtClean="0">
              <a:effectLst/>
            </a:endParaRPr>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13</a:t>
            </a:fld>
            <a:endParaRPr kumimoji="1" lang="ja-JP" altLang="en-US"/>
          </a:p>
        </p:txBody>
      </p:sp>
    </p:spTree>
    <p:extLst>
      <p:ext uri="{BB962C8B-B14F-4D97-AF65-F5344CB8AC3E}">
        <p14:creationId xmlns:p14="http://schemas.microsoft.com/office/powerpoint/2010/main" val="269079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However, the parallel</a:t>
            </a:r>
            <a:r>
              <a:rPr kumimoji="1" lang="en-US" altLang="ja-JP" baseline="0" dirty="0" smtClean="0"/>
              <a:t> version also has </a:t>
            </a:r>
            <a:r>
              <a:rPr kumimoji="1" lang="en-US" altLang="ja-JP" sz="1200" b="0" i="0" kern="1200" dirty="0" smtClean="0">
                <a:solidFill>
                  <a:schemeClr val="tx1"/>
                </a:solidFill>
                <a:effectLst/>
                <a:latin typeface="+mn-lt"/>
                <a:ea typeface="+mn-ea"/>
                <a:cs typeface="+mn-cs"/>
              </a:rPr>
              <a:t>serious</a:t>
            </a:r>
            <a:r>
              <a:rPr kumimoji="1" lang="en-US" altLang="ja-JP" baseline="0" dirty="0" smtClean="0"/>
              <a:t> disadvantage for some cases. Let’s compare…</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14</a:t>
            </a:fld>
            <a:endParaRPr kumimoji="1" lang="ja-JP" altLang="en-US"/>
          </a:p>
        </p:txBody>
      </p:sp>
    </p:spTree>
    <p:extLst>
      <p:ext uri="{BB962C8B-B14F-4D97-AF65-F5344CB8AC3E}">
        <p14:creationId xmlns:p14="http://schemas.microsoft.com/office/powerpoint/2010/main" val="174091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15</a:t>
            </a:fld>
            <a:endParaRPr lang="en-US"/>
          </a:p>
        </p:txBody>
      </p:sp>
    </p:spTree>
    <p:extLst>
      <p:ext uri="{BB962C8B-B14F-4D97-AF65-F5344CB8AC3E}">
        <p14:creationId xmlns:p14="http://schemas.microsoft.com/office/powerpoint/2010/main" val="99835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i="0" dirty="0" smtClean="0"/>
              <a:t>MPI supports multiple internode</a:t>
            </a:r>
            <a:r>
              <a:rPr kumimoji="1" lang="en-US" altLang="ja-JP" i="0" baseline="0" dirty="0" smtClean="0"/>
              <a:t> networks through unified nemesis API. </a:t>
            </a:r>
          </a:p>
          <a:p>
            <a:r>
              <a:rPr kumimoji="1" lang="en-US" altLang="ja-JP" i="0" baseline="0" dirty="0" smtClean="0"/>
              <a:t>Depending on the network implementation, some of them could also benefit from parallelism</a:t>
            </a:r>
          </a:p>
          <a:p>
            <a:r>
              <a:rPr kumimoji="1" lang="en-US" altLang="ja-JP" i="0" dirty="0" smtClean="0"/>
              <a:t>Our practice focused</a:t>
            </a:r>
            <a:r>
              <a:rPr kumimoji="1" lang="en-US" altLang="ja-JP" i="0" baseline="0" dirty="0" smtClean="0"/>
              <a:t> on the IB network.</a:t>
            </a:r>
          </a:p>
          <a:p>
            <a:endParaRPr kumimoji="1" lang="en-US" altLang="ja-JP" i="0" dirty="0" smtClean="0"/>
          </a:p>
          <a:p>
            <a:r>
              <a:rPr kumimoji="1" lang="en-US" altLang="ja-JP" i="0" dirty="0" smtClean="0"/>
              <a:t>There are several IB resource structures provided for</a:t>
            </a:r>
            <a:r>
              <a:rPr kumimoji="1" lang="en-US" altLang="ja-JP" i="0" baseline="0" dirty="0" smtClean="0"/>
              <a:t> communication programming…</a:t>
            </a:r>
            <a:endParaRPr kumimoji="1" lang="en-US" altLang="ja-JP" i="0" dirty="0" smtClean="0"/>
          </a:p>
          <a:p>
            <a:endParaRPr kumimoji="1" lang="en-US" altLang="ja-JP" i="0" dirty="0" smtClean="0"/>
          </a:p>
          <a:p>
            <a:r>
              <a:rPr kumimoji="1" lang="en-US" altLang="ja-JP" b="0" i="0" baseline="0" dirty="0" smtClean="0"/>
              <a:t>IB library internally support multi-threading. For some contentious resource, such as QP and CQ, they are protected by lock/unlock.</a:t>
            </a:r>
          </a:p>
          <a:p>
            <a:r>
              <a:rPr kumimoji="1" lang="en-US" altLang="ja-JP" i="0" baseline="0" dirty="0" smtClean="0"/>
              <a:t>Ideally</a:t>
            </a:r>
            <a:r>
              <a:rPr kumimoji="1" lang="en-US" altLang="ja-JP" i="1" baseline="0" dirty="0" smtClean="0"/>
              <a:t>, </a:t>
            </a:r>
            <a:r>
              <a:rPr kumimoji="1" lang="en-US" altLang="ja-JP" i="0" baseline="0" dirty="0" smtClean="0"/>
              <a:t>the performance improvement is gained from the operations issued to different QPs/CQs, for the operations to the same QP/CQ, it is just equal to the sequential version. </a:t>
            </a:r>
            <a:endParaRPr kumimoji="1" lang="en-US" altLang="ja-JP" b="0" i="0" baseline="0" dirty="0" smtClean="0"/>
          </a:p>
          <a:p>
            <a:endParaRPr kumimoji="1" lang="en-US" altLang="ja-JP" b="0" i="0" baseline="0" dirty="0" smtClean="0"/>
          </a:p>
          <a:p>
            <a:r>
              <a:rPr kumimoji="1" lang="en-US" altLang="ja-JP" i="1" baseline="0" dirty="0" smtClean="0"/>
              <a:t>contention issue in current </a:t>
            </a:r>
            <a:r>
              <a:rPr kumimoji="1" lang="en-US" altLang="ja-JP" i="1" baseline="0" dirty="0" err="1" smtClean="0"/>
              <a:t>openmp</a:t>
            </a:r>
            <a:r>
              <a:rPr kumimoji="1" lang="en-US" altLang="ja-JP" i="1" baseline="0" dirty="0" smtClean="0"/>
              <a:t> to the QP</a:t>
            </a:r>
          </a:p>
          <a:p>
            <a:r>
              <a:rPr kumimoji="1" lang="en-US" altLang="ja-JP" i="0" baseline="0" dirty="0" smtClean="0"/>
              <a:t>However</a:t>
            </a:r>
            <a:r>
              <a:rPr kumimoji="1" lang="en-US" altLang="ja-JP" i="1" baseline="0" dirty="0" smtClean="0"/>
              <a:t>, </a:t>
            </a:r>
            <a:r>
              <a:rPr kumimoji="1" lang="en-US" altLang="ja-JP" i="0" baseline="0" dirty="0" smtClean="0"/>
              <a:t>current </a:t>
            </a:r>
            <a:r>
              <a:rPr kumimoji="1" lang="en-US" altLang="ja-JP" i="0" baseline="0" dirty="0" err="1" smtClean="0"/>
              <a:t>intel</a:t>
            </a:r>
            <a:r>
              <a:rPr kumimoji="1" lang="en-US" altLang="ja-JP" i="0" baseline="0" dirty="0" smtClean="0"/>
              <a:t> </a:t>
            </a:r>
            <a:r>
              <a:rPr kumimoji="1" lang="en-US" altLang="ja-JP" i="0" baseline="0" dirty="0" err="1" smtClean="0"/>
              <a:t>OpenMP</a:t>
            </a:r>
            <a:r>
              <a:rPr kumimoji="1" lang="en-US" altLang="ja-JP" i="0" baseline="0" dirty="0" smtClean="0"/>
              <a:t> has a contention issue, multi-threads access a critical region may cause very expensive sync overhead. </a:t>
            </a:r>
          </a:p>
          <a:p>
            <a:r>
              <a:rPr kumimoji="1" lang="en-US" altLang="ja-JP" i="0" baseline="0" dirty="0" smtClean="0"/>
              <a:t>Although this problem should be solved in future, </a:t>
            </a:r>
            <a:r>
              <a:rPr kumimoji="1" lang="en-US" altLang="ja-JP" sz="1200" b="0" i="0" u="none" strike="noStrike" kern="1200" baseline="0" dirty="0" smtClean="0">
                <a:solidFill>
                  <a:schemeClr val="tx1"/>
                </a:solidFill>
                <a:latin typeface="+mn-lt"/>
                <a:ea typeface="+mn-ea"/>
                <a:cs typeface="+mn-cs"/>
              </a:rPr>
              <a:t>to workaround this issue, we decided to only parallelize the operations to send to different connections</a:t>
            </a:r>
            <a:endParaRPr kumimoji="1" lang="ja-JP" altLang="en-US" i="0" dirty="0" smtClean="0"/>
          </a:p>
          <a:p>
            <a:endParaRPr kumimoji="1" lang="ja-JP" altLang="en-US" i="0"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16</a:t>
            </a:fld>
            <a:endParaRPr kumimoji="1" lang="ja-JP" altLang="en-US"/>
          </a:p>
        </p:txBody>
      </p:sp>
    </p:spTree>
    <p:extLst>
      <p:ext uri="{BB962C8B-B14F-4D97-AF65-F5344CB8AC3E}">
        <p14:creationId xmlns:p14="http://schemas.microsoft.com/office/powerpoint/2010/main" val="352601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6A82F7F-CD0E-46E6-95FF-06F68CD8505A}" type="slidenum">
              <a:rPr kumimoji="1" lang="ja-JP" altLang="en-US" smtClean="0"/>
              <a:t>17</a:t>
            </a:fld>
            <a:endParaRPr kumimoji="1" lang="ja-JP" altLang="en-US"/>
          </a:p>
        </p:txBody>
      </p:sp>
    </p:spTree>
    <p:extLst>
      <p:ext uri="{BB962C8B-B14F-4D97-AF65-F5344CB8AC3E}">
        <p14:creationId xmlns:p14="http://schemas.microsoft.com/office/powerpoint/2010/main" val="1474904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a:p>
            <a:r>
              <a:rPr kumimoji="1" lang="ja-JP" altLang="en-US" dirty="0"/>
              <a:t>----- 会议笔记(14-5-30 19:38) -----</a:t>
            </a:r>
          </a:p>
          <a:p>
            <a:r>
              <a:rPr kumimoji="1" lang="en-US" altLang="ja-JP" dirty="0" smtClean="0"/>
              <a:t>Mention:</a:t>
            </a:r>
          </a:p>
          <a:p>
            <a:r>
              <a:rPr kumimoji="1" lang="en-US" altLang="ja-JP" dirty="0" smtClean="0"/>
              <a:t>Different</a:t>
            </a:r>
            <a:r>
              <a:rPr kumimoji="1" lang="en-US" altLang="ja-JP" baseline="0" dirty="0" smtClean="0"/>
              <a:t> numbers on different surface because using different </a:t>
            </a:r>
            <a:r>
              <a:rPr kumimoji="1" lang="en-US" altLang="ja-JP" baseline="0" dirty="0" err="1" smtClean="0"/>
              <a:t>datatypes</a:t>
            </a:r>
            <a:endParaRPr kumimoji="1" lang="en-US" altLang="ja-JP" baseline="0" dirty="0" smtClean="0"/>
          </a:p>
          <a:p>
            <a:r>
              <a:rPr kumimoji="1" lang="en-US" altLang="ja-JP" baseline="0" dirty="0" smtClean="0"/>
              <a:t>Get some worse </a:t>
            </a:r>
            <a:r>
              <a:rPr kumimoji="1" lang="en-US" altLang="ja-JP" baseline="0" dirty="0" err="1" smtClean="0"/>
              <a:t>perf</a:t>
            </a:r>
            <a:r>
              <a:rPr kumimoji="1" lang="en-US" altLang="ja-JP" baseline="0" dirty="0" smtClean="0"/>
              <a:t> in graph 2(less than 1), because compiler does inefficient prefetching, we discussed the details in paper</a:t>
            </a:r>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18</a:t>
            </a:fld>
            <a:endParaRPr kumimoji="1" lang="ja-JP" altLang="en-US"/>
          </a:p>
        </p:txBody>
      </p:sp>
    </p:spTree>
    <p:extLst>
      <p:ext uri="{BB962C8B-B14F-4D97-AF65-F5344CB8AC3E}">
        <p14:creationId xmlns:p14="http://schemas.microsoft.com/office/powerpoint/2010/main" val="882588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rgbClr val="C0504D"/>
                </a:solidFill>
              </a:rPr>
              <a:t>Most expensive communication cost is in </a:t>
            </a:r>
            <a:r>
              <a:rPr lang="en-US" altLang="ja-JP" sz="1200" b="1" dirty="0" smtClean="0">
                <a:solidFill>
                  <a:srgbClr val="C0504D"/>
                </a:solidFill>
              </a:rPr>
              <a:t>Y-Z dimension </a:t>
            </a:r>
            <a:r>
              <a:rPr lang="en-US" altLang="ja-JP" sz="1200" dirty="0" smtClean="0">
                <a:solidFill>
                  <a:srgbClr val="C0504D"/>
                </a:solidFill>
              </a:rPr>
              <a:t>halo, takes 85% of the time, therefore </a:t>
            </a:r>
            <a:r>
              <a:rPr lang="en-US" altLang="ja-JP" sz="1200" b="1" dirty="0" smtClean="0">
                <a:solidFill>
                  <a:srgbClr val="C0504D"/>
                </a:solidFill>
              </a:rPr>
              <a:t>larger Y delivers greater speedup!</a:t>
            </a:r>
            <a:endParaRPr kumimoji="1" lang="ja-JP" altLang="en-US" sz="1200" b="1" i="1" dirty="0" smtClean="0">
              <a:solidFill>
                <a:srgbClr val="C0504D"/>
              </a:solidFill>
            </a:endParaRPr>
          </a:p>
          <a:p>
            <a:endParaRPr kumimoji="1" lang="en-US" altLang="ja-JP" dirty="0" smtClean="0"/>
          </a:p>
          <a:p>
            <a:endParaRPr kumimoji="1" lang="ja-JP" altLang="en-US" dirty="0"/>
          </a:p>
          <a:p>
            <a:r>
              <a:rPr kumimoji="1" lang="ja-JP" altLang="en-US" dirty="0"/>
              <a:t>----- 会议笔记(14-5-30 19:38) -----</a:t>
            </a:r>
          </a:p>
          <a:p>
            <a:r>
              <a:rPr kumimoji="1" lang="ja-JP" altLang="en-US" dirty="0"/>
              <a:t>say worse scala, but still get performance, threads are idle</a:t>
            </a:r>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19</a:t>
            </a:fld>
            <a:endParaRPr lang="en-US"/>
          </a:p>
        </p:txBody>
      </p:sp>
    </p:spTree>
    <p:extLst>
      <p:ext uri="{BB962C8B-B14F-4D97-AF65-F5344CB8AC3E}">
        <p14:creationId xmlns:p14="http://schemas.microsoft.com/office/powerpoint/2010/main" val="39165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20</a:t>
            </a:fld>
            <a:endParaRPr lang="en-US"/>
          </a:p>
        </p:txBody>
      </p:sp>
    </p:spTree>
    <p:extLst>
      <p:ext uri="{BB962C8B-B14F-4D97-AF65-F5344CB8AC3E}">
        <p14:creationId xmlns:p14="http://schemas.microsoft.com/office/powerpoint/2010/main" val="270820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i="0"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21</a:t>
            </a:fld>
            <a:endParaRPr kumimoji="1" lang="ja-JP" altLang="en-US"/>
          </a:p>
        </p:txBody>
      </p:sp>
    </p:spTree>
    <p:extLst>
      <p:ext uri="{BB962C8B-B14F-4D97-AF65-F5344CB8AC3E}">
        <p14:creationId xmlns:p14="http://schemas.microsoft.com/office/powerpoint/2010/main" val="413452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baseline="0" dirty="0" smtClean="0">
                <a:solidFill>
                  <a:schemeClr val="tx1"/>
                </a:solidFill>
                <a:latin typeface="+mn-lt"/>
                <a:ea typeface="+mn-ea"/>
                <a:cs typeface="+mn-cs"/>
              </a:rPr>
              <a:t>To utilize such architectures, application programmers are increasingly looking at hybrid programming models, where multiple threads interact with MPI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effectLst/>
                <a:latin typeface="+mn-lt"/>
                <a:ea typeface="+mn-ea"/>
                <a:cs typeface="+mn-cs"/>
              </a:rPr>
              <a:t>The most prominent of the threading models used in scientific computing today is </a:t>
            </a:r>
            <a:r>
              <a:rPr kumimoji="1" lang="en-US" altLang="zh-CN" sz="1200" kern="1200" dirty="0" err="1" smtClean="0">
                <a:solidFill>
                  <a:schemeClr val="tx1"/>
                </a:solidFill>
                <a:effectLst/>
                <a:latin typeface="+mn-lt"/>
                <a:ea typeface="+mn-ea"/>
                <a:cs typeface="+mn-cs"/>
              </a:rPr>
              <a:t>OpenMP</a:t>
            </a:r>
            <a:r>
              <a:rPr kumimoji="1" lang="en-US" altLang="zh-CN" sz="1200" kern="1200" dirty="0" smtClean="0">
                <a:solidFill>
                  <a:schemeClr val="tx1"/>
                </a:solidFill>
                <a:effectLst/>
                <a:latin typeface="+mn-lt"/>
                <a:ea typeface="+mn-ea"/>
                <a:cs typeface="+mn-cs"/>
              </a:rPr>
              <a:t>.</a:t>
            </a:r>
            <a:r>
              <a:rPr kumimoji="1" lang="en-US" altLang="zh-CN" sz="1200" kern="1200" baseline="0" dirty="0" smtClean="0">
                <a:solidFill>
                  <a:schemeClr val="tx1"/>
                </a:solidFill>
                <a:effectLst/>
                <a:latin typeface="+mn-lt"/>
                <a:ea typeface="+mn-ea"/>
                <a:cs typeface="+mn-cs"/>
              </a:rPr>
              <a:t> </a:t>
            </a:r>
            <a:r>
              <a:rPr kumimoji="1" lang="en-US" altLang="zh-CN" sz="1200" kern="1200" dirty="0" smtClean="0">
                <a:solidFill>
                  <a:schemeClr val="tx1"/>
                </a:solidFill>
                <a:effectLst/>
                <a:latin typeface="+mn-lt"/>
                <a:ea typeface="+mn-ea"/>
                <a:cs typeface="+mn-cs"/>
              </a:rPr>
              <a:t>The compiler</a:t>
            </a:r>
            <a:r>
              <a:rPr kumimoji="1" lang="en-US" altLang="zh-CN" sz="1200" kern="1200" baseline="0" dirty="0" smtClean="0">
                <a:solidFill>
                  <a:schemeClr val="tx1"/>
                </a:solidFill>
                <a:effectLst/>
                <a:latin typeface="+mn-lt"/>
                <a:ea typeface="+mn-ea"/>
                <a:cs typeface="+mn-cs"/>
              </a:rPr>
              <a:t> </a:t>
            </a:r>
            <a:r>
              <a:rPr kumimoji="1" lang="en-US" altLang="zh-CN" sz="1200" kern="1200" dirty="0" smtClean="0">
                <a:solidFill>
                  <a:schemeClr val="tx1"/>
                </a:solidFill>
                <a:effectLst/>
                <a:latin typeface="+mn-lt"/>
                <a:ea typeface="+mn-ea"/>
                <a:cs typeface="+mn-cs"/>
              </a:rPr>
              <a:t>translates these pragmas into semantic information, then the runtime system can use it</a:t>
            </a:r>
            <a:r>
              <a:rPr kumimoji="1" lang="en-US" altLang="zh-CN" sz="1200" kern="1200" baseline="0" dirty="0" smtClean="0">
                <a:solidFill>
                  <a:schemeClr val="tx1"/>
                </a:solidFill>
                <a:effectLst/>
                <a:latin typeface="+mn-lt"/>
                <a:ea typeface="+mn-ea"/>
                <a:cs typeface="+mn-cs"/>
              </a:rPr>
              <a:t> </a:t>
            </a:r>
            <a:r>
              <a:rPr kumimoji="1" lang="en-US" altLang="zh-CN" sz="1200" kern="1200" dirty="0" smtClean="0">
                <a:solidFill>
                  <a:schemeClr val="tx1"/>
                </a:solidFill>
                <a:effectLst/>
                <a:latin typeface="+mn-lt"/>
                <a:ea typeface="+mn-ea"/>
                <a:cs typeface="+mn-cs"/>
              </a:rPr>
              <a:t>to schedule the computational work units on multiple threads for parallel execution.</a:t>
            </a:r>
            <a:endParaRPr lang="en-US" altLang="zh-CN" dirty="0" smtClean="0"/>
          </a:p>
          <a:p>
            <a:endParaRPr kumimoji="1" lang="en-US" altLang="ja-JP"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MPI defines four thread modes for working with threads.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The first one is thread single mode,  every MPI process is running on different hardware core, no threads.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baseline="0" dirty="0" smtClean="0">
                <a:solidFill>
                  <a:schemeClr val="tx1"/>
                </a:solidFill>
                <a:latin typeface="+mn-lt"/>
                <a:ea typeface="+mn-ea"/>
                <a:cs typeface="+mn-cs"/>
              </a:rPr>
              <a:t>In the multiple threading mode, </a:t>
            </a:r>
            <a:r>
              <a:rPr kumimoji="1" lang="en-US" altLang="ja-JP" baseline="0" dirty="0" smtClean="0"/>
              <a:t>a lot of threads are created for user computation in each MPI process, all of them could issue MPI calls</a:t>
            </a:r>
            <a:r>
              <a:rPr lang="en-US" altLang="ja-JP" baseline="0" dirty="0" smtClean="0"/>
              <a:t> by sharing the communication resources</a:t>
            </a:r>
            <a:endParaRPr kumimoji="1" lang="en-US" altLang="ja-JP" sz="1200" b="0" i="0" u="none" strike="noStrike" kern="1200" baseline="0" dirty="0" smtClean="0">
              <a:solidFill>
                <a:schemeClr val="tx1"/>
              </a:solidFill>
              <a:latin typeface="+mn-lt"/>
              <a:ea typeface="+mn-ea"/>
              <a:cs typeface="+mn-cs"/>
            </a:endParaRPr>
          </a:p>
          <a:p>
            <a:r>
              <a:rPr kumimoji="1" lang="en-US" altLang="ja-JP" baseline="0" dirty="0" smtClean="0"/>
              <a:t>On the other hand, in the other two modes, the funneled &amp; serialized mode, which are the most widely used in current user applications, still generates a large number of computation threads, but only 1 of them is allowed to issue MPI calls.</a:t>
            </a:r>
          </a:p>
          <a:p>
            <a:endParaRPr kumimoji="1" lang="en-US" altLang="ja-JP" baseline="0" dirty="0" smtClean="0"/>
          </a:p>
          <a:p>
            <a:r>
              <a:rPr kumimoji="1" lang="en-US" altLang="ja-JP" baseline="0" dirty="0" smtClean="0"/>
              <a:t>In this paper, we focuses on these two modes.</a:t>
            </a:r>
          </a:p>
          <a:p>
            <a:endParaRPr kumimoji="1" lang="en-US" altLang="ja-JP" baseline="0" dirty="0" smtClean="0"/>
          </a:p>
          <a:p>
            <a:r>
              <a:rPr kumimoji="1" lang="en-US" altLang="ja-JP" baseline="0" dirty="0" smtClean="0"/>
              <a:t>----- 会议笔记(14-5-30 19:38) -----</a:t>
            </a:r>
          </a:p>
          <a:p>
            <a:r>
              <a:rPr kumimoji="1" lang="en-US" altLang="ja-JP" baseline="0" dirty="0" smtClean="0"/>
              <a:t>big jump! should connect. use threads-&gt;still use MPI for comm-&gt;</a:t>
            </a:r>
          </a:p>
          <a:p>
            <a:r>
              <a:rPr kumimoji="1" lang="en-US" altLang="ja-JP" baseline="0" dirty="0" smtClean="0"/>
              <a:t>----- 会议笔记(14-6-6 18:32) -----</a:t>
            </a:r>
          </a:p>
          <a:p>
            <a:r>
              <a:rPr kumimoji="1" lang="en-US" altLang="ja-JP" baseline="0" dirty="0" smtClean="0"/>
              <a:t>mention hybrid, mpi + threads keyworks</a:t>
            </a:r>
          </a:p>
          <a:p>
            <a:r>
              <a:rPr kumimoji="1" lang="en-US" altLang="ja-JP" baseline="0" dirty="0" smtClean="0"/>
              <a:t>justfy funneled mode is the topic</a:t>
            </a:r>
          </a:p>
          <a:p>
            <a:r>
              <a:rPr kumimoji="1" lang="en-US" altLang="ja-JP" baseline="0" dirty="0" smtClean="0"/>
              <a:t>maybe multithreading mode bigger is better</a:t>
            </a:r>
          </a:p>
          <a:p>
            <a:endParaRPr kumimoji="1" lang="en-US" altLang="ja-JP" baseline="0" dirty="0" smtClean="0"/>
          </a:p>
          <a:p>
            <a:endParaRPr kumimoji="1" lang="en-US" altLang="ja-JP" baseline="0" dirty="0" smtClean="0"/>
          </a:p>
          <a:p>
            <a:r>
              <a:rPr kumimoji="1" lang="en-US" altLang="ja-JP" baseline="0" dirty="0" err="1" smtClean="0"/>
              <a:t>Semanticly</a:t>
            </a:r>
            <a:r>
              <a:rPr kumimoji="1" lang="en-US" altLang="ja-JP" baseline="0" dirty="0" smtClean="0"/>
              <a:t> different, </a:t>
            </a:r>
            <a:r>
              <a:rPr kumimoji="1" lang="en-US" altLang="ja-JP" baseline="0" dirty="0" err="1" smtClean="0"/>
              <a:t>eg.need</a:t>
            </a:r>
            <a:r>
              <a:rPr kumimoji="1" lang="en-US" altLang="ja-JP" baseline="0" dirty="0" smtClean="0"/>
              <a:t> separate messages into different threads</a:t>
            </a:r>
          </a:p>
        </p:txBody>
      </p:sp>
      <p:sp>
        <p:nvSpPr>
          <p:cNvPr id="4" name="スライド番号プレースホルダー 3"/>
          <p:cNvSpPr>
            <a:spLocks noGrp="1"/>
          </p:cNvSpPr>
          <p:nvPr>
            <p:ph type="sldNum" sz="quarter" idx="10"/>
          </p:nvPr>
        </p:nvSpPr>
        <p:spPr/>
        <p:txBody>
          <a:bodyPr/>
          <a:lstStyle/>
          <a:p>
            <a:fld id="{D367DAB0-7670-4AC6-92F7-4E69BA0C272B}" type="slidenum">
              <a:rPr kumimoji="1" lang="ja-JP" altLang="en-US" smtClean="0"/>
              <a:t>4</a:t>
            </a:fld>
            <a:endParaRPr kumimoji="1" lang="ja-JP" altLang="en-US"/>
          </a:p>
        </p:txBody>
      </p:sp>
    </p:spTree>
    <p:extLst>
      <p:ext uri="{BB962C8B-B14F-4D97-AF65-F5344CB8AC3E}">
        <p14:creationId xmlns:p14="http://schemas.microsoft.com/office/powerpoint/2010/main" val="1653810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a:p>
            <a:r>
              <a:rPr kumimoji="1" lang="ja-JP" altLang="en-US" dirty="0"/>
              <a:t>----- 会议笔记(14-5-30 19:38) -----</a:t>
            </a:r>
          </a:p>
          <a:p>
            <a:r>
              <a:rPr kumimoji="1" lang="ja-JP" altLang="en-US" dirty="0"/>
              <a:t>put table </a:t>
            </a:r>
            <a:r>
              <a:rPr kumimoji="1" lang="ja-JP" altLang="en-US" dirty="0" smtClean="0"/>
              <a:t>here</a:t>
            </a:r>
            <a:endParaRPr kumimoji="1" lang="en-US" altLang="ja-JP" dirty="0" smtClean="0"/>
          </a:p>
          <a:p>
            <a:endParaRPr kumimoji="1" lang="en-US" altLang="ja-JP" dirty="0" smtClean="0"/>
          </a:p>
          <a:p>
            <a:endParaRPr kumimoji="1" lang="en-US" altLang="ja-JP" dirty="0" smtClean="0"/>
          </a:p>
          <a:p>
            <a:r>
              <a:rPr kumimoji="1" lang="en-US" altLang="ja-JP" dirty="0" smtClean="0"/>
              <a:t>** why </a:t>
            </a:r>
            <a:r>
              <a:rPr kumimoji="1" lang="en-US" altLang="ja-JP" dirty="0" err="1" smtClean="0"/>
              <a:t>sp</a:t>
            </a:r>
            <a:r>
              <a:rPr kumimoji="1" lang="en-US" altLang="ja-JP" dirty="0" smtClean="0"/>
              <a:t>/total become</a:t>
            </a:r>
            <a:r>
              <a:rPr kumimoji="1" lang="en-US" altLang="ja-JP" baseline="0" dirty="0" smtClean="0"/>
              <a:t> smaller ? Fix it, show we get less potentiality to parallelize.</a:t>
            </a:r>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22</a:t>
            </a:fld>
            <a:endParaRPr kumimoji="1" lang="ja-JP" altLang="en-US"/>
          </a:p>
        </p:txBody>
      </p:sp>
    </p:spTree>
    <p:extLst>
      <p:ext uri="{BB962C8B-B14F-4D97-AF65-F5344CB8AC3E}">
        <p14:creationId xmlns:p14="http://schemas.microsoft.com/office/powerpoint/2010/main" val="294229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a:p>
            <a:r>
              <a:rPr kumimoji="1" lang="ja-JP" altLang="en-US" dirty="0"/>
              <a:t>----- 会议笔记(14-5-30 19:38) -----</a:t>
            </a:r>
          </a:p>
          <a:p>
            <a:r>
              <a:rPr kumimoji="1" lang="ja-JP" altLang="en-US" dirty="0"/>
              <a:t>2^22 format</a:t>
            </a:r>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23</a:t>
            </a:fld>
            <a:endParaRPr lang="en-US"/>
          </a:p>
        </p:txBody>
      </p:sp>
    </p:spTree>
    <p:extLst>
      <p:ext uri="{BB962C8B-B14F-4D97-AF65-F5344CB8AC3E}">
        <p14:creationId xmlns:p14="http://schemas.microsoft.com/office/powerpoint/2010/main" val="204319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r>
              <a:rPr kumimoji="1" lang="zh-CN" altLang="en-US" dirty="0"/>
              <a:t>----- 会议笔记(14-6-6 18:32) -----</a:t>
            </a:r>
          </a:p>
          <a:p>
            <a:r>
              <a:rPr kumimoji="1" lang="zh-CN" altLang="en-US" dirty="0"/>
              <a:t>show numbers to summarize evaluation</a:t>
            </a:r>
          </a:p>
        </p:txBody>
      </p:sp>
      <p:sp>
        <p:nvSpPr>
          <p:cNvPr id="4" name="幻灯片编号占位符 3"/>
          <p:cNvSpPr>
            <a:spLocks noGrp="1"/>
          </p:cNvSpPr>
          <p:nvPr>
            <p:ph type="sldNum" sz="quarter" idx="10"/>
          </p:nvPr>
        </p:nvSpPr>
        <p:spPr/>
        <p:txBody>
          <a:bodyPr/>
          <a:lstStyle/>
          <a:p>
            <a:fld id="{D367DAB0-7670-4AC6-92F7-4E69BA0C272B}" type="slidenum">
              <a:rPr kumimoji="1" lang="ja-JP" altLang="en-US" smtClean="0"/>
              <a:t>24</a:t>
            </a:fld>
            <a:endParaRPr kumimoji="1" lang="ja-JP" altLang="en-US"/>
          </a:p>
        </p:txBody>
      </p:sp>
    </p:spTree>
    <p:extLst>
      <p:ext uri="{BB962C8B-B14F-4D97-AF65-F5344CB8AC3E}">
        <p14:creationId xmlns:p14="http://schemas.microsoft.com/office/powerpoint/2010/main" val="1636782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However, in current implementation, to avoid</a:t>
            </a:r>
            <a:r>
              <a:rPr kumimoji="1" lang="en-US" altLang="ja-JP" baseline="0" dirty="0" smtClean="0"/>
              <a:t> overhead of sync in the case only waiting shortly, use spin loop instead of passive wait.</a:t>
            </a:r>
          </a:p>
          <a:p>
            <a:r>
              <a:rPr kumimoji="1" lang="en-US" altLang="ja-JP" baseline="0" dirty="0" smtClean="0"/>
              <a:t>But want to use it </a:t>
            </a:r>
            <a:r>
              <a:rPr kumimoji="1" lang="en-US" altLang="ja-JP" baseline="0" dirty="0" err="1" smtClean="0"/>
              <a:t>asap</a:t>
            </a:r>
            <a:endParaRPr kumimoji="1" lang="en-US" altLang="ja-JP" baseline="0" dirty="0" smtClean="0"/>
          </a:p>
          <a:p>
            <a:r>
              <a:rPr kumimoji="1" lang="en-US" altLang="ja-JP" baseline="0" dirty="0" smtClean="0"/>
              <a:t>defined 2 </a:t>
            </a:r>
            <a:r>
              <a:rPr kumimoji="1" lang="en-US" altLang="ja-JP" baseline="0" dirty="0" err="1" smtClean="0"/>
              <a:t>func</a:t>
            </a:r>
            <a:endParaRPr kumimoji="1" lang="en-US" altLang="ja-JP" baseline="0" dirty="0" smtClean="0"/>
          </a:p>
          <a:p>
            <a:r>
              <a:rPr kumimoji="1" lang="en-US" altLang="ja-JP" baseline="0" dirty="0" err="1" smtClean="0"/>
              <a:t>mpi</a:t>
            </a:r>
            <a:r>
              <a:rPr kumimoji="1" lang="en-US" altLang="ja-JP" baseline="0" dirty="0" smtClean="0"/>
              <a:t> enable fast yield, then waiting threads yield. even if new </a:t>
            </a:r>
            <a:r>
              <a:rPr kumimoji="1" lang="en-US" altLang="ja-JP" baseline="0" dirty="0" err="1" smtClean="0"/>
              <a:t>pthreads</a:t>
            </a:r>
            <a:r>
              <a:rPr kumimoji="1" lang="en-US" altLang="ja-JP" baseline="0" dirty="0" smtClean="0"/>
              <a:t>, no overuse</a:t>
            </a:r>
          </a:p>
          <a:p>
            <a:endParaRPr kumimoji="1" lang="en-US" altLang="ja-JP" dirty="0" smtClean="0"/>
          </a:p>
          <a:p>
            <a:r>
              <a:rPr kumimoji="1" lang="en-US" altLang="ja-JP" dirty="0" smtClean="0"/>
              <a:t>Since </a:t>
            </a:r>
            <a:r>
              <a:rPr kumimoji="1" lang="en-US" altLang="ja-JP" dirty="0" err="1" smtClean="0"/>
              <a:t>fast_sleep</a:t>
            </a:r>
            <a:r>
              <a:rPr kumimoji="1" lang="en-US" altLang="ja-JP" dirty="0" smtClean="0"/>
              <a:t> cause</a:t>
            </a:r>
            <a:r>
              <a:rPr kumimoji="1" lang="en-US" altLang="ja-JP" baseline="0" dirty="0" smtClean="0"/>
              <a:t> more expensive overhead, we choose set </a:t>
            </a:r>
            <a:r>
              <a:rPr kumimoji="1" lang="en-US" altLang="ja-JP" baseline="0" dirty="0" err="1" smtClean="0"/>
              <a:t>fast_yield</a:t>
            </a:r>
            <a:r>
              <a:rPr kumimoji="1" lang="en-US" altLang="ja-JP" baseline="0" dirty="0" smtClean="0"/>
              <a:t> in our </a:t>
            </a:r>
            <a:r>
              <a:rPr kumimoji="1" lang="en-US" altLang="ja-JP" baseline="0" dirty="0" err="1" smtClean="0"/>
              <a:t>implementaion</a:t>
            </a:r>
          </a:p>
          <a:p>
            <a:r>
              <a:rPr kumimoji="1" lang="en-US" altLang="ja-JP" baseline="0" dirty="0" err="1" smtClean="0"/>
              <a:t>----- 会议笔记(14-5-30 19:38) -----</a:t>
            </a:r>
          </a:p>
          <a:p>
            <a:r>
              <a:rPr kumimoji="1" lang="en-US" altLang="ja-JP" baseline="0" dirty="0" err="1" smtClean="0"/>
              <a:t>the </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26</a:t>
            </a:fld>
            <a:endParaRPr kumimoji="1" lang="ja-JP" altLang="en-US"/>
          </a:p>
        </p:txBody>
      </p:sp>
    </p:spTree>
    <p:extLst>
      <p:ext uri="{BB962C8B-B14F-4D97-AF65-F5344CB8AC3E}">
        <p14:creationId xmlns:p14="http://schemas.microsoft.com/office/powerpoint/2010/main" val="148854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27</a:t>
            </a:fld>
            <a:endParaRPr lang="en-US"/>
          </a:p>
        </p:txBody>
      </p:sp>
    </p:spTree>
    <p:extLst>
      <p:ext uri="{BB962C8B-B14F-4D97-AF65-F5344CB8AC3E}">
        <p14:creationId xmlns:p14="http://schemas.microsoft.com/office/powerpoint/2010/main" val="205222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28</a:t>
            </a:fld>
            <a:endParaRPr kumimoji="1" lang="ja-JP" altLang="en-US"/>
          </a:p>
        </p:txBody>
      </p:sp>
    </p:spTree>
    <p:extLst>
      <p:ext uri="{BB962C8B-B14F-4D97-AF65-F5344CB8AC3E}">
        <p14:creationId xmlns:p14="http://schemas.microsoft.com/office/powerpoint/2010/main" val="310973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i="1"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29</a:t>
            </a:fld>
            <a:endParaRPr kumimoji="1" lang="ja-JP" altLang="en-US"/>
          </a:p>
        </p:txBody>
      </p:sp>
    </p:spTree>
    <p:extLst>
      <p:ext uri="{BB962C8B-B14F-4D97-AF65-F5344CB8AC3E}">
        <p14:creationId xmlns:p14="http://schemas.microsoft.com/office/powerpoint/2010/main" val="1833553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a:p>
            <a:r>
              <a:rPr kumimoji="1" lang="en-US" altLang="ja-JP" baseline="0" dirty="0" smtClean="0"/>
              <a:t>----- 会议笔记(14-5-30 19:38) -----</a:t>
            </a:r>
          </a:p>
          <a:p>
            <a:r>
              <a:rPr kumimoji="1" lang="en-US" altLang="ja-JP" baseline="0" dirty="0" smtClean="0"/>
              <a:t>backup</a:t>
            </a:r>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30</a:t>
            </a:fld>
            <a:endParaRPr kumimoji="1" lang="ja-JP" altLang="en-US"/>
          </a:p>
        </p:txBody>
      </p:sp>
    </p:spTree>
    <p:extLst>
      <p:ext uri="{BB962C8B-B14F-4D97-AF65-F5344CB8AC3E}">
        <p14:creationId xmlns:p14="http://schemas.microsoft.com/office/powerpoint/2010/main" val="2264840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i="0" baseline="0" dirty="0" smtClean="0"/>
              <a:t>MPI implements often use 1 shared CQ for all the QPs, which is shown as the green line. improved less due to sequential execution during polling CQ.</a:t>
            </a:r>
          </a:p>
          <a:p>
            <a:r>
              <a:rPr kumimoji="1" lang="en-US" altLang="ja-JP" i="0" baseline="0" dirty="0" smtClean="0"/>
              <a:t>Expected parallelized sending processing should deliver similar improvement.</a:t>
            </a:r>
          </a:p>
          <a:p>
            <a:endParaRPr kumimoji="1" lang="en-US" altLang="ja-JP" i="0" baseline="0" dirty="0" smtClean="0"/>
          </a:p>
          <a:p>
            <a:r>
              <a:rPr kumimoji="1" lang="en-US" altLang="ja-JP" i="0" baseline="0" dirty="0" smtClean="0"/>
              <a:t>----- 会议笔记(14-5-30 19:38) -----</a:t>
            </a:r>
          </a:p>
          <a:p>
            <a:r>
              <a:rPr kumimoji="1" lang="en-US" altLang="ja-JP" i="0" baseline="0" dirty="0" smtClean="0"/>
              <a:t>back</a:t>
            </a:r>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31</a:t>
            </a:fld>
            <a:endParaRPr kumimoji="1" lang="ja-JP" altLang="en-US"/>
          </a:p>
        </p:txBody>
      </p:sp>
    </p:spTree>
    <p:extLst>
      <p:ext uri="{BB962C8B-B14F-4D97-AF65-F5344CB8AC3E}">
        <p14:creationId xmlns:p14="http://schemas.microsoft.com/office/powerpoint/2010/main" val="2243588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i="1"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32</a:t>
            </a:fld>
            <a:endParaRPr kumimoji="1" lang="ja-JP" altLang="en-US"/>
          </a:p>
        </p:txBody>
      </p:sp>
    </p:spTree>
    <p:extLst>
      <p:ext uri="{BB962C8B-B14F-4D97-AF65-F5344CB8AC3E}">
        <p14:creationId xmlns:p14="http://schemas.microsoft.com/office/powerpoint/2010/main" val="262487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As we introduced, in the Funneled/serialized mode,</a:t>
            </a:r>
            <a:r>
              <a:rPr kumimoji="1" lang="en-US" altLang="ja-JP" baseline="0" dirty="0" smtClean="0"/>
              <a:t> a lot of threads are created, but only 1 thread is allowed to issue MPI calls, which means that, all the other threads are absolutely idle during MPI calls. </a:t>
            </a:r>
            <a:r>
              <a:rPr kumimoji="1" lang="en-US" altLang="ja-JP" sz="1200" b="0" i="0" u="none" strike="noStrike" kern="1200" baseline="0" dirty="0" smtClean="0">
                <a:solidFill>
                  <a:schemeClr val="tx1"/>
                </a:solidFill>
                <a:latin typeface="+mn-lt"/>
                <a:ea typeface="+mn-ea"/>
                <a:cs typeface="+mn-cs"/>
              </a:rPr>
              <a:t>Especially on many core</a:t>
            </a:r>
            <a:r>
              <a:rPr kumimoji="1" lang="ja-JP" altLang="en-US" sz="1200" b="0" i="0" u="none" strike="noStrike" kern="1200" baseline="0" dirty="0" smtClean="0">
                <a:solidFill>
                  <a:schemeClr val="tx1"/>
                </a:solidFill>
                <a:latin typeface="+mn-lt"/>
                <a:ea typeface="+mn-ea"/>
                <a:cs typeface="+mn-cs"/>
              </a:rPr>
              <a:t> </a:t>
            </a:r>
            <a:r>
              <a:rPr kumimoji="1" lang="en-US" altLang="ja-JP" sz="1200" b="0" i="0" u="none" strike="noStrike" kern="1200" baseline="0" dirty="0" smtClean="0">
                <a:solidFill>
                  <a:schemeClr val="tx1"/>
                </a:solidFill>
                <a:latin typeface="+mn-lt"/>
                <a:ea typeface="+mn-ea"/>
                <a:cs typeface="+mn-cs"/>
              </a:rPr>
              <a:t>architectures, these idle threads actually translate to underused hardware cores! it is a of wasted computational resources. </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Moreover, since each single core of such many-core chips is much slower than CPU, even if we gain performance in computation by using multiple threads, however, we may also lose performance in MPI.</a:t>
            </a:r>
          </a:p>
          <a:p>
            <a:r>
              <a:rPr kumimoji="1" lang="en-US" altLang="ja-JP" sz="1200" b="0" i="0" u="none" strike="noStrike" kern="1200" baseline="0" dirty="0" smtClean="0">
                <a:solidFill>
                  <a:schemeClr val="tx1"/>
                </a:solidFill>
                <a:latin typeface="+mn-lt"/>
                <a:ea typeface="+mn-ea"/>
                <a:cs typeface="+mn-cs"/>
              </a:rPr>
              <a:t>It is an urgent issue, if we want to use such  massively parallel </a:t>
            </a:r>
            <a:r>
              <a:rPr kumimoji="1" lang="en-US" altLang="ja-JP" sz="1200" b="0" i="0" u="none" strike="noStrike" kern="1200" baseline="0" dirty="0" err="1" smtClean="0">
                <a:solidFill>
                  <a:schemeClr val="tx1"/>
                </a:solidFill>
                <a:latin typeface="+mn-lt"/>
                <a:ea typeface="+mn-ea"/>
                <a:cs typeface="+mn-cs"/>
              </a:rPr>
              <a:t>env</a:t>
            </a:r>
            <a:r>
              <a:rPr kumimoji="1" lang="en-US" altLang="ja-JP" sz="1200" b="0" i="0" u="none" strike="noStrike" kern="1200" baseline="0" dirty="0" smtClean="0">
                <a:solidFill>
                  <a:schemeClr val="tx1"/>
                </a:solidFill>
                <a:latin typeface="+mn-lt"/>
                <a:ea typeface="+mn-ea"/>
                <a:cs typeface="+mn-cs"/>
              </a:rPr>
              <a:t> more efficiently.</a:t>
            </a:r>
            <a:endParaRPr kumimoji="1" lang="ja-JP" altLang="en-US" dirty="0" smtClean="0"/>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 会议笔记(14-6-6 18:32) -----</a:t>
            </a:r>
          </a:p>
          <a:p>
            <a:r>
              <a:rPr kumimoji="1" lang="en-US" altLang="ja-JP" sz="1200" b="0" i="0" u="none" strike="noStrike" kern="1200" baseline="0" dirty="0" smtClean="0">
                <a:solidFill>
                  <a:schemeClr val="tx1"/>
                </a:solidFill>
                <a:latin typeface="+mn-lt"/>
                <a:ea typeface="+mn-ea"/>
                <a:cs typeface="+mn-cs"/>
              </a:rPr>
              <a:t>also write lightweight core in text(mark it)</a:t>
            </a:r>
          </a:p>
        </p:txBody>
      </p:sp>
      <p:sp>
        <p:nvSpPr>
          <p:cNvPr id="4" name="スライド番号プレースホルダー 3"/>
          <p:cNvSpPr>
            <a:spLocks noGrp="1"/>
          </p:cNvSpPr>
          <p:nvPr>
            <p:ph type="sldNum" sz="quarter" idx="10"/>
          </p:nvPr>
        </p:nvSpPr>
        <p:spPr/>
        <p:txBody>
          <a:bodyPr/>
          <a:lstStyle/>
          <a:p>
            <a:fld id="{D367DAB0-7670-4AC6-92F7-4E69BA0C272B}" type="slidenum">
              <a:rPr kumimoji="1" lang="ja-JP" altLang="en-US" smtClean="0"/>
              <a:t>5</a:t>
            </a:fld>
            <a:endParaRPr kumimoji="1" lang="ja-JP" altLang="en-US"/>
          </a:p>
        </p:txBody>
      </p:sp>
    </p:spTree>
    <p:extLst>
      <p:ext uri="{BB962C8B-B14F-4D97-AF65-F5344CB8AC3E}">
        <p14:creationId xmlns:p14="http://schemas.microsoft.com/office/powerpoint/2010/main" val="2437945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33</a:t>
            </a:fld>
            <a:endParaRPr kumimoji="1" lang="ja-JP" altLang="en-US"/>
          </a:p>
        </p:txBody>
      </p:sp>
    </p:spTree>
    <p:extLst>
      <p:ext uri="{BB962C8B-B14F-4D97-AF65-F5344CB8AC3E}">
        <p14:creationId xmlns:p14="http://schemas.microsoft.com/office/powerpoint/2010/main" val="1364560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i="0"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34</a:t>
            </a:fld>
            <a:endParaRPr kumimoji="1" lang="ja-JP" altLang="en-US"/>
          </a:p>
        </p:txBody>
      </p:sp>
    </p:spTree>
    <p:extLst>
      <p:ext uri="{BB962C8B-B14F-4D97-AF65-F5344CB8AC3E}">
        <p14:creationId xmlns:p14="http://schemas.microsoft.com/office/powerpoint/2010/main" val="4113831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35</a:t>
            </a:fld>
            <a:endParaRPr kumimoji="1" lang="ja-JP" altLang="en-US"/>
          </a:p>
        </p:txBody>
      </p:sp>
    </p:spTree>
    <p:extLst>
      <p:ext uri="{BB962C8B-B14F-4D97-AF65-F5344CB8AC3E}">
        <p14:creationId xmlns:p14="http://schemas.microsoft.com/office/powerpoint/2010/main" val="1647839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36</a:t>
            </a:fld>
            <a:endParaRPr kumimoji="1" lang="ja-JP" altLang="en-US"/>
          </a:p>
        </p:txBody>
      </p:sp>
    </p:spTree>
    <p:extLst>
      <p:ext uri="{BB962C8B-B14F-4D97-AF65-F5344CB8AC3E}">
        <p14:creationId xmlns:p14="http://schemas.microsoft.com/office/powerpoint/2010/main" val="1122852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37</a:t>
            </a:fld>
            <a:endParaRPr lang="en-US"/>
          </a:p>
        </p:txBody>
      </p:sp>
    </p:spTree>
    <p:extLst>
      <p:ext uri="{BB962C8B-B14F-4D97-AF65-F5344CB8AC3E}">
        <p14:creationId xmlns:p14="http://schemas.microsoft.com/office/powerpoint/2010/main" val="198106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To solve this issue, we designed a mechanism that allow MPI to be able to share these idle threads from user applications. We utilize these threads inside MPI, to parallelize various internal tasks. </a:t>
            </a:r>
            <a:endParaRPr kumimoji="1" lang="en-US" altLang="ja-JP" i="1" baseline="0" dirty="0" smtClean="0"/>
          </a:p>
          <a:p>
            <a:endParaRPr kumimoji="1" lang="en-US" altLang="ja-JP" sz="1200" b="0" i="0" u="none" strike="noStrike" kern="1200" baseline="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367DAB0-7670-4AC6-92F7-4E69BA0C272B}" type="slidenum">
              <a:rPr kumimoji="1" lang="ja-JP" altLang="en-US" smtClean="0"/>
              <a:t>6</a:t>
            </a:fld>
            <a:endParaRPr kumimoji="1" lang="ja-JP" altLang="en-US"/>
          </a:p>
        </p:txBody>
      </p:sp>
    </p:spTree>
    <p:extLst>
      <p:ext uri="{BB962C8B-B14F-4D97-AF65-F5344CB8AC3E}">
        <p14:creationId xmlns:p14="http://schemas.microsoft.com/office/powerpoint/2010/main" val="243794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i="1" baseline="0" dirty="0" smtClean="0"/>
              <a:t>However, in practice, this approach has some challenges</a:t>
            </a:r>
          </a:p>
          <a:p>
            <a:r>
              <a:rPr kumimoji="1" lang="en-US" altLang="ja-JP" sz="1200" b="0" i="0" u="none" strike="noStrike" kern="1200" baseline="0" dirty="0" smtClean="0">
                <a:solidFill>
                  <a:schemeClr val="tx1"/>
                </a:solidFill>
                <a:latin typeface="+mn-lt"/>
                <a:ea typeface="+mn-ea"/>
                <a:cs typeface="+mn-cs"/>
              </a:rPr>
              <a:t>1.we modified some algorithms for internal MPI processing, to achieve efficient </a:t>
            </a:r>
            <a:r>
              <a:rPr kumimoji="1" lang="en-US" altLang="ja-JP" sz="1200" b="0" i="0" u="none" strike="noStrike" kern="1200" baseline="0" dirty="0" err="1" smtClean="0">
                <a:solidFill>
                  <a:schemeClr val="tx1"/>
                </a:solidFill>
                <a:latin typeface="+mn-lt"/>
                <a:ea typeface="+mn-ea"/>
                <a:cs typeface="+mn-cs"/>
              </a:rPr>
              <a:t>OpenMP</a:t>
            </a:r>
            <a:r>
              <a:rPr kumimoji="1" lang="en-US" altLang="ja-JP" sz="1200" b="0" i="0" u="none" strike="noStrike" kern="1200" baseline="0" dirty="0" smtClean="0">
                <a:solidFill>
                  <a:schemeClr val="tx1"/>
                </a:solidFill>
                <a:latin typeface="+mn-lt"/>
                <a:ea typeface="+mn-ea"/>
                <a:cs typeface="+mn-cs"/>
              </a:rPr>
              <a:t> parallelism. But in some cases it is not as efficient for sequential processing. for example, data movement, fine-grained pipeline</a:t>
            </a:r>
          </a:p>
          <a:p>
            <a:r>
              <a:rPr kumimoji="1" lang="en-US" altLang="ja-JP" sz="1200" b="0" i="0" u="none" strike="noStrike" kern="1200" baseline="0" dirty="0" smtClean="0">
                <a:solidFill>
                  <a:schemeClr val="tx1"/>
                </a:solidFill>
                <a:latin typeface="+mn-lt"/>
                <a:ea typeface="+mn-ea"/>
                <a:cs typeface="+mn-cs"/>
              </a:rPr>
              <a:t>However, the parallel version may perform worse than the traditional sequential implementation if the number of threads is not sufficient enough. Thus, we need tradeoff here. </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However, at </a:t>
            </a:r>
            <a:r>
              <a:rPr kumimoji="1" lang="en-US" altLang="ja-JP" sz="1200" b="0" i="0" u="none" strike="noStrike" kern="1200" baseline="0" dirty="0" err="1" smtClean="0">
                <a:solidFill>
                  <a:schemeClr val="tx1"/>
                </a:solidFill>
                <a:latin typeface="+mn-lt"/>
                <a:ea typeface="+mn-ea"/>
                <a:cs typeface="+mn-cs"/>
              </a:rPr>
              <a:t>OpenMP</a:t>
            </a:r>
            <a:r>
              <a:rPr kumimoji="1" lang="en-US" altLang="ja-JP" sz="1200" b="0" i="0" u="none" strike="noStrike" kern="1200" baseline="0" dirty="0" smtClean="0">
                <a:solidFill>
                  <a:schemeClr val="tx1"/>
                </a:solidFill>
                <a:latin typeface="+mn-lt"/>
                <a:ea typeface="+mn-ea"/>
                <a:cs typeface="+mn-cs"/>
              </a:rPr>
              <a:t> runtime, the actual number of available threads is unknown (</a:t>
            </a:r>
            <a:r>
              <a:rPr kumimoji="1" lang="en-US" altLang="ja-JP" sz="1200" b="0" i="0" u="none" strike="noStrike" kern="1200" baseline="0" dirty="0" err="1" smtClean="0">
                <a:solidFill>
                  <a:schemeClr val="tx1"/>
                </a:solidFill>
                <a:latin typeface="+mn-lt"/>
                <a:ea typeface="+mn-ea"/>
                <a:cs typeface="+mn-cs"/>
              </a:rPr>
              <a:t>eg</a:t>
            </a:r>
            <a:r>
              <a:rPr kumimoji="1" lang="en-US" altLang="ja-JP" sz="1200" b="0" i="0" u="none" strike="noStrike" kern="1200" baseline="0" dirty="0" smtClean="0">
                <a:solidFill>
                  <a:schemeClr val="tx1"/>
                </a:solidFill>
                <a:latin typeface="+mn-lt"/>
                <a:ea typeface="+mn-ea"/>
                <a:cs typeface="+mn-cs"/>
              </a:rPr>
              <a:t>. </a:t>
            </a:r>
            <a:r>
              <a:rPr kumimoji="1" lang="en-US" altLang="ja-JP" sz="1200" b="0" i="0" u="none" strike="noStrike" kern="1200" baseline="0" dirty="0" err="1" smtClean="0">
                <a:solidFill>
                  <a:schemeClr val="tx1"/>
                </a:solidFill>
                <a:latin typeface="+mn-lt"/>
                <a:ea typeface="+mn-ea"/>
                <a:cs typeface="+mn-cs"/>
              </a:rPr>
              <a:t>omp</a:t>
            </a:r>
            <a:r>
              <a:rPr kumimoji="1" lang="en-US" altLang="ja-JP" sz="1200" b="0" i="0" u="none" strike="noStrike" kern="1200" baseline="0" dirty="0" smtClean="0">
                <a:solidFill>
                  <a:schemeClr val="tx1"/>
                </a:solidFill>
                <a:latin typeface="+mn-lt"/>
                <a:ea typeface="+mn-ea"/>
                <a:cs typeface="+mn-cs"/>
              </a:rPr>
              <a:t> single, when a single thread comes into this region, maybe some threads already arrived and blocked at the implied barrier at the end of single section, but some others may still be working in previous user computation). </a:t>
            </a:r>
          </a:p>
          <a:p>
            <a:endParaRPr kumimoji="1" lang="en-US" altLang="ja-JP" i="1" baseline="0" dirty="0" smtClean="0"/>
          </a:p>
          <a:p>
            <a:endParaRPr kumimoji="1" lang="ja-JP" altLang="en-US" dirty="0"/>
          </a:p>
          <a:p>
            <a:r>
              <a:rPr kumimoji="1" lang="ja-JP" altLang="en-US" dirty="0"/>
              <a:t>----- 会议笔记(14-5-30 19:38) -----</a:t>
            </a:r>
          </a:p>
          <a:p>
            <a:r>
              <a:rPr kumimoji="1" lang="ja-JP" altLang="en-US" dirty="0"/>
              <a:t>do say example (shared comm)</a:t>
            </a:r>
          </a:p>
          <a:p>
            <a:r>
              <a:rPr kumimoji="1" lang="ja-JP" altLang="en-US" dirty="0"/>
              <a:t>----- 会议笔记(14-6-6 18:32) -----</a:t>
            </a:r>
          </a:p>
          <a:p>
            <a:r>
              <a:rPr kumimoji="1" lang="ja-JP" altLang="en-US" dirty="0"/>
              <a:t>less explaination for defination of available threads</a:t>
            </a:r>
          </a:p>
        </p:txBody>
      </p:sp>
      <p:sp>
        <p:nvSpPr>
          <p:cNvPr id="4" name="スライド番号プレースホルダー 3"/>
          <p:cNvSpPr>
            <a:spLocks noGrp="1"/>
          </p:cNvSpPr>
          <p:nvPr>
            <p:ph type="sldNum" sz="quarter" idx="10"/>
          </p:nvPr>
        </p:nvSpPr>
        <p:spPr/>
        <p:txBody>
          <a:bodyPr/>
          <a:lstStyle/>
          <a:p>
            <a:fld id="{D35011C4-1042-4CB0-8E16-757D3BB92F7C}" type="slidenum">
              <a:rPr kumimoji="1" lang="ja-JP" altLang="en-US" smtClean="0"/>
              <a:t>7</a:t>
            </a:fld>
            <a:endParaRPr kumimoji="1" lang="ja-JP" altLang="en-US"/>
          </a:p>
        </p:txBody>
      </p:sp>
    </p:spTree>
    <p:extLst>
      <p:ext uri="{BB962C8B-B14F-4D97-AF65-F5344CB8AC3E}">
        <p14:creationId xmlns:p14="http://schemas.microsoft.com/office/powerpoint/2010/main" val="471810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2. </a:t>
            </a:r>
            <a:r>
              <a:rPr kumimoji="1" lang="en-US" altLang="ja-JP" i="1" baseline="0" dirty="0" smtClean="0"/>
              <a:t>nested parallelism </a:t>
            </a:r>
          </a:p>
          <a:p>
            <a:r>
              <a:rPr kumimoji="1" lang="en-US" altLang="ja-JP" sz="1200" b="0" i="0" u="none" strike="noStrike" kern="1200" baseline="0" dirty="0" smtClean="0">
                <a:solidFill>
                  <a:schemeClr val="tx1"/>
                </a:solidFill>
                <a:latin typeface="+mn-lt"/>
                <a:ea typeface="+mn-ea"/>
                <a:cs typeface="+mn-cs"/>
              </a:rPr>
              <a:t>The current </a:t>
            </a:r>
            <a:r>
              <a:rPr kumimoji="1" lang="en-US" altLang="zh-CN" sz="1200" b="0" i="0" u="none" strike="noStrike" kern="1200" baseline="0" dirty="0" err="1" smtClean="0">
                <a:solidFill>
                  <a:schemeClr val="tx1"/>
                </a:solidFill>
                <a:latin typeface="+mn-lt"/>
                <a:ea typeface="+mn-ea"/>
                <a:cs typeface="+mn-cs"/>
              </a:rPr>
              <a:t>openMP</a:t>
            </a:r>
            <a:r>
              <a:rPr kumimoji="1" lang="en-US" altLang="zh-CN" sz="1200" b="0" i="0" u="none" strike="noStrike" kern="1200" baseline="0" dirty="0" smtClean="0">
                <a:solidFill>
                  <a:schemeClr val="tx1"/>
                </a:solidFill>
                <a:latin typeface="+mn-lt"/>
                <a:ea typeface="+mn-ea"/>
                <a:cs typeface="+mn-cs"/>
              </a:rPr>
              <a:t> </a:t>
            </a:r>
            <a:r>
              <a:rPr kumimoji="1" lang="en-US" altLang="ja-JP" sz="1200" b="0" i="0" u="none" strike="noStrike" kern="1200" baseline="0" dirty="0" smtClean="0">
                <a:solidFill>
                  <a:schemeClr val="tx1"/>
                </a:solidFill>
                <a:latin typeface="+mn-lt"/>
                <a:ea typeface="+mn-ea"/>
                <a:cs typeface="+mn-cs"/>
              </a:rPr>
              <a:t>runtime system simply creates new </a:t>
            </a:r>
            <a:r>
              <a:rPr kumimoji="1" lang="en-US" altLang="ja-JP" sz="1200" b="0" i="0" u="none" strike="noStrike" kern="1200" baseline="0" dirty="0" err="1" smtClean="0">
                <a:solidFill>
                  <a:schemeClr val="tx1"/>
                </a:solidFill>
                <a:latin typeface="+mn-lt"/>
                <a:ea typeface="+mn-ea"/>
                <a:cs typeface="+mn-cs"/>
              </a:rPr>
              <a:t>pthreads</a:t>
            </a:r>
            <a:r>
              <a:rPr kumimoji="1" lang="en-US" altLang="ja-JP" sz="1200" b="0" i="0" u="none" strike="noStrike" kern="1200" baseline="0" dirty="0" smtClean="0">
                <a:solidFill>
                  <a:schemeClr val="tx1"/>
                </a:solidFill>
                <a:latin typeface="+mn-lt"/>
                <a:ea typeface="+mn-ea"/>
                <a:cs typeface="+mn-cs"/>
              </a:rPr>
              <a:t> for each nested parallel block</a:t>
            </a:r>
          </a:p>
          <a:p>
            <a:r>
              <a:rPr kumimoji="1" lang="en-US" altLang="ja-JP" sz="1200" b="0" i="0" u="none" strike="noStrike" kern="1200" baseline="0" dirty="0" smtClean="0">
                <a:solidFill>
                  <a:schemeClr val="tx1"/>
                </a:solidFill>
                <a:latin typeface="+mn-lt"/>
                <a:ea typeface="+mn-ea"/>
                <a:cs typeface="+mn-cs"/>
              </a:rPr>
              <a:t>and allow the operating system to schedule them on top of the available cores. </a:t>
            </a:r>
          </a:p>
          <a:p>
            <a:r>
              <a:rPr kumimoji="1" lang="en-US" altLang="ja-JP" sz="1200" b="0" i="0" u="none" strike="noStrike" kern="1200" baseline="0" dirty="0" smtClean="0">
                <a:solidFill>
                  <a:schemeClr val="tx1"/>
                </a:solidFill>
                <a:latin typeface="+mn-lt"/>
                <a:ea typeface="+mn-ea"/>
                <a:cs typeface="+mn-cs"/>
              </a:rPr>
              <a:t>However, this would result in creating additional threads than the available number of cores causing severe degradation in performance</a:t>
            </a:r>
            <a:endParaRPr kumimoji="1" lang="en-US" altLang="ja-JP" i="0" baseline="0" dirty="0" smtClean="0"/>
          </a:p>
          <a:p>
            <a:endParaRPr kumimoji="1" lang="zh-CN" altLang="en-US" dirty="0"/>
          </a:p>
          <a:p>
            <a:r>
              <a:rPr kumimoji="1" lang="zh-CN" altLang="en-US" dirty="0"/>
              <a:t>----- 会议笔记(14-5-30 19:38) -----</a:t>
            </a:r>
          </a:p>
          <a:p>
            <a:r>
              <a:rPr kumimoji="1" lang="zh-CN" altLang="en-US" dirty="0"/>
              <a:t>Not for all, i.e. qthread, but it is not the point today. say different between nthreads and nparallel</a:t>
            </a:r>
          </a:p>
        </p:txBody>
      </p:sp>
      <p:sp>
        <p:nvSpPr>
          <p:cNvPr id="4" name="幻灯片编号占位符 3"/>
          <p:cNvSpPr>
            <a:spLocks noGrp="1"/>
          </p:cNvSpPr>
          <p:nvPr>
            <p:ph type="sldNum" sz="quarter" idx="10"/>
          </p:nvPr>
        </p:nvSpPr>
        <p:spPr/>
        <p:txBody>
          <a:bodyPr/>
          <a:lstStyle/>
          <a:p>
            <a:fld id="{D367DAB0-7670-4AC6-92F7-4E69BA0C272B}" type="slidenum">
              <a:rPr kumimoji="1" lang="ja-JP" altLang="en-US" smtClean="0"/>
              <a:t>8</a:t>
            </a:fld>
            <a:endParaRPr kumimoji="1" lang="ja-JP" altLang="en-US"/>
          </a:p>
        </p:txBody>
      </p:sp>
    </p:spTree>
    <p:extLst>
      <p:ext uri="{BB962C8B-B14F-4D97-AF65-F5344CB8AC3E}">
        <p14:creationId xmlns:p14="http://schemas.microsoft.com/office/powerpoint/2010/main" val="30692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already</a:t>
            </a:r>
            <a:r>
              <a:rPr kumimoji="1" lang="en-US" altLang="ja-JP" baseline="0" dirty="0" smtClean="0"/>
              <a:t> know #idle threads</a:t>
            </a:r>
          </a:p>
          <a:p>
            <a:r>
              <a:rPr kumimoji="1" lang="en-US" altLang="ja-JP" baseline="0" dirty="0" smtClean="0"/>
              <a:t>expose in </a:t>
            </a:r>
            <a:r>
              <a:rPr kumimoji="1" lang="en-US" altLang="ja-JP" baseline="0" dirty="0" err="1" smtClean="0"/>
              <a:t>mpich</a:t>
            </a:r>
            <a:r>
              <a:rPr kumimoji="1" lang="en-US" altLang="ja-JP" baseline="0" dirty="0" smtClean="0"/>
              <a:t>.</a:t>
            </a:r>
          </a:p>
          <a:p>
            <a:r>
              <a:rPr kumimoji="1" lang="en-US" altLang="ja-JP" baseline="0" dirty="0" smtClean="0"/>
              <a:t>then, how to use this info</a:t>
            </a:r>
            <a:endParaRPr kumimoji="1" lang="ja-JP" altLang="en-US" dirty="0"/>
          </a:p>
        </p:txBody>
      </p:sp>
      <p:sp>
        <p:nvSpPr>
          <p:cNvPr id="4" name="スライド番号プレースホルダー 3"/>
          <p:cNvSpPr>
            <a:spLocks noGrp="1"/>
          </p:cNvSpPr>
          <p:nvPr>
            <p:ph type="sldNum" sz="quarter" idx="10"/>
          </p:nvPr>
        </p:nvSpPr>
        <p:spPr/>
        <p:txBody>
          <a:bodyPr/>
          <a:lstStyle/>
          <a:p>
            <a:fld id="{66A82F7F-CD0E-46E6-95FF-06F68CD8505A}" type="slidenum">
              <a:rPr kumimoji="1" lang="ja-JP" altLang="en-US" smtClean="0"/>
              <a:t>9</a:t>
            </a:fld>
            <a:endParaRPr kumimoji="1" lang="ja-JP" altLang="en-US"/>
          </a:p>
        </p:txBody>
      </p:sp>
    </p:spTree>
    <p:extLst>
      <p:ext uri="{BB962C8B-B14F-4D97-AF65-F5344CB8AC3E}">
        <p14:creationId xmlns:p14="http://schemas.microsoft.com/office/powerpoint/2010/main" val="147490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To workaround these limitations of </a:t>
            </a:r>
            <a:r>
              <a:rPr kumimoji="1" lang="en-US" altLang="ja-JP" sz="1200" b="0" i="0" u="none" strike="noStrike" kern="1200" baseline="0" dirty="0" err="1" smtClean="0">
                <a:solidFill>
                  <a:schemeClr val="tx1"/>
                </a:solidFill>
                <a:latin typeface="+mn-lt"/>
                <a:ea typeface="+mn-ea"/>
                <a:cs typeface="+mn-cs"/>
              </a:rPr>
              <a:t>OpenMP</a:t>
            </a:r>
            <a:r>
              <a:rPr kumimoji="1" lang="en-US" altLang="ja-JP" sz="1200" b="0" i="0" u="none" strike="noStrike" kern="1200" baseline="0" dirty="0" smtClean="0">
                <a:solidFill>
                  <a:schemeClr val="tx1"/>
                </a:solidFill>
                <a:latin typeface="+mn-lt"/>
                <a:ea typeface="+mn-ea"/>
                <a:cs typeface="+mn-cs"/>
              </a:rPr>
              <a:t> runtime, </a:t>
            </a:r>
          </a:p>
          <a:p>
            <a:r>
              <a:rPr kumimoji="1" lang="en-US" altLang="ja-JP" sz="1200" b="0" i="0" u="none" strike="noStrike" kern="1200" baseline="0" dirty="0" smtClean="0">
                <a:solidFill>
                  <a:schemeClr val="tx1"/>
                </a:solidFill>
                <a:latin typeface="+mn-lt"/>
                <a:ea typeface="+mn-ea"/>
                <a:cs typeface="+mn-cs"/>
              </a:rPr>
              <a:t>we modified the Intel </a:t>
            </a:r>
            <a:r>
              <a:rPr kumimoji="1" lang="en-US" altLang="ja-JP" sz="1200" b="0" i="0" u="none" strike="noStrike" kern="1200" baseline="0" dirty="0" err="1" smtClean="0">
                <a:solidFill>
                  <a:schemeClr val="tx1"/>
                </a:solidFill>
                <a:latin typeface="+mn-lt"/>
                <a:ea typeface="+mn-ea"/>
                <a:cs typeface="+mn-cs"/>
              </a:rPr>
              <a:t>OpenMP</a:t>
            </a:r>
            <a:r>
              <a:rPr kumimoji="1" lang="en-US" altLang="ja-JP" sz="1200" b="0" i="0" u="none" strike="noStrike" kern="1200" baseline="0" dirty="0" smtClean="0">
                <a:solidFill>
                  <a:schemeClr val="tx1"/>
                </a:solidFill>
                <a:latin typeface="+mn-lt"/>
                <a:ea typeface="+mn-ea"/>
                <a:cs typeface="+mn-cs"/>
              </a:rPr>
              <a:t> runtime library to expose information about the idle threads to the MPI implementation. </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We defines two kinds of idle threads.</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For the threads which are guaranteed idle until current thread exist from MPI stack, we call them </a:t>
            </a:r>
            <a:r>
              <a:rPr kumimoji="1" lang="en-US" altLang="ja-JP" sz="1200" b="0" i="0" u="none" strike="noStrike" kern="1200" baseline="0" dirty="0" err="1" smtClean="0">
                <a:solidFill>
                  <a:schemeClr val="tx1"/>
                </a:solidFill>
                <a:latin typeface="+mn-lt"/>
                <a:ea typeface="+mn-ea"/>
                <a:cs typeface="+mn-cs"/>
              </a:rPr>
              <a:t>guranteed</a:t>
            </a:r>
            <a:r>
              <a:rPr kumimoji="1" lang="en-US" altLang="ja-JP" sz="1200" b="0" i="0" u="none" strike="noStrike" kern="1200" baseline="0" dirty="0" smtClean="0">
                <a:solidFill>
                  <a:schemeClr val="tx1"/>
                </a:solidFill>
                <a:latin typeface="+mn-lt"/>
                <a:ea typeface="+mn-ea"/>
                <a:cs typeface="+mn-cs"/>
              </a:rPr>
              <a:t> **</a:t>
            </a:r>
          </a:p>
          <a:p>
            <a:r>
              <a:rPr kumimoji="1" lang="en-US" altLang="ja-JP" sz="1200" b="0" i="0" u="none" strike="noStrike" kern="1200" baseline="0" dirty="0" smtClean="0">
                <a:solidFill>
                  <a:schemeClr val="tx1"/>
                </a:solidFill>
                <a:latin typeface="+mn-lt"/>
                <a:ea typeface="+mn-ea"/>
                <a:cs typeface="+mn-cs"/>
              </a:rPr>
              <a:t>For example,**</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There are some other threads, they are idle but the current thread does not know when they may become active again.</a:t>
            </a:r>
          </a:p>
          <a:p>
            <a:r>
              <a:rPr kumimoji="1" lang="en-US" altLang="ja-JP" sz="1200" b="0" i="0" u="none" strike="noStrike" kern="1200" baseline="0" dirty="0" smtClean="0">
                <a:solidFill>
                  <a:schemeClr val="tx1"/>
                </a:solidFill>
                <a:latin typeface="+mn-lt"/>
                <a:ea typeface="+mn-ea"/>
                <a:cs typeface="+mn-cs"/>
              </a:rPr>
              <a:t>For example,</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We call these threads temporarily available threads.</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 会议笔记(14-5-30 19:38) -----</a:t>
            </a:r>
          </a:p>
          <a:p>
            <a:r>
              <a:rPr kumimoji="1" lang="en-US" altLang="ja-JP" sz="1200" b="0" i="0" u="none" strike="noStrike" kern="1200" baseline="0" dirty="0" smtClean="0">
                <a:solidFill>
                  <a:schemeClr val="tx1"/>
                </a:solidFill>
                <a:latin typeface="+mn-lt"/>
                <a:ea typeface="+mn-ea"/>
                <a:cs typeface="+mn-cs"/>
              </a:rPr>
              <a:t>put 1 past thread in critical</a:t>
            </a:r>
          </a:p>
          <a:p>
            <a:r>
              <a:rPr kumimoji="1" lang="en-US" altLang="ja-JP" sz="1200" b="0" i="0" u="none" strike="noStrike" kern="1200" baseline="0" dirty="0" smtClean="0">
                <a:solidFill>
                  <a:schemeClr val="tx1"/>
                </a:solidFill>
                <a:latin typeface="+mn-lt"/>
                <a:ea typeface="+mn-ea"/>
                <a:cs typeface="+mn-cs"/>
              </a:rPr>
              <a:t>time-dependent</a:t>
            </a:r>
          </a:p>
          <a:p>
            <a:r>
              <a:rPr kumimoji="1" lang="en-US" altLang="ja-JP" sz="1200" b="0" i="0" u="none" strike="noStrike" kern="1200" baseline="0" dirty="0" smtClean="0">
                <a:solidFill>
                  <a:schemeClr val="tx1"/>
                </a:solidFill>
                <a:latin typeface="+mn-lt"/>
                <a:ea typeface="+mn-ea"/>
                <a:cs typeface="+mn-cs"/>
              </a:rPr>
              <a:t>...</a:t>
            </a:r>
          </a:p>
          <a:p>
            <a:r>
              <a:rPr kumimoji="1" lang="en-US" altLang="ja-JP" sz="1200" b="0" i="0" u="none" strike="noStrike" kern="1200" baseline="0" dirty="0" smtClean="0">
                <a:solidFill>
                  <a:schemeClr val="tx1"/>
                </a:solidFill>
                <a:latin typeface="+mn-lt"/>
                <a:ea typeface="+mn-ea"/>
                <a:cs typeface="+mn-cs"/>
              </a:rPr>
              <a:t>no detail, read paper</a:t>
            </a:r>
          </a:p>
          <a:p>
            <a:endParaRPr kumimoji="1" lang="en-US" altLang="ja-JP" sz="1200" b="0" i="0" u="none" strike="noStrike" kern="1200" baseline="0" dirty="0" smtClean="0">
              <a:solidFill>
                <a:schemeClr val="tx1"/>
              </a:solidFill>
              <a:latin typeface="+mn-lt"/>
              <a:ea typeface="+mn-ea"/>
              <a:cs typeface="+mn-cs"/>
            </a:endParaRPr>
          </a:p>
          <a:p>
            <a:r>
              <a:rPr kumimoji="1" lang="en-US" altLang="ja-JP" sz="1200" b="0" i="0" u="none" strike="noStrike" kern="1200" baseline="0" dirty="0" smtClean="0">
                <a:solidFill>
                  <a:schemeClr val="tx1"/>
                </a:solidFill>
                <a:latin typeface="+mn-lt"/>
                <a:ea typeface="+mn-ea"/>
                <a:cs typeface="+mn-cs"/>
              </a:rPr>
              <a:t>add one slide here</a:t>
            </a:r>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10</a:t>
            </a:fld>
            <a:endParaRPr lang="en-US"/>
          </a:p>
        </p:txBody>
      </p:sp>
    </p:spTree>
    <p:extLst>
      <p:ext uri="{BB962C8B-B14F-4D97-AF65-F5344CB8AC3E}">
        <p14:creationId xmlns:p14="http://schemas.microsoft.com/office/powerpoint/2010/main" val="104027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effectLst/>
                <a:latin typeface="+mn-lt"/>
                <a:ea typeface="+mn-ea"/>
                <a:cs typeface="+mn-cs"/>
              </a:rPr>
              <a:t>It can be risky if we utilize </a:t>
            </a:r>
            <a:r>
              <a:rPr kumimoji="1" lang="en-US" altLang="ja-JP" sz="1200" dirty="0" smtClean="0">
                <a:solidFill>
                  <a:srgbClr val="1F497D"/>
                </a:solidFill>
              </a:rPr>
              <a:t>Temporarily Available Threads</a:t>
            </a:r>
            <a:r>
              <a:rPr kumimoji="1" lang="en-US" altLang="ja-JP" sz="1200" baseline="0" dirty="0" smtClean="0">
                <a:solidFill>
                  <a:srgbClr val="1F497D"/>
                </a:solidFill>
              </a:rPr>
              <a:t> </a:t>
            </a:r>
            <a:r>
              <a:rPr kumimoji="1" lang="en-US" altLang="zh-CN" sz="1200" kern="1200" dirty="0" smtClean="0">
                <a:solidFill>
                  <a:schemeClr val="tx1"/>
                </a:solidFill>
                <a:effectLst/>
                <a:latin typeface="+mn-lt"/>
                <a:ea typeface="+mn-ea"/>
                <a:cs typeface="+mn-cs"/>
              </a:rPr>
              <a:t>because their status can change to active at any time,</a:t>
            </a:r>
            <a:r>
              <a:rPr kumimoji="1" lang="en-US" altLang="zh-CN" sz="1200" kern="1200" baseline="0" dirty="0" smtClean="0">
                <a:solidFill>
                  <a:schemeClr val="tx1"/>
                </a:solidFill>
                <a:effectLst/>
                <a:latin typeface="+mn-lt"/>
                <a:ea typeface="+mn-ea"/>
                <a:cs typeface="+mn-cs"/>
              </a:rPr>
              <a:t> hence hurt performance.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baseline="0" dirty="0" smtClean="0">
                <a:solidFill>
                  <a:schemeClr val="tx1"/>
                </a:solidFill>
                <a:effectLst/>
                <a:latin typeface="+mn-lt"/>
                <a:ea typeface="+mn-ea"/>
                <a:cs typeface="+mn-cs"/>
              </a:rPr>
              <a:t>Therefore, we choose guaranteed idle threads to help MPI, we modified </a:t>
            </a:r>
            <a:r>
              <a:rPr kumimoji="1" lang="en-US" altLang="zh-CN" sz="1200" kern="1200" baseline="0" dirty="0" err="1" smtClean="0">
                <a:solidFill>
                  <a:schemeClr val="tx1"/>
                </a:solidFill>
                <a:effectLst/>
                <a:latin typeface="+mn-lt"/>
                <a:ea typeface="+mn-ea"/>
                <a:cs typeface="+mn-cs"/>
              </a:rPr>
              <a:t>OpenMP</a:t>
            </a:r>
            <a:r>
              <a:rPr kumimoji="1" lang="en-US" altLang="zh-CN" sz="1200" kern="1200" baseline="0" dirty="0" smtClean="0">
                <a:solidFill>
                  <a:schemeClr val="tx1"/>
                </a:solidFill>
                <a:effectLst/>
                <a:latin typeface="+mn-lt"/>
                <a:ea typeface="+mn-ea"/>
                <a:cs typeface="+mn-cs"/>
              </a:rPr>
              <a:t> runtime to count the number of these threads and expose it to MPI.</a:t>
            </a:r>
            <a:endParaRPr lang="en-US" altLang="zh-CN" dirty="0" smtClean="0"/>
          </a:p>
          <a:p>
            <a:r>
              <a:rPr kumimoji="1" lang="en-US" altLang="ja-JP" sz="1200" b="0" i="0" u="none" strike="noStrike" kern="1200" baseline="0" dirty="0" smtClean="0">
                <a:solidFill>
                  <a:schemeClr val="tx1"/>
                </a:solidFill>
                <a:latin typeface="+mn-lt"/>
                <a:ea typeface="+mn-ea"/>
                <a:cs typeface="+mn-cs"/>
              </a:rPr>
              <a:t>Such information also allows the MPI implementation to choose different algorithms that tradeoff between parallelism</a:t>
            </a:r>
          </a:p>
          <a:p>
            <a:r>
              <a:rPr kumimoji="1" lang="en-US" altLang="ja-JP" sz="1200" b="0" i="0" u="none" strike="noStrike" kern="1200" baseline="0" dirty="0" smtClean="0">
                <a:solidFill>
                  <a:schemeClr val="tx1"/>
                </a:solidFill>
                <a:latin typeface="+mn-lt"/>
                <a:ea typeface="+mn-ea"/>
                <a:cs typeface="+mn-cs"/>
              </a:rPr>
              <a:t>and sequential execution to achieve the best performance in all cases. </a:t>
            </a:r>
          </a:p>
          <a:p>
            <a:endParaRPr kumimoji="1" lang="en-US" altLang="ja-JP" sz="1200" b="0" i="0" u="none" strike="noStrike" kern="1200" baseline="0" dirty="0" smtClean="0">
              <a:solidFill>
                <a:schemeClr val="tx1"/>
              </a:solidFill>
              <a:latin typeface="+mn-lt"/>
              <a:ea typeface="+mn-ea"/>
              <a:cs typeface="+mn-cs"/>
            </a:endParaRPr>
          </a:p>
          <a:p>
            <a:endParaRPr kumimoji="1" lang="ja-JP" altLang="en-US"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6D648688-BBBB-D146-9A0F-F4DC2497BCD3}" type="slidenum">
              <a:rPr lang="en-US" smtClean="0"/>
              <a:t>11</a:t>
            </a:fld>
            <a:endParaRPr lang="en-US"/>
          </a:p>
        </p:txBody>
      </p:sp>
    </p:spTree>
    <p:extLst>
      <p:ext uri="{BB962C8B-B14F-4D97-AF65-F5344CB8AC3E}">
        <p14:creationId xmlns:p14="http://schemas.microsoft.com/office/powerpoint/2010/main" val="158190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l">
              <a:defRPr>
                <a:solidFill>
                  <a:schemeClr val="tx2"/>
                </a:solidFill>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normAutofit/>
          </a:bodyPr>
          <a:lstStyle>
            <a:lvl1pPr marL="0" indent="0" algn="l">
              <a:buNone/>
              <a:defRPr sz="2000">
                <a:solidFill>
                  <a:schemeClr val="tx1">
                    <a:lumMod val="50000"/>
                    <a:lumOff val="50000"/>
                  </a:schemeClr>
                </a:solidFill>
                <a:latin typeface="Adobe Caslon Pro Bold"/>
                <a:ea typeface="GB18030 Bitmap"/>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B7B1F613-C308-294E-B8D7-B13C50C3A838}" type="datetime1">
              <a:rPr kumimoji="1" lang="x-none" altLang="ja-JP" smtClean="0"/>
              <a:t>6/14/14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正方形/長方形 6"/>
          <p:cNvSpPr/>
          <p:nvPr userDrawn="1"/>
        </p:nvSpPr>
        <p:spPr>
          <a:xfrm>
            <a:off x="251520" y="3573016"/>
            <a:ext cx="8215598" cy="82715"/>
          </a:xfrm>
          <a:prstGeom prst="rect">
            <a:avLst/>
          </a:prstGeom>
          <a:gradFill flip="none" rotWithShape="1">
            <a:gsLst>
              <a:gs pos="0">
                <a:schemeClr val="tx2"/>
              </a:gs>
              <a:gs pos="30000">
                <a:schemeClr val="tx2">
                  <a:lumMod val="75000"/>
                </a:schemeClr>
              </a:gs>
              <a:gs pos="64999">
                <a:schemeClr val="tx2">
                  <a:lumMod val="60000"/>
                  <a:lumOff val="40000"/>
                </a:schemeClr>
              </a:gs>
              <a:gs pos="89999">
                <a:schemeClr val="tx2">
                  <a:lumMod val="40000"/>
                  <a:lumOff val="60000"/>
                </a:schemeClr>
              </a:gs>
              <a:gs pos="100000">
                <a:schemeClr val="tx2">
                  <a:lumMod val="20000"/>
                  <a:lumOff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ACC3A3F-D954-CE43-83A4-B446AB57A04D}" type="datetime1">
              <a:rPr kumimoji="1" lang="x-none" altLang="ja-JP" smtClean="0"/>
              <a:t>6/14/14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F54CD2B-6583-7649-B54A-6EC5D8961690}" type="datetime1">
              <a:rPr kumimoji="1" lang="x-none" altLang="ja-JP" smtClean="0"/>
              <a:t>6/14/14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8063"/>
            <a:ext cx="8229600" cy="530034"/>
          </a:xfrm>
          <a:noFill/>
        </p:spPr>
        <p:txBody>
          <a:bodyPr>
            <a:noAutofit/>
          </a:bodyPr>
          <a:lstStyle>
            <a:lvl1pPr>
              <a:defRPr sz="3200" b="1">
                <a:solidFill>
                  <a:schemeClr val="accent1">
                    <a:lumMod val="50000"/>
                  </a:schemeClr>
                </a:solidFill>
              </a:defRPr>
            </a:lvl1pPr>
          </a:lstStyle>
          <a:p>
            <a:r>
              <a:rPr kumimoji="1" lang="ja-JP" altLang="en-US" dirty="0" smtClean="0"/>
              <a:t>マスター タイトルの書式設定</a:t>
            </a:r>
            <a:endParaRPr kumimoji="1" lang="ja-JP" altLang="en-US" dirty="0"/>
          </a:p>
        </p:txBody>
      </p:sp>
      <p:sp>
        <p:nvSpPr>
          <p:cNvPr id="3" name="コンテンツ プレースホルダ 2"/>
          <p:cNvSpPr>
            <a:spLocks noGrp="1"/>
          </p:cNvSpPr>
          <p:nvPr>
            <p:ph idx="1"/>
          </p:nvPr>
        </p:nvSpPr>
        <p:spPr>
          <a:xfrm>
            <a:off x="457200" y="908720"/>
            <a:ext cx="8229600" cy="5217443"/>
          </a:xfrm>
        </p:spPr>
        <p:txBody>
          <a:bodyPr>
            <a:normAutofit/>
          </a:bodyPr>
          <a:lstStyle>
            <a:lvl1pPr>
              <a:defRPr sz="2800"/>
            </a:lvl1pPr>
            <a:lvl2pPr>
              <a:defRPr sz="2400"/>
            </a:lvl2pPr>
            <a:lvl3pPr>
              <a:defRPr sz="2000"/>
            </a:lvl3pPr>
            <a:lvl4pPr>
              <a:defRPr sz="1800"/>
            </a:lvl4pPr>
            <a:lvl5pPr>
              <a:defRPr sz="18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正方形/長方形 6"/>
          <p:cNvSpPr/>
          <p:nvPr/>
        </p:nvSpPr>
        <p:spPr>
          <a:xfrm>
            <a:off x="467544" y="765846"/>
            <a:ext cx="8215598" cy="82715"/>
          </a:xfrm>
          <a:prstGeom prst="rect">
            <a:avLst/>
          </a:prstGeom>
          <a:gradFill flip="none" rotWithShape="1">
            <a:gsLst>
              <a:gs pos="0">
                <a:schemeClr val="tx2"/>
              </a:gs>
              <a:gs pos="30000">
                <a:schemeClr val="tx2">
                  <a:lumMod val="75000"/>
                </a:schemeClr>
              </a:gs>
              <a:gs pos="64999">
                <a:schemeClr val="tx2">
                  <a:lumMod val="60000"/>
                  <a:lumOff val="40000"/>
                </a:schemeClr>
              </a:gs>
              <a:gs pos="89999">
                <a:schemeClr val="tx2">
                  <a:lumMod val="40000"/>
                  <a:lumOff val="60000"/>
                </a:schemeClr>
              </a:gs>
              <a:gs pos="100000">
                <a:schemeClr val="tx2">
                  <a:lumMod val="20000"/>
                  <a:lumOff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日付プレースホルダー 8"/>
          <p:cNvSpPr>
            <a:spLocks noGrp="1"/>
          </p:cNvSpPr>
          <p:nvPr>
            <p:ph type="dt" sz="half" idx="10"/>
          </p:nvPr>
        </p:nvSpPr>
        <p:spPr/>
        <p:txBody>
          <a:bodyPr/>
          <a:lstStyle/>
          <a:p>
            <a:fld id="{603D2401-BD00-E24A-A881-E1DF2B0D7082}" type="datetime1">
              <a:rPr kumimoji="1" lang="x-none" altLang="ja-JP" smtClean="0"/>
              <a:t>6/14/14</a:t>
            </a:fld>
            <a:endParaRPr kumimoji="1" lang="ja-JP" altLang="en-US"/>
          </a:p>
        </p:txBody>
      </p:sp>
      <p:sp>
        <p:nvSpPr>
          <p:cNvPr id="10" name="フッター プレースホルダー 9"/>
          <p:cNvSpPr>
            <a:spLocks noGrp="1"/>
          </p:cNvSpPr>
          <p:nvPr>
            <p:ph type="ftr" sz="quarter" idx="11"/>
          </p:nvPr>
        </p:nvSpPr>
        <p:spPr/>
        <p:txBody>
          <a:bodyPr/>
          <a:lstStyle/>
          <a:p>
            <a:endParaRPr kumimoji="1" lang="ja-JP" altLang="en-US"/>
          </a:p>
        </p:txBody>
      </p:sp>
      <p:sp>
        <p:nvSpPr>
          <p:cNvPr id="11" name="スライド番号プレースホルダー 10"/>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 3"/>
          <p:cNvSpPr>
            <a:spLocks noGrp="1"/>
          </p:cNvSpPr>
          <p:nvPr>
            <p:ph type="dt" sz="half" idx="10"/>
          </p:nvPr>
        </p:nvSpPr>
        <p:spPr/>
        <p:txBody>
          <a:bodyPr/>
          <a:lstStyle/>
          <a:p>
            <a:fld id="{0CDB77A8-D56D-7F41-9CE6-865E11FC1515}" type="datetime1">
              <a:rPr kumimoji="1" lang="x-none" altLang="ja-JP" smtClean="0"/>
              <a:t>6/14/14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40000"/>
          </a:xfrm>
        </p:spPr>
        <p:txBody>
          <a:bodyPr>
            <a:normAutofit/>
          </a:bodyPr>
          <a:lstStyle>
            <a:lvl1pPr algn="ctr" defTabSz="914400" rtl="0" eaLnBrk="1" latinLnBrk="0" hangingPunct="1">
              <a:spcBef>
                <a:spcPct val="0"/>
              </a:spcBef>
              <a:buNone/>
              <a:defRPr kumimoji="1" lang="ja-JP" altLang="en-US" sz="3200" b="1" kern="1200" dirty="0">
                <a:solidFill>
                  <a:schemeClr val="accent1">
                    <a:lumMod val="50000"/>
                  </a:schemeClr>
                </a:solidFill>
                <a:latin typeface="+mj-lt"/>
                <a:ea typeface="+mj-ea"/>
                <a:cs typeface="+mj-cs"/>
              </a:defRPr>
            </a:lvl1pPr>
          </a:lstStyle>
          <a:p>
            <a:r>
              <a:rPr kumimoji="1" lang="ja-JP" altLang="en-US" dirty="0" smtClean="0"/>
              <a:t>マスター タイトルの書式設定</a:t>
            </a:r>
            <a:endParaRPr kumimoji="1" lang="ja-JP" altLang="en-US" dirty="0"/>
          </a:p>
        </p:txBody>
      </p:sp>
      <p:sp>
        <p:nvSpPr>
          <p:cNvPr id="3" name="コンテンツ プレースホルダ 2"/>
          <p:cNvSpPr>
            <a:spLocks noGrp="1"/>
          </p:cNvSpPr>
          <p:nvPr>
            <p:ph sz="half" idx="1"/>
          </p:nvPr>
        </p:nvSpPr>
        <p:spPr>
          <a:xfrm>
            <a:off x="457200" y="908720"/>
            <a:ext cx="4038600" cy="5217443"/>
          </a:xfrm>
        </p:spPr>
        <p:txBody>
          <a:bodyPr lIns="36000" rIns="3600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 3"/>
          <p:cNvSpPr>
            <a:spLocks noGrp="1"/>
          </p:cNvSpPr>
          <p:nvPr>
            <p:ph sz="half" idx="2"/>
          </p:nvPr>
        </p:nvSpPr>
        <p:spPr>
          <a:xfrm>
            <a:off x="4648200" y="908720"/>
            <a:ext cx="4038600" cy="5217443"/>
          </a:xfrm>
        </p:spPr>
        <p:txBody>
          <a:bodyPr lIns="36000" rIns="3600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DC16E0AC-1D46-7540-A332-66BE76F6080C}" type="datetime1">
              <a:rPr kumimoji="1" lang="x-none" altLang="ja-JP" smtClean="0"/>
              <a:t>6/14/14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正方形/長方形 6"/>
          <p:cNvSpPr/>
          <p:nvPr userDrawn="1"/>
        </p:nvSpPr>
        <p:spPr>
          <a:xfrm>
            <a:off x="467544" y="765846"/>
            <a:ext cx="8215598" cy="82715"/>
          </a:xfrm>
          <a:prstGeom prst="rect">
            <a:avLst/>
          </a:prstGeom>
          <a:gradFill flip="none" rotWithShape="1">
            <a:gsLst>
              <a:gs pos="0">
                <a:schemeClr val="tx2"/>
              </a:gs>
              <a:gs pos="30000">
                <a:schemeClr val="tx2">
                  <a:lumMod val="75000"/>
                </a:schemeClr>
              </a:gs>
              <a:gs pos="64999">
                <a:schemeClr val="tx2">
                  <a:lumMod val="60000"/>
                  <a:lumOff val="40000"/>
                </a:schemeClr>
              </a:gs>
              <a:gs pos="89999">
                <a:schemeClr val="tx2">
                  <a:lumMod val="40000"/>
                  <a:lumOff val="60000"/>
                </a:schemeClr>
              </a:gs>
              <a:gs pos="100000">
                <a:schemeClr val="tx2">
                  <a:lumMod val="20000"/>
                  <a:lumOff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C818A2A-DDD9-D642-87CE-981EA930A4A6}" type="datetime1">
              <a:rPr kumimoji="1" lang="x-none" altLang="ja-JP" smtClean="0"/>
              <a:t>6/14/14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 2"/>
          <p:cNvSpPr>
            <a:spLocks noGrp="1"/>
          </p:cNvSpPr>
          <p:nvPr>
            <p:ph type="dt" sz="half" idx="10"/>
          </p:nvPr>
        </p:nvSpPr>
        <p:spPr/>
        <p:txBody>
          <a:bodyPr/>
          <a:lstStyle/>
          <a:p>
            <a:fld id="{CE43CD6D-63CC-784F-A394-AAD72AD49B7B}" type="datetime1">
              <a:rPr kumimoji="1" lang="x-none" altLang="ja-JP" smtClean="0"/>
              <a:t>6/14/14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DFB37F9-7080-FD4C-BC45-A24A77285447}" type="datetime1">
              <a:rPr kumimoji="1" lang="x-none" altLang="ja-JP" smtClean="0"/>
              <a:t>6/14/14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fld id="{1BAFC4E9-6BB0-1F45-B98B-193A72CC3556}" type="datetime1">
              <a:rPr kumimoji="1" lang="x-none" altLang="ja-JP" smtClean="0"/>
              <a:t>6/14/14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fld id="{78D524EC-A1D1-3848-959E-69485A5679DC}" type="datetime1">
              <a:rPr kumimoji="1" lang="x-none" altLang="ja-JP" smtClean="0"/>
              <a:t>6/14/14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EE42-7DBE-0247-B77F-5E38AEFEEC89}" type="datetime1">
              <a:rPr kumimoji="1" lang="x-none" altLang="ja-JP" smtClean="0"/>
              <a:t>6/14/14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tacc.utexas.edu/stampede/" TargetMode="Externa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chart" Target="../charts/chart4.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5"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hart" Target="../charts/chart10.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5"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chart" Target="../charts/chart13.xml"/><Relationship Id="rId4" Type="http://schemas.openxmlformats.org/officeDocument/2006/relationships/chart" Target="../charts/chart14.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chart" Target="../charts/chart15.xml"/><Relationship Id="rId4"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pPr algn="l"/>
            <a:r>
              <a:rPr lang="en-US" altLang="zh-CN" sz="3600" b="1" dirty="0">
                <a:solidFill>
                  <a:schemeClr val="tx2"/>
                </a:solidFill>
              </a:rPr>
              <a:t>MT-MPI: Multithreaded MPI for Many-Core Environments </a:t>
            </a:r>
            <a:endParaRPr kumimoji="1" lang="zh-CN" altLang="en-US" sz="3600" dirty="0">
              <a:solidFill>
                <a:schemeClr val="tx2"/>
              </a:solidFill>
            </a:endParaRPr>
          </a:p>
        </p:txBody>
      </p:sp>
      <p:sp>
        <p:nvSpPr>
          <p:cNvPr id="6" name="副标题 5"/>
          <p:cNvSpPr>
            <a:spLocks noGrp="1"/>
          </p:cNvSpPr>
          <p:nvPr>
            <p:ph type="subTitle" idx="1"/>
          </p:nvPr>
        </p:nvSpPr>
        <p:spPr/>
        <p:txBody>
          <a:bodyPr>
            <a:noAutofit/>
          </a:bodyPr>
          <a:lstStyle/>
          <a:p>
            <a:pPr algn="l"/>
            <a:r>
              <a:rPr kumimoji="1" lang="en-US" altLang="zh-CN" sz="2800" b="1" dirty="0" smtClean="0"/>
              <a:t>Min Si</a:t>
            </a:r>
            <a:r>
              <a:rPr kumimoji="1" lang="en-US" altLang="zh-CN" sz="2800" b="1" baseline="30000" dirty="0" smtClean="0"/>
              <a:t>1,2</a:t>
            </a:r>
            <a:r>
              <a:rPr kumimoji="1" lang="en-US" altLang="zh-CN" sz="2800" b="1" dirty="0" smtClean="0"/>
              <a:t>      </a:t>
            </a:r>
            <a:r>
              <a:rPr lang="en-US" altLang="zh-CN" dirty="0" smtClean="0"/>
              <a:t>Antonio </a:t>
            </a:r>
            <a:r>
              <a:rPr lang="en-US" altLang="zh-CN" dirty="0"/>
              <a:t>J. </a:t>
            </a:r>
            <a:r>
              <a:rPr lang="en-US" altLang="zh-CN" dirty="0" smtClean="0"/>
              <a:t>Peña</a:t>
            </a:r>
            <a:r>
              <a:rPr lang="en-US" altLang="zh-CN" sz="1800" b="1" baseline="30000" dirty="0" smtClean="0"/>
              <a:t>2</a:t>
            </a:r>
            <a:r>
              <a:rPr lang="en-US" altLang="zh-CN" dirty="0"/>
              <a:t> </a:t>
            </a:r>
            <a:r>
              <a:rPr lang="en-US" altLang="zh-CN" dirty="0" smtClean="0"/>
              <a:t>      </a:t>
            </a:r>
            <a:r>
              <a:rPr lang="en-US" altLang="zh-CN" dirty="0" err="1" smtClean="0"/>
              <a:t>Pavan</a:t>
            </a:r>
            <a:r>
              <a:rPr lang="en-US" altLang="zh-CN" dirty="0" smtClean="0"/>
              <a:t> </a:t>
            </a:r>
            <a:r>
              <a:rPr lang="en-US" altLang="zh-CN" dirty="0" err="1" smtClean="0"/>
              <a:t>Balaji</a:t>
            </a:r>
            <a:r>
              <a:rPr lang="en-US" altLang="zh-CN" dirty="0"/>
              <a:t> </a:t>
            </a:r>
            <a:r>
              <a:rPr lang="en-US" altLang="zh-CN" sz="1800" b="1" baseline="30000" dirty="0" smtClean="0"/>
              <a:t>2</a:t>
            </a:r>
            <a:r>
              <a:rPr lang="en-US" altLang="zh-CN" dirty="0" smtClean="0"/>
              <a:t>  </a:t>
            </a:r>
          </a:p>
          <a:p>
            <a:pPr algn="l"/>
            <a:r>
              <a:rPr lang="en-US" altLang="zh-CN" dirty="0" err="1" smtClean="0"/>
              <a:t>Masamichi</a:t>
            </a:r>
            <a:r>
              <a:rPr lang="en-US" altLang="zh-CN" dirty="0" smtClean="0"/>
              <a:t> Takagi</a:t>
            </a:r>
            <a:r>
              <a:rPr lang="en-US" altLang="zh-CN" sz="1800" b="1" baseline="30000" dirty="0" smtClean="0"/>
              <a:t>3</a:t>
            </a:r>
            <a:r>
              <a:rPr lang="en-US" altLang="zh-CN" dirty="0" smtClean="0"/>
              <a:t>        Yutaka Ishikawa</a:t>
            </a:r>
            <a:r>
              <a:rPr lang="en-US" altLang="zh-CN" sz="1800" b="1" baseline="30000" dirty="0"/>
              <a:t>1</a:t>
            </a:r>
            <a:endParaRPr lang="en-US" altLang="zh-CN" dirty="0"/>
          </a:p>
          <a:p>
            <a:pPr algn="l"/>
            <a:endParaRPr kumimoji="1" lang="en-US" altLang="zh-CN" sz="1800" dirty="0" smtClean="0"/>
          </a:p>
          <a:p>
            <a:pPr algn="l"/>
            <a:r>
              <a:rPr lang="en-US" altLang="zh-CN" baseline="30000" dirty="0" smtClean="0"/>
              <a:t>1</a:t>
            </a:r>
            <a:r>
              <a:rPr lang="en-US" altLang="zh-CN" dirty="0" smtClean="0"/>
              <a:t> University </a:t>
            </a:r>
            <a:r>
              <a:rPr lang="en-US" altLang="zh-CN" dirty="0"/>
              <a:t>of </a:t>
            </a:r>
            <a:r>
              <a:rPr lang="en-US" altLang="zh-CN" dirty="0" smtClean="0"/>
              <a:t> Tokyo </a:t>
            </a:r>
            <a:endParaRPr lang="en-US" altLang="zh-CN" dirty="0"/>
          </a:p>
          <a:p>
            <a:pPr algn="l"/>
            <a:r>
              <a:rPr lang="en-US" altLang="zh-CN" baseline="30000" dirty="0"/>
              <a:t>2</a:t>
            </a:r>
            <a:r>
              <a:rPr lang="en-US" altLang="zh-CN" dirty="0" smtClean="0"/>
              <a:t> Argonne </a:t>
            </a:r>
            <a:r>
              <a:rPr lang="en-US" altLang="zh-CN" dirty="0"/>
              <a:t>National </a:t>
            </a:r>
            <a:r>
              <a:rPr lang="en-US" altLang="zh-CN" dirty="0" smtClean="0"/>
              <a:t>Laboratory</a:t>
            </a:r>
          </a:p>
          <a:p>
            <a:pPr algn="l"/>
            <a:r>
              <a:rPr lang="en-US" altLang="zh-CN" baseline="30000" dirty="0"/>
              <a:t>3</a:t>
            </a:r>
            <a:r>
              <a:rPr lang="en-US" altLang="zh-CN" dirty="0" smtClean="0"/>
              <a:t> NEC Corporation</a:t>
            </a:r>
            <a:endParaRPr lang="en-US" altLang="zh-CN" dirty="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17835482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800" dirty="0">
                <a:solidFill>
                  <a:schemeClr val="tx2"/>
                </a:solidFill>
              </a:rPr>
              <a:t>Guaranteed Idle </a:t>
            </a:r>
            <a:r>
              <a:rPr lang="en-US" altLang="ja-JP" sz="2800" dirty="0" smtClean="0">
                <a:solidFill>
                  <a:schemeClr val="tx2"/>
                </a:solidFill>
              </a:rPr>
              <a:t>Threads VS </a:t>
            </a:r>
            <a:r>
              <a:rPr lang="en-US" altLang="ja-JP" sz="2800" dirty="0">
                <a:solidFill>
                  <a:srgbClr val="1F497D"/>
                </a:solidFill>
              </a:rPr>
              <a:t>Temporarily Idle </a:t>
            </a:r>
            <a:r>
              <a:rPr lang="en-US" altLang="ja-JP" sz="2800" dirty="0" smtClean="0">
                <a:solidFill>
                  <a:srgbClr val="1F497D"/>
                </a:solidFill>
              </a:rPr>
              <a:t>Threads</a:t>
            </a:r>
            <a:endParaRPr lang="en-US" altLang="ja-JP" sz="2800" dirty="0">
              <a:solidFill>
                <a:schemeClr val="tx2"/>
              </a:solidFill>
            </a:endParaRPr>
          </a:p>
        </p:txBody>
      </p:sp>
      <p:sp>
        <p:nvSpPr>
          <p:cNvPr id="3" name="コンテンツ プレースホルダー 2"/>
          <p:cNvSpPr>
            <a:spLocks noGrp="1"/>
          </p:cNvSpPr>
          <p:nvPr>
            <p:ph sz="half" idx="1"/>
          </p:nvPr>
        </p:nvSpPr>
        <p:spPr>
          <a:xfrm>
            <a:off x="323528" y="908720"/>
            <a:ext cx="4172272" cy="5217443"/>
          </a:xfrm>
        </p:spPr>
        <p:txBody>
          <a:bodyPr>
            <a:normAutofit/>
          </a:bodyPr>
          <a:lstStyle/>
          <a:p>
            <a:r>
              <a:rPr lang="en-US" altLang="ja-JP" sz="2400" dirty="0">
                <a:solidFill>
                  <a:schemeClr val="tx2"/>
                </a:solidFill>
              </a:rPr>
              <a:t>Guaranteed I</a:t>
            </a:r>
            <a:r>
              <a:rPr lang="en-US" altLang="ja-JP" sz="2400" dirty="0" smtClean="0">
                <a:solidFill>
                  <a:schemeClr val="tx2"/>
                </a:solidFill>
              </a:rPr>
              <a:t>dle Threads</a:t>
            </a:r>
          </a:p>
          <a:p>
            <a:pPr lvl="1"/>
            <a:r>
              <a:rPr kumimoji="1" lang="en-US" altLang="ja-JP" sz="2000" dirty="0" smtClean="0"/>
              <a:t>Guaranteed idle until Current thread </a:t>
            </a:r>
            <a:r>
              <a:rPr lang="en-US" altLang="ja-JP" sz="2000" dirty="0" smtClean="0"/>
              <a:t>exits</a:t>
            </a:r>
            <a:endParaRPr kumimoji="1" lang="ja-JP" altLang="en-US" sz="2000" dirty="0"/>
          </a:p>
        </p:txBody>
      </p:sp>
      <p:sp>
        <p:nvSpPr>
          <p:cNvPr id="100" name="コンテンツ プレースホルダー 99"/>
          <p:cNvSpPr>
            <a:spLocks noGrp="1"/>
          </p:cNvSpPr>
          <p:nvPr>
            <p:ph sz="half" idx="2"/>
          </p:nvPr>
        </p:nvSpPr>
        <p:spPr>
          <a:xfrm>
            <a:off x="4528571" y="908720"/>
            <a:ext cx="4219894" cy="5105400"/>
          </a:xfrm>
        </p:spPr>
        <p:txBody>
          <a:bodyPr>
            <a:normAutofit/>
          </a:bodyPr>
          <a:lstStyle/>
          <a:p>
            <a:r>
              <a:rPr kumimoji="1" lang="en-US" altLang="ja-JP" sz="2400" dirty="0">
                <a:solidFill>
                  <a:srgbClr val="1F497D"/>
                </a:solidFill>
              </a:rPr>
              <a:t>Temporarily </a:t>
            </a:r>
            <a:r>
              <a:rPr kumimoji="1" lang="en-US" altLang="ja-JP" sz="2400" dirty="0" smtClean="0">
                <a:solidFill>
                  <a:srgbClr val="1F497D"/>
                </a:solidFill>
              </a:rPr>
              <a:t>Idle Threads</a:t>
            </a:r>
            <a:endParaRPr kumimoji="1" lang="en-US" altLang="ja-JP" sz="2400" dirty="0">
              <a:solidFill>
                <a:srgbClr val="1F497D"/>
              </a:solidFill>
            </a:endParaRPr>
          </a:p>
          <a:p>
            <a:pPr lvl="1"/>
            <a:r>
              <a:rPr kumimoji="1" lang="en-US" altLang="ja-JP" sz="2000" dirty="0" smtClean="0"/>
              <a:t>Current </a:t>
            </a:r>
            <a:r>
              <a:rPr kumimoji="1" lang="en-US" altLang="ja-JP" sz="2000" dirty="0"/>
              <a:t>thread </a:t>
            </a:r>
            <a:r>
              <a:rPr kumimoji="1" lang="en-US" altLang="ja-JP" sz="2000" dirty="0" smtClean="0"/>
              <a:t>does not know when it may become active again</a:t>
            </a:r>
            <a:endParaRPr kumimoji="1" lang="ja-JP" altLang="en-US" sz="2000" dirty="0"/>
          </a:p>
        </p:txBody>
      </p:sp>
      <p:sp>
        <p:nvSpPr>
          <p:cNvPr id="68" name="テキスト ボックス 67"/>
          <p:cNvSpPr txBox="1"/>
          <p:nvPr/>
        </p:nvSpPr>
        <p:spPr>
          <a:xfrm>
            <a:off x="4757317" y="2852936"/>
            <a:ext cx="3684848" cy="2887283"/>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chemeClr val="accent2">
                    <a:lumMod val="50000"/>
                  </a:schemeClr>
                </a:solidFill>
                <a:latin typeface="Cambria Math" panose="02040503050406030204" pitchFamily="18" charset="0"/>
                <a:ea typeface="Cambria Math" panose="02040503050406030204" pitchFamily="18" charset="0"/>
              </a:defRPr>
            </a:lvl1pPr>
            <a:lvl2pPr lvl="1">
              <a:defRPr>
                <a:solidFill>
                  <a:schemeClr val="accent3">
                    <a:lumMod val="50000"/>
                  </a:schemeClr>
                </a:solidFill>
                <a:latin typeface="Cambria Math" panose="02040503050406030204" pitchFamily="18" charset="0"/>
                <a:ea typeface="Cambria Math" panose="02040503050406030204" pitchFamily="18" charset="0"/>
              </a:defRPr>
            </a:lvl2pPr>
            <a:lvl3pPr lvl="2"/>
            <a:lvl4pPr lvl="3">
              <a:defRPr>
                <a:solidFill>
                  <a:schemeClr val="accent3">
                    <a:lumMod val="75000"/>
                  </a:schemeClr>
                </a:solidFill>
              </a:defRPr>
            </a:lvl4pPr>
          </a:lstStyle>
          <a:p>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parallel</a:t>
            </a:r>
          </a:p>
          <a:p>
            <a:r>
              <a:rPr lang="en-US" altLang="ja-JP" sz="1600" dirty="0">
                <a:solidFill>
                  <a:schemeClr val="tx1"/>
                </a:solidFill>
              </a:rPr>
              <a:t>{</a:t>
            </a:r>
          </a:p>
          <a:p>
            <a:pPr lvl="1"/>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single </a:t>
            </a:r>
            <a:r>
              <a:rPr lang="en-US" altLang="ja-JP" sz="1600" dirty="0" err="1">
                <a:solidFill>
                  <a:schemeClr val="tx1"/>
                </a:solidFill>
              </a:rPr>
              <a:t>nowait</a:t>
            </a:r>
            <a:endParaRPr lang="en-US" altLang="ja-JP" sz="1600" dirty="0">
              <a:solidFill>
                <a:schemeClr val="tx1"/>
              </a:solidFill>
            </a:endParaRPr>
          </a:p>
          <a:p>
            <a:pPr lvl="1"/>
            <a:r>
              <a:rPr lang="en-US" altLang="ja-JP" sz="1600" dirty="0">
                <a:solidFill>
                  <a:schemeClr val="tx1"/>
                </a:solidFill>
              </a:rPr>
              <a:t>{…</a:t>
            </a:r>
          </a:p>
          <a:p>
            <a:pPr lvl="1"/>
            <a:r>
              <a:rPr lang="en-US" altLang="ja-JP" sz="1600" dirty="0">
                <a:solidFill>
                  <a:schemeClr val="tx1"/>
                </a:solidFill>
              </a:rPr>
              <a:t>}</a:t>
            </a:r>
          </a:p>
          <a:p>
            <a:endParaRPr lang="en-US" altLang="ja-JP" sz="1600" dirty="0">
              <a:solidFill>
                <a:srgbClr val="632523"/>
              </a:solidFill>
            </a:endParaRPr>
          </a:p>
          <a:p>
            <a:pPr lvl="1"/>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critical</a:t>
            </a:r>
          </a:p>
          <a:p>
            <a:pPr lvl="1"/>
            <a:r>
              <a:rPr lang="en-US" altLang="ja-JP" sz="1600" dirty="0">
                <a:solidFill>
                  <a:schemeClr val="tx1"/>
                </a:solidFill>
              </a:rPr>
              <a:t>{…</a:t>
            </a:r>
          </a:p>
          <a:p>
            <a:pPr lvl="1"/>
            <a:r>
              <a:rPr lang="en-US" altLang="ja-JP" sz="1600" dirty="0">
                <a:solidFill>
                  <a:schemeClr val="tx1"/>
                </a:solidFill>
              </a:rPr>
              <a:t>}</a:t>
            </a:r>
          </a:p>
          <a:p>
            <a:r>
              <a:rPr lang="en-US" altLang="ja-JP" sz="1600" dirty="0">
                <a:solidFill>
                  <a:schemeClr val="tx1"/>
                </a:solidFill>
              </a:rPr>
              <a:t>}</a:t>
            </a:r>
          </a:p>
        </p:txBody>
      </p:sp>
      <p:cxnSp>
        <p:nvCxnSpPr>
          <p:cNvPr id="70" name="直線矢印コネクタ 69"/>
          <p:cNvCxnSpPr/>
          <p:nvPr/>
        </p:nvCxnSpPr>
        <p:spPr bwMode="auto">
          <a:xfrm>
            <a:off x="8100393" y="3087720"/>
            <a:ext cx="0" cy="932856"/>
          </a:xfrm>
          <a:prstGeom prst="straightConnector1">
            <a:avLst/>
          </a:prstGeom>
          <a:noFill/>
          <a:ln w="38100" cap="flat" cmpd="sng" algn="ctr">
            <a:solidFill>
              <a:schemeClr val="accent6">
                <a:lumMod val="50000"/>
              </a:schemeClr>
            </a:solidFill>
            <a:prstDash val="solid"/>
            <a:round/>
            <a:headEnd type="none" w="med" len="med"/>
            <a:tailEnd type="triangle"/>
          </a:ln>
          <a:effectLst/>
        </p:spPr>
      </p:cxnSp>
      <p:cxnSp>
        <p:nvCxnSpPr>
          <p:cNvPr id="79" name="直線矢印コネクタ 78"/>
          <p:cNvCxnSpPr/>
          <p:nvPr/>
        </p:nvCxnSpPr>
        <p:spPr bwMode="auto">
          <a:xfrm>
            <a:off x="8601206" y="3095090"/>
            <a:ext cx="0" cy="1701182"/>
          </a:xfrm>
          <a:prstGeom prst="straightConnector1">
            <a:avLst/>
          </a:prstGeom>
          <a:noFill/>
          <a:ln w="19050" cap="flat" cmpd="sng" algn="ctr">
            <a:solidFill>
              <a:srgbClr val="404040"/>
            </a:solidFill>
            <a:prstDash val="solid"/>
            <a:round/>
            <a:headEnd type="none" w="med" len="med"/>
            <a:tailEnd type="triangle"/>
          </a:ln>
          <a:effectLst/>
        </p:spPr>
      </p:cxnSp>
      <p:cxnSp>
        <p:nvCxnSpPr>
          <p:cNvPr id="80" name="直線矢印コネクタ 79"/>
          <p:cNvCxnSpPr/>
          <p:nvPr/>
        </p:nvCxnSpPr>
        <p:spPr bwMode="auto">
          <a:xfrm>
            <a:off x="8495106" y="3096427"/>
            <a:ext cx="0" cy="1699845"/>
          </a:xfrm>
          <a:prstGeom prst="straightConnector1">
            <a:avLst/>
          </a:prstGeom>
          <a:noFill/>
          <a:ln w="19050" cap="flat" cmpd="sng" algn="ctr">
            <a:solidFill>
              <a:srgbClr val="404040"/>
            </a:solidFill>
            <a:prstDash val="solid"/>
            <a:round/>
            <a:headEnd type="none" w="med" len="med"/>
            <a:tailEnd type="triangle"/>
          </a:ln>
          <a:effectLst/>
        </p:spPr>
      </p:cxnSp>
      <p:cxnSp>
        <p:nvCxnSpPr>
          <p:cNvPr id="82" name="直線矢印コネクタ 81"/>
          <p:cNvCxnSpPr/>
          <p:nvPr/>
        </p:nvCxnSpPr>
        <p:spPr bwMode="auto">
          <a:xfrm>
            <a:off x="8215866" y="3106422"/>
            <a:ext cx="0" cy="288614"/>
          </a:xfrm>
          <a:prstGeom prst="straightConnector1">
            <a:avLst/>
          </a:prstGeom>
          <a:noFill/>
          <a:ln w="19050" cap="flat" cmpd="sng" algn="ctr">
            <a:solidFill>
              <a:srgbClr val="404040"/>
            </a:solidFill>
            <a:prstDash val="solid"/>
            <a:round/>
            <a:headEnd type="none" w="med" len="med"/>
            <a:tailEnd type="triangle"/>
          </a:ln>
          <a:effectLst/>
        </p:spPr>
      </p:cxnSp>
      <p:cxnSp>
        <p:nvCxnSpPr>
          <p:cNvPr id="83" name="直線コネクタ 82"/>
          <p:cNvCxnSpPr/>
          <p:nvPr/>
        </p:nvCxnSpPr>
        <p:spPr bwMode="auto">
          <a:xfrm>
            <a:off x="8100392" y="3084445"/>
            <a:ext cx="504000" cy="6821"/>
          </a:xfrm>
          <a:prstGeom prst="line">
            <a:avLst/>
          </a:prstGeom>
          <a:noFill/>
          <a:ln w="19050" cap="flat" cmpd="sng" algn="ctr">
            <a:solidFill>
              <a:srgbClr val="404040"/>
            </a:solidFill>
            <a:prstDash val="solid"/>
            <a:round/>
            <a:headEnd type="none" w="med" len="med"/>
            <a:tailEnd type="none" w="med" len="med"/>
          </a:ln>
          <a:effectLst/>
        </p:spPr>
      </p:cxnSp>
      <p:grpSp>
        <p:nvGrpSpPr>
          <p:cNvPr id="11" name="组 10"/>
          <p:cNvGrpSpPr/>
          <p:nvPr/>
        </p:nvGrpSpPr>
        <p:grpSpPr>
          <a:xfrm>
            <a:off x="611560" y="2492896"/>
            <a:ext cx="3324476" cy="1840843"/>
            <a:chOff x="611560" y="2492896"/>
            <a:chExt cx="3324476" cy="1840843"/>
          </a:xfrm>
        </p:grpSpPr>
        <p:sp>
          <p:nvSpPr>
            <p:cNvPr id="6" name="テキスト ボックス 5"/>
            <p:cNvSpPr txBox="1"/>
            <p:nvPr/>
          </p:nvSpPr>
          <p:spPr>
            <a:xfrm>
              <a:off x="611560" y="2492896"/>
              <a:ext cx="2971800" cy="1840843"/>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chemeClr val="accent2">
                      <a:lumMod val="50000"/>
                    </a:schemeClr>
                  </a:solidFill>
                  <a:latin typeface="Cambria Math" panose="02040503050406030204" pitchFamily="18" charset="0"/>
                  <a:ea typeface="Cambria Math" panose="02040503050406030204" pitchFamily="18" charset="0"/>
                </a:defRPr>
              </a:lvl1pPr>
              <a:lvl2pPr lvl="1">
                <a:defRPr>
                  <a:solidFill>
                    <a:schemeClr val="accent3">
                      <a:lumMod val="50000"/>
                    </a:schemeClr>
                  </a:solidFill>
                  <a:latin typeface="Cambria Math" panose="02040503050406030204" pitchFamily="18" charset="0"/>
                  <a:ea typeface="Cambria Math" panose="02040503050406030204" pitchFamily="18" charset="0"/>
                </a:defRPr>
              </a:lvl2pPr>
              <a:lvl3pPr lvl="2"/>
              <a:lvl4pPr lvl="3">
                <a:defRPr>
                  <a:solidFill>
                    <a:schemeClr val="accent3">
                      <a:lumMod val="75000"/>
                    </a:schemeClr>
                  </a:solidFill>
                </a:defRPr>
              </a:lvl4pPr>
            </a:lstStyle>
            <a:p>
              <a:r>
                <a:rPr lang="en-US" altLang="ja-JP" sz="1600" dirty="0"/>
                <a:t>#pragma </a:t>
              </a:r>
              <a:r>
                <a:rPr lang="en-US" altLang="ja-JP" sz="1600" dirty="0" err="1">
                  <a:solidFill>
                    <a:schemeClr val="tx1"/>
                  </a:solidFill>
                </a:rPr>
                <a:t>omp</a:t>
              </a:r>
              <a:r>
                <a:rPr lang="en-US" altLang="ja-JP" sz="1600" dirty="0">
                  <a:solidFill>
                    <a:schemeClr val="tx1"/>
                  </a:solidFill>
                </a:rPr>
                <a:t> parallel</a:t>
              </a:r>
            </a:p>
            <a:p>
              <a:r>
                <a:rPr lang="en-US" altLang="ja-JP" sz="1600" dirty="0">
                  <a:solidFill>
                    <a:schemeClr val="tx1"/>
                  </a:solidFill>
                </a:rPr>
                <a:t>{</a:t>
              </a:r>
            </a:p>
            <a:p>
              <a:pPr lvl="1"/>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single</a:t>
              </a:r>
            </a:p>
            <a:p>
              <a:pPr lvl="1"/>
              <a:r>
                <a:rPr lang="en-US" altLang="ja-JP" sz="1600" dirty="0">
                  <a:solidFill>
                    <a:schemeClr val="tx1"/>
                  </a:solidFill>
                </a:rPr>
                <a:t>{…</a:t>
              </a:r>
            </a:p>
            <a:p>
              <a:pPr lvl="1"/>
              <a:r>
                <a:rPr lang="en-US" altLang="ja-JP" sz="1600" dirty="0">
                  <a:solidFill>
                    <a:schemeClr val="tx1"/>
                  </a:solidFill>
                </a:rPr>
                <a:t>}</a:t>
              </a:r>
            </a:p>
            <a:p>
              <a:r>
                <a:rPr lang="en-US" altLang="ja-JP" sz="1600" dirty="0">
                  <a:solidFill>
                    <a:schemeClr val="tx1"/>
                  </a:solidFill>
                </a:rPr>
                <a:t>}</a:t>
              </a:r>
            </a:p>
          </p:txBody>
        </p:sp>
        <p:cxnSp>
          <p:nvCxnSpPr>
            <p:cNvPr id="23" name="直線矢印コネクタ 22"/>
            <p:cNvCxnSpPr/>
            <p:nvPr/>
          </p:nvCxnSpPr>
          <p:spPr bwMode="auto">
            <a:xfrm>
              <a:off x="3921289" y="2674828"/>
              <a:ext cx="0" cy="1116000"/>
            </a:xfrm>
            <a:prstGeom prst="straightConnector1">
              <a:avLst/>
            </a:prstGeom>
            <a:noFill/>
            <a:ln w="19050" cap="flat" cmpd="sng" algn="ctr">
              <a:solidFill>
                <a:srgbClr val="404040"/>
              </a:solidFill>
              <a:prstDash val="solid"/>
              <a:round/>
              <a:headEnd type="none" w="med" len="med"/>
              <a:tailEnd type="triangle"/>
            </a:ln>
            <a:effectLst/>
          </p:spPr>
        </p:cxnSp>
        <p:cxnSp>
          <p:nvCxnSpPr>
            <p:cNvPr id="27" name="直線矢印コネクタ 26"/>
            <p:cNvCxnSpPr/>
            <p:nvPr/>
          </p:nvCxnSpPr>
          <p:spPr bwMode="auto">
            <a:xfrm>
              <a:off x="3434189" y="2661108"/>
              <a:ext cx="0" cy="922498"/>
            </a:xfrm>
            <a:prstGeom prst="straightConnector1">
              <a:avLst/>
            </a:prstGeom>
            <a:noFill/>
            <a:ln w="38100" cap="flat" cmpd="sng" algn="ctr">
              <a:solidFill>
                <a:schemeClr val="accent6">
                  <a:lumMod val="50000"/>
                </a:schemeClr>
              </a:solidFill>
              <a:prstDash val="solid"/>
              <a:round/>
              <a:headEnd type="none" w="med" len="med"/>
              <a:tailEnd type="triangle"/>
            </a:ln>
            <a:effectLst/>
          </p:spPr>
        </p:cxnSp>
        <p:cxnSp>
          <p:nvCxnSpPr>
            <p:cNvPr id="33" name="直線矢印コネクタ 32"/>
            <p:cNvCxnSpPr/>
            <p:nvPr/>
          </p:nvCxnSpPr>
          <p:spPr bwMode="auto">
            <a:xfrm>
              <a:off x="3815189" y="2676165"/>
              <a:ext cx="0" cy="1116000"/>
            </a:xfrm>
            <a:prstGeom prst="straightConnector1">
              <a:avLst/>
            </a:prstGeom>
            <a:noFill/>
            <a:ln w="19050" cap="flat" cmpd="sng" algn="ctr">
              <a:solidFill>
                <a:srgbClr val="404040"/>
              </a:solidFill>
              <a:prstDash val="solid"/>
              <a:round/>
              <a:headEnd type="none" w="med" len="med"/>
              <a:tailEnd type="triangle"/>
            </a:ln>
            <a:effectLst/>
          </p:spPr>
        </p:cxnSp>
        <p:cxnSp>
          <p:nvCxnSpPr>
            <p:cNvPr id="34" name="直線矢印コネクタ 33"/>
            <p:cNvCxnSpPr/>
            <p:nvPr/>
          </p:nvCxnSpPr>
          <p:spPr bwMode="auto">
            <a:xfrm>
              <a:off x="3709089" y="2674827"/>
              <a:ext cx="0" cy="1116000"/>
            </a:xfrm>
            <a:prstGeom prst="straightConnector1">
              <a:avLst/>
            </a:prstGeom>
            <a:noFill/>
            <a:ln w="19050" cap="flat" cmpd="sng" algn="ctr">
              <a:solidFill>
                <a:srgbClr val="404040"/>
              </a:solidFill>
              <a:prstDash val="solid"/>
              <a:round/>
              <a:headEnd type="none" w="med" len="med"/>
              <a:tailEnd type="triangle"/>
            </a:ln>
            <a:effectLst/>
          </p:spPr>
        </p:cxnSp>
        <p:cxnSp>
          <p:nvCxnSpPr>
            <p:cNvPr id="35" name="直線矢印コネクタ 34"/>
            <p:cNvCxnSpPr/>
            <p:nvPr/>
          </p:nvCxnSpPr>
          <p:spPr bwMode="auto">
            <a:xfrm>
              <a:off x="3535949" y="2698142"/>
              <a:ext cx="0" cy="288614"/>
            </a:xfrm>
            <a:prstGeom prst="straightConnector1">
              <a:avLst/>
            </a:prstGeom>
            <a:noFill/>
            <a:ln w="19050" cap="flat" cmpd="sng" algn="ctr">
              <a:solidFill>
                <a:schemeClr val="tx1">
                  <a:lumMod val="75000"/>
                  <a:lumOff val="25000"/>
                </a:schemeClr>
              </a:solidFill>
              <a:prstDash val="solid"/>
              <a:round/>
              <a:headEnd type="none" w="med" len="med"/>
              <a:tailEnd type="triangle"/>
            </a:ln>
            <a:effectLst/>
          </p:spPr>
        </p:cxnSp>
        <p:cxnSp>
          <p:nvCxnSpPr>
            <p:cNvPr id="39" name="直線コネクタ 38"/>
            <p:cNvCxnSpPr/>
            <p:nvPr/>
          </p:nvCxnSpPr>
          <p:spPr bwMode="auto">
            <a:xfrm>
              <a:off x="3434189" y="2676165"/>
              <a:ext cx="487100" cy="327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矩形 39"/>
            <p:cNvSpPr/>
            <p:nvPr/>
          </p:nvSpPr>
          <p:spPr>
            <a:xfrm>
              <a:off x="1343748" y="3784852"/>
              <a:ext cx="2592288" cy="144016"/>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zh-CN" altLang="en-US" sz="1400" b="1" kern="0">
                <a:solidFill>
                  <a:srgbClr val="FFFFFF"/>
                </a:solidFill>
              </a:endParaRPr>
            </a:p>
          </p:txBody>
        </p:sp>
        <p:sp>
          <p:nvSpPr>
            <p:cNvPr id="41" name="文本框 40"/>
            <p:cNvSpPr txBox="1"/>
            <p:nvPr/>
          </p:nvSpPr>
          <p:spPr>
            <a:xfrm>
              <a:off x="1919812" y="3631544"/>
              <a:ext cx="1152128" cy="369332"/>
            </a:xfrm>
            <a:prstGeom prst="rect">
              <a:avLst/>
            </a:prstGeom>
            <a:noFill/>
          </p:spPr>
          <p:txBody>
            <a:bodyPr wrap="square" rtlCol="0">
              <a:spAutoFit/>
            </a:bodyPr>
            <a:lstStyle/>
            <a:p>
              <a:pPr algn="r"/>
              <a:r>
                <a:rPr lang="en-US" altLang="zh-CN" i="1" dirty="0" smtClean="0"/>
                <a:t>Barrier</a:t>
              </a:r>
              <a:endParaRPr kumimoji="1" lang="zh-CN" altLang="en-US" i="1" dirty="0"/>
            </a:p>
          </p:txBody>
        </p:sp>
      </p:grpSp>
      <p:grpSp>
        <p:nvGrpSpPr>
          <p:cNvPr id="12" name="组 11"/>
          <p:cNvGrpSpPr/>
          <p:nvPr/>
        </p:nvGrpSpPr>
        <p:grpSpPr>
          <a:xfrm>
            <a:off x="611560" y="4684501"/>
            <a:ext cx="3468364" cy="1840843"/>
            <a:chOff x="611560" y="4582178"/>
            <a:chExt cx="3468364" cy="1840843"/>
          </a:xfrm>
        </p:grpSpPr>
        <p:sp>
          <p:nvSpPr>
            <p:cNvPr id="46" name="テキスト ボックス 45"/>
            <p:cNvSpPr txBox="1"/>
            <p:nvPr/>
          </p:nvSpPr>
          <p:spPr>
            <a:xfrm>
              <a:off x="611560" y="4582178"/>
              <a:ext cx="3096344" cy="1840843"/>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chemeClr val="accent2">
                      <a:lumMod val="50000"/>
                    </a:schemeClr>
                  </a:solidFill>
                  <a:latin typeface="Cambria Math" panose="02040503050406030204" pitchFamily="18" charset="0"/>
                  <a:ea typeface="Cambria Math" panose="02040503050406030204" pitchFamily="18" charset="0"/>
                </a:defRPr>
              </a:lvl1pPr>
              <a:lvl2pPr lvl="1">
                <a:defRPr>
                  <a:solidFill>
                    <a:schemeClr val="accent3">
                      <a:lumMod val="50000"/>
                    </a:schemeClr>
                  </a:solidFill>
                  <a:latin typeface="Cambria Math" panose="02040503050406030204" pitchFamily="18" charset="0"/>
                  <a:ea typeface="Cambria Math" panose="02040503050406030204" pitchFamily="18" charset="0"/>
                </a:defRPr>
              </a:lvl2pPr>
              <a:lvl3pPr lvl="2"/>
              <a:lvl4pPr lvl="3">
                <a:defRPr>
                  <a:solidFill>
                    <a:schemeClr val="accent3">
                      <a:lumMod val="75000"/>
                    </a:schemeClr>
                  </a:solidFill>
                </a:defRPr>
              </a:lvl4pPr>
            </a:lstStyle>
            <a:p>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parallel</a:t>
              </a:r>
            </a:p>
            <a:p>
              <a:r>
                <a:rPr lang="en-US" altLang="ja-JP" sz="1600" dirty="0">
                  <a:solidFill>
                    <a:schemeClr val="tx1"/>
                  </a:solidFill>
                </a:rPr>
                <a:t>{</a:t>
              </a:r>
              <a:endParaRPr lang="en-US" altLang="ja-JP" sz="1600" dirty="0">
                <a:solidFill>
                  <a:srgbClr val="632523"/>
                </a:solidFill>
              </a:endParaRPr>
            </a:p>
            <a:p>
              <a:pPr lvl="1"/>
              <a:r>
                <a:rPr lang="en-US" altLang="ja-JP" sz="1600" dirty="0">
                  <a:solidFill>
                    <a:srgbClr val="632523"/>
                  </a:solidFill>
                </a:rPr>
                <a:t>#pragma </a:t>
              </a:r>
              <a:r>
                <a:rPr lang="en-US" altLang="ja-JP" sz="1600" dirty="0" err="1">
                  <a:solidFill>
                    <a:schemeClr val="tx1"/>
                  </a:solidFill>
                </a:rPr>
                <a:t>omp</a:t>
              </a:r>
              <a:r>
                <a:rPr lang="en-US" altLang="ja-JP" sz="1600" dirty="0">
                  <a:solidFill>
                    <a:schemeClr val="tx1"/>
                  </a:solidFill>
                </a:rPr>
                <a:t> critical</a:t>
              </a:r>
            </a:p>
            <a:p>
              <a:pPr lvl="1"/>
              <a:r>
                <a:rPr lang="en-US" altLang="ja-JP" sz="1600" dirty="0">
                  <a:solidFill>
                    <a:schemeClr val="tx1"/>
                  </a:solidFill>
                </a:rPr>
                <a:t>{…</a:t>
              </a:r>
            </a:p>
            <a:p>
              <a:pPr lvl="1"/>
              <a:r>
                <a:rPr lang="en-US" altLang="ja-JP" sz="1600" dirty="0">
                  <a:solidFill>
                    <a:schemeClr val="tx1"/>
                  </a:solidFill>
                </a:rPr>
                <a:t>}</a:t>
              </a:r>
            </a:p>
            <a:p>
              <a:r>
                <a:rPr lang="en-US" altLang="ja-JP" sz="1600" dirty="0">
                  <a:solidFill>
                    <a:schemeClr val="tx1"/>
                  </a:solidFill>
                </a:rPr>
                <a:t>}</a:t>
              </a:r>
            </a:p>
          </p:txBody>
        </p:sp>
        <p:cxnSp>
          <p:nvCxnSpPr>
            <p:cNvPr id="49" name="直線矢印コネクタ 48"/>
            <p:cNvCxnSpPr/>
            <p:nvPr/>
          </p:nvCxnSpPr>
          <p:spPr bwMode="auto">
            <a:xfrm>
              <a:off x="3921161" y="4888234"/>
              <a:ext cx="0" cy="619035"/>
            </a:xfrm>
            <a:prstGeom prst="straightConnector1">
              <a:avLst/>
            </a:prstGeom>
            <a:noFill/>
            <a:ln w="19050" cap="flat" cmpd="sng" algn="ctr">
              <a:solidFill>
                <a:schemeClr val="tx1">
                  <a:lumMod val="75000"/>
                  <a:lumOff val="25000"/>
                </a:schemeClr>
              </a:solidFill>
              <a:prstDash val="solid"/>
              <a:round/>
              <a:headEnd type="none" w="med" len="med"/>
              <a:tailEnd type="triangle"/>
            </a:ln>
            <a:effectLst/>
          </p:spPr>
        </p:cxnSp>
        <p:cxnSp>
          <p:nvCxnSpPr>
            <p:cNvPr id="51" name="直線矢印コネクタ 50"/>
            <p:cNvCxnSpPr/>
            <p:nvPr/>
          </p:nvCxnSpPr>
          <p:spPr bwMode="auto">
            <a:xfrm>
              <a:off x="3815061" y="4889571"/>
              <a:ext cx="0" cy="617698"/>
            </a:xfrm>
            <a:prstGeom prst="straightConnector1">
              <a:avLst/>
            </a:prstGeom>
            <a:noFill/>
            <a:ln w="19050" cap="flat" cmpd="sng" algn="ctr">
              <a:solidFill>
                <a:schemeClr val="tx1">
                  <a:lumMod val="75000"/>
                  <a:lumOff val="25000"/>
                </a:schemeClr>
              </a:solidFill>
              <a:prstDash val="solid"/>
              <a:round/>
              <a:headEnd type="none" w="med" len="med"/>
              <a:tailEnd type="triangle"/>
            </a:ln>
            <a:effectLst/>
          </p:spPr>
        </p:cxnSp>
        <p:cxnSp>
          <p:nvCxnSpPr>
            <p:cNvPr id="53" name="直線矢印コネクタ 52"/>
            <p:cNvCxnSpPr/>
            <p:nvPr/>
          </p:nvCxnSpPr>
          <p:spPr bwMode="auto">
            <a:xfrm>
              <a:off x="3535821" y="4886202"/>
              <a:ext cx="0" cy="349223"/>
            </a:xfrm>
            <a:prstGeom prst="straightConnector1">
              <a:avLst/>
            </a:prstGeom>
            <a:noFill/>
            <a:ln w="19050" cap="flat" cmpd="sng" algn="ctr">
              <a:solidFill>
                <a:srgbClr val="404040"/>
              </a:solidFill>
              <a:prstDash val="solid"/>
              <a:round/>
              <a:headEnd type="none" w="med" len="med"/>
              <a:tailEnd type="triangle"/>
            </a:ln>
            <a:effectLst/>
          </p:spPr>
        </p:cxnSp>
        <p:sp>
          <p:nvSpPr>
            <p:cNvPr id="7" name="圆角矩形 6"/>
            <p:cNvSpPr/>
            <p:nvPr/>
          </p:nvSpPr>
          <p:spPr>
            <a:xfrm>
              <a:off x="1415628" y="5493152"/>
              <a:ext cx="2664296" cy="504056"/>
            </a:xfrm>
            <a:prstGeom prst="roundRect">
              <a:avLst/>
            </a:prstGeom>
            <a:solidFill>
              <a:schemeClr val="accent6">
                <a:lumMod val="20000"/>
                <a:lumOff val="80000"/>
                <a:alpha val="52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cxnSp>
          <p:nvCxnSpPr>
            <p:cNvPr id="50" name="直線矢印コネクタ 49"/>
            <p:cNvCxnSpPr/>
            <p:nvPr/>
          </p:nvCxnSpPr>
          <p:spPr bwMode="auto">
            <a:xfrm>
              <a:off x="3434061" y="4874514"/>
              <a:ext cx="0" cy="922498"/>
            </a:xfrm>
            <a:prstGeom prst="straightConnector1">
              <a:avLst/>
            </a:prstGeom>
            <a:noFill/>
            <a:ln w="38100" cap="flat" cmpd="sng" algn="ctr">
              <a:solidFill>
                <a:schemeClr val="accent6">
                  <a:lumMod val="50000"/>
                </a:schemeClr>
              </a:solidFill>
              <a:prstDash val="solid"/>
              <a:round/>
              <a:headEnd type="none" w="med" len="med"/>
              <a:tailEnd type="triangle"/>
            </a:ln>
            <a:effectLst/>
          </p:spPr>
        </p:cxnSp>
        <p:cxnSp>
          <p:nvCxnSpPr>
            <p:cNvPr id="52" name="直線矢印コネクタ 51"/>
            <p:cNvCxnSpPr/>
            <p:nvPr/>
          </p:nvCxnSpPr>
          <p:spPr bwMode="auto">
            <a:xfrm flipH="1">
              <a:off x="3635749" y="4888233"/>
              <a:ext cx="1057" cy="1493095"/>
            </a:xfrm>
            <a:prstGeom prst="straightConnector1">
              <a:avLst/>
            </a:prstGeom>
            <a:noFill/>
            <a:ln w="19050" cap="flat" cmpd="sng" algn="ctr">
              <a:solidFill>
                <a:schemeClr val="tx1">
                  <a:lumMod val="75000"/>
                  <a:lumOff val="25000"/>
                </a:schemeClr>
              </a:solidFill>
              <a:prstDash val="solid"/>
              <a:round/>
              <a:headEnd type="none" w="med" len="med"/>
              <a:tailEnd type="triangle"/>
            </a:ln>
            <a:effectLst/>
          </p:spPr>
        </p:cxnSp>
        <p:cxnSp>
          <p:nvCxnSpPr>
            <p:cNvPr id="54" name="直線コネクタ 53"/>
            <p:cNvCxnSpPr/>
            <p:nvPr/>
          </p:nvCxnSpPr>
          <p:spPr bwMode="auto">
            <a:xfrm>
              <a:off x="3434061" y="4889571"/>
              <a:ext cx="487100" cy="3274"/>
            </a:xfrm>
            <a:prstGeom prst="line">
              <a:avLst/>
            </a:prstGeom>
            <a:noFill/>
            <a:ln w="19050" cap="flat" cmpd="sng" algn="ctr">
              <a:solidFill>
                <a:srgbClr val="404040"/>
              </a:solidFill>
              <a:prstDash val="solid"/>
              <a:round/>
              <a:headEnd type="none" w="med" len="med"/>
              <a:tailEnd type="none" w="med" len="med"/>
            </a:ln>
            <a:effectLst/>
          </p:spPr>
        </p:cxnSp>
      </p:grpSp>
      <p:sp>
        <p:nvSpPr>
          <p:cNvPr id="47" name="圆角矩形 46"/>
          <p:cNvSpPr/>
          <p:nvPr/>
        </p:nvSpPr>
        <p:spPr>
          <a:xfrm>
            <a:off x="5507849" y="4797152"/>
            <a:ext cx="3384376" cy="504056"/>
          </a:xfrm>
          <a:prstGeom prst="roundRect">
            <a:avLst/>
          </a:prstGeom>
          <a:solidFill>
            <a:schemeClr val="accent6">
              <a:lumMod val="20000"/>
              <a:lumOff val="80000"/>
              <a:alpha val="52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cxnSp>
        <p:nvCxnSpPr>
          <p:cNvPr id="81" name="直線矢印コネクタ 80"/>
          <p:cNvCxnSpPr/>
          <p:nvPr/>
        </p:nvCxnSpPr>
        <p:spPr bwMode="auto">
          <a:xfrm>
            <a:off x="8338206" y="3095089"/>
            <a:ext cx="0" cy="2100801"/>
          </a:xfrm>
          <a:prstGeom prst="straightConnector1">
            <a:avLst/>
          </a:prstGeom>
          <a:noFill/>
          <a:ln w="19050" cap="flat" cmpd="sng" algn="ctr">
            <a:solidFill>
              <a:srgbClr val="404040"/>
            </a:solidFill>
            <a:prstDash val="solid"/>
            <a:round/>
            <a:headEnd type="none" w="med" len="med"/>
            <a:tailEnd type="triangle"/>
          </a:ln>
          <a:effectLst/>
        </p:spPr>
      </p:cxnSp>
      <p:sp>
        <p:nvSpPr>
          <p:cNvPr id="42" name="円/楕円 41"/>
          <p:cNvSpPr/>
          <p:nvPr/>
        </p:nvSpPr>
        <p:spPr bwMode="auto">
          <a:xfrm>
            <a:off x="3555240" y="3478435"/>
            <a:ext cx="596820" cy="427563"/>
          </a:xfrm>
          <a:prstGeom prst="ellipse">
            <a:avLst/>
          </a:prstGeom>
          <a:noFill/>
          <a:ln w="28575" cap="flat" cmpd="sng" algn="ctr">
            <a:solidFill>
              <a:srgbClr val="C0504D"/>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55" name="円/楕円 54"/>
          <p:cNvSpPr/>
          <p:nvPr/>
        </p:nvSpPr>
        <p:spPr bwMode="auto">
          <a:xfrm>
            <a:off x="3737692" y="5300743"/>
            <a:ext cx="414239" cy="427563"/>
          </a:xfrm>
          <a:prstGeom prst="ellipse">
            <a:avLst/>
          </a:prstGeom>
          <a:noFill/>
          <a:ln w="28575" cap="flat" cmpd="sng" algn="ctr">
            <a:solidFill>
              <a:srgbClr val="C0504D"/>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75" name="円/楕円 74"/>
          <p:cNvSpPr/>
          <p:nvPr/>
        </p:nvSpPr>
        <p:spPr bwMode="auto">
          <a:xfrm>
            <a:off x="8374524" y="4437961"/>
            <a:ext cx="374957" cy="427563"/>
          </a:xfrm>
          <a:prstGeom prst="ellipse">
            <a:avLst/>
          </a:prstGeom>
          <a:noFill/>
          <a:ln w="28575" cap="flat" cmpd="sng" algn="ctr">
            <a:solidFill>
              <a:srgbClr val="C0504D"/>
            </a:solidFill>
            <a:prstDash val="solid"/>
            <a:round/>
            <a:headEnd type="none" w="med" len="med"/>
            <a:tailEnd type="triangl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14" name="文本框 13"/>
          <p:cNvSpPr txBox="1"/>
          <p:nvPr/>
        </p:nvSpPr>
        <p:spPr>
          <a:xfrm>
            <a:off x="1331640" y="2132856"/>
            <a:ext cx="1512168" cy="338554"/>
          </a:xfrm>
          <a:prstGeom prst="rect">
            <a:avLst/>
          </a:prstGeom>
          <a:noFill/>
        </p:spPr>
        <p:txBody>
          <a:bodyPr wrap="square" rtlCol="0">
            <a:spAutoFit/>
          </a:bodyPr>
          <a:lstStyle/>
          <a:p>
            <a:pPr algn="ctr"/>
            <a:r>
              <a:rPr kumimoji="1" lang="en-US" altLang="zh-CN" sz="1600" dirty="0" smtClean="0"/>
              <a:t>Example 1</a:t>
            </a:r>
            <a:endParaRPr kumimoji="1" lang="zh-CN" altLang="en-US" sz="1600" dirty="0"/>
          </a:p>
        </p:txBody>
      </p:sp>
      <p:sp>
        <p:nvSpPr>
          <p:cNvPr id="45" name="文本框 44"/>
          <p:cNvSpPr txBox="1"/>
          <p:nvPr/>
        </p:nvSpPr>
        <p:spPr>
          <a:xfrm>
            <a:off x="1331640" y="4365104"/>
            <a:ext cx="1512168" cy="338554"/>
          </a:xfrm>
          <a:prstGeom prst="rect">
            <a:avLst/>
          </a:prstGeom>
          <a:noFill/>
        </p:spPr>
        <p:txBody>
          <a:bodyPr wrap="square" rtlCol="0">
            <a:spAutoFit/>
          </a:bodyPr>
          <a:lstStyle/>
          <a:p>
            <a:pPr algn="ctr"/>
            <a:r>
              <a:rPr kumimoji="1" lang="en-US" altLang="zh-CN" sz="1600" dirty="0" smtClean="0"/>
              <a:t>Example 2</a:t>
            </a:r>
            <a:endParaRPr kumimoji="1" lang="zh-CN" altLang="en-US" sz="1600" dirty="0"/>
          </a:p>
        </p:txBody>
      </p:sp>
      <p:sp>
        <p:nvSpPr>
          <p:cNvPr id="48" name="文本框 47"/>
          <p:cNvSpPr txBox="1"/>
          <p:nvPr/>
        </p:nvSpPr>
        <p:spPr>
          <a:xfrm>
            <a:off x="5724128" y="2492896"/>
            <a:ext cx="1512168" cy="338554"/>
          </a:xfrm>
          <a:prstGeom prst="rect">
            <a:avLst/>
          </a:prstGeom>
          <a:noFill/>
        </p:spPr>
        <p:txBody>
          <a:bodyPr wrap="square" rtlCol="0">
            <a:spAutoFit/>
          </a:bodyPr>
          <a:lstStyle/>
          <a:p>
            <a:pPr algn="ctr"/>
            <a:r>
              <a:rPr kumimoji="1" lang="en-US" altLang="zh-CN" sz="1600" dirty="0" smtClean="0"/>
              <a:t>Example 3</a:t>
            </a:r>
            <a:endParaRPr kumimoji="1" lang="zh-CN" altLang="en-US" sz="1600" dirty="0"/>
          </a:p>
        </p:txBody>
      </p:sp>
      <p:sp>
        <p:nvSpPr>
          <p:cNvPr id="15" name="幻灯片编号占位符 14"/>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771212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Expose Guaranteed </a:t>
            </a:r>
            <a:r>
              <a:rPr lang="en-US" altLang="ja-JP" dirty="0"/>
              <a:t>Idle </a:t>
            </a:r>
            <a:r>
              <a:rPr lang="en-US" altLang="ja-JP" dirty="0" smtClean="0"/>
              <a:t>Threads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MPI uses </a:t>
            </a:r>
            <a:r>
              <a:rPr lang="en-US" altLang="ja-JP" dirty="0">
                <a:solidFill>
                  <a:schemeClr val="tx2"/>
                </a:solidFill>
              </a:rPr>
              <a:t>Guaranteed Idle Threads </a:t>
            </a:r>
            <a:r>
              <a:rPr kumimoji="1" lang="en-US" altLang="ja-JP" dirty="0" smtClean="0"/>
              <a:t>to </a:t>
            </a:r>
            <a:r>
              <a:rPr lang="en-US" altLang="zh-CN" dirty="0" smtClean="0">
                <a:solidFill>
                  <a:srgbClr val="1F497D"/>
                </a:solidFill>
              </a:rPr>
              <a:t>schedule </a:t>
            </a:r>
            <a:r>
              <a:rPr lang="en-US" altLang="zh-CN" dirty="0">
                <a:solidFill>
                  <a:srgbClr val="1F497D"/>
                </a:solidFill>
              </a:rPr>
              <a:t>its internal parallelism efficiently</a:t>
            </a:r>
            <a:r>
              <a:rPr lang="en-US" altLang="zh-CN" dirty="0"/>
              <a:t> </a:t>
            </a:r>
            <a:r>
              <a:rPr lang="en-US" altLang="zh-CN" dirty="0" smtClean="0"/>
              <a:t> (i.e. change algorithm, specify number of threads)</a:t>
            </a:r>
            <a:endParaRPr lang="en-US" altLang="zh-CN" dirty="0"/>
          </a:p>
          <a:p>
            <a:endParaRPr kumimoji="1" lang="en-US" altLang="ja-JP" b="1" dirty="0"/>
          </a:p>
          <a:p>
            <a:endParaRPr kumimoji="1" lang="en-US" altLang="ja-JP" b="1" dirty="0" smtClean="0"/>
          </a:p>
          <a:p>
            <a:endParaRPr kumimoji="1" lang="en-US" altLang="ja-JP" b="1" dirty="0"/>
          </a:p>
          <a:p>
            <a:endParaRPr kumimoji="1" lang="en-US" altLang="ja-JP" b="1" dirty="0" smtClean="0"/>
          </a:p>
          <a:p>
            <a:endParaRPr kumimoji="1" lang="en-US" altLang="ja-JP" b="1" dirty="0"/>
          </a:p>
        </p:txBody>
      </p:sp>
      <p:sp>
        <p:nvSpPr>
          <p:cNvPr id="6" name="テキスト ボックス 5"/>
          <p:cNvSpPr txBox="1"/>
          <p:nvPr/>
        </p:nvSpPr>
        <p:spPr>
          <a:xfrm>
            <a:off x="611560" y="2564904"/>
            <a:ext cx="8136904" cy="3964502"/>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sz="1600">
                <a:solidFill>
                  <a:schemeClr val="accent2">
                    <a:lumMod val="50000"/>
                  </a:schemeClr>
                </a:solidFill>
                <a:latin typeface="Cambria Math" panose="02040503050406030204" pitchFamily="18" charset="0"/>
                <a:ea typeface="Cambria Math" panose="02040503050406030204" pitchFamily="18" charset="0"/>
              </a:defRPr>
            </a:lvl1pPr>
            <a:lvl2pPr lvl="1">
              <a:defRPr sz="1600">
                <a:solidFill>
                  <a:srgbClr val="632523"/>
                </a:solidFill>
                <a:latin typeface="Cambria Math" panose="02040503050406030204" pitchFamily="18" charset="0"/>
                <a:ea typeface="Cambria Math" panose="02040503050406030204" pitchFamily="18" charset="0"/>
              </a:defRPr>
            </a:lvl2pPr>
            <a:lvl3pPr lvl="2"/>
            <a:lvl4pPr lvl="3">
              <a:defRPr>
                <a:solidFill>
                  <a:schemeClr val="accent3">
                    <a:lumMod val="75000"/>
                  </a:schemeClr>
                </a:solidFill>
              </a:defRPr>
            </a:lvl4pPr>
          </a:lstStyle>
          <a:p>
            <a:r>
              <a:rPr lang="en-US" altLang="ja-JP" sz="1800" dirty="0">
                <a:latin typeface="Cambria Math"/>
                <a:cs typeface="Cambria Math"/>
              </a:rPr>
              <a:t>#</a:t>
            </a:r>
            <a:r>
              <a:rPr lang="en-US" altLang="ja-JP" sz="1800" dirty="0" smtClean="0">
                <a:latin typeface="Cambria Math"/>
                <a:cs typeface="Cambria Math"/>
              </a:rPr>
              <a:t>pragma </a:t>
            </a:r>
            <a:r>
              <a:rPr lang="en-US" altLang="ja-JP" sz="1800" dirty="0" err="1">
                <a:solidFill>
                  <a:schemeClr val="tx1"/>
                </a:solidFill>
                <a:latin typeface="Cambria Math"/>
                <a:cs typeface="Cambria Math"/>
              </a:rPr>
              <a:t>omp</a:t>
            </a:r>
            <a:r>
              <a:rPr lang="en-US" altLang="ja-JP" sz="1800" dirty="0">
                <a:solidFill>
                  <a:schemeClr val="tx1"/>
                </a:solidFill>
                <a:latin typeface="Cambria Math"/>
                <a:cs typeface="Cambria Math"/>
              </a:rPr>
              <a:t> parallel</a:t>
            </a:r>
          </a:p>
          <a:p>
            <a:r>
              <a:rPr lang="en-US" altLang="ja-JP" sz="1800" dirty="0">
                <a:solidFill>
                  <a:srgbClr val="632523"/>
                </a:solidFill>
                <a:latin typeface="Cambria Math"/>
                <a:cs typeface="Cambria Math"/>
              </a:rPr>
              <a:t>#pragma </a:t>
            </a:r>
            <a:r>
              <a:rPr lang="en-US" altLang="ja-JP" sz="1800" dirty="0" err="1">
                <a:solidFill>
                  <a:schemeClr val="tx1"/>
                </a:solidFill>
                <a:latin typeface="Cambria Math"/>
                <a:cs typeface="Cambria Math"/>
              </a:rPr>
              <a:t>omp</a:t>
            </a:r>
            <a:r>
              <a:rPr lang="en-US" altLang="ja-JP" sz="1800" dirty="0">
                <a:solidFill>
                  <a:schemeClr val="tx1"/>
                </a:solidFill>
                <a:latin typeface="Cambria Math"/>
                <a:cs typeface="Cambria Math"/>
              </a:rPr>
              <a:t> single</a:t>
            </a:r>
          </a:p>
          <a:p>
            <a:r>
              <a:rPr lang="en-US" altLang="ja-JP" sz="1800" dirty="0">
                <a:solidFill>
                  <a:schemeClr val="tx1"/>
                </a:solidFill>
                <a:latin typeface="Cambria Math"/>
                <a:cs typeface="Cambria Math"/>
              </a:rPr>
              <a:t>{</a:t>
            </a:r>
          </a:p>
          <a:p>
            <a:r>
              <a:rPr lang="en-US" altLang="ja-JP" sz="1800" dirty="0">
                <a:solidFill>
                  <a:schemeClr val="tx1"/>
                </a:solidFill>
                <a:latin typeface="Cambria Math"/>
                <a:cs typeface="Cambria Math"/>
              </a:rPr>
              <a:t>           </a:t>
            </a:r>
            <a:r>
              <a:rPr lang="en-US" altLang="ja-JP" sz="1800" dirty="0" err="1" smtClean="0">
                <a:solidFill>
                  <a:schemeClr val="tx1"/>
                </a:solidFill>
                <a:latin typeface="Cambria Math"/>
                <a:cs typeface="Cambria Math"/>
              </a:rPr>
              <a:t>MPI_Function</a:t>
            </a:r>
            <a:r>
              <a:rPr lang="en-US" altLang="ja-JP" sz="1800" dirty="0" smtClean="0">
                <a:solidFill>
                  <a:schemeClr val="tx1"/>
                </a:solidFill>
                <a:latin typeface="Cambria Math"/>
                <a:cs typeface="Cambria Math"/>
              </a:rPr>
              <a:t> {</a:t>
            </a:r>
            <a:endParaRPr lang="en-US" altLang="ja-JP" sz="1800" dirty="0">
              <a:solidFill>
                <a:schemeClr val="tx1"/>
              </a:solidFill>
              <a:latin typeface="Cambria Math"/>
              <a:cs typeface="Cambria Math"/>
            </a:endParaRPr>
          </a:p>
          <a:p>
            <a:r>
              <a:rPr lang="en-US" altLang="ja-JP" sz="1800" dirty="0">
                <a:solidFill>
                  <a:schemeClr val="tx1"/>
                </a:solidFill>
                <a:latin typeface="Cambria Math"/>
                <a:cs typeface="Cambria Math"/>
              </a:rPr>
              <a:t>              </a:t>
            </a:r>
            <a:r>
              <a:rPr lang="en-US" altLang="ja-JP" sz="1800" dirty="0" smtClean="0">
                <a:solidFill>
                  <a:schemeClr val="tx1"/>
                </a:solidFill>
                <a:latin typeface="Cambria Math"/>
                <a:cs typeface="Cambria Math"/>
              </a:rPr>
              <a:t> </a:t>
            </a:r>
            <a:r>
              <a:rPr lang="en-US" altLang="ja-JP" sz="1800" dirty="0" err="1" smtClean="0">
                <a:solidFill>
                  <a:schemeClr val="tx1"/>
                </a:solidFill>
                <a:latin typeface="Cambria Math"/>
                <a:cs typeface="Cambria Math"/>
              </a:rPr>
              <a:t>num_idle_threads</a:t>
            </a:r>
            <a:r>
              <a:rPr lang="en-US" altLang="ja-JP" sz="1800" dirty="0" smtClean="0">
                <a:solidFill>
                  <a:schemeClr val="tx1"/>
                </a:solidFill>
                <a:latin typeface="Cambria Math"/>
                <a:cs typeface="Cambria Math"/>
              </a:rPr>
              <a:t> </a:t>
            </a:r>
            <a:r>
              <a:rPr lang="en-US" altLang="ja-JP" sz="1800" dirty="0">
                <a:solidFill>
                  <a:schemeClr val="tx1"/>
                </a:solidFill>
                <a:latin typeface="Cambria Math"/>
                <a:cs typeface="Cambria Math"/>
              </a:rPr>
              <a:t>= </a:t>
            </a:r>
            <a:r>
              <a:rPr lang="en-US" altLang="ja-JP" sz="1800" b="1" i="1" dirty="0" err="1">
                <a:solidFill>
                  <a:schemeClr val="tx2"/>
                </a:solidFill>
                <a:latin typeface="Cambria Math"/>
                <a:cs typeface="Cambria Math"/>
              </a:rPr>
              <a:t>omp_get_num_guaranteed_idle_threads</a:t>
            </a:r>
            <a:r>
              <a:rPr lang="en-US" altLang="ja-JP" sz="1800" b="1" i="1" dirty="0">
                <a:solidFill>
                  <a:schemeClr val="tx2"/>
                </a:solidFill>
                <a:latin typeface="Cambria Math"/>
                <a:cs typeface="Cambria Math"/>
              </a:rPr>
              <a:t>( )</a:t>
            </a:r>
            <a:r>
              <a:rPr lang="en-US" altLang="ja-JP" sz="1800" b="1" i="1" dirty="0" smtClean="0">
                <a:solidFill>
                  <a:schemeClr val="tx2"/>
                </a:solidFill>
                <a:latin typeface="Cambria Math"/>
                <a:cs typeface="Cambria Math"/>
              </a:rPr>
              <a:t>;</a:t>
            </a:r>
          </a:p>
          <a:p>
            <a:r>
              <a:rPr lang="en-US" altLang="ja-JP" sz="1800" b="1" i="1" dirty="0" smtClean="0">
                <a:solidFill>
                  <a:schemeClr val="tx1"/>
                </a:solidFill>
                <a:latin typeface="Cambria Math"/>
                <a:cs typeface="Cambria Math"/>
              </a:rPr>
              <a:t>              </a:t>
            </a:r>
            <a:r>
              <a:rPr lang="en-US" altLang="ja-JP" sz="1800" b="1" dirty="0" smtClean="0">
                <a:solidFill>
                  <a:schemeClr val="tx1"/>
                </a:solidFill>
                <a:latin typeface="Cambria Math"/>
                <a:cs typeface="Cambria Math"/>
              </a:rPr>
              <a:t> </a:t>
            </a:r>
            <a:r>
              <a:rPr lang="en-US" altLang="ja-JP" sz="1800" dirty="0" smtClean="0">
                <a:solidFill>
                  <a:schemeClr val="tx1"/>
                </a:solidFill>
                <a:latin typeface="Cambria Math"/>
                <a:cs typeface="Cambria Math"/>
              </a:rPr>
              <a:t>if ( </a:t>
            </a:r>
            <a:r>
              <a:rPr lang="en-US" altLang="ja-JP" sz="1800" b="1" i="1" dirty="0" err="1" smtClean="0">
                <a:solidFill>
                  <a:schemeClr val="tx2"/>
                </a:solidFill>
                <a:latin typeface="Cambria Math"/>
                <a:cs typeface="Cambria Math"/>
              </a:rPr>
              <a:t>num_idle_threads</a:t>
            </a:r>
            <a:r>
              <a:rPr lang="en-US" altLang="ja-JP" sz="1800" b="1" i="1" dirty="0" smtClean="0">
                <a:solidFill>
                  <a:schemeClr val="tx2"/>
                </a:solidFill>
                <a:latin typeface="Cambria Math"/>
                <a:cs typeface="Cambria Math"/>
              </a:rPr>
              <a:t> &lt; N</a:t>
            </a:r>
            <a:r>
              <a:rPr lang="en-US" altLang="ja-JP" sz="1800" dirty="0" smtClean="0">
                <a:solidFill>
                  <a:schemeClr val="tx2"/>
                </a:solidFill>
                <a:latin typeface="Cambria Math"/>
                <a:cs typeface="Cambria Math"/>
              </a:rPr>
              <a:t>  </a:t>
            </a:r>
            <a:r>
              <a:rPr lang="en-US" altLang="ja-JP" sz="1800" dirty="0" smtClean="0">
                <a:solidFill>
                  <a:schemeClr val="tx1"/>
                </a:solidFill>
                <a:latin typeface="Cambria Math"/>
                <a:cs typeface="Cambria Math"/>
              </a:rPr>
              <a:t>) {</a:t>
            </a:r>
          </a:p>
          <a:p>
            <a:r>
              <a:rPr lang="en-US" altLang="ja-JP" sz="1800" b="1" dirty="0">
                <a:solidFill>
                  <a:schemeClr val="tx1"/>
                </a:solidFill>
                <a:latin typeface="Cambria Math"/>
                <a:cs typeface="Cambria Math"/>
              </a:rPr>
              <a:t>	 </a:t>
            </a:r>
            <a:r>
              <a:rPr lang="en-US" altLang="ja-JP" sz="1800" b="1" dirty="0" smtClean="0">
                <a:solidFill>
                  <a:schemeClr val="tx1"/>
                </a:solidFill>
                <a:latin typeface="Cambria Math"/>
                <a:cs typeface="Cambria Math"/>
              </a:rPr>
              <a:t>    </a:t>
            </a:r>
            <a:r>
              <a:rPr lang="en-US" altLang="ja-JP" sz="1800" b="1" dirty="0" smtClean="0">
                <a:solidFill>
                  <a:schemeClr val="accent3">
                    <a:lumMod val="50000"/>
                  </a:schemeClr>
                </a:solidFill>
                <a:latin typeface="Cambria Math"/>
                <a:cs typeface="Cambria Math"/>
              </a:rPr>
              <a:t>  /* Sequential algorithm */</a:t>
            </a:r>
          </a:p>
          <a:p>
            <a:r>
              <a:rPr lang="en-US" altLang="ja-JP" sz="1800" b="1" dirty="0">
                <a:solidFill>
                  <a:schemeClr val="tx1"/>
                </a:solidFill>
                <a:latin typeface="Cambria Math"/>
                <a:cs typeface="Cambria Math"/>
              </a:rPr>
              <a:t> </a:t>
            </a:r>
            <a:r>
              <a:rPr lang="en-US" altLang="ja-JP" sz="1800" b="1" dirty="0" smtClean="0">
                <a:solidFill>
                  <a:schemeClr val="tx1"/>
                </a:solidFill>
                <a:latin typeface="Cambria Math"/>
                <a:cs typeface="Cambria Math"/>
              </a:rPr>
              <a:t>              </a:t>
            </a:r>
            <a:r>
              <a:rPr lang="en-US" altLang="ja-JP" sz="1800" dirty="0" smtClean="0">
                <a:solidFill>
                  <a:schemeClr val="tx1"/>
                </a:solidFill>
                <a:latin typeface="Cambria Math"/>
                <a:cs typeface="Cambria Math"/>
              </a:rPr>
              <a:t>} else {</a:t>
            </a:r>
            <a:endParaRPr lang="en-US" altLang="ja-JP" sz="1800" dirty="0">
              <a:solidFill>
                <a:schemeClr val="tx1"/>
              </a:solidFill>
              <a:latin typeface="Cambria Math"/>
              <a:cs typeface="Cambria Math"/>
            </a:endParaRPr>
          </a:p>
          <a:p>
            <a:pPr lvl="2"/>
            <a:r>
              <a:rPr lang="en-US" altLang="ja-JP" dirty="0">
                <a:solidFill>
                  <a:schemeClr val="tx1"/>
                </a:solidFill>
                <a:latin typeface="Cambria Math"/>
                <a:cs typeface="Cambria Math"/>
              </a:rPr>
              <a:t>      </a:t>
            </a:r>
            <a:r>
              <a:rPr lang="en-US" altLang="ja-JP" dirty="0" smtClean="0">
                <a:solidFill>
                  <a:schemeClr val="accent2">
                    <a:lumMod val="50000"/>
                  </a:schemeClr>
                </a:solidFill>
                <a:latin typeface="Cambria Math"/>
                <a:cs typeface="Cambria Math"/>
              </a:rPr>
              <a:t> #</a:t>
            </a:r>
            <a:r>
              <a:rPr lang="en-US" altLang="ja-JP" dirty="0">
                <a:solidFill>
                  <a:schemeClr val="accent2">
                    <a:lumMod val="50000"/>
                  </a:schemeClr>
                </a:solidFill>
                <a:latin typeface="Cambria Math"/>
                <a:cs typeface="Cambria Math"/>
              </a:rPr>
              <a:t>pragma </a:t>
            </a:r>
            <a:r>
              <a:rPr lang="en-US" altLang="ja-JP" dirty="0" err="1">
                <a:solidFill>
                  <a:schemeClr val="tx1"/>
                </a:solidFill>
                <a:latin typeface="Cambria Math"/>
                <a:cs typeface="Cambria Math"/>
              </a:rPr>
              <a:t>omp</a:t>
            </a:r>
            <a:r>
              <a:rPr lang="en-US" altLang="ja-JP" dirty="0">
                <a:solidFill>
                  <a:schemeClr val="tx1"/>
                </a:solidFill>
                <a:latin typeface="Cambria Math"/>
                <a:cs typeface="Cambria Math"/>
              </a:rPr>
              <a:t> parallel </a:t>
            </a:r>
            <a:r>
              <a:rPr lang="en-US" altLang="ja-JP" b="1" i="1" dirty="0" err="1">
                <a:solidFill>
                  <a:srgbClr val="1F497D"/>
                </a:solidFill>
                <a:latin typeface="Cambria Math"/>
                <a:cs typeface="Cambria Math"/>
              </a:rPr>
              <a:t>num_threads</a:t>
            </a:r>
            <a:r>
              <a:rPr lang="en-US" altLang="ja-JP" b="1" i="1" dirty="0">
                <a:solidFill>
                  <a:srgbClr val="1F497D"/>
                </a:solidFill>
                <a:latin typeface="Cambria Math"/>
                <a:cs typeface="Cambria Math"/>
              </a:rPr>
              <a:t>(</a:t>
            </a:r>
            <a:r>
              <a:rPr lang="en-US" altLang="ja-JP" b="1" i="1" dirty="0" err="1">
                <a:solidFill>
                  <a:srgbClr val="1F497D"/>
                </a:solidFill>
                <a:latin typeface="Cambria Math"/>
                <a:cs typeface="Cambria Math"/>
              </a:rPr>
              <a:t>num_idle_threads</a:t>
            </a:r>
            <a:r>
              <a:rPr lang="en-US" altLang="ja-JP" b="1" i="1" dirty="0">
                <a:solidFill>
                  <a:srgbClr val="1F497D"/>
                </a:solidFill>
                <a:latin typeface="Cambria Math"/>
                <a:cs typeface="Cambria Math"/>
              </a:rPr>
              <a:t>)</a:t>
            </a:r>
          </a:p>
          <a:p>
            <a:pPr lvl="2"/>
            <a:r>
              <a:rPr lang="en-US" altLang="ja-JP" dirty="0">
                <a:solidFill>
                  <a:schemeClr val="tx1"/>
                </a:solidFill>
                <a:latin typeface="Cambria Math"/>
                <a:cs typeface="Cambria Math"/>
              </a:rPr>
              <a:t>      </a:t>
            </a:r>
            <a:r>
              <a:rPr lang="en-US" altLang="ja-JP" dirty="0" smtClean="0">
                <a:solidFill>
                  <a:schemeClr val="tx1"/>
                </a:solidFill>
                <a:latin typeface="Cambria Math"/>
                <a:cs typeface="Cambria Math"/>
              </a:rPr>
              <a:t> { </a:t>
            </a:r>
            <a:r>
              <a:rPr lang="en-US" altLang="ja-JP" dirty="0">
                <a:solidFill>
                  <a:schemeClr val="tx1"/>
                </a:solidFill>
                <a:latin typeface="Cambria Math"/>
                <a:cs typeface="Cambria Math"/>
              </a:rPr>
              <a:t>… </a:t>
            </a:r>
            <a:r>
              <a:rPr lang="en-US" altLang="ja-JP" dirty="0" smtClean="0">
                <a:solidFill>
                  <a:schemeClr val="tx1"/>
                </a:solidFill>
                <a:latin typeface="Cambria Math"/>
                <a:cs typeface="Cambria Math"/>
              </a:rPr>
              <a:t>}</a:t>
            </a:r>
          </a:p>
          <a:p>
            <a:pPr lvl="2" indent="-111125"/>
            <a:r>
              <a:rPr lang="en-US" altLang="ja-JP" dirty="0" smtClean="0">
                <a:solidFill>
                  <a:schemeClr val="tx1"/>
                </a:solidFill>
                <a:latin typeface="Cambria Math"/>
                <a:cs typeface="Cambria Math"/>
              </a:rPr>
              <a:t>}</a:t>
            </a:r>
          </a:p>
          <a:p>
            <a:r>
              <a:rPr lang="en-US" altLang="ja-JP" sz="1800" dirty="0" smtClean="0">
                <a:solidFill>
                  <a:schemeClr val="tx1"/>
                </a:solidFill>
                <a:latin typeface="Cambria Math"/>
                <a:cs typeface="Cambria Math"/>
              </a:rPr>
              <a:t>           </a:t>
            </a:r>
            <a:r>
              <a:rPr lang="en-US" altLang="ja-JP" sz="1800" dirty="0">
                <a:solidFill>
                  <a:schemeClr val="tx1"/>
                </a:solidFill>
                <a:latin typeface="Cambria Math"/>
                <a:cs typeface="Cambria Math"/>
              </a:rPr>
              <a:t>}</a:t>
            </a:r>
          </a:p>
          <a:p>
            <a:r>
              <a:rPr lang="en-US" altLang="ja-JP" sz="1800" dirty="0" smtClean="0">
                <a:solidFill>
                  <a:schemeClr val="tx1"/>
                </a:solidFill>
                <a:latin typeface="Cambria Math"/>
                <a:cs typeface="Cambria Math"/>
              </a:rPr>
              <a:t>}</a:t>
            </a:r>
            <a:endParaRPr lang="en-US" altLang="ja-JP" sz="1800" dirty="0">
              <a:solidFill>
                <a:schemeClr val="tx1"/>
              </a:solidFill>
              <a:latin typeface="Cambria Math"/>
              <a:cs typeface="Cambria Math"/>
            </a:endParaRPr>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13896593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normAutofit/>
          </a:bodyPr>
          <a:lstStyle/>
          <a:p>
            <a:pPr marL="441325" lvl="1" indent="-342900" algn="l">
              <a:buFont typeface="+mj-lt"/>
              <a:buAutoNum type="arabicPeriod"/>
              <a:tabLst>
                <a:tab pos="715963" algn="l"/>
              </a:tabLst>
            </a:pPr>
            <a:r>
              <a:rPr lang="en-US" altLang="ja-JP" dirty="0" smtClean="0">
                <a:solidFill>
                  <a:schemeClr val="accent1">
                    <a:lumMod val="50000"/>
                  </a:schemeClr>
                </a:solidFill>
              </a:rPr>
              <a:t>Derived </a:t>
            </a:r>
            <a:r>
              <a:rPr lang="en-US" altLang="ja-JP" dirty="0" err="1" smtClean="0">
                <a:solidFill>
                  <a:schemeClr val="accent1">
                    <a:lumMod val="50000"/>
                  </a:schemeClr>
                </a:solidFill>
              </a:rPr>
              <a:t>Datatype</a:t>
            </a:r>
            <a:r>
              <a:rPr lang="en-US" altLang="ja-JP" dirty="0" smtClean="0">
                <a:solidFill>
                  <a:schemeClr val="accent1">
                    <a:lumMod val="50000"/>
                  </a:schemeClr>
                </a:solidFill>
              </a:rPr>
              <a:t> Related Functions</a:t>
            </a:r>
            <a:endParaRPr lang="en-US" altLang="ja-JP" dirty="0">
              <a:solidFill>
                <a:schemeClr val="accent1">
                  <a:lumMod val="50000"/>
                </a:schemeClr>
              </a:solidFill>
            </a:endParaRPr>
          </a:p>
          <a:p>
            <a:pPr marL="441325" lvl="1" indent="-342900" algn="l">
              <a:buFont typeface="+mj-lt"/>
              <a:buAutoNum type="arabicPeriod"/>
              <a:tabLst>
                <a:tab pos="715963" algn="l"/>
              </a:tabLst>
            </a:pPr>
            <a:r>
              <a:rPr lang="en-US" altLang="ja-JP" dirty="0" smtClean="0">
                <a:solidFill>
                  <a:schemeClr val="accent1">
                    <a:lumMod val="50000"/>
                  </a:schemeClr>
                </a:solidFill>
              </a:rPr>
              <a:t>Shared Memory Communication</a:t>
            </a:r>
            <a:endParaRPr lang="en-US" altLang="ja-JP" dirty="0">
              <a:solidFill>
                <a:schemeClr val="accent1">
                  <a:lumMod val="50000"/>
                </a:schemeClr>
              </a:solidFill>
            </a:endParaRPr>
          </a:p>
          <a:p>
            <a:pPr marL="441325" lvl="1" indent="-342900" algn="l">
              <a:buFont typeface="+mj-lt"/>
              <a:buAutoNum type="arabicPeriod"/>
              <a:tabLst>
                <a:tab pos="715963" algn="l"/>
              </a:tabLst>
            </a:pPr>
            <a:r>
              <a:rPr lang="en-US" altLang="ja-JP" dirty="0" smtClean="0">
                <a:solidFill>
                  <a:schemeClr val="accent1">
                    <a:lumMod val="50000"/>
                  </a:schemeClr>
                </a:solidFill>
              </a:rPr>
              <a:t>Network-specific Optimizations</a:t>
            </a:r>
            <a:endParaRPr lang="en-US" altLang="ja-JP" sz="2300" dirty="0">
              <a:solidFill>
                <a:schemeClr val="accent1">
                  <a:lumMod val="50000"/>
                </a:schemeClr>
              </a:solidFill>
            </a:endParaRPr>
          </a:p>
          <a:p>
            <a:endParaRPr kumimoji="1" lang="ja-JP" altLang="en-US" dirty="0"/>
          </a:p>
        </p:txBody>
      </p:sp>
      <p:sp>
        <p:nvSpPr>
          <p:cNvPr id="4" name="文本框 3"/>
          <p:cNvSpPr txBox="1"/>
          <p:nvPr/>
        </p:nvSpPr>
        <p:spPr>
          <a:xfrm>
            <a:off x="35496" y="6264662"/>
            <a:ext cx="7344816" cy="338554"/>
          </a:xfrm>
          <a:prstGeom prst="rect">
            <a:avLst/>
          </a:prstGeom>
          <a:noFill/>
        </p:spPr>
        <p:txBody>
          <a:bodyPr wrap="square" rtlCol="0">
            <a:spAutoFit/>
          </a:bodyPr>
          <a:lstStyle/>
          <a:p>
            <a:r>
              <a:rPr lang="en-US" altLang="zh-CN" sz="1600" i="1" dirty="0" smtClean="0">
                <a:solidFill>
                  <a:schemeClr val="tx1">
                    <a:lumMod val="75000"/>
                    <a:lumOff val="25000"/>
                  </a:schemeClr>
                </a:solidFill>
              </a:rPr>
              <a:t>Implementation is </a:t>
            </a:r>
            <a:r>
              <a:rPr lang="en-US" altLang="zh-CN" sz="1600" i="1" dirty="0">
                <a:solidFill>
                  <a:schemeClr val="tx1">
                    <a:lumMod val="75000"/>
                    <a:lumOff val="25000"/>
                  </a:schemeClr>
                </a:solidFill>
              </a:rPr>
              <a:t>based on MPICH v3.0.4 </a:t>
            </a:r>
          </a:p>
        </p:txBody>
      </p:sp>
      <p:sp>
        <p:nvSpPr>
          <p:cNvPr id="2" name="幻灯片编号占位符 1"/>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8" name="タイトル 5"/>
          <p:cNvSpPr txBox="1">
            <a:spLocks/>
          </p:cNvSpPr>
          <p:nvPr/>
        </p:nvSpPr>
        <p:spPr>
          <a:xfrm>
            <a:off x="613792" y="1254261"/>
            <a:ext cx="7772400" cy="2403699"/>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tx2"/>
                </a:solidFill>
                <a:latin typeface="+mj-lt"/>
                <a:ea typeface="+mj-ea"/>
                <a:cs typeface="+mj-cs"/>
              </a:defRPr>
            </a:lvl1pPr>
          </a:lstStyle>
          <a:p>
            <a:r>
              <a:rPr lang="en-US" altLang="ja-JP" sz="2400" dirty="0" smtClean="0"/>
              <a:t>Design and Implementation</a:t>
            </a:r>
            <a:br>
              <a:rPr lang="en-US" altLang="ja-JP" sz="2400" dirty="0" smtClean="0"/>
            </a:br>
            <a:r>
              <a:rPr lang="en-US" altLang="ja-JP" sz="2400" dirty="0" smtClean="0"/>
              <a:t/>
            </a:r>
            <a:br>
              <a:rPr lang="en-US" altLang="ja-JP" sz="2400" dirty="0" smtClean="0"/>
            </a:br>
            <a:endParaRPr lang="en-US" altLang="ja-JP" sz="2400" b="1" dirty="0"/>
          </a:p>
        </p:txBody>
      </p:sp>
      <p:sp>
        <p:nvSpPr>
          <p:cNvPr id="9" name="文本框 8"/>
          <p:cNvSpPr txBox="1"/>
          <p:nvPr/>
        </p:nvSpPr>
        <p:spPr>
          <a:xfrm>
            <a:off x="611560" y="2478398"/>
            <a:ext cx="6480720" cy="1015663"/>
          </a:xfrm>
          <a:prstGeom prst="rect">
            <a:avLst/>
          </a:prstGeom>
          <a:noFill/>
        </p:spPr>
        <p:txBody>
          <a:bodyPr wrap="square" rtlCol="0">
            <a:spAutoFit/>
          </a:bodyPr>
          <a:lstStyle/>
          <a:p>
            <a:pPr marL="571500" indent="-571500">
              <a:buFont typeface="Symbol" charset="2"/>
              <a:buChar char="-"/>
            </a:pPr>
            <a:r>
              <a:rPr lang="en-US" altLang="zh-CN" sz="2400" dirty="0" err="1">
                <a:solidFill>
                  <a:srgbClr val="1F497D"/>
                </a:solidFill>
              </a:rPr>
              <a:t>OpenMP</a:t>
            </a:r>
            <a:r>
              <a:rPr lang="en-US" altLang="zh-CN" sz="2400" dirty="0">
                <a:solidFill>
                  <a:srgbClr val="1F497D"/>
                </a:solidFill>
              </a:rPr>
              <a:t> Runtime Extension</a:t>
            </a:r>
          </a:p>
          <a:p>
            <a:pPr marL="571500" indent="-571500">
              <a:buFont typeface="Symbol" charset="2"/>
              <a:buChar char="-"/>
            </a:pPr>
            <a:r>
              <a:rPr lang="en-US" altLang="zh-CN" sz="3600" dirty="0">
                <a:solidFill>
                  <a:srgbClr val="1F497D"/>
                </a:solidFill>
              </a:rPr>
              <a:t>MPI Internal Parallelism</a:t>
            </a:r>
            <a:endParaRPr lang="zh-CN" altLang="en-US" sz="3600" dirty="0">
              <a:solidFill>
                <a:srgbClr val="1F497D"/>
              </a:solidFill>
            </a:endParaRPr>
          </a:p>
        </p:txBody>
      </p:sp>
    </p:spTree>
    <p:extLst>
      <p:ext uri="{BB962C8B-B14F-4D97-AF65-F5344CB8AC3E}">
        <p14:creationId xmlns:p14="http://schemas.microsoft.com/office/powerpoint/2010/main" val="37248195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1. Derived </a:t>
            </a:r>
            <a:r>
              <a:rPr lang="en-US" altLang="ja-JP" dirty="0" err="1" smtClean="0"/>
              <a:t>Datatype</a:t>
            </a:r>
            <a:r>
              <a:rPr lang="en-US" altLang="ja-JP" dirty="0" smtClean="0"/>
              <a:t> Packing Processing</a:t>
            </a:r>
            <a:endParaRPr kumimoji="1" lang="ja-JP" altLang="en-US" dirty="0"/>
          </a:p>
        </p:txBody>
      </p:sp>
      <p:sp>
        <p:nvSpPr>
          <p:cNvPr id="3" name="コンテンツ プレースホルダー 2"/>
          <p:cNvSpPr>
            <a:spLocks noGrp="1"/>
          </p:cNvSpPr>
          <p:nvPr>
            <p:ph idx="1"/>
          </p:nvPr>
        </p:nvSpPr>
        <p:spPr>
          <a:xfrm>
            <a:off x="457200" y="836712"/>
            <a:ext cx="8579296" cy="5487888"/>
          </a:xfrm>
        </p:spPr>
        <p:txBody>
          <a:bodyPr/>
          <a:lstStyle/>
          <a:p>
            <a:r>
              <a:rPr lang="en-US" altLang="ja-JP" dirty="0" err="1" smtClean="0"/>
              <a:t>MPI_Pack</a:t>
            </a:r>
            <a:r>
              <a:rPr lang="en-US" altLang="ja-JP" dirty="0" smtClean="0"/>
              <a:t> / </a:t>
            </a:r>
            <a:r>
              <a:rPr lang="en-US" altLang="ja-JP" dirty="0" err="1" smtClean="0"/>
              <a:t>MPI_Unpack</a:t>
            </a:r>
            <a:endParaRPr lang="en-US" altLang="ja-JP" dirty="0"/>
          </a:p>
          <a:p>
            <a:r>
              <a:rPr lang="en-US" altLang="ja-JP" dirty="0" smtClean="0"/>
              <a:t>Communication using </a:t>
            </a:r>
            <a:r>
              <a:rPr lang="en-US" altLang="ja-JP" dirty="0"/>
              <a:t>Derived </a:t>
            </a:r>
            <a:r>
              <a:rPr lang="en-US" altLang="ja-JP" dirty="0" err="1" smtClean="0"/>
              <a:t>Datatype</a:t>
            </a:r>
            <a:r>
              <a:rPr lang="en-US" altLang="ja-JP" dirty="0" smtClean="0"/>
              <a:t> </a:t>
            </a:r>
          </a:p>
          <a:p>
            <a:pPr lvl="1"/>
            <a:r>
              <a:rPr lang="en-US" altLang="ja-JP" dirty="0" smtClean="0">
                <a:solidFill>
                  <a:schemeClr val="accent2"/>
                </a:solidFill>
              </a:rPr>
              <a:t>Transfer non-contiguous data</a:t>
            </a:r>
          </a:p>
          <a:p>
            <a:pPr lvl="1"/>
            <a:r>
              <a:rPr lang="en-US" altLang="ja-JP" dirty="0" smtClean="0"/>
              <a:t>Pack / unpack data </a:t>
            </a:r>
            <a:r>
              <a:rPr lang="en-US" altLang="ja-JP" dirty="0"/>
              <a:t>internally </a:t>
            </a:r>
            <a:endParaRPr lang="en-US" altLang="ja-JP"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pPr lvl="1"/>
            <a:endParaRPr lang="en-US" altLang="ja-JP" dirty="0" smtClean="0"/>
          </a:p>
          <a:p>
            <a:pPr lvl="1"/>
            <a:endParaRPr kumimoji="1" lang="ja-JP" altLang="en-US" dirty="0"/>
          </a:p>
        </p:txBody>
      </p:sp>
      <p:sp>
        <p:nvSpPr>
          <p:cNvPr id="9" name="テキスト ボックス 8"/>
          <p:cNvSpPr txBox="1"/>
          <p:nvPr/>
        </p:nvSpPr>
        <p:spPr>
          <a:xfrm>
            <a:off x="2843808" y="4714698"/>
            <a:ext cx="4102602" cy="1594622"/>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rgbClr val="632523"/>
                </a:solidFill>
                <a:latin typeface="Cambria Math"/>
                <a:ea typeface="Cambria Math" panose="02040503050406030204" pitchFamily="18" charset="0"/>
                <a:cs typeface="Cambria Math"/>
              </a:defRPr>
            </a:lvl1pPr>
            <a:lvl2pPr lvl="1">
              <a:defRPr b="1" i="1">
                <a:solidFill>
                  <a:srgbClr val="1F497D"/>
                </a:solidFill>
                <a:latin typeface="Cambria Math" panose="02040503050406030204" pitchFamily="18" charset="0"/>
                <a:ea typeface="Cambria Math" panose="02040503050406030204" pitchFamily="18" charset="0"/>
              </a:defRPr>
            </a:lvl2pPr>
            <a:lvl3pPr lvl="2">
              <a:defRPr>
                <a:latin typeface="Cambria Math"/>
                <a:cs typeface="Cambria Math"/>
              </a:defRPr>
            </a:lvl3pPr>
            <a:lvl4pPr lvl="3">
              <a:defRPr>
                <a:solidFill>
                  <a:schemeClr val="accent3">
                    <a:lumMod val="75000"/>
                  </a:schemeClr>
                </a:solidFill>
              </a:defRPr>
            </a:lvl4pPr>
          </a:lstStyle>
          <a:p>
            <a:r>
              <a:rPr lang="en-US" altLang="ja-JP" sz="2000" dirty="0">
                <a:solidFill>
                  <a:schemeClr val="accent2">
                    <a:lumMod val="50000"/>
                  </a:schemeClr>
                </a:solidFill>
              </a:rPr>
              <a:t>#pragma</a:t>
            </a:r>
            <a:r>
              <a:rPr lang="en-US" altLang="ja-JP" sz="2000" dirty="0">
                <a:solidFill>
                  <a:schemeClr val="accent2"/>
                </a:solidFill>
              </a:rPr>
              <a:t> </a:t>
            </a:r>
            <a:r>
              <a:rPr lang="en-US" altLang="ja-JP" sz="2000" dirty="0" err="1">
                <a:solidFill>
                  <a:schemeClr val="tx1"/>
                </a:solidFill>
              </a:rPr>
              <a:t>omp</a:t>
            </a:r>
            <a:r>
              <a:rPr lang="en-US" altLang="ja-JP" sz="2000" dirty="0">
                <a:solidFill>
                  <a:schemeClr val="tx1"/>
                </a:solidFill>
              </a:rPr>
              <a:t> parallel for</a:t>
            </a:r>
          </a:p>
          <a:p>
            <a:r>
              <a:rPr lang="en-US" altLang="ja-JP" sz="2000" dirty="0">
                <a:solidFill>
                  <a:schemeClr val="tx1"/>
                </a:solidFill>
              </a:rPr>
              <a:t>for </a:t>
            </a:r>
            <a:r>
              <a:rPr lang="en-US" altLang="ja-JP" sz="2000" dirty="0" smtClean="0">
                <a:solidFill>
                  <a:schemeClr val="tx1"/>
                </a:solidFill>
              </a:rPr>
              <a:t>( </a:t>
            </a:r>
            <a:r>
              <a:rPr lang="en-US" altLang="ja-JP" sz="2000" dirty="0" err="1" smtClean="0">
                <a:solidFill>
                  <a:schemeClr val="tx1"/>
                </a:solidFill>
              </a:rPr>
              <a:t>i</a:t>
            </a:r>
            <a:r>
              <a:rPr lang="en-US" altLang="ja-JP" sz="2000" dirty="0">
                <a:solidFill>
                  <a:schemeClr val="tx1"/>
                </a:solidFill>
              </a:rPr>
              <a:t>=0;  </a:t>
            </a:r>
            <a:r>
              <a:rPr lang="en-US" altLang="ja-JP" sz="2000" dirty="0" err="1">
                <a:solidFill>
                  <a:schemeClr val="tx1"/>
                </a:solidFill>
              </a:rPr>
              <a:t>i</a:t>
            </a:r>
            <a:r>
              <a:rPr lang="en-US" altLang="ja-JP" sz="2000" dirty="0">
                <a:solidFill>
                  <a:schemeClr val="tx1"/>
                </a:solidFill>
              </a:rPr>
              <a:t>&lt;count;  </a:t>
            </a:r>
            <a:r>
              <a:rPr lang="en-US" altLang="ja-JP" sz="2000" dirty="0" err="1">
                <a:solidFill>
                  <a:schemeClr val="tx1"/>
                </a:solidFill>
              </a:rPr>
              <a:t>i</a:t>
            </a:r>
            <a:r>
              <a:rPr lang="en-US" altLang="ja-JP" sz="2000" dirty="0">
                <a:solidFill>
                  <a:schemeClr val="tx1"/>
                </a:solidFill>
              </a:rPr>
              <a:t>+</a:t>
            </a:r>
            <a:r>
              <a:rPr lang="en-US" altLang="ja-JP" sz="2000" dirty="0" smtClean="0">
                <a:solidFill>
                  <a:schemeClr val="tx1"/>
                </a:solidFill>
              </a:rPr>
              <a:t>+ )</a:t>
            </a:r>
            <a:r>
              <a:rPr lang="en-US" altLang="ja-JP" sz="2000" dirty="0">
                <a:solidFill>
                  <a:schemeClr val="tx1"/>
                </a:solidFill>
              </a:rPr>
              <a:t>{</a:t>
            </a:r>
          </a:p>
          <a:p>
            <a:pPr lvl="1"/>
            <a:r>
              <a:rPr lang="en-US" altLang="ja-JP" sz="2000" b="0" dirty="0" err="1">
                <a:solidFill>
                  <a:schemeClr val="tx1"/>
                </a:solidFill>
              </a:rPr>
              <a:t>dest</a:t>
            </a:r>
            <a:r>
              <a:rPr lang="en-US" altLang="ja-JP" sz="2000" b="0" dirty="0">
                <a:solidFill>
                  <a:schemeClr val="tx1"/>
                </a:solidFill>
              </a:rPr>
              <a:t>[</a:t>
            </a:r>
            <a:r>
              <a:rPr lang="en-US" altLang="ja-JP" sz="2000" b="0" dirty="0" err="1">
                <a:solidFill>
                  <a:schemeClr val="tx1"/>
                </a:solidFill>
              </a:rPr>
              <a:t>i</a:t>
            </a:r>
            <a:r>
              <a:rPr lang="en-US" altLang="ja-JP" sz="2000" b="0" dirty="0">
                <a:solidFill>
                  <a:schemeClr val="tx1"/>
                </a:solidFill>
              </a:rPr>
              <a:t>] = </a:t>
            </a:r>
            <a:r>
              <a:rPr lang="en-US" altLang="ja-JP" sz="2000" b="0" dirty="0" err="1">
                <a:solidFill>
                  <a:schemeClr val="tx1"/>
                </a:solidFill>
              </a:rPr>
              <a:t>src</a:t>
            </a:r>
            <a:r>
              <a:rPr lang="en-US" altLang="ja-JP" sz="2000" b="0" dirty="0">
                <a:solidFill>
                  <a:schemeClr val="tx1"/>
                </a:solidFill>
              </a:rPr>
              <a:t>[</a:t>
            </a:r>
            <a:r>
              <a:rPr lang="en-US" altLang="ja-JP" sz="2000" b="0" dirty="0" err="1">
                <a:solidFill>
                  <a:schemeClr val="tx1"/>
                </a:solidFill>
              </a:rPr>
              <a:t>i</a:t>
            </a:r>
            <a:r>
              <a:rPr lang="en-US" altLang="ja-JP" sz="2000" b="0" dirty="0">
                <a:solidFill>
                  <a:schemeClr val="tx1"/>
                </a:solidFill>
              </a:rPr>
              <a:t> * stride];</a:t>
            </a:r>
          </a:p>
          <a:p>
            <a:r>
              <a:rPr lang="en-US" altLang="ja-JP" sz="2000" dirty="0">
                <a:solidFill>
                  <a:schemeClr val="tx1"/>
                </a:solidFill>
              </a:rPr>
              <a:t>}</a:t>
            </a:r>
          </a:p>
        </p:txBody>
      </p:sp>
      <p:sp>
        <p:nvSpPr>
          <p:cNvPr id="10" name="右中かっこ 9"/>
          <p:cNvSpPr/>
          <p:nvPr/>
        </p:nvSpPr>
        <p:spPr bwMode="auto">
          <a:xfrm rot="16200000">
            <a:off x="1097613" y="3268688"/>
            <a:ext cx="216025" cy="324036"/>
          </a:xfrm>
          <a:prstGeom prst="rightBrace">
            <a:avLst/>
          </a:prstGeom>
          <a:noFill/>
          <a:ln w="9525" cap="flat" cmpd="sng" algn="ctr">
            <a:solidFill>
              <a:schemeClr val="bg2">
                <a:lumMod val="10000"/>
              </a:schemeClr>
            </a:solidFill>
            <a:prstDash val="solid"/>
            <a:round/>
            <a:headEnd type="none" w="med" len="med"/>
            <a:tailEnd type="none" w="med" len="med"/>
          </a:ln>
          <a:effectLst/>
        </p:spPr>
        <p:txBody>
          <a:bodyPr rtlCol="0" anchor="ctr"/>
          <a:lstStyle/>
          <a:p>
            <a:pPr algn="ctr"/>
            <a:endParaRPr kumimoji="1" lang="ja-JP" altLang="en-US"/>
          </a:p>
        </p:txBody>
      </p:sp>
      <p:sp>
        <p:nvSpPr>
          <p:cNvPr id="12" name="テキスト ボックス 11"/>
          <p:cNvSpPr txBox="1"/>
          <p:nvPr/>
        </p:nvSpPr>
        <p:spPr>
          <a:xfrm>
            <a:off x="523514" y="2996952"/>
            <a:ext cx="1394905" cy="338554"/>
          </a:xfrm>
          <a:prstGeom prst="rect">
            <a:avLst/>
          </a:prstGeom>
          <a:noFill/>
        </p:spPr>
        <p:txBody>
          <a:bodyPr wrap="square" rtlCol="0">
            <a:spAutoFit/>
          </a:bodyPr>
          <a:lstStyle/>
          <a:p>
            <a:pPr algn="ctr"/>
            <a:r>
              <a:rPr kumimoji="1" lang="en-US" altLang="ja-JP" sz="1600" dirty="0" err="1" smtClean="0">
                <a:solidFill>
                  <a:schemeClr val="bg2">
                    <a:lumMod val="10000"/>
                  </a:schemeClr>
                </a:solidFill>
                <a:latin typeface="Cambria Math" panose="02040503050406030204" pitchFamily="18" charset="0"/>
                <a:ea typeface="Cambria Math" panose="02040503050406030204" pitchFamily="18" charset="0"/>
              </a:rPr>
              <a:t>block_length</a:t>
            </a:r>
            <a:endParaRPr kumimoji="1" lang="ja-JP" altLang="en-US" sz="1600" dirty="0">
              <a:solidFill>
                <a:schemeClr val="bg2">
                  <a:lumMod val="10000"/>
                </a:schemeClr>
              </a:solidFill>
              <a:latin typeface="Cambria Math" panose="02040503050406030204" pitchFamily="18" charset="0"/>
            </a:endParaRPr>
          </a:p>
        </p:txBody>
      </p:sp>
      <p:sp>
        <p:nvSpPr>
          <p:cNvPr id="15" name="右中かっこ 14"/>
          <p:cNvSpPr/>
          <p:nvPr/>
        </p:nvSpPr>
        <p:spPr bwMode="auto">
          <a:xfrm rot="10800000">
            <a:off x="755576" y="3563021"/>
            <a:ext cx="288032" cy="1454968"/>
          </a:xfrm>
          <a:prstGeom prst="rightBrace">
            <a:avLst/>
          </a:prstGeom>
          <a:noFill/>
          <a:ln w="9525" cap="flat" cmpd="sng" algn="ctr">
            <a:solidFill>
              <a:schemeClr val="bg2">
                <a:lumMod val="10000"/>
              </a:schemeClr>
            </a:solidFill>
            <a:prstDash val="solid"/>
            <a:round/>
            <a:headEnd type="none" w="med" len="med"/>
            <a:tailEnd type="none" w="med" len="med"/>
          </a:ln>
          <a:effectLst/>
        </p:spPr>
        <p:txBody>
          <a:bodyPr rtlCol="0" anchor="ctr"/>
          <a:lstStyle/>
          <a:p>
            <a:pPr algn="ctr"/>
            <a:endParaRPr kumimoji="1" lang="ja-JP" altLang="en-US"/>
          </a:p>
        </p:txBody>
      </p:sp>
      <p:sp>
        <p:nvSpPr>
          <p:cNvPr id="20" name="テキスト ボックス 19"/>
          <p:cNvSpPr txBox="1"/>
          <p:nvPr/>
        </p:nvSpPr>
        <p:spPr>
          <a:xfrm>
            <a:off x="-36512" y="4152005"/>
            <a:ext cx="1080120" cy="338554"/>
          </a:xfrm>
          <a:prstGeom prst="rect">
            <a:avLst/>
          </a:prstGeom>
          <a:noFill/>
        </p:spPr>
        <p:txBody>
          <a:bodyPr wrap="square" rtlCol="0">
            <a:spAutoFit/>
          </a:bodyPr>
          <a:lstStyle/>
          <a:p>
            <a:pPr algn="ctr"/>
            <a:r>
              <a:rPr kumimoji="1" lang="en-US" altLang="ja-JP" sz="1600" dirty="0" smtClean="0">
                <a:solidFill>
                  <a:schemeClr val="bg2">
                    <a:lumMod val="10000"/>
                  </a:schemeClr>
                </a:solidFill>
                <a:latin typeface="Cambria Math" panose="02040503050406030204" pitchFamily="18" charset="0"/>
                <a:ea typeface="Cambria Math" panose="02040503050406030204" pitchFamily="18" charset="0"/>
              </a:rPr>
              <a:t>count</a:t>
            </a:r>
            <a:endParaRPr kumimoji="1" lang="ja-JP" altLang="en-US" sz="1600" dirty="0">
              <a:solidFill>
                <a:schemeClr val="bg2">
                  <a:lumMod val="10000"/>
                </a:schemeClr>
              </a:solidFill>
              <a:latin typeface="Cambria Math" panose="02040503050406030204" pitchFamily="18" charset="0"/>
            </a:endParaRPr>
          </a:p>
        </p:txBody>
      </p:sp>
      <p:sp>
        <p:nvSpPr>
          <p:cNvPr id="18" name="右中かっこ 17"/>
          <p:cNvSpPr/>
          <p:nvPr/>
        </p:nvSpPr>
        <p:spPr bwMode="auto">
          <a:xfrm rot="16200000" flipH="1">
            <a:off x="1675286" y="4363054"/>
            <a:ext cx="304084" cy="1567440"/>
          </a:xfrm>
          <a:prstGeom prst="rightBrace">
            <a:avLst>
              <a:gd name="adj1" fmla="val 8333"/>
              <a:gd name="adj2" fmla="val 50000"/>
            </a:avLst>
          </a:prstGeom>
          <a:noFill/>
          <a:ln w="9525" cap="flat" cmpd="sng" algn="ctr">
            <a:solidFill>
              <a:schemeClr val="bg2">
                <a:lumMod val="10000"/>
              </a:schemeClr>
            </a:solidFill>
            <a:prstDash val="solid"/>
            <a:round/>
            <a:headEnd type="none" w="med" len="med"/>
            <a:tailEnd type="none" w="med" len="med"/>
          </a:ln>
          <a:effectLst/>
        </p:spPr>
        <p:txBody>
          <a:bodyPr rtlCol="0" anchor="ctr"/>
          <a:lstStyle/>
          <a:p>
            <a:pPr algn="ctr"/>
            <a:endParaRPr kumimoji="1" lang="ja-JP" altLang="en-US"/>
          </a:p>
        </p:txBody>
      </p:sp>
      <p:sp>
        <p:nvSpPr>
          <p:cNvPr id="7" name="テキスト ボックス 6"/>
          <p:cNvSpPr txBox="1"/>
          <p:nvPr/>
        </p:nvSpPr>
        <p:spPr>
          <a:xfrm>
            <a:off x="1359276" y="5239481"/>
            <a:ext cx="936104" cy="338554"/>
          </a:xfrm>
          <a:prstGeom prst="rect">
            <a:avLst/>
          </a:prstGeom>
          <a:noFill/>
        </p:spPr>
        <p:txBody>
          <a:bodyPr wrap="square" rtlCol="0">
            <a:spAutoFit/>
          </a:bodyPr>
          <a:lstStyle>
            <a:defPPr>
              <a:defRPr lang="ja-JP"/>
            </a:defPPr>
            <a:lvl1pPr algn="ctr">
              <a:defRPr sz="1400" b="1">
                <a:solidFill>
                  <a:schemeClr val="bg2">
                    <a:lumMod val="10000"/>
                  </a:schemeClr>
                </a:solidFill>
              </a:defRPr>
            </a:lvl1pPr>
          </a:lstStyle>
          <a:p>
            <a:r>
              <a:rPr lang="en-US" altLang="ja-JP" sz="1600" b="0" dirty="0">
                <a:latin typeface="Cambria Math" panose="02040503050406030204" pitchFamily="18" charset="0"/>
                <a:ea typeface="Cambria Math" panose="02040503050406030204" pitchFamily="18" charset="0"/>
              </a:rPr>
              <a:t>stride</a:t>
            </a:r>
            <a:endParaRPr lang="ja-JP" altLang="en-US" sz="1600" b="0" dirty="0">
              <a:latin typeface="Cambria Math" panose="02040503050406030204"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52113"/>
            <a:ext cx="1657051" cy="15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68353967"/>
              </p:ext>
            </p:extLst>
          </p:nvPr>
        </p:nvGraphicFramePr>
        <p:xfrm>
          <a:off x="3995938" y="3645024"/>
          <a:ext cx="1895870" cy="360040"/>
        </p:xfrm>
        <a:graphic>
          <a:graphicData uri="http://schemas.openxmlformats.org/drawingml/2006/table">
            <a:tbl>
              <a:tblPr firstRow="1" bandRow="1">
                <a:tableStyleId>{5C22544A-7EE6-4342-B048-85BDC9FD1C3A}</a:tableStyleId>
              </a:tblPr>
              <a:tblGrid>
                <a:gridCol w="379174"/>
                <a:gridCol w="379174"/>
                <a:gridCol w="379174"/>
                <a:gridCol w="379174"/>
                <a:gridCol w="379174"/>
              </a:tblGrid>
              <a:tr h="360040">
                <a:tc>
                  <a:txBody>
                    <a:bodyPr/>
                    <a:lstStyle/>
                    <a:p>
                      <a:pPr algn="ctr"/>
                      <a:r>
                        <a:rPr lang="en-US" altLang="zh-CN" sz="1400" b="0" dirty="0" smtClean="0">
                          <a:solidFill>
                            <a:schemeClr val="tx1"/>
                          </a:solidFill>
                        </a:rPr>
                        <a:t>0</a:t>
                      </a:r>
                      <a:endParaRPr lang="zh-CN" altLang="en-US" sz="14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400" b="0" dirty="0" smtClean="0">
                          <a:solidFill>
                            <a:schemeClr val="tx1"/>
                          </a:solidFill>
                        </a:rPr>
                        <a:t>5</a:t>
                      </a:r>
                      <a:endParaRPr lang="zh-CN" altLang="en-US" sz="14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400" b="0" dirty="0" smtClean="0">
                          <a:solidFill>
                            <a:schemeClr val="tx1"/>
                          </a:solidFill>
                        </a:rPr>
                        <a:t>10</a:t>
                      </a:r>
                      <a:endParaRPr lang="zh-CN" altLang="en-US" sz="14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400" b="0" dirty="0" smtClean="0">
                          <a:solidFill>
                            <a:schemeClr val="tx1"/>
                          </a:solidFill>
                        </a:rPr>
                        <a:t>15</a:t>
                      </a:r>
                      <a:endParaRPr lang="zh-CN" altLang="en-US" sz="14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400" b="0" dirty="0" smtClean="0">
                          <a:solidFill>
                            <a:schemeClr val="tx1"/>
                          </a:solidFill>
                        </a:rPr>
                        <a:t>20</a:t>
                      </a:r>
                      <a:endParaRPr lang="zh-CN" altLang="en-US" sz="14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r>
            </a:tbl>
          </a:graphicData>
        </a:graphic>
      </p:graphicFrame>
      <p:sp>
        <p:nvSpPr>
          <p:cNvPr id="8" name="右箭头 7"/>
          <p:cNvSpPr/>
          <p:nvPr/>
        </p:nvSpPr>
        <p:spPr>
          <a:xfrm>
            <a:off x="2843808" y="3645024"/>
            <a:ext cx="93610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sp>
        <p:nvSpPr>
          <p:cNvPr id="17" name="右箭头 16"/>
          <p:cNvSpPr/>
          <p:nvPr/>
        </p:nvSpPr>
        <p:spPr>
          <a:xfrm>
            <a:off x="6084168" y="3645024"/>
            <a:ext cx="93610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3645024"/>
            <a:ext cx="1657051" cy="15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幻灯片编号占位符 4"/>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Tree>
    <p:extLst>
      <p:ext uri="{BB962C8B-B14F-4D97-AF65-F5344CB8AC3E}">
        <p14:creationId xmlns:p14="http://schemas.microsoft.com/office/powerpoint/2010/main" val="337475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Autofit/>
          </a:bodyPr>
          <a:lstStyle/>
          <a:p>
            <a:pPr algn="l"/>
            <a:r>
              <a:rPr lang="en-US" altLang="ja-JP" dirty="0"/>
              <a:t>2. </a:t>
            </a:r>
            <a:r>
              <a:rPr lang="en-US" altLang="ja-JP" dirty="0" smtClean="0"/>
              <a:t>Shared Memory </a:t>
            </a:r>
            <a:r>
              <a:rPr lang="en-US" altLang="ja-JP" dirty="0"/>
              <a:t>Communication</a:t>
            </a:r>
          </a:p>
        </p:txBody>
      </p:sp>
      <p:sp>
        <p:nvSpPr>
          <p:cNvPr id="4" name="内容占位符 3"/>
          <p:cNvSpPr>
            <a:spLocks noGrp="1"/>
          </p:cNvSpPr>
          <p:nvPr>
            <p:ph sz="half" idx="2"/>
          </p:nvPr>
        </p:nvSpPr>
        <p:spPr>
          <a:xfrm>
            <a:off x="4648200" y="908720"/>
            <a:ext cx="4244280" cy="5217443"/>
          </a:xfrm>
        </p:spPr>
        <p:txBody>
          <a:bodyPr>
            <a:normAutofit/>
          </a:bodyPr>
          <a:lstStyle/>
          <a:p>
            <a:r>
              <a:rPr lang="en-US" altLang="ja-JP" sz="2400" dirty="0" smtClean="0"/>
              <a:t>Parallel algorithm</a:t>
            </a:r>
          </a:p>
          <a:p>
            <a:pPr lvl="1"/>
            <a:r>
              <a:rPr lang="en-US" altLang="ja-JP" sz="2000" dirty="0" smtClean="0"/>
              <a:t>Get </a:t>
            </a:r>
            <a:r>
              <a:rPr lang="en-US" altLang="ja-JP" sz="2000" dirty="0">
                <a:solidFill>
                  <a:srgbClr val="C0504D"/>
                </a:solidFill>
              </a:rPr>
              <a:t>as many available cells as we can</a:t>
            </a:r>
          </a:p>
          <a:p>
            <a:pPr lvl="1"/>
            <a:r>
              <a:rPr lang="en-US" altLang="ja-JP" sz="2000" dirty="0" smtClean="0"/>
              <a:t>Parallelize </a:t>
            </a:r>
            <a:r>
              <a:rPr lang="en-US" altLang="ja-JP" sz="2000" dirty="0" smtClean="0">
                <a:solidFill>
                  <a:srgbClr val="C0504D"/>
                </a:solidFill>
              </a:rPr>
              <a:t>large data movement</a:t>
            </a:r>
            <a:endParaRPr lang="en-US" altLang="ja-JP" sz="2000" dirty="0">
              <a:solidFill>
                <a:srgbClr val="C0504D"/>
              </a:solidFill>
            </a:endParaRPr>
          </a:p>
          <a:p>
            <a:pPr lvl="1"/>
            <a:endParaRPr lang="en-US" altLang="ja-JP" sz="2000" dirty="0"/>
          </a:p>
          <a:p>
            <a:pPr lvl="1"/>
            <a:endParaRPr lang="en-US" altLang="ja-JP" sz="2000" dirty="0"/>
          </a:p>
          <a:p>
            <a:endParaRPr kumimoji="1" lang="zh-CN" altLang="en-US" sz="2400" dirty="0"/>
          </a:p>
        </p:txBody>
      </p:sp>
      <p:sp>
        <p:nvSpPr>
          <p:cNvPr id="2" name="幻灯片编号占位符 1"/>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96" name="テキスト ボックス 95"/>
          <p:cNvSpPr txBox="1"/>
          <p:nvPr/>
        </p:nvSpPr>
        <p:spPr>
          <a:xfrm>
            <a:off x="1558803" y="3023069"/>
            <a:ext cx="2079301" cy="369332"/>
          </a:xfrm>
          <a:prstGeom prst="rect">
            <a:avLst/>
          </a:prstGeom>
          <a:noFill/>
        </p:spPr>
        <p:txBody>
          <a:bodyPr wrap="square" rtlCol="0">
            <a:spAutoFit/>
          </a:bodyPr>
          <a:lstStyle/>
          <a:p>
            <a:pPr algn="ctr"/>
            <a:r>
              <a:rPr lang="en-US" altLang="ja-JP" b="1" dirty="0" smtClean="0">
                <a:solidFill>
                  <a:schemeClr val="accent6">
                    <a:lumMod val="50000"/>
                  </a:schemeClr>
                </a:solidFill>
                <a:ea typeface="ＭＳ Ｐゴシック"/>
              </a:rPr>
              <a:t>Shared Buffer</a:t>
            </a:r>
            <a:endParaRPr lang="ja-JP" altLang="en-US" b="1" dirty="0">
              <a:solidFill>
                <a:schemeClr val="accent6">
                  <a:lumMod val="50000"/>
                </a:schemeClr>
              </a:solidFill>
              <a:ea typeface="ＭＳ Ｐゴシック"/>
            </a:endParaRPr>
          </a:p>
        </p:txBody>
      </p:sp>
      <p:grpSp>
        <p:nvGrpSpPr>
          <p:cNvPr id="97" name="グループ化 96"/>
          <p:cNvGrpSpPr/>
          <p:nvPr/>
        </p:nvGrpSpPr>
        <p:grpSpPr>
          <a:xfrm>
            <a:off x="748324" y="3423179"/>
            <a:ext cx="3554934" cy="2424013"/>
            <a:chOff x="-887340" y="1294271"/>
            <a:chExt cx="4587319" cy="3383726"/>
          </a:xfrm>
        </p:grpSpPr>
        <p:sp>
          <p:nvSpPr>
            <p:cNvPr id="98" name="正方形/長方形 97"/>
            <p:cNvSpPr/>
            <p:nvPr/>
          </p:nvSpPr>
          <p:spPr>
            <a:xfrm>
              <a:off x="818135" y="129427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Cell[0]</a:t>
              </a:r>
            </a:p>
          </p:txBody>
        </p:sp>
        <p:sp>
          <p:nvSpPr>
            <p:cNvPr id="99" name="正方形/長方形 98"/>
            <p:cNvSpPr/>
            <p:nvPr/>
          </p:nvSpPr>
          <p:spPr>
            <a:xfrm>
              <a:off x="818134" y="1980936"/>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Cell[1]</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00" name="正方形/長方形 99"/>
            <p:cNvSpPr/>
            <p:nvPr/>
          </p:nvSpPr>
          <p:spPr>
            <a:xfrm>
              <a:off x="825459" y="2654879"/>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Cell[2]</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01" name="正方形/長方形 100"/>
            <p:cNvSpPr/>
            <p:nvPr/>
          </p:nvSpPr>
          <p:spPr>
            <a:xfrm>
              <a:off x="825459" y="333011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Cell[3]</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02" name="直線矢印コネクタ 101"/>
            <p:cNvCxnSpPr/>
            <p:nvPr/>
          </p:nvCxnSpPr>
          <p:spPr>
            <a:xfrm>
              <a:off x="107504" y="1331008"/>
              <a:ext cx="710631" cy="0"/>
            </a:xfrm>
            <a:prstGeom prst="straightConnector1">
              <a:avLst/>
            </a:prstGeom>
            <a:noFill/>
            <a:ln w="28575" cap="flat" cmpd="sng" algn="ctr">
              <a:solidFill>
                <a:sysClr val="windowText" lastClr="000000"/>
              </a:solidFill>
              <a:prstDash val="solid"/>
              <a:tailEnd type="arrow"/>
            </a:ln>
            <a:effectLst/>
          </p:spPr>
        </p:cxnSp>
        <p:cxnSp>
          <p:nvCxnSpPr>
            <p:cNvPr id="103" name="直線矢印コネクタ 102"/>
            <p:cNvCxnSpPr/>
            <p:nvPr/>
          </p:nvCxnSpPr>
          <p:spPr>
            <a:xfrm>
              <a:off x="114828" y="1985479"/>
              <a:ext cx="710631" cy="8292"/>
            </a:xfrm>
            <a:prstGeom prst="straightConnector1">
              <a:avLst/>
            </a:prstGeom>
            <a:noFill/>
            <a:ln w="28575" cap="flat" cmpd="sng" algn="ctr">
              <a:solidFill>
                <a:sysClr val="windowText" lastClr="000000"/>
              </a:solidFill>
              <a:prstDash val="solid"/>
              <a:tailEnd type="arrow"/>
            </a:ln>
            <a:effectLst/>
          </p:spPr>
        </p:cxnSp>
        <p:cxnSp>
          <p:nvCxnSpPr>
            <p:cNvPr id="104" name="直線矢印コネクタ 103"/>
            <p:cNvCxnSpPr/>
            <p:nvPr/>
          </p:nvCxnSpPr>
          <p:spPr>
            <a:xfrm>
              <a:off x="107504" y="2654879"/>
              <a:ext cx="717955" cy="0"/>
            </a:xfrm>
            <a:prstGeom prst="straightConnector1">
              <a:avLst/>
            </a:prstGeom>
            <a:noFill/>
            <a:ln w="28575" cap="flat" cmpd="sng" algn="ctr">
              <a:solidFill>
                <a:sysClr val="windowText" lastClr="000000"/>
              </a:solidFill>
              <a:prstDash val="solid"/>
              <a:tailEnd type="arrow"/>
            </a:ln>
            <a:effectLst/>
          </p:spPr>
        </p:cxnSp>
        <p:cxnSp>
          <p:nvCxnSpPr>
            <p:cNvPr id="105" name="直線矢印コネクタ 104"/>
            <p:cNvCxnSpPr/>
            <p:nvPr/>
          </p:nvCxnSpPr>
          <p:spPr>
            <a:xfrm>
              <a:off x="107504" y="3382781"/>
              <a:ext cx="721616" cy="0"/>
            </a:xfrm>
            <a:prstGeom prst="straightConnector1">
              <a:avLst/>
            </a:prstGeom>
            <a:noFill/>
            <a:ln w="28575" cap="flat" cmpd="sng" algn="ctr">
              <a:solidFill>
                <a:sysClr val="windowText" lastClr="000000"/>
              </a:solidFill>
              <a:prstDash val="solid"/>
              <a:tailEnd type="arrow"/>
            </a:ln>
            <a:effectLst/>
          </p:spPr>
        </p:cxnSp>
        <p:sp>
          <p:nvSpPr>
            <p:cNvPr id="106" name="正方形/長方形 105"/>
            <p:cNvSpPr/>
            <p:nvPr/>
          </p:nvSpPr>
          <p:spPr>
            <a:xfrm>
              <a:off x="-880016" y="1294271"/>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07" name="直線コネクタ 106"/>
            <p:cNvCxnSpPr/>
            <p:nvPr/>
          </p:nvCxnSpPr>
          <p:spPr>
            <a:xfrm>
              <a:off x="-880016" y="1980936"/>
              <a:ext cx="1087444" cy="0"/>
            </a:xfrm>
            <a:prstGeom prst="line">
              <a:avLst/>
            </a:prstGeom>
            <a:noFill/>
            <a:ln w="12700" cap="flat" cmpd="sng" algn="ctr">
              <a:solidFill>
                <a:sysClr val="windowText" lastClr="000000"/>
              </a:solidFill>
              <a:prstDash val="dashDot"/>
            </a:ln>
            <a:effectLst/>
          </p:spPr>
        </p:cxnSp>
        <p:cxnSp>
          <p:nvCxnSpPr>
            <p:cNvPr id="108" name="直線コネクタ 107"/>
            <p:cNvCxnSpPr/>
            <p:nvPr/>
          </p:nvCxnSpPr>
          <p:spPr>
            <a:xfrm>
              <a:off x="-880016" y="2654879"/>
              <a:ext cx="1087444" cy="0"/>
            </a:xfrm>
            <a:prstGeom prst="line">
              <a:avLst/>
            </a:prstGeom>
            <a:noFill/>
            <a:ln w="12700" cap="flat" cmpd="sng" algn="ctr">
              <a:solidFill>
                <a:sysClr val="windowText" lastClr="000000"/>
              </a:solidFill>
              <a:prstDash val="dashDot"/>
            </a:ln>
            <a:effectLst/>
          </p:spPr>
        </p:cxnSp>
        <p:cxnSp>
          <p:nvCxnSpPr>
            <p:cNvPr id="109" name="直線コネクタ 108"/>
            <p:cNvCxnSpPr/>
            <p:nvPr/>
          </p:nvCxnSpPr>
          <p:spPr>
            <a:xfrm>
              <a:off x="-887340" y="3369752"/>
              <a:ext cx="1087444" cy="0"/>
            </a:xfrm>
            <a:prstGeom prst="line">
              <a:avLst/>
            </a:prstGeom>
            <a:noFill/>
            <a:ln w="12700" cap="flat" cmpd="sng" algn="ctr">
              <a:solidFill>
                <a:sysClr val="windowText" lastClr="000000"/>
              </a:solidFill>
              <a:prstDash val="dashDot"/>
            </a:ln>
            <a:effectLst/>
          </p:spPr>
        </p:cxnSp>
        <p:sp>
          <p:nvSpPr>
            <p:cNvPr id="110" name="正方形/長方形 109"/>
            <p:cNvSpPr/>
            <p:nvPr/>
          </p:nvSpPr>
          <p:spPr>
            <a:xfrm>
              <a:off x="2612535" y="1968214"/>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11" name="直線コネクタ 110"/>
            <p:cNvCxnSpPr/>
            <p:nvPr/>
          </p:nvCxnSpPr>
          <p:spPr>
            <a:xfrm>
              <a:off x="2612535" y="2654879"/>
              <a:ext cx="1087444" cy="0"/>
            </a:xfrm>
            <a:prstGeom prst="line">
              <a:avLst/>
            </a:prstGeom>
            <a:noFill/>
            <a:ln w="12700" cap="flat" cmpd="sng" algn="ctr">
              <a:solidFill>
                <a:sysClr val="windowText" lastClr="000000"/>
              </a:solidFill>
              <a:prstDash val="dashDot"/>
            </a:ln>
            <a:effectLst/>
          </p:spPr>
        </p:cxnSp>
        <p:cxnSp>
          <p:nvCxnSpPr>
            <p:cNvPr id="112" name="直線コネクタ 111"/>
            <p:cNvCxnSpPr/>
            <p:nvPr/>
          </p:nvCxnSpPr>
          <p:spPr>
            <a:xfrm>
              <a:off x="2612535" y="3328822"/>
              <a:ext cx="1087444" cy="0"/>
            </a:xfrm>
            <a:prstGeom prst="line">
              <a:avLst/>
            </a:prstGeom>
            <a:noFill/>
            <a:ln w="12700" cap="flat" cmpd="sng" algn="ctr">
              <a:solidFill>
                <a:sysClr val="windowText" lastClr="000000"/>
              </a:solidFill>
              <a:prstDash val="dashDot"/>
            </a:ln>
            <a:effectLst/>
          </p:spPr>
        </p:cxnSp>
        <p:cxnSp>
          <p:nvCxnSpPr>
            <p:cNvPr id="113" name="直線コネクタ 112"/>
            <p:cNvCxnSpPr/>
            <p:nvPr/>
          </p:nvCxnSpPr>
          <p:spPr>
            <a:xfrm>
              <a:off x="2605211" y="4043695"/>
              <a:ext cx="1087444" cy="0"/>
            </a:xfrm>
            <a:prstGeom prst="line">
              <a:avLst/>
            </a:prstGeom>
            <a:noFill/>
            <a:ln w="12700" cap="flat" cmpd="sng" algn="ctr">
              <a:solidFill>
                <a:sysClr val="windowText" lastClr="000000"/>
              </a:solidFill>
              <a:prstDash val="dashDot"/>
            </a:ln>
            <a:effectLst/>
          </p:spPr>
        </p:cxnSp>
        <p:cxnSp>
          <p:nvCxnSpPr>
            <p:cNvPr id="114" name="直線矢印コネクタ 113"/>
            <p:cNvCxnSpPr/>
            <p:nvPr/>
          </p:nvCxnSpPr>
          <p:spPr>
            <a:xfrm>
              <a:off x="2174712" y="1327783"/>
              <a:ext cx="430499" cy="665988"/>
            </a:xfrm>
            <a:prstGeom prst="straightConnector1">
              <a:avLst/>
            </a:prstGeom>
            <a:noFill/>
            <a:ln w="28575" cap="flat" cmpd="sng" algn="ctr">
              <a:solidFill>
                <a:sysClr val="windowText" lastClr="000000"/>
              </a:solidFill>
              <a:prstDash val="solid"/>
              <a:tailEnd type="arrow"/>
            </a:ln>
            <a:effectLst/>
          </p:spPr>
        </p:cxnSp>
        <p:cxnSp>
          <p:nvCxnSpPr>
            <p:cNvPr id="115" name="直線矢印コネクタ 114"/>
            <p:cNvCxnSpPr/>
            <p:nvPr/>
          </p:nvCxnSpPr>
          <p:spPr>
            <a:xfrm>
              <a:off x="2163319" y="1993771"/>
              <a:ext cx="430499" cy="665988"/>
            </a:xfrm>
            <a:prstGeom prst="straightConnector1">
              <a:avLst/>
            </a:prstGeom>
            <a:noFill/>
            <a:ln w="28575" cap="flat" cmpd="sng" algn="ctr">
              <a:solidFill>
                <a:sysClr val="windowText" lastClr="000000"/>
              </a:solidFill>
              <a:prstDash val="solid"/>
              <a:tailEnd type="arrow"/>
            </a:ln>
            <a:effectLst/>
          </p:spPr>
        </p:cxnSp>
        <p:cxnSp>
          <p:nvCxnSpPr>
            <p:cNvPr id="116" name="直線矢印コネクタ 115"/>
            <p:cNvCxnSpPr/>
            <p:nvPr/>
          </p:nvCxnSpPr>
          <p:spPr>
            <a:xfrm>
              <a:off x="2163319" y="2631582"/>
              <a:ext cx="430499" cy="665988"/>
            </a:xfrm>
            <a:prstGeom prst="straightConnector1">
              <a:avLst/>
            </a:prstGeom>
            <a:noFill/>
            <a:ln w="28575" cap="flat" cmpd="sng" algn="ctr">
              <a:solidFill>
                <a:sysClr val="windowText" lastClr="000000"/>
              </a:solidFill>
              <a:prstDash val="solid"/>
              <a:tailEnd type="arrow"/>
            </a:ln>
            <a:effectLst/>
          </p:spPr>
        </p:cxnSp>
        <p:cxnSp>
          <p:nvCxnSpPr>
            <p:cNvPr id="117" name="直線矢印コネクタ 116"/>
            <p:cNvCxnSpPr/>
            <p:nvPr/>
          </p:nvCxnSpPr>
          <p:spPr>
            <a:xfrm>
              <a:off x="2197285" y="3338066"/>
              <a:ext cx="430499" cy="665988"/>
            </a:xfrm>
            <a:prstGeom prst="straightConnector1">
              <a:avLst/>
            </a:prstGeom>
            <a:noFill/>
            <a:ln w="28575" cap="flat" cmpd="sng" algn="ctr">
              <a:solidFill>
                <a:sysClr val="windowText" lastClr="000000"/>
              </a:solidFill>
              <a:prstDash val="solid"/>
              <a:tailEnd type="arrow"/>
            </a:ln>
            <a:effectLst/>
          </p:spPr>
        </p:cxnSp>
      </p:grpSp>
      <p:sp>
        <p:nvSpPr>
          <p:cNvPr id="118" name="テキスト ボックス 117"/>
          <p:cNvSpPr txBox="1"/>
          <p:nvPr/>
        </p:nvSpPr>
        <p:spPr>
          <a:xfrm>
            <a:off x="610202" y="2895486"/>
            <a:ext cx="1080010" cy="369332"/>
          </a:xfrm>
          <a:prstGeom prst="rect">
            <a:avLst/>
          </a:prstGeom>
          <a:noFill/>
        </p:spPr>
        <p:txBody>
          <a:bodyPr wrap="square" rtlCol="0">
            <a:spAutoFit/>
          </a:bodyPr>
          <a:lstStyle/>
          <a:p>
            <a:pPr algn="ctr"/>
            <a:r>
              <a:rPr lang="en-US" altLang="ja-JP" b="1" dirty="0" smtClean="0">
                <a:solidFill>
                  <a:prstClr val="black"/>
                </a:solidFill>
                <a:ea typeface="ＭＳ Ｐゴシック"/>
              </a:rPr>
              <a:t>Sender</a:t>
            </a:r>
            <a:endParaRPr lang="ja-JP" altLang="en-US" b="1" dirty="0">
              <a:solidFill>
                <a:prstClr val="black"/>
              </a:solidFill>
              <a:ea typeface="ＭＳ Ｐゴシック"/>
            </a:endParaRPr>
          </a:p>
        </p:txBody>
      </p:sp>
      <p:sp>
        <p:nvSpPr>
          <p:cNvPr id="119" name="テキスト ボックス 118"/>
          <p:cNvSpPr txBox="1"/>
          <p:nvPr/>
        </p:nvSpPr>
        <p:spPr>
          <a:xfrm>
            <a:off x="3347974" y="2895486"/>
            <a:ext cx="1080010" cy="369332"/>
          </a:xfrm>
          <a:prstGeom prst="rect">
            <a:avLst/>
          </a:prstGeom>
          <a:noFill/>
        </p:spPr>
        <p:txBody>
          <a:bodyPr wrap="square" rtlCol="0">
            <a:spAutoFit/>
          </a:bodyPr>
          <a:lstStyle/>
          <a:p>
            <a:pPr algn="ctr"/>
            <a:r>
              <a:rPr lang="en-US" altLang="ja-JP" b="1" dirty="0" smtClean="0">
                <a:solidFill>
                  <a:prstClr val="black"/>
                </a:solidFill>
                <a:ea typeface="ＭＳ Ｐゴシック"/>
              </a:rPr>
              <a:t>Receiver</a:t>
            </a:r>
            <a:endParaRPr lang="ja-JP" altLang="en-US" b="1" dirty="0">
              <a:solidFill>
                <a:prstClr val="black"/>
              </a:solidFill>
              <a:ea typeface="ＭＳ Ｐゴシック"/>
            </a:endParaRPr>
          </a:p>
        </p:txBody>
      </p:sp>
      <p:sp>
        <p:nvSpPr>
          <p:cNvPr id="120" name="テキスト ボックス 119"/>
          <p:cNvSpPr txBox="1"/>
          <p:nvPr/>
        </p:nvSpPr>
        <p:spPr>
          <a:xfrm>
            <a:off x="6056374" y="3145393"/>
            <a:ext cx="2079301" cy="369332"/>
          </a:xfrm>
          <a:prstGeom prst="rect">
            <a:avLst/>
          </a:prstGeom>
          <a:noFill/>
        </p:spPr>
        <p:txBody>
          <a:bodyPr wrap="square" rtlCol="0">
            <a:spAutoFit/>
          </a:bodyPr>
          <a:lstStyle/>
          <a:p>
            <a:pPr algn="ctr"/>
            <a:r>
              <a:rPr lang="en-US" altLang="ja-JP" b="1" dirty="0" smtClean="0">
                <a:solidFill>
                  <a:schemeClr val="accent6">
                    <a:lumMod val="50000"/>
                  </a:schemeClr>
                </a:solidFill>
                <a:ea typeface="ＭＳ Ｐゴシック"/>
              </a:rPr>
              <a:t>Shared Buffer</a:t>
            </a:r>
            <a:endParaRPr lang="ja-JP" altLang="en-US" b="1" dirty="0">
              <a:solidFill>
                <a:schemeClr val="accent6">
                  <a:lumMod val="50000"/>
                </a:schemeClr>
              </a:solidFill>
              <a:ea typeface="ＭＳ Ｐゴシック"/>
            </a:endParaRPr>
          </a:p>
        </p:txBody>
      </p:sp>
      <p:grpSp>
        <p:nvGrpSpPr>
          <p:cNvPr id="121" name="グループ化 120"/>
          <p:cNvGrpSpPr/>
          <p:nvPr/>
        </p:nvGrpSpPr>
        <p:grpSpPr>
          <a:xfrm>
            <a:off x="5251571" y="3545503"/>
            <a:ext cx="3560437" cy="2915922"/>
            <a:chOff x="-880016" y="1294271"/>
            <a:chExt cx="4594420" cy="4070391"/>
          </a:xfrm>
        </p:grpSpPr>
        <p:sp>
          <p:nvSpPr>
            <p:cNvPr id="122" name="正方形/長方形 121"/>
            <p:cNvSpPr/>
            <p:nvPr/>
          </p:nvSpPr>
          <p:spPr>
            <a:xfrm>
              <a:off x="818135" y="129427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Cell[0]</a:t>
              </a:r>
            </a:p>
          </p:txBody>
        </p:sp>
        <p:sp>
          <p:nvSpPr>
            <p:cNvPr id="123" name="正方形/長方形 122"/>
            <p:cNvSpPr/>
            <p:nvPr/>
          </p:nvSpPr>
          <p:spPr>
            <a:xfrm>
              <a:off x="818134" y="1980936"/>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Cell[1]</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24" name="正方形/長方形 123"/>
            <p:cNvSpPr/>
            <p:nvPr/>
          </p:nvSpPr>
          <p:spPr>
            <a:xfrm>
              <a:off x="825459" y="2654879"/>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Cell[2]</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25" name="正方形/長方形 124"/>
            <p:cNvSpPr/>
            <p:nvPr/>
          </p:nvSpPr>
          <p:spPr>
            <a:xfrm>
              <a:off x="825459" y="333011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Cell[3]</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26" name="直線矢印コネクタ 125"/>
            <p:cNvCxnSpPr/>
            <p:nvPr/>
          </p:nvCxnSpPr>
          <p:spPr>
            <a:xfrm>
              <a:off x="107504" y="1331008"/>
              <a:ext cx="710631" cy="0"/>
            </a:xfrm>
            <a:prstGeom prst="straightConnector1">
              <a:avLst/>
            </a:prstGeom>
            <a:noFill/>
            <a:ln w="28575" cap="flat" cmpd="sng" algn="ctr">
              <a:solidFill>
                <a:sysClr val="windowText" lastClr="000000"/>
              </a:solidFill>
              <a:prstDash val="solid"/>
              <a:tailEnd type="arrow"/>
            </a:ln>
            <a:effectLst/>
          </p:spPr>
        </p:cxnSp>
        <p:cxnSp>
          <p:nvCxnSpPr>
            <p:cNvPr id="128" name="直線矢印コネクタ 127"/>
            <p:cNvCxnSpPr/>
            <p:nvPr/>
          </p:nvCxnSpPr>
          <p:spPr>
            <a:xfrm>
              <a:off x="107504" y="2654879"/>
              <a:ext cx="717955" cy="0"/>
            </a:xfrm>
            <a:prstGeom prst="straightConnector1">
              <a:avLst/>
            </a:prstGeom>
            <a:noFill/>
            <a:ln w="28575" cap="flat" cmpd="sng" algn="ctr">
              <a:solidFill>
                <a:sysClr val="windowText" lastClr="000000"/>
              </a:solidFill>
              <a:prstDash val="solid"/>
              <a:tailEnd type="arrow"/>
            </a:ln>
            <a:effectLst/>
          </p:spPr>
        </p:cxnSp>
        <p:sp>
          <p:nvSpPr>
            <p:cNvPr id="130" name="正方形/長方形 129"/>
            <p:cNvSpPr/>
            <p:nvPr/>
          </p:nvSpPr>
          <p:spPr>
            <a:xfrm>
              <a:off x="-880016" y="1294271"/>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32" name="直線コネクタ 131"/>
            <p:cNvCxnSpPr/>
            <p:nvPr/>
          </p:nvCxnSpPr>
          <p:spPr>
            <a:xfrm>
              <a:off x="-880016" y="2654879"/>
              <a:ext cx="1087444" cy="0"/>
            </a:xfrm>
            <a:prstGeom prst="line">
              <a:avLst/>
            </a:prstGeom>
            <a:noFill/>
            <a:ln w="12700" cap="flat" cmpd="sng" algn="ctr">
              <a:solidFill>
                <a:sysClr val="windowText" lastClr="000000"/>
              </a:solidFill>
              <a:prstDash val="dashDot"/>
            </a:ln>
            <a:effectLst/>
          </p:spPr>
        </p:cxnSp>
        <p:sp>
          <p:nvSpPr>
            <p:cNvPr id="134" name="正方形/長方形 133"/>
            <p:cNvSpPr/>
            <p:nvPr/>
          </p:nvSpPr>
          <p:spPr>
            <a:xfrm>
              <a:off x="2634284" y="2654879"/>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35" name="直線コネクタ 134"/>
            <p:cNvCxnSpPr/>
            <p:nvPr/>
          </p:nvCxnSpPr>
          <p:spPr>
            <a:xfrm>
              <a:off x="2612535" y="2654879"/>
              <a:ext cx="1087444" cy="0"/>
            </a:xfrm>
            <a:prstGeom prst="line">
              <a:avLst/>
            </a:prstGeom>
            <a:noFill/>
            <a:ln w="12700" cap="flat" cmpd="sng" algn="ctr">
              <a:solidFill>
                <a:sysClr val="windowText" lastClr="000000"/>
              </a:solidFill>
              <a:prstDash val="dashDot"/>
            </a:ln>
            <a:effectLst/>
          </p:spPr>
        </p:cxnSp>
        <p:cxnSp>
          <p:nvCxnSpPr>
            <p:cNvPr id="137" name="直線コネクタ 136"/>
            <p:cNvCxnSpPr/>
            <p:nvPr/>
          </p:nvCxnSpPr>
          <p:spPr>
            <a:xfrm>
              <a:off x="2605211" y="4043695"/>
              <a:ext cx="1087444" cy="0"/>
            </a:xfrm>
            <a:prstGeom prst="line">
              <a:avLst/>
            </a:prstGeom>
            <a:noFill/>
            <a:ln w="12700" cap="flat" cmpd="sng" algn="ctr">
              <a:solidFill>
                <a:sysClr val="windowText" lastClr="000000"/>
              </a:solidFill>
              <a:prstDash val="dashDot"/>
            </a:ln>
            <a:effectLst/>
          </p:spPr>
        </p:cxnSp>
        <p:cxnSp>
          <p:nvCxnSpPr>
            <p:cNvPr id="138" name="直線矢印コネクタ 137"/>
            <p:cNvCxnSpPr/>
            <p:nvPr/>
          </p:nvCxnSpPr>
          <p:spPr>
            <a:xfrm>
              <a:off x="2174713" y="1327783"/>
              <a:ext cx="459571" cy="1327096"/>
            </a:xfrm>
            <a:prstGeom prst="straightConnector1">
              <a:avLst/>
            </a:prstGeom>
            <a:noFill/>
            <a:ln w="28575" cap="flat" cmpd="sng" algn="ctr">
              <a:solidFill>
                <a:sysClr val="windowText" lastClr="000000"/>
              </a:solidFill>
              <a:prstDash val="solid"/>
              <a:tailEnd type="arrow"/>
            </a:ln>
            <a:effectLst/>
          </p:spPr>
        </p:cxnSp>
        <p:cxnSp>
          <p:nvCxnSpPr>
            <p:cNvPr id="140" name="直線矢印コネクタ 139"/>
            <p:cNvCxnSpPr>
              <a:endCxn id="134" idx="1"/>
            </p:cNvCxnSpPr>
            <p:nvPr/>
          </p:nvCxnSpPr>
          <p:spPr>
            <a:xfrm>
              <a:off x="2163320" y="2631582"/>
              <a:ext cx="470964" cy="1378188"/>
            </a:xfrm>
            <a:prstGeom prst="straightConnector1">
              <a:avLst/>
            </a:prstGeom>
            <a:noFill/>
            <a:ln w="28575" cap="flat" cmpd="sng" algn="ctr">
              <a:solidFill>
                <a:sysClr val="windowText" lastClr="000000"/>
              </a:solidFill>
              <a:prstDash val="solid"/>
              <a:tailEnd type="arrow"/>
            </a:ln>
            <a:effectLst/>
          </p:spPr>
        </p:cxnSp>
      </p:grpSp>
      <p:sp>
        <p:nvSpPr>
          <p:cNvPr id="142" name="テキスト ボックス 141"/>
          <p:cNvSpPr txBox="1"/>
          <p:nvPr/>
        </p:nvSpPr>
        <p:spPr>
          <a:xfrm>
            <a:off x="5107773" y="3017810"/>
            <a:ext cx="1080010" cy="369332"/>
          </a:xfrm>
          <a:prstGeom prst="rect">
            <a:avLst/>
          </a:prstGeom>
          <a:noFill/>
        </p:spPr>
        <p:txBody>
          <a:bodyPr wrap="square" rtlCol="0">
            <a:spAutoFit/>
          </a:bodyPr>
          <a:lstStyle/>
          <a:p>
            <a:pPr algn="ctr"/>
            <a:r>
              <a:rPr lang="en-US" altLang="ja-JP" b="1" dirty="0" smtClean="0">
                <a:solidFill>
                  <a:prstClr val="black"/>
                </a:solidFill>
                <a:ea typeface="ＭＳ Ｐゴシック"/>
              </a:rPr>
              <a:t>Sender</a:t>
            </a:r>
            <a:endParaRPr lang="ja-JP" altLang="en-US" b="1" dirty="0">
              <a:solidFill>
                <a:prstClr val="black"/>
              </a:solidFill>
              <a:ea typeface="ＭＳ Ｐゴシック"/>
            </a:endParaRPr>
          </a:p>
        </p:txBody>
      </p:sp>
      <p:sp>
        <p:nvSpPr>
          <p:cNvPr id="143" name="テキスト ボックス 142"/>
          <p:cNvSpPr txBox="1"/>
          <p:nvPr/>
        </p:nvSpPr>
        <p:spPr>
          <a:xfrm>
            <a:off x="7836629" y="3023069"/>
            <a:ext cx="1080010" cy="369332"/>
          </a:xfrm>
          <a:prstGeom prst="rect">
            <a:avLst/>
          </a:prstGeom>
          <a:noFill/>
        </p:spPr>
        <p:txBody>
          <a:bodyPr wrap="square" rtlCol="0">
            <a:spAutoFit/>
          </a:bodyPr>
          <a:lstStyle/>
          <a:p>
            <a:pPr algn="ctr"/>
            <a:r>
              <a:rPr lang="en-US" altLang="ja-JP" b="1" dirty="0" smtClean="0">
                <a:solidFill>
                  <a:prstClr val="black"/>
                </a:solidFill>
                <a:ea typeface="ＭＳ Ｐゴシック"/>
              </a:rPr>
              <a:t>Receiver</a:t>
            </a:r>
            <a:endParaRPr lang="ja-JP" altLang="en-US" b="1" dirty="0">
              <a:solidFill>
                <a:prstClr val="black"/>
              </a:solidFill>
              <a:ea typeface="ＭＳ Ｐゴシック"/>
            </a:endParaRPr>
          </a:p>
        </p:txBody>
      </p:sp>
      <p:cxnSp>
        <p:nvCxnSpPr>
          <p:cNvPr id="146" name="直線矢印コネクタ 145"/>
          <p:cNvCxnSpPr/>
          <p:nvPr/>
        </p:nvCxnSpPr>
        <p:spPr>
          <a:xfrm>
            <a:off x="5921269" y="3806730"/>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5926980" y="3959130"/>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5924485" y="4134793"/>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p:nvPr/>
        </p:nvCxnSpPr>
        <p:spPr>
          <a:xfrm>
            <a:off x="5936060" y="4278809"/>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p:nvPr/>
        </p:nvCxnSpPr>
        <p:spPr>
          <a:xfrm>
            <a:off x="5912188" y="4773244"/>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a:off x="5917899" y="4925644"/>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a:off x="5915404" y="5101307"/>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5926979" y="5245323"/>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p:nvPr/>
        </p:nvCxnSpPr>
        <p:spPr>
          <a:xfrm>
            <a:off x="7794007" y="4662204"/>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p:nvPr/>
        </p:nvCxnSpPr>
        <p:spPr>
          <a:xfrm>
            <a:off x="7799718" y="4814604"/>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p:nvPr/>
        </p:nvCxnSpPr>
        <p:spPr>
          <a:xfrm>
            <a:off x="7797223" y="4990267"/>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7808798" y="5134283"/>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p:nvPr/>
        </p:nvCxnSpPr>
        <p:spPr>
          <a:xfrm>
            <a:off x="7814984" y="5677353"/>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p:nvPr/>
        </p:nvCxnSpPr>
        <p:spPr>
          <a:xfrm>
            <a:off x="7820695" y="5829753"/>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p:nvPr/>
        </p:nvCxnSpPr>
        <p:spPr>
          <a:xfrm>
            <a:off x="7818200" y="6005416"/>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線矢印コネクタ 160"/>
          <p:cNvCxnSpPr/>
          <p:nvPr/>
        </p:nvCxnSpPr>
        <p:spPr>
          <a:xfrm>
            <a:off x="7829775" y="6149432"/>
            <a:ext cx="3589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7" name="テキスト ボックス 186"/>
          <p:cNvSpPr txBox="1"/>
          <p:nvPr/>
        </p:nvSpPr>
        <p:spPr>
          <a:xfrm>
            <a:off x="458417" y="6433591"/>
            <a:ext cx="3960440" cy="307777"/>
          </a:xfrm>
          <a:prstGeom prst="rect">
            <a:avLst/>
          </a:prstGeom>
          <a:noFill/>
        </p:spPr>
        <p:txBody>
          <a:bodyPr wrap="square" rtlCol="0">
            <a:spAutoFit/>
          </a:bodyPr>
          <a:lstStyle/>
          <a:p>
            <a:pPr algn="ctr"/>
            <a:r>
              <a:rPr kumimoji="1" lang="en-US" altLang="ja-JP" sz="1400" b="1" dirty="0" smtClean="0">
                <a:solidFill>
                  <a:schemeClr val="bg2">
                    <a:lumMod val="10000"/>
                  </a:schemeClr>
                </a:solidFill>
              </a:rPr>
              <a:t>(a</a:t>
            </a:r>
            <a:r>
              <a:rPr lang="en-US" altLang="ja-JP" sz="1400" b="1" dirty="0">
                <a:solidFill>
                  <a:schemeClr val="bg2">
                    <a:lumMod val="10000"/>
                  </a:schemeClr>
                </a:solidFill>
              </a:rPr>
              <a:t>) Sequential Pipelining </a:t>
            </a:r>
            <a:endParaRPr kumimoji="1" lang="ja-JP" altLang="en-US" sz="1400" b="1" dirty="0">
              <a:solidFill>
                <a:schemeClr val="bg2">
                  <a:lumMod val="10000"/>
                </a:schemeClr>
              </a:solidFill>
            </a:endParaRPr>
          </a:p>
        </p:txBody>
      </p:sp>
      <p:sp>
        <p:nvSpPr>
          <p:cNvPr id="188" name="テキスト ボックス 187"/>
          <p:cNvSpPr txBox="1"/>
          <p:nvPr/>
        </p:nvSpPr>
        <p:spPr>
          <a:xfrm>
            <a:off x="5110129" y="6433591"/>
            <a:ext cx="3960440" cy="307777"/>
          </a:xfrm>
          <a:prstGeom prst="rect">
            <a:avLst/>
          </a:prstGeom>
          <a:noFill/>
        </p:spPr>
        <p:txBody>
          <a:bodyPr wrap="square" rtlCol="0">
            <a:spAutoFit/>
          </a:bodyPr>
          <a:lstStyle/>
          <a:p>
            <a:pPr algn="ctr"/>
            <a:r>
              <a:rPr kumimoji="1" lang="en-US" altLang="ja-JP" sz="1400" b="1" dirty="0" smtClean="0">
                <a:solidFill>
                  <a:schemeClr val="bg2">
                    <a:lumMod val="10000"/>
                  </a:schemeClr>
                </a:solidFill>
              </a:rPr>
              <a:t>(b</a:t>
            </a:r>
            <a:r>
              <a:rPr lang="en-US" altLang="ja-JP" sz="1400" b="1" dirty="0" smtClean="0">
                <a:solidFill>
                  <a:schemeClr val="bg2">
                    <a:lumMod val="10000"/>
                  </a:schemeClr>
                </a:solidFill>
              </a:rPr>
              <a:t>) </a:t>
            </a:r>
            <a:r>
              <a:rPr lang="en-US" altLang="ja-JP" sz="1400" b="1" dirty="0">
                <a:solidFill>
                  <a:schemeClr val="bg2">
                    <a:lumMod val="10000"/>
                  </a:schemeClr>
                </a:solidFill>
              </a:rPr>
              <a:t>Parallel pipelining </a:t>
            </a:r>
            <a:endParaRPr kumimoji="1" lang="ja-JP" altLang="en-US" sz="1400" b="1" dirty="0">
              <a:solidFill>
                <a:schemeClr val="bg2">
                  <a:lumMod val="10000"/>
                </a:schemeClr>
              </a:solidFill>
            </a:endParaRPr>
          </a:p>
        </p:txBody>
      </p:sp>
      <p:sp>
        <p:nvSpPr>
          <p:cNvPr id="6" name="内容占位符 5"/>
          <p:cNvSpPr>
            <a:spLocks noGrp="1"/>
          </p:cNvSpPr>
          <p:nvPr>
            <p:ph sz="half" idx="1"/>
          </p:nvPr>
        </p:nvSpPr>
        <p:spPr/>
        <p:txBody>
          <a:bodyPr/>
          <a:lstStyle/>
          <a:p>
            <a:r>
              <a:rPr lang="en-US" altLang="ja-JP" sz="2400" dirty="0" smtClean="0"/>
              <a:t>Original sequential algorithm</a:t>
            </a:r>
            <a:endParaRPr lang="en-US" altLang="ja-JP" sz="2400" dirty="0"/>
          </a:p>
          <a:p>
            <a:pPr lvl="1"/>
            <a:r>
              <a:rPr lang="en-US" altLang="ja-JP" sz="2000" dirty="0">
                <a:solidFill>
                  <a:srgbClr val="C0504D"/>
                </a:solidFill>
              </a:rPr>
              <a:t>Shared user space </a:t>
            </a:r>
            <a:r>
              <a:rPr lang="en-US" altLang="ja-JP" sz="2000" dirty="0" smtClean="0">
                <a:solidFill>
                  <a:srgbClr val="C0504D"/>
                </a:solidFill>
              </a:rPr>
              <a:t>buffer </a:t>
            </a:r>
            <a:r>
              <a:rPr lang="en-US" altLang="ja-JP" sz="2000" dirty="0" smtClean="0"/>
              <a:t>between processes</a:t>
            </a:r>
            <a:endParaRPr lang="en-US" altLang="ja-JP" sz="2000" dirty="0"/>
          </a:p>
          <a:p>
            <a:pPr lvl="1"/>
            <a:r>
              <a:rPr lang="en-US" altLang="ja-JP" sz="2000" dirty="0">
                <a:solidFill>
                  <a:srgbClr val="C0504D"/>
                </a:solidFill>
              </a:rPr>
              <a:t>P</a:t>
            </a:r>
            <a:r>
              <a:rPr lang="en-US" altLang="ja-JP" sz="2000" dirty="0" smtClean="0">
                <a:solidFill>
                  <a:srgbClr val="C0504D"/>
                </a:solidFill>
              </a:rPr>
              <a:t>ipelining </a:t>
            </a:r>
            <a:r>
              <a:rPr lang="en-US" altLang="ja-JP" sz="2000" dirty="0">
                <a:solidFill>
                  <a:srgbClr val="C0504D"/>
                </a:solidFill>
              </a:rPr>
              <a:t>copy </a:t>
            </a:r>
            <a:r>
              <a:rPr lang="en-US" altLang="ja-JP" sz="2000" dirty="0"/>
              <a:t>on both sender side and receiver side</a:t>
            </a:r>
            <a:r>
              <a:rPr lang="ja-JP" altLang="en-US" sz="2000" dirty="0"/>
              <a:t/>
            </a:r>
            <a:br>
              <a:rPr lang="ja-JP" altLang="en-US" sz="2000" dirty="0"/>
            </a:br>
            <a:endParaRPr lang="en-US" altLang="ja-JP" sz="2000" dirty="0"/>
          </a:p>
          <a:p>
            <a:pPr lvl="1"/>
            <a:endParaRPr lang="en-US" altLang="ja-JP" sz="2000" dirty="0"/>
          </a:p>
          <a:p>
            <a:endParaRPr lang="zh-CN" altLang="en-US" sz="2400" dirty="0"/>
          </a:p>
          <a:p>
            <a:endParaRPr kumimoji="1" lang="zh-CN" altLang="en-US" dirty="0"/>
          </a:p>
        </p:txBody>
      </p:sp>
    </p:spTree>
    <p:extLst>
      <p:ext uri="{BB962C8B-B14F-4D97-AF65-F5344CB8AC3E}">
        <p14:creationId xmlns:p14="http://schemas.microsoft.com/office/powerpoint/2010/main" val="1577268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Sequential </a:t>
            </a:r>
            <a:r>
              <a:rPr lang="en-US" altLang="ja-JP" dirty="0" smtClean="0"/>
              <a:t>Pipelining </a:t>
            </a:r>
            <a:r>
              <a:rPr lang="en-US" altLang="ja-JP" dirty="0"/>
              <a:t>VS Parallelism</a:t>
            </a:r>
          </a:p>
        </p:txBody>
      </p:sp>
      <p:sp>
        <p:nvSpPr>
          <p:cNvPr id="3" name="コンテンツ プレースホルダー 2"/>
          <p:cNvSpPr>
            <a:spLocks noGrp="1"/>
          </p:cNvSpPr>
          <p:nvPr>
            <p:ph idx="1"/>
          </p:nvPr>
        </p:nvSpPr>
        <p:spPr>
          <a:xfrm>
            <a:off x="457200" y="908720"/>
            <a:ext cx="8435280" cy="5688632"/>
          </a:xfrm>
        </p:spPr>
        <p:txBody>
          <a:bodyPr/>
          <a:lstStyle/>
          <a:p>
            <a:r>
              <a:rPr lang="en-US" altLang="ja-JP" dirty="0" smtClean="0"/>
              <a:t>Small Data transferring ( &lt; 128K )</a:t>
            </a:r>
          </a:p>
          <a:p>
            <a:pPr lvl="1"/>
            <a:r>
              <a:rPr lang="en-US" altLang="ja-JP" dirty="0" smtClean="0">
                <a:solidFill>
                  <a:srgbClr val="C0504D"/>
                </a:solidFill>
              </a:rPr>
              <a:t>Threads synchronization overhead </a:t>
            </a:r>
            <a:r>
              <a:rPr lang="en-US" altLang="ja-JP" dirty="0" smtClean="0"/>
              <a:t>&gt; parallel improvement</a:t>
            </a:r>
          </a:p>
          <a:p>
            <a:r>
              <a:rPr lang="en-US" altLang="ja-JP" dirty="0" smtClean="0"/>
              <a:t>Large Data transferring</a:t>
            </a:r>
          </a:p>
          <a:p>
            <a:pPr lvl="1"/>
            <a:r>
              <a:rPr lang="en-US" altLang="ja-JP" sz="1800" dirty="0" smtClean="0"/>
              <a:t>Data transferred using Sequential Fine-Grained Pipelining </a:t>
            </a:r>
          </a:p>
          <a:p>
            <a:endParaRPr lang="en-US" altLang="ja-JP" dirty="0"/>
          </a:p>
          <a:p>
            <a:pPr marL="0" indent="0">
              <a:buNone/>
            </a:pPr>
            <a:endParaRPr lang="en-US" altLang="ja-JP" sz="1600" dirty="0"/>
          </a:p>
          <a:p>
            <a:pPr lvl="1"/>
            <a:endParaRPr lang="en-US" altLang="ja-JP" sz="1800" dirty="0" smtClean="0"/>
          </a:p>
          <a:p>
            <a:pPr lvl="1"/>
            <a:r>
              <a:rPr lang="en-US" altLang="ja-JP" sz="1800" dirty="0" smtClean="0"/>
              <a:t>Data </a:t>
            </a:r>
            <a:r>
              <a:rPr lang="en-US" altLang="ja-JP" sz="1800" dirty="0"/>
              <a:t>transferred using </a:t>
            </a:r>
            <a:r>
              <a:rPr lang="en-US" altLang="ja-JP" sz="1800" dirty="0" smtClean="0"/>
              <a:t>Parallelism with </a:t>
            </a:r>
            <a:r>
              <a:rPr lang="en-US" altLang="ja-JP" sz="1800" dirty="0" smtClean="0">
                <a:solidFill>
                  <a:srgbClr val="C0504D"/>
                </a:solidFill>
              </a:rPr>
              <a:t>only a few of threads (worse)</a:t>
            </a:r>
          </a:p>
          <a:p>
            <a:endParaRPr lang="en-US" altLang="ja-JP" dirty="0"/>
          </a:p>
          <a:p>
            <a:endParaRPr lang="en-US" altLang="ja-JP" dirty="0" smtClean="0"/>
          </a:p>
          <a:p>
            <a:pPr lvl="1"/>
            <a:r>
              <a:rPr lang="en-US" altLang="ja-JP" sz="1800" dirty="0" smtClean="0"/>
              <a:t>Data </a:t>
            </a:r>
            <a:r>
              <a:rPr lang="en-US" altLang="ja-JP" sz="1800" dirty="0"/>
              <a:t>transferred using Parallelism with </a:t>
            </a:r>
            <a:r>
              <a:rPr lang="en-US" altLang="ja-JP" sz="1800" dirty="0" smtClean="0">
                <a:solidFill>
                  <a:srgbClr val="C0504D"/>
                </a:solidFill>
              </a:rPr>
              <a:t>many threads (better)</a:t>
            </a:r>
            <a:endParaRPr lang="en-US" altLang="ja-JP" sz="1800" dirty="0">
              <a:solidFill>
                <a:srgbClr val="C0504D"/>
              </a:solidFill>
            </a:endParaRPr>
          </a:p>
          <a:p>
            <a:endParaRPr kumimoji="1" lang="ja-JP" altLang="en-US" dirty="0"/>
          </a:p>
        </p:txBody>
      </p:sp>
      <p:grpSp>
        <p:nvGrpSpPr>
          <p:cNvPr id="225" name="グループ化 224"/>
          <p:cNvGrpSpPr/>
          <p:nvPr/>
        </p:nvGrpSpPr>
        <p:grpSpPr>
          <a:xfrm>
            <a:off x="2716578" y="3403250"/>
            <a:ext cx="4168557" cy="259234"/>
            <a:chOff x="217224" y="2735471"/>
            <a:chExt cx="4168557" cy="518468"/>
          </a:xfrm>
        </p:grpSpPr>
        <p:sp>
          <p:nvSpPr>
            <p:cNvPr id="137" name="正方形/長方形 136"/>
            <p:cNvSpPr/>
            <p:nvPr/>
          </p:nvSpPr>
          <p:spPr>
            <a:xfrm>
              <a:off x="217224" y="2735471"/>
              <a:ext cx="4168557" cy="518468"/>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38" name="直線コネクタ 137"/>
            <p:cNvCxnSpPr/>
            <p:nvPr/>
          </p:nvCxnSpPr>
          <p:spPr>
            <a:xfrm>
              <a:off x="1259632" y="2735471"/>
              <a:ext cx="0" cy="518468"/>
            </a:xfrm>
            <a:prstGeom prst="line">
              <a:avLst/>
            </a:prstGeom>
            <a:noFill/>
            <a:ln w="12700" cap="flat" cmpd="sng" algn="ctr">
              <a:solidFill>
                <a:sysClr val="windowText" lastClr="000000"/>
              </a:solidFill>
              <a:prstDash val="solid"/>
            </a:ln>
            <a:effectLst/>
          </p:spPr>
        </p:cxnSp>
        <p:cxnSp>
          <p:nvCxnSpPr>
            <p:cNvPr id="139" name="直線コネクタ 138"/>
            <p:cNvCxnSpPr>
              <a:stCxn id="137" idx="0"/>
              <a:endCxn id="137" idx="2"/>
            </p:cNvCxnSpPr>
            <p:nvPr/>
          </p:nvCxnSpPr>
          <p:spPr>
            <a:xfrm>
              <a:off x="2301503" y="2735471"/>
              <a:ext cx="0" cy="518468"/>
            </a:xfrm>
            <a:prstGeom prst="line">
              <a:avLst/>
            </a:prstGeom>
            <a:noFill/>
            <a:ln w="12700" cap="flat" cmpd="sng" algn="ctr">
              <a:solidFill>
                <a:sysClr val="windowText" lastClr="000000"/>
              </a:solidFill>
              <a:prstDash val="solid"/>
            </a:ln>
            <a:effectLst/>
          </p:spPr>
        </p:cxnSp>
        <p:cxnSp>
          <p:nvCxnSpPr>
            <p:cNvPr id="140" name="直線コネクタ 139"/>
            <p:cNvCxnSpPr/>
            <p:nvPr/>
          </p:nvCxnSpPr>
          <p:spPr>
            <a:xfrm>
              <a:off x="3341337" y="2735471"/>
              <a:ext cx="0" cy="518468"/>
            </a:xfrm>
            <a:prstGeom prst="line">
              <a:avLst/>
            </a:prstGeom>
            <a:noFill/>
            <a:ln w="12700" cap="flat" cmpd="sng" algn="ctr">
              <a:solidFill>
                <a:sysClr val="windowText" lastClr="000000"/>
              </a:solidFill>
              <a:prstDash val="solid"/>
            </a:ln>
            <a:effectLst/>
          </p:spPr>
        </p:cxnSp>
      </p:grpSp>
      <p:sp>
        <p:nvSpPr>
          <p:cNvPr id="243" name="正方形/長方形 242"/>
          <p:cNvSpPr/>
          <p:nvPr/>
        </p:nvSpPr>
        <p:spPr>
          <a:xfrm>
            <a:off x="2716578" y="3148819"/>
            <a:ext cx="1042408"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44" name="正方形/長方形 243"/>
          <p:cNvSpPr/>
          <p:nvPr/>
        </p:nvSpPr>
        <p:spPr>
          <a:xfrm>
            <a:off x="1674170" y="3148819"/>
            <a:ext cx="1042408"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45" name="正方形/長方形 244"/>
          <p:cNvSpPr/>
          <p:nvPr/>
        </p:nvSpPr>
        <p:spPr>
          <a:xfrm>
            <a:off x="4800319" y="3148819"/>
            <a:ext cx="1042408"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46" name="正方形/長方形 245"/>
          <p:cNvSpPr/>
          <p:nvPr/>
        </p:nvSpPr>
        <p:spPr>
          <a:xfrm>
            <a:off x="3757911" y="3148819"/>
            <a:ext cx="1042408"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grpSp>
        <p:nvGrpSpPr>
          <p:cNvPr id="258" name="グループ化 257"/>
          <p:cNvGrpSpPr/>
          <p:nvPr/>
        </p:nvGrpSpPr>
        <p:grpSpPr>
          <a:xfrm>
            <a:off x="1680058" y="2890290"/>
            <a:ext cx="4168557" cy="259234"/>
            <a:chOff x="217224" y="2735471"/>
            <a:chExt cx="4168557" cy="518468"/>
          </a:xfrm>
          <a:gradFill>
            <a:gsLst>
              <a:gs pos="0">
                <a:schemeClr val="accent4">
                  <a:lumMod val="20000"/>
                  <a:lumOff val="80000"/>
                </a:schemeClr>
              </a:gs>
              <a:gs pos="88000">
                <a:srgbClr val="F4FFDD"/>
              </a:gs>
              <a:gs pos="100000">
                <a:schemeClr val="bg1"/>
              </a:gs>
            </a:gsLst>
            <a:lin ang="5400000" scaled="1"/>
          </a:gradFill>
        </p:grpSpPr>
        <p:sp>
          <p:nvSpPr>
            <p:cNvPr id="259" name="正方形/長方形 258"/>
            <p:cNvSpPr/>
            <p:nvPr/>
          </p:nvSpPr>
          <p:spPr>
            <a:xfrm>
              <a:off x="217224" y="2735471"/>
              <a:ext cx="4168557" cy="518468"/>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algn="ctr"/>
              <a:endParaRPr kumimoji="0" lang="ja-JP" altLang="en-US" sz="1600" kern="0" dirty="0">
                <a:solidFill>
                  <a:prstClr val="black"/>
                </a:solidFill>
                <a:latin typeface="Calibri"/>
                <a:ea typeface="ＭＳ Ｐゴシック"/>
              </a:endParaRPr>
            </a:p>
          </p:txBody>
        </p:sp>
        <p:cxnSp>
          <p:nvCxnSpPr>
            <p:cNvPr id="260" name="直線コネクタ 259"/>
            <p:cNvCxnSpPr/>
            <p:nvPr/>
          </p:nvCxnSpPr>
          <p:spPr>
            <a:xfrm>
              <a:off x="1259632" y="2735471"/>
              <a:ext cx="0" cy="518468"/>
            </a:xfrm>
            <a:prstGeom prst="line">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cxnSp>
        <p:cxnSp>
          <p:nvCxnSpPr>
            <p:cNvPr id="261" name="直線コネクタ 260"/>
            <p:cNvCxnSpPr>
              <a:stCxn id="259" idx="0"/>
              <a:endCxn id="259" idx="2"/>
            </p:cNvCxnSpPr>
            <p:nvPr/>
          </p:nvCxnSpPr>
          <p:spPr>
            <a:xfrm>
              <a:off x="2301503" y="2735471"/>
              <a:ext cx="0" cy="518468"/>
            </a:xfrm>
            <a:prstGeom prst="line">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cxnSp>
        <p:cxnSp>
          <p:nvCxnSpPr>
            <p:cNvPr id="262" name="直線コネクタ 261"/>
            <p:cNvCxnSpPr/>
            <p:nvPr/>
          </p:nvCxnSpPr>
          <p:spPr>
            <a:xfrm>
              <a:off x="3341337" y="2735471"/>
              <a:ext cx="0" cy="518468"/>
            </a:xfrm>
            <a:prstGeom prst="line">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cxnSp>
      </p:grpSp>
      <p:sp>
        <p:nvSpPr>
          <p:cNvPr id="227" name="テキスト ボックス 226"/>
          <p:cNvSpPr txBox="1"/>
          <p:nvPr/>
        </p:nvSpPr>
        <p:spPr>
          <a:xfrm>
            <a:off x="479278" y="2881407"/>
            <a:ext cx="1599354" cy="307777"/>
          </a:xfrm>
          <a:prstGeom prst="rect">
            <a:avLst/>
          </a:prstGeom>
          <a:noFill/>
        </p:spPr>
        <p:txBody>
          <a:bodyPr wrap="square" rtlCol="0">
            <a:spAutoFit/>
          </a:bodyPr>
          <a:lstStyle/>
          <a:p>
            <a:r>
              <a:rPr kumimoji="1" lang="en-US" altLang="ja-JP" sz="1400" dirty="0" smtClean="0"/>
              <a:t>Sender Buffer</a:t>
            </a:r>
            <a:endParaRPr kumimoji="1" lang="ja-JP" altLang="en-US" sz="1400" dirty="0"/>
          </a:p>
        </p:txBody>
      </p:sp>
      <p:sp>
        <p:nvSpPr>
          <p:cNvPr id="307" name="テキスト ボックス 306"/>
          <p:cNvSpPr txBox="1"/>
          <p:nvPr/>
        </p:nvSpPr>
        <p:spPr>
          <a:xfrm>
            <a:off x="479277" y="3137534"/>
            <a:ext cx="1599354" cy="307777"/>
          </a:xfrm>
          <a:prstGeom prst="rect">
            <a:avLst/>
          </a:prstGeom>
          <a:noFill/>
        </p:spPr>
        <p:txBody>
          <a:bodyPr wrap="square" rtlCol="0">
            <a:spAutoFit/>
          </a:bodyPr>
          <a:lstStyle/>
          <a:p>
            <a:r>
              <a:rPr kumimoji="1" lang="en-US" altLang="ja-JP" sz="1400" dirty="0" smtClean="0">
                <a:solidFill>
                  <a:schemeClr val="accent6">
                    <a:lumMod val="50000"/>
                  </a:schemeClr>
                </a:solidFill>
              </a:rPr>
              <a:t>Shared Buffer</a:t>
            </a:r>
            <a:endParaRPr kumimoji="1" lang="ja-JP" altLang="en-US" sz="1400" dirty="0">
              <a:solidFill>
                <a:schemeClr val="accent6">
                  <a:lumMod val="50000"/>
                </a:schemeClr>
              </a:solidFill>
            </a:endParaRPr>
          </a:p>
        </p:txBody>
      </p:sp>
      <p:sp>
        <p:nvSpPr>
          <p:cNvPr id="308" name="テキスト ボックス 307"/>
          <p:cNvSpPr txBox="1"/>
          <p:nvPr/>
        </p:nvSpPr>
        <p:spPr>
          <a:xfrm>
            <a:off x="6885135" y="3391911"/>
            <a:ext cx="1599354" cy="307777"/>
          </a:xfrm>
          <a:prstGeom prst="rect">
            <a:avLst/>
          </a:prstGeom>
          <a:noFill/>
        </p:spPr>
        <p:txBody>
          <a:bodyPr wrap="square" rtlCol="0">
            <a:spAutoFit/>
          </a:bodyPr>
          <a:lstStyle/>
          <a:p>
            <a:r>
              <a:rPr lang="en-US" altLang="ja-JP" sz="1400" dirty="0" smtClean="0"/>
              <a:t>Receiver </a:t>
            </a:r>
            <a:r>
              <a:rPr kumimoji="1" lang="en-US" altLang="ja-JP" sz="1400" dirty="0" smtClean="0"/>
              <a:t>Buffer</a:t>
            </a:r>
            <a:endParaRPr kumimoji="1" lang="ja-JP" altLang="en-US" sz="1400" dirty="0"/>
          </a:p>
        </p:txBody>
      </p:sp>
      <p:cxnSp>
        <p:nvCxnSpPr>
          <p:cNvPr id="309" name="直線矢印コネクタ 308"/>
          <p:cNvCxnSpPr/>
          <p:nvPr/>
        </p:nvCxnSpPr>
        <p:spPr>
          <a:xfrm>
            <a:off x="2162600" y="3019907"/>
            <a:ext cx="0" cy="256127"/>
          </a:xfrm>
          <a:prstGeom prst="straightConnector1">
            <a:avLst/>
          </a:prstGeom>
          <a:noFill/>
          <a:ln w="19050" cap="flat" cmpd="sng" algn="ctr">
            <a:solidFill>
              <a:schemeClr val="tx1"/>
            </a:solidFill>
            <a:prstDash val="solid"/>
            <a:tailEnd type="arrow"/>
          </a:ln>
          <a:effectLst/>
        </p:spPr>
      </p:cxnSp>
      <p:cxnSp>
        <p:nvCxnSpPr>
          <p:cNvPr id="311" name="直線矢印コネクタ 310"/>
          <p:cNvCxnSpPr/>
          <p:nvPr/>
        </p:nvCxnSpPr>
        <p:spPr>
          <a:xfrm>
            <a:off x="3237782" y="3028830"/>
            <a:ext cx="0" cy="256127"/>
          </a:xfrm>
          <a:prstGeom prst="straightConnector1">
            <a:avLst/>
          </a:prstGeom>
          <a:noFill/>
          <a:ln w="19050" cap="flat" cmpd="sng" algn="ctr">
            <a:solidFill>
              <a:schemeClr val="tx1"/>
            </a:solidFill>
            <a:prstDash val="solid"/>
            <a:tailEnd type="arrow"/>
          </a:ln>
          <a:effectLst/>
        </p:spPr>
      </p:cxnSp>
      <p:cxnSp>
        <p:nvCxnSpPr>
          <p:cNvPr id="312" name="直線矢印コネクタ 311"/>
          <p:cNvCxnSpPr/>
          <p:nvPr/>
        </p:nvCxnSpPr>
        <p:spPr>
          <a:xfrm>
            <a:off x="4279115" y="3021460"/>
            <a:ext cx="0" cy="256127"/>
          </a:xfrm>
          <a:prstGeom prst="straightConnector1">
            <a:avLst/>
          </a:prstGeom>
          <a:noFill/>
          <a:ln w="19050" cap="flat" cmpd="sng" algn="ctr">
            <a:solidFill>
              <a:schemeClr val="tx1"/>
            </a:solidFill>
            <a:prstDash val="solid"/>
            <a:tailEnd type="arrow"/>
          </a:ln>
          <a:effectLst/>
        </p:spPr>
      </p:cxnSp>
      <p:cxnSp>
        <p:nvCxnSpPr>
          <p:cNvPr id="313" name="直線矢印コネクタ 312"/>
          <p:cNvCxnSpPr/>
          <p:nvPr/>
        </p:nvCxnSpPr>
        <p:spPr>
          <a:xfrm>
            <a:off x="5324769" y="3028829"/>
            <a:ext cx="0" cy="256127"/>
          </a:xfrm>
          <a:prstGeom prst="straightConnector1">
            <a:avLst/>
          </a:prstGeom>
          <a:noFill/>
          <a:ln w="19050" cap="flat" cmpd="sng" algn="ctr">
            <a:solidFill>
              <a:schemeClr val="tx1"/>
            </a:solidFill>
            <a:prstDash val="solid"/>
            <a:tailEnd type="arrow"/>
          </a:ln>
          <a:effectLst/>
        </p:spPr>
      </p:cxnSp>
      <p:cxnSp>
        <p:nvCxnSpPr>
          <p:cNvPr id="318" name="直線矢印コネクタ 317"/>
          <p:cNvCxnSpPr/>
          <p:nvPr/>
        </p:nvCxnSpPr>
        <p:spPr>
          <a:xfrm>
            <a:off x="5752713" y="3289672"/>
            <a:ext cx="168522" cy="256128"/>
          </a:xfrm>
          <a:prstGeom prst="straightConnector1">
            <a:avLst/>
          </a:prstGeom>
          <a:noFill/>
          <a:ln w="19050" cap="flat" cmpd="sng" algn="ctr">
            <a:solidFill>
              <a:schemeClr val="tx1"/>
            </a:solidFill>
            <a:prstDash val="solid"/>
            <a:tailEnd type="arrow"/>
          </a:ln>
          <a:effectLst/>
        </p:spPr>
      </p:cxnSp>
      <p:cxnSp>
        <p:nvCxnSpPr>
          <p:cNvPr id="330" name="直線矢印コネクタ 329"/>
          <p:cNvCxnSpPr/>
          <p:nvPr/>
        </p:nvCxnSpPr>
        <p:spPr>
          <a:xfrm>
            <a:off x="4721974" y="3304639"/>
            <a:ext cx="168522" cy="256128"/>
          </a:xfrm>
          <a:prstGeom prst="straightConnector1">
            <a:avLst/>
          </a:prstGeom>
          <a:noFill/>
          <a:ln w="19050" cap="flat" cmpd="sng" algn="ctr">
            <a:solidFill>
              <a:schemeClr val="tx1"/>
            </a:solidFill>
            <a:prstDash val="solid"/>
            <a:tailEnd type="arrow"/>
          </a:ln>
          <a:effectLst/>
        </p:spPr>
      </p:cxnSp>
      <p:cxnSp>
        <p:nvCxnSpPr>
          <p:cNvPr id="331" name="直線矢印コネクタ 330"/>
          <p:cNvCxnSpPr/>
          <p:nvPr/>
        </p:nvCxnSpPr>
        <p:spPr>
          <a:xfrm>
            <a:off x="3687458" y="3289672"/>
            <a:ext cx="168522" cy="256128"/>
          </a:xfrm>
          <a:prstGeom prst="straightConnector1">
            <a:avLst/>
          </a:prstGeom>
          <a:noFill/>
          <a:ln w="19050" cap="flat" cmpd="sng" algn="ctr">
            <a:solidFill>
              <a:schemeClr val="tx1"/>
            </a:solidFill>
            <a:prstDash val="solid"/>
            <a:tailEnd type="arrow"/>
          </a:ln>
          <a:effectLst/>
        </p:spPr>
      </p:cxnSp>
      <p:cxnSp>
        <p:nvCxnSpPr>
          <p:cNvPr id="332" name="直線矢印コネクタ 331"/>
          <p:cNvCxnSpPr/>
          <p:nvPr/>
        </p:nvCxnSpPr>
        <p:spPr>
          <a:xfrm>
            <a:off x="2638205" y="3289672"/>
            <a:ext cx="168522" cy="256128"/>
          </a:xfrm>
          <a:prstGeom prst="straightConnector1">
            <a:avLst/>
          </a:prstGeom>
          <a:noFill/>
          <a:ln w="19050" cap="flat" cmpd="sng" algn="ctr">
            <a:solidFill>
              <a:schemeClr val="tx1"/>
            </a:solidFill>
            <a:prstDash val="solid"/>
            <a:tailEnd type="arrow"/>
          </a:ln>
          <a:effectLst/>
        </p:spPr>
      </p:cxnSp>
      <p:grpSp>
        <p:nvGrpSpPr>
          <p:cNvPr id="238" name="グループ化 237"/>
          <p:cNvGrpSpPr/>
          <p:nvPr/>
        </p:nvGrpSpPr>
        <p:grpSpPr>
          <a:xfrm>
            <a:off x="1674170" y="4401392"/>
            <a:ext cx="6468583" cy="762467"/>
            <a:chOff x="1309348" y="4004382"/>
            <a:chExt cx="6468583" cy="762467"/>
          </a:xfrm>
        </p:grpSpPr>
        <p:sp>
          <p:nvSpPr>
            <p:cNvPr id="282" name="正方形/長方形 281"/>
            <p:cNvSpPr/>
            <p:nvPr/>
          </p:nvSpPr>
          <p:spPr>
            <a:xfrm>
              <a:off x="2118657" y="4263616"/>
              <a:ext cx="809309"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83" name="正方形/長方形 282"/>
            <p:cNvSpPr/>
            <p:nvPr/>
          </p:nvSpPr>
          <p:spPr>
            <a:xfrm>
              <a:off x="1309348" y="4262911"/>
              <a:ext cx="809309"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84" name="正方形/長方形 283"/>
            <p:cNvSpPr/>
            <p:nvPr/>
          </p:nvSpPr>
          <p:spPr>
            <a:xfrm>
              <a:off x="3737275" y="4263616"/>
              <a:ext cx="809309"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85" name="正方形/長方形 284"/>
            <p:cNvSpPr/>
            <p:nvPr/>
          </p:nvSpPr>
          <p:spPr>
            <a:xfrm>
              <a:off x="2927966" y="4263616"/>
              <a:ext cx="809309"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87" name="正方形/長方形 286"/>
            <p:cNvSpPr/>
            <p:nvPr/>
          </p:nvSpPr>
          <p:spPr>
            <a:xfrm>
              <a:off x="1317285" y="4004382"/>
              <a:ext cx="3231347" cy="259234"/>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algn="ctr"/>
              <a:endParaRPr kumimoji="0" lang="ja-JP" altLang="en-US" sz="1600" kern="0" dirty="0">
                <a:solidFill>
                  <a:prstClr val="black"/>
                </a:solidFill>
                <a:latin typeface="Calibri"/>
                <a:ea typeface="ＭＳ Ｐゴシック"/>
              </a:endParaRPr>
            </a:p>
          </p:txBody>
        </p:sp>
        <p:sp>
          <p:nvSpPr>
            <p:cNvPr id="291" name="正方形/長方形 290"/>
            <p:cNvSpPr/>
            <p:nvPr/>
          </p:nvSpPr>
          <p:spPr>
            <a:xfrm>
              <a:off x="4546584" y="4507615"/>
              <a:ext cx="3231347" cy="259234"/>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algn="ctr"/>
              <a:endParaRPr kumimoji="0" lang="ja-JP" altLang="en-US" sz="1600" kern="0" dirty="0">
                <a:solidFill>
                  <a:prstClr val="black"/>
                </a:solidFill>
                <a:latin typeface="Calibri"/>
                <a:ea typeface="ＭＳ Ｐゴシック"/>
              </a:endParaRPr>
            </a:p>
          </p:txBody>
        </p:sp>
        <p:cxnSp>
          <p:nvCxnSpPr>
            <p:cNvPr id="334" name="直線矢印コネクタ 333"/>
            <p:cNvCxnSpPr/>
            <p:nvPr/>
          </p:nvCxnSpPr>
          <p:spPr>
            <a:xfrm>
              <a:off x="2512387" y="4163471"/>
              <a:ext cx="0" cy="256127"/>
            </a:xfrm>
            <a:prstGeom prst="straightConnector1">
              <a:avLst/>
            </a:prstGeom>
            <a:noFill/>
            <a:ln w="9525" cap="flat" cmpd="sng" algn="ctr">
              <a:solidFill>
                <a:schemeClr val="tx1"/>
              </a:solidFill>
              <a:prstDash val="solid"/>
              <a:tailEnd type="arrow"/>
            </a:ln>
            <a:effectLst/>
          </p:spPr>
        </p:cxnSp>
        <p:cxnSp>
          <p:nvCxnSpPr>
            <p:cNvPr id="335" name="直線矢印コネクタ 334"/>
            <p:cNvCxnSpPr/>
            <p:nvPr/>
          </p:nvCxnSpPr>
          <p:spPr>
            <a:xfrm>
              <a:off x="2659720" y="4163470"/>
              <a:ext cx="0" cy="256127"/>
            </a:xfrm>
            <a:prstGeom prst="straightConnector1">
              <a:avLst/>
            </a:prstGeom>
            <a:noFill/>
            <a:ln w="9525" cap="flat" cmpd="sng" algn="ctr">
              <a:solidFill>
                <a:schemeClr val="tx1"/>
              </a:solidFill>
              <a:prstDash val="solid"/>
              <a:tailEnd type="arrow"/>
            </a:ln>
            <a:effectLst/>
          </p:spPr>
        </p:cxnSp>
        <p:cxnSp>
          <p:nvCxnSpPr>
            <p:cNvPr id="336" name="直線矢印コネクタ 335"/>
            <p:cNvCxnSpPr/>
            <p:nvPr/>
          </p:nvCxnSpPr>
          <p:spPr>
            <a:xfrm>
              <a:off x="2847444" y="4163471"/>
              <a:ext cx="0" cy="256127"/>
            </a:xfrm>
            <a:prstGeom prst="straightConnector1">
              <a:avLst/>
            </a:prstGeom>
            <a:noFill/>
            <a:ln w="9525" cap="flat" cmpd="sng" algn="ctr">
              <a:solidFill>
                <a:schemeClr val="tx1"/>
              </a:solidFill>
              <a:prstDash val="solid"/>
              <a:tailEnd type="arrow"/>
            </a:ln>
            <a:effectLst/>
          </p:spPr>
        </p:cxnSp>
        <p:cxnSp>
          <p:nvCxnSpPr>
            <p:cNvPr id="337" name="直線矢印コネクタ 336"/>
            <p:cNvCxnSpPr/>
            <p:nvPr/>
          </p:nvCxnSpPr>
          <p:spPr>
            <a:xfrm>
              <a:off x="2999908" y="4164130"/>
              <a:ext cx="0" cy="256127"/>
            </a:xfrm>
            <a:prstGeom prst="straightConnector1">
              <a:avLst/>
            </a:prstGeom>
            <a:noFill/>
            <a:ln w="9525" cap="flat" cmpd="sng" algn="ctr">
              <a:solidFill>
                <a:schemeClr val="tx1"/>
              </a:solidFill>
              <a:prstDash val="solid"/>
              <a:tailEnd type="arrow"/>
            </a:ln>
            <a:effectLst/>
          </p:spPr>
        </p:cxnSp>
        <p:cxnSp>
          <p:nvCxnSpPr>
            <p:cNvPr id="342" name="直線矢印コネクタ 341"/>
            <p:cNvCxnSpPr/>
            <p:nvPr/>
          </p:nvCxnSpPr>
          <p:spPr>
            <a:xfrm>
              <a:off x="5796539" y="4371822"/>
              <a:ext cx="0" cy="256127"/>
            </a:xfrm>
            <a:prstGeom prst="straightConnector1">
              <a:avLst/>
            </a:prstGeom>
            <a:noFill/>
            <a:ln w="9525" cap="flat" cmpd="sng" algn="ctr">
              <a:solidFill>
                <a:schemeClr val="tx1"/>
              </a:solidFill>
              <a:prstDash val="solid"/>
              <a:tailEnd type="arrow"/>
            </a:ln>
            <a:effectLst/>
          </p:spPr>
        </p:cxnSp>
        <p:cxnSp>
          <p:nvCxnSpPr>
            <p:cNvPr id="343" name="直線矢印コネクタ 342"/>
            <p:cNvCxnSpPr/>
            <p:nvPr/>
          </p:nvCxnSpPr>
          <p:spPr>
            <a:xfrm>
              <a:off x="5943872" y="4371821"/>
              <a:ext cx="0" cy="256127"/>
            </a:xfrm>
            <a:prstGeom prst="straightConnector1">
              <a:avLst/>
            </a:prstGeom>
            <a:noFill/>
            <a:ln w="9525" cap="flat" cmpd="sng" algn="ctr">
              <a:solidFill>
                <a:schemeClr val="tx1"/>
              </a:solidFill>
              <a:prstDash val="solid"/>
              <a:tailEnd type="arrow"/>
            </a:ln>
            <a:effectLst/>
          </p:spPr>
        </p:cxnSp>
        <p:cxnSp>
          <p:nvCxnSpPr>
            <p:cNvPr id="344" name="直線矢印コネクタ 343"/>
            <p:cNvCxnSpPr/>
            <p:nvPr/>
          </p:nvCxnSpPr>
          <p:spPr>
            <a:xfrm>
              <a:off x="6131596" y="4371822"/>
              <a:ext cx="0" cy="256127"/>
            </a:xfrm>
            <a:prstGeom prst="straightConnector1">
              <a:avLst/>
            </a:prstGeom>
            <a:noFill/>
            <a:ln w="9525" cap="flat" cmpd="sng" algn="ctr">
              <a:solidFill>
                <a:schemeClr val="tx1"/>
              </a:solidFill>
              <a:prstDash val="solid"/>
              <a:tailEnd type="arrow"/>
            </a:ln>
            <a:effectLst/>
          </p:spPr>
        </p:cxnSp>
        <p:cxnSp>
          <p:nvCxnSpPr>
            <p:cNvPr id="345" name="直線矢印コネクタ 344"/>
            <p:cNvCxnSpPr/>
            <p:nvPr/>
          </p:nvCxnSpPr>
          <p:spPr>
            <a:xfrm>
              <a:off x="6284060" y="4372481"/>
              <a:ext cx="0" cy="256127"/>
            </a:xfrm>
            <a:prstGeom prst="straightConnector1">
              <a:avLst/>
            </a:prstGeom>
            <a:noFill/>
            <a:ln w="9525" cap="flat" cmpd="sng" algn="ctr">
              <a:solidFill>
                <a:schemeClr val="tx1"/>
              </a:solidFill>
              <a:prstDash val="solid"/>
              <a:tailEnd type="arrow"/>
            </a:ln>
            <a:effectLst/>
          </p:spPr>
        </p:cxnSp>
      </p:grpSp>
      <p:grpSp>
        <p:nvGrpSpPr>
          <p:cNvPr id="239" name="グループ化 238"/>
          <p:cNvGrpSpPr/>
          <p:nvPr/>
        </p:nvGrpSpPr>
        <p:grpSpPr>
          <a:xfrm>
            <a:off x="1682107" y="5963633"/>
            <a:ext cx="2674569" cy="782403"/>
            <a:chOff x="1512530" y="5454909"/>
            <a:chExt cx="2674569" cy="782403"/>
          </a:xfrm>
        </p:grpSpPr>
        <p:sp>
          <p:nvSpPr>
            <p:cNvPr id="293" name="正方形/長方形 292"/>
            <p:cNvSpPr/>
            <p:nvPr/>
          </p:nvSpPr>
          <p:spPr>
            <a:xfrm>
              <a:off x="1512530" y="5713438"/>
              <a:ext cx="335057"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296" name="正方形/長方形 295"/>
            <p:cNvSpPr/>
            <p:nvPr/>
          </p:nvSpPr>
          <p:spPr>
            <a:xfrm>
              <a:off x="1518419" y="5454909"/>
              <a:ext cx="1334340" cy="259234"/>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algn="ctr"/>
              <a:endParaRPr kumimoji="0" lang="ja-JP" altLang="en-US" sz="1600" kern="0" dirty="0">
                <a:solidFill>
                  <a:prstClr val="black"/>
                </a:solidFill>
                <a:latin typeface="Calibri"/>
                <a:ea typeface="ＭＳ Ｐゴシック"/>
              </a:endParaRPr>
            </a:p>
          </p:txBody>
        </p:sp>
        <p:sp>
          <p:nvSpPr>
            <p:cNvPr id="301" name="正方形/長方形 300"/>
            <p:cNvSpPr/>
            <p:nvPr/>
          </p:nvSpPr>
          <p:spPr>
            <a:xfrm>
              <a:off x="1847587" y="5714143"/>
              <a:ext cx="335057"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302" name="正方形/長方形 301"/>
            <p:cNvSpPr/>
            <p:nvPr/>
          </p:nvSpPr>
          <p:spPr>
            <a:xfrm>
              <a:off x="2182644" y="5714143"/>
              <a:ext cx="335057"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303" name="正方形/長方形 302"/>
            <p:cNvSpPr/>
            <p:nvPr/>
          </p:nvSpPr>
          <p:spPr>
            <a:xfrm>
              <a:off x="2517701" y="5714143"/>
              <a:ext cx="335057" cy="254431"/>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304" name="正方形/長方形 303"/>
            <p:cNvSpPr/>
            <p:nvPr/>
          </p:nvSpPr>
          <p:spPr>
            <a:xfrm>
              <a:off x="2852759" y="5978078"/>
              <a:ext cx="1334340" cy="259234"/>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algn="ctr"/>
              <a:endParaRPr kumimoji="0" lang="ja-JP" altLang="en-US" sz="1600" kern="0" dirty="0">
                <a:solidFill>
                  <a:prstClr val="black"/>
                </a:solidFill>
                <a:latin typeface="Calibri"/>
                <a:ea typeface="ＭＳ Ｐゴシック"/>
              </a:endParaRPr>
            </a:p>
          </p:txBody>
        </p:sp>
        <p:cxnSp>
          <p:nvCxnSpPr>
            <p:cNvPr id="349" name="直線矢印コネクタ 348"/>
            <p:cNvCxnSpPr/>
            <p:nvPr/>
          </p:nvCxnSpPr>
          <p:spPr>
            <a:xfrm>
              <a:off x="3085802" y="5849981"/>
              <a:ext cx="0" cy="256127"/>
            </a:xfrm>
            <a:prstGeom prst="straightConnector1">
              <a:avLst/>
            </a:prstGeom>
            <a:noFill/>
            <a:ln w="6350" cap="flat" cmpd="sng" algn="ctr">
              <a:solidFill>
                <a:schemeClr val="tx1"/>
              </a:solidFill>
              <a:prstDash val="solid"/>
              <a:tailEnd type="arrow" w="sm" len="med"/>
            </a:ln>
            <a:effectLst/>
          </p:spPr>
        </p:cxnSp>
        <p:cxnSp>
          <p:nvCxnSpPr>
            <p:cNvPr id="350" name="直線矢印コネクタ 349"/>
            <p:cNvCxnSpPr/>
            <p:nvPr/>
          </p:nvCxnSpPr>
          <p:spPr>
            <a:xfrm>
              <a:off x="3259392" y="5849981"/>
              <a:ext cx="0" cy="256127"/>
            </a:xfrm>
            <a:prstGeom prst="straightConnector1">
              <a:avLst/>
            </a:prstGeom>
            <a:noFill/>
            <a:ln w="6350" cap="flat" cmpd="sng" algn="ctr">
              <a:solidFill>
                <a:schemeClr val="tx1"/>
              </a:solidFill>
              <a:prstDash val="solid"/>
              <a:tailEnd type="arrow" w="sm" len="med"/>
            </a:ln>
            <a:effectLst/>
          </p:spPr>
        </p:cxnSp>
        <p:cxnSp>
          <p:nvCxnSpPr>
            <p:cNvPr id="351" name="直線矢印コネクタ 350"/>
            <p:cNvCxnSpPr/>
            <p:nvPr/>
          </p:nvCxnSpPr>
          <p:spPr>
            <a:xfrm>
              <a:off x="3445410" y="5849980"/>
              <a:ext cx="0" cy="256127"/>
            </a:xfrm>
            <a:prstGeom prst="straightConnector1">
              <a:avLst/>
            </a:prstGeom>
            <a:noFill/>
            <a:ln w="6350" cap="flat" cmpd="sng" algn="ctr">
              <a:solidFill>
                <a:schemeClr val="tx1"/>
              </a:solidFill>
              <a:prstDash val="solid"/>
              <a:tailEnd type="arrow" w="sm" len="med"/>
            </a:ln>
            <a:effectLst/>
          </p:spPr>
        </p:cxnSp>
        <p:cxnSp>
          <p:nvCxnSpPr>
            <p:cNvPr id="352" name="直線矢印コネクタ 351"/>
            <p:cNvCxnSpPr/>
            <p:nvPr/>
          </p:nvCxnSpPr>
          <p:spPr>
            <a:xfrm>
              <a:off x="3612578" y="5849981"/>
              <a:ext cx="0" cy="256127"/>
            </a:xfrm>
            <a:prstGeom prst="straightConnector1">
              <a:avLst/>
            </a:prstGeom>
            <a:noFill/>
            <a:ln w="6350" cap="flat" cmpd="sng" algn="ctr">
              <a:solidFill>
                <a:schemeClr val="tx1"/>
              </a:solidFill>
              <a:prstDash val="solid"/>
              <a:tailEnd type="arrow" w="sm" len="med"/>
            </a:ln>
            <a:effectLst/>
          </p:spPr>
        </p:cxnSp>
        <p:cxnSp>
          <p:nvCxnSpPr>
            <p:cNvPr id="361" name="直線矢印コネクタ 360"/>
            <p:cNvCxnSpPr/>
            <p:nvPr/>
          </p:nvCxnSpPr>
          <p:spPr>
            <a:xfrm>
              <a:off x="3174274" y="5851568"/>
              <a:ext cx="0" cy="256127"/>
            </a:xfrm>
            <a:prstGeom prst="straightConnector1">
              <a:avLst/>
            </a:prstGeom>
            <a:noFill/>
            <a:ln w="6350" cap="flat" cmpd="sng" algn="ctr">
              <a:solidFill>
                <a:schemeClr val="tx1"/>
              </a:solidFill>
              <a:prstDash val="solid"/>
              <a:tailEnd type="arrow" w="sm" len="med"/>
            </a:ln>
            <a:effectLst/>
          </p:spPr>
        </p:cxnSp>
        <p:cxnSp>
          <p:nvCxnSpPr>
            <p:cNvPr id="362" name="直線矢印コネクタ 361"/>
            <p:cNvCxnSpPr/>
            <p:nvPr/>
          </p:nvCxnSpPr>
          <p:spPr>
            <a:xfrm>
              <a:off x="3347864" y="5851568"/>
              <a:ext cx="0" cy="256127"/>
            </a:xfrm>
            <a:prstGeom prst="straightConnector1">
              <a:avLst/>
            </a:prstGeom>
            <a:noFill/>
            <a:ln w="6350" cap="flat" cmpd="sng" algn="ctr">
              <a:solidFill>
                <a:schemeClr val="tx1"/>
              </a:solidFill>
              <a:prstDash val="solid"/>
              <a:tailEnd type="arrow" w="sm" len="med"/>
            </a:ln>
            <a:effectLst/>
          </p:spPr>
        </p:cxnSp>
        <p:cxnSp>
          <p:nvCxnSpPr>
            <p:cNvPr id="363" name="直線矢印コネクタ 362"/>
            <p:cNvCxnSpPr/>
            <p:nvPr/>
          </p:nvCxnSpPr>
          <p:spPr>
            <a:xfrm>
              <a:off x="3533882" y="5851567"/>
              <a:ext cx="0" cy="256127"/>
            </a:xfrm>
            <a:prstGeom prst="straightConnector1">
              <a:avLst/>
            </a:prstGeom>
            <a:noFill/>
            <a:ln w="6350" cap="flat" cmpd="sng" algn="ctr">
              <a:solidFill>
                <a:schemeClr val="tx1"/>
              </a:solidFill>
              <a:prstDash val="solid"/>
              <a:tailEnd type="arrow" w="sm" len="med"/>
            </a:ln>
            <a:effectLst/>
          </p:spPr>
        </p:cxnSp>
        <p:cxnSp>
          <p:nvCxnSpPr>
            <p:cNvPr id="364" name="直線矢印コネクタ 363"/>
            <p:cNvCxnSpPr/>
            <p:nvPr/>
          </p:nvCxnSpPr>
          <p:spPr>
            <a:xfrm>
              <a:off x="3701050" y="5851568"/>
              <a:ext cx="0" cy="256127"/>
            </a:xfrm>
            <a:prstGeom prst="straightConnector1">
              <a:avLst/>
            </a:prstGeom>
            <a:noFill/>
            <a:ln w="6350" cap="flat" cmpd="sng" algn="ctr">
              <a:solidFill>
                <a:schemeClr val="tx1"/>
              </a:solidFill>
              <a:prstDash val="solid"/>
              <a:tailEnd type="arrow" w="sm" len="med"/>
            </a:ln>
            <a:effectLst/>
          </p:spPr>
        </p:cxnSp>
        <p:cxnSp>
          <p:nvCxnSpPr>
            <p:cNvPr id="365" name="直線矢印コネクタ 364"/>
            <p:cNvCxnSpPr/>
            <p:nvPr/>
          </p:nvCxnSpPr>
          <p:spPr>
            <a:xfrm>
              <a:off x="3791984" y="5849980"/>
              <a:ext cx="0" cy="256127"/>
            </a:xfrm>
            <a:prstGeom prst="straightConnector1">
              <a:avLst/>
            </a:prstGeom>
            <a:noFill/>
            <a:ln w="6350" cap="flat" cmpd="sng" algn="ctr">
              <a:solidFill>
                <a:schemeClr val="tx1"/>
              </a:solidFill>
              <a:prstDash val="solid"/>
              <a:tailEnd type="arrow" w="sm" len="med"/>
            </a:ln>
            <a:effectLst/>
          </p:spPr>
        </p:cxnSp>
        <p:cxnSp>
          <p:nvCxnSpPr>
            <p:cNvPr id="366" name="直線矢印コネクタ 365"/>
            <p:cNvCxnSpPr/>
            <p:nvPr/>
          </p:nvCxnSpPr>
          <p:spPr>
            <a:xfrm>
              <a:off x="3959152" y="5849981"/>
              <a:ext cx="0" cy="256127"/>
            </a:xfrm>
            <a:prstGeom prst="straightConnector1">
              <a:avLst/>
            </a:prstGeom>
            <a:noFill/>
            <a:ln w="6350" cap="flat" cmpd="sng" algn="ctr">
              <a:solidFill>
                <a:schemeClr val="tx1"/>
              </a:solidFill>
              <a:prstDash val="solid"/>
              <a:tailEnd type="arrow" w="sm" len="med"/>
            </a:ln>
            <a:effectLst/>
          </p:spPr>
        </p:cxnSp>
        <p:cxnSp>
          <p:nvCxnSpPr>
            <p:cNvPr id="367" name="直線矢印コネクタ 366"/>
            <p:cNvCxnSpPr/>
            <p:nvPr/>
          </p:nvCxnSpPr>
          <p:spPr>
            <a:xfrm>
              <a:off x="3880456" y="5851567"/>
              <a:ext cx="0" cy="256127"/>
            </a:xfrm>
            <a:prstGeom prst="straightConnector1">
              <a:avLst/>
            </a:prstGeom>
            <a:noFill/>
            <a:ln w="6350" cap="flat" cmpd="sng" algn="ctr">
              <a:solidFill>
                <a:schemeClr val="tx1"/>
              </a:solidFill>
              <a:prstDash val="solid"/>
              <a:tailEnd type="arrow" w="sm" len="med"/>
            </a:ln>
            <a:effectLst/>
          </p:spPr>
        </p:cxnSp>
        <p:cxnSp>
          <p:nvCxnSpPr>
            <p:cNvPr id="368" name="直線矢印コネクタ 367"/>
            <p:cNvCxnSpPr/>
            <p:nvPr/>
          </p:nvCxnSpPr>
          <p:spPr>
            <a:xfrm>
              <a:off x="4047624" y="5851568"/>
              <a:ext cx="0" cy="256127"/>
            </a:xfrm>
            <a:prstGeom prst="straightConnector1">
              <a:avLst/>
            </a:prstGeom>
            <a:noFill/>
            <a:ln w="6350" cap="flat" cmpd="sng" algn="ctr">
              <a:solidFill>
                <a:schemeClr val="tx1"/>
              </a:solidFill>
              <a:prstDash val="solid"/>
              <a:tailEnd type="arrow" w="sm" len="med"/>
            </a:ln>
            <a:effectLst/>
          </p:spPr>
        </p:cxnSp>
        <p:cxnSp>
          <p:nvCxnSpPr>
            <p:cNvPr id="381" name="直線矢印コネクタ 380"/>
            <p:cNvCxnSpPr/>
            <p:nvPr/>
          </p:nvCxnSpPr>
          <p:spPr>
            <a:xfrm>
              <a:off x="1737511" y="5592266"/>
              <a:ext cx="0" cy="256127"/>
            </a:xfrm>
            <a:prstGeom prst="straightConnector1">
              <a:avLst/>
            </a:prstGeom>
            <a:noFill/>
            <a:ln w="6350" cap="flat" cmpd="sng" algn="ctr">
              <a:solidFill>
                <a:schemeClr val="tx1"/>
              </a:solidFill>
              <a:prstDash val="solid"/>
              <a:tailEnd type="arrow" w="sm" len="med"/>
            </a:ln>
            <a:effectLst/>
          </p:spPr>
        </p:cxnSp>
        <p:cxnSp>
          <p:nvCxnSpPr>
            <p:cNvPr id="382" name="直線矢印コネクタ 381"/>
            <p:cNvCxnSpPr/>
            <p:nvPr/>
          </p:nvCxnSpPr>
          <p:spPr>
            <a:xfrm>
              <a:off x="1911101" y="5592266"/>
              <a:ext cx="0" cy="256127"/>
            </a:xfrm>
            <a:prstGeom prst="straightConnector1">
              <a:avLst/>
            </a:prstGeom>
            <a:noFill/>
            <a:ln w="6350" cap="flat" cmpd="sng" algn="ctr">
              <a:solidFill>
                <a:schemeClr val="tx1"/>
              </a:solidFill>
              <a:prstDash val="solid"/>
              <a:tailEnd type="arrow" w="sm" len="med"/>
            </a:ln>
            <a:effectLst/>
          </p:spPr>
        </p:cxnSp>
        <p:cxnSp>
          <p:nvCxnSpPr>
            <p:cNvPr id="383" name="直線矢印コネクタ 382"/>
            <p:cNvCxnSpPr/>
            <p:nvPr/>
          </p:nvCxnSpPr>
          <p:spPr>
            <a:xfrm>
              <a:off x="2097119" y="5592265"/>
              <a:ext cx="0" cy="256127"/>
            </a:xfrm>
            <a:prstGeom prst="straightConnector1">
              <a:avLst/>
            </a:prstGeom>
            <a:noFill/>
            <a:ln w="6350" cap="flat" cmpd="sng" algn="ctr">
              <a:solidFill>
                <a:schemeClr val="tx1"/>
              </a:solidFill>
              <a:prstDash val="solid"/>
              <a:tailEnd type="arrow" w="sm" len="med"/>
            </a:ln>
            <a:effectLst/>
          </p:spPr>
        </p:cxnSp>
        <p:cxnSp>
          <p:nvCxnSpPr>
            <p:cNvPr id="384" name="直線矢印コネクタ 383"/>
            <p:cNvCxnSpPr/>
            <p:nvPr/>
          </p:nvCxnSpPr>
          <p:spPr>
            <a:xfrm>
              <a:off x="2264287" y="5592266"/>
              <a:ext cx="0" cy="256127"/>
            </a:xfrm>
            <a:prstGeom prst="straightConnector1">
              <a:avLst/>
            </a:prstGeom>
            <a:noFill/>
            <a:ln w="6350" cap="flat" cmpd="sng" algn="ctr">
              <a:solidFill>
                <a:schemeClr val="tx1"/>
              </a:solidFill>
              <a:prstDash val="solid"/>
              <a:tailEnd type="arrow" w="sm" len="med"/>
            </a:ln>
            <a:effectLst/>
          </p:spPr>
        </p:cxnSp>
        <p:cxnSp>
          <p:nvCxnSpPr>
            <p:cNvPr id="385" name="直線矢印コネクタ 384"/>
            <p:cNvCxnSpPr/>
            <p:nvPr/>
          </p:nvCxnSpPr>
          <p:spPr>
            <a:xfrm>
              <a:off x="1825983" y="5593853"/>
              <a:ext cx="0" cy="256127"/>
            </a:xfrm>
            <a:prstGeom prst="straightConnector1">
              <a:avLst/>
            </a:prstGeom>
            <a:noFill/>
            <a:ln w="6350" cap="flat" cmpd="sng" algn="ctr">
              <a:solidFill>
                <a:schemeClr val="tx1"/>
              </a:solidFill>
              <a:prstDash val="solid"/>
              <a:tailEnd type="arrow" w="sm" len="med"/>
            </a:ln>
            <a:effectLst/>
          </p:spPr>
        </p:cxnSp>
        <p:cxnSp>
          <p:nvCxnSpPr>
            <p:cNvPr id="386" name="直線矢印コネクタ 385"/>
            <p:cNvCxnSpPr/>
            <p:nvPr/>
          </p:nvCxnSpPr>
          <p:spPr>
            <a:xfrm>
              <a:off x="1999573" y="5593853"/>
              <a:ext cx="0" cy="256127"/>
            </a:xfrm>
            <a:prstGeom prst="straightConnector1">
              <a:avLst/>
            </a:prstGeom>
            <a:noFill/>
            <a:ln w="6350" cap="flat" cmpd="sng" algn="ctr">
              <a:solidFill>
                <a:schemeClr val="tx1"/>
              </a:solidFill>
              <a:prstDash val="solid"/>
              <a:tailEnd type="arrow" w="sm" len="med"/>
            </a:ln>
            <a:effectLst/>
          </p:spPr>
        </p:cxnSp>
        <p:cxnSp>
          <p:nvCxnSpPr>
            <p:cNvPr id="387" name="直線矢印コネクタ 386"/>
            <p:cNvCxnSpPr/>
            <p:nvPr/>
          </p:nvCxnSpPr>
          <p:spPr>
            <a:xfrm>
              <a:off x="2185591" y="5593852"/>
              <a:ext cx="0" cy="256127"/>
            </a:xfrm>
            <a:prstGeom prst="straightConnector1">
              <a:avLst/>
            </a:prstGeom>
            <a:noFill/>
            <a:ln w="6350" cap="flat" cmpd="sng" algn="ctr">
              <a:solidFill>
                <a:schemeClr val="tx1"/>
              </a:solidFill>
              <a:prstDash val="solid"/>
              <a:tailEnd type="arrow" w="sm" len="med"/>
            </a:ln>
            <a:effectLst/>
          </p:spPr>
        </p:cxnSp>
        <p:cxnSp>
          <p:nvCxnSpPr>
            <p:cNvPr id="388" name="直線矢印コネクタ 387"/>
            <p:cNvCxnSpPr/>
            <p:nvPr/>
          </p:nvCxnSpPr>
          <p:spPr>
            <a:xfrm>
              <a:off x="2352759" y="5593853"/>
              <a:ext cx="0" cy="256127"/>
            </a:xfrm>
            <a:prstGeom prst="straightConnector1">
              <a:avLst/>
            </a:prstGeom>
            <a:noFill/>
            <a:ln w="6350" cap="flat" cmpd="sng" algn="ctr">
              <a:solidFill>
                <a:schemeClr val="tx1"/>
              </a:solidFill>
              <a:prstDash val="solid"/>
              <a:tailEnd type="arrow" w="sm" len="med"/>
            </a:ln>
            <a:effectLst/>
          </p:spPr>
        </p:cxnSp>
        <p:cxnSp>
          <p:nvCxnSpPr>
            <p:cNvPr id="389" name="直線矢印コネクタ 388"/>
            <p:cNvCxnSpPr/>
            <p:nvPr/>
          </p:nvCxnSpPr>
          <p:spPr>
            <a:xfrm>
              <a:off x="2443693" y="5592265"/>
              <a:ext cx="0" cy="256127"/>
            </a:xfrm>
            <a:prstGeom prst="straightConnector1">
              <a:avLst/>
            </a:prstGeom>
            <a:noFill/>
            <a:ln w="6350" cap="flat" cmpd="sng" algn="ctr">
              <a:solidFill>
                <a:schemeClr val="tx1"/>
              </a:solidFill>
              <a:prstDash val="solid"/>
              <a:tailEnd type="arrow" w="sm" len="med"/>
            </a:ln>
            <a:effectLst/>
          </p:spPr>
        </p:cxnSp>
        <p:cxnSp>
          <p:nvCxnSpPr>
            <p:cNvPr id="390" name="直線矢印コネクタ 389"/>
            <p:cNvCxnSpPr/>
            <p:nvPr/>
          </p:nvCxnSpPr>
          <p:spPr>
            <a:xfrm>
              <a:off x="2610861" y="5592266"/>
              <a:ext cx="0" cy="256127"/>
            </a:xfrm>
            <a:prstGeom prst="straightConnector1">
              <a:avLst/>
            </a:prstGeom>
            <a:noFill/>
            <a:ln w="6350" cap="flat" cmpd="sng" algn="ctr">
              <a:solidFill>
                <a:schemeClr val="tx1"/>
              </a:solidFill>
              <a:prstDash val="solid"/>
              <a:tailEnd type="arrow" w="sm" len="med"/>
            </a:ln>
            <a:effectLst/>
          </p:spPr>
        </p:cxnSp>
        <p:cxnSp>
          <p:nvCxnSpPr>
            <p:cNvPr id="391" name="直線矢印コネクタ 390"/>
            <p:cNvCxnSpPr/>
            <p:nvPr/>
          </p:nvCxnSpPr>
          <p:spPr>
            <a:xfrm>
              <a:off x="2532165" y="5593852"/>
              <a:ext cx="0" cy="256127"/>
            </a:xfrm>
            <a:prstGeom prst="straightConnector1">
              <a:avLst/>
            </a:prstGeom>
            <a:noFill/>
            <a:ln w="6350" cap="flat" cmpd="sng" algn="ctr">
              <a:solidFill>
                <a:schemeClr val="tx1"/>
              </a:solidFill>
              <a:prstDash val="solid"/>
              <a:tailEnd type="arrow" w="sm" len="med"/>
            </a:ln>
            <a:effectLst/>
          </p:spPr>
        </p:cxnSp>
        <p:cxnSp>
          <p:nvCxnSpPr>
            <p:cNvPr id="392" name="直線矢印コネクタ 391"/>
            <p:cNvCxnSpPr/>
            <p:nvPr/>
          </p:nvCxnSpPr>
          <p:spPr>
            <a:xfrm>
              <a:off x="2699333" y="5593853"/>
              <a:ext cx="0" cy="256127"/>
            </a:xfrm>
            <a:prstGeom prst="straightConnector1">
              <a:avLst/>
            </a:prstGeom>
            <a:noFill/>
            <a:ln w="6350" cap="flat" cmpd="sng" algn="ctr">
              <a:solidFill>
                <a:schemeClr val="tx1"/>
              </a:solidFill>
              <a:prstDash val="solid"/>
              <a:tailEnd type="arrow" w="sm" len="med"/>
            </a:ln>
            <a:effectLst/>
          </p:spPr>
        </p:cxnSp>
      </p:grpSp>
      <p:sp>
        <p:nvSpPr>
          <p:cNvPr id="4" name="幻灯片编号占位符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220029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3. </a:t>
            </a:r>
            <a:r>
              <a:rPr lang="en-US" altLang="ja-JP" dirty="0" err="1" smtClean="0"/>
              <a:t>InfiniBand</a:t>
            </a:r>
            <a:r>
              <a:rPr lang="en-US" altLang="ja-JP" dirty="0" smtClean="0"/>
              <a:t> Communication</a:t>
            </a:r>
            <a:endParaRPr lang="en-US" altLang="ja-JP" dirty="0"/>
          </a:p>
        </p:txBody>
      </p:sp>
      <p:sp>
        <p:nvSpPr>
          <p:cNvPr id="3" name="コンテンツ プレースホルダー 2"/>
          <p:cNvSpPr>
            <a:spLocks noGrp="1"/>
          </p:cNvSpPr>
          <p:nvPr>
            <p:ph idx="1"/>
          </p:nvPr>
        </p:nvSpPr>
        <p:spPr>
          <a:xfrm>
            <a:off x="457200" y="1143000"/>
            <a:ext cx="4603880" cy="5181600"/>
          </a:xfrm>
        </p:spPr>
        <p:txBody>
          <a:bodyPr/>
          <a:lstStyle/>
          <a:p>
            <a:r>
              <a:rPr lang="en-US" altLang="ja-JP" sz="2400" dirty="0"/>
              <a:t>Structures </a:t>
            </a:r>
            <a:endParaRPr lang="en-US" altLang="ja-JP" sz="2400" dirty="0" smtClean="0"/>
          </a:p>
          <a:p>
            <a:pPr lvl="1"/>
            <a:r>
              <a:rPr lang="en-US" altLang="ja-JP" sz="2000" dirty="0" smtClean="0"/>
              <a:t>IB </a:t>
            </a:r>
            <a:r>
              <a:rPr kumimoji="1" lang="en-US" altLang="ja-JP" sz="2000" dirty="0" smtClean="0"/>
              <a:t>context</a:t>
            </a:r>
          </a:p>
          <a:p>
            <a:pPr lvl="1"/>
            <a:r>
              <a:rPr kumimoji="1" lang="en-US" altLang="ja-JP" sz="2000" dirty="0" smtClean="0"/>
              <a:t>Protection Domain</a:t>
            </a:r>
          </a:p>
          <a:p>
            <a:pPr lvl="1"/>
            <a:r>
              <a:rPr lang="en-US" altLang="ja-JP" sz="2000" b="1" dirty="0" smtClean="0"/>
              <a:t>Queue Pair </a:t>
            </a:r>
          </a:p>
          <a:p>
            <a:pPr lvl="2"/>
            <a:r>
              <a:rPr lang="en-US" altLang="ja-JP" sz="1800" dirty="0">
                <a:solidFill>
                  <a:srgbClr val="C0504D"/>
                </a:solidFill>
              </a:rPr>
              <a:t>1 QP per connection</a:t>
            </a:r>
          </a:p>
          <a:p>
            <a:pPr lvl="1"/>
            <a:r>
              <a:rPr kumimoji="1" lang="en-US" altLang="ja-JP" sz="2000" b="1" dirty="0" smtClean="0"/>
              <a:t>Completion Queue</a:t>
            </a:r>
            <a:endParaRPr kumimoji="1" lang="en-US" altLang="ja-JP" sz="2000" dirty="0" smtClean="0">
              <a:solidFill>
                <a:srgbClr val="C0504D"/>
              </a:solidFill>
            </a:endParaRPr>
          </a:p>
          <a:p>
            <a:pPr lvl="2"/>
            <a:r>
              <a:rPr lang="en-US" altLang="ja-JP" sz="1800" dirty="0" smtClean="0">
                <a:solidFill>
                  <a:srgbClr val="C0504D"/>
                </a:solidFill>
              </a:rPr>
              <a:t>Shared by 1 or more QPs</a:t>
            </a:r>
          </a:p>
          <a:p>
            <a:r>
              <a:rPr lang="en-US" altLang="ja-JP" sz="2400" dirty="0" smtClean="0"/>
              <a:t>RDMA communication</a:t>
            </a:r>
            <a:endParaRPr lang="en-US" altLang="ja-JP" sz="2400" dirty="0"/>
          </a:p>
          <a:p>
            <a:pPr lvl="1"/>
            <a:r>
              <a:rPr lang="en-US" altLang="ja-JP" sz="2000" dirty="0" smtClean="0"/>
              <a:t>Post </a:t>
            </a:r>
            <a:r>
              <a:rPr lang="en-US" altLang="ja-JP" sz="2000" dirty="0"/>
              <a:t>RDMA </a:t>
            </a:r>
            <a:r>
              <a:rPr lang="en-US" altLang="ja-JP" sz="2000" dirty="0" smtClean="0"/>
              <a:t>operation to </a:t>
            </a:r>
            <a:r>
              <a:rPr lang="en-US" altLang="ja-JP" sz="2000" dirty="0"/>
              <a:t>QP </a:t>
            </a:r>
            <a:endParaRPr lang="en-US" altLang="ja-JP" sz="2000" dirty="0" smtClean="0"/>
          </a:p>
          <a:p>
            <a:pPr lvl="1"/>
            <a:r>
              <a:rPr lang="en-US" altLang="ja-JP" sz="2000" dirty="0" smtClean="0"/>
              <a:t>Poll </a:t>
            </a:r>
            <a:r>
              <a:rPr lang="en-US" altLang="ja-JP" sz="2000" dirty="0"/>
              <a:t>completion from </a:t>
            </a:r>
            <a:r>
              <a:rPr lang="en-US" altLang="ja-JP" sz="2000" dirty="0" smtClean="0"/>
              <a:t>CQ</a:t>
            </a:r>
          </a:p>
          <a:p>
            <a:r>
              <a:rPr lang="en-US" altLang="ja-JP" sz="2200" dirty="0" err="1"/>
              <a:t>OpenMP</a:t>
            </a:r>
            <a:r>
              <a:rPr lang="en-US" altLang="ja-JP" sz="2200" dirty="0"/>
              <a:t> contention issue</a:t>
            </a:r>
            <a:endParaRPr lang="ja-JP" altLang="en-US" sz="2200" dirty="0"/>
          </a:p>
          <a:p>
            <a:pPr lvl="1"/>
            <a:endParaRPr lang="en-US" altLang="ja-JP" sz="1800" dirty="0" smtClean="0"/>
          </a:p>
        </p:txBody>
      </p:sp>
      <p:cxnSp>
        <p:nvCxnSpPr>
          <p:cNvPr id="109" name="カギ線コネクタ 108"/>
          <p:cNvCxnSpPr>
            <a:stCxn id="56" idx="1"/>
            <a:endCxn id="302" idx="2"/>
          </p:cNvCxnSpPr>
          <p:nvPr/>
        </p:nvCxnSpPr>
        <p:spPr bwMode="auto">
          <a:xfrm rot="16200000" flipH="1">
            <a:off x="6647651" y="4599283"/>
            <a:ext cx="577420" cy="2648214"/>
          </a:xfrm>
          <a:prstGeom prst="bentConnector3">
            <a:avLst>
              <a:gd name="adj1" fmla="val 139590"/>
            </a:avLst>
          </a:prstGeom>
          <a:noFill/>
          <a:ln w="28575" cap="flat" cmpd="sng" algn="ctr">
            <a:solidFill>
              <a:schemeClr val="tx1"/>
            </a:solidFill>
            <a:prstDash val="solid"/>
            <a:round/>
            <a:headEnd type="none" w="med" len="med"/>
            <a:tailEnd type="none" w="med" len="med"/>
          </a:ln>
          <a:effectLst/>
        </p:spPr>
      </p:cxnSp>
      <p:cxnSp>
        <p:nvCxnSpPr>
          <p:cNvPr id="7171" name="カギ線コネクタ 7170"/>
          <p:cNvCxnSpPr>
            <a:stCxn id="56" idx="1"/>
            <a:endCxn id="238" idx="2"/>
          </p:cNvCxnSpPr>
          <p:nvPr/>
        </p:nvCxnSpPr>
        <p:spPr bwMode="auto">
          <a:xfrm rot="5400000" flipH="1" flipV="1">
            <a:off x="6238265" y="4109756"/>
            <a:ext cx="898912" cy="2150935"/>
          </a:xfrm>
          <a:prstGeom prst="bentConnector3">
            <a:avLst>
              <a:gd name="adj1" fmla="val -25431"/>
            </a:avLst>
          </a:prstGeom>
          <a:noFill/>
          <a:ln w="28575" cap="flat" cmpd="sng" algn="ctr">
            <a:solidFill>
              <a:schemeClr val="tx1"/>
            </a:solidFill>
            <a:prstDash val="solid"/>
            <a:round/>
            <a:headEnd type="none" w="med" len="med"/>
            <a:tailEnd type="none" w="med" len="med"/>
          </a:ln>
          <a:effectLst/>
        </p:spPr>
      </p:cxnSp>
      <p:sp>
        <p:nvSpPr>
          <p:cNvPr id="7179" name="テキスト ボックス 7178"/>
          <p:cNvSpPr txBox="1"/>
          <p:nvPr/>
        </p:nvSpPr>
        <p:spPr>
          <a:xfrm>
            <a:off x="5117674" y="3218671"/>
            <a:ext cx="934390" cy="369332"/>
          </a:xfrm>
          <a:prstGeom prst="rect">
            <a:avLst/>
          </a:prstGeom>
          <a:noFill/>
        </p:spPr>
        <p:txBody>
          <a:bodyPr wrap="square" rtlCol="0">
            <a:spAutoFit/>
          </a:bodyPr>
          <a:lstStyle/>
          <a:p>
            <a:pPr algn="ctr"/>
            <a:r>
              <a:rPr kumimoji="1" lang="en-US" altLang="ja-JP" dirty="0" smtClean="0"/>
              <a:t>P0</a:t>
            </a:r>
            <a:endParaRPr kumimoji="1" lang="ja-JP" altLang="en-US" dirty="0"/>
          </a:p>
        </p:txBody>
      </p:sp>
      <p:sp>
        <p:nvSpPr>
          <p:cNvPr id="151" name="テキスト ボックス 150"/>
          <p:cNvSpPr txBox="1"/>
          <p:nvPr/>
        </p:nvSpPr>
        <p:spPr>
          <a:xfrm>
            <a:off x="7614647" y="3281490"/>
            <a:ext cx="934390" cy="369332"/>
          </a:xfrm>
          <a:prstGeom prst="rect">
            <a:avLst/>
          </a:prstGeom>
          <a:noFill/>
        </p:spPr>
        <p:txBody>
          <a:bodyPr wrap="square" rtlCol="0">
            <a:spAutoFit/>
          </a:bodyPr>
          <a:lstStyle/>
          <a:p>
            <a:pPr algn="ctr"/>
            <a:r>
              <a:rPr kumimoji="1" lang="en-US" altLang="ja-JP" dirty="0" smtClean="0"/>
              <a:t>P1</a:t>
            </a:r>
            <a:endParaRPr kumimoji="1" lang="ja-JP" altLang="en-US" dirty="0"/>
          </a:p>
        </p:txBody>
      </p:sp>
      <p:sp>
        <p:nvSpPr>
          <p:cNvPr id="152" name="テキスト ボックス 151"/>
          <p:cNvSpPr txBox="1"/>
          <p:nvPr/>
        </p:nvSpPr>
        <p:spPr>
          <a:xfrm>
            <a:off x="8182072" y="4792714"/>
            <a:ext cx="934390" cy="369332"/>
          </a:xfrm>
          <a:prstGeom prst="rect">
            <a:avLst/>
          </a:prstGeom>
          <a:noFill/>
        </p:spPr>
        <p:txBody>
          <a:bodyPr wrap="square" rtlCol="0">
            <a:spAutoFit/>
          </a:bodyPr>
          <a:lstStyle/>
          <a:p>
            <a:pPr algn="ctr"/>
            <a:r>
              <a:rPr kumimoji="1" lang="en-US" altLang="ja-JP" dirty="0" smtClean="0"/>
              <a:t>P2</a:t>
            </a:r>
            <a:endParaRPr kumimoji="1" lang="ja-JP" altLang="en-US" dirty="0"/>
          </a:p>
        </p:txBody>
      </p:sp>
      <p:grpSp>
        <p:nvGrpSpPr>
          <p:cNvPr id="7195" name="グループ化 7194"/>
          <p:cNvGrpSpPr/>
          <p:nvPr/>
        </p:nvGrpSpPr>
        <p:grpSpPr>
          <a:xfrm>
            <a:off x="4604468" y="3509359"/>
            <a:ext cx="2017614" cy="2125321"/>
            <a:chOff x="4131158" y="3656186"/>
            <a:chExt cx="2017614" cy="2125321"/>
          </a:xfrm>
        </p:grpSpPr>
        <p:grpSp>
          <p:nvGrpSpPr>
            <p:cNvPr id="33" name="グループ化 32"/>
            <p:cNvGrpSpPr/>
            <p:nvPr/>
          </p:nvGrpSpPr>
          <p:grpSpPr>
            <a:xfrm>
              <a:off x="5572708" y="4303965"/>
              <a:ext cx="360040" cy="950874"/>
              <a:chOff x="2519772" y="4199636"/>
              <a:chExt cx="360040" cy="950874"/>
            </a:xfrm>
            <a:solidFill>
              <a:schemeClr val="accent4">
                <a:lumMod val="20000"/>
                <a:lumOff val="80000"/>
              </a:schemeClr>
            </a:solidFill>
          </p:grpSpPr>
          <p:sp>
            <p:nvSpPr>
              <p:cNvPr id="23" name="フローチャート: 処理 22"/>
              <p:cNvSpPr/>
              <p:nvPr/>
            </p:nvSpPr>
            <p:spPr bwMode="auto">
              <a:xfrm>
                <a:off x="2519772" y="4199636"/>
                <a:ext cx="360040" cy="950874"/>
              </a:xfrm>
              <a:prstGeom prst="flowChartProcess">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27" name="直線コネクタ 26"/>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8" name="直線コネクタ 27"/>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9" name="直線コネクタ 28"/>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0" name="直線コネクタ 29"/>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1" name="直線コネクタ 30"/>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grpSp>
          <p:nvGrpSpPr>
            <p:cNvPr id="34" name="グループ化 33"/>
            <p:cNvGrpSpPr/>
            <p:nvPr/>
          </p:nvGrpSpPr>
          <p:grpSpPr>
            <a:xfrm>
              <a:off x="5124872" y="4303965"/>
              <a:ext cx="360040" cy="950874"/>
              <a:chOff x="2519772" y="4199636"/>
              <a:chExt cx="360040" cy="950874"/>
            </a:xfrm>
            <a:solidFill>
              <a:schemeClr val="accent4">
                <a:lumMod val="20000"/>
                <a:lumOff val="80000"/>
              </a:schemeClr>
            </a:solidFill>
          </p:grpSpPr>
          <p:sp>
            <p:nvSpPr>
              <p:cNvPr id="35" name="フローチャート: 処理 34"/>
              <p:cNvSpPr/>
              <p:nvPr/>
            </p:nvSpPr>
            <p:spPr bwMode="auto">
              <a:xfrm>
                <a:off x="2519772" y="4199636"/>
                <a:ext cx="360040" cy="950874"/>
              </a:xfrm>
              <a:prstGeom prst="flowChartProcess">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6" name="直線コネクタ 35"/>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7" name="直線コネクタ 36"/>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8" name="直線コネクタ 37"/>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9" name="直線コネクタ 38"/>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40" name="直線コネクタ 39"/>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grpSp>
          <p:nvGrpSpPr>
            <p:cNvPr id="42" name="グループ化 41"/>
            <p:cNvGrpSpPr/>
            <p:nvPr/>
          </p:nvGrpSpPr>
          <p:grpSpPr>
            <a:xfrm>
              <a:off x="4587770" y="4305101"/>
              <a:ext cx="360040" cy="958710"/>
              <a:chOff x="2519772" y="4199636"/>
              <a:chExt cx="360040" cy="958710"/>
            </a:xfrm>
            <a:solidFill>
              <a:schemeClr val="accent6">
                <a:lumMod val="20000"/>
                <a:lumOff val="80000"/>
              </a:schemeClr>
            </a:solidFill>
          </p:grpSpPr>
          <p:sp>
            <p:nvSpPr>
              <p:cNvPr id="43" name="フローチャート: 処理 42"/>
              <p:cNvSpPr/>
              <p:nvPr/>
            </p:nvSpPr>
            <p:spPr bwMode="auto">
              <a:xfrm>
                <a:off x="2519772" y="4199636"/>
                <a:ext cx="360040" cy="95871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44" name="直線コネクタ 43"/>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45" name="直線コネクタ 44"/>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46" name="直線コネクタ 45"/>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47" name="直線コネクタ 46"/>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48" name="直線コネクタ 47"/>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50" name="テキスト ボックス 49"/>
            <p:cNvSpPr txBox="1"/>
            <p:nvPr/>
          </p:nvSpPr>
          <p:spPr>
            <a:xfrm>
              <a:off x="5572708" y="4088105"/>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sp>
          <p:nvSpPr>
            <p:cNvPr id="51" name="テキスト ボックス 50"/>
            <p:cNvSpPr txBox="1"/>
            <p:nvPr/>
          </p:nvSpPr>
          <p:spPr>
            <a:xfrm>
              <a:off x="5106870" y="4079133"/>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sp>
          <p:nvSpPr>
            <p:cNvPr id="52" name="テキスト ボックス 51"/>
            <p:cNvSpPr txBox="1"/>
            <p:nvPr/>
          </p:nvSpPr>
          <p:spPr>
            <a:xfrm>
              <a:off x="4569768" y="4077644"/>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grpSp>
          <p:nvGrpSpPr>
            <p:cNvPr id="57" name="グループ化 56"/>
            <p:cNvGrpSpPr/>
            <p:nvPr/>
          </p:nvGrpSpPr>
          <p:grpSpPr>
            <a:xfrm>
              <a:off x="4131158" y="3698831"/>
              <a:ext cx="2017614" cy="2082676"/>
              <a:chOff x="1078222" y="3717032"/>
              <a:chExt cx="2017614" cy="2082676"/>
            </a:xfrm>
          </p:grpSpPr>
          <p:sp>
            <p:nvSpPr>
              <p:cNvPr id="22" name="角丸四角形 21"/>
              <p:cNvSpPr/>
              <p:nvPr/>
            </p:nvSpPr>
            <p:spPr bwMode="auto">
              <a:xfrm>
                <a:off x="1079612" y="3717032"/>
                <a:ext cx="2016224" cy="1944216"/>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i="0" u="none" strike="noStrike" cap="none" normalizeH="0" baseline="0" dirty="0" smtClean="0">
                  <a:ln>
                    <a:noFill/>
                  </a:ln>
                  <a:solidFill>
                    <a:schemeClr val="tx1"/>
                  </a:solidFill>
                  <a:effectLst/>
                  <a:latin typeface="Calibri" pitchFamily="34" charset="0"/>
                </a:endParaRPr>
              </a:p>
            </p:txBody>
          </p:sp>
          <p:sp>
            <p:nvSpPr>
              <p:cNvPr id="53" name="テキスト ボックス 52"/>
              <p:cNvSpPr txBox="1"/>
              <p:nvPr/>
            </p:nvSpPr>
            <p:spPr>
              <a:xfrm>
                <a:off x="1078222" y="3993944"/>
                <a:ext cx="456612" cy="338554"/>
              </a:xfrm>
              <a:prstGeom prst="rect">
                <a:avLst/>
              </a:prstGeom>
              <a:noFill/>
            </p:spPr>
            <p:txBody>
              <a:bodyPr wrap="square" rtlCol="0">
                <a:spAutoFit/>
              </a:bodyPr>
              <a:lstStyle/>
              <a:p>
                <a:r>
                  <a:rPr lang="en-US" altLang="ja-JP" sz="1600" dirty="0" smtClean="0">
                    <a:solidFill>
                      <a:schemeClr val="bg2">
                        <a:lumMod val="10000"/>
                      </a:schemeClr>
                    </a:solidFill>
                  </a:rPr>
                  <a:t>PD</a:t>
                </a:r>
                <a:endParaRPr kumimoji="1" lang="ja-JP" altLang="en-US" sz="1600" dirty="0">
                  <a:solidFill>
                    <a:schemeClr val="bg2">
                      <a:lumMod val="10000"/>
                    </a:schemeClr>
                  </a:solidFill>
                </a:endParaRPr>
              </a:p>
            </p:txBody>
          </p:sp>
          <p:sp>
            <p:nvSpPr>
              <p:cNvPr id="56" name="片側の 2 つの角を丸めた四角形 55"/>
              <p:cNvSpPr/>
              <p:nvPr/>
            </p:nvSpPr>
            <p:spPr bwMode="auto">
              <a:xfrm>
                <a:off x="1079612" y="5409060"/>
                <a:ext cx="2012792" cy="390648"/>
              </a:xfrm>
              <a:prstGeom prst="round2SameRect">
                <a:avLst>
                  <a:gd name="adj1" fmla="val 0"/>
                  <a:gd name="adj2" fmla="val 50000"/>
                </a:avLst>
              </a:prstGeom>
              <a:gradFill>
                <a:gsLst>
                  <a:gs pos="0">
                    <a:srgbClr val="002060">
                      <a:lumMod val="0"/>
                    </a:srgbClr>
                  </a:gs>
                  <a:gs pos="12000">
                    <a:srgbClr val="181CC7">
                      <a:lumMod val="78000"/>
                      <a:lumOff val="22000"/>
                      <a:alpha val="85000"/>
                    </a:srgbClr>
                  </a:gs>
                  <a:gs pos="100000">
                    <a:srgbClr val="7005D4"/>
                  </a:gs>
                  <a:gs pos="100000">
                    <a:srgbClr val="8C3D91"/>
                  </a:gs>
                </a:gsLst>
                <a:lin ang="2700000" scaled="0"/>
              </a:gradFill>
              <a:ln w="12700" cmpd="sng">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latin typeface="Arial" pitchFamily="34" charset="0"/>
                    <a:ea typeface="Adobe Fan Heiti Std B" pitchFamily="34" charset="-128"/>
                    <a:cs typeface="Arial" pitchFamily="34" charset="0"/>
                  </a:rPr>
                  <a:t>HCA</a:t>
                </a:r>
                <a:endParaRPr lang="ja-JP" altLang="en-US" sz="1600" dirty="0">
                  <a:solidFill>
                    <a:schemeClr val="bg1"/>
                  </a:solidFill>
                  <a:latin typeface="Arial" pitchFamily="34" charset="0"/>
                  <a:ea typeface="Adobe Fan Heiti Std B" pitchFamily="34" charset="-128"/>
                  <a:cs typeface="Arial" pitchFamily="34" charset="0"/>
                </a:endParaRPr>
              </a:p>
            </p:txBody>
          </p:sp>
        </p:grpSp>
        <p:grpSp>
          <p:nvGrpSpPr>
            <p:cNvPr id="7186" name="グループ化 7185"/>
            <p:cNvGrpSpPr/>
            <p:nvPr/>
          </p:nvGrpSpPr>
          <p:grpSpPr>
            <a:xfrm>
              <a:off x="4148336" y="3961690"/>
              <a:ext cx="1892339" cy="1429169"/>
              <a:chOff x="4148336" y="3961690"/>
              <a:chExt cx="1892339" cy="1429169"/>
            </a:xfrm>
          </p:grpSpPr>
          <p:cxnSp>
            <p:nvCxnSpPr>
              <p:cNvPr id="7181" name="直線コネクタ 7180"/>
              <p:cNvCxnSpPr/>
              <p:nvPr/>
            </p:nvCxnSpPr>
            <p:spPr bwMode="auto">
              <a:xfrm>
                <a:off x="4148336" y="3971600"/>
                <a:ext cx="189233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56" name="直線コネクタ 155"/>
              <p:cNvCxnSpPr/>
              <p:nvPr/>
            </p:nvCxnSpPr>
            <p:spPr bwMode="auto">
              <a:xfrm>
                <a:off x="6040675" y="3961690"/>
                <a:ext cx="0" cy="1429169"/>
              </a:xfrm>
              <a:prstGeom prst="line">
                <a:avLst/>
              </a:prstGeom>
              <a:noFill/>
              <a:ln w="9525" cap="flat" cmpd="sng" algn="ctr">
                <a:solidFill>
                  <a:schemeClr val="bg2">
                    <a:lumMod val="10000"/>
                  </a:schemeClr>
                </a:solidFill>
                <a:prstDash val="solid"/>
                <a:round/>
                <a:headEnd type="none" w="med" len="med"/>
                <a:tailEnd type="none" w="med" len="med"/>
              </a:ln>
              <a:effectLst/>
            </p:spPr>
          </p:cxnSp>
        </p:grpSp>
        <p:sp>
          <p:nvSpPr>
            <p:cNvPr id="162" name="テキスト ボックス 161"/>
            <p:cNvSpPr txBox="1"/>
            <p:nvPr/>
          </p:nvSpPr>
          <p:spPr>
            <a:xfrm>
              <a:off x="4264910" y="3656186"/>
              <a:ext cx="875750" cy="369332"/>
            </a:xfrm>
            <a:prstGeom prst="rect">
              <a:avLst/>
            </a:prstGeom>
            <a:noFill/>
          </p:spPr>
          <p:txBody>
            <a:bodyPr wrap="square" rtlCol="0">
              <a:spAutoFit/>
            </a:bodyPr>
            <a:lstStyle/>
            <a:p>
              <a:r>
                <a:rPr lang="en-US" altLang="ja-JP" dirty="0" smtClean="0">
                  <a:solidFill>
                    <a:schemeClr val="bg2">
                      <a:lumMod val="10000"/>
                    </a:schemeClr>
                  </a:solidFill>
                </a:rPr>
                <a:t>IB CTX</a:t>
              </a:r>
              <a:endParaRPr kumimoji="1" lang="ja-JP" altLang="en-US" dirty="0">
                <a:solidFill>
                  <a:schemeClr val="bg2">
                    <a:lumMod val="10000"/>
                  </a:schemeClr>
                </a:solidFill>
              </a:endParaRPr>
            </a:p>
          </p:txBody>
        </p:sp>
      </p:grpSp>
      <p:pic>
        <p:nvPicPr>
          <p:cNvPr id="23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5913" y="3578508"/>
            <a:ext cx="1094551" cy="115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フリーフォーム 7175"/>
          <p:cNvSpPr/>
          <p:nvPr/>
        </p:nvSpPr>
        <p:spPr bwMode="auto">
          <a:xfrm>
            <a:off x="6248721" y="4323742"/>
            <a:ext cx="1635647" cy="930200"/>
          </a:xfrm>
          <a:custGeom>
            <a:avLst/>
            <a:gdLst>
              <a:gd name="connsiteX0" fmla="*/ 0 w 1290918"/>
              <a:gd name="connsiteY0" fmla="*/ 502023 h 766758"/>
              <a:gd name="connsiteX1" fmla="*/ 645459 w 1290918"/>
              <a:gd name="connsiteY1" fmla="*/ 744070 h 766758"/>
              <a:gd name="connsiteX2" fmla="*/ 1290918 w 1290918"/>
              <a:gd name="connsiteY2" fmla="*/ 0 h 766758"/>
            </a:gdLst>
            <a:ahLst/>
            <a:cxnLst>
              <a:cxn ang="0">
                <a:pos x="connsiteX0" y="connsiteY0"/>
              </a:cxn>
              <a:cxn ang="0">
                <a:pos x="connsiteX1" y="connsiteY1"/>
              </a:cxn>
              <a:cxn ang="0">
                <a:pos x="connsiteX2" y="connsiteY2"/>
              </a:cxn>
            </a:cxnLst>
            <a:rect l="l" t="t" r="r" b="b"/>
            <a:pathLst>
              <a:path w="1290918" h="766758">
                <a:moveTo>
                  <a:pt x="0" y="502023"/>
                </a:moveTo>
                <a:cubicBezTo>
                  <a:pt x="215153" y="664881"/>
                  <a:pt x="430306" y="827740"/>
                  <a:pt x="645459" y="744070"/>
                </a:cubicBezTo>
                <a:cubicBezTo>
                  <a:pt x="860612" y="660400"/>
                  <a:pt x="1075765" y="330200"/>
                  <a:pt x="1290918" y="0"/>
                </a:cubicBezTo>
              </a:path>
            </a:pathLst>
          </a:custGeom>
          <a:noFill/>
          <a:ln w="9525" cap="flat" cmpd="sng" algn="ctr">
            <a:solidFill>
              <a:schemeClr val="accent3">
                <a:lumMod val="50000"/>
              </a:schemeClr>
            </a:solidFill>
            <a:prstDash val="solid"/>
            <a:round/>
            <a:headEnd type="arrow" w="med" len="med"/>
            <a:tailEnd type="arrow" w="med" len="med"/>
          </a:ln>
          <a:effectLst/>
        </p:spPr>
        <p:txBody>
          <a:bodyPr rtlCol="0" anchor="ctr"/>
          <a:lstStyle/>
          <a:p>
            <a:pPr algn="ctr"/>
            <a:endParaRPr kumimoji="1" lang="ja-JP" altLang="en-US"/>
          </a:p>
        </p:txBody>
      </p:sp>
      <p:pic>
        <p:nvPicPr>
          <p:cNvPr id="30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2944" y="5138898"/>
            <a:ext cx="1015048" cy="107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8" name="フリーフォーム 7177"/>
          <p:cNvSpPr/>
          <p:nvPr/>
        </p:nvSpPr>
        <p:spPr bwMode="auto">
          <a:xfrm>
            <a:off x="5782558" y="5007137"/>
            <a:ext cx="2527906" cy="795316"/>
          </a:xfrm>
          <a:custGeom>
            <a:avLst/>
            <a:gdLst>
              <a:gd name="connsiteX0" fmla="*/ 0 w 2958353"/>
              <a:gd name="connsiteY0" fmla="*/ 0 h 877454"/>
              <a:gd name="connsiteX1" fmla="*/ 986118 w 2958353"/>
              <a:gd name="connsiteY1" fmla="*/ 770964 h 877454"/>
              <a:gd name="connsiteX2" fmla="*/ 2958353 w 2958353"/>
              <a:gd name="connsiteY2" fmla="*/ 851647 h 877454"/>
            </a:gdLst>
            <a:ahLst/>
            <a:cxnLst>
              <a:cxn ang="0">
                <a:pos x="connsiteX0" y="connsiteY0"/>
              </a:cxn>
              <a:cxn ang="0">
                <a:pos x="connsiteX1" y="connsiteY1"/>
              </a:cxn>
              <a:cxn ang="0">
                <a:pos x="connsiteX2" y="connsiteY2"/>
              </a:cxn>
            </a:cxnLst>
            <a:rect l="l" t="t" r="r" b="b"/>
            <a:pathLst>
              <a:path w="2958353" h="877454">
                <a:moveTo>
                  <a:pt x="0" y="0"/>
                </a:moveTo>
                <a:cubicBezTo>
                  <a:pt x="246529" y="314511"/>
                  <a:pt x="493059" y="629023"/>
                  <a:pt x="986118" y="770964"/>
                </a:cubicBezTo>
                <a:cubicBezTo>
                  <a:pt x="1479177" y="912905"/>
                  <a:pt x="2218765" y="882276"/>
                  <a:pt x="2958353" y="851647"/>
                </a:cubicBezTo>
              </a:path>
            </a:pathLst>
          </a:custGeom>
          <a:noFill/>
          <a:ln w="9525" cap="flat" cmpd="sng" algn="ctr">
            <a:solidFill>
              <a:schemeClr val="accent3">
                <a:lumMod val="50000"/>
              </a:schemeClr>
            </a:solidFill>
            <a:prstDash val="solid"/>
            <a:round/>
            <a:headEnd type="arrow" w="med" len="med"/>
            <a:tailEnd type="arrow" w="med" len="med"/>
          </a:ln>
          <a:effectLst/>
        </p:spPr>
        <p:txBody>
          <a:bodyPr rtlCol="0" anchor="ctr"/>
          <a:lstStyle/>
          <a:p>
            <a:pPr algn="ctr"/>
            <a:endParaRPr kumimoji="1" lang="ja-JP" altLang="en-US"/>
          </a:p>
        </p:txBody>
      </p:sp>
      <p:grpSp>
        <p:nvGrpSpPr>
          <p:cNvPr id="59" name="グループ化 58"/>
          <p:cNvGrpSpPr/>
          <p:nvPr/>
        </p:nvGrpSpPr>
        <p:grpSpPr>
          <a:xfrm>
            <a:off x="5718754" y="1016185"/>
            <a:ext cx="2695580" cy="1785704"/>
            <a:chOff x="5886053" y="647369"/>
            <a:chExt cx="2695580" cy="1785704"/>
          </a:xfrm>
        </p:grpSpPr>
        <p:sp>
          <p:nvSpPr>
            <p:cNvPr id="60" name="角丸四角形 59"/>
            <p:cNvSpPr/>
            <p:nvPr/>
          </p:nvSpPr>
          <p:spPr bwMode="auto">
            <a:xfrm>
              <a:off x="5917337" y="647369"/>
              <a:ext cx="2604532" cy="360040"/>
            </a:xfrm>
            <a:prstGeom prst="roundRect">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ADI3</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1" name="角丸四角形 60"/>
            <p:cNvSpPr/>
            <p:nvPr/>
          </p:nvSpPr>
          <p:spPr bwMode="auto">
            <a:xfrm>
              <a:off x="5917337" y="1016185"/>
              <a:ext cx="2604532" cy="423272"/>
            </a:xfrm>
            <a:prstGeom prst="roundRect">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CH3</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2" name="角丸四角形 61"/>
            <p:cNvSpPr/>
            <p:nvPr/>
          </p:nvSpPr>
          <p:spPr bwMode="auto">
            <a:xfrm>
              <a:off x="5886053" y="1439457"/>
              <a:ext cx="1008112" cy="576064"/>
            </a:xfrm>
            <a:prstGeom prst="roundRect">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SHM</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3" name="角丸四角形 62"/>
            <p:cNvSpPr/>
            <p:nvPr/>
          </p:nvSpPr>
          <p:spPr bwMode="auto">
            <a:xfrm>
              <a:off x="6894165" y="1439457"/>
              <a:ext cx="1642944" cy="576064"/>
            </a:xfrm>
            <a:prstGeom prst="roundRect">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nemesis</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4" name="角丸四角形 63"/>
            <p:cNvSpPr/>
            <p:nvPr/>
          </p:nvSpPr>
          <p:spPr bwMode="auto">
            <a:xfrm>
              <a:off x="6924645" y="2041417"/>
              <a:ext cx="607348" cy="391656"/>
            </a:xfrm>
            <a:prstGeom prst="roundRect">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TCP</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5" name="角丸四角形 64"/>
            <p:cNvSpPr/>
            <p:nvPr/>
          </p:nvSpPr>
          <p:spPr bwMode="auto">
            <a:xfrm>
              <a:off x="7533853" y="2039457"/>
              <a:ext cx="607348" cy="39165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IB</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6" name="テキスト ボックス 65"/>
            <p:cNvSpPr txBox="1"/>
            <p:nvPr/>
          </p:nvSpPr>
          <p:spPr>
            <a:xfrm>
              <a:off x="8139341" y="2043039"/>
              <a:ext cx="442292" cy="369332"/>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ja-JP" dirty="0" smtClean="0">
                  <a:solidFill>
                    <a:schemeClr val="bg2">
                      <a:lumMod val="10000"/>
                    </a:schemeClr>
                  </a:solidFill>
                </a:rPr>
                <a:t>…</a:t>
              </a:r>
              <a:endParaRPr kumimoji="1" lang="ja-JP" altLang="en-US" dirty="0">
                <a:solidFill>
                  <a:schemeClr val="bg2">
                    <a:lumMod val="10000"/>
                  </a:schemeClr>
                </a:solidFill>
              </a:endParaRPr>
            </a:p>
          </p:txBody>
        </p:sp>
      </p:grpSp>
      <p:grpSp>
        <p:nvGrpSpPr>
          <p:cNvPr id="6" name="组 5"/>
          <p:cNvGrpSpPr/>
          <p:nvPr/>
        </p:nvGrpSpPr>
        <p:grpSpPr>
          <a:xfrm>
            <a:off x="2483768" y="2276872"/>
            <a:ext cx="2016224" cy="1080120"/>
            <a:chOff x="2483768" y="2132856"/>
            <a:chExt cx="2016224" cy="1080120"/>
          </a:xfrm>
        </p:grpSpPr>
        <p:sp>
          <p:nvSpPr>
            <p:cNvPr id="5" name="文本框 4"/>
            <p:cNvSpPr txBox="1"/>
            <p:nvPr/>
          </p:nvSpPr>
          <p:spPr>
            <a:xfrm>
              <a:off x="3347864" y="2843644"/>
              <a:ext cx="1152128" cy="369332"/>
            </a:xfrm>
            <a:prstGeom prst="rect">
              <a:avLst/>
            </a:prstGeom>
            <a:noFill/>
          </p:spPr>
          <p:txBody>
            <a:bodyPr wrap="square" rtlCol="0">
              <a:spAutoFit/>
            </a:bodyPr>
            <a:lstStyle/>
            <a:p>
              <a:pPr marL="0" lvl="1"/>
              <a:r>
                <a:rPr lang="en-US" altLang="ja-JP" b="1" i="1" dirty="0">
                  <a:solidFill>
                    <a:srgbClr val="C0504D"/>
                  </a:solidFill>
                </a:rPr>
                <a:t>(critical</a:t>
              </a:r>
              <a:r>
                <a:rPr lang="en-US" altLang="ja-JP" b="1" i="1" dirty="0" smtClean="0">
                  <a:solidFill>
                    <a:srgbClr val="C0504D"/>
                  </a:solidFill>
                </a:rPr>
                <a:t>)</a:t>
              </a:r>
              <a:endParaRPr lang="en-US" altLang="ja-JP" b="1" i="1" dirty="0">
                <a:solidFill>
                  <a:srgbClr val="C0504D"/>
                </a:solidFill>
              </a:endParaRPr>
            </a:p>
          </p:txBody>
        </p:sp>
        <p:sp>
          <p:nvSpPr>
            <p:cNvPr id="58" name="文本框 57"/>
            <p:cNvSpPr txBox="1"/>
            <p:nvPr/>
          </p:nvSpPr>
          <p:spPr>
            <a:xfrm>
              <a:off x="2483768" y="2132856"/>
              <a:ext cx="1152128" cy="369332"/>
            </a:xfrm>
            <a:prstGeom prst="rect">
              <a:avLst/>
            </a:prstGeom>
            <a:noFill/>
          </p:spPr>
          <p:txBody>
            <a:bodyPr wrap="square" rtlCol="0">
              <a:spAutoFit/>
            </a:bodyPr>
            <a:lstStyle/>
            <a:p>
              <a:pPr marL="0" lvl="1"/>
              <a:r>
                <a:rPr lang="en-US" altLang="ja-JP" b="1" i="1" dirty="0">
                  <a:solidFill>
                    <a:srgbClr val="C0504D"/>
                  </a:solidFill>
                </a:rPr>
                <a:t>(critical</a:t>
              </a:r>
              <a:r>
                <a:rPr lang="en-US" altLang="ja-JP" b="1" i="1" dirty="0" smtClean="0">
                  <a:solidFill>
                    <a:srgbClr val="C0504D"/>
                  </a:solidFill>
                </a:rPr>
                <a:t>)</a:t>
              </a:r>
              <a:endParaRPr lang="en-US" altLang="ja-JP" b="1" i="1" dirty="0">
                <a:solidFill>
                  <a:srgbClr val="C0504D"/>
                </a:solidFill>
              </a:endParaRPr>
            </a:p>
          </p:txBody>
        </p:sp>
      </p:grpSp>
      <p:sp>
        <p:nvSpPr>
          <p:cNvPr id="7" name="幻灯片编号占位符 6"/>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3248340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rmAutofit/>
          </a:bodyPr>
          <a:lstStyle/>
          <a:p>
            <a:r>
              <a:rPr lang="en-US" altLang="ja-JP" sz="3600" b="1" dirty="0" smtClean="0"/>
              <a:t>Evaluation</a:t>
            </a:r>
            <a:endParaRPr lang="en-US" altLang="ja-JP" sz="3600" b="1" dirty="0"/>
          </a:p>
        </p:txBody>
      </p:sp>
      <p:sp>
        <p:nvSpPr>
          <p:cNvPr id="7" name="サブタイトル 6"/>
          <p:cNvSpPr>
            <a:spLocks noGrp="1"/>
          </p:cNvSpPr>
          <p:nvPr>
            <p:ph type="subTitle" idx="1"/>
          </p:nvPr>
        </p:nvSpPr>
        <p:spPr/>
        <p:txBody>
          <a:bodyPr>
            <a:normAutofit/>
          </a:bodyPr>
          <a:lstStyle/>
          <a:p>
            <a:pPr marL="441325" lvl="1" indent="-342900" algn="l">
              <a:buFont typeface="+mj-lt"/>
              <a:buAutoNum type="arabicPeriod"/>
              <a:tabLst>
                <a:tab pos="715963" algn="l"/>
              </a:tabLst>
            </a:pPr>
            <a:r>
              <a:rPr lang="en-US" altLang="ja-JP" dirty="0" smtClean="0">
                <a:solidFill>
                  <a:schemeClr val="accent1">
                    <a:lumMod val="50000"/>
                  </a:schemeClr>
                </a:solidFill>
              </a:rPr>
              <a:t>Derived </a:t>
            </a:r>
            <a:r>
              <a:rPr lang="en-US" altLang="ja-JP" dirty="0" err="1" smtClean="0">
                <a:solidFill>
                  <a:schemeClr val="accent1">
                    <a:lumMod val="50000"/>
                  </a:schemeClr>
                </a:solidFill>
              </a:rPr>
              <a:t>Datatype</a:t>
            </a:r>
            <a:r>
              <a:rPr lang="en-US" altLang="ja-JP" dirty="0" smtClean="0">
                <a:solidFill>
                  <a:schemeClr val="accent1">
                    <a:lumMod val="50000"/>
                  </a:schemeClr>
                </a:solidFill>
              </a:rPr>
              <a:t> </a:t>
            </a:r>
            <a:r>
              <a:rPr lang="en-US" altLang="ja-JP" dirty="0">
                <a:solidFill>
                  <a:schemeClr val="accent1">
                    <a:lumMod val="50000"/>
                  </a:schemeClr>
                </a:solidFill>
              </a:rPr>
              <a:t>Related Functions</a:t>
            </a:r>
          </a:p>
          <a:p>
            <a:pPr marL="441325" lvl="1" indent="-342900" algn="l">
              <a:buFont typeface="+mj-lt"/>
              <a:buAutoNum type="arabicPeriod"/>
              <a:tabLst>
                <a:tab pos="715963" algn="l"/>
              </a:tabLst>
            </a:pPr>
            <a:r>
              <a:rPr lang="en-US" altLang="ja-JP" dirty="0" smtClean="0">
                <a:solidFill>
                  <a:schemeClr val="accent1">
                    <a:lumMod val="50000"/>
                  </a:schemeClr>
                </a:solidFill>
              </a:rPr>
              <a:t>Shared </a:t>
            </a:r>
            <a:r>
              <a:rPr lang="en-US" altLang="ja-JP" dirty="0">
                <a:solidFill>
                  <a:schemeClr val="accent1">
                    <a:lumMod val="50000"/>
                  </a:schemeClr>
                </a:solidFill>
              </a:rPr>
              <a:t>M</a:t>
            </a:r>
            <a:r>
              <a:rPr lang="en-US" altLang="ja-JP" dirty="0" smtClean="0">
                <a:solidFill>
                  <a:schemeClr val="accent1">
                    <a:lumMod val="50000"/>
                  </a:schemeClr>
                </a:solidFill>
              </a:rPr>
              <a:t>emory Communication</a:t>
            </a:r>
            <a:endParaRPr lang="en-US" altLang="ja-JP" dirty="0">
              <a:solidFill>
                <a:schemeClr val="accent1">
                  <a:lumMod val="50000"/>
                </a:schemeClr>
              </a:solidFill>
            </a:endParaRPr>
          </a:p>
          <a:p>
            <a:pPr marL="441325" lvl="1" indent="-342900" algn="l">
              <a:buFont typeface="+mj-lt"/>
              <a:buAutoNum type="arabicPeriod"/>
              <a:tabLst>
                <a:tab pos="715963" algn="l"/>
              </a:tabLst>
            </a:pPr>
            <a:r>
              <a:rPr lang="en-US" altLang="ja-JP" dirty="0" smtClean="0">
                <a:solidFill>
                  <a:schemeClr val="accent1">
                    <a:lumMod val="50000"/>
                  </a:schemeClr>
                </a:solidFill>
              </a:rPr>
              <a:t>Network-specific Optimizations</a:t>
            </a:r>
            <a:endParaRPr lang="en-US" altLang="ja-JP" sz="2300" dirty="0">
              <a:solidFill>
                <a:schemeClr val="accent1">
                  <a:lumMod val="50000"/>
                </a:schemeClr>
              </a:solidFill>
            </a:endParaRPr>
          </a:p>
          <a:p>
            <a:endParaRPr kumimoji="1" lang="ja-JP" altLang="en-US" dirty="0"/>
          </a:p>
        </p:txBody>
      </p:sp>
      <p:sp>
        <p:nvSpPr>
          <p:cNvPr id="2" name="文本框 1"/>
          <p:cNvSpPr txBox="1"/>
          <p:nvPr/>
        </p:nvSpPr>
        <p:spPr>
          <a:xfrm>
            <a:off x="35496" y="6264662"/>
            <a:ext cx="7344816" cy="584776"/>
          </a:xfrm>
          <a:prstGeom prst="rect">
            <a:avLst/>
          </a:prstGeom>
          <a:noFill/>
        </p:spPr>
        <p:txBody>
          <a:bodyPr wrap="square" rtlCol="0">
            <a:spAutoFit/>
          </a:bodyPr>
          <a:lstStyle/>
          <a:p>
            <a:r>
              <a:rPr lang="en-US" altLang="zh-CN" sz="1600" i="1" dirty="0">
                <a:solidFill>
                  <a:schemeClr val="tx1">
                    <a:lumMod val="75000"/>
                    <a:lumOff val="25000"/>
                  </a:schemeClr>
                </a:solidFill>
              </a:rPr>
              <a:t>All our experiments are executed on the </a:t>
            </a:r>
            <a:r>
              <a:rPr lang="en-US" altLang="zh-CN" sz="1600" b="1" i="1" dirty="0">
                <a:solidFill>
                  <a:schemeClr val="tx1">
                    <a:lumMod val="75000"/>
                    <a:lumOff val="25000"/>
                  </a:schemeClr>
                </a:solidFill>
              </a:rPr>
              <a:t>Stampede supercomputer </a:t>
            </a:r>
            <a:r>
              <a:rPr lang="en-US" altLang="zh-CN" sz="1600" i="1" dirty="0">
                <a:solidFill>
                  <a:schemeClr val="tx1">
                    <a:lumMod val="75000"/>
                    <a:lumOff val="25000"/>
                  </a:schemeClr>
                </a:solidFill>
              </a:rPr>
              <a:t>at the Texas Advanced </a:t>
            </a:r>
            <a:r>
              <a:rPr lang="en-US" altLang="zh-CN" sz="1600" i="1" dirty="0" smtClean="0">
                <a:solidFill>
                  <a:schemeClr val="tx1">
                    <a:lumMod val="75000"/>
                    <a:lumOff val="25000"/>
                  </a:schemeClr>
                </a:solidFill>
              </a:rPr>
              <a:t>Computing </a:t>
            </a:r>
            <a:r>
              <a:rPr lang="en-US" altLang="zh-CN" sz="1600" i="1" dirty="0">
                <a:solidFill>
                  <a:schemeClr val="tx1">
                    <a:lumMod val="75000"/>
                    <a:lumOff val="25000"/>
                  </a:schemeClr>
                </a:solidFill>
              </a:rPr>
              <a:t>Center (</a:t>
            </a:r>
            <a:r>
              <a:rPr lang="en-US" altLang="zh-CN" sz="1600" i="1" dirty="0">
                <a:solidFill>
                  <a:schemeClr val="tx1">
                    <a:lumMod val="75000"/>
                    <a:lumOff val="25000"/>
                  </a:schemeClr>
                </a:solidFill>
                <a:hlinkClick r:id="rId3"/>
              </a:rPr>
              <a:t>https://www.tacc.utexas.edu/stampede/</a:t>
            </a:r>
            <a:r>
              <a:rPr lang="en-US" altLang="zh-CN" sz="1600" i="1" dirty="0">
                <a:solidFill>
                  <a:schemeClr val="tx1">
                    <a:lumMod val="75000"/>
                    <a:lumOff val="25000"/>
                  </a:schemeClr>
                </a:solidFill>
              </a:rPr>
              <a:t>). </a:t>
            </a:r>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29110536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72200" y="144016"/>
            <a:ext cx="2627784" cy="28529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タイトル 1"/>
          <p:cNvSpPr>
            <a:spLocks noGrp="1"/>
          </p:cNvSpPr>
          <p:nvPr>
            <p:ph type="title"/>
          </p:nvPr>
        </p:nvSpPr>
        <p:spPr/>
        <p:txBody>
          <a:bodyPr/>
          <a:lstStyle/>
          <a:p>
            <a:pPr algn="l"/>
            <a:r>
              <a:rPr lang="en-US" altLang="ja-JP" dirty="0" smtClean="0"/>
              <a:t>Derived </a:t>
            </a:r>
            <a:r>
              <a:rPr lang="en-US" altLang="ja-JP" dirty="0" err="1" smtClean="0"/>
              <a:t>Datatype</a:t>
            </a:r>
            <a:r>
              <a:rPr lang="en-US" altLang="ja-JP" dirty="0" smtClean="0"/>
              <a:t> Packing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Parallel </a:t>
            </a:r>
            <a:r>
              <a:rPr kumimoji="1" lang="en-US" altLang="ja-JP" dirty="0"/>
              <a:t>packing 3D </a:t>
            </a:r>
            <a:r>
              <a:rPr kumimoji="1" lang="en-US" altLang="ja-JP" dirty="0" smtClean="0"/>
              <a:t>matrix of </a:t>
            </a:r>
            <a:r>
              <a:rPr lang="en-US" altLang="ja-JP" dirty="0" smtClean="0"/>
              <a:t>double</a:t>
            </a:r>
            <a:endParaRPr kumimoji="1" lang="en-US" altLang="ja-JP" dirty="0" smtClean="0"/>
          </a:p>
        </p:txBody>
      </p:sp>
      <p:graphicFrame>
        <p:nvGraphicFramePr>
          <p:cNvPr id="23" name="グラフ 22"/>
          <p:cNvGraphicFramePr>
            <a:graphicFrameLocks/>
          </p:cNvGraphicFramePr>
          <p:nvPr>
            <p:extLst>
              <p:ext uri="{D42A27DB-BD31-4B8C-83A1-F6EECF244321}">
                <p14:modId xmlns:p14="http://schemas.microsoft.com/office/powerpoint/2010/main" val="912597166"/>
              </p:ext>
            </p:extLst>
          </p:nvPr>
        </p:nvGraphicFramePr>
        <p:xfrm>
          <a:off x="251520" y="2214156"/>
          <a:ext cx="4309864" cy="2638487"/>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グループ化 5"/>
          <p:cNvGrpSpPr/>
          <p:nvPr/>
        </p:nvGrpSpPr>
        <p:grpSpPr>
          <a:xfrm>
            <a:off x="6060329" y="116632"/>
            <a:ext cx="2558655" cy="2495649"/>
            <a:chOff x="6204345" y="762000"/>
            <a:chExt cx="2558655" cy="2495649"/>
          </a:xfrm>
        </p:grpSpPr>
        <p:sp>
          <p:nvSpPr>
            <p:cNvPr id="24" name="直方体 23"/>
            <p:cNvSpPr/>
            <p:nvPr/>
          </p:nvSpPr>
          <p:spPr>
            <a:xfrm rot="10800000" flipV="1">
              <a:off x="6844819" y="1370116"/>
              <a:ext cx="1918181" cy="1887533"/>
            </a:xfrm>
            <a:prstGeom prst="cube">
              <a:avLst>
                <a:gd name="adj" fmla="val 266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flipH="1">
              <a:off x="6204345" y="762000"/>
              <a:ext cx="1339455" cy="1190487"/>
              <a:chOff x="3145487" y="1536109"/>
              <a:chExt cx="926896" cy="1190487"/>
            </a:xfrm>
          </p:grpSpPr>
          <p:grpSp>
            <p:nvGrpSpPr>
              <p:cNvPr id="26" name="グループ化 25"/>
              <p:cNvGrpSpPr/>
              <p:nvPr/>
            </p:nvGrpSpPr>
            <p:grpSpPr>
              <a:xfrm>
                <a:off x="3469523" y="1813108"/>
                <a:ext cx="418401" cy="607780"/>
                <a:chOff x="3469523" y="1813108"/>
                <a:chExt cx="418401" cy="607780"/>
              </a:xfrm>
            </p:grpSpPr>
            <p:cxnSp>
              <p:nvCxnSpPr>
                <p:cNvPr id="30" name="直線矢印コネクタ 29"/>
                <p:cNvCxnSpPr/>
                <p:nvPr/>
              </p:nvCxnSpPr>
              <p:spPr>
                <a:xfrm flipH="1" flipV="1">
                  <a:off x="3469523" y="1997774"/>
                  <a:ext cx="238381" cy="3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3707904" y="1813108"/>
                  <a:ext cx="18002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3707904" y="1997774"/>
                  <a:ext cx="0" cy="4231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テキスト ボックス 26"/>
              <p:cNvSpPr txBox="1"/>
              <p:nvPr/>
            </p:nvSpPr>
            <p:spPr>
              <a:xfrm>
                <a:off x="3748347" y="1536109"/>
                <a:ext cx="324036" cy="369332"/>
              </a:xfrm>
              <a:prstGeom prst="rect">
                <a:avLst/>
              </a:prstGeom>
              <a:noFill/>
            </p:spPr>
            <p:txBody>
              <a:bodyPr wrap="square" rtlCol="0">
                <a:spAutoFit/>
              </a:bodyPr>
              <a:lstStyle/>
              <a:p>
                <a:r>
                  <a:rPr kumimoji="1" lang="en-US" altLang="ja-JP" dirty="0" smtClean="0"/>
                  <a:t>Z</a:t>
                </a:r>
                <a:endParaRPr kumimoji="1" lang="ja-JP" altLang="en-US" dirty="0"/>
              </a:p>
            </p:txBody>
          </p:sp>
          <p:sp>
            <p:nvSpPr>
              <p:cNvPr id="28" name="テキスト ボックス 27"/>
              <p:cNvSpPr txBox="1"/>
              <p:nvPr/>
            </p:nvSpPr>
            <p:spPr>
              <a:xfrm>
                <a:off x="3563888" y="2357264"/>
                <a:ext cx="324036" cy="369332"/>
              </a:xfrm>
              <a:prstGeom prst="rect">
                <a:avLst/>
              </a:prstGeom>
              <a:noFill/>
            </p:spPr>
            <p:txBody>
              <a:bodyPr wrap="square" rtlCol="0">
                <a:spAutoFit/>
              </a:bodyPr>
              <a:lstStyle/>
              <a:p>
                <a:r>
                  <a:rPr kumimoji="1" lang="en-US" altLang="ja-JP" dirty="0" smtClean="0"/>
                  <a:t>Y</a:t>
                </a:r>
                <a:endParaRPr kumimoji="1" lang="ja-JP" altLang="en-US" dirty="0"/>
              </a:p>
            </p:txBody>
          </p:sp>
          <p:sp>
            <p:nvSpPr>
              <p:cNvPr id="29" name="テキスト ボックス 28"/>
              <p:cNvSpPr txBox="1"/>
              <p:nvPr/>
            </p:nvSpPr>
            <p:spPr>
              <a:xfrm>
                <a:off x="3145487" y="1582513"/>
                <a:ext cx="324036" cy="369332"/>
              </a:xfrm>
              <a:prstGeom prst="rect">
                <a:avLst/>
              </a:prstGeom>
              <a:noFill/>
            </p:spPr>
            <p:txBody>
              <a:bodyPr wrap="square" rtlCol="0">
                <a:spAutoFit/>
              </a:bodyPr>
              <a:lstStyle/>
              <a:p>
                <a:r>
                  <a:rPr kumimoji="1" lang="en-US" altLang="ja-JP" dirty="0" smtClean="0"/>
                  <a:t>X</a:t>
                </a:r>
                <a:endParaRPr kumimoji="1" lang="ja-JP" altLang="en-US" dirty="0"/>
              </a:p>
            </p:txBody>
          </p:sp>
        </p:grpSp>
        <p:sp>
          <p:nvSpPr>
            <p:cNvPr id="33" name="フリーフォーム 32"/>
            <p:cNvSpPr/>
            <p:nvPr/>
          </p:nvSpPr>
          <p:spPr>
            <a:xfrm>
              <a:off x="7452688" y="2046845"/>
              <a:ext cx="1310312" cy="534074"/>
            </a:xfrm>
            <a:custGeom>
              <a:avLst/>
              <a:gdLst>
                <a:gd name="connsiteX0" fmla="*/ 0 w 1173355"/>
                <a:gd name="connsiteY0" fmla="*/ 0 h 534074"/>
                <a:gd name="connsiteX1" fmla="*/ 1173345 w 1173355"/>
                <a:gd name="connsiteY1" fmla="*/ 105196 h 534074"/>
                <a:gd name="connsiteX2" fmla="*/ 24276 w 1173355"/>
                <a:gd name="connsiteY2" fmla="*/ 250853 h 534074"/>
                <a:gd name="connsiteX3" fmla="*/ 1092425 w 1173355"/>
                <a:gd name="connsiteY3" fmla="*/ 323681 h 534074"/>
                <a:gd name="connsiteX4" fmla="*/ 72829 w 1173355"/>
                <a:gd name="connsiteY4" fmla="*/ 469338 h 534074"/>
                <a:gd name="connsiteX5" fmla="*/ 1076241 w 1173355"/>
                <a:gd name="connsiteY5" fmla="*/ 534074 h 53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355" h="534074">
                  <a:moveTo>
                    <a:pt x="0" y="0"/>
                  </a:moveTo>
                  <a:cubicBezTo>
                    <a:pt x="584649" y="31693"/>
                    <a:pt x="1169299" y="63387"/>
                    <a:pt x="1173345" y="105196"/>
                  </a:cubicBezTo>
                  <a:cubicBezTo>
                    <a:pt x="1177391" y="147005"/>
                    <a:pt x="37763" y="214439"/>
                    <a:pt x="24276" y="250853"/>
                  </a:cubicBezTo>
                  <a:cubicBezTo>
                    <a:pt x="10789" y="287267"/>
                    <a:pt x="1084333" y="287267"/>
                    <a:pt x="1092425" y="323681"/>
                  </a:cubicBezTo>
                  <a:cubicBezTo>
                    <a:pt x="1100517" y="360095"/>
                    <a:pt x="75526" y="434273"/>
                    <a:pt x="72829" y="469338"/>
                  </a:cubicBezTo>
                  <a:cubicBezTo>
                    <a:pt x="70132" y="504404"/>
                    <a:pt x="573186" y="519239"/>
                    <a:pt x="1076241" y="534074"/>
                  </a:cubicBezTo>
                </a:path>
              </a:pathLst>
            </a:cu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 name="文本框 3"/>
          <p:cNvSpPr txBox="1"/>
          <p:nvPr/>
        </p:nvSpPr>
        <p:spPr>
          <a:xfrm>
            <a:off x="467544" y="1772816"/>
            <a:ext cx="3809750" cy="369332"/>
          </a:xfrm>
          <a:prstGeom prst="rect">
            <a:avLst/>
          </a:prstGeom>
          <a:noFill/>
        </p:spPr>
        <p:txBody>
          <a:bodyPr wrap="square" rtlCol="0">
            <a:spAutoFit/>
          </a:bodyPr>
          <a:lstStyle/>
          <a:p>
            <a:pPr marL="0" lvl="1" algn="ctr"/>
            <a:r>
              <a:rPr lang="en-US" altLang="ja-JP" b="1" dirty="0"/>
              <a:t>Packing the </a:t>
            </a:r>
            <a:r>
              <a:rPr lang="en-US" altLang="ja-JP" b="1" dirty="0">
                <a:solidFill>
                  <a:srgbClr val="C0504D"/>
                </a:solidFill>
              </a:rPr>
              <a:t>X-Z  plane </a:t>
            </a:r>
            <a:r>
              <a:rPr lang="en-US" altLang="ja-JP" b="1" dirty="0"/>
              <a:t>with varying </a:t>
            </a:r>
            <a:r>
              <a:rPr lang="en-US" altLang="ja-JP" b="1" dirty="0" smtClean="0"/>
              <a:t>Z</a:t>
            </a:r>
            <a:endParaRPr lang="en-US" altLang="ja-JP" b="1" dirty="0"/>
          </a:p>
        </p:txBody>
      </p:sp>
      <p:sp>
        <p:nvSpPr>
          <p:cNvPr id="7" name="文本框 6"/>
          <p:cNvSpPr txBox="1"/>
          <p:nvPr/>
        </p:nvSpPr>
        <p:spPr>
          <a:xfrm>
            <a:off x="0" y="4869160"/>
            <a:ext cx="2051720" cy="830997"/>
          </a:xfrm>
          <a:prstGeom prst="rect">
            <a:avLst/>
          </a:prstGeom>
          <a:noFill/>
        </p:spPr>
        <p:txBody>
          <a:bodyPr wrap="square" rtlCol="0">
            <a:spAutoFit/>
          </a:bodyPr>
          <a:lstStyle/>
          <a:p>
            <a:r>
              <a:rPr lang="en-US" altLang="ja-JP" sz="1200" b="1" dirty="0"/>
              <a:t>Graph Data: </a:t>
            </a:r>
          </a:p>
          <a:p>
            <a:r>
              <a:rPr lang="en-US" altLang="ja-JP" sz="1200" dirty="0"/>
              <a:t>Fixed matrix volume 1 GB</a:t>
            </a:r>
          </a:p>
          <a:p>
            <a:r>
              <a:rPr lang="en-US" altLang="ja-JP" sz="1200" dirty="0" smtClean="0"/>
              <a:t>Fixed length </a:t>
            </a:r>
            <a:r>
              <a:rPr lang="en-US" altLang="ja-JP" sz="1200" dirty="0"/>
              <a:t>of Y: 2 doubles</a:t>
            </a:r>
          </a:p>
          <a:p>
            <a:r>
              <a:rPr lang="en-US" altLang="ja-JP" sz="1200" dirty="0"/>
              <a:t>Length of Z: graph </a:t>
            </a:r>
            <a:r>
              <a:rPr lang="en-US" altLang="ja-JP" sz="1200" dirty="0" smtClean="0"/>
              <a:t>legend</a:t>
            </a:r>
          </a:p>
        </p:txBody>
      </p:sp>
      <p:sp>
        <p:nvSpPr>
          <p:cNvPr id="20" name="文本框 19"/>
          <p:cNvSpPr txBox="1"/>
          <p:nvPr/>
        </p:nvSpPr>
        <p:spPr>
          <a:xfrm>
            <a:off x="5082730" y="2852936"/>
            <a:ext cx="3809750" cy="369332"/>
          </a:xfrm>
          <a:prstGeom prst="rect">
            <a:avLst/>
          </a:prstGeom>
          <a:noFill/>
        </p:spPr>
        <p:txBody>
          <a:bodyPr wrap="square" rtlCol="0">
            <a:spAutoFit/>
          </a:bodyPr>
          <a:lstStyle/>
          <a:p>
            <a:pPr marL="0" lvl="1" algn="ctr"/>
            <a:r>
              <a:rPr lang="en-US" altLang="ja-JP" b="1" dirty="0"/>
              <a:t>Packing the </a:t>
            </a:r>
            <a:r>
              <a:rPr lang="en-US" altLang="ja-JP" b="1" dirty="0" smtClean="0">
                <a:solidFill>
                  <a:srgbClr val="C0504D"/>
                </a:solidFill>
              </a:rPr>
              <a:t>Y-</a:t>
            </a:r>
            <a:r>
              <a:rPr lang="en-US" altLang="ja-JP" b="1" dirty="0">
                <a:solidFill>
                  <a:srgbClr val="C0504D"/>
                </a:solidFill>
              </a:rPr>
              <a:t>Z  plane </a:t>
            </a:r>
            <a:r>
              <a:rPr lang="en-US" altLang="ja-JP" b="1" dirty="0"/>
              <a:t>with varying Y</a:t>
            </a:r>
          </a:p>
        </p:txBody>
      </p:sp>
      <p:graphicFrame>
        <p:nvGraphicFramePr>
          <p:cNvPr id="39" name="グラフ 4"/>
          <p:cNvGraphicFramePr>
            <a:graphicFrameLocks/>
          </p:cNvGraphicFramePr>
          <p:nvPr>
            <p:extLst>
              <p:ext uri="{D42A27DB-BD31-4B8C-83A1-F6EECF244321}">
                <p14:modId xmlns:p14="http://schemas.microsoft.com/office/powerpoint/2010/main" val="3788288604"/>
              </p:ext>
            </p:extLst>
          </p:nvPr>
        </p:nvGraphicFramePr>
        <p:xfrm>
          <a:off x="5076056" y="3294276"/>
          <a:ext cx="3815944" cy="2664000"/>
        </p:xfrm>
        <a:graphic>
          <a:graphicData uri="http://schemas.openxmlformats.org/drawingml/2006/chart">
            <c:chart xmlns:c="http://schemas.openxmlformats.org/drawingml/2006/chart" xmlns:r="http://schemas.openxmlformats.org/officeDocument/2006/relationships" r:id="rId4"/>
          </a:graphicData>
        </a:graphic>
      </p:graphicFrame>
      <p:sp>
        <p:nvSpPr>
          <p:cNvPr id="40" name="文本框 39"/>
          <p:cNvSpPr txBox="1"/>
          <p:nvPr/>
        </p:nvSpPr>
        <p:spPr>
          <a:xfrm>
            <a:off x="5220072" y="6045482"/>
            <a:ext cx="2664296" cy="830997"/>
          </a:xfrm>
          <a:prstGeom prst="rect">
            <a:avLst/>
          </a:prstGeom>
          <a:noFill/>
        </p:spPr>
        <p:txBody>
          <a:bodyPr wrap="square" rtlCol="0">
            <a:spAutoFit/>
          </a:bodyPr>
          <a:lstStyle/>
          <a:p>
            <a:r>
              <a:rPr lang="en-US" altLang="ja-JP" sz="1200" b="1" dirty="0"/>
              <a:t>Graph Data: </a:t>
            </a:r>
          </a:p>
          <a:p>
            <a:r>
              <a:rPr lang="en-US" altLang="ja-JP" sz="1200" dirty="0"/>
              <a:t>Fixed matrix volume 1 GB</a:t>
            </a:r>
          </a:p>
          <a:p>
            <a:r>
              <a:rPr lang="en-US" altLang="ja-JP" sz="1200" dirty="0" smtClean="0"/>
              <a:t>Fixed </a:t>
            </a:r>
            <a:r>
              <a:rPr lang="en-US" altLang="ja-JP" sz="1200" dirty="0"/>
              <a:t>length of X: 2 doubles</a:t>
            </a:r>
          </a:p>
          <a:p>
            <a:r>
              <a:rPr lang="en-US" altLang="ja-JP" sz="1200" dirty="0"/>
              <a:t>Length of Y: graph </a:t>
            </a:r>
            <a:r>
              <a:rPr lang="en-US" altLang="ja-JP" sz="1200" dirty="0" smtClean="0"/>
              <a:t>legend</a:t>
            </a:r>
            <a:endParaRPr lang="en-US" altLang="ja-JP" sz="1200" dirty="0"/>
          </a:p>
        </p:txBody>
      </p:sp>
      <p:grpSp>
        <p:nvGrpSpPr>
          <p:cNvPr id="59" name="组 58"/>
          <p:cNvGrpSpPr/>
          <p:nvPr/>
        </p:nvGrpSpPr>
        <p:grpSpPr>
          <a:xfrm>
            <a:off x="7216518" y="144016"/>
            <a:ext cx="1963994" cy="1491248"/>
            <a:chOff x="7360534" y="0"/>
            <a:chExt cx="1963994" cy="1491248"/>
          </a:xfrm>
        </p:grpSpPr>
        <p:sp>
          <p:nvSpPr>
            <p:cNvPr id="5" name="平行四辺形 4"/>
            <p:cNvSpPr/>
            <p:nvPr/>
          </p:nvSpPr>
          <p:spPr bwMode="auto">
            <a:xfrm rot="2760000">
              <a:off x="7123139" y="383244"/>
              <a:ext cx="1345399" cy="870609"/>
            </a:xfrm>
            <a:prstGeom prst="parallelogram">
              <a:avLst>
                <a:gd name="adj" fmla="val 9586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solidFill>
                  <a:srgbClr val="C0504D"/>
                </a:solidFill>
              </a:endParaRPr>
            </a:p>
          </p:txBody>
        </p:sp>
        <p:cxnSp>
          <p:nvCxnSpPr>
            <p:cNvPr id="10" name="直线箭头连接符 9"/>
            <p:cNvCxnSpPr/>
            <p:nvPr/>
          </p:nvCxnSpPr>
          <p:spPr>
            <a:xfrm flipV="1">
              <a:off x="8172400" y="548680"/>
              <a:ext cx="432048" cy="288032"/>
            </a:xfrm>
            <a:prstGeom prst="straightConnector1">
              <a:avLst/>
            </a:prstGeom>
            <a:ln>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flipV="1">
              <a:off x="7884368" y="260648"/>
              <a:ext cx="72008" cy="432048"/>
            </a:xfrm>
            <a:prstGeom prst="straightConnector1">
              <a:avLst/>
            </a:prstGeom>
            <a:ln>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8604448" y="404664"/>
              <a:ext cx="720080" cy="338554"/>
            </a:xfrm>
            <a:prstGeom prst="rect">
              <a:avLst/>
            </a:prstGeom>
            <a:noFill/>
          </p:spPr>
          <p:txBody>
            <a:bodyPr wrap="square" rtlCol="0">
              <a:spAutoFit/>
            </a:bodyPr>
            <a:lstStyle/>
            <a:p>
              <a:r>
                <a:rPr kumimoji="1" lang="en-US" altLang="zh-CN" sz="1600" dirty="0" smtClean="0">
                  <a:solidFill>
                    <a:schemeClr val="accent2"/>
                  </a:solidFill>
                </a:rPr>
                <a:t>Block</a:t>
              </a:r>
              <a:endParaRPr kumimoji="1" lang="zh-CN" altLang="en-US" sz="1600" dirty="0">
                <a:solidFill>
                  <a:schemeClr val="accent2"/>
                </a:solidFill>
              </a:endParaRPr>
            </a:p>
          </p:txBody>
        </p:sp>
        <p:sp>
          <p:nvSpPr>
            <p:cNvPr id="46" name="文本框 45"/>
            <p:cNvSpPr txBox="1"/>
            <p:nvPr/>
          </p:nvSpPr>
          <p:spPr>
            <a:xfrm>
              <a:off x="7956376" y="0"/>
              <a:ext cx="1008112" cy="338554"/>
            </a:xfrm>
            <a:prstGeom prst="rect">
              <a:avLst/>
            </a:prstGeom>
            <a:noFill/>
          </p:spPr>
          <p:txBody>
            <a:bodyPr wrap="square" rtlCol="0">
              <a:spAutoFit/>
            </a:bodyPr>
            <a:lstStyle/>
            <a:p>
              <a:r>
                <a:rPr kumimoji="1" lang="en-US" altLang="zh-CN" sz="1600" dirty="0" smtClean="0">
                  <a:solidFill>
                    <a:schemeClr val="accent2"/>
                  </a:solidFill>
                </a:rPr>
                <a:t>Vector</a:t>
              </a:r>
              <a:endParaRPr kumimoji="1" lang="zh-CN" altLang="en-US" sz="1600" dirty="0">
                <a:solidFill>
                  <a:schemeClr val="accent2"/>
                </a:solidFill>
              </a:endParaRPr>
            </a:p>
          </p:txBody>
        </p:sp>
        <p:sp>
          <p:nvSpPr>
            <p:cNvPr id="57" name="平行四辺形 4"/>
            <p:cNvSpPr/>
            <p:nvPr/>
          </p:nvSpPr>
          <p:spPr bwMode="auto">
            <a:xfrm rot="2760000">
              <a:off x="7389224" y="490709"/>
              <a:ext cx="1023523" cy="882878"/>
            </a:xfrm>
            <a:prstGeom prst="parallelogram">
              <a:avLst>
                <a:gd name="adj" fmla="val 9586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lt1"/>
                </a:solidFill>
              </a:endParaRPr>
            </a:p>
          </p:txBody>
        </p:sp>
      </p:grpSp>
      <p:grpSp>
        <p:nvGrpSpPr>
          <p:cNvPr id="60" name="组 59"/>
          <p:cNvGrpSpPr/>
          <p:nvPr/>
        </p:nvGrpSpPr>
        <p:grpSpPr>
          <a:xfrm>
            <a:off x="5148064" y="926417"/>
            <a:ext cx="2232248" cy="1935231"/>
            <a:chOff x="5292080" y="782401"/>
            <a:chExt cx="2232248" cy="1935231"/>
          </a:xfrm>
        </p:grpSpPr>
        <p:sp>
          <p:nvSpPr>
            <p:cNvPr id="21" name="平行四辺形 16"/>
            <p:cNvSpPr/>
            <p:nvPr/>
          </p:nvSpPr>
          <p:spPr bwMode="auto">
            <a:xfrm rot="16200000" flipH="1" flipV="1">
              <a:off x="6366669" y="1339661"/>
              <a:ext cx="1477439" cy="362919"/>
            </a:xfrm>
            <a:prstGeom prst="parallelogram">
              <a:avLst>
                <a:gd name="adj" fmla="val 10180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lt1"/>
                </a:solidFill>
              </a:endParaRPr>
            </a:p>
          </p:txBody>
        </p:sp>
        <p:cxnSp>
          <p:nvCxnSpPr>
            <p:cNvPr id="14" name="直线箭头连接符 13"/>
            <p:cNvCxnSpPr/>
            <p:nvPr/>
          </p:nvCxnSpPr>
          <p:spPr>
            <a:xfrm flipH="1">
              <a:off x="6372200" y="2060848"/>
              <a:ext cx="864096" cy="216024"/>
            </a:xfrm>
            <a:prstGeom prst="straightConnector1">
              <a:avLst/>
            </a:prstGeom>
            <a:ln>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flipH="1">
              <a:off x="6156176" y="1772816"/>
              <a:ext cx="864096" cy="0"/>
            </a:xfrm>
            <a:prstGeom prst="straightConnector1">
              <a:avLst/>
            </a:prstGeom>
            <a:ln>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5652120" y="2132856"/>
              <a:ext cx="1872208" cy="584776"/>
            </a:xfrm>
            <a:prstGeom prst="rect">
              <a:avLst/>
            </a:prstGeom>
            <a:noFill/>
          </p:spPr>
          <p:txBody>
            <a:bodyPr wrap="square" rtlCol="0">
              <a:spAutoFit/>
            </a:bodyPr>
            <a:lstStyle/>
            <a:p>
              <a:r>
                <a:rPr kumimoji="1" lang="en-US" altLang="zh-CN" sz="1600" i="1" dirty="0" smtClean="0">
                  <a:solidFill>
                    <a:schemeClr val="accent2"/>
                  </a:solidFill>
                </a:rPr>
                <a:t>Vector </a:t>
              </a:r>
            </a:p>
            <a:p>
              <a:r>
                <a:rPr kumimoji="1" lang="en-US" altLang="zh-CN" sz="1600" i="1" dirty="0" smtClean="0">
                  <a:solidFill>
                    <a:schemeClr val="accent2"/>
                  </a:solidFill>
                </a:rPr>
                <a:t>(Parallelize here)</a:t>
              </a:r>
              <a:endParaRPr kumimoji="1" lang="zh-CN" altLang="en-US" sz="1600" i="1" dirty="0">
                <a:solidFill>
                  <a:schemeClr val="accent2"/>
                </a:solidFill>
              </a:endParaRPr>
            </a:p>
          </p:txBody>
        </p:sp>
        <p:sp>
          <p:nvSpPr>
            <p:cNvPr id="48" name="文本框 47"/>
            <p:cNvSpPr txBox="1"/>
            <p:nvPr/>
          </p:nvSpPr>
          <p:spPr>
            <a:xfrm>
              <a:off x="5292080" y="1628800"/>
              <a:ext cx="1008112" cy="338554"/>
            </a:xfrm>
            <a:prstGeom prst="rect">
              <a:avLst/>
            </a:prstGeom>
            <a:noFill/>
          </p:spPr>
          <p:txBody>
            <a:bodyPr wrap="square" rtlCol="0">
              <a:spAutoFit/>
            </a:bodyPr>
            <a:lstStyle/>
            <a:p>
              <a:r>
                <a:rPr kumimoji="1" lang="en-US" altLang="zh-CN" sz="1600" i="1" dirty="0" err="1" smtClean="0">
                  <a:solidFill>
                    <a:schemeClr val="accent2"/>
                  </a:solidFill>
                </a:rPr>
                <a:t>Hvector</a:t>
              </a:r>
              <a:endParaRPr kumimoji="1" lang="zh-CN" altLang="en-US" sz="1600" i="1" dirty="0">
                <a:solidFill>
                  <a:schemeClr val="accent2"/>
                </a:solidFill>
              </a:endParaRPr>
            </a:p>
          </p:txBody>
        </p:sp>
        <p:sp>
          <p:nvSpPr>
            <p:cNvPr id="56" name="平行四辺形 16"/>
            <p:cNvSpPr/>
            <p:nvPr/>
          </p:nvSpPr>
          <p:spPr bwMode="auto">
            <a:xfrm rot="16200000" flipH="1" flipV="1">
              <a:off x="6597469" y="1535807"/>
              <a:ext cx="1211571" cy="159967"/>
            </a:xfrm>
            <a:prstGeom prst="parallelogram">
              <a:avLst>
                <a:gd name="adj" fmla="val 10180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rgbClr val="C0504D"/>
                </a:solidFill>
              </a:endParaRPr>
            </a:p>
          </p:txBody>
        </p:sp>
        <p:sp>
          <p:nvSpPr>
            <p:cNvPr id="58" name="平行四辺形 16"/>
            <p:cNvSpPr/>
            <p:nvPr/>
          </p:nvSpPr>
          <p:spPr bwMode="auto">
            <a:xfrm rot="16200000" flipH="1" flipV="1">
              <a:off x="6982659" y="1192588"/>
              <a:ext cx="457144" cy="144016"/>
            </a:xfrm>
            <a:prstGeom prst="parallelogram">
              <a:avLst>
                <a:gd name="adj" fmla="val 10180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solidFill>
                  <a:schemeClr val="lt1"/>
                </a:solidFill>
              </a:endParaRPr>
            </a:p>
          </p:txBody>
        </p:sp>
      </p:grpSp>
      <p:sp>
        <p:nvSpPr>
          <p:cNvPr id="9" name="幻灯片编号占位符 8"/>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spTree>
    <p:extLst>
      <p:ext uri="{BB962C8B-B14F-4D97-AF65-F5344CB8AC3E}">
        <p14:creationId xmlns:p14="http://schemas.microsoft.com/office/powerpoint/2010/main" val="143320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a:xfrm>
            <a:off x="457200" y="692696"/>
            <a:ext cx="8229600" cy="5433467"/>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altLang="ja-JP" dirty="0"/>
              <a:t>3D internode halo exchange using 64 MPI processes</a:t>
            </a:r>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0" indent="0">
              <a:buNone/>
            </a:pPr>
            <a:endParaRPr lang="en-US" altLang="ja-JP" dirty="0"/>
          </a:p>
        </p:txBody>
      </p:sp>
      <p:sp>
        <p:nvSpPr>
          <p:cNvPr id="48" name="コンテンツ プレースホルダー 2"/>
          <p:cNvSpPr txBox="1">
            <a:spLocks/>
          </p:cNvSpPr>
          <p:nvPr/>
        </p:nvSpPr>
        <p:spPr>
          <a:xfrm>
            <a:off x="457200" y="304800"/>
            <a:ext cx="8229600" cy="6019800"/>
          </a:xfrm>
          <a:prstGeom prst="rect">
            <a:avLst/>
          </a:prstGeom>
        </p:spPr>
        <p:txBody>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rgbClr val="151515"/>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rgbClr val="151515"/>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rgbClr val="151515"/>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rgbClr val="151515"/>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rgbClr val="151515"/>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endParaRPr lang="en-US" altLang="ja-JP" kern="0" dirty="0" smtClean="0"/>
          </a:p>
        </p:txBody>
      </p:sp>
      <p:graphicFrame>
        <p:nvGraphicFramePr>
          <p:cNvPr id="45" name="グラフ 44"/>
          <p:cNvGraphicFramePr>
            <a:graphicFrameLocks/>
          </p:cNvGraphicFramePr>
          <p:nvPr>
            <p:extLst>
              <p:ext uri="{D42A27DB-BD31-4B8C-83A1-F6EECF244321}">
                <p14:modId xmlns:p14="http://schemas.microsoft.com/office/powerpoint/2010/main" val="3305200628"/>
              </p:ext>
            </p:extLst>
          </p:nvPr>
        </p:nvGraphicFramePr>
        <p:xfrm>
          <a:off x="381000" y="2019299"/>
          <a:ext cx="4876800" cy="3467100"/>
        </p:xfrm>
        <a:graphic>
          <a:graphicData uri="http://schemas.openxmlformats.org/drawingml/2006/chart">
            <c:chart xmlns:c="http://schemas.openxmlformats.org/drawingml/2006/chart" xmlns:r="http://schemas.openxmlformats.org/officeDocument/2006/relationships" r:id="rId3"/>
          </a:graphicData>
        </a:graphic>
      </p:graphicFrame>
      <p:sp>
        <p:nvSpPr>
          <p:cNvPr id="50" name="直方体 49"/>
          <p:cNvSpPr/>
          <p:nvPr/>
        </p:nvSpPr>
        <p:spPr>
          <a:xfrm rot="10800000" flipV="1">
            <a:off x="7545072" y="1880467"/>
            <a:ext cx="608328" cy="594917"/>
          </a:xfrm>
          <a:prstGeom prst="cube">
            <a:avLst>
              <a:gd name="adj" fmla="val 266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方体 59"/>
          <p:cNvSpPr/>
          <p:nvPr/>
        </p:nvSpPr>
        <p:spPr>
          <a:xfrm rot="10800000" flipV="1">
            <a:off x="7643493" y="3745384"/>
            <a:ext cx="266701" cy="990600"/>
          </a:xfrm>
          <a:prstGeom prst="cube">
            <a:avLst>
              <a:gd name="adj" fmla="val 266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直方体 60"/>
          <p:cNvSpPr/>
          <p:nvPr/>
        </p:nvSpPr>
        <p:spPr>
          <a:xfrm rot="10800000" flipV="1">
            <a:off x="7189471" y="3046884"/>
            <a:ext cx="1352550" cy="266700"/>
          </a:xfrm>
          <a:prstGeom prst="cube">
            <a:avLst>
              <a:gd name="adj" fmla="val 266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直方体 61"/>
          <p:cNvSpPr/>
          <p:nvPr/>
        </p:nvSpPr>
        <p:spPr>
          <a:xfrm rot="10800000" flipV="1">
            <a:off x="7467601" y="5218583"/>
            <a:ext cx="731518" cy="762000"/>
          </a:xfrm>
          <a:prstGeom prst="cube">
            <a:avLst>
              <a:gd name="adj" fmla="val 7267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5943600" y="1484784"/>
            <a:ext cx="2705100" cy="338554"/>
          </a:xfrm>
          <a:prstGeom prst="rect">
            <a:avLst/>
          </a:prstGeom>
          <a:noFill/>
        </p:spPr>
        <p:txBody>
          <a:bodyPr wrap="square" rtlCol="0">
            <a:spAutoFit/>
          </a:bodyPr>
          <a:lstStyle/>
          <a:p>
            <a:pPr algn="ctr"/>
            <a:r>
              <a:rPr kumimoji="1" lang="en-US" altLang="ja-JP" sz="1600" b="1" i="1" dirty="0" smtClean="0">
                <a:solidFill>
                  <a:srgbClr val="C0504D"/>
                </a:solidFill>
              </a:rPr>
              <a:t>Cube</a:t>
            </a:r>
            <a:r>
              <a:rPr kumimoji="1" lang="en-US" altLang="ja-JP" sz="1600" dirty="0" smtClean="0">
                <a:solidFill>
                  <a:schemeClr val="bg2">
                    <a:lumMod val="10000"/>
                  </a:schemeClr>
                </a:solidFill>
              </a:rPr>
              <a:t>  512*512*512  double</a:t>
            </a:r>
            <a:endParaRPr kumimoji="1" lang="ja-JP" altLang="en-US" sz="1600" dirty="0" smtClean="0">
              <a:solidFill>
                <a:schemeClr val="bg2">
                  <a:lumMod val="10000"/>
                </a:schemeClr>
              </a:solidFill>
            </a:endParaRPr>
          </a:p>
        </p:txBody>
      </p:sp>
      <p:sp>
        <p:nvSpPr>
          <p:cNvPr id="64" name="テキスト ボックス 63"/>
          <p:cNvSpPr txBox="1"/>
          <p:nvPr/>
        </p:nvSpPr>
        <p:spPr>
          <a:xfrm>
            <a:off x="5962648" y="2594030"/>
            <a:ext cx="2705100" cy="338554"/>
          </a:xfrm>
          <a:prstGeom prst="rect">
            <a:avLst/>
          </a:prstGeom>
          <a:noFill/>
        </p:spPr>
        <p:txBody>
          <a:bodyPr wrap="square" rtlCol="0">
            <a:spAutoFit/>
          </a:bodyPr>
          <a:lstStyle/>
          <a:p>
            <a:pPr algn="ctr"/>
            <a:r>
              <a:rPr kumimoji="1" lang="en-US" altLang="ja-JP" sz="1600" b="1" i="1" dirty="0" smtClean="0">
                <a:solidFill>
                  <a:srgbClr val="C0504D"/>
                </a:solidFill>
              </a:rPr>
              <a:t>Large X</a:t>
            </a:r>
            <a:r>
              <a:rPr kumimoji="1" lang="en-US" altLang="ja-JP" sz="1600" b="1" i="1" dirty="0" smtClean="0">
                <a:solidFill>
                  <a:schemeClr val="bg2">
                    <a:lumMod val="10000"/>
                  </a:schemeClr>
                </a:solidFill>
              </a:rPr>
              <a:t>  </a:t>
            </a:r>
            <a:r>
              <a:rPr kumimoji="1" lang="en-US" altLang="ja-JP" sz="1600" dirty="0" smtClean="0">
                <a:solidFill>
                  <a:schemeClr val="bg2">
                    <a:lumMod val="10000"/>
                  </a:schemeClr>
                </a:solidFill>
              </a:rPr>
              <a:t>16K*128*64  double</a:t>
            </a:r>
            <a:endParaRPr kumimoji="1" lang="ja-JP" altLang="en-US" sz="1600" dirty="0" smtClean="0">
              <a:solidFill>
                <a:schemeClr val="bg2">
                  <a:lumMod val="10000"/>
                </a:schemeClr>
              </a:solidFill>
            </a:endParaRPr>
          </a:p>
        </p:txBody>
      </p:sp>
      <p:sp>
        <p:nvSpPr>
          <p:cNvPr id="65" name="テキスト ボックス 64"/>
          <p:cNvSpPr txBox="1"/>
          <p:nvPr/>
        </p:nvSpPr>
        <p:spPr>
          <a:xfrm>
            <a:off x="5979160" y="3432230"/>
            <a:ext cx="2705100" cy="338554"/>
          </a:xfrm>
          <a:prstGeom prst="rect">
            <a:avLst/>
          </a:prstGeom>
          <a:noFill/>
        </p:spPr>
        <p:txBody>
          <a:bodyPr wrap="square" rtlCol="0">
            <a:spAutoFit/>
          </a:bodyPr>
          <a:lstStyle/>
          <a:p>
            <a:pPr algn="ctr"/>
            <a:r>
              <a:rPr kumimoji="1" lang="en-US" altLang="ja-JP" sz="1600" b="1" i="1" dirty="0" smtClean="0">
                <a:solidFill>
                  <a:srgbClr val="C0504D"/>
                </a:solidFill>
              </a:rPr>
              <a:t>Large Y</a:t>
            </a:r>
            <a:r>
              <a:rPr kumimoji="1" lang="en-US" altLang="ja-JP" sz="1600" b="1" i="1" dirty="0" smtClean="0">
                <a:solidFill>
                  <a:schemeClr val="bg2">
                    <a:lumMod val="10000"/>
                  </a:schemeClr>
                </a:solidFill>
              </a:rPr>
              <a:t>  </a:t>
            </a:r>
            <a:r>
              <a:rPr kumimoji="1" lang="en-US" altLang="ja-JP" sz="1600" dirty="0" smtClean="0">
                <a:solidFill>
                  <a:schemeClr val="bg2">
                    <a:lumMod val="10000"/>
                  </a:schemeClr>
                </a:solidFill>
              </a:rPr>
              <a:t>64*16K*128  double</a:t>
            </a:r>
            <a:endParaRPr kumimoji="1" lang="ja-JP" altLang="en-US" sz="1600" dirty="0" smtClean="0">
              <a:solidFill>
                <a:schemeClr val="bg2">
                  <a:lumMod val="10000"/>
                </a:schemeClr>
              </a:solidFill>
            </a:endParaRPr>
          </a:p>
        </p:txBody>
      </p:sp>
      <p:sp>
        <p:nvSpPr>
          <p:cNvPr id="66" name="テキスト ボックス 65"/>
          <p:cNvSpPr txBox="1"/>
          <p:nvPr/>
        </p:nvSpPr>
        <p:spPr>
          <a:xfrm>
            <a:off x="5996940" y="4803830"/>
            <a:ext cx="2705100" cy="338554"/>
          </a:xfrm>
          <a:prstGeom prst="rect">
            <a:avLst/>
          </a:prstGeom>
          <a:noFill/>
        </p:spPr>
        <p:txBody>
          <a:bodyPr wrap="square" rtlCol="0">
            <a:spAutoFit/>
          </a:bodyPr>
          <a:lstStyle/>
          <a:p>
            <a:pPr algn="ctr"/>
            <a:r>
              <a:rPr kumimoji="1" lang="en-US" altLang="ja-JP" sz="1600" b="1" i="1" dirty="0" smtClean="0">
                <a:solidFill>
                  <a:srgbClr val="C0504D"/>
                </a:solidFill>
              </a:rPr>
              <a:t>Large Z </a:t>
            </a:r>
            <a:r>
              <a:rPr kumimoji="1" lang="en-US" altLang="ja-JP" sz="1600" b="1" i="1" dirty="0" smtClean="0">
                <a:solidFill>
                  <a:schemeClr val="bg2">
                    <a:lumMod val="10000"/>
                  </a:schemeClr>
                </a:solidFill>
              </a:rPr>
              <a:t> </a:t>
            </a:r>
            <a:r>
              <a:rPr kumimoji="1" lang="en-US" altLang="ja-JP" sz="1600" dirty="0" smtClean="0">
                <a:solidFill>
                  <a:schemeClr val="bg2">
                    <a:lumMod val="10000"/>
                  </a:schemeClr>
                </a:solidFill>
              </a:rPr>
              <a:t>64*128*16K double</a:t>
            </a:r>
            <a:endParaRPr kumimoji="1" lang="ja-JP" altLang="en-US" sz="1600" dirty="0" smtClean="0">
              <a:solidFill>
                <a:schemeClr val="bg2">
                  <a:lumMod val="10000"/>
                </a:schemeClr>
              </a:solidFill>
            </a:endParaRPr>
          </a:p>
        </p:txBody>
      </p:sp>
      <p:sp>
        <p:nvSpPr>
          <p:cNvPr id="72" name="テキスト ボックス 71"/>
          <p:cNvSpPr txBox="1"/>
          <p:nvPr/>
        </p:nvSpPr>
        <p:spPr>
          <a:xfrm>
            <a:off x="609600" y="5576668"/>
            <a:ext cx="5546576" cy="738664"/>
          </a:xfrm>
          <a:prstGeom prst="rect">
            <a:avLst/>
          </a:prstGeom>
          <a:noFill/>
        </p:spPr>
        <p:txBody>
          <a:bodyPr wrap="square" rtlCol="0">
            <a:spAutoFit/>
          </a:bodyPr>
          <a:lstStyle/>
          <a:p>
            <a:r>
              <a:rPr lang="en-US" altLang="ja-JP" dirty="0" smtClean="0"/>
              <a:t>Not strong scaling</a:t>
            </a:r>
          </a:p>
          <a:p>
            <a:r>
              <a:rPr lang="en-US" altLang="ja-JP" sz="2400" dirty="0" smtClean="0">
                <a:solidFill>
                  <a:srgbClr val="C0504D"/>
                </a:solidFill>
              </a:rPr>
              <a:t>BUT we are using </a:t>
            </a:r>
            <a:r>
              <a:rPr lang="en-US" altLang="ja-JP" sz="2400" b="1" dirty="0" smtClean="0">
                <a:solidFill>
                  <a:srgbClr val="C0504D"/>
                </a:solidFill>
              </a:rPr>
              <a:t>IDLE RESOURCES </a:t>
            </a:r>
            <a:r>
              <a:rPr lang="en-US" altLang="ja-JP" sz="2400" dirty="0" smtClean="0">
                <a:solidFill>
                  <a:srgbClr val="C0504D"/>
                </a:solidFill>
              </a:rPr>
              <a:t>!</a:t>
            </a:r>
            <a:endParaRPr kumimoji="1" lang="ja-JP" altLang="en-US" sz="2400" b="1" dirty="0" smtClean="0">
              <a:solidFill>
                <a:srgbClr val="C0504D"/>
              </a:solidFill>
            </a:endParaRPr>
          </a:p>
        </p:txBody>
      </p:sp>
      <p:cxnSp>
        <p:nvCxnSpPr>
          <p:cNvPr id="17" name="直線矢印コネクタ 29"/>
          <p:cNvCxnSpPr/>
          <p:nvPr/>
        </p:nvCxnSpPr>
        <p:spPr>
          <a:xfrm flipV="1">
            <a:off x="5436096" y="1772816"/>
            <a:ext cx="344484" cy="3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30"/>
          <p:cNvCxnSpPr/>
          <p:nvPr/>
        </p:nvCxnSpPr>
        <p:spPr>
          <a:xfrm flipH="1" flipV="1">
            <a:off x="5175950" y="1588150"/>
            <a:ext cx="260146"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31"/>
          <p:cNvCxnSpPr/>
          <p:nvPr/>
        </p:nvCxnSpPr>
        <p:spPr>
          <a:xfrm flipH="1">
            <a:off x="5436096" y="1772816"/>
            <a:ext cx="0" cy="4231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26"/>
          <p:cNvSpPr txBox="1"/>
          <p:nvPr/>
        </p:nvSpPr>
        <p:spPr>
          <a:xfrm flipH="1">
            <a:off x="4909389" y="1311151"/>
            <a:ext cx="468264" cy="369332"/>
          </a:xfrm>
          <a:prstGeom prst="rect">
            <a:avLst/>
          </a:prstGeom>
          <a:noFill/>
        </p:spPr>
        <p:txBody>
          <a:bodyPr wrap="square" rtlCol="0">
            <a:spAutoFit/>
          </a:bodyPr>
          <a:lstStyle/>
          <a:p>
            <a:r>
              <a:rPr kumimoji="1" lang="en-US" altLang="ja-JP" dirty="0" smtClean="0"/>
              <a:t>Z</a:t>
            </a:r>
            <a:endParaRPr kumimoji="1" lang="ja-JP" altLang="en-US" dirty="0"/>
          </a:p>
        </p:txBody>
      </p:sp>
      <p:sp>
        <p:nvSpPr>
          <p:cNvPr id="21" name="テキスト ボックス 27"/>
          <p:cNvSpPr txBox="1"/>
          <p:nvPr/>
        </p:nvSpPr>
        <p:spPr>
          <a:xfrm flipH="1">
            <a:off x="5175950" y="2132306"/>
            <a:ext cx="468264" cy="369332"/>
          </a:xfrm>
          <a:prstGeom prst="rect">
            <a:avLst/>
          </a:prstGeom>
          <a:noFill/>
        </p:spPr>
        <p:txBody>
          <a:bodyPr wrap="square" rtlCol="0">
            <a:spAutoFit/>
          </a:bodyPr>
          <a:lstStyle/>
          <a:p>
            <a:r>
              <a:rPr kumimoji="1" lang="en-US" altLang="ja-JP" dirty="0" smtClean="0"/>
              <a:t>Y</a:t>
            </a:r>
            <a:endParaRPr kumimoji="1" lang="ja-JP" altLang="en-US" dirty="0"/>
          </a:p>
        </p:txBody>
      </p:sp>
      <p:sp>
        <p:nvSpPr>
          <p:cNvPr id="22" name="テキスト ボックス 28"/>
          <p:cNvSpPr txBox="1"/>
          <p:nvPr/>
        </p:nvSpPr>
        <p:spPr>
          <a:xfrm flipH="1">
            <a:off x="5780580" y="1357555"/>
            <a:ext cx="468264" cy="369332"/>
          </a:xfrm>
          <a:prstGeom prst="rect">
            <a:avLst/>
          </a:prstGeom>
          <a:noFill/>
        </p:spPr>
        <p:txBody>
          <a:bodyPr wrap="square" rtlCol="0">
            <a:spAutoFit/>
          </a:bodyPr>
          <a:lstStyle/>
          <a:p>
            <a:r>
              <a:rPr kumimoji="1" lang="en-US" altLang="ja-JP" dirty="0" smtClean="0"/>
              <a:t>X</a:t>
            </a:r>
            <a:endParaRPr kumimoji="1" lang="ja-JP" altLang="en-US" dirty="0"/>
          </a:p>
        </p:txBody>
      </p:sp>
      <p:sp>
        <p:nvSpPr>
          <p:cNvPr id="3" name="椭圆 2"/>
          <p:cNvSpPr/>
          <p:nvPr/>
        </p:nvSpPr>
        <p:spPr>
          <a:xfrm>
            <a:off x="2699792" y="2276872"/>
            <a:ext cx="2232248" cy="792088"/>
          </a:xfrm>
          <a:prstGeom prst="ellipse">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Tree>
    <p:extLst>
      <p:ext uri="{BB962C8B-B14F-4D97-AF65-F5344CB8AC3E}">
        <p14:creationId xmlns:p14="http://schemas.microsoft.com/office/powerpoint/2010/main" val="2517493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Presentation Overview</a:t>
            </a:r>
            <a:endParaRPr kumimoji="1" lang="zh-CN" altLang="en-US" dirty="0"/>
          </a:p>
        </p:txBody>
      </p:sp>
      <p:sp>
        <p:nvSpPr>
          <p:cNvPr id="3" name="内容占位符 2"/>
          <p:cNvSpPr>
            <a:spLocks noGrp="1"/>
          </p:cNvSpPr>
          <p:nvPr>
            <p:ph idx="1"/>
          </p:nvPr>
        </p:nvSpPr>
        <p:spPr/>
        <p:txBody>
          <a:bodyPr/>
          <a:lstStyle/>
          <a:p>
            <a:r>
              <a:rPr kumimoji="1" lang="en-US" altLang="zh-CN" dirty="0" smtClean="0">
                <a:solidFill>
                  <a:schemeClr val="tx2"/>
                </a:solidFill>
              </a:rPr>
              <a:t>Background and </a:t>
            </a:r>
            <a:r>
              <a:rPr lang="en-US" altLang="zh-CN" dirty="0">
                <a:solidFill>
                  <a:schemeClr val="tx2"/>
                </a:solidFill>
              </a:rPr>
              <a:t>Motivation </a:t>
            </a:r>
            <a:endParaRPr kumimoji="1" lang="en-US" altLang="zh-CN" dirty="0" smtClean="0">
              <a:solidFill>
                <a:schemeClr val="tx2"/>
              </a:solidFill>
            </a:endParaRPr>
          </a:p>
          <a:p>
            <a:r>
              <a:rPr lang="en-US" altLang="zh-CN" dirty="0" smtClean="0">
                <a:solidFill>
                  <a:schemeClr val="tx2"/>
                </a:solidFill>
              </a:rPr>
              <a:t>Proposal and </a:t>
            </a:r>
            <a:r>
              <a:rPr lang="en-US" altLang="ja-JP" dirty="0">
                <a:solidFill>
                  <a:schemeClr val="tx2"/>
                </a:solidFill>
              </a:rPr>
              <a:t>Challenges </a:t>
            </a:r>
            <a:endParaRPr lang="en-US" altLang="ja-JP" dirty="0" smtClean="0">
              <a:solidFill>
                <a:schemeClr val="tx2"/>
              </a:solidFill>
            </a:endParaRPr>
          </a:p>
          <a:p>
            <a:r>
              <a:rPr lang="en-US" altLang="ja-JP" dirty="0" smtClean="0"/>
              <a:t>Design and Implementation</a:t>
            </a:r>
          </a:p>
          <a:p>
            <a:pPr lvl="1"/>
            <a:r>
              <a:rPr lang="en-US" altLang="zh-CN" dirty="0" err="1"/>
              <a:t>OpenMP</a:t>
            </a:r>
            <a:r>
              <a:rPr lang="en-US" altLang="zh-CN" dirty="0"/>
              <a:t> Runtime Extension </a:t>
            </a:r>
            <a:endParaRPr lang="en-US" altLang="zh-CN" dirty="0" smtClean="0"/>
          </a:p>
          <a:p>
            <a:pPr lvl="1"/>
            <a:r>
              <a:rPr lang="en-US" altLang="zh-CN" dirty="0"/>
              <a:t>MPI Internal </a:t>
            </a:r>
            <a:r>
              <a:rPr lang="en-US" altLang="zh-CN" dirty="0" smtClean="0"/>
              <a:t>Parallelism</a:t>
            </a:r>
          </a:p>
          <a:p>
            <a:r>
              <a:rPr lang="en-US" altLang="zh-CN" dirty="0" smtClean="0"/>
              <a:t>Evaluation</a:t>
            </a:r>
          </a:p>
          <a:p>
            <a:r>
              <a:rPr lang="en-US" altLang="zh-CN" dirty="0"/>
              <a:t>Conclusion</a:t>
            </a:r>
            <a:endParaRPr lang="en-US" altLang="zh-CN" dirty="0" smtClean="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9016762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p:cNvSpPr txBox="1">
            <a:spLocks/>
          </p:cNvSpPr>
          <p:nvPr/>
        </p:nvSpPr>
        <p:spPr>
          <a:xfrm>
            <a:off x="457200" y="692696"/>
            <a:ext cx="8229600" cy="5433467"/>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altLang="ja-JP" dirty="0"/>
              <a:t>Hybrid </a:t>
            </a:r>
            <a:r>
              <a:rPr lang="en-US" altLang="ja-JP" dirty="0" err="1"/>
              <a:t>MPI+OpenMP</a:t>
            </a:r>
            <a:r>
              <a:rPr lang="en-US" altLang="ja-JP" dirty="0"/>
              <a:t> NAS Parallel MG benchmark</a:t>
            </a:r>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514350" indent="-514350">
              <a:buFont typeface="+mj-lt"/>
              <a:buAutoNum type="arabicPeriod" startAt="2"/>
            </a:pPr>
            <a:endParaRPr lang="en-US" altLang="ja-JP" dirty="0"/>
          </a:p>
          <a:p>
            <a:pPr marL="0" indent="0">
              <a:buNone/>
            </a:pPr>
            <a:endParaRPr lang="en-US" altLang="ja-JP" dirty="0"/>
          </a:p>
        </p:txBody>
      </p:sp>
      <p:graphicFrame>
        <p:nvGraphicFramePr>
          <p:cNvPr id="7" name="グラフ 6"/>
          <p:cNvGraphicFramePr>
            <a:graphicFrameLocks/>
          </p:cNvGraphicFramePr>
          <p:nvPr>
            <p:extLst>
              <p:ext uri="{D42A27DB-BD31-4B8C-83A1-F6EECF244321}">
                <p14:modId xmlns:p14="http://schemas.microsoft.com/office/powerpoint/2010/main" val="853312834"/>
              </p:ext>
            </p:extLst>
          </p:nvPr>
        </p:nvGraphicFramePr>
        <p:xfrm>
          <a:off x="609600" y="2204864"/>
          <a:ext cx="5103500" cy="3347550"/>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5349240" y="1844824"/>
            <a:ext cx="3657600" cy="2862322"/>
          </a:xfrm>
          <a:prstGeom prst="rect">
            <a:avLst/>
          </a:prstGeom>
          <a:noFill/>
        </p:spPr>
        <p:txBody>
          <a:bodyPr wrap="square" rtlCol="0">
            <a:spAutoFit/>
          </a:bodyPr>
          <a:lstStyle/>
          <a:p>
            <a:pPr algn="ctr"/>
            <a:r>
              <a:rPr lang="en-US" altLang="ja-JP" dirty="0" smtClean="0">
                <a:solidFill>
                  <a:schemeClr val="bg2">
                    <a:lumMod val="10000"/>
                  </a:schemeClr>
                </a:solidFill>
              </a:rPr>
              <a:t>V-cycle multi-grid </a:t>
            </a:r>
            <a:r>
              <a:rPr lang="en-US" altLang="ja-JP" dirty="0">
                <a:solidFill>
                  <a:schemeClr val="bg2">
                    <a:lumMod val="10000"/>
                  </a:schemeClr>
                </a:solidFill>
              </a:rPr>
              <a:t>algorithm to solve a 3D discrete </a:t>
            </a:r>
            <a:r>
              <a:rPr lang="en-US" altLang="ja-JP" dirty="0" smtClean="0">
                <a:solidFill>
                  <a:schemeClr val="bg2">
                    <a:lumMod val="10000"/>
                  </a:schemeClr>
                </a:solidFill>
              </a:rPr>
              <a:t>Poisson equation.</a:t>
            </a:r>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smtClean="0"/>
          </a:p>
          <a:p>
            <a:endParaRPr lang="en-US" altLang="ja-JP" dirty="0"/>
          </a:p>
          <a:p>
            <a:endParaRPr lang="en-US" altLang="ja-JP" dirty="0" smtClean="0"/>
          </a:p>
        </p:txBody>
      </p:sp>
      <p:sp>
        <p:nvSpPr>
          <p:cNvPr id="11" name="直方体 10"/>
          <p:cNvSpPr/>
          <p:nvPr/>
        </p:nvSpPr>
        <p:spPr>
          <a:xfrm rot="10800000" flipV="1">
            <a:off x="5537200" y="2601744"/>
            <a:ext cx="787400" cy="74168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rot="10800000" flipV="1">
            <a:off x="6936740" y="2601744"/>
            <a:ext cx="787400" cy="74168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p:cNvSpPr/>
          <p:nvPr/>
        </p:nvSpPr>
        <p:spPr>
          <a:xfrm rot="10800000" flipV="1">
            <a:off x="8229600" y="2581424"/>
            <a:ext cx="787400" cy="74168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方体 13"/>
          <p:cNvSpPr/>
          <p:nvPr/>
        </p:nvSpPr>
        <p:spPr>
          <a:xfrm rot="10800000" flipV="1">
            <a:off x="8348980" y="3495824"/>
            <a:ext cx="548640" cy="4572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方体 14"/>
          <p:cNvSpPr/>
          <p:nvPr/>
        </p:nvSpPr>
        <p:spPr>
          <a:xfrm rot="10800000" flipV="1">
            <a:off x="7175500" y="3495824"/>
            <a:ext cx="548640" cy="4572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方体 15"/>
          <p:cNvSpPr/>
          <p:nvPr/>
        </p:nvSpPr>
        <p:spPr>
          <a:xfrm rot="10800000" flipV="1">
            <a:off x="5745480" y="3485664"/>
            <a:ext cx="548640" cy="4572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方体 16"/>
          <p:cNvSpPr/>
          <p:nvPr/>
        </p:nvSpPr>
        <p:spPr>
          <a:xfrm rot="10800000" flipV="1">
            <a:off x="8486139" y="4181624"/>
            <a:ext cx="274319" cy="3048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方体 17"/>
          <p:cNvSpPr/>
          <p:nvPr/>
        </p:nvSpPr>
        <p:spPr>
          <a:xfrm rot="10800000" flipV="1">
            <a:off x="7330440" y="4212106"/>
            <a:ext cx="274319" cy="3048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rot="10800000" flipV="1">
            <a:off x="5974080" y="4212108"/>
            <a:ext cx="274319" cy="304800"/>
          </a:xfrm>
          <a:prstGeom prst="cube">
            <a:avLst>
              <a:gd name="adj" fmla="val 26618"/>
            </a:avLst>
          </a:prstGeom>
          <a:solidFill>
            <a:schemeClr val="accent4">
              <a:lumMod val="20000"/>
              <a:lumOff val="80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646420" y="4707146"/>
            <a:ext cx="3360420" cy="738664"/>
          </a:xfrm>
          <a:prstGeom prst="rect">
            <a:avLst/>
          </a:prstGeom>
          <a:noFill/>
        </p:spPr>
        <p:txBody>
          <a:bodyPr wrap="square" rtlCol="0">
            <a:spAutoFit/>
          </a:bodyPr>
          <a:lstStyle/>
          <a:p>
            <a:pPr algn="ctr"/>
            <a:r>
              <a:rPr lang="en-US" altLang="ja-JP" sz="1400" i="1" dirty="0">
                <a:solidFill>
                  <a:srgbClr val="C0504D"/>
                </a:solidFill>
              </a:rPr>
              <a:t>Halo exchanges with various dimension sizes</a:t>
            </a:r>
            <a:r>
              <a:rPr lang="en-US" altLang="ja-JP" sz="1400" i="1" dirty="0">
                <a:solidFill>
                  <a:schemeClr val="bg2">
                    <a:lumMod val="10000"/>
                  </a:schemeClr>
                </a:solidFill>
              </a:rPr>
              <a:t> from 2 to 514 doubles </a:t>
            </a:r>
            <a:r>
              <a:rPr lang="en-US" altLang="ja-JP" sz="1400" i="1" dirty="0" smtClean="0">
                <a:solidFill>
                  <a:schemeClr val="bg2">
                    <a:lumMod val="10000"/>
                  </a:schemeClr>
                </a:solidFill>
              </a:rPr>
              <a:t>in class E with </a:t>
            </a:r>
            <a:r>
              <a:rPr lang="en-US" altLang="ja-JP" sz="1400" i="1" dirty="0">
                <a:solidFill>
                  <a:schemeClr val="bg2">
                    <a:lumMod val="10000"/>
                  </a:schemeClr>
                </a:solidFill>
              </a:rPr>
              <a:t>64 MPI </a:t>
            </a:r>
            <a:r>
              <a:rPr lang="en-US" altLang="ja-JP" sz="1400" i="1" dirty="0" smtClean="0">
                <a:solidFill>
                  <a:schemeClr val="bg2">
                    <a:lumMod val="10000"/>
                  </a:schemeClr>
                </a:solidFill>
              </a:rPr>
              <a:t>processes</a:t>
            </a:r>
            <a:endParaRPr kumimoji="1" lang="ja-JP" altLang="en-US" sz="1400" b="1" i="1" dirty="0">
              <a:solidFill>
                <a:schemeClr val="bg2">
                  <a:lumMod val="10000"/>
                </a:schemeClr>
              </a:solidFill>
            </a:endParaRPr>
          </a:p>
        </p:txBody>
      </p:sp>
      <p:sp>
        <p:nvSpPr>
          <p:cNvPr id="2" name="文本框 1"/>
          <p:cNvSpPr txBox="1"/>
          <p:nvPr/>
        </p:nvSpPr>
        <p:spPr>
          <a:xfrm>
            <a:off x="539552" y="5877272"/>
            <a:ext cx="2880320" cy="646331"/>
          </a:xfrm>
          <a:prstGeom prst="rect">
            <a:avLst/>
          </a:prstGeom>
          <a:noFill/>
        </p:spPr>
        <p:txBody>
          <a:bodyPr wrap="square" rtlCol="0">
            <a:spAutoFit/>
          </a:bodyPr>
          <a:lstStyle>
            <a:defPPr>
              <a:defRPr lang="ja-JP"/>
            </a:defPPr>
            <a:lvl1pPr>
              <a:defRPr sz="1200" b="1"/>
            </a:lvl1pPr>
          </a:lstStyle>
          <a:p>
            <a:r>
              <a:rPr lang="en-US" altLang="ja-JP" dirty="0"/>
              <a:t>Graph Data: </a:t>
            </a:r>
            <a:endParaRPr lang="en-US" altLang="ja-JP" dirty="0" smtClean="0"/>
          </a:p>
          <a:p>
            <a:r>
              <a:rPr lang="en-US" altLang="ja-JP" b="0" dirty="0" smtClean="0"/>
              <a:t>Class </a:t>
            </a:r>
            <a:r>
              <a:rPr lang="en-US" altLang="ja-JP" b="0" dirty="0"/>
              <a:t>E using 64 MPI processes</a:t>
            </a:r>
            <a:endParaRPr lang="ja-JP" altLang="en-US" b="0" dirty="0"/>
          </a:p>
          <a:p>
            <a:endParaRPr lang="zh-CN" altLang="en-US" dirty="0"/>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spTree>
    <p:extLst>
      <p:ext uri="{BB962C8B-B14F-4D97-AF65-F5344CB8AC3E}">
        <p14:creationId xmlns:p14="http://schemas.microsoft.com/office/powerpoint/2010/main" val="36535145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Shared Memory Communication</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OSU </a:t>
            </a:r>
            <a:r>
              <a:rPr kumimoji="1" lang="en-US" altLang="ja-JP" dirty="0"/>
              <a:t>MPI </a:t>
            </a:r>
            <a:r>
              <a:rPr kumimoji="1" lang="en-US" altLang="ja-JP" dirty="0" smtClean="0"/>
              <a:t>micro-benchmark</a:t>
            </a:r>
            <a:endParaRPr kumimoji="1" lang="ja-JP" altLang="en-US" dirty="0"/>
          </a:p>
        </p:txBody>
      </p:sp>
      <p:graphicFrame>
        <p:nvGraphicFramePr>
          <p:cNvPr id="9" name="グラフ 8"/>
          <p:cNvGraphicFramePr>
            <a:graphicFrameLocks/>
          </p:cNvGraphicFramePr>
          <p:nvPr>
            <p:extLst>
              <p:ext uri="{D42A27DB-BD31-4B8C-83A1-F6EECF244321}">
                <p14:modId xmlns:p14="http://schemas.microsoft.com/office/powerpoint/2010/main" val="1697174243"/>
              </p:ext>
            </p:extLst>
          </p:nvPr>
        </p:nvGraphicFramePr>
        <p:xfrm>
          <a:off x="228600" y="1893332"/>
          <a:ext cx="5108349" cy="3275791"/>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1143000" y="1840468"/>
            <a:ext cx="2895600" cy="369332"/>
          </a:xfrm>
          <a:prstGeom prst="rect">
            <a:avLst/>
          </a:prstGeom>
          <a:noFill/>
        </p:spPr>
        <p:txBody>
          <a:bodyPr wrap="square" rtlCol="0">
            <a:spAutoFit/>
          </a:bodyPr>
          <a:lstStyle/>
          <a:p>
            <a:pPr algn="ctr"/>
            <a:r>
              <a:rPr kumimoji="1" lang="en-US" altLang="ja-JP" b="1" dirty="0" smtClean="0">
                <a:solidFill>
                  <a:schemeClr val="bg2">
                    <a:lumMod val="10000"/>
                  </a:schemeClr>
                </a:solidFill>
              </a:rPr>
              <a:t>P2P Bandwidth</a:t>
            </a:r>
            <a:endParaRPr kumimoji="1" lang="ja-JP" altLang="en-US" b="1" dirty="0" smtClean="0">
              <a:solidFill>
                <a:schemeClr val="bg2">
                  <a:lumMod val="10000"/>
                </a:schemeClr>
              </a:solidFill>
            </a:endParaRPr>
          </a:p>
        </p:txBody>
      </p:sp>
      <p:graphicFrame>
        <p:nvGraphicFramePr>
          <p:cNvPr id="12" name="グラフ 11"/>
          <p:cNvGraphicFramePr>
            <a:graphicFrameLocks/>
          </p:cNvGraphicFramePr>
          <p:nvPr>
            <p:extLst>
              <p:ext uri="{D42A27DB-BD31-4B8C-83A1-F6EECF244321}">
                <p14:modId xmlns:p14="http://schemas.microsoft.com/office/powerpoint/2010/main" val="3264283773"/>
              </p:ext>
            </p:extLst>
          </p:nvPr>
        </p:nvGraphicFramePr>
        <p:xfrm>
          <a:off x="4397415" y="5150106"/>
          <a:ext cx="2362200" cy="1447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グラフ 12"/>
          <p:cNvGraphicFramePr>
            <a:graphicFrameLocks/>
          </p:cNvGraphicFramePr>
          <p:nvPr>
            <p:extLst>
              <p:ext uri="{D42A27DB-BD31-4B8C-83A1-F6EECF244321}">
                <p14:modId xmlns:p14="http://schemas.microsoft.com/office/powerpoint/2010/main" val="2408507233"/>
              </p:ext>
            </p:extLst>
          </p:nvPr>
        </p:nvGraphicFramePr>
        <p:xfrm>
          <a:off x="6873433" y="5197027"/>
          <a:ext cx="2286000" cy="1371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テキスト ボックス 14"/>
          <p:cNvSpPr txBox="1"/>
          <p:nvPr/>
        </p:nvSpPr>
        <p:spPr>
          <a:xfrm>
            <a:off x="4778415" y="4876800"/>
            <a:ext cx="4114800" cy="338554"/>
          </a:xfrm>
          <a:prstGeom prst="rect">
            <a:avLst/>
          </a:prstGeom>
          <a:noFill/>
        </p:spPr>
        <p:txBody>
          <a:bodyPr wrap="square" rtlCol="0">
            <a:spAutoFit/>
          </a:bodyPr>
          <a:lstStyle/>
          <a:p>
            <a:pPr algn="ctr"/>
            <a:r>
              <a:rPr kumimoji="1" lang="en-US" altLang="ja-JP" sz="1600" dirty="0" smtClean="0">
                <a:solidFill>
                  <a:schemeClr val="bg2">
                    <a:lumMod val="10000"/>
                  </a:schemeClr>
                </a:solidFill>
              </a:rPr>
              <a:t>Similar results of </a:t>
            </a:r>
            <a:r>
              <a:rPr kumimoji="1" lang="en-US" altLang="ja-JP" sz="1600" u="sng" dirty="0" smtClean="0">
                <a:solidFill>
                  <a:schemeClr val="bg2">
                    <a:lumMod val="10000"/>
                  </a:schemeClr>
                </a:solidFill>
              </a:rPr>
              <a:t>Latency</a:t>
            </a:r>
            <a:r>
              <a:rPr kumimoji="1" lang="en-US" altLang="ja-JP" sz="1600" dirty="0" smtClean="0">
                <a:solidFill>
                  <a:schemeClr val="bg2">
                    <a:lumMod val="10000"/>
                  </a:schemeClr>
                </a:solidFill>
              </a:rPr>
              <a:t> and </a:t>
            </a:r>
            <a:r>
              <a:rPr kumimoji="1" lang="en-US" altLang="ja-JP" sz="1600" u="sng" dirty="0" smtClean="0">
                <a:solidFill>
                  <a:schemeClr val="bg2">
                    <a:lumMod val="10000"/>
                  </a:schemeClr>
                </a:solidFill>
              </a:rPr>
              <a:t>Message rate</a:t>
            </a:r>
            <a:endParaRPr kumimoji="1" lang="ja-JP" altLang="en-US" sz="1600" u="sng" dirty="0" smtClean="0">
              <a:solidFill>
                <a:schemeClr val="bg2">
                  <a:lumMod val="10000"/>
                </a:schemeClr>
              </a:solidFill>
            </a:endParaRPr>
          </a:p>
        </p:txBody>
      </p:sp>
      <p:grpSp>
        <p:nvGrpSpPr>
          <p:cNvPr id="6" name="组 5"/>
          <p:cNvGrpSpPr/>
          <p:nvPr/>
        </p:nvGrpSpPr>
        <p:grpSpPr>
          <a:xfrm>
            <a:off x="1828800" y="2426732"/>
            <a:ext cx="7315200" cy="1614536"/>
            <a:chOff x="1828800" y="2426732"/>
            <a:chExt cx="7315200" cy="1614536"/>
          </a:xfrm>
        </p:grpSpPr>
        <p:sp>
          <p:nvSpPr>
            <p:cNvPr id="16" name="円/楕円 15"/>
            <p:cNvSpPr/>
            <p:nvPr/>
          </p:nvSpPr>
          <p:spPr bwMode="auto">
            <a:xfrm>
              <a:off x="1828800" y="2426732"/>
              <a:ext cx="1676400" cy="533400"/>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8" name="直線コネクタ 17"/>
            <p:cNvCxnSpPr/>
            <p:nvPr/>
          </p:nvCxnSpPr>
          <p:spPr bwMode="auto">
            <a:xfrm>
              <a:off x="3505200" y="2693432"/>
              <a:ext cx="2209800" cy="0"/>
            </a:xfrm>
            <a:prstGeom prst="line">
              <a:avLst/>
            </a:prstGeom>
            <a:noFill/>
            <a:ln w="28575" cap="flat" cmpd="sng" algn="ctr">
              <a:solidFill>
                <a:schemeClr val="accent2"/>
              </a:solidFill>
              <a:prstDash val="solid"/>
              <a:round/>
              <a:headEnd type="none" w="med" len="med"/>
              <a:tailEnd type="none" w="med" len="med"/>
            </a:ln>
            <a:effectLst/>
          </p:spPr>
        </p:cxnSp>
        <p:sp>
          <p:nvSpPr>
            <p:cNvPr id="22" name="テキスト ボックス 21"/>
            <p:cNvSpPr txBox="1"/>
            <p:nvPr/>
          </p:nvSpPr>
          <p:spPr>
            <a:xfrm>
              <a:off x="5715000" y="2563940"/>
              <a:ext cx="3429000" cy="1477328"/>
            </a:xfrm>
            <a:prstGeom prst="rect">
              <a:avLst/>
            </a:prstGeom>
            <a:noFill/>
          </p:spPr>
          <p:txBody>
            <a:bodyPr wrap="square" rtlCol="0">
              <a:spAutoFit/>
            </a:bodyPr>
            <a:lstStyle/>
            <a:p>
              <a:r>
                <a:rPr kumimoji="1" lang="en-US" altLang="ja-JP" dirty="0" smtClean="0">
                  <a:solidFill>
                    <a:schemeClr val="accent2"/>
                  </a:solidFill>
                </a:rPr>
                <a:t>Caused by poor sequential performance due to too small Eager/Rendezvous communication threshold on Xeon Phi.</a:t>
              </a:r>
            </a:p>
            <a:p>
              <a:r>
                <a:rPr kumimoji="1" lang="en-US" altLang="ja-JP" dirty="0" smtClean="0">
                  <a:solidFill>
                    <a:schemeClr val="accent2"/>
                  </a:solidFill>
                </a:rPr>
                <a:t>Not by MT-MPI !</a:t>
              </a:r>
              <a:endParaRPr kumimoji="1" lang="ja-JP" altLang="en-US" dirty="0" smtClean="0">
                <a:solidFill>
                  <a:schemeClr val="accent2"/>
                </a:solidFill>
              </a:endParaRPr>
            </a:p>
          </p:txBody>
        </p:sp>
      </p:grpSp>
      <p:grpSp>
        <p:nvGrpSpPr>
          <p:cNvPr id="4" name="组 3"/>
          <p:cNvGrpSpPr/>
          <p:nvPr/>
        </p:nvGrpSpPr>
        <p:grpSpPr>
          <a:xfrm>
            <a:off x="-152400" y="5181600"/>
            <a:ext cx="3810000" cy="609600"/>
            <a:chOff x="-152400" y="5181600"/>
            <a:chExt cx="3810000" cy="609600"/>
          </a:xfrm>
        </p:grpSpPr>
        <p:sp>
          <p:nvSpPr>
            <p:cNvPr id="25" name="下矢印 24"/>
            <p:cNvSpPr/>
            <p:nvPr/>
          </p:nvSpPr>
          <p:spPr bwMode="auto">
            <a:xfrm rot="5400000">
              <a:off x="1409700" y="5143500"/>
              <a:ext cx="304800" cy="990600"/>
            </a:xfrm>
            <a:prstGeom prst="downArrow">
              <a:avLst/>
            </a:prstGeom>
            <a:noFill/>
            <a:ln w="9525" cap="flat" cmpd="sng" algn="ctr">
              <a:solidFill>
                <a:srgbClr val="C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26" name="テキスト ボックス 25"/>
            <p:cNvSpPr txBox="1"/>
            <p:nvPr/>
          </p:nvSpPr>
          <p:spPr>
            <a:xfrm>
              <a:off x="-152400" y="5181600"/>
              <a:ext cx="3810000" cy="338554"/>
            </a:xfrm>
            <a:prstGeom prst="rect">
              <a:avLst/>
            </a:prstGeom>
            <a:noFill/>
          </p:spPr>
          <p:txBody>
            <a:bodyPr wrap="square" rtlCol="0">
              <a:spAutoFit/>
            </a:bodyPr>
            <a:lstStyle/>
            <a:p>
              <a:pPr algn="ctr"/>
              <a:r>
                <a:rPr kumimoji="1" lang="en-US" altLang="ja-JP" sz="1600" b="1" i="1" dirty="0" smtClean="0">
                  <a:solidFill>
                    <a:schemeClr val="accent2"/>
                  </a:solidFill>
                </a:rPr>
                <a:t>Poor pipelining but worse parallelism</a:t>
              </a:r>
              <a:endParaRPr kumimoji="1" lang="ja-JP" altLang="en-US" sz="1600" b="1" i="1" dirty="0" smtClean="0">
                <a:solidFill>
                  <a:schemeClr val="accent2"/>
                </a:solidFill>
              </a:endParaRPr>
            </a:p>
          </p:txBody>
        </p:sp>
      </p:grpSp>
      <p:sp>
        <p:nvSpPr>
          <p:cNvPr id="7" name="幻灯片编号占位符 6"/>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spTree>
    <p:extLst>
      <p:ext uri="{BB962C8B-B14F-4D97-AF65-F5344CB8AC3E}">
        <p14:creationId xmlns:p14="http://schemas.microsoft.com/office/powerpoint/2010/main" val="297877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One-sided Operations and </a:t>
            </a:r>
            <a:r>
              <a:rPr lang="en-US" altLang="ja-JP" sz="2800" dirty="0" smtClean="0"/>
              <a:t>IB </a:t>
            </a:r>
            <a:r>
              <a:rPr lang="en-US" altLang="ja-JP" sz="2800" dirty="0" err="1" smtClean="0"/>
              <a:t>netmod</a:t>
            </a:r>
            <a:r>
              <a:rPr lang="en-US" altLang="ja-JP" sz="2800" dirty="0" smtClean="0"/>
              <a:t> Optimization</a:t>
            </a:r>
            <a:endParaRPr kumimoji="1" lang="ja-JP" altLang="en-US" sz="2800" dirty="0"/>
          </a:p>
        </p:txBody>
      </p:sp>
      <p:sp>
        <p:nvSpPr>
          <p:cNvPr id="3" name="コンテンツ プレースホルダー 2"/>
          <p:cNvSpPr>
            <a:spLocks noGrp="1"/>
          </p:cNvSpPr>
          <p:nvPr>
            <p:ph idx="1"/>
          </p:nvPr>
        </p:nvSpPr>
        <p:spPr>
          <a:xfrm>
            <a:off x="457200" y="914400"/>
            <a:ext cx="8229600" cy="2209800"/>
          </a:xfrm>
        </p:spPr>
        <p:txBody>
          <a:bodyPr/>
          <a:lstStyle/>
          <a:p>
            <a:r>
              <a:rPr kumimoji="1" lang="en-US" altLang="ja-JP" dirty="0" smtClean="0"/>
              <a:t>Micro benchmark</a:t>
            </a:r>
          </a:p>
          <a:p>
            <a:pPr lvl="1"/>
            <a:r>
              <a:rPr lang="en-US" altLang="ja-JP" dirty="0" smtClean="0"/>
              <a:t>One to All experiment using 65 processes</a:t>
            </a:r>
          </a:p>
          <a:p>
            <a:pPr lvl="2"/>
            <a:r>
              <a:rPr lang="en-US" altLang="ja-JP" dirty="0" smtClean="0">
                <a:latin typeface="Cambria Math" panose="02040503050406030204" pitchFamily="18" charset="0"/>
                <a:ea typeface="Cambria Math" panose="02040503050406030204" pitchFamily="18" charset="0"/>
              </a:rPr>
              <a:t>root sends many MPI_PUT operations to all the other 64 processes (</a:t>
            </a:r>
            <a:r>
              <a:rPr lang="en-US" altLang="ja-JP" dirty="0"/>
              <a:t>64 IB </a:t>
            </a:r>
            <a:r>
              <a:rPr lang="en-US" altLang="ja-JP" dirty="0" smtClean="0"/>
              <a:t>QPs</a:t>
            </a:r>
            <a:r>
              <a:rPr lang="en-US" altLang="ja-JP" dirty="0" smtClean="0">
                <a:latin typeface="Cambria Math" panose="02040503050406030204" pitchFamily="18" charset="0"/>
                <a:ea typeface="Cambria Math" panose="02040503050406030204" pitchFamily="18" charset="0"/>
              </a:rPr>
              <a:t>)</a:t>
            </a:r>
            <a:endParaRPr lang="en-US" altLang="ja-JP" dirty="0" smtClean="0"/>
          </a:p>
        </p:txBody>
      </p:sp>
      <p:grpSp>
        <p:nvGrpSpPr>
          <p:cNvPr id="113" name="グループ化 112"/>
          <p:cNvGrpSpPr/>
          <p:nvPr/>
        </p:nvGrpSpPr>
        <p:grpSpPr>
          <a:xfrm>
            <a:off x="6466987" y="2798440"/>
            <a:ext cx="2169955" cy="1804144"/>
            <a:chOff x="5846440" y="2947132"/>
            <a:chExt cx="2723886" cy="2278350"/>
          </a:xfrm>
        </p:grpSpPr>
        <p:sp>
          <p:nvSpPr>
            <p:cNvPr id="50" name="円/楕円 49"/>
            <p:cNvSpPr/>
            <p:nvPr/>
          </p:nvSpPr>
          <p:spPr>
            <a:xfrm>
              <a:off x="5846440" y="3959932"/>
              <a:ext cx="720080" cy="612068"/>
            </a:xfrm>
            <a:prstGeom prst="ellipse">
              <a:avLst/>
            </a:prstGeom>
            <a:ln/>
          </p:spPr>
          <p:style>
            <a:lnRef idx="1">
              <a:schemeClr val="dk1"/>
            </a:lnRef>
            <a:fillRef idx="2">
              <a:schemeClr val="dk1"/>
            </a:fillRef>
            <a:effectRef idx="1">
              <a:schemeClr val="dk1"/>
            </a:effectRef>
            <a:fontRef idx="minor">
              <a:schemeClr val="dk1"/>
            </a:fontRef>
          </p:style>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ea typeface="ＭＳ Ｐゴシック"/>
                </a:rPr>
                <a:t>P0</a:t>
              </a:r>
              <a:endParaRPr kumimoji="0" lang="ja-JP" altLang="en-US" sz="1200" b="0" i="0" u="none" strike="noStrike" kern="0" cap="none" spc="0" normalizeH="0" baseline="0" noProof="0" dirty="0" smtClean="0">
                <a:ln>
                  <a:noFill/>
                </a:ln>
                <a:solidFill>
                  <a:prstClr val="black"/>
                </a:solidFill>
                <a:effectLst/>
                <a:uLnTx/>
                <a:uFillTx/>
                <a:ea typeface="ＭＳ Ｐゴシック"/>
              </a:endParaRPr>
            </a:p>
          </p:txBody>
        </p:sp>
        <p:sp>
          <p:nvSpPr>
            <p:cNvPr id="51" name="円/楕円 50"/>
            <p:cNvSpPr/>
            <p:nvPr/>
          </p:nvSpPr>
          <p:spPr>
            <a:xfrm>
              <a:off x="7793389" y="2947132"/>
              <a:ext cx="720080" cy="612068"/>
            </a:xfrm>
            <a:prstGeom prst="ellipse">
              <a:avLst/>
            </a:prstGeom>
            <a:ln/>
          </p:spPr>
          <p:style>
            <a:lnRef idx="1">
              <a:schemeClr val="dk1"/>
            </a:lnRef>
            <a:fillRef idx="2">
              <a:schemeClr val="dk1"/>
            </a:fillRef>
            <a:effectRef idx="1">
              <a:schemeClr val="dk1"/>
            </a:effectRef>
            <a:fontRef idx="minor">
              <a:schemeClr val="dk1"/>
            </a:fontRef>
          </p:style>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ea typeface="ＭＳ Ｐゴシック"/>
                </a:rPr>
                <a:t>P1</a:t>
              </a:r>
              <a:endParaRPr kumimoji="0" lang="ja-JP" altLang="en-US" sz="1200" b="0" i="0" u="none" strike="noStrike" kern="0" cap="none" spc="0" normalizeH="0" baseline="0" noProof="0" dirty="0" smtClean="0">
                <a:ln>
                  <a:noFill/>
                </a:ln>
                <a:solidFill>
                  <a:prstClr val="black"/>
                </a:solidFill>
                <a:effectLst/>
                <a:uLnTx/>
                <a:uFillTx/>
                <a:ea typeface="ＭＳ Ｐゴシック"/>
              </a:endParaRPr>
            </a:p>
          </p:txBody>
        </p:sp>
        <p:sp>
          <p:nvSpPr>
            <p:cNvPr id="52" name="円/楕円 51"/>
            <p:cNvSpPr/>
            <p:nvPr/>
          </p:nvSpPr>
          <p:spPr>
            <a:xfrm>
              <a:off x="7793389" y="3614619"/>
              <a:ext cx="720080" cy="612068"/>
            </a:xfrm>
            <a:prstGeom prst="ellipse">
              <a:avLst/>
            </a:prstGeom>
            <a:ln/>
          </p:spPr>
          <p:style>
            <a:lnRef idx="1">
              <a:schemeClr val="dk1"/>
            </a:lnRef>
            <a:fillRef idx="2">
              <a:schemeClr val="dk1"/>
            </a:fillRef>
            <a:effectRef idx="1">
              <a:schemeClr val="dk1"/>
            </a:effectRef>
            <a:fontRef idx="minor">
              <a:schemeClr val="dk1"/>
            </a:fontRef>
          </p:style>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ea typeface="ＭＳ Ｐゴシック"/>
                </a:rPr>
                <a:t>P2</a:t>
              </a:r>
              <a:endParaRPr kumimoji="0" lang="ja-JP" altLang="en-US" sz="1200" b="0" i="0" u="none" strike="noStrike" kern="0" cap="none" spc="0" normalizeH="0" baseline="0" noProof="0" dirty="0" smtClean="0">
                <a:ln>
                  <a:noFill/>
                </a:ln>
                <a:solidFill>
                  <a:prstClr val="black"/>
                </a:solidFill>
                <a:effectLst/>
                <a:uLnTx/>
                <a:uFillTx/>
                <a:ea typeface="ＭＳ Ｐゴシック"/>
              </a:endParaRPr>
            </a:p>
          </p:txBody>
        </p:sp>
        <p:sp>
          <p:nvSpPr>
            <p:cNvPr id="53" name="円/楕円 52"/>
            <p:cNvSpPr/>
            <p:nvPr/>
          </p:nvSpPr>
          <p:spPr>
            <a:xfrm>
              <a:off x="7850246" y="4613414"/>
              <a:ext cx="720080" cy="612068"/>
            </a:xfrm>
            <a:prstGeom prst="ellipse">
              <a:avLst/>
            </a:prstGeom>
            <a:ln/>
          </p:spPr>
          <p:style>
            <a:lnRef idx="1">
              <a:schemeClr val="dk1"/>
            </a:lnRef>
            <a:fillRef idx="2">
              <a:schemeClr val="dk1"/>
            </a:fillRef>
            <a:effectRef idx="1">
              <a:schemeClr val="dk1"/>
            </a:effectRef>
            <a:fontRef idx="minor">
              <a:schemeClr val="dk1"/>
            </a:fontRef>
          </p:style>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ea typeface="ＭＳ Ｐゴシック"/>
                </a:rPr>
                <a:t>P64</a:t>
              </a:r>
              <a:endParaRPr kumimoji="0" lang="ja-JP" altLang="en-US" sz="1200" b="0" i="0" u="none" strike="noStrike" kern="0" cap="none" spc="0" normalizeH="0" baseline="0" noProof="0" dirty="0" smtClean="0">
                <a:ln>
                  <a:noFill/>
                </a:ln>
                <a:solidFill>
                  <a:prstClr val="black"/>
                </a:solidFill>
                <a:effectLst/>
                <a:uLnTx/>
                <a:uFillTx/>
                <a:ea typeface="ＭＳ Ｐゴシック"/>
              </a:endParaRPr>
            </a:p>
          </p:txBody>
        </p:sp>
        <p:sp>
          <p:nvSpPr>
            <p:cNvPr id="59" name="正方形/長方形 58"/>
            <p:cNvSpPr/>
            <p:nvPr/>
          </p:nvSpPr>
          <p:spPr>
            <a:xfrm>
              <a:off x="6871571" y="3804847"/>
              <a:ext cx="314427" cy="200622"/>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cxnSp>
          <p:nvCxnSpPr>
            <p:cNvPr id="66" name="直線矢印コネクタ 65"/>
            <p:cNvCxnSpPr>
              <a:stCxn id="78" idx="1"/>
              <a:endCxn id="59" idx="3"/>
            </p:cNvCxnSpPr>
            <p:nvPr/>
          </p:nvCxnSpPr>
          <p:spPr>
            <a:xfrm flipH="1">
              <a:off x="7185998" y="3261725"/>
              <a:ext cx="423257" cy="643433"/>
            </a:xfrm>
            <a:prstGeom prst="straightConnector1">
              <a:avLst/>
            </a:prstGeom>
            <a:noFill/>
            <a:ln w="28575" cap="flat" cmpd="sng" algn="ctr">
              <a:solidFill>
                <a:srgbClr val="1F497D"/>
              </a:solidFill>
              <a:prstDash val="solid"/>
              <a:headEnd type="oval" w="med" len="med"/>
              <a:tailEnd type="oval" w="med" len="med"/>
            </a:ln>
            <a:effectLst/>
          </p:spPr>
        </p:cxnSp>
        <p:sp>
          <p:nvSpPr>
            <p:cNvPr id="78" name="正方形/長方形 77"/>
            <p:cNvSpPr/>
            <p:nvPr/>
          </p:nvSpPr>
          <p:spPr>
            <a:xfrm>
              <a:off x="7609255" y="3161414"/>
              <a:ext cx="314427" cy="200621"/>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sp>
          <p:nvSpPr>
            <p:cNvPr id="81" name="正方形/長方形 80"/>
            <p:cNvSpPr/>
            <p:nvPr/>
          </p:nvSpPr>
          <p:spPr>
            <a:xfrm>
              <a:off x="6864112" y="4076155"/>
              <a:ext cx="314427" cy="200622"/>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cxnSp>
          <p:nvCxnSpPr>
            <p:cNvPr id="82" name="直線矢印コネクタ 81"/>
            <p:cNvCxnSpPr>
              <a:stCxn id="83" idx="1"/>
              <a:endCxn id="81" idx="3"/>
            </p:cNvCxnSpPr>
            <p:nvPr/>
          </p:nvCxnSpPr>
          <p:spPr>
            <a:xfrm flipH="1">
              <a:off x="7178540" y="3936564"/>
              <a:ext cx="469510" cy="239902"/>
            </a:xfrm>
            <a:prstGeom prst="straightConnector1">
              <a:avLst/>
            </a:prstGeom>
            <a:noFill/>
            <a:ln w="28575" cap="flat" cmpd="sng" algn="ctr">
              <a:solidFill>
                <a:srgbClr val="1F497D"/>
              </a:solidFill>
              <a:prstDash val="solid"/>
              <a:headEnd type="oval" w="med" len="med"/>
              <a:tailEnd type="oval" w="med" len="med"/>
            </a:ln>
            <a:effectLst/>
          </p:spPr>
        </p:cxnSp>
        <p:sp>
          <p:nvSpPr>
            <p:cNvPr id="83" name="正方形/長方形 82"/>
            <p:cNvSpPr/>
            <p:nvPr/>
          </p:nvSpPr>
          <p:spPr>
            <a:xfrm>
              <a:off x="7648049" y="3836253"/>
              <a:ext cx="314427" cy="200621"/>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sp>
          <p:nvSpPr>
            <p:cNvPr id="84" name="正方形/長方形 83"/>
            <p:cNvSpPr/>
            <p:nvPr/>
          </p:nvSpPr>
          <p:spPr>
            <a:xfrm>
              <a:off x="6871571" y="4513104"/>
              <a:ext cx="314427" cy="200622"/>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cxnSp>
          <p:nvCxnSpPr>
            <p:cNvPr id="85" name="直線矢印コネクタ 84"/>
            <p:cNvCxnSpPr>
              <a:stCxn id="86" idx="1"/>
              <a:endCxn id="84" idx="3"/>
            </p:cNvCxnSpPr>
            <p:nvPr/>
          </p:nvCxnSpPr>
          <p:spPr>
            <a:xfrm flipH="1" flipV="1">
              <a:off x="7185998" y="4613415"/>
              <a:ext cx="517189" cy="220011"/>
            </a:xfrm>
            <a:prstGeom prst="straightConnector1">
              <a:avLst/>
            </a:prstGeom>
            <a:noFill/>
            <a:ln w="28575" cap="flat" cmpd="sng" algn="ctr">
              <a:solidFill>
                <a:srgbClr val="1F497D"/>
              </a:solidFill>
              <a:prstDash val="solid"/>
              <a:headEnd type="oval" w="med" len="med"/>
              <a:tailEnd type="oval" w="med" len="med"/>
            </a:ln>
            <a:effectLst/>
          </p:spPr>
        </p:cxnSp>
        <p:sp>
          <p:nvSpPr>
            <p:cNvPr id="86" name="正方形/長方形 85"/>
            <p:cNvSpPr/>
            <p:nvPr/>
          </p:nvSpPr>
          <p:spPr>
            <a:xfrm>
              <a:off x="7703187" y="4733115"/>
              <a:ext cx="314427" cy="200621"/>
            </a:xfrm>
            <a:prstGeom prst="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smtClean="0">
                  <a:ln>
                    <a:noFill/>
                  </a:ln>
                  <a:solidFill>
                    <a:prstClr val="white"/>
                  </a:solidFill>
                  <a:effectLst/>
                  <a:uLnTx/>
                  <a:uFillTx/>
                  <a:latin typeface="Calibri"/>
                  <a:ea typeface="ＭＳ Ｐゴシック"/>
                </a:rPr>
                <a:t>QP</a:t>
              </a:r>
              <a:endParaRPr kumimoji="1" lang="ja-JP" altLang="en-US" sz="1050" b="0" i="0" u="none" strike="noStrike" kern="0" cap="none" spc="0" normalizeH="0" baseline="0" noProof="0" dirty="0" smtClean="0">
                <a:ln>
                  <a:noFill/>
                </a:ln>
                <a:solidFill>
                  <a:prstClr val="white"/>
                </a:solidFill>
                <a:effectLst/>
                <a:uLnTx/>
                <a:uFillTx/>
                <a:latin typeface="Calibri"/>
                <a:ea typeface="ＭＳ Ｐゴシック"/>
              </a:endParaRPr>
            </a:p>
          </p:txBody>
        </p:sp>
        <p:sp>
          <p:nvSpPr>
            <p:cNvPr id="96" name="テキスト ボックス 95"/>
            <p:cNvSpPr txBox="1"/>
            <p:nvPr/>
          </p:nvSpPr>
          <p:spPr>
            <a:xfrm>
              <a:off x="7986244" y="4242269"/>
              <a:ext cx="502247" cy="369332"/>
            </a:xfrm>
            <a:prstGeom prst="rect">
              <a:avLst/>
            </a:prstGeom>
            <a:noFill/>
          </p:spPr>
          <p:txBody>
            <a:bodyPr vert="eaVert" wrap="square" rtlCol="0">
              <a:spAutoFit/>
            </a:bodyPr>
            <a:lstStyle/>
            <a:p>
              <a:pPr algn="ctr"/>
              <a:r>
                <a:rPr kumimoji="1" lang="en-US" altLang="ja-JP" sz="1400" b="1" i="1" dirty="0" smtClean="0">
                  <a:solidFill>
                    <a:schemeClr val="bg2">
                      <a:lumMod val="10000"/>
                    </a:schemeClr>
                  </a:solidFill>
                </a:rPr>
                <a:t>…</a:t>
              </a:r>
              <a:endParaRPr kumimoji="1" lang="ja-JP" altLang="en-US" sz="1400" b="1" i="1" dirty="0" smtClean="0">
                <a:solidFill>
                  <a:schemeClr val="bg2">
                    <a:lumMod val="10000"/>
                  </a:schemeClr>
                </a:solidFill>
              </a:endParaRPr>
            </a:p>
          </p:txBody>
        </p:sp>
        <p:sp>
          <p:nvSpPr>
            <p:cNvPr id="97" name="テキスト ボックス 96"/>
            <p:cNvSpPr txBox="1"/>
            <p:nvPr/>
          </p:nvSpPr>
          <p:spPr>
            <a:xfrm>
              <a:off x="6812954" y="4202668"/>
              <a:ext cx="502247" cy="369332"/>
            </a:xfrm>
            <a:prstGeom prst="rect">
              <a:avLst/>
            </a:prstGeom>
            <a:noFill/>
          </p:spPr>
          <p:txBody>
            <a:bodyPr vert="eaVert" wrap="square" rtlCol="0">
              <a:spAutoFit/>
            </a:bodyPr>
            <a:lstStyle/>
            <a:p>
              <a:pPr algn="ctr"/>
              <a:r>
                <a:rPr kumimoji="1" lang="en-US" altLang="ja-JP" sz="1400" b="1" i="1" dirty="0" smtClean="0">
                  <a:solidFill>
                    <a:schemeClr val="bg2">
                      <a:lumMod val="10000"/>
                    </a:schemeClr>
                  </a:solidFill>
                </a:rPr>
                <a:t>…</a:t>
              </a:r>
              <a:endParaRPr kumimoji="1" lang="ja-JP" altLang="en-US" sz="1400" b="1" i="1" dirty="0" smtClean="0">
                <a:solidFill>
                  <a:schemeClr val="bg2">
                    <a:lumMod val="10000"/>
                  </a:schemeClr>
                </a:solidFill>
              </a:endParaRPr>
            </a:p>
          </p:txBody>
        </p:sp>
        <p:cxnSp>
          <p:nvCxnSpPr>
            <p:cNvPr id="99" name="直線矢印コネクタ 98"/>
            <p:cNvCxnSpPr>
              <a:endCxn id="59" idx="1"/>
            </p:cNvCxnSpPr>
            <p:nvPr/>
          </p:nvCxnSpPr>
          <p:spPr bwMode="auto">
            <a:xfrm>
              <a:off x="6566520" y="3905158"/>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cxnSp>
          <p:nvCxnSpPr>
            <p:cNvPr id="100" name="直線矢印コネクタ 99"/>
            <p:cNvCxnSpPr/>
            <p:nvPr/>
          </p:nvCxnSpPr>
          <p:spPr bwMode="auto">
            <a:xfrm>
              <a:off x="6566520" y="4005469"/>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cxnSp>
          <p:nvCxnSpPr>
            <p:cNvPr id="101" name="直線矢印コネクタ 100"/>
            <p:cNvCxnSpPr/>
            <p:nvPr/>
          </p:nvCxnSpPr>
          <p:spPr bwMode="auto">
            <a:xfrm>
              <a:off x="6566520" y="4102357"/>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cxnSp>
          <p:nvCxnSpPr>
            <p:cNvPr id="102" name="直線矢印コネクタ 101"/>
            <p:cNvCxnSpPr/>
            <p:nvPr/>
          </p:nvCxnSpPr>
          <p:spPr bwMode="auto">
            <a:xfrm>
              <a:off x="6566520" y="4202668"/>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cxnSp>
          <p:nvCxnSpPr>
            <p:cNvPr id="103" name="直線矢印コネクタ 102"/>
            <p:cNvCxnSpPr/>
            <p:nvPr/>
          </p:nvCxnSpPr>
          <p:spPr bwMode="auto">
            <a:xfrm>
              <a:off x="6566520" y="4328438"/>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cxnSp>
          <p:nvCxnSpPr>
            <p:cNvPr id="104" name="直線矢印コネクタ 103"/>
            <p:cNvCxnSpPr/>
            <p:nvPr/>
          </p:nvCxnSpPr>
          <p:spPr bwMode="auto">
            <a:xfrm>
              <a:off x="6566520" y="4428749"/>
              <a:ext cx="305051" cy="0"/>
            </a:xfrm>
            <a:prstGeom prst="straightConnector1">
              <a:avLst/>
            </a:prstGeom>
            <a:noFill/>
            <a:ln w="28575" cap="flat" cmpd="sng" algn="ctr">
              <a:solidFill>
                <a:srgbClr val="404040"/>
              </a:solidFill>
              <a:prstDash val="solid"/>
              <a:round/>
              <a:headEnd type="none" w="med" len="med"/>
              <a:tailEnd type="triangle"/>
            </a:ln>
            <a:effectLst/>
          </p:spPr>
        </p:cxnSp>
        <p:cxnSp>
          <p:nvCxnSpPr>
            <p:cNvPr id="105" name="直線矢印コネクタ 104"/>
            <p:cNvCxnSpPr/>
            <p:nvPr/>
          </p:nvCxnSpPr>
          <p:spPr bwMode="auto">
            <a:xfrm>
              <a:off x="6566520" y="4533828"/>
              <a:ext cx="305051" cy="0"/>
            </a:xfrm>
            <a:prstGeom prst="straightConnector1">
              <a:avLst/>
            </a:prstGeom>
            <a:noFill/>
            <a:ln w="28575" cap="flat" cmpd="sng" algn="ctr">
              <a:solidFill>
                <a:srgbClr val="404040"/>
              </a:solidFill>
              <a:prstDash val="solid"/>
              <a:round/>
              <a:headEnd type="none" w="med" len="med"/>
              <a:tailEnd type="triangle"/>
            </a:ln>
            <a:effectLst/>
          </p:spPr>
        </p:cxnSp>
        <p:cxnSp>
          <p:nvCxnSpPr>
            <p:cNvPr id="106" name="直線矢印コネクタ 105"/>
            <p:cNvCxnSpPr/>
            <p:nvPr/>
          </p:nvCxnSpPr>
          <p:spPr bwMode="auto">
            <a:xfrm>
              <a:off x="6566520" y="4634139"/>
              <a:ext cx="305051" cy="0"/>
            </a:xfrm>
            <a:prstGeom prst="straightConnector1">
              <a:avLst/>
            </a:prstGeom>
            <a:noFill/>
            <a:ln w="28575" cap="flat" cmpd="sng" algn="ctr">
              <a:solidFill>
                <a:schemeClr val="tx1">
                  <a:lumMod val="75000"/>
                  <a:lumOff val="25000"/>
                </a:schemeClr>
              </a:solidFill>
              <a:prstDash val="solid"/>
              <a:round/>
              <a:headEnd type="none" w="med" len="med"/>
              <a:tailEnd type="triangle"/>
            </a:ln>
            <a:effectLst/>
          </p:spPr>
        </p:cxnSp>
        <p:sp>
          <p:nvSpPr>
            <p:cNvPr id="107" name="正方形/長方形 106"/>
            <p:cNvSpPr/>
            <p:nvPr/>
          </p:nvSpPr>
          <p:spPr bwMode="auto">
            <a:xfrm>
              <a:off x="6477000" y="3541454"/>
              <a:ext cx="838200" cy="1411674"/>
            </a:xfrm>
            <a:prstGeom prst="rect">
              <a:avLst/>
            </a:prstGeom>
            <a:noFill/>
            <a:ln w="19050" cap="flat" cmpd="sng" algn="ctr">
              <a:solidFill>
                <a:srgbClr val="C00000"/>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smtClean="0">
                <a:ln>
                  <a:noFill/>
                </a:ln>
                <a:solidFill>
                  <a:schemeClr val="tx1"/>
                </a:solidFill>
                <a:effectLst/>
                <a:latin typeface="Calibri" pitchFamily="34" charset="0"/>
              </a:endParaRPr>
            </a:p>
          </p:txBody>
        </p:sp>
        <p:sp>
          <p:nvSpPr>
            <p:cNvPr id="109" name="テキスト ボックス 108"/>
            <p:cNvSpPr txBox="1"/>
            <p:nvPr/>
          </p:nvSpPr>
          <p:spPr>
            <a:xfrm>
              <a:off x="5899441" y="3135868"/>
              <a:ext cx="1339558" cy="388674"/>
            </a:xfrm>
            <a:prstGeom prst="rect">
              <a:avLst/>
            </a:prstGeom>
            <a:noFill/>
          </p:spPr>
          <p:txBody>
            <a:bodyPr wrap="square" rtlCol="0">
              <a:spAutoFit/>
            </a:bodyPr>
            <a:lstStyle/>
            <a:p>
              <a:pPr algn="ctr"/>
              <a:r>
                <a:rPr kumimoji="1" lang="en-US" altLang="ja-JP" sz="1400" b="1" i="1" dirty="0" smtClean="0">
                  <a:solidFill>
                    <a:srgbClr val="C00000"/>
                  </a:solidFill>
                </a:rPr>
                <a:t>Parallelized</a:t>
              </a:r>
              <a:endParaRPr kumimoji="1" lang="ja-JP" altLang="en-US" sz="1400" b="1" i="1" dirty="0" smtClean="0">
                <a:solidFill>
                  <a:srgbClr val="C00000"/>
                </a:solidFill>
              </a:endParaRPr>
            </a:p>
          </p:txBody>
        </p:sp>
      </p:grpSp>
      <p:graphicFrame>
        <p:nvGraphicFramePr>
          <p:cNvPr id="111" name="グラフ 110"/>
          <p:cNvGraphicFramePr>
            <a:graphicFrameLocks/>
          </p:cNvGraphicFramePr>
          <p:nvPr>
            <p:extLst>
              <p:ext uri="{D42A27DB-BD31-4B8C-83A1-F6EECF244321}">
                <p14:modId xmlns:p14="http://schemas.microsoft.com/office/powerpoint/2010/main" val="3909993590"/>
              </p:ext>
            </p:extLst>
          </p:nvPr>
        </p:nvGraphicFramePr>
        <p:xfrm>
          <a:off x="323528" y="2780928"/>
          <a:ext cx="4538463" cy="2808312"/>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 3"/>
          <p:cNvGrpSpPr/>
          <p:nvPr/>
        </p:nvGrpSpPr>
        <p:grpSpPr>
          <a:xfrm>
            <a:off x="3707904" y="2780928"/>
            <a:ext cx="4962860" cy="3875002"/>
            <a:chOff x="3707904" y="2780928"/>
            <a:chExt cx="4962860" cy="3875002"/>
          </a:xfrm>
        </p:grpSpPr>
        <p:grpSp>
          <p:nvGrpSpPr>
            <p:cNvPr id="9" name="组 8"/>
            <p:cNvGrpSpPr/>
            <p:nvPr/>
          </p:nvGrpSpPr>
          <p:grpSpPr>
            <a:xfrm>
              <a:off x="4355976" y="3140968"/>
              <a:ext cx="4314788" cy="3514962"/>
              <a:chOff x="4355976" y="3140968"/>
              <a:chExt cx="4314788" cy="3514962"/>
            </a:xfrm>
          </p:grpSpPr>
          <p:graphicFrame>
            <p:nvGraphicFramePr>
              <p:cNvPr id="112" name="グラフ 111"/>
              <p:cNvGraphicFramePr>
                <a:graphicFrameLocks/>
              </p:cNvGraphicFramePr>
              <p:nvPr>
                <p:extLst>
                  <p:ext uri="{D42A27DB-BD31-4B8C-83A1-F6EECF244321}">
                    <p14:modId xmlns:p14="http://schemas.microsoft.com/office/powerpoint/2010/main" val="3443849421"/>
                  </p:ext>
                </p:extLst>
              </p:nvPr>
            </p:nvGraphicFramePr>
            <p:xfrm>
              <a:off x="5981685" y="5013176"/>
              <a:ext cx="2689079" cy="1642754"/>
            </p:xfrm>
            <a:graphic>
              <a:graphicData uri="http://schemas.openxmlformats.org/drawingml/2006/chart">
                <c:chart xmlns:c="http://schemas.openxmlformats.org/drawingml/2006/chart" xmlns:r="http://schemas.openxmlformats.org/officeDocument/2006/relationships" r:id="rId4"/>
              </a:graphicData>
            </a:graphic>
          </p:graphicFrame>
          <p:sp>
            <p:nvSpPr>
              <p:cNvPr id="115" name="テキスト ボックス 114"/>
              <p:cNvSpPr txBox="1"/>
              <p:nvPr/>
            </p:nvSpPr>
            <p:spPr>
              <a:xfrm>
                <a:off x="5940152" y="4653136"/>
                <a:ext cx="2667000" cy="307777"/>
              </a:xfrm>
              <a:prstGeom prst="rect">
                <a:avLst/>
              </a:prstGeom>
              <a:noFill/>
            </p:spPr>
            <p:txBody>
              <a:bodyPr wrap="square" rtlCol="0">
                <a:spAutoFit/>
              </a:bodyPr>
              <a:lstStyle/>
              <a:p>
                <a:pPr algn="ctr"/>
                <a:r>
                  <a:rPr kumimoji="1" lang="en-US" altLang="ja-JP" sz="1400" b="1" dirty="0" smtClean="0">
                    <a:solidFill>
                      <a:schemeClr val="bg2">
                        <a:lumMod val="10000"/>
                      </a:schemeClr>
                    </a:solidFill>
                  </a:rPr>
                  <a:t>Parallelized IB Communication</a:t>
                </a:r>
                <a:endParaRPr kumimoji="1" lang="ja-JP" altLang="en-US" sz="1400" b="1" dirty="0" smtClean="0">
                  <a:solidFill>
                    <a:schemeClr val="bg2">
                      <a:lumMod val="10000"/>
                    </a:schemeClr>
                  </a:solidFill>
                </a:endParaRPr>
              </a:p>
            </p:txBody>
          </p:sp>
          <p:cxnSp>
            <p:nvCxnSpPr>
              <p:cNvPr id="121" name="直線矢印コネクタ 120"/>
              <p:cNvCxnSpPr/>
              <p:nvPr/>
            </p:nvCxnSpPr>
            <p:spPr bwMode="auto">
              <a:xfrm>
                <a:off x="4355976" y="3140968"/>
                <a:ext cx="1584176" cy="1872208"/>
              </a:xfrm>
              <a:prstGeom prst="straightConnector1">
                <a:avLst/>
              </a:prstGeom>
              <a:noFill/>
              <a:ln w="9525" cap="flat" cmpd="sng" algn="ctr">
                <a:solidFill>
                  <a:srgbClr val="C0504D"/>
                </a:solidFill>
                <a:prstDash val="solid"/>
                <a:round/>
                <a:headEnd type="none" w="med" len="med"/>
                <a:tailEnd type="arrow"/>
              </a:ln>
              <a:effectLst/>
            </p:spPr>
          </p:cxnSp>
        </p:grpSp>
        <p:sp>
          <p:nvSpPr>
            <p:cNvPr id="124" name="円/楕円 123"/>
            <p:cNvSpPr/>
            <p:nvPr/>
          </p:nvSpPr>
          <p:spPr bwMode="auto">
            <a:xfrm>
              <a:off x="3707904" y="2780928"/>
              <a:ext cx="609600" cy="457551"/>
            </a:xfrm>
            <a:prstGeom prst="ellipse">
              <a:avLst/>
            </a:prstGeom>
            <a:noFill/>
            <a:ln w="19050" cap="flat" cmpd="sng" algn="ctr">
              <a:solidFill>
                <a:srgbClr val="C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grpSp>
        <p:nvGrpSpPr>
          <p:cNvPr id="8" name="组 7"/>
          <p:cNvGrpSpPr/>
          <p:nvPr/>
        </p:nvGrpSpPr>
        <p:grpSpPr>
          <a:xfrm>
            <a:off x="4879495" y="2276872"/>
            <a:ext cx="4059470" cy="2119412"/>
            <a:chOff x="7524328" y="1556792"/>
            <a:chExt cx="4384876" cy="2183637"/>
          </a:xfrm>
        </p:grpSpPr>
        <p:sp>
          <p:nvSpPr>
            <p:cNvPr id="7" name="矩形 6"/>
            <p:cNvSpPr/>
            <p:nvPr/>
          </p:nvSpPr>
          <p:spPr>
            <a:xfrm>
              <a:off x="7724512" y="1556792"/>
              <a:ext cx="4134479" cy="2183637"/>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graphicFrame>
          <p:nvGraphicFramePr>
            <p:cNvPr id="36" name="コンテンツ プレースホルダー 6"/>
            <p:cNvGraphicFramePr>
              <a:graphicFrameLocks/>
            </p:cNvGraphicFramePr>
            <p:nvPr>
              <p:extLst>
                <p:ext uri="{D42A27DB-BD31-4B8C-83A1-F6EECF244321}">
                  <p14:modId xmlns:p14="http://schemas.microsoft.com/office/powerpoint/2010/main" val="1221610467"/>
                </p:ext>
              </p:extLst>
            </p:nvPr>
          </p:nvGraphicFramePr>
          <p:xfrm>
            <a:off x="7969986" y="2298693"/>
            <a:ext cx="3196744" cy="820420"/>
          </p:xfrm>
          <a:graphic>
            <a:graphicData uri="http://schemas.openxmlformats.org/drawingml/2006/table">
              <a:tbl>
                <a:tblPr>
                  <a:tableStyleId>{5C22544A-7EE6-4342-B048-85BDC9FD1C3A}</a:tableStyleId>
                </a:tblPr>
                <a:tblGrid>
                  <a:gridCol w="853440"/>
                  <a:gridCol w="682752"/>
                  <a:gridCol w="682752"/>
                  <a:gridCol w="740566"/>
                </a:tblGrid>
                <a:tr h="265430">
                  <a:tc rowSpan="2">
                    <a:txBody>
                      <a:bodyPr/>
                      <a:lstStyle/>
                      <a:p>
                        <a:pPr algn="ctr" fontAlgn="b"/>
                        <a:r>
                          <a:rPr lang="en-US" sz="1600" b="1" u="none" strike="noStrike" dirty="0" err="1" smtClean="0">
                            <a:solidFill>
                              <a:schemeClr val="tx1">
                                <a:lumMod val="50000"/>
                              </a:schemeClr>
                            </a:solidFill>
                            <a:effectLst/>
                          </a:rPr>
                          <a:t>Nthreads</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fontAlgn="b"/>
                        <a:r>
                          <a:rPr lang="en-US" sz="1600" b="1" u="none" strike="noStrike" dirty="0" smtClean="0">
                            <a:solidFill>
                              <a:schemeClr val="tx1">
                                <a:lumMod val="50000"/>
                              </a:schemeClr>
                            </a:solidFill>
                            <a:effectLst/>
                          </a:rPr>
                          <a:t>Time(s)</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r>
                <a:tr h="265430">
                  <a:tc vMerge="1">
                    <a:txBody>
                      <a:bodyPr/>
                      <a:lstStyle/>
                      <a:p>
                        <a:pPr algn="l" fontAlgn="b"/>
                        <a:endParaRPr lang="ja-JP" altLang="en-US" sz="1100" b="0" i="0" u="none" strike="noStrike" dirty="0">
                          <a:solidFill>
                            <a:srgbClr val="000000"/>
                          </a:solidFill>
                          <a:effectLst/>
                          <a:latin typeface="ＭＳ Ｐゴシック"/>
                        </a:endParaRPr>
                      </a:p>
                    </a:txBody>
                    <a:tcPr marL="7620" marR="7620" marT="7620" marB="0" anchor="b"/>
                  </a:tc>
                  <a:tc>
                    <a:txBody>
                      <a:bodyPr/>
                      <a:lstStyle/>
                      <a:p>
                        <a:pPr algn="ctr" fontAlgn="b"/>
                        <a:r>
                          <a:rPr lang="en-US" sz="1600" b="1" u="none" strike="noStrike" dirty="0">
                            <a:solidFill>
                              <a:schemeClr val="tx1">
                                <a:lumMod val="50000"/>
                              </a:schemeClr>
                            </a:solidFill>
                            <a:effectLst/>
                          </a:rPr>
                          <a:t>Total</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a:solidFill>
                              <a:schemeClr val="tx1">
                                <a:lumMod val="50000"/>
                              </a:schemeClr>
                            </a:solidFill>
                            <a:effectLst/>
                          </a:rPr>
                          <a:t>SP</a:t>
                        </a:r>
                        <a:endParaRPr lang="en-US" sz="1600" b="1"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dirty="0" smtClean="0">
                            <a:solidFill>
                              <a:schemeClr val="tx1">
                                <a:lumMod val="50000"/>
                              </a:schemeClr>
                            </a:solidFill>
                            <a:effectLst/>
                          </a:rPr>
                          <a:t>SP/Total</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r>
                <a:tr h="265430">
                  <a:tc>
                    <a:txBody>
                      <a:bodyPr/>
                      <a:lstStyle/>
                      <a:p>
                        <a:pPr algn="ctr" fontAlgn="b"/>
                        <a:r>
                          <a:rPr lang="en-US" altLang="ja-JP" sz="1600" u="none" strike="noStrike" dirty="0">
                            <a:solidFill>
                              <a:schemeClr val="tx1">
                                <a:lumMod val="50000"/>
                              </a:schemeClr>
                            </a:solidFill>
                            <a:effectLst/>
                          </a:rPr>
                          <a:t>1</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rgbClr r="0" g="0" b="0"/>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5.8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altLang="ja-JP" sz="1600" u="none" strike="noStrike">
                            <a:solidFill>
                              <a:schemeClr val="tx1">
                                <a:lumMod val="50000"/>
                              </a:schemeClr>
                            </a:solidFill>
                            <a:effectLst/>
                          </a:rPr>
                          <a:t>2.2 </a:t>
                        </a:r>
                        <a:endParaRPr lang="en-US" altLang="ja-JP" sz="1600" b="0"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altLang="ja-JP" sz="1600" b="1" u="none" strike="noStrike" dirty="0">
                            <a:solidFill>
                              <a:srgbClr val="C0504D"/>
                            </a:solidFill>
                            <a:effectLst/>
                          </a:rPr>
                          <a:t>37.9%</a:t>
                        </a:r>
                        <a:endParaRPr lang="en-US" altLang="ja-JP" sz="1600" b="1"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38" name="テキスト ボックス 12"/>
            <p:cNvSpPr txBox="1"/>
            <p:nvPr/>
          </p:nvSpPr>
          <p:spPr>
            <a:xfrm>
              <a:off x="7524328" y="1628800"/>
              <a:ext cx="4384876" cy="584775"/>
            </a:xfrm>
            <a:prstGeom prst="rect">
              <a:avLst/>
            </a:prstGeom>
            <a:noFill/>
          </p:spPr>
          <p:txBody>
            <a:bodyPr wrap="square" rtlCol="0">
              <a:spAutoFit/>
            </a:bodyPr>
            <a:lstStyle/>
            <a:p>
              <a:pPr algn="ctr"/>
              <a:r>
                <a:rPr kumimoji="1" lang="en-US" altLang="ja-JP" sz="1600" b="1" dirty="0" smtClean="0">
                  <a:solidFill>
                    <a:schemeClr val="tx1">
                      <a:lumMod val="50000"/>
                    </a:schemeClr>
                  </a:solidFill>
                </a:rPr>
                <a:t>Profile of the experiment  issuing </a:t>
              </a:r>
            </a:p>
            <a:p>
              <a:pPr algn="ctr"/>
              <a:r>
                <a:rPr kumimoji="1" lang="en-US" altLang="ja-JP" sz="1600" b="1" dirty="0" smtClean="0">
                  <a:solidFill>
                    <a:schemeClr val="tx1">
                      <a:lumMod val="50000"/>
                    </a:schemeClr>
                  </a:solidFill>
                </a:rPr>
                <a:t>16000 </a:t>
              </a:r>
              <a:r>
                <a:rPr lang="en-US" altLang="ja-JP" sz="1600" b="1" dirty="0">
                  <a:solidFill>
                    <a:schemeClr val="tx1">
                      <a:lumMod val="50000"/>
                    </a:schemeClr>
                  </a:solidFill>
                </a:rPr>
                <a:t>operations</a:t>
              </a:r>
              <a:endParaRPr lang="ja-JP" altLang="en-US" sz="1600" b="1" dirty="0">
                <a:solidFill>
                  <a:schemeClr val="tx1">
                    <a:lumMod val="50000"/>
                  </a:schemeClr>
                </a:solidFill>
              </a:endParaRPr>
            </a:p>
          </p:txBody>
        </p:sp>
      </p:grpSp>
      <p:sp>
        <p:nvSpPr>
          <p:cNvPr id="5" name="幻灯片编号占位符 4"/>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sp>
        <p:nvSpPr>
          <p:cNvPr id="6" name="文本框 5"/>
          <p:cNvSpPr txBox="1"/>
          <p:nvPr/>
        </p:nvSpPr>
        <p:spPr>
          <a:xfrm>
            <a:off x="6588224" y="3995772"/>
            <a:ext cx="2592288" cy="369332"/>
          </a:xfrm>
          <a:prstGeom prst="rect">
            <a:avLst/>
          </a:prstGeom>
          <a:noFill/>
        </p:spPr>
        <p:txBody>
          <a:bodyPr wrap="square" rtlCol="0">
            <a:spAutoFit/>
          </a:bodyPr>
          <a:lstStyle/>
          <a:p>
            <a:r>
              <a:rPr kumimoji="1" lang="en-US" altLang="zh-CN" dirty="0" smtClean="0">
                <a:solidFill>
                  <a:schemeClr val="accent2"/>
                </a:solidFill>
              </a:rPr>
              <a:t>Ideal Speedup = 1.61</a:t>
            </a:r>
            <a:endParaRPr kumimoji="1" lang="zh-CN" altLang="en-US" dirty="0">
              <a:solidFill>
                <a:schemeClr val="accent2"/>
              </a:solidFill>
            </a:endParaRPr>
          </a:p>
        </p:txBody>
      </p:sp>
      <p:cxnSp>
        <p:nvCxnSpPr>
          <p:cNvPr id="11" name="肘形连接符 10"/>
          <p:cNvCxnSpPr/>
          <p:nvPr/>
        </p:nvCxnSpPr>
        <p:spPr>
          <a:xfrm rot="16200000" flipH="1">
            <a:off x="8172400" y="3789040"/>
            <a:ext cx="432048" cy="144016"/>
          </a:xfrm>
          <a:prstGeom prst="bentConnector3">
            <a:avLst>
              <a:gd name="adj1" fmla="val 1007"/>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74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One-sided Graph500 benchmark</a:t>
            </a:r>
            <a:endParaRPr kumimoji="1" lang="ja-JP" altLang="en-US" dirty="0"/>
          </a:p>
        </p:txBody>
      </p:sp>
      <p:sp>
        <p:nvSpPr>
          <p:cNvPr id="3" name="コンテンツ プレースホルダー 2"/>
          <p:cNvSpPr>
            <a:spLocks noGrp="1"/>
          </p:cNvSpPr>
          <p:nvPr>
            <p:ph idx="1"/>
          </p:nvPr>
        </p:nvSpPr>
        <p:spPr>
          <a:xfrm>
            <a:off x="457200" y="914400"/>
            <a:ext cx="8229600" cy="5181600"/>
          </a:xfrm>
        </p:spPr>
        <p:txBody>
          <a:bodyPr/>
          <a:lstStyle/>
          <a:p>
            <a:r>
              <a:rPr lang="en-US" altLang="ja-JP" dirty="0"/>
              <a:t>Every process issues many </a:t>
            </a:r>
            <a:r>
              <a:rPr lang="en-US" altLang="ja-JP" dirty="0" err="1">
                <a:latin typeface="Cambria Math" panose="02040503050406030204" pitchFamily="18" charset="0"/>
                <a:ea typeface="Cambria Math" panose="02040503050406030204" pitchFamily="18" charset="0"/>
              </a:rPr>
              <a:t>MPI_Accumulate</a:t>
            </a:r>
            <a:r>
              <a:rPr lang="en-US" altLang="ja-JP" dirty="0"/>
              <a:t> operations to the other processes in every breadth first search iteration.</a:t>
            </a:r>
          </a:p>
          <a:p>
            <a:r>
              <a:rPr lang="en-US" altLang="ja-JP"/>
              <a:t>Scale </a:t>
            </a:r>
            <a:r>
              <a:rPr lang="en-US" altLang="ja-JP" smtClean="0"/>
              <a:t>2</a:t>
            </a:r>
            <a:r>
              <a:rPr lang="en-US" altLang="ja-JP" baseline="30000" smtClean="0"/>
              <a:t>22</a:t>
            </a:r>
            <a:r>
              <a:rPr lang="en-US" altLang="ja-JP" dirty="0"/>
              <a:t>, 16 edge factor, 64 MPI </a:t>
            </a:r>
            <a:r>
              <a:rPr lang="en-US" altLang="ja-JP" dirty="0" smtClean="0"/>
              <a:t>processes</a:t>
            </a:r>
            <a:endParaRPr lang="en-US" altLang="ja-JP" dirty="0"/>
          </a:p>
          <a:p>
            <a:pPr marL="457200" lvl="1" indent="0">
              <a:buNone/>
            </a:pPr>
            <a:r>
              <a:rPr lang="ja-JP" altLang="en-US" dirty="0" smtClean="0"/>
              <a:t/>
            </a:r>
            <a:br>
              <a:rPr lang="ja-JP" altLang="en-US" dirty="0" smtClean="0"/>
            </a:br>
            <a:endParaRPr kumimoji="1" lang="ja-JP" altLang="en-US" dirty="0"/>
          </a:p>
        </p:txBody>
      </p:sp>
      <p:pic>
        <p:nvPicPr>
          <p:cNvPr id="35" name="図 34"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2933386"/>
            <a:ext cx="4872754" cy="3807982"/>
          </a:xfrm>
          <a:prstGeom prst="rect">
            <a:avLst/>
          </a:prstGeom>
        </p:spPr>
      </p:pic>
      <p:graphicFrame>
        <p:nvGraphicFramePr>
          <p:cNvPr id="38" name="グラフ 37"/>
          <p:cNvGraphicFramePr>
            <a:graphicFrameLocks/>
          </p:cNvGraphicFramePr>
          <p:nvPr>
            <p:extLst>
              <p:ext uri="{D42A27DB-BD31-4B8C-83A1-F6EECF244321}">
                <p14:modId xmlns:p14="http://schemas.microsoft.com/office/powerpoint/2010/main" val="1669065489"/>
              </p:ext>
            </p:extLst>
          </p:nvPr>
        </p:nvGraphicFramePr>
        <p:xfrm>
          <a:off x="3563888" y="3068960"/>
          <a:ext cx="5103500" cy="3216414"/>
        </p:xfrm>
        <a:graphic>
          <a:graphicData uri="http://schemas.openxmlformats.org/drawingml/2006/chart">
            <c:chart xmlns:c="http://schemas.openxmlformats.org/drawingml/2006/chart" xmlns:r="http://schemas.openxmlformats.org/officeDocument/2006/relationships" r:id="rId4"/>
          </a:graphicData>
        </a:graphic>
      </p:graphicFrame>
      <p:sp>
        <p:nvSpPr>
          <p:cNvPr id="4" name="幻灯片编号占位符 3"/>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2264202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normAutofit lnSpcReduction="10000"/>
          </a:bodyPr>
          <a:lstStyle/>
          <a:p>
            <a:r>
              <a:rPr lang="en-US" altLang="ja-JP" dirty="0" smtClean="0"/>
              <a:t>Many</a:t>
            </a:r>
            <a:r>
              <a:rPr lang="en-US" altLang="ja-JP" dirty="0"/>
              <a:t>-core </a:t>
            </a:r>
            <a:r>
              <a:rPr lang="en-US" altLang="ja-JP" dirty="0" smtClean="0"/>
              <a:t>Architectures</a:t>
            </a:r>
          </a:p>
          <a:p>
            <a:r>
              <a:rPr kumimoji="1" lang="en-US" altLang="zh-CN" dirty="0" smtClean="0"/>
              <a:t>Most popular </a:t>
            </a:r>
            <a:r>
              <a:rPr lang="en-US" altLang="ja-JP" dirty="0" smtClean="0"/>
              <a:t>Funneled </a:t>
            </a:r>
            <a:r>
              <a:rPr lang="en-US" altLang="ja-JP" dirty="0"/>
              <a:t>/ Serialized </a:t>
            </a:r>
            <a:r>
              <a:rPr lang="en-US" altLang="ja-JP" dirty="0" smtClean="0"/>
              <a:t>mode in Hybrid MPI + threads programming model</a:t>
            </a:r>
          </a:p>
          <a:p>
            <a:pPr lvl="1"/>
            <a:r>
              <a:rPr lang="en-US" altLang="ja-JP" dirty="0" smtClean="0"/>
              <a:t>Many threads parallelize user computation</a:t>
            </a:r>
          </a:p>
          <a:p>
            <a:pPr lvl="1"/>
            <a:r>
              <a:rPr lang="en-US" altLang="ja-JP" dirty="0" smtClean="0"/>
              <a:t>Only single thread issues MPI calls</a:t>
            </a:r>
            <a:endParaRPr lang="en-US" altLang="ja-JP" sz="2800" dirty="0" smtClean="0"/>
          </a:p>
          <a:p>
            <a:r>
              <a:rPr lang="en-US" altLang="ja-JP" b="1" dirty="0" smtClean="0">
                <a:solidFill>
                  <a:srgbClr val="C0504D"/>
                </a:solidFill>
              </a:rPr>
              <a:t>Threads are IDLE during MPI calls !</a:t>
            </a:r>
          </a:p>
          <a:p>
            <a:r>
              <a:rPr lang="en-US" altLang="ja-JP" dirty="0" smtClean="0"/>
              <a:t>We </a:t>
            </a:r>
            <a:r>
              <a:rPr lang="en-US" altLang="ja-JP" b="1" dirty="0" smtClean="0">
                <a:solidFill>
                  <a:srgbClr val="C0504D"/>
                </a:solidFill>
              </a:rPr>
              <a:t>utilize these IDLE threads to parallelize MPI internal tasks</a:t>
            </a:r>
            <a:r>
              <a:rPr lang="en-US" altLang="ja-JP" dirty="0" smtClean="0"/>
              <a:t>, and delivers better performance in various aspects</a:t>
            </a:r>
          </a:p>
          <a:p>
            <a:pPr lvl="1"/>
            <a:r>
              <a:rPr lang="en-US" altLang="zh-CN" dirty="0"/>
              <a:t>D</a:t>
            </a:r>
            <a:r>
              <a:rPr lang="en-US" altLang="zh-CN" dirty="0" smtClean="0"/>
              <a:t>erived </a:t>
            </a:r>
            <a:r>
              <a:rPr lang="en-US" altLang="zh-CN" dirty="0" err="1"/>
              <a:t>datatype</a:t>
            </a:r>
            <a:r>
              <a:rPr lang="en-US" altLang="zh-CN" dirty="0"/>
              <a:t> </a:t>
            </a:r>
            <a:r>
              <a:rPr lang="en-US" altLang="zh-CN" dirty="0" smtClean="0"/>
              <a:t>packing processing</a:t>
            </a:r>
            <a:endParaRPr lang="en-US" altLang="zh-CN" dirty="0"/>
          </a:p>
          <a:p>
            <a:pPr lvl="1"/>
            <a:r>
              <a:rPr lang="en-US" altLang="zh-CN" dirty="0" smtClean="0"/>
              <a:t>Shared </a:t>
            </a:r>
            <a:r>
              <a:rPr lang="en-US" altLang="zh-CN" dirty="0"/>
              <a:t>memory </a:t>
            </a:r>
            <a:r>
              <a:rPr lang="en-US" altLang="zh-CN" dirty="0" smtClean="0"/>
              <a:t>communication</a:t>
            </a:r>
          </a:p>
          <a:p>
            <a:pPr lvl="1"/>
            <a:r>
              <a:rPr lang="en-US" altLang="zh-CN" dirty="0"/>
              <a:t>I</a:t>
            </a:r>
            <a:r>
              <a:rPr lang="en-US" altLang="zh-CN" dirty="0" smtClean="0"/>
              <a:t>B </a:t>
            </a:r>
            <a:r>
              <a:rPr lang="en-US" altLang="zh-CN" dirty="0"/>
              <a:t>network </a:t>
            </a:r>
            <a:r>
              <a:rPr lang="en-US" altLang="zh-CN" dirty="0" smtClean="0"/>
              <a:t>communication</a:t>
            </a:r>
            <a:endParaRPr lang="en-US" altLang="zh-CN" dirty="0"/>
          </a:p>
          <a:p>
            <a:endParaRPr lang="en-US" altLang="ja-JP" dirty="0" smtClean="0"/>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spTree>
    <p:extLst>
      <p:ext uri="{BB962C8B-B14F-4D97-AF65-F5344CB8AC3E}">
        <p14:creationId xmlns:p14="http://schemas.microsoft.com/office/powerpoint/2010/main" val="42775868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kumimoji="1" lang="en-US" altLang="zh-CN" dirty="0" smtClean="0"/>
              <a:t>Backup</a:t>
            </a:r>
            <a:endParaRPr kumimoji="1" lang="zh-CN" altLang="en-US" dirty="0"/>
          </a:p>
        </p:txBody>
      </p:sp>
      <p:sp>
        <p:nvSpPr>
          <p:cNvPr id="8" name="副标题 7"/>
          <p:cNvSpPr>
            <a:spLocks noGrp="1"/>
          </p:cNvSpPr>
          <p:nvPr>
            <p:ph type="subTitle"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spTree>
    <p:extLst>
      <p:ext uri="{BB962C8B-B14F-4D97-AF65-F5344CB8AC3E}">
        <p14:creationId xmlns:p14="http://schemas.microsoft.com/office/powerpoint/2010/main" val="40146146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OpenMP Runtime Extension 2</a:t>
            </a:r>
            <a:endParaRPr kumimoji="1" lang="ja-JP" altLang="en-US" dirty="0"/>
          </a:p>
        </p:txBody>
      </p:sp>
      <p:sp>
        <p:nvSpPr>
          <p:cNvPr id="3" name="コンテンツ プレースホルダー 2"/>
          <p:cNvSpPr>
            <a:spLocks noGrp="1"/>
          </p:cNvSpPr>
          <p:nvPr>
            <p:ph idx="1"/>
          </p:nvPr>
        </p:nvSpPr>
        <p:spPr>
          <a:xfrm>
            <a:off x="457200" y="990600"/>
            <a:ext cx="8229600" cy="5318720"/>
          </a:xfrm>
        </p:spPr>
        <p:txBody>
          <a:bodyPr>
            <a:normAutofit/>
          </a:bodyPr>
          <a:lstStyle/>
          <a:p>
            <a:r>
              <a:rPr lang="en-US" altLang="ja-JP" dirty="0"/>
              <a:t>Waiting progress in barrier</a:t>
            </a:r>
          </a:p>
          <a:p>
            <a:pPr lvl="1"/>
            <a:r>
              <a:rPr lang="en-US" altLang="ja-JP" b="1" dirty="0">
                <a:solidFill>
                  <a:srgbClr val="C0504D"/>
                </a:solidFill>
              </a:rPr>
              <a:t>SPIN LOOP </a:t>
            </a:r>
            <a:r>
              <a:rPr lang="en-US" altLang="ja-JP" dirty="0"/>
              <a:t>until timeout !</a:t>
            </a:r>
          </a:p>
          <a:p>
            <a:pPr lvl="1"/>
            <a:r>
              <a:rPr lang="en-US" altLang="ja-JP" dirty="0" smtClean="0"/>
              <a:t>May cause </a:t>
            </a:r>
            <a:r>
              <a:rPr lang="en-US" altLang="ja-JP" b="1" dirty="0" smtClean="0">
                <a:solidFill>
                  <a:schemeClr val="accent2"/>
                </a:solidFill>
              </a:rPr>
              <a:t>OVERSUBSCRIBING</a:t>
            </a:r>
            <a:endParaRPr kumimoji="1" lang="en-US" altLang="ja-JP" b="1" dirty="0" smtClean="0">
              <a:solidFill>
                <a:schemeClr val="accent2"/>
              </a:solidFill>
            </a:endParaRPr>
          </a:p>
          <a:p>
            <a:pPr marL="0" indent="0">
              <a:buNone/>
            </a:pPr>
            <a:endParaRPr lang="en-US" altLang="ja-JP" dirty="0"/>
          </a:p>
          <a:p>
            <a:endParaRPr lang="en-US" altLang="ja-JP" sz="1050" dirty="0" smtClean="0"/>
          </a:p>
          <a:p>
            <a:r>
              <a:rPr lang="en-US" altLang="ja-JP" dirty="0" smtClean="0"/>
              <a:t>Solution:  Force waiting threads to enter in a </a:t>
            </a:r>
            <a:r>
              <a:rPr lang="en-US" altLang="ja-JP" dirty="0" smtClean="0">
                <a:solidFill>
                  <a:schemeClr val="tx2"/>
                </a:solidFill>
              </a:rPr>
              <a:t>passive wait mode</a:t>
            </a:r>
            <a:r>
              <a:rPr lang="en-US" altLang="ja-JP" dirty="0" smtClean="0"/>
              <a:t> inside MPI</a:t>
            </a:r>
          </a:p>
          <a:p>
            <a:pPr lvl="1"/>
            <a:r>
              <a:rPr lang="en-US" altLang="ja-JP" dirty="0" err="1">
                <a:solidFill>
                  <a:schemeClr val="tx2"/>
                </a:solidFill>
              </a:rPr>
              <a:t>set_fast_yield</a:t>
            </a:r>
            <a:r>
              <a:rPr lang="en-US" altLang="ja-JP" dirty="0">
                <a:solidFill>
                  <a:schemeClr val="tx2"/>
                </a:solidFill>
              </a:rPr>
              <a:t> (</a:t>
            </a:r>
            <a:r>
              <a:rPr lang="en-US" altLang="ja-JP" dirty="0" err="1">
                <a:solidFill>
                  <a:schemeClr val="tx2"/>
                </a:solidFill>
              </a:rPr>
              <a:t>sched_yield</a:t>
            </a:r>
            <a:r>
              <a:rPr lang="en-US" altLang="ja-JP" dirty="0">
                <a:solidFill>
                  <a:schemeClr val="tx2"/>
                </a:solidFill>
              </a:rPr>
              <a:t>)</a:t>
            </a:r>
          </a:p>
          <a:p>
            <a:pPr lvl="1"/>
            <a:r>
              <a:rPr lang="en-US" altLang="ja-JP" dirty="0" err="1"/>
              <a:t>set_fast_sleep</a:t>
            </a:r>
            <a:r>
              <a:rPr lang="ja-JP" altLang="en-US" dirty="0"/>
              <a:t> </a:t>
            </a:r>
            <a:r>
              <a:rPr lang="en-US" altLang="ja-JP" dirty="0"/>
              <a:t>(</a:t>
            </a:r>
            <a:r>
              <a:rPr lang="en-US" altLang="ja-JP" dirty="0" err="1"/>
              <a:t>pthread_cond_wait</a:t>
            </a:r>
            <a:r>
              <a:rPr lang="en-US" altLang="ja-JP" dirty="0" smtClean="0"/>
              <a:t>)</a:t>
            </a:r>
          </a:p>
        </p:txBody>
      </p:sp>
      <p:sp>
        <p:nvSpPr>
          <p:cNvPr id="4" name="テキスト ボックス 3"/>
          <p:cNvSpPr txBox="1"/>
          <p:nvPr/>
        </p:nvSpPr>
        <p:spPr>
          <a:xfrm>
            <a:off x="5292081" y="1124744"/>
            <a:ext cx="3744415" cy="1748510"/>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chemeClr val="accent2">
                    <a:lumMod val="50000"/>
                  </a:schemeClr>
                </a:solidFill>
                <a:latin typeface="Cambria Math"/>
                <a:ea typeface="Cambria Math" panose="02040503050406030204" pitchFamily="18" charset="0"/>
                <a:cs typeface="Cambria Math"/>
              </a:defRPr>
            </a:lvl1pPr>
            <a:lvl2pPr lvl="1">
              <a:defRPr sz="1600">
                <a:solidFill>
                  <a:srgbClr val="632523"/>
                </a:solidFill>
                <a:latin typeface="Cambria Math" panose="02040503050406030204" pitchFamily="18" charset="0"/>
                <a:ea typeface="Cambria Math" panose="02040503050406030204" pitchFamily="18" charset="0"/>
              </a:defRPr>
            </a:lvl2pPr>
            <a:lvl3pPr lvl="2">
              <a:defRPr>
                <a:latin typeface="Cambria Math"/>
                <a:cs typeface="Cambria Math"/>
              </a:defRPr>
            </a:lvl3pPr>
            <a:lvl4pPr lvl="3">
              <a:defRPr>
                <a:solidFill>
                  <a:schemeClr val="accent3">
                    <a:lumMod val="75000"/>
                  </a:schemeClr>
                </a:solidFill>
              </a:defRPr>
            </a:lvl4pPr>
          </a:lstStyle>
          <a:p>
            <a:r>
              <a:rPr lang="en-US" altLang="ja-JP" dirty="0"/>
              <a:t>while </a:t>
            </a:r>
            <a:r>
              <a:rPr lang="en-US" altLang="ja-JP" dirty="0">
                <a:solidFill>
                  <a:schemeClr val="tx1"/>
                </a:solidFill>
              </a:rPr>
              <a:t>(time &lt; KMP_BLOCKTIME){</a:t>
            </a:r>
          </a:p>
          <a:p>
            <a:pPr lvl="1"/>
            <a:r>
              <a:rPr lang="en-US" altLang="ja-JP" sz="1800" dirty="0">
                <a:solidFill>
                  <a:schemeClr val="tx1"/>
                </a:solidFill>
              </a:rPr>
              <a:t>if (done) </a:t>
            </a:r>
            <a:r>
              <a:rPr lang="en-US" altLang="ja-JP" sz="1800" dirty="0">
                <a:solidFill>
                  <a:schemeClr val="accent2">
                    <a:lumMod val="50000"/>
                  </a:schemeClr>
                </a:solidFill>
              </a:rPr>
              <a:t>break</a:t>
            </a:r>
            <a:r>
              <a:rPr lang="en-US" altLang="ja-JP" sz="1800" dirty="0">
                <a:solidFill>
                  <a:schemeClr val="tx1"/>
                </a:solidFill>
              </a:rPr>
              <a:t>;</a:t>
            </a:r>
          </a:p>
          <a:p>
            <a:pPr lvl="1"/>
            <a:r>
              <a:rPr lang="en-US" altLang="ja-JP" sz="1800" dirty="0">
                <a:solidFill>
                  <a:schemeClr val="accent3">
                    <a:lumMod val="50000"/>
                  </a:schemeClr>
                </a:solidFill>
              </a:rPr>
              <a:t>/* spin loop */</a:t>
            </a:r>
            <a:r>
              <a:rPr lang="en-US" altLang="ja-JP" sz="1800" dirty="0">
                <a:solidFill>
                  <a:schemeClr val="tx1"/>
                </a:solidFill>
              </a:rPr>
              <a:t>	</a:t>
            </a:r>
          </a:p>
          <a:p>
            <a:r>
              <a:rPr lang="en-US" altLang="ja-JP" dirty="0">
                <a:solidFill>
                  <a:schemeClr val="tx1"/>
                </a:solidFill>
              </a:rPr>
              <a:t>}</a:t>
            </a:r>
          </a:p>
          <a:p>
            <a:r>
              <a:rPr lang="en-US" altLang="ja-JP" dirty="0" err="1">
                <a:solidFill>
                  <a:schemeClr val="tx1"/>
                </a:solidFill>
              </a:rPr>
              <a:t>pthread_cond_wait</a:t>
            </a:r>
            <a:r>
              <a:rPr lang="en-US" altLang="ja-JP" dirty="0">
                <a:solidFill>
                  <a:schemeClr val="tx1"/>
                </a:solidFill>
              </a:rPr>
              <a:t> (…);</a:t>
            </a:r>
          </a:p>
        </p:txBody>
      </p:sp>
      <p:sp>
        <p:nvSpPr>
          <p:cNvPr id="5" name="テキスト ボックス 4"/>
          <p:cNvSpPr txBox="1"/>
          <p:nvPr/>
        </p:nvSpPr>
        <p:spPr>
          <a:xfrm>
            <a:off x="5796136" y="3573016"/>
            <a:ext cx="3240360" cy="2856506"/>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chemeClr val="accent2">
                    <a:lumMod val="50000"/>
                  </a:schemeClr>
                </a:solidFill>
                <a:latin typeface="Cambria Math"/>
                <a:ea typeface="Cambria Math" panose="02040503050406030204" pitchFamily="18" charset="0"/>
                <a:cs typeface="Cambria Math"/>
              </a:defRPr>
            </a:lvl1pPr>
            <a:lvl2pPr lvl="1">
              <a:defRPr sz="1600">
                <a:solidFill>
                  <a:srgbClr val="632523"/>
                </a:solidFill>
                <a:latin typeface="Cambria Math" panose="02040503050406030204" pitchFamily="18" charset="0"/>
                <a:ea typeface="Cambria Math" panose="02040503050406030204" pitchFamily="18" charset="0"/>
              </a:defRPr>
            </a:lvl2pPr>
            <a:lvl3pPr lvl="2">
              <a:defRPr>
                <a:latin typeface="Cambria Math"/>
                <a:cs typeface="Cambria Math"/>
              </a:defRPr>
            </a:lvl3pPr>
            <a:lvl4pPr lvl="3">
              <a:defRPr>
                <a:solidFill>
                  <a:schemeClr val="accent3">
                    <a:lumMod val="75000"/>
                  </a:schemeClr>
                </a:solidFill>
              </a:defRPr>
            </a:lvl4pPr>
          </a:lstStyle>
          <a:p>
            <a:r>
              <a:rPr lang="en-US" altLang="ja-JP" dirty="0" smtClean="0">
                <a:solidFill>
                  <a:srgbClr val="632523"/>
                </a:solidFill>
              </a:rPr>
              <a:t>#pragma </a:t>
            </a:r>
            <a:r>
              <a:rPr lang="en-US" altLang="ja-JP" dirty="0" err="1">
                <a:solidFill>
                  <a:srgbClr val="000000"/>
                </a:solidFill>
              </a:rPr>
              <a:t>omp</a:t>
            </a:r>
            <a:r>
              <a:rPr lang="en-US" altLang="ja-JP" dirty="0">
                <a:solidFill>
                  <a:srgbClr val="000000"/>
                </a:solidFill>
              </a:rPr>
              <a:t> parallel</a:t>
            </a:r>
          </a:p>
          <a:p>
            <a:r>
              <a:rPr lang="en-US" altLang="ja-JP" dirty="0" smtClean="0">
                <a:solidFill>
                  <a:srgbClr val="632523"/>
                </a:solidFill>
              </a:rPr>
              <a:t>#pragma </a:t>
            </a:r>
            <a:r>
              <a:rPr lang="en-US" altLang="ja-JP" dirty="0" err="1">
                <a:solidFill>
                  <a:srgbClr val="000000"/>
                </a:solidFill>
              </a:rPr>
              <a:t>omp</a:t>
            </a:r>
            <a:r>
              <a:rPr lang="en-US" altLang="ja-JP" dirty="0">
                <a:solidFill>
                  <a:srgbClr val="000000"/>
                </a:solidFill>
              </a:rPr>
              <a:t> single</a:t>
            </a:r>
          </a:p>
          <a:p>
            <a:r>
              <a:rPr lang="en-US" altLang="ja-JP" dirty="0">
                <a:solidFill>
                  <a:srgbClr val="000000"/>
                </a:solidFill>
              </a:rPr>
              <a:t>{</a:t>
            </a:r>
          </a:p>
          <a:p>
            <a:pPr lvl="1"/>
            <a:r>
              <a:rPr lang="en-US" altLang="ja-JP" sz="1800" b="1" i="1" dirty="0" err="1">
                <a:solidFill>
                  <a:srgbClr val="1F497D"/>
                </a:solidFill>
              </a:rPr>
              <a:t>set_fast_yield</a:t>
            </a:r>
            <a:r>
              <a:rPr lang="en-US" altLang="ja-JP" sz="1800" b="1" i="1" dirty="0">
                <a:solidFill>
                  <a:srgbClr val="1F497D"/>
                </a:solidFill>
              </a:rPr>
              <a:t> (1);</a:t>
            </a:r>
            <a:r>
              <a:rPr lang="en-US" altLang="ja-JP" sz="1800" dirty="0">
                <a:solidFill>
                  <a:srgbClr val="000000"/>
                </a:solidFill>
              </a:rPr>
              <a:t>  </a:t>
            </a:r>
          </a:p>
          <a:p>
            <a:pPr lvl="1"/>
            <a:endParaRPr lang="en-US" altLang="ja-JP" sz="1800" dirty="0">
              <a:solidFill>
                <a:srgbClr val="000000"/>
              </a:solidFill>
            </a:endParaRPr>
          </a:p>
          <a:p>
            <a:pPr lvl="1"/>
            <a:r>
              <a:rPr lang="en-US" altLang="ja-JP" sz="1800" dirty="0"/>
              <a:t>#pragma</a:t>
            </a:r>
            <a:r>
              <a:rPr lang="en-US" altLang="ja-JP" sz="1800" dirty="0">
                <a:solidFill>
                  <a:srgbClr val="000000"/>
                </a:solidFill>
              </a:rPr>
              <a:t> </a:t>
            </a:r>
            <a:r>
              <a:rPr lang="en-US" altLang="ja-JP" sz="1800" dirty="0" err="1">
                <a:solidFill>
                  <a:srgbClr val="000000"/>
                </a:solidFill>
              </a:rPr>
              <a:t>omp</a:t>
            </a:r>
            <a:r>
              <a:rPr lang="en-US" altLang="ja-JP" sz="1800" dirty="0">
                <a:solidFill>
                  <a:srgbClr val="000000"/>
                </a:solidFill>
              </a:rPr>
              <a:t> parallel</a:t>
            </a:r>
          </a:p>
          <a:p>
            <a:pPr lvl="1"/>
            <a:r>
              <a:rPr lang="en-US" altLang="ja-JP" sz="1800" dirty="0">
                <a:solidFill>
                  <a:srgbClr val="000000"/>
                </a:solidFill>
              </a:rPr>
              <a:t>{ … }</a:t>
            </a:r>
          </a:p>
          <a:p>
            <a:pPr lvl="1"/>
            <a:endParaRPr lang="en-US" altLang="ja-JP" sz="1800" dirty="0">
              <a:solidFill>
                <a:srgbClr val="000000"/>
              </a:solidFill>
            </a:endParaRPr>
          </a:p>
          <a:p>
            <a:r>
              <a:rPr lang="en-US" altLang="ja-JP" dirty="0">
                <a:solidFill>
                  <a:srgbClr val="000000"/>
                </a:solidFill>
              </a:rPr>
              <a:t>}</a:t>
            </a:r>
          </a:p>
        </p:txBody>
      </p:sp>
      <p:sp>
        <p:nvSpPr>
          <p:cNvPr id="6" name="幻灯片编号占位符 5"/>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301478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OpenMP </a:t>
            </a:r>
            <a:r>
              <a:rPr lang="en-US" altLang="ja-JP" dirty="0" smtClean="0"/>
              <a:t>Runtime Extension 2</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latin typeface="Cambria Math" panose="02040503050406030204" pitchFamily="18" charset="0"/>
                <a:ea typeface="Cambria Math" panose="02040503050406030204" pitchFamily="18" charset="0"/>
              </a:rPr>
              <a:t>set_fast_sleep</a:t>
            </a:r>
            <a:r>
              <a:rPr lang="en-US" altLang="ja-JP" dirty="0">
                <a:latin typeface="Cambria Math" panose="02040503050406030204" pitchFamily="18" charset="0"/>
                <a:ea typeface="Cambria Math" panose="02040503050406030204" pitchFamily="18" charset="0"/>
              </a:rPr>
              <a:t> </a:t>
            </a:r>
            <a:r>
              <a:rPr lang="en-US" altLang="ja-JP" dirty="0" smtClean="0"/>
              <a:t>VS </a:t>
            </a:r>
            <a:r>
              <a:rPr lang="en-US" altLang="ja-JP" dirty="0" err="1" smtClean="0">
                <a:latin typeface="Cambria Math" panose="02040503050406030204" pitchFamily="18" charset="0"/>
                <a:ea typeface="Cambria Math" panose="02040503050406030204" pitchFamily="18" charset="0"/>
              </a:rPr>
              <a:t>set_fast_yield</a:t>
            </a:r>
            <a:endParaRPr lang="en-US" altLang="ja-JP" dirty="0" smtClean="0">
              <a:latin typeface="Cambria Math" panose="02040503050406030204" pitchFamily="18" charset="0"/>
              <a:ea typeface="Cambria Math" panose="02040503050406030204" pitchFamily="18" charset="0"/>
            </a:endParaRPr>
          </a:p>
          <a:p>
            <a:pPr lvl="1"/>
            <a:r>
              <a:rPr lang="en-US" altLang="ja-JP" dirty="0">
                <a:latin typeface="Cambria Math" panose="02040503050406030204" pitchFamily="18" charset="0"/>
                <a:ea typeface="Cambria Math" panose="02040503050406030204" pitchFamily="18" charset="0"/>
              </a:rPr>
              <a:t>Test bed: Intel Xeon </a:t>
            </a:r>
            <a:r>
              <a:rPr lang="en-US" altLang="ja-JP" dirty="0" smtClean="0">
                <a:latin typeface="Cambria Math" panose="02040503050406030204" pitchFamily="18" charset="0"/>
                <a:ea typeface="Cambria Math" panose="02040503050406030204" pitchFamily="18" charset="0"/>
              </a:rPr>
              <a:t>Phi cards (SE10P</a:t>
            </a:r>
            <a:r>
              <a:rPr lang="en-US" altLang="ja-JP" dirty="0">
                <a:latin typeface="Cambria Math" panose="02040503050406030204" pitchFamily="18" charset="0"/>
                <a:ea typeface="Cambria Math" panose="02040503050406030204" pitchFamily="18" charset="0"/>
              </a:rPr>
              <a:t>, </a:t>
            </a:r>
            <a:r>
              <a:rPr lang="en-US" altLang="ja-JP" dirty="0" smtClean="0">
                <a:latin typeface="Cambria Math" panose="02040503050406030204" pitchFamily="18" charset="0"/>
                <a:ea typeface="Cambria Math" panose="02040503050406030204" pitchFamily="18" charset="0"/>
              </a:rPr>
              <a:t>61 cores)</a:t>
            </a:r>
            <a:endParaRPr lang="ja-JP" altLang="en-US" dirty="0">
              <a:latin typeface="Cambria Math" panose="02040503050406030204" pitchFamily="18" charset="0"/>
              <a:ea typeface="Cambria Math" panose="02040503050406030204" pitchFamily="18" charset="0"/>
            </a:endParaRPr>
          </a:p>
        </p:txBody>
      </p:sp>
      <p:sp>
        <p:nvSpPr>
          <p:cNvPr id="17" name="テキスト ボックス 16"/>
          <p:cNvSpPr txBox="1"/>
          <p:nvPr/>
        </p:nvSpPr>
        <p:spPr>
          <a:xfrm>
            <a:off x="1475656" y="2564904"/>
            <a:ext cx="1944216" cy="369332"/>
          </a:xfrm>
          <a:prstGeom prst="rect">
            <a:avLst/>
          </a:prstGeom>
          <a:noFill/>
        </p:spPr>
        <p:txBody>
          <a:bodyPr wrap="square" rtlCol="0">
            <a:spAutoFit/>
          </a:bodyPr>
          <a:lstStyle/>
          <a:p>
            <a:pPr algn="ctr"/>
            <a:r>
              <a:rPr lang="en-US" altLang="ja-JP" dirty="0" err="1">
                <a:solidFill>
                  <a:schemeClr val="bg2">
                    <a:lumMod val="10000"/>
                  </a:schemeClr>
                </a:solidFill>
                <a:latin typeface="Cambria Math" panose="02040503050406030204" pitchFamily="18" charset="0"/>
                <a:ea typeface="Cambria Math" panose="02040503050406030204" pitchFamily="18" charset="0"/>
              </a:rPr>
              <a:t>set_fast_sleep</a:t>
            </a:r>
            <a:endParaRPr kumimoji="1" lang="ja-JP" altLang="en-US" dirty="0">
              <a:solidFill>
                <a:schemeClr val="bg2">
                  <a:lumMod val="10000"/>
                </a:schemeClr>
              </a:solidFill>
            </a:endParaRPr>
          </a:p>
        </p:txBody>
      </p:sp>
      <p:sp>
        <p:nvSpPr>
          <p:cNvPr id="18" name="テキスト ボックス 17"/>
          <p:cNvSpPr txBox="1"/>
          <p:nvPr/>
        </p:nvSpPr>
        <p:spPr>
          <a:xfrm>
            <a:off x="5246916" y="2586676"/>
            <a:ext cx="1944216" cy="369332"/>
          </a:xfrm>
          <a:prstGeom prst="rect">
            <a:avLst/>
          </a:prstGeom>
          <a:noFill/>
        </p:spPr>
        <p:txBody>
          <a:bodyPr wrap="square" rtlCol="0">
            <a:spAutoFit/>
          </a:bodyPr>
          <a:lstStyle/>
          <a:p>
            <a:pPr algn="ctr"/>
            <a:r>
              <a:rPr lang="en-US" altLang="ja-JP" dirty="0" err="1">
                <a:solidFill>
                  <a:schemeClr val="bg2">
                    <a:lumMod val="10000"/>
                  </a:schemeClr>
                </a:solidFill>
                <a:latin typeface="Cambria Math" panose="02040503050406030204" pitchFamily="18" charset="0"/>
                <a:ea typeface="Cambria Math" panose="02040503050406030204" pitchFamily="18" charset="0"/>
              </a:rPr>
              <a:t>set_fast_yield</a:t>
            </a:r>
            <a:r>
              <a:rPr lang="en-US" altLang="ja-JP" dirty="0">
                <a:solidFill>
                  <a:schemeClr val="bg2">
                    <a:lumMod val="10000"/>
                  </a:schemeClr>
                </a:solidFill>
                <a:latin typeface="Cambria Math" panose="02040503050406030204" pitchFamily="18" charset="0"/>
                <a:ea typeface="Cambria Math" panose="02040503050406030204" pitchFamily="18" charset="0"/>
              </a:rPr>
              <a:t> </a:t>
            </a:r>
            <a:endParaRPr kumimoji="1" lang="ja-JP" altLang="en-US" dirty="0">
              <a:solidFill>
                <a:schemeClr val="bg2">
                  <a:lumMod val="10000"/>
                </a:schemeClr>
              </a:solidFill>
            </a:endParaRPr>
          </a:p>
        </p:txBody>
      </p:sp>
      <p:graphicFrame>
        <p:nvGraphicFramePr>
          <p:cNvPr id="21" name="グラフ 20"/>
          <p:cNvGraphicFramePr>
            <a:graphicFrameLocks/>
          </p:cNvGraphicFramePr>
          <p:nvPr>
            <p:extLst>
              <p:ext uri="{D42A27DB-BD31-4B8C-83A1-F6EECF244321}">
                <p14:modId xmlns:p14="http://schemas.microsoft.com/office/powerpoint/2010/main" val="1705113237"/>
              </p:ext>
            </p:extLst>
          </p:nvPr>
        </p:nvGraphicFramePr>
        <p:xfrm>
          <a:off x="152400" y="2934236"/>
          <a:ext cx="5103500" cy="3277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p:cNvGraphicFramePr>
            <a:graphicFrameLocks/>
          </p:cNvGraphicFramePr>
          <p:nvPr>
            <p:extLst>
              <p:ext uri="{D42A27DB-BD31-4B8C-83A1-F6EECF244321}">
                <p14:modId xmlns:p14="http://schemas.microsoft.com/office/powerpoint/2010/main" val="3321265483"/>
              </p:ext>
            </p:extLst>
          </p:nvPr>
        </p:nvGraphicFramePr>
        <p:xfrm>
          <a:off x="4051386" y="2958640"/>
          <a:ext cx="5103500" cy="3275791"/>
        </p:xfrm>
        <a:graphic>
          <a:graphicData uri="http://schemas.openxmlformats.org/drawingml/2006/chart">
            <c:chart xmlns:c="http://schemas.openxmlformats.org/drawingml/2006/chart" xmlns:r="http://schemas.openxmlformats.org/officeDocument/2006/relationships" r:id="rId4"/>
          </a:graphicData>
        </a:graphic>
      </p:graphicFrame>
      <p:sp>
        <p:nvSpPr>
          <p:cNvPr id="4" name="幻灯片编号占位符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234758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Prefetching issue when compiler </a:t>
            </a:r>
            <a:r>
              <a:rPr lang="en-US" altLang="ja-JP" sz="2400" dirty="0" err="1"/>
              <a:t>vectorized</a:t>
            </a:r>
            <a:r>
              <a:rPr lang="en-US" altLang="ja-JP" sz="2400" dirty="0"/>
              <a:t> </a:t>
            </a:r>
            <a:r>
              <a:rPr lang="en-US" altLang="ja-JP" sz="2400" dirty="0" smtClean="0"/>
              <a:t/>
            </a:r>
            <a:br>
              <a:rPr lang="en-US" altLang="ja-JP" sz="2400" dirty="0" smtClean="0"/>
            </a:br>
            <a:r>
              <a:rPr lang="en-US" altLang="ja-JP" sz="2400" dirty="0" smtClean="0"/>
              <a:t>non-contiguous </a:t>
            </a:r>
            <a:r>
              <a:rPr lang="en-US" altLang="ja-JP" sz="2400" dirty="0"/>
              <a:t>data</a:t>
            </a:r>
            <a:endParaRPr kumimoji="1" lang="ja-JP" altLang="en-US" sz="2400" dirty="0"/>
          </a:p>
        </p:txBody>
      </p:sp>
      <p:graphicFrame>
        <p:nvGraphicFramePr>
          <p:cNvPr id="4" name="グラフ 3"/>
          <p:cNvGraphicFramePr>
            <a:graphicFrameLocks/>
          </p:cNvGraphicFramePr>
          <p:nvPr>
            <p:extLst>
              <p:ext uri="{D42A27DB-BD31-4B8C-83A1-F6EECF244321}">
                <p14:modId xmlns:p14="http://schemas.microsoft.com/office/powerpoint/2010/main" val="1292300218"/>
              </p:ext>
            </p:extLst>
          </p:nvPr>
        </p:nvGraphicFramePr>
        <p:xfrm>
          <a:off x="827584" y="3861048"/>
          <a:ext cx="4032448"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p:cNvGraphicFramePr>
            <a:graphicFrameLocks/>
          </p:cNvGraphicFramePr>
          <p:nvPr>
            <p:extLst>
              <p:ext uri="{D42A27DB-BD31-4B8C-83A1-F6EECF244321}">
                <p14:modId xmlns:p14="http://schemas.microsoft.com/office/powerpoint/2010/main" val="3701716499"/>
              </p:ext>
            </p:extLst>
          </p:nvPr>
        </p:nvGraphicFramePr>
        <p:xfrm>
          <a:off x="5246059" y="3789040"/>
          <a:ext cx="3456383" cy="2304256"/>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p:cNvSpPr txBox="1"/>
          <p:nvPr/>
        </p:nvSpPr>
        <p:spPr>
          <a:xfrm>
            <a:off x="395536" y="1475259"/>
            <a:ext cx="4102602" cy="1077218"/>
          </a:xfrm>
          <a:prstGeom prst="rect">
            <a:avLst/>
          </a:prstGeom>
          <a:solidFill>
            <a:schemeClr val="bg1">
              <a:lumMod val="95000"/>
            </a:schemeClr>
          </a:solidFill>
        </p:spPr>
        <p:txBody>
          <a:bodyPr wrap="square" rtlCol="0">
            <a:spAutoFit/>
          </a:bodyPr>
          <a:lstStyle/>
          <a:p>
            <a:r>
              <a:rPr lang="en-US" altLang="ja-JP" sz="1600" dirty="0">
                <a:solidFill>
                  <a:schemeClr val="tx1">
                    <a:lumMod val="50000"/>
                  </a:schemeClr>
                </a:solidFill>
                <a:latin typeface="Cambria Math" panose="02040503050406030204" pitchFamily="18" charset="0"/>
                <a:ea typeface="Cambria Math" panose="02040503050406030204" pitchFamily="18" charset="0"/>
              </a:rPr>
              <a:t>for (</a:t>
            </a:r>
            <a:r>
              <a:rPr lang="en-US" altLang="ja-JP" sz="1600" dirty="0" err="1">
                <a:solidFill>
                  <a:schemeClr val="tx1">
                    <a:lumMod val="50000"/>
                  </a:schemeClr>
                </a:solidFill>
                <a:latin typeface="Cambria Math" panose="02040503050406030204" pitchFamily="18" charset="0"/>
                <a:ea typeface="Cambria Math" panose="02040503050406030204" pitchFamily="18" charset="0"/>
              </a:rPr>
              <a:t>i</a:t>
            </a:r>
            <a:r>
              <a:rPr lang="en-US" altLang="ja-JP" sz="1600" dirty="0">
                <a:solidFill>
                  <a:schemeClr val="tx1">
                    <a:lumMod val="50000"/>
                  </a:schemeClr>
                </a:solidFill>
                <a:latin typeface="Cambria Math" panose="02040503050406030204" pitchFamily="18" charset="0"/>
                <a:ea typeface="Cambria Math" panose="02040503050406030204" pitchFamily="18" charset="0"/>
              </a:rPr>
              <a:t>=0;  </a:t>
            </a:r>
            <a:r>
              <a:rPr lang="en-US" altLang="ja-JP" sz="1600" dirty="0" err="1">
                <a:solidFill>
                  <a:schemeClr val="tx1">
                    <a:lumMod val="50000"/>
                  </a:schemeClr>
                </a:solidFill>
                <a:latin typeface="Cambria Math" panose="02040503050406030204" pitchFamily="18" charset="0"/>
                <a:ea typeface="Cambria Math" panose="02040503050406030204" pitchFamily="18" charset="0"/>
              </a:rPr>
              <a:t>i</a:t>
            </a:r>
            <a:r>
              <a:rPr lang="en-US" altLang="ja-JP" sz="1600" dirty="0">
                <a:solidFill>
                  <a:schemeClr val="tx1">
                    <a:lumMod val="50000"/>
                  </a:schemeClr>
                </a:solidFill>
                <a:latin typeface="Cambria Math" panose="02040503050406030204" pitchFamily="18" charset="0"/>
                <a:ea typeface="Cambria Math" panose="02040503050406030204" pitchFamily="18" charset="0"/>
              </a:rPr>
              <a:t>&lt;count;  </a:t>
            </a:r>
            <a:r>
              <a:rPr lang="en-US" altLang="ja-JP" sz="1600" dirty="0" err="1">
                <a:solidFill>
                  <a:schemeClr val="tx1">
                    <a:lumMod val="50000"/>
                  </a:schemeClr>
                </a:solidFill>
                <a:latin typeface="Cambria Math" panose="02040503050406030204" pitchFamily="18" charset="0"/>
                <a:ea typeface="Cambria Math" panose="02040503050406030204" pitchFamily="18" charset="0"/>
              </a:rPr>
              <a:t>i</a:t>
            </a:r>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a:t>
            </a:r>
          </a:p>
          <a:p>
            <a:pPr lvl="1"/>
            <a:r>
              <a:rPr lang="en-US" altLang="ja-JP" sz="1600" dirty="0">
                <a:solidFill>
                  <a:schemeClr val="bg2">
                    <a:lumMod val="10000"/>
                  </a:schemeClr>
                </a:solidFill>
                <a:latin typeface="Cambria Math" panose="02040503050406030204" pitchFamily="18" charset="0"/>
                <a:ea typeface="Cambria Math" panose="02040503050406030204" pitchFamily="18" charset="0"/>
              </a:rPr>
              <a:t>*</a:t>
            </a:r>
            <a:r>
              <a:rPr lang="en-US" altLang="ja-JP" sz="1600" dirty="0" err="1">
                <a:solidFill>
                  <a:schemeClr val="bg2">
                    <a:lumMod val="10000"/>
                  </a:schemeClr>
                </a:solidFill>
                <a:latin typeface="Cambria Math" panose="02040503050406030204" pitchFamily="18" charset="0"/>
                <a:ea typeface="Cambria Math" panose="02040503050406030204" pitchFamily="18" charset="0"/>
              </a:rPr>
              <a:t>dest</a:t>
            </a:r>
            <a:r>
              <a:rPr lang="en-US" altLang="ja-JP" sz="1600" dirty="0">
                <a:solidFill>
                  <a:schemeClr val="bg2">
                    <a:lumMod val="10000"/>
                  </a:schemeClr>
                </a:solidFill>
                <a:latin typeface="Cambria Math" panose="02040503050406030204" pitchFamily="18" charset="0"/>
                <a:ea typeface="Cambria Math" panose="02040503050406030204" pitchFamily="18" charset="0"/>
              </a:rPr>
              <a:t>++ = *</a:t>
            </a:r>
            <a:r>
              <a:rPr lang="en-US" altLang="ja-JP" sz="1600" dirty="0" err="1">
                <a:solidFill>
                  <a:schemeClr val="bg2">
                    <a:lumMod val="10000"/>
                  </a:schemeClr>
                </a:solidFill>
                <a:latin typeface="Cambria Math" panose="02040503050406030204" pitchFamily="18" charset="0"/>
                <a:ea typeface="Cambria Math" panose="02040503050406030204" pitchFamily="18" charset="0"/>
              </a:rPr>
              <a:t>src</a:t>
            </a:r>
            <a:r>
              <a:rPr lang="en-US" altLang="ja-JP" sz="1600" dirty="0">
                <a:solidFill>
                  <a:schemeClr val="bg2">
                    <a:lumMod val="10000"/>
                  </a:schemeClr>
                </a:solidFill>
                <a:latin typeface="Cambria Math" panose="02040503050406030204" pitchFamily="18" charset="0"/>
                <a:ea typeface="Cambria Math" panose="02040503050406030204" pitchFamily="18" charset="0"/>
              </a:rPr>
              <a:t>;</a:t>
            </a:r>
            <a:endParaRPr lang="en-US" altLang="ja-JP" sz="1600" dirty="0" smtClean="0">
              <a:solidFill>
                <a:schemeClr val="tx1">
                  <a:lumMod val="50000"/>
                </a:schemeClr>
              </a:solidFill>
              <a:latin typeface="Cambria Math" panose="02040503050406030204" pitchFamily="18" charset="0"/>
              <a:ea typeface="Cambria Math" panose="02040503050406030204" pitchFamily="18" charset="0"/>
            </a:endParaRPr>
          </a:p>
          <a:p>
            <a:pPr lvl="1"/>
            <a:r>
              <a:rPr lang="en-US" altLang="ja-JP" sz="1600" dirty="0" err="1" smtClean="0">
                <a:solidFill>
                  <a:schemeClr val="bg2">
                    <a:lumMod val="10000"/>
                  </a:schemeClr>
                </a:solidFill>
                <a:latin typeface="Cambria Math" panose="02040503050406030204" pitchFamily="18" charset="0"/>
                <a:ea typeface="Cambria Math" panose="02040503050406030204" pitchFamily="18" charset="0"/>
              </a:rPr>
              <a:t>src</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 </a:t>
            </a:r>
            <a:r>
              <a:rPr lang="en-US" altLang="ja-JP" sz="1600" dirty="0">
                <a:solidFill>
                  <a:schemeClr val="bg2">
                    <a:lumMod val="10000"/>
                  </a:schemeClr>
                </a:solidFill>
                <a:latin typeface="Cambria Math" panose="02040503050406030204" pitchFamily="18" charset="0"/>
                <a:ea typeface="Cambria Math" panose="02040503050406030204" pitchFamily="18" charset="0"/>
              </a:rPr>
              <a:t>+= s</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tride;</a:t>
            </a:r>
            <a:endParaRPr lang="en-US" altLang="ja-JP" sz="1600"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a:t>
            </a:r>
          </a:p>
        </p:txBody>
      </p:sp>
      <p:sp>
        <p:nvSpPr>
          <p:cNvPr id="9" name="テキスト ボックス 8"/>
          <p:cNvSpPr txBox="1"/>
          <p:nvPr/>
        </p:nvSpPr>
        <p:spPr>
          <a:xfrm>
            <a:off x="4716016" y="1484784"/>
            <a:ext cx="4102602" cy="1077218"/>
          </a:xfrm>
          <a:prstGeom prst="rect">
            <a:avLst/>
          </a:prstGeom>
          <a:solidFill>
            <a:schemeClr val="bg1">
              <a:lumMod val="95000"/>
            </a:schemeClr>
          </a:solidFill>
        </p:spPr>
        <p:txBody>
          <a:bodyPr wrap="square" rtlCol="0">
            <a:spAutoFit/>
          </a:bodyPr>
          <a:lstStyle/>
          <a:p>
            <a:r>
              <a:rPr lang="en-US" altLang="ja-JP" sz="1600" dirty="0" smtClean="0">
                <a:solidFill>
                  <a:schemeClr val="accent3"/>
                </a:solidFill>
                <a:latin typeface="Cambria Math" panose="02040503050406030204" pitchFamily="18" charset="0"/>
                <a:ea typeface="Cambria Math" panose="02040503050406030204" pitchFamily="18" charset="0"/>
              </a:rPr>
              <a:t>#pragma </a:t>
            </a:r>
            <a:r>
              <a:rPr lang="en-US" altLang="ja-JP" sz="1600" dirty="0" err="1">
                <a:solidFill>
                  <a:schemeClr val="tx1">
                    <a:lumMod val="50000"/>
                  </a:schemeClr>
                </a:solidFill>
                <a:latin typeface="Cambria Math" panose="02040503050406030204" pitchFamily="18" charset="0"/>
                <a:ea typeface="Cambria Math" panose="02040503050406030204" pitchFamily="18" charset="0"/>
              </a:rPr>
              <a:t>omp</a:t>
            </a:r>
            <a:r>
              <a:rPr lang="en-US" altLang="ja-JP" sz="1600" dirty="0">
                <a:solidFill>
                  <a:schemeClr val="tx1">
                    <a:lumMod val="50000"/>
                  </a:schemeClr>
                </a:solidFill>
                <a:latin typeface="Cambria Math" panose="02040503050406030204" pitchFamily="18" charset="0"/>
                <a:ea typeface="Cambria Math" panose="02040503050406030204" pitchFamily="18" charset="0"/>
              </a:rPr>
              <a:t> </a:t>
            </a:r>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parallel for</a:t>
            </a:r>
            <a:endParaRPr lang="en-US" altLang="ja-JP" sz="1600" dirty="0">
              <a:solidFill>
                <a:schemeClr val="tx1">
                  <a:lumMod val="50000"/>
                </a:schemeClr>
              </a:solidFill>
              <a:latin typeface="Cambria Math" panose="02040503050406030204" pitchFamily="18" charset="0"/>
              <a:ea typeface="Cambria Math" panose="02040503050406030204" pitchFamily="18" charset="0"/>
            </a:endParaRPr>
          </a:p>
          <a:p>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for (</a:t>
            </a:r>
            <a:r>
              <a:rPr lang="en-US" altLang="ja-JP" sz="1600" dirty="0" err="1" smtClean="0">
                <a:solidFill>
                  <a:schemeClr val="tx1">
                    <a:lumMod val="50000"/>
                  </a:schemeClr>
                </a:solidFill>
                <a:latin typeface="Cambria Math" panose="02040503050406030204" pitchFamily="18" charset="0"/>
                <a:ea typeface="Cambria Math" panose="02040503050406030204" pitchFamily="18" charset="0"/>
              </a:rPr>
              <a:t>i</a:t>
            </a:r>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=0;  </a:t>
            </a:r>
            <a:r>
              <a:rPr lang="en-US" altLang="ja-JP" sz="1600" dirty="0" err="1" smtClean="0">
                <a:solidFill>
                  <a:schemeClr val="tx1">
                    <a:lumMod val="50000"/>
                  </a:schemeClr>
                </a:solidFill>
                <a:latin typeface="Cambria Math" panose="02040503050406030204" pitchFamily="18" charset="0"/>
                <a:ea typeface="Cambria Math" panose="02040503050406030204" pitchFamily="18" charset="0"/>
              </a:rPr>
              <a:t>i</a:t>
            </a:r>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&lt;count;  </a:t>
            </a:r>
            <a:r>
              <a:rPr lang="en-US" altLang="ja-JP" sz="1600" dirty="0" err="1" smtClean="0">
                <a:solidFill>
                  <a:schemeClr val="tx1">
                    <a:lumMod val="50000"/>
                  </a:schemeClr>
                </a:solidFill>
                <a:latin typeface="Cambria Math" panose="02040503050406030204" pitchFamily="18" charset="0"/>
                <a:ea typeface="Cambria Math" panose="02040503050406030204" pitchFamily="18" charset="0"/>
              </a:rPr>
              <a:t>i</a:t>
            </a:r>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a:t>
            </a:r>
          </a:p>
          <a:p>
            <a:pPr lvl="1"/>
            <a:r>
              <a:rPr lang="en-US" altLang="ja-JP" sz="1600" dirty="0" err="1" smtClean="0">
                <a:solidFill>
                  <a:schemeClr val="bg2">
                    <a:lumMod val="10000"/>
                  </a:schemeClr>
                </a:solidFill>
                <a:latin typeface="Cambria Math" panose="02040503050406030204" pitchFamily="18" charset="0"/>
                <a:ea typeface="Cambria Math" panose="02040503050406030204" pitchFamily="18" charset="0"/>
              </a:rPr>
              <a:t>dest</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a:t>
            </a:r>
            <a:r>
              <a:rPr lang="en-US" altLang="ja-JP" sz="1600" dirty="0" err="1" smtClean="0">
                <a:solidFill>
                  <a:schemeClr val="bg2">
                    <a:lumMod val="10000"/>
                  </a:schemeClr>
                </a:solidFill>
                <a:latin typeface="Cambria Math" panose="02040503050406030204" pitchFamily="18" charset="0"/>
                <a:ea typeface="Cambria Math" panose="02040503050406030204" pitchFamily="18" charset="0"/>
              </a:rPr>
              <a:t>i</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 = </a:t>
            </a:r>
            <a:r>
              <a:rPr lang="en-US" altLang="ja-JP" sz="1600" dirty="0" err="1" smtClean="0">
                <a:solidFill>
                  <a:schemeClr val="bg2">
                    <a:lumMod val="10000"/>
                  </a:schemeClr>
                </a:solidFill>
                <a:latin typeface="Cambria Math" panose="02040503050406030204" pitchFamily="18" charset="0"/>
                <a:ea typeface="Cambria Math" panose="02040503050406030204" pitchFamily="18" charset="0"/>
              </a:rPr>
              <a:t>src</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a:t>
            </a:r>
            <a:r>
              <a:rPr lang="en-US" altLang="ja-JP" sz="1600" dirty="0" err="1" smtClean="0">
                <a:solidFill>
                  <a:schemeClr val="bg2">
                    <a:lumMod val="10000"/>
                  </a:schemeClr>
                </a:solidFill>
                <a:latin typeface="Cambria Math" panose="02040503050406030204" pitchFamily="18" charset="0"/>
                <a:ea typeface="Cambria Math" panose="02040503050406030204" pitchFamily="18" charset="0"/>
              </a:rPr>
              <a:t>i</a:t>
            </a:r>
            <a:r>
              <a:rPr lang="en-US" altLang="ja-JP" sz="1600" dirty="0" smtClean="0">
                <a:solidFill>
                  <a:schemeClr val="bg2">
                    <a:lumMod val="10000"/>
                  </a:schemeClr>
                </a:solidFill>
                <a:latin typeface="Cambria Math" panose="02040503050406030204" pitchFamily="18" charset="0"/>
                <a:ea typeface="Cambria Math" panose="02040503050406030204" pitchFamily="18" charset="0"/>
              </a:rPr>
              <a:t> * stride];</a:t>
            </a:r>
          </a:p>
          <a:p>
            <a:r>
              <a:rPr lang="en-US" altLang="ja-JP" sz="1600" dirty="0" smtClean="0">
                <a:solidFill>
                  <a:schemeClr val="tx1">
                    <a:lumMod val="50000"/>
                  </a:schemeClr>
                </a:solidFill>
                <a:latin typeface="Cambria Math" panose="02040503050406030204" pitchFamily="18" charset="0"/>
                <a:ea typeface="Cambria Math" panose="02040503050406030204" pitchFamily="18" charset="0"/>
              </a:rPr>
              <a:t>}</a:t>
            </a:r>
          </a:p>
        </p:txBody>
      </p:sp>
      <p:sp>
        <p:nvSpPr>
          <p:cNvPr id="10" name="テキスト ボックス 9"/>
          <p:cNvSpPr txBox="1"/>
          <p:nvPr/>
        </p:nvSpPr>
        <p:spPr>
          <a:xfrm>
            <a:off x="395536" y="2708920"/>
            <a:ext cx="4102602" cy="307777"/>
          </a:xfrm>
          <a:prstGeom prst="rect">
            <a:avLst/>
          </a:prstGeom>
          <a:noFill/>
        </p:spPr>
        <p:txBody>
          <a:bodyPr wrap="square" rtlCol="0">
            <a:spAutoFit/>
          </a:bodyPr>
          <a:lstStyle/>
          <a:p>
            <a:pPr algn="ctr"/>
            <a:r>
              <a:rPr lang="en-US" altLang="ja-JP" sz="1400" b="1" dirty="0" smtClean="0">
                <a:solidFill>
                  <a:schemeClr val="bg2">
                    <a:lumMod val="10000"/>
                  </a:schemeClr>
                </a:solidFill>
              </a:rPr>
              <a:t>(a) Sequential implementation (</a:t>
            </a:r>
            <a:r>
              <a:rPr kumimoji="1" lang="en-US" altLang="ja-JP" sz="1400" b="1" dirty="0" smtClean="0">
                <a:solidFill>
                  <a:schemeClr val="bg2">
                    <a:lumMod val="10000"/>
                  </a:schemeClr>
                </a:solidFill>
              </a:rPr>
              <a:t>not </a:t>
            </a:r>
            <a:r>
              <a:rPr kumimoji="1" lang="en-US" altLang="ja-JP" sz="1400" b="1" dirty="0" err="1" smtClean="0">
                <a:solidFill>
                  <a:schemeClr val="bg2">
                    <a:lumMod val="10000"/>
                  </a:schemeClr>
                </a:solidFill>
              </a:rPr>
              <a:t>vectorized</a:t>
            </a:r>
            <a:r>
              <a:rPr kumimoji="1" lang="en-US" altLang="ja-JP" sz="1400" b="1" dirty="0" smtClean="0">
                <a:solidFill>
                  <a:schemeClr val="bg2">
                    <a:lumMod val="10000"/>
                  </a:schemeClr>
                </a:solidFill>
              </a:rPr>
              <a:t>)</a:t>
            </a:r>
            <a:endParaRPr kumimoji="1" lang="ja-JP" altLang="en-US" sz="1400" b="1" dirty="0"/>
          </a:p>
        </p:txBody>
      </p:sp>
      <p:sp>
        <p:nvSpPr>
          <p:cNvPr id="12" name="テキスト ボックス 11"/>
          <p:cNvSpPr txBox="1"/>
          <p:nvPr/>
        </p:nvSpPr>
        <p:spPr>
          <a:xfrm>
            <a:off x="4723016" y="2708920"/>
            <a:ext cx="4102602" cy="307777"/>
          </a:xfrm>
          <a:prstGeom prst="rect">
            <a:avLst/>
          </a:prstGeom>
          <a:noFill/>
        </p:spPr>
        <p:txBody>
          <a:bodyPr wrap="square" rtlCol="0">
            <a:spAutoFit/>
          </a:bodyPr>
          <a:lstStyle/>
          <a:p>
            <a:pPr algn="ctr"/>
            <a:r>
              <a:rPr lang="en-US" altLang="ja-JP" sz="1400" b="1" dirty="0" smtClean="0">
                <a:solidFill>
                  <a:schemeClr val="bg2">
                    <a:lumMod val="10000"/>
                  </a:schemeClr>
                </a:solidFill>
              </a:rPr>
              <a:t>(b) Parallel implementation (</a:t>
            </a:r>
            <a:r>
              <a:rPr kumimoji="1" lang="en-US" altLang="ja-JP" sz="1400" b="1" dirty="0" err="1" smtClean="0">
                <a:solidFill>
                  <a:schemeClr val="bg2">
                    <a:lumMod val="10000"/>
                  </a:schemeClr>
                </a:solidFill>
              </a:rPr>
              <a:t>vectorized</a:t>
            </a:r>
            <a:r>
              <a:rPr kumimoji="1" lang="en-US" altLang="ja-JP" sz="1400" b="1" dirty="0" smtClean="0">
                <a:solidFill>
                  <a:schemeClr val="bg2">
                    <a:lumMod val="10000"/>
                  </a:schemeClr>
                </a:solidFill>
              </a:rPr>
              <a:t>)</a:t>
            </a:r>
            <a:endParaRPr kumimoji="1" lang="ja-JP" altLang="en-US" sz="1400" b="1" dirty="0"/>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spTree>
    <p:extLst>
      <p:ext uri="{BB962C8B-B14F-4D97-AF65-F5344CB8AC3E}">
        <p14:creationId xmlns:p14="http://schemas.microsoft.com/office/powerpoint/2010/main" val="174945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lgn="ctr" rtl="0">
              <a:spcBef>
                <a:spcPct val="0"/>
              </a:spcBef>
            </a:pPr>
            <a:r>
              <a:rPr kumimoji="1" lang="en-US" altLang="ja-JP" sz="3200" b="1" kern="1200" dirty="0" smtClean="0">
                <a:solidFill>
                  <a:schemeClr val="accent1">
                    <a:lumMod val="50000"/>
                  </a:schemeClr>
                </a:solidFill>
                <a:latin typeface="+mj-lt"/>
                <a:ea typeface="+mj-ea"/>
                <a:cs typeface="+mj-cs"/>
              </a:rPr>
              <a:t>Intra</a:t>
            </a:r>
            <a:r>
              <a:rPr kumimoji="1" lang="en-US" altLang="ja-JP" sz="3200" b="1" kern="1200" dirty="0">
                <a:solidFill>
                  <a:schemeClr val="accent1">
                    <a:lumMod val="50000"/>
                  </a:schemeClr>
                </a:solidFill>
                <a:latin typeface="+mj-lt"/>
                <a:ea typeface="+mj-ea"/>
                <a:cs typeface="+mj-cs"/>
              </a:rPr>
              <a:t>-node Large Message Communication</a:t>
            </a:r>
          </a:p>
        </p:txBody>
      </p:sp>
      <p:sp>
        <p:nvSpPr>
          <p:cNvPr id="5" name="コンテンツ プレースホルダー 4"/>
          <p:cNvSpPr>
            <a:spLocks noGrp="1"/>
          </p:cNvSpPr>
          <p:nvPr>
            <p:ph idx="1"/>
          </p:nvPr>
        </p:nvSpPr>
        <p:spPr/>
        <p:txBody>
          <a:bodyPr/>
          <a:lstStyle/>
          <a:p>
            <a:r>
              <a:rPr lang="en-US" altLang="ja-JP" dirty="0"/>
              <a:t>Sequential pipelining LMT</a:t>
            </a:r>
          </a:p>
          <a:p>
            <a:pPr lvl="1"/>
            <a:r>
              <a:rPr lang="en-US" altLang="ja-JP" dirty="0" smtClean="0"/>
              <a:t>Shared user space buffer</a:t>
            </a:r>
          </a:p>
          <a:p>
            <a:pPr lvl="1"/>
            <a:r>
              <a:rPr lang="en-US" altLang="ja-JP" dirty="0" smtClean="0">
                <a:solidFill>
                  <a:srgbClr val="C0504D"/>
                </a:solidFill>
              </a:rPr>
              <a:t>Pipelining copy </a:t>
            </a:r>
            <a:r>
              <a:rPr lang="en-US" altLang="ja-JP" dirty="0" smtClean="0"/>
              <a:t>on both sender side and receiver side</a:t>
            </a:r>
            <a:r>
              <a:rPr lang="ja-JP" altLang="en-US" dirty="0"/>
              <a:t/>
            </a:r>
            <a:br>
              <a:rPr lang="ja-JP" altLang="en-US" dirty="0"/>
            </a:br>
            <a:endParaRPr kumimoji="1" lang="ja-JP" altLang="en-US" dirty="0"/>
          </a:p>
        </p:txBody>
      </p:sp>
      <p:sp>
        <p:nvSpPr>
          <p:cNvPr id="118" name="テキスト ボックス 117"/>
          <p:cNvSpPr txBox="1"/>
          <p:nvPr/>
        </p:nvSpPr>
        <p:spPr>
          <a:xfrm>
            <a:off x="5973581" y="3283940"/>
            <a:ext cx="2232248" cy="400110"/>
          </a:xfrm>
          <a:prstGeom prst="rect">
            <a:avLst/>
          </a:prstGeom>
          <a:noFill/>
        </p:spPr>
        <p:txBody>
          <a:bodyPr wrap="square" rtlCol="0">
            <a:spAutoFit/>
          </a:bodyPr>
          <a:lstStyle/>
          <a:p>
            <a:pPr algn="ctr"/>
            <a:r>
              <a:rPr lang="en-US" altLang="ja-JP" sz="2000" b="1" dirty="0" smtClean="0">
                <a:solidFill>
                  <a:schemeClr val="accent6">
                    <a:lumMod val="50000"/>
                  </a:schemeClr>
                </a:solidFill>
                <a:ea typeface="ＭＳ Ｐゴシック"/>
              </a:rPr>
              <a:t>Shared Buffer</a:t>
            </a:r>
            <a:endParaRPr lang="ja-JP" altLang="en-US" sz="2000" b="1" dirty="0">
              <a:solidFill>
                <a:schemeClr val="accent6">
                  <a:lumMod val="50000"/>
                </a:schemeClr>
              </a:solidFill>
              <a:ea typeface="ＭＳ Ｐゴシック"/>
            </a:endParaRPr>
          </a:p>
        </p:txBody>
      </p:sp>
      <p:grpSp>
        <p:nvGrpSpPr>
          <p:cNvPr id="119" name="グループ化 118"/>
          <p:cNvGrpSpPr/>
          <p:nvPr/>
        </p:nvGrpSpPr>
        <p:grpSpPr>
          <a:xfrm>
            <a:off x="5062788" y="3684050"/>
            <a:ext cx="3816424" cy="2554890"/>
            <a:chOff x="-887340" y="1294271"/>
            <a:chExt cx="4587319" cy="3383726"/>
          </a:xfrm>
        </p:grpSpPr>
        <p:sp>
          <p:nvSpPr>
            <p:cNvPr id="120" name="正方形/長方形 119"/>
            <p:cNvSpPr/>
            <p:nvPr/>
          </p:nvSpPr>
          <p:spPr>
            <a:xfrm>
              <a:off x="818135" y="129427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Cell[0]</a:t>
              </a:r>
            </a:p>
          </p:txBody>
        </p:sp>
        <p:sp>
          <p:nvSpPr>
            <p:cNvPr id="121" name="正方形/長方形 120"/>
            <p:cNvSpPr/>
            <p:nvPr/>
          </p:nvSpPr>
          <p:spPr>
            <a:xfrm>
              <a:off x="818134" y="1980936"/>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Cell[1]</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22" name="正方形/長方形 121"/>
            <p:cNvSpPr/>
            <p:nvPr/>
          </p:nvSpPr>
          <p:spPr>
            <a:xfrm>
              <a:off x="825459" y="2654879"/>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Cell[2]</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sp>
          <p:nvSpPr>
            <p:cNvPr id="123" name="正方形/長方形 122"/>
            <p:cNvSpPr/>
            <p:nvPr/>
          </p:nvSpPr>
          <p:spPr>
            <a:xfrm>
              <a:off x="825459" y="3330111"/>
              <a:ext cx="1349253" cy="673943"/>
            </a:xfrm>
            <a:prstGeom prst="rect">
              <a:avLst/>
            </a:prstGeom>
            <a:gradFill>
              <a:gsLst>
                <a:gs pos="0">
                  <a:schemeClr val="accent6">
                    <a:lumMod val="40000"/>
                    <a:lumOff val="60000"/>
                  </a:schemeClr>
                </a:gs>
                <a:gs pos="88000">
                  <a:schemeClr val="accent6">
                    <a:lumMod val="20000"/>
                    <a:lumOff val="80000"/>
                  </a:schemeClr>
                </a:gs>
                <a:gs pos="100000">
                  <a:schemeClr val="bg1"/>
                </a:gs>
              </a:gsLst>
              <a:lin ang="5400000" scaled="1"/>
            </a:gradFill>
            <a:ln w="9525"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Calibri"/>
                  <a:ea typeface="ＭＳ Ｐゴシック"/>
                </a:rPr>
                <a:t>Cell[3]</a:t>
              </a:r>
              <a:endParaRPr kumimoji="0" lang="ja-JP" altLang="en-US"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24" name="直線矢印コネクタ 123"/>
            <p:cNvCxnSpPr/>
            <p:nvPr/>
          </p:nvCxnSpPr>
          <p:spPr>
            <a:xfrm>
              <a:off x="107504" y="1331008"/>
              <a:ext cx="710631" cy="0"/>
            </a:xfrm>
            <a:prstGeom prst="straightConnector1">
              <a:avLst/>
            </a:prstGeom>
            <a:noFill/>
            <a:ln w="28575" cap="flat" cmpd="sng" algn="ctr">
              <a:solidFill>
                <a:sysClr val="windowText" lastClr="000000"/>
              </a:solidFill>
              <a:prstDash val="solid"/>
              <a:tailEnd type="arrow"/>
            </a:ln>
            <a:effectLst/>
          </p:spPr>
        </p:cxnSp>
        <p:cxnSp>
          <p:nvCxnSpPr>
            <p:cNvPr id="125" name="直線矢印コネクタ 124"/>
            <p:cNvCxnSpPr/>
            <p:nvPr/>
          </p:nvCxnSpPr>
          <p:spPr>
            <a:xfrm>
              <a:off x="114828" y="1985479"/>
              <a:ext cx="710631" cy="8292"/>
            </a:xfrm>
            <a:prstGeom prst="straightConnector1">
              <a:avLst/>
            </a:prstGeom>
            <a:noFill/>
            <a:ln w="28575" cap="flat" cmpd="sng" algn="ctr">
              <a:solidFill>
                <a:sysClr val="windowText" lastClr="000000"/>
              </a:solidFill>
              <a:prstDash val="solid"/>
              <a:tailEnd type="arrow"/>
            </a:ln>
            <a:effectLst/>
          </p:spPr>
        </p:cxnSp>
        <p:cxnSp>
          <p:nvCxnSpPr>
            <p:cNvPr id="126" name="直線矢印コネクタ 125"/>
            <p:cNvCxnSpPr/>
            <p:nvPr/>
          </p:nvCxnSpPr>
          <p:spPr>
            <a:xfrm>
              <a:off x="107504" y="2654879"/>
              <a:ext cx="717955" cy="0"/>
            </a:xfrm>
            <a:prstGeom prst="straightConnector1">
              <a:avLst/>
            </a:prstGeom>
            <a:noFill/>
            <a:ln w="28575" cap="flat" cmpd="sng" algn="ctr">
              <a:solidFill>
                <a:sysClr val="windowText" lastClr="000000"/>
              </a:solidFill>
              <a:prstDash val="solid"/>
              <a:tailEnd type="arrow"/>
            </a:ln>
            <a:effectLst/>
          </p:spPr>
        </p:cxnSp>
        <p:cxnSp>
          <p:nvCxnSpPr>
            <p:cNvPr id="127" name="直線矢印コネクタ 126"/>
            <p:cNvCxnSpPr/>
            <p:nvPr/>
          </p:nvCxnSpPr>
          <p:spPr>
            <a:xfrm>
              <a:off x="107504" y="3382781"/>
              <a:ext cx="721616" cy="0"/>
            </a:xfrm>
            <a:prstGeom prst="straightConnector1">
              <a:avLst/>
            </a:prstGeom>
            <a:noFill/>
            <a:ln w="28575" cap="flat" cmpd="sng" algn="ctr">
              <a:solidFill>
                <a:sysClr val="windowText" lastClr="000000"/>
              </a:solidFill>
              <a:prstDash val="solid"/>
              <a:tailEnd type="arrow"/>
            </a:ln>
            <a:effectLst/>
          </p:spPr>
        </p:cxnSp>
        <p:sp>
          <p:nvSpPr>
            <p:cNvPr id="128" name="正方形/長方形 127"/>
            <p:cNvSpPr/>
            <p:nvPr/>
          </p:nvSpPr>
          <p:spPr>
            <a:xfrm>
              <a:off x="-880016" y="1294271"/>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29" name="直線コネクタ 128"/>
            <p:cNvCxnSpPr/>
            <p:nvPr/>
          </p:nvCxnSpPr>
          <p:spPr>
            <a:xfrm>
              <a:off x="-880016" y="1980936"/>
              <a:ext cx="1087444" cy="0"/>
            </a:xfrm>
            <a:prstGeom prst="line">
              <a:avLst/>
            </a:prstGeom>
            <a:noFill/>
            <a:ln w="12700" cap="flat" cmpd="sng" algn="ctr">
              <a:solidFill>
                <a:sysClr val="windowText" lastClr="000000"/>
              </a:solidFill>
              <a:prstDash val="dashDot"/>
            </a:ln>
            <a:effectLst/>
          </p:spPr>
        </p:cxnSp>
        <p:cxnSp>
          <p:nvCxnSpPr>
            <p:cNvPr id="130" name="直線コネクタ 129"/>
            <p:cNvCxnSpPr/>
            <p:nvPr/>
          </p:nvCxnSpPr>
          <p:spPr>
            <a:xfrm>
              <a:off x="-880016" y="2654879"/>
              <a:ext cx="1087444" cy="0"/>
            </a:xfrm>
            <a:prstGeom prst="line">
              <a:avLst/>
            </a:prstGeom>
            <a:noFill/>
            <a:ln w="12700" cap="flat" cmpd="sng" algn="ctr">
              <a:solidFill>
                <a:sysClr val="windowText" lastClr="000000"/>
              </a:solidFill>
              <a:prstDash val="dashDot"/>
            </a:ln>
            <a:effectLst/>
          </p:spPr>
        </p:cxnSp>
        <p:cxnSp>
          <p:nvCxnSpPr>
            <p:cNvPr id="131" name="直線コネクタ 130"/>
            <p:cNvCxnSpPr/>
            <p:nvPr/>
          </p:nvCxnSpPr>
          <p:spPr>
            <a:xfrm>
              <a:off x="-887340" y="3369752"/>
              <a:ext cx="1087444" cy="0"/>
            </a:xfrm>
            <a:prstGeom prst="line">
              <a:avLst/>
            </a:prstGeom>
            <a:noFill/>
            <a:ln w="12700" cap="flat" cmpd="sng" algn="ctr">
              <a:solidFill>
                <a:sysClr val="windowText" lastClr="000000"/>
              </a:solidFill>
              <a:prstDash val="dashDot"/>
            </a:ln>
            <a:effectLst/>
          </p:spPr>
        </p:cxnSp>
        <p:sp>
          <p:nvSpPr>
            <p:cNvPr id="132" name="正方形/長方形 131"/>
            <p:cNvSpPr/>
            <p:nvPr/>
          </p:nvSpPr>
          <p:spPr>
            <a:xfrm>
              <a:off x="2612535" y="1968214"/>
              <a:ext cx="1080120" cy="2709783"/>
            </a:xfrm>
            <a:prstGeom prst="rect">
              <a:avLst/>
            </a:prstGeom>
            <a:gradFill>
              <a:gsLst>
                <a:gs pos="0">
                  <a:schemeClr val="bg2"/>
                </a:gs>
                <a:gs pos="88000">
                  <a:schemeClr val="bg1">
                    <a:lumMod val="95000"/>
                  </a:schemeClr>
                </a:gs>
                <a:gs pos="100000">
                  <a:schemeClr val="bg1"/>
                </a:gs>
              </a:gsLst>
              <a:lin ang="5400000" scaled="1"/>
            </a:gra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smtClean="0">
                  <a:ln>
                    <a:noFill/>
                  </a:ln>
                  <a:solidFill>
                    <a:prstClr val="black"/>
                  </a:solidFill>
                  <a:effectLst/>
                  <a:uLnTx/>
                  <a:uFillTx/>
                  <a:latin typeface="Calibri"/>
                  <a:ea typeface="ＭＳ Ｐゴシック"/>
                </a:rPr>
                <a:t>User Buffer</a:t>
              </a:r>
              <a:endParaRPr kumimoji="0" lang="ja-JP" altLang="en-US" sz="1600" b="0" i="0" u="none" strike="noStrike" kern="0" cap="none" spc="0" normalizeH="0" baseline="0" noProof="0" dirty="0" smtClean="0">
                <a:ln>
                  <a:noFill/>
                </a:ln>
                <a:solidFill>
                  <a:prstClr val="black"/>
                </a:solidFill>
                <a:effectLst/>
                <a:uLnTx/>
                <a:uFillTx/>
                <a:latin typeface="Calibri"/>
                <a:ea typeface="ＭＳ Ｐゴシック"/>
              </a:endParaRPr>
            </a:p>
          </p:txBody>
        </p:sp>
        <p:cxnSp>
          <p:nvCxnSpPr>
            <p:cNvPr id="133" name="直線コネクタ 132"/>
            <p:cNvCxnSpPr/>
            <p:nvPr/>
          </p:nvCxnSpPr>
          <p:spPr>
            <a:xfrm>
              <a:off x="2612535" y="2654879"/>
              <a:ext cx="1087444" cy="0"/>
            </a:xfrm>
            <a:prstGeom prst="line">
              <a:avLst/>
            </a:prstGeom>
            <a:noFill/>
            <a:ln w="12700" cap="flat" cmpd="sng" algn="ctr">
              <a:solidFill>
                <a:sysClr val="windowText" lastClr="000000"/>
              </a:solidFill>
              <a:prstDash val="dashDot"/>
            </a:ln>
            <a:effectLst/>
          </p:spPr>
        </p:cxnSp>
        <p:cxnSp>
          <p:nvCxnSpPr>
            <p:cNvPr id="134" name="直線コネクタ 133"/>
            <p:cNvCxnSpPr/>
            <p:nvPr/>
          </p:nvCxnSpPr>
          <p:spPr>
            <a:xfrm>
              <a:off x="2612535" y="3328822"/>
              <a:ext cx="1087444" cy="0"/>
            </a:xfrm>
            <a:prstGeom prst="line">
              <a:avLst/>
            </a:prstGeom>
            <a:noFill/>
            <a:ln w="12700" cap="flat" cmpd="sng" algn="ctr">
              <a:solidFill>
                <a:sysClr val="windowText" lastClr="000000"/>
              </a:solidFill>
              <a:prstDash val="dashDot"/>
            </a:ln>
            <a:effectLst/>
          </p:spPr>
        </p:cxnSp>
        <p:cxnSp>
          <p:nvCxnSpPr>
            <p:cNvPr id="135" name="直線コネクタ 134"/>
            <p:cNvCxnSpPr/>
            <p:nvPr/>
          </p:nvCxnSpPr>
          <p:spPr>
            <a:xfrm>
              <a:off x="2605211" y="4043695"/>
              <a:ext cx="1087444" cy="0"/>
            </a:xfrm>
            <a:prstGeom prst="line">
              <a:avLst/>
            </a:prstGeom>
            <a:noFill/>
            <a:ln w="12700" cap="flat" cmpd="sng" algn="ctr">
              <a:solidFill>
                <a:sysClr val="windowText" lastClr="000000"/>
              </a:solidFill>
              <a:prstDash val="dashDot"/>
            </a:ln>
            <a:effectLst/>
          </p:spPr>
        </p:cxnSp>
        <p:cxnSp>
          <p:nvCxnSpPr>
            <p:cNvPr id="136" name="直線矢印コネクタ 135"/>
            <p:cNvCxnSpPr/>
            <p:nvPr/>
          </p:nvCxnSpPr>
          <p:spPr>
            <a:xfrm>
              <a:off x="2174712" y="1327783"/>
              <a:ext cx="430499" cy="665988"/>
            </a:xfrm>
            <a:prstGeom prst="straightConnector1">
              <a:avLst/>
            </a:prstGeom>
            <a:noFill/>
            <a:ln w="28575" cap="flat" cmpd="sng" algn="ctr">
              <a:solidFill>
                <a:sysClr val="windowText" lastClr="000000"/>
              </a:solidFill>
              <a:prstDash val="solid"/>
              <a:tailEnd type="arrow"/>
            </a:ln>
            <a:effectLst/>
          </p:spPr>
        </p:cxnSp>
        <p:cxnSp>
          <p:nvCxnSpPr>
            <p:cNvPr id="137" name="直線矢印コネクタ 136"/>
            <p:cNvCxnSpPr/>
            <p:nvPr/>
          </p:nvCxnSpPr>
          <p:spPr>
            <a:xfrm>
              <a:off x="2163319" y="1993771"/>
              <a:ext cx="430499" cy="665988"/>
            </a:xfrm>
            <a:prstGeom prst="straightConnector1">
              <a:avLst/>
            </a:prstGeom>
            <a:noFill/>
            <a:ln w="28575" cap="flat" cmpd="sng" algn="ctr">
              <a:solidFill>
                <a:sysClr val="windowText" lastClr="000000"/>
              </a:solidFill>
              <a:prstDash val="solid"/>
              <a:tailEnd type="arrow"/>
            </a:ln>
            <a:effectLst/>
          </p:spPr>
        </p:cxnSp>
        <p:cxnSp>
          <p:nvCxnSpPr>
            <p:cNvPr id="138" name="直線矢印コネクタ 137"/>
            <p:cNvCxnSpPr/>
            <p:nvPr/>
          </p:nvCxnSpPr>
          <p:spPr>
            <a:xfrm>
              <a:off x="2163319" y="2631582"/>
              <a:ext cx="430499" cy="665988"/>
            </a:xfrm>
            <a:prstGeom prst="straightConnector1">
              <a:avLst/>
            </a:prstGeom>
            <a:noFill/>
            <a:ln w="28575" cap="flat" cmpd="sng" algn="ctr">
              <a:solidFill>
                <a:sysClr val="windowText" lastClr="000000"/>
              </a:solidFill>
              <a:prstDash val="solid"/>
              <a:tailEnd type="arrow"/>
            </a:ln>
            <a:effectLst/>
          </p:spPr>
        </p:cxnSp>
        <p:cxnSp>
          <p:nvCxnSpPr>
            <p:cNvPr id="139" name="直線矢印コネクタ 138"/>
            <p:cNvCxnSpPr/>
            <p:nvPr/>
          </p:nvCxnSpPr>
          <p:spPr>
            <a:xfrm>
              <a:off x="2197285" y="3338066"/>
              <a:ext cx="430499" cy="665988"/>
            </a:xfrm>
            <a:prstGeom prst="straightConnector1">
              <a:avLst/>
            </a:prstGeom>
            <a:noFill/>
            <a:ln w="28575" cap="flat" cmpd="sng" algn="ctr">
              <a:solidFill>
                <a:sysClr val="windowText" lastClr="000000"/>
              </a:solidFill>
              <a:prstDash val="solid"/>
              <a:tailEnd type="arrow"/>
            </a:ln>
            <a:effectLst/>
          </p:spPr>
        </p:cxnSp>
      </p:grpSp>
      <p:sp>
        <p:nvSpPr>
          <p:cNvPr id="140" name="テキスト ボックス 139"/>
          <p:cNvSpPr txBox="1"/>
          <p:nvPr/>
        </p:nvSpPr>
        <p:spPr>
          <a:xfrm>
            <a:off x="4941505" y="2940913"/>
            <a:ext cx="1159452" cy="400110"/>
          </a:xfrm>
          <a:prstGeom prst="rect">
            <a:avLst/>
          </a:prstGeom>
          <a:noFill/>
        </p:spPr>
        <p:txBody>
          <a:bodyPr wrap="square" rtlCol="0">
            <a:spAutoFit/>
          </a:bodyPr>
          <a:lstStyle/>
          <a:p>
            <a:pPr algn="ctr"/>
            <a:r>
              <a:rPr lang="en-US" altLang="ja-JP" sz="2000" b="1" dirty="0" smtClean="0">
                <a:solidFill>
                  <a:prstClr val="black"/>
                </a:solidFill>
                <a:ea typeface="ＭＳ Ｐゴシック"/>
              </a:rPr>
              <a:t>Sender</a:t>
            </a:r>
            <a:endParaRPr lang="ja-JP" altLang="en-US" sz="2000" b="1" dirty="0">
              <a:solidFill>
                <a:prstClr val="black"/>
              </a:solidFill>
              <a:ea typeface="ＭＳ Ｐゴシック"/>
            </a:endParaRPr>
          </a:p>
        </p:txBody>
      </p:sp>
      <p:sp>
        <p:nvSpPr>
          <p:cNvPr id="141" name="テキスト ボックス 140"/>
          <p:cNvSpPr txBox="1"/>
          <p:nvPr/>
        </p:nvSpPr>
        <p:spPr>
          <a:xfrm>
            <a:off x="7847136" y="2940913"/>
            <a:ext cx="1159452" cy="400110"/>
          </a:xfrm>
          <a:prstGeom prst="rect">
            <a:avLst/>
          </a:prstGeom>
          <a:noFill/>
        </p:spPr>
        <p:txBody>
          <a:bodyPr wrap="square" rtlCol="0">
            <a:spAutoFit/>
          </a:bodyPr>
          <a:lstStyle/>
          <a:p>
            <a:pPr algn="ctr"/>
            <a:r>
              <a:rPr lang="en-US" altLang="ja-JP" sz="2000" b="1" dirty="0" smtClean="0">
                <a:solidFill>
                  <a:prstClr val="black"/>
                </a:solidFill>
                <a:ea typeface="ＭＳ Ｐゴシック"/>
              </a:rPr>
              <a:t>Receiver</a:t>
            </a:r>
            <a:endParaRPr lang="ja-JP" altLang="en-US" sz="2000" b="1" dirty="0">
              <a:solidFill>
                <a:prstClr val="black"/>
              </a:solidFill>
              <a:ea typeface="ＭＳ Ｐゴシック"/>
            </a:endParaRPr>
          </a:p>
        </p:txBody>
      </p:sp>
      <p:sp>
        <p:nvSpPr>
          <p:cNvPr id="163" name="テキスト ボックス 162"/>
          <p:cNvSpPr txBox="1"/>
          <p:nvPr/>
        </p:nvSpPr>
        <p:spPr>
          <a:xfrm>
            <a:off x="971598" y="2914608"/>
            <a:ext cx="3969905" cy="1200329"/>
          </a:xfrm>
          <a:prstGeom prst="rect">
            <a:avLst/>
          </a:prstGeom>
          <a:noFill/>
        </p:spPr>
        <p:txBody>
          <a:bodyPr wrap="square" rtlCol="0">
            <a:spAutoFit/>
          </a:bodyPr>
          <a:lstStyle/>
          <a:p>
            <a:r>
              <a:rPr kumimoji="1" lang="en-US" altLang="ja-JP" b="1" dirty="0" smtClean="0">
                <a:solidFill>
                  <a:schemeClr val="bg2">
                    <a:lumMod val="10000"/>
                  </a:schemeClr>
                </a:solidFill>
              </a:rPr>
              <a:t>Sender</a:t>
            </a:r>
          </a:p>
          <a:p>
            <a:r>
              <a:rPr lang="en-US" altLang="ja-JP" dirty="0" smtClean="0">
                <a:solidFill>
                  <a:schemeClr val="bg2">
                    <a:lumMod val="10000"/>
                  </a:schemeClr>
                </a:solidFill>
              </a:rPr>
              <a:t>Get a </a:t>
            </a:r>
            <a:r>
              <a:rPr lang="en-US" altLang="ja-JP" dirty="0" smtClean="0">
                <a:solidFill>
                  <a:schemeClr val="accent2"/>
                </a:solidFill>
              </a:rPr>
              <a:t>EMTPY</a:t>
            </a:r>
            <a:r>
              <a:rPr lang="en-US" altLang="ja-JP" dirty="0" smtClean="0">
                <a:solidFill>
                  <a:schemeClr val="accent6">
                    <a:lumMod val="75000"/>
                  </a:schemeClr>
                </a:solidFill>
              </a:rPr>
              <a:t> </a:t>
            </a:r>
            <a:r>
              <a:rPr lang="en-US" altLang="ja-JP" dirty="0" smtClean="0">
                <a:solidFill>
                  <a:schemeClr val="bg2">
                    <a:lumMod val="10000"/>
                  </a:schemeClr>
                </a:solidFill>
              </a:rPr>
              <a:t>cell from shared buffer, and copies data into this cell, and marks the cell </a:t>
            </a:r>
            <a:r>
              <a:rPr lang="en-US" altLang="ja-JP" dirty="0" smtClean="0">
                <a:solidFill>
                  <a:srgbClr val="C0504D"/>
                </a:solidFill>
              </a:rPr>
              <a:t>FULL</a:t>
            </a:r>
            <a:r>
              <a:rPr lang="en-US" altLang="ja-JP" dirty="0" smtClean="0">
                <a:solidFill>
                  <a:schemeClr val="bg2">
                    <a:lumMod val="10000"/>
                  </a:schemeClr>
                </a:solidFill>
              </a:rPr>
              <a:t>; Then, fill next cell.</a:t>
            </a:r>
          </a:p>
        </p:txBody>
      </p:sp>
      <p:sp>
        <p:nvSpPr>
          <p:cNvPr id="165" name="テキスト ボックス 164"/>
          <p:cNvSpPr txBox="1"/>
          <p:nvPr/>
        </p:nvSpPr>
        <p:spPr>
          <a:xfrm>
            <a:off x="971600" y="4529886"/>
            <a:ext cx="3969905" cy="1200329"/>
          </a:xfrm>
          <a:prstGeom prst="rect">
            <a:avLst/>
          </a:prstGeom>
          <a:noFill/>
        </p:spPr>
        <p:txBody>
          <a:bodyPr wrap="square" rtlCol="0">
            <a:spAutoFit/>
          </a:bodyPr>
          <a:lstStyle/>
          <a:p>
            <a:r>
              <a:rPr lang="en-US" altLang="ja-JP" b="1" dirty="0" smtClean="0">
                <a:solidFill>
                  <a:schemeClr val="bg2">
                    <a:lumMod val="10000"/>
                  </a:schemeClr>
                </a:solidFill>
              </a:rPr>
              <a:t>Receiver</a:t>
            </a:r>
          </a:p>
          <a:p>
            <a:r>
              <a:rPr lang="en-US" altLang="ja-JP" dirty="0" smtClean="0">
                <a:solidFill>
                  <a:schemeClr val="bg2">
                    <a:lumMod val="10000"/>
                  </a:schemeClr>
                </a:solidFill>
              </a:rPr>
              <a:t>Get a </a:t>
            </a:r>
            <a:r>
              <a:rPr lang="en-US" altLang="ja-JP" dirty="0" smtClean="0">
                <a:solidFill>
                  <a:srgbClr val="C0504D"/>
                </a:solidFill>
              </a:rPr>
              <a:t>FULL </a:t>
            </a:r>
            <a:r>
              <a:rPr lang="en-US" altLang="ja-JP" dirty="0" smtClean="0">
                <a:solidFill>
                  <a:schemeClr val="bg2">
                    <a:lumMod val="10000"/>
                  </a:schemeClr>
                </a:solidFill>
              </a:rPr>
              <a:t>cell from shared buffer, then copies the data out, and marks the cell </a:t>
            </a:r>
            <a:r>
              <a:rPr lang="en-US" altLang="ja-JP" dirty="0">
                <a:solidFill>
                  <a:srgbClr val="C0504D"/>
                </a:solidFill>
              </a:rPr>
              <a:t>EMTPY</a:t>
            </a:r>
            <a:r>
              <a:rPr lang="en-US" altLang="ja-JP" dirty="0">
                <a:solidFill>
                  <a:schemeClr val="accent6">
                    <a:lumMod val="75000"/>
                  </a:schemeClr>
                </a:solidFill>
              </a:rPr>
              <a:t> </a:t>
            </a:r>
            <a:r>
              <a:rPr lang="en-US" altLang="ja-JP" dirty="0" smtClean="0">
                <a:solidFill>
                  <a:schemeClr val="bg2">
                    <a:lumMod val="10000"/>
                  </a:schemeClr>
                </a:solidFill>
              </a:rPr>
              <a:t>; </a:t>
            </a:r>
            <a:r>
              <a:rPr lang="en-US" altLang="ja-JP" dirty="0">
                <a:solidFill>
                  <a:schemeClr val="bg2">
                    <a:lumMod val="10000"/>
                  </a:schemeClr>
                </a:solidFill>
              </a:rPr>
              <a:t>Then, </a:t>
            </a:r>
            <a:r>
              <a:rPr lang="en-US" altLang="ja-JP" dirty="0" smtClean="0">
                <a:solidFill>
                  <a:schemeClr val="bg2">
                    <a:lumMod val="10000"/>
                  </a:schemeClr>
                </a:solidFill>
              </a:rPr>
              <a:t>clear </a:t>
            </a:r>
            <a:r>
              <a:rPr lang="en-US" altLang="ja-JP" dirty="0">
                <a:solidFill>
                  <a:schemeClr val="bg2">
                    <a:lumMod val="10000"/>
                  </a:schemeClr>
                </a:solidFill>
              </a:rPr>
              <a:t>next cell.</a:t>
            </a:r>
            <a:endParaRPr lang="en-US" altLang="ja-JP" dirty="0" smtClean="0">
              <a:solidFill>
                <a:schemeClr val="accent6">
                  <a:lumMod val="75000"/>
                </a:schemeClr>
              </a:solidFill>
            </a:endParaRPr>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spTree>
    <p:extLst>
      <p:ext uri="{BB962C8B-B14F-4D97-AF65-F5344CB8AC3E}">
        <p14:creationId xmlns:p14="http://schemas.microsoft.com/office/powerpoint/2010/main" val="301862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Many-core Architectures</a:t>
            </a:r>
            <a:endParaRPr kumimoji="1" lang="ja-JP" altLang="en-US" dirty="0"/>
          </a:p>
        </p:txBody>
      </p:sp>
      <p:sp>
        <p:nvSpPr>
          <p:cNvPr id="3" name="コンテンツ プレースホルダー 2"/>
          <p:cNvSpPr>
            <a:spLocks noGrp="1"/>
          </p:cNvSpPr>
          <p:nvPr>
            <p:ph idx="1"/>
          </p:nvPr>
        </p:nvSpPr>
        <p:spPr>
          <a:xfrm>
            <a:off x="457200" y="1143000"/>
            <a:ext cx="6203032" cy="5181600"/>
          </a:xfrm>
        </p:spPr>
        <p:txBody>
          <a:bodyPr>
            <a:normAutofit/>
          </a:bodyPr>
          <a:lstStyle/>
          <a:p>
            <a:r>
              <a:rPr lang="en-US" altLang="ja-JP" dirty="0"/>
              <a:t>Massively parallel </a:t>
            </a:r>
            <a:r>
              <a:rPr lang="en-US" altLang="ja-JP" dirty="0" smtClean="0"/>
              <a:t>environment</a:t>
            </a:r>
          </a:p>
          <a:p>
            <a:r>
              <a:rPr lang="en-US" altLang="ja-JP" dirty="0" smtClean="0"/>
              <a:t>Intel® </a:t>
            </a:r>
            <a:r>
              <a:rPr lang="en-US" altLang="ja-JP" dirty="0"/>
              <a:t>Xeon </a:t>
            </a:r>
            <a:r>
              <a:rPr lang="en-US" altLang="ja-JP" dirty="0" smtClean="0"/>
              <a:t>Phi co-processor</a:t>
            </a:r>
          </a:p>
          <a:p>
            <a:pPr lvl="1"/>
            <a:r>
              <a:rPr kumimoji="1" lang="en-US" altLang="ja-JP" dirty="0" smtClean="0">
                <a:solidFill>
                  <a:srgbClr val="1F497D"/>
                </a:solidFill>
              </a:rPr>
              <a:t>60 cores </a:t>
            </a:r>
            <a:r>
              <a:rPr kumimoji="1" lang="en-US" altLang="ja-JP" dirty="0" smtClean="0"/>
              <a:t>inside a single chip, </a:t>
            </a:r>
            <a:r>
              <a:rPr kumimoji="1" lang="en-US" altLang="ja-JP" dirty="0" smtClean="0">
                <a:solidFill>
                  <a:srgbClr val="1F497D"/>
                </a:solidFill>
              </a:rPr>
              <a:t>240 hardware threads</a:t>
            </a:r>
          </a:p>
          <a:p>
            <a:pPr lvl="1"/>
            <a:r>
              <a:rPr kumimoji="1" lang="en-US" altLang="ja-JP" dirty="0" smtClean="0">
                <a:solidFill>
                  <a:srgbClr val="1F497D"/>
                </a:solidFill>
              </a:rPr>
              <a:t>SELF-HOSTING  </a:t>
            </a:r>
            <a:r>
              <a:rPr kumimoji="1" lang="en-US" altLang="ja-JP" dirty="0" smtClean="0"/>
              <a:t>in  next generation, </a:t>
            </a:r>
            <a:r>
              <a:rPr lang="en-US" altLang="ja-JP" dirty="0" smtClean="0">
                <a:solidFill>
                  <a:srgbClr val="1F497D"/>
                </a:solidFill>
              </a:rPr>
              <a:t>NATIVE</a:t>
            </a:r>
            <a:r>
              <a:rPr lang="en-US" altLang="ja-JP" dirty="0" smtClean="0">
                <a:solidFill>
                  <a:srgbClr val="0070C0"/>
                </a:solidFill>
              </a:rPr>
              <a:t> </a:t>
            </a:r>
            <a:r>
              <a:rPr lang="en-US" altLang="ja-JP" dirty="0" smtClean="0"/>
              <a:t>mode </a:t>
            </a:r>
            <a:r>
              <a:rPr lang="en-US" altLang="ja-JP" dirty="0"/>
              <a:t>in current </a:t>
            </a:r>
            <a:r>
              <a:rPr lang="en-US" altLang="ja-JP" dirty="0" smtClean="0"/>
              <a:t>version</a:t>
            </a:r>
          </a:p>
          <a:p>
            <a:r>
              <a:rPr lang="en-US" altLang="ja-JP" dirty="0" smtClean="0"/>
              <a:t>Blue Gene/Q</a:t>
            </a:r>
          </a:p>
          <a:p>
            <a:pPr lvl="1"/>
            <a:r>
              <a:rPr kumimoji="1" lang="en-US" altLang="ja-JP" dirty="0" smtClean="0">
                <a:solidFill>
                  <a:srgbClr val="1F497D"/>
                </a:solidFill>
              </a:rPr>
              <a:t>16 cores </a:t>
            </a:r>
            <a:r>
              <a:rPr kumimoji="1" lang="en-US" altLang="ja-JP" dirty="0" smtClean="0"/>
              <a:t>per node, </a:t>
            </a:r>
            <a:r>
              <a:rPr lang="en-US" altLang="ja-JP" dirty="0">
                <a:solidFill>
                  <a:srgbClr val="1F497D"/>
                </a:solidFill>
              </a:rPr>
              <a:t>64 hardware </a:t>
            </a:r>
            <a:r>
              <a:rPr lang="en-US" altLang="ja-JP" dirty="0" smtClean="0">
                <a:solidFill>
                  <a:srgbClr val="1F497D"/>
                </a:solidFill>
              </a:rPr>
              <a:t>threads</a:t>
            </a:r>
          </a:p>
          <a:p>
            <a:endParaRPr lang="en-US" altLang="ja-JP" dirty="0" smtClean="0"/>
          </a:p>
          <a:p>
            <a:r>
              <a:rPr lang="en-US" altLang="ja-JP" dirty="0" smtClean="0"/>
              <a:t>Lots of “light-weight” cores is becoming a common model</a:t>
            </a:r>
            <a:endParaRPr lang="en-US" altLang="ja-JP"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448" t="15241" r="8897" b="19586"/>
          <a:stretch/>
        </p:blipFill>
        <p:spPr>
          <a:xfrm>
            <a:off x="6575986" y="1628800"/>
            <a:ext cx="2263991" cy="1335500"/>
          </a:xfrm>
          <a:prstGeom prst="rect">
            <a:avLst/>
          </a:prstGeom>
        </p:spPr>
      </p:pic>
      <p:pic>
        <p:nvPicPr>
          <p:cNvPr id="6146" name="Picture 2" descr="http://upload.wikimedia.org/wikipedia/commons/thumb/6/61/Mira_-_Blue_Gene_Q_at_Argonne_National_Laboratory_-_Skin.jpg/220px-Mira_-_Blue_Gene_Q_at_Argonne_National_Laboratory_-_Sk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005064"/>
            <a:ext cx="2095500" cy="1390651"/>
          </a:xfrm>
          <a:prstGeom prst="rect">
            <a:avLst/>
          </a:prstGeom>
          <a:noFill/>
          <a:extLst>
            <a:ext uri="{909E8E84-426E-40dd-AFC4-6F175D3DCCD1}">
              <a14:hiddenFill xmlns:a14="http://schemas.microsoft.com/office/drawing/2010/main">
                <a:solidFill>
                  <a:srgbClr val="FFFFFF"/>
                </a:solidFill>
              </a14:hiddenFill>
            </a:ext>
          </a:extLst>
        </p:spPr>
      </p:pic>
      <p:sp>
        <p:nvSpPr>
          <p:cNvPr id="4" name="幻灯片编号占位符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421545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Parallel InfiniBand communication</a:t>
            </a:r>
            <a:endParaRPr kumimoji="1" lang="ja-JP" altLang="en-US" dirty="0"/>
          </a:p>
        </p:txBody>
      </p:sp>
      <p:sp>
        <p:nvSpPr>
          <p:cNvPr id="3" name="コンテンツ プレースホルダー 2"/>
          <p:cNvSpPr>
            <a:spLocks noGrp="1"/>
          </p:cNvSpPr>
          <p:nvPr>
            <p:ph idx="1"/>
          </p:nvPr>
        </p:nvSpPr>
        <p:spPr/>
        <p:txBody>
          <a:bodyPr/>
          <a:lstStyle/>
          <a:p>
            <a:pPr marL="342900" lvl="1" indent="-342900">
              <a:buFont typeface="Wingdings" pitchFamily="2" charset="2"/>
              <a:buChar char="§"/>
            </a:pPr>
            <a:r>
              <a:rPr lang="en-US" altLang="ja-JP" sz="2400" dirty="0" smtClean="0">
                <a:ea typeface="+mn-ea"/>
                <a:cs typeface="+mn-cs"/>
              </a:rPr>
              <a:t>Two level parallel policies</a:t>
            </a:r>
          </a:p>
          <a:p>
            <a:pPr marL="742950" lvl="2" indent="-342900">
              <a:buFont typeface="Wingdings" pitchFamily="2" charset="2"/>
              <a:buChar char="§"/>
            </a:pPr>
            <a:r>
              <a:rPr lang="en-US" altLang="ja-JP" sz="2200" dirty="0" smtClean="0">
                <a:ea typeface="+mn-ea"/>
                <a:cs typeface="+mn-cs"/>
              </a:rPr>
              <a:t>Parallelize </a:t>
            </a:r>
            <a:r>
              <a:rPr lang="en-US" altLang="ja-JP" sz="2200" dirty="0">
                <a:ea typeface="+mn-ea"/>
                <a:cs typeface="+mn-cs"/>
              </a:rPr>
              <a:t>the </a:t>
            </a:r>
            <a:r>
              <a:rPr lang="en-US" altLang="ja-JP" sz="2200" dirty="0" smtClean="0">
                <a:ea typeface="+mn-ea"/>
                <a:cs typeface="+mn-cs"/>
              </a:rPr>
              <a:t>operations to </a:t>
            </a:r>
            <a:r>
              <a:rPr lang="en-US" altLang="ja-JP" sz="2200" dirty="0" smtClean="0">
                <a:solidFill>
                  <a:srgbClr val="C0504D"/>
                </a:solidFill>
                <a:ea typeface="+mn-ea"/>
                <a:cs typeface="+mn-cs"/>
              </a:rPr>
              <a:t>different IB CTXs</a:t>
            </a:r>
          </a:p>
          <a:p>
            <a:pPr marL="742950" lvl="2" indent="-342900">
              <a:buFont typeface="Wingdings" pitchFamily="2" charset="2"/>
              <a:buChar char="§"/>
            </a:pPr>
            <a:r>
              <a:rPr lang="en-US" altLang="ja-JP" sz="2200" dirty="0"/>
              <a:t>Parallelize the operations to </a:t>
            </a:r>
            <a:r>
              <a:rPr lang="en-US" altLang="ja-JP" sz="2200" dirty="0">
                <a:solidFill>
                  <a:srgbClr val="C0504D"/>
                </a:solidFill>
              </a:rPr>
              <a:t>different </a:t>
            </a:r>
            <a:r>
              <a:rPr lang="en-US" altLang="ja-JP" sz="2200" dirty="0" smtClean="0">
                <a:solidFill>
                  <a:srgbClr val="C0504D"/>
                </a:solidFill>
              </a:rPr>
              <a:t>CQs / QPs</a:t>
            </a:r>
          </a:p>
          <a:p>
            <a:pPr marL="742950" lvl="2" indent="-342900">
              <a:buFont typeface="Wingdings" pitchFamily="2" charset="2"/>
              <a:buChar char="§"/>
            </a:pPr>
            <a:endParaRPr lang="en-US" altLang="ja-JP" sz="2200" dirty="0">
              <a:solidFill>
                <a:srgbClr val="C0504D"/>
              </a:solidFill>
              <a:ea typeface="+mn-ea"/>
              <a:cs typeface="+mn-cs"/>
            </a:endParaRPr>
          </a:p>
          <a:p>
            <a:pPr lvl="2"/>
            <a:endParaRPr lang="en-US" altLang="ja-JP" dirty="0">
              <a:solidFill>
                <a:schemeClr val="accent3"/>
              </a:solidFill>
            </a:endParaRPr>
          </a:p>
          <a:p>
            <a:pPr lvl="1"/>
            <a:endParaRPr lang="en-US" altLang="ja-JP" sz="1600" dirty="0" smtClean="0"/>
          </a:p>
          <a:p>
            <a:pPr lvl="1"/>
            <a:endParaRPr lang="en-US" altLang="ja-JP" sz="1600" dirty="0"/>
          </a:p>
          <a:p>
            <a:pPr lvl="1"/>
            <a:endParaRPr lang="en-US" altLang="ja-JP" sz="1600" dirty="0" smtClean="0"/>
          </a:p>
          <a:p>
            <a:pPr lvl="1"/>
            <a:endParaRPr lang="en-US" altLang="ja-JP" sz="1600" dirty="0"/>
          </a:p>
          <a:p>
            <a:pPr lvl="1"/>
            <a:endParaRPr lang="en-US" altLang="ja-JP" sz="1600" dirty="0" smtClean="0"/>
          </a:p>
          <a:p>
            <a:pPr lvl="1"/>
            <a:endParaRPr lang="en-US" altLang="ja-JP" dirty="0" smtClean="0"/>
          </a:p>
          <a:p>
            <a:endParaRPr kumimoji="1" lang="ja-JP" altLang="en-US" dirty="0"/>
          </a:p>
        </p:txBody>
      </p:sp>
      <p:grpSp>
        <p:nvGrpSpPr>
          <p:cNvPr id="261" name="グループ化 260"/>
          <p:cNvGrpSpPr/>
          <p:nvPr/>
        </p:nvGrpSpPr>
        <p:grpSpPr>
          <a:xfrm>
            <a:off x="667238" y="2856879"/>
            <a:ext cx="3697640" cy="2871139"/>
            <a:chOff x="679826" y="2057233"/>
            <a:chExt cx="3697640" cy="2871139"/>
          </a:xfrm>
        </p:grpSpPr>
        <p:grpSp>
          <p:nvGrpSpPr>
            <p:cNvPr id="116" name="グループ化 115"/>
            <p:cNvGrpSpPr/>
            <p:nvPr/>
          </p:nvGrpSpPr>
          <p:grpSpPr>
            <a:xfrm>
              <a:off x="679826" y="2057233"/>
              <a:ext cx="3697640" cy="2871139"/>
              <a:chOff x="1079612" y="3717032"/>
              <a:chExt cx="2016224" cy="2082676"/>
            </a:xfrm>
          </p:grpSpPr>
          <p:sp>
            <p:nvSpPr>
              <p:cNvPr id="121" name="角丸四角形 120"/>
              <p:cNvSpPr/>
              <p:nvPr/>
            </p:nvSpPr>
            <p:spPr bwMode="auto">
              <a:xfrm>
                <a:off x="1079612" y="3717032"/>
                <a:ext cx="2016224" cy="1944216"/>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i="0" u="none" strike="noStrike" cap="none" normalizeH="0" baseline="0" dirty="0" smtClean="0">
                  <a:ln>
                    <a:noFill/>
                  </a:ln>
                  <a:solidFill>
                    <a:schemeClr val="tx1"/>
                  </a:solidFill>
                  <a:effectLst/>
                  <a:latin typeface="Calibri" pitchFamily="34" charset="0"/>
                </a:endParaRPr>
              </a:p>
            </p:txBody>
          </p:sp>
          <p:sp>
            <p:nvSpPr>
              <p:cNvPr id="123" name="片側の 2 つの角を丸めた四角形 122"/>
              <p:cNvSpPr/>
              <p:nvPr/>
            </p:nvSpPr>
            <p:spPr bwMode="auto">
              <a:xfrm>
                <a:off x="1079612" y="5409060"/>
                <a:ext cx="2012792" cy="390648"/>
              </a:xfrm>
              <a:prstGeom prst="round2SameRect">
                <a:avLst>
                  <a:gd name="adj1" fmla="val 0"/>
                  <a:gd name="adj2" fmla="val 50000"/>
                </a:avLst>
              </a:prstGeom>
              <a:gradFill>
                <a:gsLst>
                  <a:gs pos="0">
                    <a:srgbClr val="002060">
                      <a:lumMod val="76000"/>
                      <a:lumOff val="24000"/>
                    </a:srgbClr>
                  </a:gs>
                  <a:gs pos="12000">
                    <a:srgbClr val="181CC7">
                      <a:lumMod val="78000"/>
                      <a:lumOff val="22000"/>
                      <a:alpha val="85000"/>
                    </a:srgbClr>
                  </a:gs>
                  <a:gs pos="100000">
                    <a:srgbClr val="7005D4"/>
                  </a:gs>
                  <a:gs pos="100000">
                    <a:srgbClr val="8C3D91"/>
                  </a:gs>
                </a:gsLst>
                <a:lin ang="2700000" scaled="0"/>
              </a:gradFill>
              <a:ln w="12700" cmpd="sng">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latin typeface="Arial" pitchFamily="34" charset="0"/>
                    <a:ea typeface="Adobe Fan Heiti Std B" pitchFamily="34" charset="-128"/>
                    <a:cs typeface="Arial" pitchFamily="34" charset="0"/>
                  </a:rPr>
                  <a:t>HCA</a:t>
                </a:r>
                <a:endParaRPr lang="ja-JP" altLang="en-US" sz="1600" dirty="0">
                  <a:solidFill>
                    <a:schemeClr val="bg1"/>
                  </a:solidFill>
                  <a:latin typeface="Arial" pitchFamily="34" charset="0"/>
                  <a:ea typeface="Adobe Fan Heiti Std B" pitchFamily="34" charset="-128"/>
                  <a:cs typeface="Arial" pitchFamily="34" charset="0"/>
                </a:endParaRPr>
              </a:p>
            </p:txBody>
          </p:sp>
        </p:grpSp>
        <p:grpSp>
          <p:nvGrpSpPr>
            <p:cNvPr id="162" name="グループ化 161"/>
            <p:cNvGrpSpPr/>
            <p:nvPr/>
          </p:nvGrpSpPr>
          <p:grpSpPr>
            <a:xfrm>
              <a:off x="679826" y="2446508"/>
              <a:ext cx="1229308" cy="1943324"/>
              <a:chOff x="679826" y="2446508"/>
              <a:chExt cx="1229308" cy="1943324"/>
            </a:xfrm>
          </p:grpSpPr>
          <p:grpSp>
            <p:nvGrpSpPr>
              <p:cNvPr id="111" name="グループ化 110"/>
              <p:cNvGrpSpPr/>
              <p:nvPr/>
            </p:nvGrpSpPr>
            <p:grpSpPr>
              <a:xfrm>
                <a:off x="1406410" y="3405892"/>
                <a:ext cx="360040" cy="950874"/>
                <a:chOff x="2519772" y="4199636"/>
                <a:chExt cx="360040" cy="950874"/>
              </a:xfrm>
              <a:solidFill>
                <a:schemeClr val="accent4">
                  <a:lumMod val="20000"/>
                  <a:lumOff val="80000"/>
                </a:schemeClr>
              </a:solidFill>
            </p:grpSpPr>
            <p:sp>
              <p:nvSpPr>
                <p:cNvPr id="130" name="フローチャート: 処理 129"/>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31" name="直線コネクタ 130"/>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32" name="直線コネクタ 131"/>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33" name="直線コネクタ 132"/>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34" name="直線コネクタ 133"/>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35" name="直線コネクタ 134"/>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grpSp>
            <p:nvGrpSpPr>
              <p:cNvPr id="112" name="グループ化 111"/>
              <p:cNvGrpSpPr/>
              <p:nvPr/>
            </p:nvGrpSpPr>
            <p:grpSpPr>
              <a:xfrm>
                <a:off x="869308" y="3407028"/>
                <a:ext cx="360040" cy="958710"/>
                <a:chOff x="2519772" y="4199636"/>
                <a:chExt cx="360040" cy="958710"/>
              </a:xfrm>
              <a:solidFill>
                <a:schemeClr val="accent6">
                  <a:lumMod val="20000"/>
                  <a:lumOff val="80000"/>
                </a:schemeClr>
              </a:solidFill>
            </p:grpSpPr>
            <p:sp>
              <p:nvSpPr>
                <p:cNvPr id="124" name="フローチャート: 処理 123"/>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25" name="直線コネクタ 124"/>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26" name="直線コネクタ 125"/>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27" name="直線コネクタ 126"/>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28" name="直線コネクタ 127"/>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29" name="直線コネクタ 128"/>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114" name="テキスト ボックス 113"/>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sp>
            <p:nvSpPr>
              <p:cNvPr id="115" name="テキスト ボックス 114"/>
              <p:cNvSpPr txBox="1"/>
              <p:nvPr/>
            </p:nvSpPr>
            <p:spPr>
              <a:xfrm>
                <a:off x="869308" y="3116785"/>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sp>
            <p:nvSpPr>
              <p:cNvPr id="118" name="テキスト ボックス 117"/>
              <p:cNvSpPr txBox="1"/>
              <p:nvPr/>
            </p:nvSpPr>
            <p:spPr>
              <a:xfrm>
                <a:off x="694745" y="2447744"/>
                <a:ext cx="875750" cy="369332"/>
              </a:xfrm>
              <a:prstGeom prst="rect">
                <a:avLst/>
              </a:prstGeom>
              <a:noFill/>
            </p:spPr>
            <p:txBody>
              <a:bodyPr wrap="square" rtlCol="0">
                <a:spAutoFit/>
              </a:bodyPr>
              <a:lstStyle/>
              <a:p>
                <a:r>
                  <a:rPr lang="en-US" altLang="ja-JP" dirty="0" smtClean="0">
                    <a:solidFill>
                      <a:schemeClr val="bg2">
                        <a:lumMod val="10000"/>
                      </a:schemeClr>
                    </a:solidFill>
                  </a:rPr>
                  <a:t>IB CTX</a:t>
                </a:r>
                <a:endParaRPr kumimoji="1" lang="ja-JP" altLang="en-US" dirty="0">
                  <a:solidFill>
                    <a:schemeClr val="bg2">
                      <a:lumMod val="10000"/>
                    </a:schemeClr>
                  </a:solidFill>
                </a:endParaRPr>
              </a:p>
            </p:txBody>
          </p:sp>
          <p:sp>
            <p:nvSpPr>
              <p:cNvPr id="143" name="1 つの角を丸めた四角形 142"/>
              <p:cNvSpPr/>
              <p:nvPr/>
            </p:nvSpPr>
            <p:spPr bwMode="auto">
              <a:xfrm>
                <a:off x="679826" y="2446508"/>
                <a:ext cx="1229308" cy="1943324"/>
              </a:xfrm>
              <a:prstGeom prst="round1Rect">
                <a:avLst>
                  <a:gd name="adj" fmla="val 0"/>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grpSp>
          <p:nvGrpSpPr>
            <p:cNvPr id="163" name="グループ化 162"/>
            <p:cNvGrpSpPr/>
            <p:nvPr/>
          </p:nvGrpSpPr>
          <p:grpSpPr>
            <a:xfrm>
              <a:off x="1910150" y="2449858"/>
              <a:ext cx="1229308" cy="1943324"/>
              <a:chOff x="679826" y="2446508"/>
              <a:chExt cx="1229308" cy="1943324"/>
            </a:xfrm>
          </p:grpSpPr>
          <p:grpSp>
            <p:nvGrpSpPr>
              <p:cNvPr id="164" name="グループ化 163"/>
              <p:cNvGrpSpPr/>
              <p:nvPr/>
            </p:nvGrpSpPr>
            <p:grpSpPr>
              <a:xfrm>
                <a:off x="1406410" y="3405892"/>
                <a:ext cx="360040" cy="950874"/>
                <a:chOff x="2519772" y="4199636"/>
                <a:chExt cx="360040" cy="950874"/>
              </a:xfrm>
              <a:solidFill>
                <a:schemeClr val="accent4">
                  <a:lumMod val="20000"/>
                  <a:lumOff val="80000"/>
                </a:schemeClr>
              </a:solidFill>
            </p:grpSpPr>
            <p:sp>
              <p:nvSpPr>
                <p:cNvPr id="176" name="フローチャート: 処理 175"/>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77" name="直線コネクタ 176"/>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8" name="直線コネクタ 177"/>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9" name="直線コネクタ 178"/>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80" name="直線コネクタ 179"/>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81" name="直線コネクタ 180"/>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grpSp>
            <p:nvGrpSpPr>
              <p:cNvPr id="165" name="グループ化 164"/>
              <p:cNvGrpSpPr/>
              <p:nvPr/>
            </p:nvGrpSpPr>
            <p:grpSpPr>
              <a:xfrm>
                <a:off x="869308" y="3407028"/>
                <a:ext cx="360040" cy="958710"/>
                <a:chOff x="2519772" y="4199636"/>
                <a:chExt cx="360040" cy="958710"/>
              </a:xfrm>
              <a:solidFill>
                <a:schemeClr val="accent6">
                  <a:lumMod val="20000"/>
                  <a:lumOff val="80000"/>
                </a:schemeClr>
              </a:solidFill>
            </p:grpSpPr>
            <p:sp>
              <p:nvSpPr>
                <p:cNvPr id="170" name="フローチャート: 処理 169"/>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71" name="直線コネクタ 170"/>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2" name="直線コネクタ 171"/>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3" name="直線コネクタ 172"/>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4" name="直線コネクタ 173"/>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75" name="直線コネクタ 174"/>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166" name="テキスト ボックス 165"/>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sp>
            <p:nvSpPr>
              <p:cNvPr id="167" name="テキスト ボックス 166"/>
              <p:cNvSpPr txBox="1"/>
              <p:nvPr/>
            </p:nvSpPr>
            <p:spPr>
              <a:xfrm>
                <a:off x="869308" y="3116785"/>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sp>
            <p:nvSpPr>
              <p:cNvPr id="168" name="テキスト ボックス 167"/>
              <p:cNvSpPr txBox="1"/>
              <p:nvPr/>
            </p:nvSpPr>
            <p:spPr>
              <a:xfrm>
                <a:off x="694745" y="2447744"/>
                <a:ext cx="875750" cy="369332"/>
              </a:xfrm>
              <a:prstGeom prst="rect">
                <a:avLst/>
              </a:prstGeom>
              <a:noFill/>
            </p:spPr>
            <p:txBody>
              <a:bodyPr wrap="square" rtlCol="0">
                <a:spAutoFit/>
              </a:bodyPr>
              <a:lstStyle/>
              <a:p>
                <a:r>
                  <a:rPr lang="en-US" altLang="ja-JP" dirty="0" smtClean="0">
                    <a:solidFill>
                      <a:schemeClr val="bg2">
                        <a:lumMod val="10000"/>
                      </a:schemeClr>
                    </a:solidFill>
                  </a:rPr>
                  <a:t>IB CTX</a:t>
                </a:r>
                <a:endParaRPr kumimoji="1" lang="ja-JP" altLang="en-US" dirty="0">
                  <a:solidFill>
                    <a:schemeClr val="bg2">
                      <a:lumMod val="10000"/>
                    </a:schemeClr>
                  </a:solidFill>
                </a:endParaRPr>
              </a:p>
            </p:txBody>
          </p:sp>
          <p:sp>
            <p:nvSpPr>
              <p:cNvPr id="169" name="1 つの角を丸めた四角形 168"/>
              <p:cNvSpPr/>
              <p:nvPr/>
            </p:nvSpPr>
            <p:spPr bwMode="auto">
              <a:xfrm>
                <a:off x="679826" y="2446508"/>
                <a:ext cx="1229308" cy="1943324"/>
              </a:xfrm>
              <a:prstGeom prst="round1Rect">
                <a:avLst>
                  <a:gd name="adj" fmla="val 0"/>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grpSp>
          <p:nvGrpSpPr>
            <p:cNvPr id="182" name="グループ化 181"/>
            <p:cNvGrpSpPr/>
            <p:nvPr/>
          </p:nvGrpSpPr>
          <p:grpSpPr>
            <a:xfrm>
              <a:off x="3142062" y="2453208"/>
              <a:ext cx="1229308" cy="1943324"/>
              <a:chOff x="679826" y="2446508"/>
              <a:chExt cx="1229308" cy="1943324"/>
            </a:xfrm>
          </p:grpSpPr>
          <p:grpSp>
            <p:nvGrpSpPr>
              <p:cNvPr id="183" name="グループ化 182"/>
              <p:cNvGrpSpPr/>
              <p:nvPr/>
            </p:nvGrpSpPr>
            <p:grpSpPr>
              <a:xfrm>
                <a:off x="1406410" y="3405892"/>
                <a:ext cx="360040" cy="950874"/>
                <a:chOff x="2519772" y="4199636"/>
                <a:chExt cx="360040" cy="950874"/>
              </a:xfrm>
              <a:solidFill>
                <a:schemeClr val="accent4">
                  <a:lumMod val="20000"/>
                  <a:lumOff val="80000"/>
                </a:schemeClr>
              </a:solidFill>
            </p:grpSpPr>
            <p:sp>
              <p:nvSpPr>
                <p:cNvPr id="195" name="フローチャート: 処理 194"/>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96" name="直線コネクタ 195"/>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7" name="直線コネクタ 196"/>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8" name="直線コネクタ 197"/>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9" name="直線コネクタ 198"/>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00" name="直線コネクタ 199"/>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grpSp>
            <p:nvGrpSpPr>
              <p:cNvPr id="184" name="グループ化 183"/>
              <p:cNvGrpSpPr/>
              <p:nvPr/>
            </p:nvGrpSpPr>
            <p:grpSpPr>
              <a:xfrm>
                <a:off x="869308" y="3407028"/>
                <a:ext cx="360040" cy="958710"/>
                <a:chOff x="2519772" y="4199636"/>
                <a:chExt cx="360040" cy="958710"/>
              </a:xfrm>
              <a:solidFill>
                <a:schemeClr val="accent6">
                  <a:lumMod val="20000"/>
                  <a:lumOff val="80000"/>
                </a:schemeClr>
              </a:solidFill>
            </p:grpSpPr>
            <p:sp>
              <p:nvSpPr>
                <p:cNvPr id="189" name="フローチャート: 処理 188"/>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190" name="直線コネクタ 189"/>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1" name="直線コネクタ 190"/>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2" name="直線コネクタ 191"/>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3" name="直線コネクタ 192"/>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194" name="直線コネクタ 193"/>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185" name="テキスト ボックス 184"/>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sp>
            <p:nvSpPr>
              <p:cNvPr id="186" name="テキスト ボックス 185"/>
              <p:cNvSpPr txBox="1"/>
              <p:nvPr/>
            </p:nvSpPr>
            <p:spPr>
              <a:xfrm>
                <a:off x="869308" y="3116785"/>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sp>
            <p:nvSpPr>
              <p:cNvPr id="187" name="テキスト ボックス 186"/>
              <p:cNvSpPr txBox="1"/>
              <p:nvPr/>
            </p:nvSpPr>
            <p:spPr>
              <a:xfrm>
                <a:off x="694745" y="2447744"/>
                <a:ext cx="875750" cy="369332"/>
              </a:xfrm>
              <a:prstGeom prst="rect">
                <a:avLst/>
              </a:prstGeom>
              <a:noFill/>
            </p:spPr>
            <p:txBody>
              <a:bodyPr wrap="square" rtlCol="0">
                <a:spAutoFit/>
              </a:bodyPr>
              <a:lstStyle/>
              <a:p>
                <a:r>
                  <a:rPr lang="en-US" altLang="ja-JP" dirty="0" smtClean="0">
                    <a:solidFill>
                      <a:schemeClr val="bg2">
                        <a:lumMod val="10000"/>
                      </a:schemeClr>
                    </a:solidFill>
                  </a:rPr>
                  <a:t>IB CTX</a:t>
                </a:r>
                <a:endParaRPr kumimoji="1" lang="ja-JP" altLang="en-US" dirty="0">
                  <a:solidFill>
                    <a:schemeClr val="bg2">
                      <a:lumMod val="10000"/>
                    </a:schemeClr>
                  </a:solidFill>
                </a:endParaRPr>
              </a:p>
            </p:txBody>
          </p:sp>
          <p:sp>
            <p:nvSpPr>
              <p:cNvPr id="188" name="1 つの角を丸めた四角形 187"/>
              <p:cNvSpPr/>
              <p:nvPr/>
            </p:nvSpPr>
            <p:spPr bwMode="auto">
              <a:xfrm>
                <a:off x="679826" y="2446508"/>
                <a:ext cx="1229308" cy="1943324"/>
              </a:xfrm>
              <a:prstGeom prst="round1Rect">
                <a:avLst>
                  <a:gd name="adj" fmla="val 0"/>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grpSp>
      <p:grpSp>
        <p:nvGrpSpPr>
          <p:cNvPr id="263" name="グループ化 262"/>
          <p:cNvGrpSpPr/>
          <p:nvPr/>
        </p:nvGrpSpPr>
        <p:grpSpPr>
          <a:xfrm>
            <a:off x="5063468" y="2852936"/>
            <a:ext cx="3697640" cy="2871139"/>
            <a:chOff x="1079612" y="3717032"/>
            <a:chExt cx="2016224" cy="2082676"/>
          </a:xfrm>
        </p:grpSpPr>
        <p:sp>
          <p:nvSpPr>
            <p:cNvPr id="321" name="角丸四角形 320"/>
            <p:cNvSpPr/>
            <p:nvPr/>
          </p:nvSpPr>
          <p:spPr bwMode="auto">
            <a:xfrm>
              <a:off x="1079612" y="3717032"/>
              <a:ext cx="2016224" cy="1944216"/>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i="0" u="none" strike="noStrike" cap="none" normalizeH="0" baseline="0" dirty="0" smtClean="0">
                <a:ln>
                  <a:noFill/>
                </a:ln>
                <a:solidFill>
                  <a:schemeClr val="tx1"/>
                </a:solidFill>
                <a:effectLst/>
                <a:latin typeface="Calibri" pitchFamily="34" charset="0"/>
              </a:endParaRPr>
            </a:p>
          </p:txBody>
        </p:sp>
        <p:sp>
          <p:nvSpPr>
            <p:cNvPr id="322" name="片側の 2 つの角を丸めた四角形 321"/>
            <p:cNvSpPr/>
            <p:nvPr/>
          </p:nvSpPr>
          <p:spPr bwMode="auto">
            <a:xfrm>
              <a:off x="1079612" y="5409060"/>
              <a:ext cx="2012792" cy="390648"/>
            </a:xfrm>
            <a:prstGeom prst="round2SameRect">
              <a:avLst>
                <a:gd name="adj1" fmla="val 0"/>
                <a:gd name="adj2" fmla="val 50000"/>
              </a:avLst>
            </a:prstGeom>
            <a:gradFill>
              <a:gsLst>
                <a:gs pos="0">
                  <a:srgbClr val="002060">
                    <a:lumMod val="76000"/>
                    <a:lumOff val="24000"/>
                  </a:srgbClr>
                </a:gs>
                <a:gs pos="12000">
                  <a:srgbClr val="181CC7">
                    <a:lumMod val="78000"/>
                    <a:lumOff val="22000"/>
                    <a:alpha val="85000"/>
                  </a:srgbClr>
                </a:gs>
                <a:gs pos="100000">
                  <a:srgbClr val="7005D4"/>
                </a:gs>
                <a:gs pos="100000">
                  <a:srgbClr val="8C3D91"/>
                </a:gs>
              </a:gsLst>
              <a:lin ang="2700000" scaled="0"/>
            </a:gradFill>
            <a:ln w="12700" cmpd="sng">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bg1"/>
                  </a:solidFill>
                  <a:latin typeface="Arial" pitchFamily="34" charset="0"/>
                  <a:ea typeface="Adobe Fan Heiti Std B" pitchFamily="34" charset="-128"/>
                  <a:cs typeface="Arial" pitchFamily="34" charset="0"/>
                </a:rPr>
                <a:t>HCA</a:t>
              </a:r>
              <a:endParaRPr lang="ja-JP" altLang="en-US" sz="1600" dirty="0">
                <a:solidFill>
                  <a:schemeClr val="bg1"/>
                </a:solidFill>
                <a:latin typeface="Arial" pitchFamily="34" charset="0"/>
                <a:ea typeface="Adobe Fan Heiti Std B" pitchFamily="34" charset="-128"/>
                <a:cs typeface="Arial" pitchFamily="34" charset="0"/>
              </a:endParaRPr>
            </a:p>
          </p:txBody>
        </p:sp>
      </p:grpSp>
      <p:grpSp>
        <p:nvGrpSpPr>
          <p:cNvPr id="304" name="グループ化 303"/>
          <p:cNvGrpSpPr/>
          <p:nvPr/>
        </p:nvGrpSpPr>
        <p:grpSpPr>
          <a:xfrm>
            <a:off x="5252950" y="4206191"/>
            <a:ext cx="360040" cy="958710"/>
            <a:chOff x="2519772" y="4199636"/>
            <a:chExt cx="360040" cy="958710"/>
          </a:xfrm>
          <a:solidFill>
            <a:schemeClr val="accent6">
              <a:lumMod val="20000"/>
              <a:lumOff val="80000"/>
            </a:schemeClr>
          </a:solidFill>
        </p:grpSpPr>
        <p:sp>
          <p:nvSpPr>
            <p:cNvPr id="309" name="フローチャート: 処理 308"/>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10" name="直線コネクタ 309"/>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11" name="直線コネクタ 310"/>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12" name="直線コネクタ 311"/>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13" name="直線コネクタ 312"/>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14" name="直線コネクタ 313"/>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306" name="テキスト ボックス 305"/>
          <p:cNvSpPr txBox="1"/>
          <p:nvPr/>
        </p:nvSpPr>
        <p:spPr>
          <a:xfrm>
            <a:off x="5252950" y="3915948"/>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sp>
        <p:nvSpPr>
          <p:cNvPr id="307" name="テキスト ボックス 306"/>
          <p:cNvSpPr txBox="1"/>
          <p:nvPr/>
        </p:nvSpPr>
        <p:spPr>
          <a:xfrm>
            <a:off x="5078387" y="3189012"/>
            <a:ext cx="875750" cy="369332"/>
          </a:xfrm>
          <a:prstGeom prst="rect">
            <a:avLst/>
          </a:prstGeom>
          <a:noFill/>
        </p:spPr>
        <p:txBody>
          <a:bodyPr wrap="square" rtlCol="0">
            <a:spAutoFit/>
          </a:bodyPr>
          <a:lstStyle/>
          <a:p>
            <a:r>
              <a:rPr lang="en-US" altLang="ja-JP" dirty="0" smtClean="0">
                <a:solidFill>
                  <a:schemeClr val="bg2">
                    <a:lumMod val="10000"/>
                  </a:schemeClr>
                </a:solidFill>
              </a:rPr>
              <a:t>IB CTX</a:t>
            </a:r>
            <a:endParaRPr kumimoji="1" lang="ja-JP" altLang="en-US" dirty="0">
              <a:solidFill>
                <a:schemeClr val="bg2">
                  <a:lumMod val="10000"/>
                </a:schemeClr>
              </a:solidFill>
            </a:endParaRPr>
          </a:p>
        </p:txBody>
      </p:sp>
      <p:sp>
        <p:nvSpPr>
          <p:cNvPr id="308" name="1 つの角を丸めた四角形 307"/>
          <p:cNvSpPr/>
          <p:nvPr/>
        </p:nvSpPr>
        <p:spPr bwMode="auto">
          <a:xfrm>
            <a:off x="5063468" y="3169030"/>
            <a:ext cx="3691345" cy="2016505"/>
          </a:xfrm>
          <a:prstGeom prst="round1Rect">
            <a:avLst>
              <a:gd name="adj" fmla="val 0"/>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nvGrpSpPr>
          <p:cNvPr id="266" name="グループ化 265"/>
          <p:cNvGrpSpPr/>
          <p:nvPr/>
        </p:nvGrpSpPr>
        <p:grpSpPr>
          <a:xfrm>
            <a:off x="8182715" y="3935892"/>
            <a:ext cx="396044" cy="1226737"/>
            <a:chOff x="1406410" y="3130029"/>
            <a:chExt cx="396044" cy="1226737"/>
          </a:xfrm>
        </p:grpSpPr>
        <p:grpSp>
          <p:nvGrpSpPr>
            <p:cNvPr id="267" name="グループ化 266"/>
            <p:cNvGrpSpPr/>
            <p:nvPr/>
          </p:nvGrpSpPr>
          <p:grpSpPr>
            <a:xfrm>
              <a:off x="1406410" y="3405892"/>
              <a:ext cx="360040" cy="950874"/>
              <a:chOff x="2519772" y="4199636"/>
              <a:chExt cx="360040" cy="950874"/>
            </a:xfrm>
            <a:solidFill>
              <a:schemeClr val="accent4">
                <a:lumMod val="20000"/>
                <a:lumOff val="80000"/>
              </a:schemeClr>
            </a:solidFill>
          </p:grpSpPr>
          <p:sp>
            <p:nvSpPr>
              <p:cNvPr id="279" name="フローチャート: 処理 278"/>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280" name="直線コネクタ 279"/>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81" name="直線コネクタ 280"/>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82" name="直線コネクタ 281"/>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83" name="直線コネクタ 282"/>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284" name="直線コネクタ 283"/>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269" name="テキスト ボックス 268"/>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grpSp>
      <p:grpSp>
        <p:nvGrpSpPr>
          <p:cNvPr id="323" name="グループ化 322"/>
          <p:cNvGrpSpPr/>
          <p:nvPr/>
        </p:nvGrpSpPr>
        <p:grpSpPr>
          <a:xfrm>
            <a:off x="7671820" y="3935892"/>
            <a:ext cx="396044" cy="1226737"/>
            <a:chOff x="1406410" y="3130029"/>
            <a:chExt cx="396044" cy="1226737"/>
          </a:xfrm>
        </p:grpSpPr>
        <p:grpSp>
          <p:nvGrpSpPr>
            <p:cNvPr id="324" name="グループ化 323"/>
            <p:cNvGrpSpPr/>
            <p:nvPr/>
          </p:nvGrpSpPr>
          <p:grpSpPr>
            <a:xfrm>
              <a:off x="1406410" y="3405892"/>
              <a:ext cx="360040" cy="950874"/>
              <a:chOff x="2519772" y="4199636"/>
              <a:chExt cx="360040" cy="950874"/>
            </a:xfrm>
            <a:solidFill>
              <a:schemeClr val="accent4">
                <a:lumMod val="20000"/>
                <a:lumOff val="80000"/>
              </a:schemeClr>
            </a:solidFill>
          </p:grpSpPr>
          <p:sp>
            <p:nvSpPr>
              <p:cNvPr id="326" name="フローチャート: 処理 325"/>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27" name="直線コネクタ 326"/>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28" name="直線コネクタ 327"/>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29" name="直線コネクタ 328"/>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0" name="直線コネクタ 329"/>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1" name="直線コネクタ 330"/>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325" name="テキスト ボックス 324"/>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grpSp>
      <p:grpSp>
        <p:nvGrpSpPr>
          <p:cNvPr id="332" name="グループ化 331"/>
          <p:cNvGrpSpPr/>
          <p:nvPr/>
        </p:nvGrpSpPr>
        <p:grpSpPr>
          <a:xfrm>
            <a:off x="5774689" y="4206191"/>
            <a:ext cx="360040" cy="958710"/>
            <a:chOff x="2519772" y="4199636"/>
            <a:chExt cx="360040" cy="958710"/>
          </a:xfrm>
          <a:solidFill>
            <a:schemeClr val="accent6">
              <a:lumMod val="20000"/>
              <a:lumOff val="80000"/>
            </a:schemeClr>
          </a:solidFill>
        </p:grpSpPr>
        <p:sp>
          <p:nvSpPr>
            <p:cNvPr id="333" name="フローチャート: 処理 332"/>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34" name="直線コネクタ 333"/>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5" name="直線コネクタ 334"/>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6" name="直線コネクタ 335"/>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7" name="直線コネクタ 336"/>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38" name="直線コネクタ 337"/>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339" name="テキスト ボックス 338"/>
          <p:cNvSpPr txBox="1"/>
          <p:nvPr/>
        </p:nvSpPr>
        <p:spPr>
          <a:xfrm>
            <a:off x="5774689" y="3915948"/>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grpSp>
        <p:nvGrpSpPr>
          <p:cNvPr id="348" name="グループ化 347"/>
          <p:cNvGrpSpPr/>
          <p:nvPr/>
        </p:nvGrpSpPr>
        <p:grpSpPr>
          <a:xfrm>
            <a:off x="6261622" y="4209132"/>
            <a:ext cx="360040" cy="958710"/>
            <a:chOff x="2519772" y="4199636"/>
            <a:chExt cx="360040" cy="958710"/>
          </a:xfrm>
          <a:solidFill>
            <a:schemeClr val="accent6">
              <a:lumMod val="20000"/>
              <a:lumOff val="80000"/>
            </a:schemeClr>
          </a:solidFill>
        </p:grpSpPr>
        <p:sp>
          <p:nvSpPr>
            <p:cNvPr id="349" name="フローチャート: 処理 348"/>
            <p:cNvSpPr/>
            <p:nvPr/>
          </p:nvSpPr>
          <p:spPr bwMode="auto">
            <a:xfrm>
              <a:off x="2519772" y="4199636"/>
              <a:ext cx="360040" cy="958710"/>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50" name="直線コネクタ 349"/>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51" name="直線コネクタ 350"/>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52" name="直線コネクタ 351"/>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53" name="直線コネクタ 352"/>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54" name="直線コネクタ 353"/>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355" name="テキスト ボックス 354"/>
          <p:cNvSpPr txBox="1"/>
          <p:nvPr/>
        </p:nvSpPr>
        <p:spPr>
          <a:xfrm>
            <a:off x="6261622" y="391888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CQ</a:t>
            </a:r>
            <a:endParaRPr kumimoji="1" lang="ja-JP" altLang="en-US" sz="1200" dirty="0">
              <a:solidFill>
                <a:schemeClr val="bg2">
                  <a:lumMod val="10000"/>
                </a:schemeClr>
              </a:solidFill>
            </a:endParaRPr>
          </a:p>
        </p:txBody>
      </p:sp>
      <p:grpSp>
        <p:nvGrpSpPr>
          <p:cNvPr id="356" name="グループ化 355"/>
          <p:cNvGrpSpPr/>
          <p:nvPr/>
        </p:nvGrpSpPr>
        <p:grpSpPr>
          <a:xfrm>
            <a:off x="7179814" y="3932441"/>
            <a:ext cx="396044" cy="1226737"/>
            <a:chOff x="1406410" y="3130029"/>
            <a:chExt cx="396044" cy="1226737"/>
          </a:xfrm>
        </p:grpSpPr>
        <p:grpSp>
          <p:nvGrpSpPr>
            <p:cNvPr id="357" name="グループ化 356"/>
            <p:cNvGrpSpPr/>
            <p:nvPr/>
          </p:nvGrpSpPr>
          <p:grpSpPr>
            <a:xfrm>
              <a:off x="1406410" y="3405892"/>
              <a:ext cx="360040" cy="950874"/>
              <a:chOff x="2519772" y="4199636"/>
              <a:chExt cx="360040" cy="950874"/>
            </a:xfrm>
            <a:solidFill>
              <a:schemeClr val="accent4">
                <a:lumMod val="20000"/>
                <a:lumOff val="80000"/>
              </a:schemeClr>
            </a:solidFill>
          </p:grpSpPr>
          <p:sp>
            <p:nvSpPr>
              <p:cNvPr id="359" name="フローチャート: 処理 358"/>
              <p:cNvSpPr/>
              <p:nvPr/>
            </p:nvSpPr>
            <p:spPr bwMode="auto">
              <a:xfrm>
                <a:off x="2519772" y="4199636"/>
                <a:ext cx="360040" cy="950874"/>
              </a:xfrm>
              <a:prstGeom prst="flowChartProcess">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cxnSp>
            <p:nvCxnSpPr>
              <p:cNvPr id="360" name="直線コネクタ 359"/>
              <p:cNvCxnSpPr/>
              <p:nvPr/>
            </p:nvCxnSpPr>
            <p:spPr bwMode="auto">
              <a:xfrm>
                <a:off x="2519772" y="43651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61" name="直線コネクタ 360"/>
              <p:cNvCxnSpPr/>
              <p:nvPr/>
            </p:nvCxnSpPr>
            <p:spPr bwMode="auto">
              <a:xfrm>
                <a:off x="2519772" y="451750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62" name="直線コネクタ 361"/>
              <p:cNvCxnSpPr/>
              <p:nvPr/>
            </p:nvCxnSpPr>
            <p:spPr bwMode="auto">
              <a:xfrm>
                <a:off x="2519772" y="4676368"/>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63" name="直線コネクタ 362"/>
              <p:cNvCxnSpPr/>
              <p:nvPr/>
            </p:nvCxnSpPr>
            <p:spPr bwMode="auto">
              <a:xfrm>
                <a:off x="2519772" y="4834076"/>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cxnSp>
            <p:nvCxnSpPr>
              <p:cNvPr id="364" name="直線コネクタ 363"/>
              <p:cNvCxnSpPr/>
              <p:nvPr/>
            </p:nvCxnSpPr>
            <p:spPr bwMode="auto">
              <a:xfrm>
                <a:off x="2519772" y="4987844"/>
                <a:ext cx="360040" cy="0"/>
              </a:xfrm>
              <a:prstGeom prst="line">
                <a:avLst/>
              </a:prstGeom>
              <a:grpFill/>
              <a:ln w="9525" cap="flat" cmpd="sng" algn="ctr">
                <a:solidFill>
                  <a:schemeClr val="bg2">
                    <a:lumMod val="10000"/>
                  </a:schemeClr>
                </a:solidFill>
                <a:prstDash val="solid"/>
                <a:round/>
                <a:headEnd type="none" w="med" len="med"/>
                <a:tailEnd type="none" w="med" len="med"/>
              </a:ln>
              <a:effectLst/>
            </p:spPr>
          </p:cxnSp>
        </p:grpSp>
        <p:sp>
          <p:nvSpPr>
            <p:cNvPr id="358" name="テキスト ボックス 357"/>
            <p:cNvSpPr txBox="1"/>
            <p:nvPr/>
          </p:nvSpPr>
          <p:spPr>
            <a:xfrm>
              <a:off x="1406410" y="3130029"/>
              <a:ext cx="396044" cy="276999"/>
            </a:xfrm>
            <a:prstGeom prst="rect">
              <a:avLst/>
            </a:prstGeom>
            <a:noFill/>
          </p:spPr>
          <p:txBody>
            <a:bodyPr wrap="square" rtlCol="0">
              <a:spAutoFit/>
            </a:bodyPr>
            <a:lstStyle/>
            <a:p>
              <a:r>
                <a:rPr kumimoji="1" lang="en-US" altLang="ja-JP" sz="1200" dirty="0" smtClean="0">
                  <a:solidFill>
                    <a:schemeClr val="bg2">
                      <a:lumMod val="10000"/>
                    </a:schemeClr>
                  </a:solidFill>
                </a:rPr>
                <a:t>QP</a:t>
              </a:r>
              <a:endParaRPr kumimoji="1" lang="ja-JP" altLang="en-US" sz="1200" dirty="0">
                <a:solidFill>
                  <a:schemeClr val="bg2">
                    <a:lumMod val="10000"/>
                  </a:schemeClr>
                </a:solidFill>
              </a:endParaRPr>
            </a:p>
          </p:txBody>
        </p:sp>
      </p:grpSp>
      <p:grpSp>
        <p:nvGrpSpPr>
          <p:cNvPr id="437" name="グループ化 436"/>
          <p:cNvGrpSpPr/>
          <p:nvPr/>
        </p:nvGrpSpPr>
        <p:grpSpPr>
          <a:xfrm>
            <a:off x="5262143" y="3535123"/>
            <a:ext cx="298005" cy="458151"/>
            <a:chOff x="3275856" y="3123604"/>
            <a:chExt cx="222900" cy="616323"/>
          </a:xfrm>
        </p:grpSpPr>
        <p:grpSp>
          <p:nvGrpSpPr>
            <p:cNvPr id="438" name="グループ化 437"/>
            <p:cNvGrpSpPr/>
            <p:nvPr/>
          </p:nvGrpSpPr>
          <p:grpSpPr>
            <a:xfrm>
              <a:off x="3275856" y="3195675"/>
              <a:ext cx="216024" cy="544252"/>
              <a:chOff x="2987824" y="2204864"/>
              <a:chExt cx="216024" cy="544252"/>
            </a:xfrm>
          </p:grpSpPr>
          <p:grpSp>
            <p:nvGrpSpPr>
              <p:cNvPr id="440" name="グループ化 439"/>
              <p:cNvGrpSpPr/>
              <p:nvPr/>
            </p:nvGrpSpPr>
            <p:grpSpPr>
              <a:xfrm>
                <a:off x="2987824" y="2204864"/>
                <a:ext cx="216024" cy="184212"/>
                <a:chOff x="2987824" y="2204864"/>
                <a:chExt cx="216024" cy="184212"/>
              </a:xfrm>
            </p:grpSpPr>
            <p:cxnSp>
              <p:nvCxnSpPr>
                <p:cNvPr id="447" name="直線コネクタ 446"/>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48" name="直線コネクタ 447"/>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41" name="グループ化 440"/>
              <p:cNvGrpSpPr/>
              <p:nvPr/>
            </p:nvGrpSpPr>
            <p:grpSpPr>
              <a:xfrm>
                <a:off x="2987824" y="2380692"/>
                <a:ext cx="216024" cy="184212"/>
                <a:chOff x="2987824" y="2204864"/>
                <a:chExt cx="216024" cy="184212"/>
              </a:xfrm>
            </p:grpSpPr>
            <p:cxnSp>
              <p:nvCxnSpPr>
                <p:cNvPr id="445" name="直線コネクタ 44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46" name="直線コネクタ 44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42" name="グループ化 441"/>
              <p:cNvGrpSpPr/>
              <p:nvPr/>
            </p:nvGrpSpPr>
            <p:grpSpPr>
              <a:xfrm>
                <a:off x="2987824" y="2564904"/>
                <a:ext cx="216024" cy="184212"/>
                <a:chOff x="2987824" y="2204864"/>
                <a:chExt cx="216024" cy="184212"/>
              </a:xfrm>
            </p:grpSpPr>
            <p:cxnSp>
              <p:nvCxnSpPr>
                <p:cNvPr id="443" name="直線コネクタ 44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44" name="直線コネクタ 44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439" name="直線コネクタ 438"/>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73" name="グループ化 472"/>
          <p:cNvGrpSpPr/>
          <p:nvPr/>
        </p:nvGrpSpPr>
        <p:grpSpPr>
          <a:xfrm>
            <a:off x="5795941" y="3539240"/>
            <a:ext cx="298005" cy="458151"/>
            <a:chOff x="3275856" y="3123604"/>
            <a:chExt cx="222900" cy="616323"/>
          </a:xfrm>
        </p:grpSpPr>
        <p:grpSp>
          <p:nvGrpSpPr>
            <p:cNvPr id="474" name="グループ化 473"/>
            <p:cNvGrpSpPr/>
            <p:nvPr/>
          </p:nvGrpSpPr>
          <p:grpSpPr>
            <a:xfrm>
              <a:off x="3275856" y="3195675"/>
              <a:ext cx="216024" cy="544252"/>
              <a:chOff x="2987824" y="2204864"/>
              <a:chExt cx="216024" cy="544252"/>
            </a:xfrm>
          </p:grpSpPr>
          <p:grpSp>
            <p:nvGrpSpPr>
              <p:cNvPr id="476" name="グループ化 475"/>
              <p:cNvGrpSpPr/>
              <p:nvPr/>
            </p:nvGrpSpPr>
            <p:grpSpPr>
              <a:xfrm>
                <a:off x="2987824" y="2204864"/>
                <a:ext cx="216024" cy="184212"/>
                <a:chOff x="2987824" y="2204864"/>
                <a:chExt cx="216024" cy="184212"/>
              </a:xfrm>
            </p:grpSpPr>
            <p:cxnSp>
              <p:nvCxnSpPr>
                <p:cNvPr id="483" name="直線コネクタ 48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84" name="直線コネクタ 48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77" name="グループ化 476"/>
              <p:cNvGrpSpPr/>
              <p:nvPr/>
            </p:nvGrpSpPr>
            <p:grpSpPr>
              <a:xfrm>
                <a:off x="2987824" y="2380692"/>
                <a:ext cx="216024" cy="184212"/>
                <a:chOff x="2987824" y="2204864"/>
                <a:chExt cx="216024" cy="184212"/>
              </a:xfrm>
            </p:grpSpPr>
            <p:cxnSp>
              <p:nvCxnSpPr>
                <p:cNvPr id="481" name="直線コネクタ 480"/>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82" name="直線コネクタ 481"/>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78" name="グループ化 477"/>
              <p:cNvGrpSpPr/>
              <p:nvPr/>
            </p:nvGrpSpPr>
            <p:grpSpPr>
              <a:xfrm>
                <a:off x="2987824" y="2564904"/>
                <a:ext cx="216024" cy="184212"/>
                <a:chOff x="2987824" y="2204864"/>
                <a:chExt cx="216024" cy="184212"/>
              </a:xfrm>
            </p:grpSpPr>
            <p:cxnSp>
              <p:nvCxnSpPr>
                <p:cNvPr id="479" name="直線コネクタ 478"/>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80" name="直線コネクタ 479"/>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475" name="直線コネクタ 474"/>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85" name="グループ化 484"/>
          <p:cNvGrpSpPr/>
          <p:nvPr/>
        </p:nvGrpSpPr>
        <p:grpSpPr>
          <a:xfrm>
            <a:off x="6359661" y="3539195"/>
            <a:ext cx="298005" cy="458151"/>
            <a:chOff x="3275856" y="3123604"/>
            <a:chExt cx="222900" cy="616323"/>
          </a:xfrm>
        </p:grpSpPr>
        <p:grpSp>
          <p:nvGrpSpPr>
            <p:cNvPr id="486" name="グループ化 485"/>
            <p:cNvGrpSpPr/>
            <p:nvPr/>
          </p:nvGrpSpPr>
          <p:grpSpPr>
            <a:xfrm>
              <a:off x="3275856" y="3195675"/>
              <a:ext cx="216024" cy="544252"/>
              <a:chOff x="2987824" y="2204864"/>
              <a:chExt cx="216024" cy="544252"/>
            </a:xfrm>
          </p:grpSpPr>
          <p:grpSp>
            <p:nvGrpSpPr>
              <p:cNvPr id="488" name="グループ化 487"/>
              <p:cNvGrpSpPr/>
              <p:nvPr/>
            </p:nvGrpSpPr>
            <p:grpSpPr>
              <a:xfrm>
                <a:off x="2987824" y="2204864"/>
                <a:ext cx="216024" cy="184212"/>
                <a:chOff x="2987824" y="2204864"/>
                <a:chExt cx="216024" cy="184212"/>
              </a:xfrm>
            </p:grpSpPr>
            <p:cxnSp>
              <p:nvCxnSpPr>
                <p:cNvPr id="495" name="直線コネクタ 49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96" name="直線コネクタ 49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89" name="グループ化 488"/>
              <p:cNvGrpSpPr/>
              <p:nvPr/>
            </p:nvGrpSpPr>
            <p:grpSpPr>
              <a:xfrm>
                <a:off x="2987824" y="2380692"/>
                <a:ext cx="216024" cy="184212"/>
                <a:chOff x="2987824" y="2204864"/>
                <a:chExt cx="216024" cy="184212"/>
              </a:xfrm>
            </p:grpSpPr>
            <p:cxnSp>
              <p:nvCxnSpPr>
                <p:cNvPr id="493" name="直線コネクタ 49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94" name="直線コネクタ 49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90" name="グループ化 489"/>
              <p:cNvGrpSpPr/>
              <p:nvPr/>
            </p:nvGrpSpPr>
            <p:grpSpPr>
              <a:xfrm>
                <a:off x="2987824" y="2564904"/>
                <a:ext cx="216024" cy="184212"/>
                <a:chOff x="2987824" y="2204864"/>
                <a:chExt cx="216024" cy="184212"/>
              </a:xfrm>
            </p:grpSpPr>
            <p:cxnSp>
              <p:nvCxnSpPr>
                <p:cNvPr id="491" name="直線コネクタ 490"/>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492" name="直線コネクタ 491"/>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487" name="直線コネクタ 486"/>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497" name="グループ化 496"/>
          <p:cNvGrpSpPr/>
          <p:nvPr/>
        </p:nvGrpSpPr>
        <p:grpSpPr>
          <a:xfrm>
            <a:off x="7154259" y="3535123"/>
            <a:ext cx="298005" cy="458151"/>
            <a:chOff x="3275856" y="3123604"/>
            <a:chExt cx="222900" cy="616323"/>
          </a:xfrm>
        </p:grpSpPr>
        <p:grpSp>
          <p:nvGrpSpPr>
            <p:cNvPr id="498" name="グループ化 497"/>
            <p:cNvGrpSpPr/>
            <p:nvPr/>
          </p:nvGrpSpPr>
          <p:grpSpPr>
            <a:xfrm>
              <a:off x="3275856" y="3195675"/>
              <a:ext cx="216024" cy="544252"/>
              <a:chOff x="2987824" y="2204864"/>
              <a:chExt cx="216024" cy="544252"/>
            </a:xfrm>
          </p:grpSpPr>
          <p:grpSp>
            <p:nvGrpSpPr>
              <p:cNvPr id="500" name="グループ化 499"/>
              <p:cNvGrpSpPr/>
              <p:nvPr/>
            </p:nvGrpSpPr>
            <p:grpSpPr>
              <a:xfrm>
                <a:off x="2987824" y="2204864"/>
                <a:ext cx="216024" cy="184212"/>
                <a:chOff x="2987824" y="2204864"/>
                <a:chExt cx="216024" cy="184212"/>
              </a:xfrm>
            </p:grpSpPr>
            <p:cxnSp>
              <p:nvCxnSpPr>
                <p:cNvPr id="507" name="直線コネクタ 506"/>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08" name="直線コネクタ 507"/>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01" name="グループ化 500"/>
              <p:cNvGrpSpPr/>
              <p:nvPr/>
            </p:nvGrpSpPr>
            <p:grpSpPr>
              <a:xfrm>
                <a:off x="2987824" y="2380692"/>
                <a:ext cx="216024" cy="184212"/>
                <a:chOff x="2987824" y="2204864"/>
                <a:chExt cx="216024" cy="184212"/>
              </a:xfrm>
            </p:grpSpPr>
            <p:cxnSp>
              <p:nvCxnSpPr>
                <p:cNvPr id="505" name="直線コネクタ 50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06" name="直線コネクタ 50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02" name="グループ化 501"/>
              <p:cNvGrpSpPr/>
              <p:nvPr/>
            </p:nvGrpSpPr>
            <p:grpSpPr>
              <a:xfrm>
                <a:off x="2987824" y="2564904"/>
                <a:ext cx="216024" cy="184212"/>
                <a:chOff x="2987824" y="2204864"/>
                <a:chExt cx="216024" cy="184212"/>
              </a:xfrm>
            </p:grpSpPr>
            <p:cxnSp>
              <p:nvCxnSpPr>
                <p:cNvPr id="503" name="直線コネクタ 50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04" name="直線コネクタ 50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499" name="直線コネクタ 498"/>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09" name="グループ化 508"/>
          <p:cNvGrpSpPr/>
          <p:nvPr/>
        </p:nvGrpSpPr>
        <p:grpSpPr>
          <a:xfrm>
            <a:off x="7688057" y="3539240"/>
            <a:ext cx="298005" cy="458151"/>
            <a:chOff x="3275856" y="3123604"/>
            <a:chExt cx="222900" cy="616323"/>
          </a:xfrm>
        </p:grpSpPr>
        <p:grpSp>
          <p:nvGrpSpPr>
            <p:cNvPr id="510" name="グループ化 509"/>
            <p:cNvGrpSpPr/>
            <p:nvPr/>
          </p:nvGrpSpPr>
          <p:grpSpPr>
            <a:xfrm>
              <a:off x="3275856" y="3195675"/>
              <a:ext cx="216024" cy="544252"/>
              <a:chOff x="2987824" y="2204864"/>
              <a:chExt cx="216024" cy="544252"/>
            </a:xfrm>
          </p:grpSpPr>
          <p:grpSp>
            <p:nvGrpSpPr>
              <p:cNvPr id="512" name="グループ化 511"/>
              <p:cNvGrpSpPr/>
              <p:nvPr/>
            </p:nvGrpSpPr>
            <p:grpSpPr>
              <a:xfrm>
                <a:off x="2987824" y="2204864"/>
                <a:ext cx="216024" cy="184212"/>
                <a:chOff x="2987824" y="2204864"/>
                <a:chExt cx="216024" cy="184212"/>
              </a:xfrm>
            </p:grpSpPr>
            <p:cxnSp>
              <p:nvCxnSpPr>
                <p:cNvPr id="519" name="直線コネクタ 518"/>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20" name="直線コネクタ 519"/>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13" name="グループ化 512"/>
              <p:cNvGrpSpPr/>
              <p:nvPr/>
            </p:nvGrpSpPr>
            <p:grpSpPr>
              <a:xfrm>
                <a:off x="2987824" y="2380692"/>
                <a:ext cx="216024" cy="184212"/>
                <a:chOff x="2987824" y="2204864"/>
                <a:chExt cx="216024" cy="184212"/>
              </a:xfrm>
            </p:grpSpPr>
            <p:cxnSp>
              <p:nvCxnSpPr>
                <p:cNvPr id="517" name="直線コネクタ 516"/>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18" name="直線コネクタ 517"/>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14" name="グループ化 513"/>
              <p:cNvGrpSpPr/>
              <p:nvPr/>
            </p:nvGrpSpPr>
            <p:grpSpPr>
              <a:xfrm>
                <a:off x="2987824" y="2564904"/>
                <a:ext cx="216024" cy="184212"/>
                <a:chOff x="2987824" y="2204864"/>
                <a:chExt cx="216024" cy="184212"/>
              </a:xfrm>
            </p:grpSpPr>
            <p:cxnSp>
              <p:nvCxnSpPr>
                <p:cNvPr id="515" name="直線コネクタ 51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16" name="直線コネクタ 51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511" name="直線コネクタ 510"/>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21" name="グループ化 520"/>
          <p:cNvGrpSpPr/>
          <p:nvPr/>
        </p:nvGrpSpPr>
        <p:grpSpPr>
          <a:xfrm>
            <a:off x="8251777" y="3539195"/>
            <a:ext cx="298005" cy="458151"/>
            <a:chOff x="3275856" y="3123604"/>
            <a:chExt cx="222900" cy="616323"/>
          </a:xfrm>
        </p:grpSpPr>
        <p:grpSp>
          <p:nvGrpSpPr>
            <p:cNvPr id="522" name="グループ化 521"/>
            <p:cNvGrpSpPr/>
            <p:nvPr/>
          </p:nvGrpSpPr>
          <p:grpSpPr>
            <a:xfrm>
              <a:off x="3275856" y="3195675"/>
              <a:ext cx="216024" cy="544252"/>
              <a:chOff x="2987824" y="2204864"/>
              <a:chExt cx="216024" cy="544252"/>
            </a:xfrm>
          </p:grpSpPr>
          <p:grpSp>
            <p:nvGrpSpPr>
              <p:cNvPr id="524" name="グループ化 523"/>
              <p:cNvGrpSpPr/>
              <p:nvPr/>
            </p:nvGrpSpPr>
            <p:grpSpPr>
              <a:xfrm>
                <a:off x="2987824" y="2204864"/>
                <a:ext cx="216024" cy="184212"/>
                <a:chOff x="2987824" y="2204864"/>
                <a:chExt cx="216024" cy="184212"/>
              </a:xfrm>
            </p:grpSpPr>
            <p:cxnSp>
              <p:nvCxnSpPr>
                <p:cNvPr id="531" name="直線コネクタ 530"/>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32" name="直線コネクタ 531"/>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25" name="グループ化 524"/>
              <p:cNvGrpSpPr/>
              <p:nvPr/>
            </p:nvGrpSpPr>
            <p:grpSpPr>
              <a:xfrm>
                <a:off x="2987824" y="2380692"/>
                <a:ext cx="216024" cy="184212"/>
                <a:chOff x="2987824" y="2204864"/>
                <a:chExt cx="216024" cy="184212"/>
              </a:xfrm>
            </p:grpSpPr>
            <p:cxnSp>
              <p:nvCxnSpPr>
                <p:cNvPr id="529" name="直線コネクタ 528"/>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30" name="直線コネクタ 529"/>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26" name="グループ化 525"/>
              <p:cNvGrpSpPr/>
              <p:nvPr/>
            </p:nvGrpSpPr>
            <p:grpSpPr>
              <a:xfrm>
                <a:off x="2987824" y="2564904"/>
                <a:ext cx="216024" cy="184212"/>
                <a:chOff x="2987824" y="2204864"/>
                <a:chExt cx="216024" cy="184212"/>
              </a:xfrm>
            </p:grpSpPr>
            <p:cxnSp>
              <p:nvCxnSpPr>
                <p:cNvPr id="527" name="直線コネクタ 526"/>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28" name="直線コネクタ 527"/>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523" name="直線コネクタ 522"/>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33" name="グループ化 532"/>
          <p:cNvGrpSpPr/>
          <p:nvPr/>
        </p:nvGrpSpPr>
        <p:grpSpPr>
          <a:xfrm>
            <a:off x="1437889" y="3041536"/>
            <a:ext cx="298005" cy="458151"/>
            <a:chOff x="3275856" y="3123604"/>
            <a:chExt cx="222900" cy="616323"/>
          </a:xfrm>
        </p:grpSpPr>
        <p:grpSp>
          <p:nvGrpSpPr>
            <p:cNvPr id="534" name="グループ化 533"/>
            <p:cNvGrpSpPr/>
            <p:nvPr/>
          </p:nvGrpSpPr>
          <p:grpSpPr>
            <a:xfrm>
              <a:off x="3275856" y="3195675"/>
              <a:ext cx="216024" cy="544252"/>
              <a:chOff x="2987824" y="2204864"/>
              <a:chExt cx="216024" cy="544252"/>
            </a:xfrm>
          </p:grpSpPr>
          <p:grpSp>
            <p:nvGrpSpPr>
              <p:cNvPr id="536" name="グループ化 535"/>
              <p:cNvGrpSpPr/>
              <p:nvPr/>
            </p:nvGrpSpPr>
            <p:grpSpPr>
              <a:xfrm>
                <a:off x="2987824" y="2204864"/>
                <a:ext cx="216024" cy="184212"/>
                <a:chOff x="2987824" y="2204864"/>
                <a:chExt cx="216024" cy="184212"/>
              </a:xfrm>
            </p:grpSpPr>
            <p:cxnSp>
              <p:nvCxnSpPr>
                <p:cNvPr id="543" name="直線コネクタ 54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44" name="直線コネクタ 54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37" name="グループ化 536"/>
              <p:cNvGrpSpPr/>
              <p:nvPr/>
            </p:nvGrpSpPr>
            <p:grpSpPr>
              <a:xfrm>
                <a:off x="2987824" y="2380692"/>
                <a:ext cx="216024" cy="184212"/>
                <a:chOff x="2987824" y="2204864"/>
                <a:chExt cx="216024" cy="184212"/>
              </a:xfrm>
            </p:grpSpPr>
            <p:cxnSp>
              <p:nvCxnSpPr>
                <p:cNvPr id="541" name="直線コネクタ 540"/>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42" name="直線コネクタ 541"/>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38" name="グループ化 537"/>
              <p:cNvGrpSpPr/>
              <p:nvPr/>
            </p:nvGrpSpPr>
            <p:grpSpPr>
              <a:xfrm>
                <a:off x="2987824" y="2564904"/>
                <a:ext cx="216024" cy="184212"/>
                <a:chOff x="2987824" y="2204864"/>
                <a:chExt cx="216024" cy="184212"/>
              </a:xfrm>
            </p:grpSpPr>
            <p:cxnSp>
              <p:nvCxnSpPr>
                <p:cNvPr id="539" name="直線コネクタ 538"/>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40" name="直線コネクタ 539"/>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535" name="直線コネクタ 534"/>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45" name="グループ化 544"/>
          <p:cNvGrpSpPr/>
          <p:nvPr/>
        </p:nvGrpSpPr>
        <p:grpSpPr>
          <a:xfrm>
            <a:off x="2675216" y="3064459"/>
            <a:ext cx="298005" cy="458151"/>
            <a:chOff x="3275856" y="3123604"/>
            <a:chExt cx="222900" cy="616323"/>
          </a:xfrm>
        </p:grpSpPr>
        <p:grpSp>
          <p:nvGrpSpPr>
            <p:cNvPr id="546" name="グループ化 545"/>
            <p:cNvGrpSpPr/>
            <p:nvPr/>
          </p:nvGrpSpPr>
          <p:grpSpPr>
            <a:xfrm>
              <a:off x="3275856" y="3195675"/>
              <a:ext cx="216024" cy="544252"/>
              <a:chOff x="2987824" y="2204864"/>
              <a:chExt cx="216024" cy="544252"/>
            </a:xfrm>
          </p:grpSpPr>
          <p:grpSp>
            <p:nvGrpSpPr>
              <p:cNvPr id="548" name="グループ化 547"/>
              <p:cNvGrpSpPr/>
              <p:nvPr/>
            </p:nvGrpSpPr>
            <p:grpSpPr>
              <a:xfrm>
                <a:off x="2987824" y="2204864"/>
                <a:ext cx="216024" cy="184212"/>
                <a:chOff x="2987824" y="2204864"/>
                <a:chExt cx="216024" cy="184212"/>
              </a:xfrm>
            </p:grpSpPr>
            <p:cxnSp>
              <p:nvCxnSpPr>
                <p:cNvPr id="555" name="直線コネクタ 55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56" name="直線コネクタ 55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49" name="グループ化 548"/>
              <p:cNvGrpSpPr/>
              <p:nvPr/>
            </p:nvGrpSpPr>
            <p:grpSpPr>
              <a:xfrm>
                <a:off x="2987824" y="2380692"/>
                <a:ext cx="216024" cy="184212"/>
                <a:chOff x="2987824" y="2204864"/>
                <a:chExt cx="216024" cy="184212"/>
              </a:xfrm>
            </p:grpSpPr>
            <p:cxnSp>
              <p:nvCxnSpPr>
                <p:cNvPr id="553" name="直線コネクタ 55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54" name="直線コネクタ 55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50" name="グループ化 549"/>
              <p:cNvGrpSpPr/>
              <p:nvPr/>
            </p:nvGrpSpPr>
            <p:grpSpPr>
              <a:xfrm>
                <a:off x="2987824" y="2564904"/>
                <a:ext cx="216024" cy="184212"/>
                <a:chOff x="2987824" y="2204864"/>
                <a:chExt cx="216024" cy="184212"/>
              </a:xfrm>
            </p:grpSpPr>
            <p:cxnSp>
              <p:nvCxnSpPr>
                <p:cNvPr id="551" name="直線コネクタ 550"/>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52" name="直線コネクタ 551"/>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547" name="直線コネクタ 546"/>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57" name="グループ化 556"/>
          <p:cNvGrpSpPr/>
          <p:nvPr/>
        </p:nvGrpSpPr>
        <p:grpSpPr>
          <a:xfrm>
            <a:off x="3985497" y="3089218"/>
            <a:ext cx="298005" cy="458151"/>
            <a:chOff x="3275856" y="3123604"/>
            <a:chExt cx="222900" cy="616323"/>
          </a:xfrm>
        </p:grpSpPr>
        <p:grpSp>
          <p:nvGrpSpPr>
            <p:cNvPr id="558" name="グループ化 557"/>
            <p:cNvGrpSpPr/>
            <p:nvPr/>
          </p:nvGrpSpPr>
          <p:grpSpPr>
            <a:xfrm>
              <a:off x="3275856" y="3195675"/>
              <a:ext cx="216024" cy="544252"/>
              <a:chOff x="2987824" y="2204864"/>
              <a:chExt cx="216024" cy="544252"/>
            </a:xfrm>
          </p:grpSpPr>
          <p:grpSp>
            <p:nvGrpSpPr>
              <p:cNvPr id="560" name="グループ化 559"/>
              <p:cNvGrpSpPr/>
              <p:nvPr/>
            </p:nvGrpSpPr>
            <p:grpSpPr>
              <a:xfrm>
                <a:off x="2987824" y="2204864"/>
                <a:ext cx="216024" cy="184212"/>
                <a:chOff x="2987824" y="2204864"/>
                <a:chExt cx="216024" cy="184212"/>
              </a:xfrm>
            </p:grpSpPr>
            <p:cxnSp>
              <p:nvCxnSpPr>
                <p:cNvPr id="567" name="直線コネクタ 566"/>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68" name="直線コネクタ 567"/>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61" name="グループ化 560"/>
              <p:cNvGrpSpPr/>
              <p:nvPr/>
            </p:nvGrpSpPr>
            <p:grpSpPr>
              <a:xfrm>
                <a:off x="2987824" y="2380692"/>
                <a:ext cx="216024" cy="184212"/>
                <a:chOff x="2987824" y="2204864"/>
                <a:chExt cx="216024" cy="184212"/>
              </a:xfrm>
            </p:grpSpPr>
            <p:cxnSp>
              <p:nvCxnSpPr>
                <p:cNvPr id="565" name="直線コネクタ 564"/>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66" name="直線コネクタ 565"/>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none" w="med" len="med"/>
                </a:ln>
                <a:effectLst/>
              </p:spPr>
            </p:cxnSp>
          </p:grpSp>
          <p:grpSp>
            <p:nvGrpSpPr>
              <p:cNvPr id="562" name="グループ化 561"/>
              <p:cNvGrpSpPr/>
              <p:nvPr/>
            </p:nvGrpSpPr>
            <p:grpSpPr>
              <a:xfrm>
                <a:off x="2987824" y="2564904"/>
                <a:ext cx="216024" cy="184212"/>
                <a:chOff x="2987824" y="2204864"/>
                <a:chExt cx="216024" cy="184212"/>
              </a:xfrm>
            </p:grpSpPr>
            <p:cxnSp>
              <p:nvCxnSpPr>
                <p:cNvPr id="563" name="直線コネクタ 562"/>
                <p:cNvCxnSpPr/>
                <p:nvPr/>
              </p:nvCxnSpPr>
              <p:spPr bwMode="auto">
                <a:xfrm>
                  <a:off x="2987824" y="2204864"/>
                  <a:ext cx="216024" cy="108012"/>
                </a:xfrm>
                <a:prstGeom prst="line">
                  <a:avLst/>
                </a:prstGeom>
                <a:noFill/>
                <a:ln w="19050" cap="flat" cmpd="sng" algn="ctr">
                  <a:solidFill>
                    <a:schemeClr val="tx2"/>
                  </a:solidFill>
                  <a:prstDash val="solid"/>
                  <a:round/>
                  <a:headEnd type="none" w="med" len="med"/>
                  <a:tailEnd type="none" w="med" len="med"/>
                </a:ln>
                <a:effectLst/>
              </p:spPr>
            </p:cxnSp>
            <p:cxnSp>
              <p:nvCxnSpPr>
                <p:cNvPr id="564" name="直線コネクタ 563"/>
                <p:cNvCxnSpPr/>
                <p:nvPr/>
              </p:nvCxnSpPr>
              <p:spPr bwMode="auto">
                <a:xfrm flipH="1">
                  <a:off x="2987824" y="2312876"/>
                  <a:ext cx="216024" cy="76200"/>
                </a:xfrm>
                <a:prstGeom prst="line">
                  <a:avLst/>
                </a:prstGeom>
                <a:noFill/>
                <a:ln w="19050" cap="flat" cmpd="sng" algn="ctr">
                  <a:solidFill>
                    <a:schemeClr val="tx2"/>
                  </a:solidFill>
                  <a:prstDash val="solid"/>
                  <a:round/>
                  <a:headEnd type="none" w="med" len="med"/>
                  <a:tailEnd type="arrow" w="med" len="med"/>
                </a:ln>
                <a:effectLst/>
              </p:spPr>
            </p:cxnSp>
          </p:grpSp>
        </p:grpSp>
        <p:cxnSp>
          <p:nvCxnSpPr>
            <p:cNvPr id="559" name="直線コネクタ 558"/>
            <p:cNvCxnSpPr/>
            <p:nvPr/>
          </p:nvCxnSpPr>
          <p:spPr bwMode="auto">
            <a:xfrm flipH="1">
              <a:off x="3282732" y="3123604"/>
              <a:ext cx="216024" cy="76200"/>
            </a:xfrm>
            <a:prstGeom prst="line">
              <a:avLst/>
            </a:prstGeom>
            <a:noFill/>
            <a:ln w="19050" cap="flat" cmpd="sng" algn="ctr">
              <a:solidFill>
                <a:schemeClr val="tx2"/>
              </a:solidFill>
              <a:prstDash val="solid"/>
              <a:round/>
              <a:headEnd type="none" w="med" len="med"/>
              <a:tailEnd type="none" w="med" len="med"/>
            </a:ln>
            <a:effectLst/>
          </p:spPr>
        </p:cxnSp>
      </p:grpSp>
      <p:sp>
        <p:nvSpPr>
          <p:cNvPr id="570" name="テキスト ボックス 569"/>
          <p:cNvSpPr txBox="1"/>
          <p:nvPr/>
        </p:nvSpPr>
        <p:spPr>
          <a:xfrm>
            <a:off x="682156" y="5809135"/>
            <a:ext cx="3676427" cy="369332"/>
          </a:xfrm>
          <a:prstGeom prst="rect">
            <a:avLst/>
          </a:prstGeom>
          <a:noFill/>
        </p:spPr>
        <p:txBody>
          <a:bodyPr wrap="square" rtlCol="0">
            <a:spAutoFit/>
          </a:bodyPr>
          <a:lstStyle/>
          <a:p>
            <a:pPr algn="ctr"/>
            <a:r>
              <a:rPr lang="en-US" altLang="ja-JP" dirty="0" smtClean="0">
                <a:solidFill>
                  <a:schemeClr val="bg2">
                    <a:lumMod val="10000"/>
                  </a:schemeClr>
                </a:solidFill>
              </a:rPr>
              <a:t>(a) Parallelism on </a:t>
            </a:r>
            <a:r>
              <a:rPr lang="en-US" altLang="ja-JP" dirty="0">
                <a:solidFill>
                  <a:srgbClr val="C0504D"/>
                </a:solidFill>
              </a:rPr>
              <a:t>different IB CTXs</a:t>
            </a:r>
            <a:endParaRPr kumimoji="1" lang="ja-JP" altLang="en-US" dirty="0">
              <a:solidFill>
                <a:srgbClr val="C0504D"/>
              </a:solidFill>
            </a:endParaRPr>
          </a:p>
        </p:txBody>
      </p:sp>
      <p:sp>
        <p:nvSpPr>
          <p:cNvPr id="571" name="テキスト ボックス 570"/>
          <p:cNvSpPr txBox="1"/>
          <p:nvPr/>
        </p:nvSpPr>
        <p:spPr>
          <a:xfrm>
            <a:off x="5084681" y="5820482"/>
            <a:ext cx="3676427" cy="369332"/>
          </a:xfrm>
          <a:prstGeom prst="rect">
            <a:avLst/>
          </a:prstGeom>
          <a:noFill/>
        </p:spPr>
        <p:txBody>
          <a:bodyPr wrap="square" rtlCol="0">
            <a:spAutoFit/>
          </a:bodyPr>
          <a:lstStyle/>
          <a:p>
            <a:pPr algn="ctr"/>
            <a:r>
              <a:rPr lang="en-US" altLang="ja-JP" dirty="0" smtClean="0">
                <a:solidFill>
                  <a:schemeClr val="bg2">
                    <a:lumMod val="10000"/>
                  </a:schemeClr>
                </a:solidFill>
              </a:rPr>
              <a:t>(b) Parallelism on </a:t>
            </a:r>
            <a:r>
              <a:rPr lang="en-US" altLang="ja-JP" dirty="0">
                <a:solidFill>
                  <a:srgbClr val="C0504D"/>
                </a:solidFill>
              </a:rPr>
              <a:t>different CQs / </a:t>
            </a:r>
            <a:r>
              <a:rPr lang="en-US" altLang="ja-JP" dirty="0" smtClean="0">
                <a:solidFill>
                  <a:srgbClr val="C0504D"/>
                </a:solidFill>
              </a:rPr>
              <a:t>QPs</a:t>
            </a:r>
            <a:endParaRPr kumimoji="1" lang="ja-JP" altLang="en-US" dirty="0">
              <a:solidFill>
                <a:srgbClr val="C0504D"/>
              </a:solidFill>
            </a:endParaRPr>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30</a:t>
            </a:fld>
            <a:endParaRPr kumimoji="1" lang="ja-JP" altLang="en-US"/>
          </a:p>
        </p:txBody>
      </p:sp>
    </p:spTree>
    <p:extLst>
      <p:ext uri="{BB962C8B-B14F-4D97-AF65-F5344CB8AC3E}">
        <p14:creationId xmlns:p14="http://schemas.microsoft.com/office/powerpoint/2010/main" val="146434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Parallelize InfiniBand </a:t>
            </a:r>
            <a:r>
              <a:rPr lang="en-US" altLang="ja-JP" sz="2400" dirty="0"/>
              <a:t>S</a:t>
            </a:r>
            <a:r>
              <a:rPr lang="en-US" altLang="ja-JP" sz="2400" dirty="0" smtClean="0"/>
              <a:t>mall Data </a:t>
            </a:r>
            <a:r>
              <a:rPr lang="en-US" altLang="ja-JP" sz="2400" dirty="0"/>
              <a:t>T</a:t>
            </a:r>
            <a:r>
              <a:rPr lang="en-US" altLang="ja-JP" sz="2400" dirty="0" smtClean="0"/>
              <a:t>ransfer</a:t>
            </a:r>
            <a:endParaRPr kumimoji="1" lang="ja-JP" altLang="en-US" sz="2400" dirty="0"/>
          </a:p>
        </p:txBody>
      </p:sp>
      <p:sp>
        <p:nvSpPr>
          <p:cNvPr id="3" name="コンテンツ プレースホルダー 2"/>
          <p:cNvSpPr>
            <a:spLocks noGrp="1"/>
          </p:cNvSpPr>
          <p:nvPr>
            <p:ph idx="1"/>
          </p:nvPr>
        </p:nvSpPr>
        <p:spPr/>
        <p:txBody>
          <a:bodyPr/>
          <a:lstStyle/>
          <a:p>
            <a:r>
              <a:rPr lang="en-US" altLang="ja-JP" sz="2000" dirty="0" smtClean="0"/>
              <a:t>3 parallelism </a:t>
            </a:r>
            <a:r>
              <a:rPr lang="en-US" altLang="ja-JP" sz="2000" dirty="0"/>
              <a:t>e</a:t>
            </a:r>
            <a:r>
              <a:rPr lang="en-US" altLang="ja-JP" sz="2000" dirty="0" smtClean="0"/>
              <a:t>xperiments based on </a:t>
            </a:r>
            <a:r>
              <a:rPr lang="en-US" altLang="ja-JP" sz="1800" b="1" dirty="0" err="1" smtClean="0">
                <a:latin typeface="Cambria Math" panose="02040503050406030204" pitchFamily="18" charset="0"/>
                <a:ea typeface="Cambria Math" panose="02040503050406030204" pitchFamily="18" charset="0"/>
              </a:rPr>
              <a:t>ib_write_bw</a:t>
            </a:r>
            <a:r>
              <a:rPr lang="en-US" altLang="ja-JP" sz="2000" dirty="0" smtClean="0"/>
              <a:t>:</a:t>
            </a:r>
            <a:endParaRPr lang="en-US" altLang="ja-JP" dirty="0"/>
          </a:p>
          <a:p>
            <a:pPr marL="800100" lvl="1" indent="-342900">
              <a:buFont typeface="+mj-lt"/>
              <a:buAutoNum type="arabicPeriod"/>
            </a:pPr>
            <a:r>
              <a:rPr lang="en-US" altLang="ja-JP" sz="1800" b="1" i="1" dirty="0" smtClean="0"/>
              <a:t>IB contexts</a:t>
            </a:r>
            <a:r>
              <a:rPr lang="en-US" altLang="ja-JP" sz="1800" dirty="0" smtClean="0"/>
              <a:t>  </a:t>
            </a:r>
            <a:r>
              <a:rPr lang="en-US" altLang="ja-JP" sz="1600" dirty="0" smtClean="0"/>
              <a:t>1 process per node,  </a:t>
            </a:r>
            <a:r>
              <a:rPr lang="en-US" altLang="ja-JP" sz="1600" dirty="0" smtClean="0">
                <a:solidFill>
                  <a:srgbClr val="C0504D"/>
                </a:solidFill>
              </a:rPr>
              <a:t>64 IB </a:t>
            </a:r>
            <a:r>
              <a:rPr lang="en-US" altLang="ja-JP" sz="1600" dirty="0">
                <a:solidFill>
                  <a:srgbClr val="C0504D"/>
                </a:solidFill>
              </a:rPr>
              <a:t>CTX </a:t>
            </a:r>
            <a:r>
              <a:rPr lang="en-US" altLang="ja-JP" sz="1600" dirty="0" smtClean="0">
                <a:solidFill>
                  <a:srgbClr val="C0504D"/>
                </a:solidFill>
              </a:rPr>
              <a:t>per process</a:t>
            </a:r>
            <a:r>
              <a:rPr lang="en-US" altLang="ja-JP" sz="1600" dirty="0" smtClean="0"/>
              <a:t>, 1 QP + 1 CQ per IB CTX</a:t>
            </a:r>
            <a:endParaRPr lang="en-US" altLang="ja-JP" sz="1800" dirty="0" smtClean="0"/>
          </a:p>
          <a:p>
            <a:pPr marL="800100" lvl="1" indent="-342900">
              <a:buFont typeface="+mj-lt"/>
              <a:buAutoNum type="arabicPeriod"/>
            </a:pPr>
            <a:r>
              <a:rPr kumimoji="1" lang="en-US" altLang="ja-JP" sz="1800" b="1" i="1" dirty="0" smtClean="0"/>
              <a:t>QPs and CQs</a:t>
            </a:r>
            <a:r>
              <a:rPr kumimoji="1" lang="en-US" altLang="ja-JP" sz="1800" dirty="0" smtClean="0"/>
              <a:t> </a:t>
            </a:r>
            <a:r>
              <a:rPr kumimoji="1" lang="en-US" altLang="ja-JP" sz="1600" dirty="0"/>
              <a:t> 1 </a:t>
            </a:r>
            <a:r>
              <a:rPr kumimoji="1" lang="en-US" altLang="ja-JP" sz="1600" dirty="0" smtClean="0"/>
              <a:t>process per node, </a:t>
            </a:r>
            <a:r>
              <a:rPr lang="en-US" altLang="ja-JP" sz="1600" dirty="0"/>
              <a:t>1 IB </a:t>
            </a:r>
            <a:r>
              <a:rPr lang="en-US" altLang="ja-JP" sz="1600" dirty="0" smtClean="0"/>
              <a:t>CTX per process, </a:t>
            </a:r>
            <a:r>
              <a:rPr lang="en-US" altLang="ja-JP" sz="1600" dirty="0" smtClean="0">
                <a:solidFill>
                  <a:srgbClr val="C0504D"/>
                </a:solidFill>
              </a:rPr>
              <a:t>64 </a:t>
            </a:r>
            <a:r>
              <a:rPr lang="en-US" altLang="ja-JP" sz="1600" dirty="0">
                <a:solidFill>
                  <a:srgbClr val="C0504D"/>
                </a:solidFill>
              </a:rPr>
              <a:t>QPs +</a:t>
            </a:r>
            <a:r>
              <a:rPr lang="en-US" altLang="ja-JP" sz="1600" dirty="0" smtClean="0">
                <a:solidFill>
                  <a:srgbClr val="C0504D"/>
                </a:solidFill>
              </a:rPr>
              <a:t> 64 </a:t>
            </a:r>
            <a:r>
              <a:rPr lang="en-US" altLang="ja-JP" sz="1600" dirty="0">
                <a:solidFill>
                  <a:srgbClr val="C0504D"/>
                </a:solidFill>
              </a:rPr>
              <a:t>CQs per IB </a:t>
            </a:r>
            <a:r>
              <a:rPr lang="en-US" altLang="ja-JP" sz="1600" dirty="0" smtClean="0">
                <a:solidFill>
                  <a:srgbClr val="C0504D"/>
                </a:solidFill>
              </a:rPr>
              <a:t>CTX</a:t>
            </a:r>
            <a:endParaRPr lang="en-US" altLang="ja-JP" sz="1800" dirty="0" smtClean="0">
              <a:solidFill>
                <a:srgbClr val="C0504D"/>
              </a:solidFill>
            </a:endParaRPr>
          </a:p>
          <a:p>
            <a:pPr marL="800100" lvl="1" indent="-342900">
              <a:buFont typeface="+mj-lt"/>
              <a:buAutoNum type="arabicPeriod"/>
            </a:pPr>
            <a:r>
              <a:rPr lang="en-US" altLang="ja-JP" sz="1800" b="1" i="1" dirty="0" smtClean="0"/>
              <a:t>QPs only</a:t>
            </a:r>
            <a:r>
              <a:rPr lang="en-US" altLang="ja-JP" sz="1800" dirty="0" smtClean="0"/>
              <a:t> </a:t>
            </a:r>
            <a:r>
              <a:rPr lang="en-US" altLang="ja-JP" sz="1600" dirty="0"/>
              <a:t> 1 process per node, 1 IB CTX per process, </a:t>
            </a:r>
            <a:r>
              <a:rPr lang="en-US" altLang="ja-JP" sz="1600" dirty="0" smtClean="0">
                <a:solidFill>
                  <a:srgbClr val="C0504D"/>
                </a:solidFill>
              </a:rPr>
              <a:t>64 </a:t>
            </a:r>
            <a:r>
              <a:rPr lang="en-US" altLang="ja-JP" sz="1600" dirty="0">
                <a:solidFill>
                  <a:srgbClr val="C0504D"/>
                </a:solidFill>
              </a:rPr>
              <a:t>QPs </a:t>
            </a:r>
            <a:r>
              <a:rPr lang="en-US" altLang="ja-JP" sz="1600" dirty="0" smtClean="0">
                <a:solidFill>
                  <a:srgbClr val="C0504D"/>
                </a:solidFill>
              </a:rPr>
              <a:t>+ 1 shared CQ </a:t>
            </a:r>
            <a:r>
              <a:rPr lang="en-US" altLang="ja-JP" sz="1600" dirty="0">
                <a:solidFill>
                  <a:srgbClr val="C0504D"/>
                </a:solidFill>
              </a:rPr>
              <a:t>per IB CTX</a:t>
            </a:r>
            <a:endParaRPr lang="ja-JP" altLang="en-US" sz="1800" dirty="0">
              <a:solidFill>
                <a:srgbClr val="C0504D"/>
              </a:solidFill>
            </a:endParaRPr>
          </a:p>
          <a:p>
            <a:pPr marL="400050" lvl="1" indent="0">
              <a:buNone/>
            </a:pPr>
            <a:endParaRPr lang="ja-JP" altLang="en-US" sz="1600" dirty="0"/>
          </a:p>
        </p:txBody>
      </p:sp>
      <p:sp>
        <p:nvSpPr>
          <p:cNvPr id="4" name="円/楕円 3"/>
          <p:cNvSpPr/>
          <p:nvPr/>
        </p:nvSpPr>
        <p:spPr bwMode="auto">
          <a:xfrm>
            <a:off x="683568" y="1988840"/>
            <a:ext cx="720080" cy="288032"/>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7" name="テキスト ボックス 6"/>
          <p:cNvSpPr txBox="1"/>
          <p:nvPr/>
        </p:nvSpPr>
        <p:spPr>
          <a:xfrm>
            <a:off x="1080628" y="6230130"/>
            <a:ext cx="6192688" cy="523220"/>
          </a:xfrm>
          <a:prstGeom prst="rect">
            <a:avLst/>
          </a:prstGeom>
          <a:noFill/>
        </p:spPr>
        <p:txBody>
          <a:bodyPr wrap="square" rtlCol="0">
            <a:spAutoFit/>
          </a:bodyPr>
          <a:lstStyle/>
          <a:p>
            <a:pPr marL="400050" lvl="1" indent="0">
              <a:buNone/>
            </a:pPr>
            <a:r>
              <a:rPr lang="en-US" altLang="ja-JP" sz="1400" dirty="0"/>
              <a:t>Test bed:  Intel </a:t>
            </a:r>
            <a:r>
              <a:rPr lang="it-IT" altLang="ja-JP" sz="1400" dirty="0"/>
              <a:t>Intel Xeon Phi SE10P </a:t>
            </a:r>
            <a:r>
              <a:rPr lang="it-IT" altLang="ja-JP" sz="1400" dirty="0" smtClean="0"/>
              <a:t>Coprocessor, </a:t>
            </a:r>
            <a:r>
              <a:rPr lang="en-US" altLang="ja-JP" sz="1400" dirty="0" smtClean="0"/>
              <a:t>InfiniBand </a:t>
            </a:r>
            <a:r>
              <a:rPr lang="en-US" altLang="ja-JP" sz="1400" dirty="0"/>
              <a:t>FDR</a:t>
            </a:r>
          </a:p>
          <a:p>
            <a:pPr marL="400050" lvl="1" indent="0">
              <a:buNone/>
            </a:pPr>
            <a:r>
              <a:rPr lang="en-US" altLang="ja-JP" sz="1400" dirty="0"/>
              <a:t>Data size:  </a:t>
            </a:r>
            <a:r>
              <a:rPr lang="en-US" altLang="ja-JP" sz="1400" dirty="0" smtClean="0"/>
              <a:t>64 </a:t>
            </a:r>
            <a:r>
              <a:rPr lang="en-US" altLang="ja-JP" sz="1400" dirty="0"/>
              <a:t>Bytes</a:t>
            </a:r>
            <a:endParaRPr kumimoji="1" lang="ja-JP" altLang="en-US" dirty="0"/>
          </a:p>
        </p:txBody>
      </p:sp>
      <p:graphicFrame>
        <p:nvGraphicFramePr>
          <p:cNvPr id="12" name="グラフ 11"/>
          <p:cNvGraphicFramePr>
            <a:graphicFrameLocks/>
          </p:cNvGraphicFramePr>
          <p:nvPr>
            <p:extLst>
              <p:ext uri="{D42A27DB-BD31-4B8C-83A1-F6EECF244321}">
                <p14:modId xmlns:p14="http://schemas.microsoft.com/office/powerpoint/2010/main" val="729166597"/>
              </p:ext>
            </p:extLst>
          </p:nvPr>
        </p:nvGraphicFramePr>
        <p:xfrm>
          <a:off x="1447800" y="2739954"/>
          <a:ext cx="5103500" cy="3073783"/>
        </p:xfrm>
        <a:graphic>
          <a:graphicData uri="http://schemas.openxmlformats.org/drawingml/2006/chart">
            <c:chart xmlns:c="http://schemas.openxmlformats.org/drawingml/2006/chart" xmlns:r="http://schemas.openxmlformats.org/officeDocument/2006/relationships" r:id="rId3"/>
          </a:graphicData>
        </a:graphic>
      </p:graphicFrame>
      <p:sp>
        <p:nvSpPr>
          <p:cNvPr id="5" name="幻灯片编号占位符 4"/>
          <p:cNvSpPr>
            <a:spLocks noGrp="1"/>
          </p:cNvSpPr>
          <p:nvPr>
            <p:ph type="sldNum" sz="quarter" idx="12"/>
          </p:nvPr>
        </p:nvSpPr>
        <p:spPr/>
        <p:txBody>
          <a:bodyPr/>
          <a:lstStyle/>
          <a:p>
            <a:fld id="{D2D8002D-B5B0-4BAC-B1F6-782DDCCE6D9C}" type="slidenum">
              <a:rPr kumimoji="1" lang="ja-JP" altLang="en-US" smtClean="0"/>
              <a:t>31</a:t>
            </a:fld>
            <a:endParaRPr kumimoji="1" lang="ja-JP" altLang="en-US"/>
          </a:p>
        </p:txBody>
      </p:sp>
    </p:spTree>
    <p:extLst>
      <p:ext uri="{BB962C8B-B14F-4D97-AF65-F5344CB8AC3E}">
        <p14:creationId xmlns:p14="http://schemas.microsoft.com/office/powerpoint/2010/main" val="216165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Eager Message Transferring in IB </a:t>
            </a:r>
            <a:r>
              <a:rPr lang="en-US" altLang="ja-JP" dirty="0" err="1" smtClean="0"/>
              <a:t>netmod</a:t>
            </a:r>
            <a:endParaRPr kumimoji="1" lang="ja-JP" altLang="en-US" dirty="0"/>
          </a:p>
        </p:txBody>
      </p:sp>
      <p:sp>
        <p:nvSpPr>
          <p:cNvPr id="3" name="コンテンツ プレースホルダー 2"/>
          <p:cNvSpPr>
            <a:spLocks noGrp="1"/>
          </p:cNvSpPr>
          <p:nvPr>
            <p:ph idx="1"/>
          </p:nvPr>
        </p:nvSpPr>
        <p:spPr>
          <a:xfrm>
            <a:off x="228600" y="914400"/>
            <a:ext cx="4905975" cy="5791200"/>
          </a:xfrm>
        </p:spPr>
        <p:txBody>
          <a:bodyPr/>
          <a:lstStyle/>
          <a:p>
            <a:pPr>
              <a:lnSpc>
                <a:spcPct val="110000"/>
              </a:lnSpc>
            </a:pPr>
            <a:r>
              <a:rPr kumimoji="1" lang="en-US" altLang="ja-JP" sz="2000" dirty="0" smtClean="0"/>
              <a:t>When send many small messages</a:t>
            </a:r>
          </a:p>
          <a:p>
            <a:pPr lvl="1">
              <a:lnSpc>
                <a:spcPct val="110000"/>
              </a:lnSpc>
            </a:pPr>
            <a:r>
              <a:rPr lang="en-US" altLang="ja-JP" sz="1800" dirty="0" smtClean="0">
                <a:solidFill>
                  <a:schemeClr val="accent6">
                    <a:lumMod val="75000"/>
                  </a:schemeClr>
                </a:solidFill>
                <a:effectLst>
                  <a:outerShdw blurRad="38100" dist="38100" dir="2700000" algn="tl">
                    <a:srgbClr val="000000">
                      <a:alpha val="43137"/>
                    </a:srgbClr>
                  </a:outerShdw>
                </a:effectLst>
              </a:rPr>
              <a:t>Limited IB resources</a:t>
            </a:r>
          </a:p>
          <a:p>
            <a:pPr lvl="2">
              <a:lnSpc>
                <a:spcPct val="110000"/>
              </a:lnSpc>
            </a:pPr>
            <a:r>
              <a:rPr kumimoji="1" lang="en-US" altLang="ja-JP" sz="1600" dirty="0" smtClean="0">
                <a:solidFill>
                  <a:schemeClr val="accent6">
                    <a:lumMod val="75000"/>
                  </a:schemeClr>
                </a:solidFill>
                <a:effectLst>
                  <a:outerShdw blurRad="38100" dist="38100" dir="2700000" algn="tl">
                    <a:srgbClr val="000000">
                      <a:alpha val="43137"/>
                    </a:srgbClr>
                  </a:outerShdw>
                </a:effectLst>
              </a:rPr>
              <a:t>QP, CQ, remote RDMA buffer</a:t>
            </a:r>
          </a:p>
          <a:p>
            <a:pPr lvl="1">
              <a:lnSpc>
                <a:spcPct val="110000"/>
              </a:lnSpc>
            </a:pPr>
            <a:r>
              <a:rPr lang="en-US" altLang="ja-JP" sz="1800" dirty="0" smtClean="0"/>
              <a:t>Most of the messages are </a:t>
            </a:r>
            <a:r>
              <a:rPr lang="en-US" altLang="ja-JP" sz="1800" dirty="0" err="1" smtClean="0"/>
              <a:t>enqueued</a:t>
            </a:r>
            <a:r>
              <a:rPr lang="en-US" altLang="ja-JP" sz="1800" dirty="0" smtClean="0"/>
              <a:t> into </a:t>
            </a:r>
            <a:r>
              <a:rPr lang="en-US" altLang="ja-JP" sz="1800" i="1" dirty="0" err="1" smtClean="0">
                <a:effectLst>
                  <a:outerShdw blurRad="38100" dist="38100" dir="2700000" algn="tl">
                    <a:srgbClr val="000000">
                      <a:alpha val="43137"/>
                    </a:srgbClr>
                  </a:outerShdw>
                </a:effectLst>
              </a:rPr>
              <a:t>SendQ</a:t>
            </a:r>
            <a:endParaRPr lang="en-US" altLang="ja-JP" sz="1800" i="1" dirty="0" smtClean="0">
              <a:effectLst>
                <a:outerShdw blurRad="38100" dist="38100" dir="2700000" algn="tl">
                  <a:srgbClr val="000000">
                    <a:alpha val="43137"/>
                  </a:srgbClr>
                </a:outerShdw>
              </a:effectLst>
            </a:endParaRPr>
          </a:p>
          <a:p>
            <a:pPr lvl="1">
              <a:lnSpc>
                <a:spcPct val="110000"/>
              </a:lnSpc>
            </a:pPr>
            <a:r>
              <a:rPr lang="en-US" altLang="ja-JP" sz="1800" dirty="0" smtClean="0"/>
              <a:t>All </a:t>
            </a:r>
            <a:r>
              <a:rPr lang="en-US" altLang="ja-JP" sz="1800" i="1" dirty="0" err="1" smtClean="0">
                <a:effectLst>
                  <a:outerShdw blurRad="38100" dist="38100" dir="2700000" algn="tl">
                    <a:srgbClr val="000000">
                      <a:alpha val="43137"/>
                    </a:srgbClr>
                  </a:outerShdw>
                </a:effectLst>
              </a:rPr>
              <a:t>sendQ</a:t>
            </a:r>
            <a:r>
              <a:rPr lang="en-US" altLang="ja-JP" sz="1800" dirty="0" smtClean="0">
                <a:effectLst>
                  <a:outerShdw blurRad="38100" dist="38100" dir="2700000" algn="tl">
                    <a:srgbClr val="000000">
                      <a:alpha val="43137"/>
                    </a:srgbClr>
                  </a:outerShdw>
                </a:effectLst>
              </a:rPr>
              <a:t> </a:t>
            </a:r>
            <a:r>
              <a:rPr lang="en-US" altLang="ja-JP" sz="1800" dirty="0" smtClean="0"/>
              <a:t>messages are sent out in wait progress</a:t>
            </a:r>
            <a:endParaRPr lang="en-US" altLang="ja-JP" sz="1800" dirty="0"/>
          </a:p>
          <a:p>
            <a:pPr>
              <a:lnSpc>
                <a:spcPct val="110000"/>
              </a:lnSpc>
            </a:pPr>
            <a:r>
              <a:rPr lang="en-US" altLang="ja-JP" sz="2000" dirty="0"/>
              <a:t>Major steps in wait progress</a:t>
            </a:r>
          </a:p>
          <a:p>
            <a:pPr lvl="1">
              <a:lnSpc>
                <a:spcPct val="110000"/>
              </a:lnSpc>
            </a:pPr>
            <a:r>
              <a:rPr lang="en-US" altLang="ja-JP" sz="1800" dirty="0"/>
              <a:t>Clean up issued requests</a:t>
            </a:r>
          </a:p>
          <a:p>
            <a:pPr lvl="1">
              <a:lnSpc>
                <a:spcPct val="110000"/>
              </a:lnSpc>
            </a:pPr>
            <a:r>
              <a:rPr lang="en-US" altLang="ja-JP" sz="1800" dirty="0"/>
              <a:t>Receiving</a:t>
            </a:r>
          </a:p>
          <a:p>
            <a:pPr lvl="2">
              <a:lnSpc>
                <a:spcPct val="110000"/>
              </a:lnSpc>
            </a:pPr>
            <a:r>
              <a:rPr lang="en-US" altLang="ja-JP" sz="1600" dirty="0"/>
              <a:t>Poll RDMA-buffer </a:t>
            </a:r>
          </a:p>
          <a:p>
            <a:pPr lvl="2">
              <a:lnSpc>
                <a:spcPct val="110000"/>
              </a:lnSpc>
            </a:pPr>
            <a:r>
              <a:rPr lang="en-US" altLang="ja-JP" sz="1600" dirty="0"/>
              <a:t>Copy received messages out</a:t>
            </a:r>
          </a:p>
          <a:p>
            <a:pPr lvl="1">
              <a:lnSpc>
                <a:spcPct val="110000"/>
              </a:lnSpc>
            </a:pPr>
            <a:r>
              <a:rPr lang="en-US" altLang="ja-JP" dirty="0"/>
              <a:t>Sending</a:t>
            </a:r>
          </a:p>
          <a:p>
            <a:pPr lvl="2">
              <a:lnSpc>
                <a:spcPct val="110000"/>
              </a:lnSpc>
            </a:pPr>
            <a:r>
              <a:rPr lang="en-US" altLang="ja-JP" sz="1600" dirty="0"/>
              <a:t>Copy sending messages from user buffer</a:t>
            </a:r>
          </a:p>
          <a:p>
            <a:pPr lvl="2">
              <a:lnSpc>
                <a:spcPct val="110000"/>
              </a:lnSpc>
            </a:pPr>
            <a:r>
              <a:rPr lang="en-US" altLang="ja-JP" sz="1600" dirty="0"/>
              <a:t>Issue RDMA </a:t>
            </a:r>
            <a:r>
              <a:rPr lang="en-US" altLang="ja-JP" sz="1600" dirty="0" smtClean="0"/>
              <a:t>op</a:t>
            </a:r>
            <a:endParaRPr lang="en-US" altLang="ja-JP" sz="1600" dirty="0"/>
          </a:p>
        </p:txBody>
      </p:sp>
      <p:sp>
        <p:nvSpPr>
          <p:cNvPr id="4" name="テキスト ボックス 3"/>
          <p:cNvSpPr txBox="1"/>
          <p:nvPr/>
        </p:nvSpPr>
        <p:spPr>
          <a:xfrm>
            <a:off x="6132388" y="980728"/>
            <a:ext cx="1134054" cy="338554"/>
          </a:xfrm>
          <a:prstGeom prst="rect">
            <a:avLst/>
          </a:prstGeom>
          <a:noFill/>
        </p:spPr>
        <p:txBody>
          <a:bodyPr wrap="square" rtlCol="0">
            <a:spAutoFit/>
          </a:bodyPr>
          <a:lstStyle/>
          <a:p>
            <a:pPr algn="ctr"/>
            <a:r>
              <a:rPr lang="en-US" altLang="ja-JP" sz="1600" b="1" dirty="0" smtClean="0">
                <a:solidFill>
                  <a:schemeClr val="tx1">
                    <a:lumMod val="50000"/>
                  </a:schemeClr>
                </a:solidFill>
              </a:rPr>
              <a:t>P0</a:t>
            </a:r>
            <a:endParaRPr kumimoji="1" lang="ja-JP" altLang="en-US" sz="1600" b="1" dirty="0">
              <a:solidFill>
                <a:schemeClr val="tx1">
                  <a:lumMod val="50000"/>
                </a:schemeClr>
              </a:solidFill>
            </a:endParaRPr>
          </a:p>
        </p:txBody>
      </p:sp>
      <p:cxnSp>
        <p:nvCxnSpPr>
          <p:cNvPr id="6" name="直線コネクタ 5"/>
          <p:cNvCxnSpPr>
            <a:stCxn id="4" idx="2"/>
          </p:cNvCxnSpPr>
          <p:nvPr/>
        </p:nvCxnSpPr>
        <p:spPr bwMode="auto">
          <a:xfrm>
            <a:off x="6699415" y="1319282"/>
            <a:ext cx="16889" cy="3439060"/>
          </a:xfrm>
          <a:prstGeom prst="line">
            <a:avLst/>
          </a:prstGeom>
          <a:noFill/>
          <a:ln w="28575" cap="flat" cmpd="sng" algn="ctr">
            <a:solidFill>
              <a:schemeClr val="bg2">
                <a:lumMod val="10000"/>
              </a:schemeClr>
            </a:solidFill>
            <a:prstDash val="solid"/>
            <a:round/>
            <a:headEnd type="none" w="med" len="med"/>
            <a:tailEnd type="none" w="med" len="med"/>
          </a:ln>
          <a:effectLst/>
        </p:spPr>
      </p:cxnSp>
      <p:sp>
        <p:nvSpPr>
          <p:cNvPr id="22" name="テキスト ボックス 21"/>
          <p:cNvSpPr txBox="1"/>
          <p:nvPr/>
        </p:nvSpPr>
        <p:spPr>
          <a:xfrm>
            <a:off x="4620220" y="1974436"/>
            <a:ext cx="2007187" cy="523220"/>
          </a:xfrm>
          <a:prstGeom prst="rect">
            <a:avLst/>
          </a:prstGeom>
          <a:noFill/>
        </p:spPr>
        <p:txBody>
          <a:bodyPr wrap="square" rtlCol="0">
            <a:spAutoFit/>
          </a:bodyPr>
          <a:lstStyle>
            <a:defPPr>
              <a:defRPr lang="ja-JP"/>
            </a:defPPr>
            <a:lvl1pPr>
              <a:defRPr sz="1600">
                <a:solidFill>
                  <a:schemeClr val="tx1">
                    <a:lumMod val="50000"/>
                  </a:schemeClr>
                </a:solidFill>
              </a:defRPr>
            </a:lvl1pPr>
          </a:lstStyle>
          <a:p>
            <a:pPr algn="r"/>
            <a:r>
              <a:rPr lang="en-US" altLang="ja-JP" sz="1400" dirty="0" err="1" smtClean="0">
                <a:solidFill>
                  <a:schemeClr val="bg2">
                    <a:lumMod val="10000"/>
                  </a:schemeClr>
                </a:solidFill>
              </a:rPr>
              <a:t>Enqueue</a:t>
            </a:r>
            <a:r>
              <a:rPr lang="en-US" altLang="ja-JP" sz="1400" dirty="0" smtClean="0">
                <a:solidFill>
                  <a:schemeClr val="bg2">
                    <a:lumMod val="10000"/>
                  </a:schemeClr>
                </a:solidFill>
              </a:rPr>
              <a:t> messages </a:t>
            </a:r>
          </a:p>
          <a:p>
            <a:pPr algn="r"/>
            <a:r>
              <a:rPr lang="en-US" altLang="ja-JP" sz="1400" dirty="0" smtClean="0">
                <a:solidFill>
                  <a:schemeClr val="bg2">
                    <a:lumMod val="10000"/>
                  </a:schemeClr>
                </a:solidFill>
              </a:rPr>
              <a:t>into </a:t>
            </a:r>
            <a:r>
              <a:rPr lang="en-US" altLang="ja-JP" sz="1400" i="1" dirty="0" err="1" smtClean="0">
                <a:solidFill>
                  <a:schemeClr val="bg2">
                    <a:lumMod val="10000"/>
                  </a:schemeClr>
                </a:solidFill>
                <a:effectLst>
                  <a:outerShdw blurRad="38100" dist="38100" dir="2700000" algn="tl">
                    <a:srgbClr val="000000">
                      <a:alpha val="43137"/>
                    </a:srgbClr>
                  </a:outerShdw>
                </a:effectLst>
              </a:rPr>
              <a:t>SendQ</a:t>
            </a:r>
            <a:endParaRPr lang="en-US" altLang="ja-JP" sz="1400" i="1" dirty="0" smtClean="0">
              <a:solidFill>
                <a:schemeClr val="bg2">
                  <a:lumMod val="10000"/>
                </a:schemeClr>
              </a:solidFill>
              <a:effectLst>
                <a:outerShdw blurRad="38100" dist="38100" dir="2700000" algn="tl">
                  <a:srgbClr val="000000">
                    <a:alpha val="43137"/>
                  </a:srgbClr>
                </a:outerShdw>
              </a:effectLst>
            </a:endParaRPr>
          </a:p>
        </p:txBody>
      </p:sp>
      <p:sp>
        <p:nvSpPr>
          <p:cNvPr id="24" name="テキスト ボックス 23"/>
          <p:cNvSpPr txBox="1"/>
          <p:nvPr/>
        </p:nvSpPr>
        <p:spPr>
          <a:xfrm>
            <a:off x="4951493" y="2657551"/>
            <a:ext cx="1763688" cy="307777"/>
          </a:xfrm>
          <a:prstGeom prst="rect">
            <a:avLst/>
          </a:prstGeom>
          <a:noFill/>
        </p:spPr>
        <p:txBody>
          <a:bodyPr wrap="square" rtlCol="0">
            <a:spAutoFit/>
          </a:bodyPr>
          <a:lstStyle/>
          <a:p>
            <a:pPr algn="r"/>
            <a:r>
              <a:rPr kumimoji="1" lang="en-US" altLang="ja-JP" sz="1400" b="1" dirty="0" smtClean="0">
                <a:solidFill>
                  <a:schemeClr val="accent3"/>
                </a:solidFill>
              </a:rPr>
              <a:t>wait progress start</a:t>
            </a:r>
          </a:p>
        </p:txBody>
      </p:sp>
      <p:cxnSp>
        <p:nvCxnSpPr>
          <p:cNvPr id="33" name="直線矢印コネクタ 32"/>
          <p:cNvCxnSpPr/>
          <p:nvPr/>
        </p:nvCxnSpPr>
        <p:spPr bwMode="auto">
          <a:xfrm>
            <a:off x="6716304" y="1628800"/>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sp>
        <p:nvSpPr>
          <p:cNvPr id="36" name="テキスト ボックス 35"/>
          <p:cNvSpPr txBox="1"/>
          <p:nvPr/>
        </p:nvSpPr>
        <p:spPr>
          <a:xfrm>
            <a:off x="4951493" y="1339483"/>
            <a:ext cx="1747922" cy="523220"/>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r>
              <a:rPr lang="en-US" altLang="ja-JP" dirty="0"/>
              <a:t>Send </a:t>
            </a:r>
            <a:r>
              <a:rPr lang="en-US" altLang="ja-JP" dirty="0" smtClean="0"/>
              <a:t>some </a:t>
            </a:r>
            <a:r>
              <a:rPr lang="en-US" altLang="ja-JP" dirty="0"/>
              <a:t>messages </a:t>
            </a:r>
            <a:endParaRPr lang="en-US" altLang="ja-JP" dirty="0" smtClean="0"/>
          </a:p>
          <a:p>
            <a:r>
              <a:rPr lang="en-US" altLang="ja-JP" dirty="0" smtClean="0"/>
              <a:t>immediately</a:t>
            </a:r>
            <a:endParaRPr lang="ja-JP" altLang="en-US" dirty="0"/>
          </a:p>
        </p:txBody>
      </p:sp>
      <p:sp>
        <p:nvSpPr>
          <p:cNvPr id="37" name="円弧 36"/>
          <p:cNvSpPr/>
          <p:nvPr/>
        </p:nvSpPr>
        <p:spPr bwMode="auto">
          <a:xfrm flipH="1">
            <a:off x="6728546" y="2037138"/>
            <a:ext cx="306949" cy="357961"/>
          </a:xfrm>
          <a:prstGeom prst="arc">
            <a:avLst>
              <a:gd name="adj1" fmla="val 2862944"/>
              <a:gd name="adj2" fmla="val 21272875"/>
            </a:avLst>
          </a:prstGeom>
          <a:noFill/>
          <a:ln w="28575" cap="flat" cmpd="sng" algn="ctr">
            <a:solidFill>
              <a:schemeClr val="bg2">
                <a:lumMod val="10000"/>
              </a:schemeClr>
            </a:solidFill>
            <a:prstDash val="solid"/>
            <a:round/>
            <a:headEnd type="triangle" w="med" len="med"/>
            <a:tailEnd type="none" w="med" len="med"/>
          </a:ln>
          <a:effectLst/>
        </p:spPr>
        <p:txBody>
          <a:bodyPr rtlCol="0" anchor="ctr"/>
          <a:lstStyle/>
          <a:p>
            <a:pPr algn="ctr"/>
            <a:endParaRPr kumimoji="1" lang="ja-JP" altLang="en-US"/>
          </a:p>
        </p:txBody>
      </p:sp>
      <p:sp>
        <p:nvSpPr>
          <p:cNvPr id="39" name="テキスト ボックス 38"/>
          <p:cNvSpPr txBox="1"/>
          <p:nvPr/>
        </p:nvSpPr>
        <p:spPr>
          <a:xfrm>
            <a:off x="4951493" y="2980541"/>
            <a:ext cx="1747922" cy="523220"/>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r>
              <a:rPr lang="en-US" altLang="ja-JP" dirty="0"/>
              <a:t>Send </a:t>
            </a:r>
            <a:r>
              <a:rPr lang="en-US" altLang="ja-JP" dirty="0" smtClean="0"/>
              <a:t>messages in </a:t>
            </a:r>
            <a:r>
              <a:rPr lang="en-US" altLang="ja-JP" i="1" dirty="0" err="1" smtClean="0">
                <a:effectLst>
                  <a:outerShdw blurRad="38100" dist="38100" dir="2700000" algn="tl">
                    <a:srgbClr val="000000">
                      <a:alpha val="43137"/>
                    </a:srgbClr>
                  </a:outerShdw>
                </a:effectLst>
              </a:rPr>
              <a:t>SendQ</a:t>
            </a:r>
            <a:endParaRPr lang="ja-JP" altLang="en-US" i="1" dirty="0">
              <a:effectLst>
                <a:outerShdw blurRad="38100" dist="38100" dir="2700000" algn="tl">
                  <a:srgbClr val="000000">
                    <a:alpha val="43137"/>
                  </a:srgbClr>
                </a:outerShdw>
              </a:effectLst>
            </a:endParaRPr>
          </a:p>
        </p:txBody>
      </p:sp>
      <p:sp>
        <p:nvSpPr>
          <p:cNvPr id="40" name="テキスト ボックス 39"/>
          <p:cNvSpPr txBox="1"/>
          <p:nvPr/>
        </p:nvSpPr>
        <p:spPr>
          <a:xfrm>
            <a:off x="7035495" y="976799"/>
            <a:ext cx="1134054" cy="338554"/>
          </a:xfrm>
          <a:prstGeom prst="rect">
            <a:avLst/>
          </a:prstGeom>
          <a:noFill/>
        </p:spPr>
        <p:txBody>
          <a:bodyPr wrap="square" rtlCol="0">
            <a:spAutoFit/>
          </a:bodyPr>
          <a:lstStyle/>
          <a:p>
            <a:pPr algn="ctr"/>
            <a:r>
              <a:rPr lang="en-US" altLang="ja-JP" sz="1600" b="1" dirty="0" smtClean="0">
                <a:solidFill>
                  <a:schemeClr val="tx1">
                    <a:lumMod val="50000"/>
                  </a:schemeClr>
                </a:solidFill>
              </a:rPr>
              <a:t>P1</a:t>
            </a:r>
            <a:endParaRPr kumimoji="1" lang="ja-JP" altLang="en-US" sz="1600" b="1" dirty="0">
              <a:solidFill>
                <a:schemeClr val="tx1">
                  <a:lumMod val="50000"/>
                </a:schemeClr>
              </a:solidFill>
            </a:endParaRPr>
          </a:p>
        </p:txBody>
      </p:sp>
      <p:cxnSp>
        <p:nvCxnSpPr>
          <p:cNvPr id="41" name="直線コネクタ 40"/>
          <p:cNvCxnSpPr>
            <a:stCxn id="40" idx="2"/>
          </p:cNvCxnSpPr>
          <p:nvPr/>
        </p:nvCxnSpPr>
        <p:spPr bwMode="auto">
          <a:xfrm>
            <a:off x="7602522" y="1315353"/>
            <a:ext cx="5179" cy="3442989"/>
          </a:xfrm>
          <a:prstGeom prst="line">
            <a:avLst/>
          </a:prstGeom>
          <a:noFill/>
          <a:ln w="28575" cap="flat" cmpd="sng" algn="ctr">
            <a:solidFill>
              <a:schemeClr val="bg2">
                <a:lumMod val="10000"/>
              </a:schemeClr>
            </a:solidFill>
            <a:prstDash val="solid"/>
            <a:round/>
            <a:headEnd type="none" w="med" len="med"/>
            <a:tailEnd type="none" w="med" len="med"/>
          </a:ln>
          <a:effectLst/>
        </p:spPr>
      </p:cxnSp>
      <p:cxnSp>
        <p:nvCxnSpPr>
          <p:cNvPr id="55" name="直線矢印コネクタ 54"/>
          <p:cNvCxnSpPr/>
          <p:nvPr/>
        </p:nvCxnSpPr>
        <p:spPr bwMode="auto">
          <a:xfrm>
            <a:off x="6716304" y="1714376"/>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56" name="直線矢印コネクタ 55"/>
          <p:cNvCxnSpPr/>
          <p:nvPr/>
        </p:nvCxnSpPr>
        <p:spPr bwMode="auto">
          <a:xfrm>
            <a:off x="6716304" y="1803283"/>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58" name="直線矢印コネクタ 57"/>
          <p:cNvCxnSpPr/>
          <p:nvPr/>
        </p:nvCxnSpPr>
        <p:spPr bwMode="auto">
          <a:xfrm>
            <a:off x="6728546" y="3163838"/>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59" name="直線矢印コネクタ 58"/>
          <p:cNvCxnSpPr/>
          <p:nvPr/>
        </p:nvCxnSpPr>
        <p:spPr bwMode="auto">
          <a:xfrm>
            <a:off x="6728546" y="3249414"/>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60" name="直線矢印コネクタ 59"/>
          <p:cNvCxnSpPr/>
          <p:nvPr/>
        </p:nvCxnSpPr>
        <p:spPr bwMode="auto">
          <a:xfrm>
            <a:off x="6728546" y="3338321"/>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61" name="直線矢印コネクタ 60"/>
          <p:cNvCxnSpPr/>
          <p:nvPr/>
        </p:nvCxnSpPr>
        <p:spPr bwMode="auto">
          <a:xfrm>
            <a:off x="6707298" y="4104929"/>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62" name="直線矢印コネクタ 61"/>
          <p:cNvCxnSpPr/>
          <p:nvPr/>
        </p:nvCxnSpPr>
        <p:spPr bwMode="auto">
          <a:xfrm>
            <a:off x="6707298" y="4190505"/>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63" name="直線矢印コネクタ 62"/>
          <p:cNvCxnSpPr/>
          <p:nvPr/>
        </p:nvCxnSpPr>
        <p:spPr bwMode="auto">
          <a:xfrm>
            <a:off x="6707298" y="4279412"/>
            <a:ext cx="586813" cy="171153"/>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cxnSp>
        <p:nvCxnSpPr>
          <p:cNvPr id="2055" name="直線矢印コネクタ 2054"/>
          <p:cNvCxnSpPr/>
          <p:nvPr/>
        </p:nvCxnSpPr>
        <p:spPr bwMode="auto">
          <a:xfrm flipH="1">
            <a:off x="7054125" y="4007475"/>
            <a:ext cx="567027" cy="144016"/>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sp>
        <p:nvSpPr>
          <p:cNvPr id="74" name="テキスト ボックス 73"/>
          <p:cNvSpPr txBox="1"/>
          <p:nvPr/>
        </p:nvSpPr>
        <p:spPr>
          <a:xfrm>
            <a:off x="7621152" y="3877027"/>
            <a:ext cx="567027"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pPr algn="l"/>
            <a:r>
              <a:rPr lang="en-US" altLang="ja-JP" dirty="0" smtClean="0"/>
              <a:t>SYNC</a:t>
            </a:r>
            <a:endParaRPr lang="ja-JP" altLang="en-US" dirty="0"/>
          </a:p>
        </p:txBody>
      </p:sp>
      <p:sp>
        <p:nvSpPr>
          <p:cNvPr id="75" name="テキスト ボックス 74"/>
          <p:cNvSpPr txBox="1"/>
          <p:nvPr/>
        </p:nvSpPr>
        <p:spPr>
          <a:xfrm>
            <a:off x="7602522" y="1329931"/>
            <a:ext cx="1763688" cy="307777"/>
          </a:xfrm>
          <a:prstGeom prst="rect">
            <a:avLst/>
          </a:prstGeom>
          <a:noFill/>
        </p:spPr>
        <p:txBody>
          <a:bodyPr wrap="square" rtlCol="0">
            <a:spAutoFit/>
          </a:bodyPr>
          <a:lstStyle/>
          <a:p>
            <a:r>
              <a:rPr kumimoji="1" lang="en-US" altLang="ja-JP" sz="1400" b="1" dirty="0" smtClean="0">
                <a:solidFill>
                  <a:schemeClr val="accent3"/>
                </a:solidFill>
              </a:rPr>
              <a:t>wait progress start</a:t>
            </a:r>
          </a:p>
        </p:txBody>
      </p:sp>
      <p:cxnSp>
        <p:nvCxnSpPr>
          <p:cNvPr id="76" name="直線矢印コネクタ 75"/>
          <p:cNvCxnSpPr/>
          <p:nvPr/>
        </p:nvCxnSpPr>
        <p:spPr bwMode="auto">
          <a:xfrm flipH="1">
            <a:off x="7040674" y="2890760"/>
            <a:ext cx="567027" cy="144016"/>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sp>
        <p:nvSpPr>
          <p:cNvPr id="77" name="テキスト ボックス 76"/>
          <p:cNvSpPr txBox="1"/>
          <p:nvPr/>
        </p:nvSpPr>
        <p:spPr>
          <a:xfrm>
            <a:off x="7607701" y="2760312"/>
            <a:ext cx="567027"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pPr algn="l"/>
            <a:r>
              <a:rPr lang="en-US" altLang="ja-JP" dirty="0" smtClean="0"/>
              <a:t>SYNC</a:t>
            </a:r>
            <a:endParaRPr lang="ja-JP" altLang="en-US" dirty="0"/>
          </a:p>
        </p:txBody>
      </p:sp>
      <p:sp>
        <p:nvSpPr>
          <p:cNvPr id="80" name="テキスト ボックス 79"/>
          <p:cNvSpPr txBox="1"/>
          <p:nvPr/>
        </p:nvSpPr>
        <p:spPr>
          <a:xfrm>
            <a:off x="4943610" y="4540862"/>
            <a:ext cx="1763688" cy="307777"/>
          </a:xfrm>
          <a:prstGeom prst="rect">
            <a:avLst/>
          </a:prstGeom>
          <a:noFill/>
        </p:spPr>
        <p:txBody>
          <a:bodyPr wrap="square" rtlCol="0">
            <a:spAutoFit/>
          </a:bodyPr>
          <a:lstStyle/>
          <a:p>
            <a:pPr algn="r"/>
            <a:r>
              <a:rPr kumimoji="1" lang="en-US" altLang="ja-JP" sz="1400" b="1" dirty="0" smtClean="0">
                <a:solidFill>
                  <a:schemeClr val="accent3"/>
                </a:solidFill>
              </a:rPr>
              <a:t>wait progress end</a:t>
            </a:r>
          </a:p>
        </p:txBody>
      </p:sp>
      <p:sp>
        <p:nvSpPr>
          <p:cNvPr id="81" name="テキスト ボックス 80"/>
          <p:cNvSpPr txBox="1"/>
          <p:nvPr/>
        </p:nvSpPr>
        <p:spPr>
          <a:xfrm>
            <a:off x="7612357" y="4535179"/>
            <a:ext cx="1763688" cy="307777"/>
          </a:xfrm>
          <a:prstGeom prst="rect">
            <a:avLst/>
          </a:prstGeom>
          <a:noFill/>
        </p:spPr>
        <p:txBody>
          <a:bodyPr wrap="square" rtlCol="0">
            <a:spAutoFit/>
          </a:bodyPr>
          <a:lstStyle/>
          <a:p>
            <a:r>
              <a:rPr kumimoji="1" lang="en-US" altLang="ja-JP" sz="1400" b="1" dirty="0" smtClean="0">
                <a:solidFill>
                  <a:schemeClr val="accent3"/>
                </a:solidFill>
              </a:rPr>
              <a:t>wait progress end</a:t>
            </a:r>
          </a:p>
        </p:txBody>
      </p:sp>
      <p:sp>
        <p:nvSpPr>
          <p:cNvPr id="2060" name="テキスト ボックス 2059"/>
          <p:cNvSpPr txBox="1"/>
          <p:nvPr/>
        </p:nvSpPr>
        <p:spPr>
          <a:xfrm>
            <a:off x="6738320" y="4371740"/>
            <a:ext cx="822062" cy="369332"/>
          </a:xfrm>
          <a:prstGeom prst="rect">
            <a:avLst/>
          </a:prstGeom>
          <a:noFill/>
        </p:spPr>
        <p:txBody>
          <a:bodyPr wrap="square" rtlCol="0">
            <a:spAutoFit/>
          </a:bodyPr>
          <a:lstStyle/>
          <a:p>
            <a:pPr algn="ctr"/>
            <a:r>
              <a:rPr kumimoji="1" lang="en-US" altLang="ja-JP" b="1" dirty="0" smtClean="0">
                <a:solidFill>
                  <a:schemeClr val="bg2">
                    <a:lumMod val="10000"/>
                  </a:schemeClr>
                </a:solidFill>
              </a:rPr>
              <a:t>…</a:t>
            </a:r>
            <a:endParaRPr kumimoji="1" lang="ja-JP" altLang="en-US" b="1" dirty="0">
              <a:solidFill>
                <a:schemeClr val="bg2">
                  <a:lumMod val="10000"/>
                </a:schemeClr>
              </a:solidFill>
            </a:endParaRPr>
          </a:p>
        </p:txBody>
      </p:sp>
      <p:sp>
        <p:nvSpPr>
          <p:cNvPr id="85" name="テキスト ボックス 84"/>
          <p:cNvSpPr txBox="1"/>
          <p:nvPr/>
        </p:nvSpPr>
        <p:spPr>
          <a:xfrm>
            <a:off x="4914888" y="3909315"/>
            <a:ext cx="1747922" cy="523220"/>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r>
              <a:rPr lang="en-US" altLang="ja-JP" dirty="0"/>
              <a:t>Send messages in </a:t>
            </a:r>
            <a:r>
              <a:rPr lang="en-US" altLang="ja-JP" i="1" dirty="0" err="1" smtClean="0">
                <a:effectLst>
                  <a:outerShdw blurRad="38100" dist="38100" dir="2700000" algn="tl">
                    <a:srgbClr val="000000">
                      <a:alpha val="43137"/>
                    </a:srgbClr>
                  </a:outerShdw>
                </a:effectLst>
              </a:rPr>
              <a:t>SendQ</a:t>
            </a:r>
            <a:endParaRPr lang="ja-JP" altLang="en-US" i="1" dirty="0">
              <a:effectLst>
                <a:outerShdw blurRad="38100" dist="38100" dir="2700000" algn="tl">
                  <a:srgbClr val="000000">
                    <a:alpha val="43137"/>
                  </a:srgbClr>
                </a:outerShdw>
              </a:effectLst>
            </a:endParaRPr>
          </a:p>
        </p:txBody>
      </p:sp>
      <p:sp>
        <p:nvSpPr>
          <p:cNvPr id="86" name="円弧 85"/>
          <p:cNvSpPr/>
          <p:nvPr/>
        </p:nvSpPr>
        <p:spPr bwMode="auto">
          <a:xfrm>
            <a:off x="7303117" y="2402351"/>
            <a:ext cx="318035" cy="357961"/>
          </a:xfrm>
          <a:prstGeom prst="arc">
            <a:avLst>
              <a:gd name="adj1" fmla="val 2862944"/>
              <a:gd name="adj2" fmla="val 18847113"/>
            </a:avLst>
          </a:prstGeom>
          <a:noFill/>
          <a:ln w="28575" cap="flat" cmpd="sng" algn="ctr">
            <a:solidFill>
              <a:schemeClr val="bg2">
                <a:lumMod val="10000"/>
              </a:schemeClr>
            </a:solidFill>
            <a:prstDash val="solid"/>
            <a:round/>
            <a:headEnd type="triangle" w="med" len="med"/>
            <a:tailEnd type="none" w="med" len="med"/>
          </a:ln>
          <a:effectLst/>
        </p:spPr>
        <p:txBody>
          <a:bodyPr rtlCol="0" anchor="ctr"/>
          <a:lstStyle/>
          <a:p>
            <a:pPr algn="ctr"/>
            <a:endParaRPr kumimoji="1" lang="ja-JP" altLang="en-US"/>
          </a:p>
        </p:txBody>
      </p:sp>
      <p:sp>
        <p:nvSpPr>
          <p:cNvPr id="87" name="テキスト ボックス 86"/>
          <p:cNvSpPr txBox="1"/>
          <p:nvPr/>
        </p:nvSpPr>
        <p:spPr>
          <a:xfrm>
            <a:off x="7621152" y="2377483"/>
            <a:ext cx="1522848"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pPr algn="l"/>
            <a:r>
              <a:rPr lang="en-US" altLang="ja-JP" dirty="0"/>
              <a:t>Receive message</a:t>
            </a:r>
            <a:endParaRPr lang="ja-JP" altLang="en-US" dirty="0"/>
          </a:p>
        </p:txBody>
      </p:sp>
      <p:sp>
        <p:nvSpPr>
          <p:cNvPr id="88" name="円弧 87"/>
          <p:cNvSpPr/>
          <p:nvPr/>
        </p:nvSpPr>
        <p:spPr bwMode="auto">
          <a:xfrm>
            <a:off x="7311522" y="3496727"/>
            <a:ext cx="318035" cy="357961"/>
          </a:xfrm>
          <a:prstGeom prst="arc">
            <a:avLst>
              <a:gd name="adj1" fmla="val 2862944"/>
              <a:gd name="adj2" fmla="val 18847113"/>
            </a:avLst>
          </a:prstGeom>
          <a:noFill/>
          <a:ln w="28575" cap="flat" cmpd="sng" algn="ctr">
            <a:solidFill>
              <a:schemeClr val="bg2">
                <a:lumMod val="10000"/>
              </a:schemeClr>
            </a:solidFill>
            <a:prstDash val="solid"/>
            <a:round/>
            <a:headEnd type="triangle" w="med" len="med"/>
            <a:tailEnd type="none" w="med" len="med"/>
          </a:ln>
          <a:effectLst/>
        </p:spPr>
        <p:txBody>
          <a:bodyPr rtlCol="0" anchor="ctr"/>
          <a:lstStyle/>
          <a:p>
            <a:pPr algn="ctr"/>
            <a:endParaRPr kumimoji="1" lang="ja-JP" altLang="en-US"/>
          </a:p>
        </p:txBody>
      </p:sp>
      <p:sp>
        <p:nvSpPr>
          <p:cNvPr id="89" name="テキスト ボックス 88"/>
          <p:cNvSpPr txBox="1"/>
          <p:nvPr/>
        </p:nvSpPr>
        <p:spPr>
          <a:xfrm>
            <a:off x="7605111" y="3546911"/>
            <a:ext cx="1522848"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pPr algn="l"/>
            <a:r>
              <a:rPr lang="en-US" altLang="ja-JP" dirty="0" smtClean="0"/>
              <a:t>Receive message</a:t>
            </a:r>
            <a:endParaRPr lang="ja-JP" altLang="en-US" dirty="0"/>
          </a:p>
        </p:txBody>
      </p:sp>
      <p:grpSp>
        <p:nvGrpSpPr>
          <p:cNvPr id="2072" name="グループ化 2071"/>
          <p:cNvGrpSpPr/>
          <p:nvPr/>
        </p:nvGrpSpPr>
        <p:grpSpPr>
          <a:xfrm>
            <a:off x="611560" y="4114800"/>
            <a:ext cx="4303328" cy="929458"/>
            <a:chOff x="611560" y="4556406"/>
            <a:chExt cx="4303328" cy="929458"/>
          </a:xfrm>
        </p:grpSpPr>
        <p:sp>
          <p:nvSpPr>
            <p:cNvPr id="122" name="テキスト ボックス 121"/>
            <p:cNvSpPr txBox="1"/>
            <p:nvPr/>
          </p:nvSpPr>
          <p:spPr>
            <a:xfrm>
              <a:off x="3329902" y="4573676"/>
              <a:ext cx="1565546" cy="369332"/>
            </a:xfrm>
            <a:prstGeom prst="rect">
              <a:avLst/>
            </a:prstGeom>
            <a:noFill/>
          </p:spPr>
          <p:txBody>
            <a:bodyPr wrap="square" rtlCol="0">
              <a:spAutoFit/>
            </a:bodyPr>
            <a:lstStyle/>
            <a:p>
              <a:r>
                <a:rPr lang="en-US" altLang="ja-JP" i="1" dirty="0"/>
                <a:t> </a:t>
              </a:r>
              <a:r>
                <a:rPr lang="en-US" altLang="ja-JP" i="1" dirty="0" smtClean="0">
                  <a:solidFill>
                    <a:srgbClr val="C00000"/>
                  </a:solidFill>
                </a:rPr>
                <a:t>Parallelizable</a:t>
              </a:r>
              <a:endParaRPr kumimoji="1" lang="ja-JP" altLang="en-US" i="1" dirty="0"/>
            </a:p>
          </p:txBody>
        </p:sp>
        <p:sp>
          <p:nvSpPr>
            <p:cNvPr id="2071" name="正方形/長方形 2070"/>
            <p:cNvSpPr/>
            <p:nvPr/>
          </p:nvSpPr>
          <p:spPr bwMode="auto">
            <a:xfrm>
              <a:off x="611560" y="4556406"/>
              <a:ext cx="4303328" cy="929458"/>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grpSp>
        <p:nvGrpSpPr>
          <p:cNvPr id="2073" name="グループ化 2072"/>
          <p:cNvGrpSpPr/>
          <p:nvPr/>
        </p:nvGrpSpPr>
        <p:grpSpPr>
          <a:xfrm>
            <a:off x="625280" y="5153278"/>
            <a:ext cx="4326213" cy="942722"/>
            <a:chOff x="625280" y="5661576"/>
            <a:chExt cx="4326213" cy="942722"/>
          </a:xfrm>
        </p:grpSpPr>
        <p:sp>
          <p:nvSpPr>
            <p:cNvPr id="123" name="テキスト ボックス 122"/>
            <p:cNvSpPr txBox="1"/>
            <p:nvPr/>
          </p:nvSpPr>
          <p:spPr>
            <a:xfrm>
              <a:off x="3385947" y="5661576"/>
              <a:ext cx="1565546" cy="369332"/>
            </a:xfrm>
            <a:prstGeom prst="rect">
              <a:avLst/>
            </a:prstGeom>
            <a:noFill/>
          </p:spPr>
          <p:txBody>
            <a:bodyPr wrap="square" rtlCol="0">
              <a:spAutoFit/>
            </a:bodyPr>
            <a:lstStyle/>
            <a:p>
              <a:r>
                <a:rPr lang="en-US" altLang="ja-JP" i="1" dirty="0"/>
                <a:t> </a:t>
              </a:r>
              <a:r>
                <a:rPr lang="en-US" altLang="ja-JP" i="1" dirty="0" smtClean="0">
                  <a:solidFill>
                    <a:srgbClr val="C00000"/>
                  </a:solidFill>
                </a:rPr>
                <a:t>Parallelizable</a:t>
              </a:r>
              <a:endParaRPr kumimoji="1" lang="ja-JP" altLang="en-US" i="1" dirty="0"/>
            </a:p>
          </p:txBody>
        </p:sp>
        <p:sp>
          <p:nvSpPr>
            <p:cNvPr id="126" name="正方形/長方形 125"/>
            <p:cNvSpPr/>
            <p:nvPr/>
          </p:nvSpPr>
          <p:spPr bwMode="auto">
            <a:xfrm>
              <a:off x="625280" y="5674840"/>
              <a:ext cx="4303328" cy="929458"/>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grpSp>
      <p:sp>
        <p:nvSpPr>
          <p:cNvPr id="129" name="テキスト ボックス 128"/>
          <p:cNvSpPr txBox="1"/>
          <p:nvPr/>
        </p:nvSpPr>
        <p:spPr>
          <a:xfrm>
            <a:off x="4967259" y="3437267"/>
            <a:ext cx="1747922"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r>
              <a:rPr lang="en-US" altLang="ja-JP" dirty="0" smtClean="0"/>
              <a:t>Clean up request</a:t>
            </a:r>
            <a:endParaRPr lang="ja-JP" altLang="en-US" i="1" dirty="0">
              <a:effectLst>
                <a:outerShdw blurRad="38100" dist="38100" dir="2700000" algn="tl">
                  <a:srgbClr val="000000">
                    <a:alpha val="43137"/>
                  </a:srgbClr>
                </a:outerShdw>
              </a:effectLst>
            </a:endParaRPr>
          </a:p>
        </p:txBody>
      </p:sp>
      <p:sp>
        <p:nvSpPr>
          <p:cNvPr id="130" name="テキスト ボックス 129"/>
          <p:cNvSpPr txBox="1"/>
          <p:nvPr/>
        </p:nvSpPr>
        <p:spPr>
          <a:xfrm>
            <a:off x="4977168" y="4323361"/>
            <a:ext cx="1747922" cy="307777"/>
          </a:xfrm>
          <a:prstGeom prst="rect">
            <a:avLst/>
          </a:prstGeom>
          <a:noFill/>
        </p:spPr>
        <p:txBody>
          <a:bodyPr wrap="square" rtlCol="0">
            <a:spAutoFit/>
          </a:bodyPr>
          <a:lstStyle>
            <a:defPPr>
              <a:defRPr lang="ja-JP"/>
            </a:defPPr>
            <a:lvl1pPr algn="r">
              <a:defRPr sz="1400">
                <a:solidFill>
                  <a:schemeClr val="bg2">
                    <a:lumMod val="10000"/>
                  </a:schemeClr>
                </a:solidFill>
              </a:defRPr>
            </a:lvl1pPr>
          </a:lstStyle>
          <a:p>
            <a:r>
              <a:rPr lang="en-US" altLang="ja-JP" dirty="0" smtClean="0"/>
              <a:t>Clean up request</a:t>
            </a:r>
            <a:endParaRPr lang="ja-JP" altLang="en-US" i="1" dirty="0">
              <a:effectLst>
                <a:outerShdw blurRad="38100" dist="38100" dir="2700000" algn="tl">
                  <a:srgbClr val="000000">
                    <a:alpha val="43137"/>
                  </a:srgbClr>
                </a:outerShdw>
              </a:effectLst>
            </a:endParaRPr>
          </a:p>
        </p:txBody>
      </p:sp>
      <p:sp>
        <p:nvSpPr>
          <p:cNvPr id="5" name="幻灯片编号占位符 4"/>
          <p:cNvSpPr>
            <a:spLocks noGrp="1"/>
          </p:cNvSpPr>
          <p:nvPr>
            <p:ph type="sldNum" sz="quarter" idx="12"/>
          </p:nvPr>
        </p:nvSpPr>
        <p:spPr/>
        <p:txBody>
          <a:bodyPr/>
          <a:lstStyle/>
          <a:p>
            <a:fld id="{D2D8002D-B5B0-4BAC-B1F6-782DDCCE6D9C}" type="slidenum">
              <a:rPr kumimoji="1" lang="ja-JP" altLang="en-US" smtClean="0"/>
              <a:t>32</a:t>
            </a:fld>
            <a:endParaRPr kumimoji="1" lang="ja-JP" altLang="en-US"/>
          </a:p>
        </p:txBody>
      </p:sp>
    </p:spTree>
    <p:extLst>
      <p:ext uri="{BB962C8B-B14F-4D97-AF65-F5344CB8AC3E}">
        <p14:creationId xmlns:p14="http://schemas.microsoft.com/office/powerpoint/2010/main" val="174704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3"/>
                                        </p:tgtEl>
                                        <p:attrNameLst>
                                          <p:attrName>style.visibility</p:attrName>
                                        </p:attrNameLst>
                                      </p:cBhvr>
                                      <p:to>
                                        <p:strVal val="visible"/>
                                      </p:to>
                                    </p:set>
                                    <p:animEffect transition="in" filter="fade">
                                      <p:cBhvr>
                                        <p:cTn id="7" dur="500"/>
                                        <p:tgtEl>
                                          <p:spTgt spid="2073"/>
                                        </p:tgtEl>
                                      </p:cBhvr>
                                    </p:animEffect>
                                  </p:childTnLst>
                                </p:cTn>
                              </p:par>
                              <p:par>
                                <p:cTn id="8" presetID="10" presetClass="entr" presetSubtype="0" fill="hold" nodeType="withEffect">
                                  <p:stCondLst>
                                    <p:cond delay="0"/>
                                  </p:stCondLst>
                                  <p:childTnLst>
                                    <p:set>
                                      <p:cBhvr>
                                        <p:cTn id="9" dur="1" fill="hold">
                                          <p:stCondLst>
                                            <p:cond delay="0"/>
                                          </p:stCondLst>
                                        </p:cTn>
                                        <p:tgtEl>
                                          <p:spTgt spid="2072"/>
                                        </p:tgtEl>
                                        <p:attrNameLst>
                                          <p:attrName>style.visibility</p:attrName>
                                        </p:attrNameLst>
                                      </p:cBhvr>
                                      <p:to>
                                        <p:strVal val="visible"/>
                                      </p:to>
                                    </p:set>
                                    <p:animEffect transition="in" filter="fade">
                                      <p:cBhvr>
                                        <p:cTn id="10" dur="5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Parallel Eager protocol in IB </a:t>
            </a:r>
            <a:r>
              <a:rPr lang="en-US" altLang="ja-JP" dirty="0" err="1"/>
              <a:t>netmod</a:t>
            </a:r>
            <a:r>
              <a:rPr lang="ja-JP" altLang="en-US" dirty="0"/>
              <a:t/>
            </a:r>
            <a:br>
              <a:rPr lang="ja-JP" altLang="en-US" dirty="0"/>
            </a:br>
            <a:endParaRPr kumimoji="1" lang="ja-JP" altLang="en-US" dirty="0"/>
          </a:p>
        </p:txBody>
      </p:sp>
      <p:sp>
        <p:nvSpPr>
          <p:cNvPr id="3" name="コンテンツ プレースホルダー 2"/>
          <p:cNvSpPr>
            <a:spLocks noGrp="1"/>
          </p:cNvSpPr>
          <p:nvPr>
            <p:ph idx="1"/>
          </p:nvPr>
        </p:nvSpPr>
        <p:spPr>
          <a:xfrm>
            <a:off x="457200" y="1143000"/>
            <a:ext cx="8229600" cy="5181600"/>
          </a:xfrm>
        </p:spPr>
        <p:txBody>
          <a:bodyPr/>
          <a:lstStyle/>
          <a:p>
            <a:r>
              <a:rPr lang="en-US" altLang="ja-JP" dirty="0"/>
              <a:t>Parallel policy </a:t>
            </a:r>
          </a:p>
          <a:p>
            <a:pPr lvl="1"/>
            <a:r>
              <a:rPr lang="en-US" altLang="ja-JP" dirty="0"/>
              <a:t>Parallelize </a:t>
            </a:r>
            <a:r>
              <a:rPr lang="en-US" altLang="ja-JP" dirty="0" smtClean="0"/>
              <a:t>large set of messages sending to </a:t>
            </a:r>
            <a:r>
              <a:rPr kumimoji="1" lang="en-US" altLang="ja-JP" dirty="0" smtClean="0">
                <a:solidFill>
                  <a:srgbClr val="C00000"/>
                </a:solidFill>
                <a:effectLst>
                  <a:outerShdw blurRad="38100" dist="38100" dir="2700000" algn="tl">
                    <a:srgbClr val="000000">
                      <a:alpha val="43137"/>
                    </a:srgbClr>
                  </a:outerShdw>
                </a:effectLst>
              </a:rPr>
              <a:t>different connections </a:t>
            </a:r>
          </a:p>
          <a:p>
            <a:pPr lvl="2"/>
            <a:r>
              <a:rPr lang="en-US" altLang="ja-JP" dirty="0">
                <a:solidFill>
                  <a:srgbClr val="C00000"/>
                </a:solidFill>
                <a:effectLst>
                  <a:outerShdw blurRad="38100" dist="38100" dir="2700000" algn="tl">
                    <a:srgbClr val="000000">
                      <a:alpha val="43137"/>
                    </a:srgbClr>
                  </a:outerShdw>
                </a:effectLst>
              </a:rPr>
              <a:t>D</a:t>
            </a:r>
            <a:r>
              <a:rPr kumimoji="1" lang="en-US" altLang="ja-JP" dirty="0" smtClean="0">
                <a:solidFill>
                  <a:srgbClr val="C00000"/>
                </a:solidFill>
                <a:effectLst>
                  <a:outerShdw blurRad="38100" dist="38100" dir="2700000" algn="tl">
                    <a:srgbClr val="000000">
                      <a:alpha val="43137"/>
                    </a:srgbClr>
                  </a:outerShdw>
                </a:effectLst>
              </a:rPr>
              <a:t>ifferent QPs : </a:t>
            </a:r>
            <a:r>
              <a:rPr lang="en-US" altLang="ja-JP" dirty="0" smtClean="0">
                <a:solidFill>
                  <a:srgbClr val="C00000"/>
                </a:solidFill>
                <a:effectLst>
                  <a:outerShdw blurRad="38100" dist="38100" dir="2700000" algn="tl">
                    <a:srgbClr val="000000">
                      <a:alpha val="43137"/>
                    </a:srgbClr>
                  </a:outerShdw>
                </a:effectLst>
              </a:rPr>
              <a:t>Sending processing</a:t>
            </a:r>
            <a:endParaRPr kumimoji="1" lang="en-US" altLang="ja-JP" dirty="0" smtClean="0">
              <a:solidFill>
                <a:srgbClr val="C00000"/>
              </a:solidFill>
              <a:effectLst>
                <a:outerShdw blurRad="38100" dist="38100" dir="2700000" algn="tl">
                  <a:srgbClr val="000000">
                    <a:alpha val="43137"/>
                  </a:srgbClr>
                </a:outerShdw>
              </a:effectLst>
            </a:endParaRPr>
          </a:p>
          <a:p>
            <a:pPr lvl="3"/>
            <a:r>
              <a:rPr lang="en-US" altLang="ja-JP" dirty="0"/>
              <a:t>Copy sending messages from user buffer</a:t>
            </a:r>
          </a:p>
          <a:p>
            <a:pPr lvl="3"/>
            <a:r>
              <a:rPr lang="en-US" altLang="ja-JP" dirty="0"/>
              <a:t>Issue RDMA op</a:t>
            </a:r>
            <a:endParaRPr lang="en-US" altLang="ja-JP" dirty="0" smtClean="0"/>
          </a:p>
          <a:p>
            <a:pPr lvl="2"/>
            <a:r>
              <a:rPr lang="en-US" altLang="ja-JP" dirty="0" smtClean="0">
                <a:solidFill>
                  <a:srgbClr val="C00000"/>
                </a:solidFill>
                <a:effectLst>
                  <a:outerShdw blurRad="38100" dist="38100" dir="2700000" algn="tl">
                    <a:srgbClr val="000000">
                      <a:alpha val="43137"/>
                    </a:srgbClr>
                  </a:outerShdw>
                </a:effectLst>
              </a:rPr>
              <a:t>Different </a:t>
            </a:r>
            <a:r>
              <a:rPr kumimoji="1" lang="en-US" altLang="ja-JP" dirty="0" smtClean="0">
                <a:solidFill>
                  <a:srgbClr val="C00000"/>
                </a:solidFill>
                <a:effectLst>
                  <a:outerShdw blurRad="38100" dist="38100" dir="2700000" algn="tl">
                    <a:srgbClr val="000000">
                      <a:alpha val="43137"/>
                    </a:srgbClr>
                  </a:outerShdw>
                </a:effectLst>
              </a:rPr>
              <a:t>RDMA buffers : </a:t>
            </a:r>
            <a:r>
              <a:rPr lang="en-US" altLang="ja-JP" sz="1800" dirty="0" smtClean="0">
                <a:solidFill>
                  <a:srgbClr val="C00000"/>
                </a:solidFill>
                <a:effectLst>
                  <a:outerShdw blurRad="38100" dist="38100" dir="2700000" algn="tl">
                    <a:srgbClr val="000000">
                      <a:alpha val="43137"/>
                    </a:srgbClr>
                  </a:outerShdw>
                </a:effectLst>
              </a:rPr>
              <a:t>Receiving processing</a:t>
            </a:r>
          </a:p>
          <a:p>
            <a:pPr lvl="3"/>
            <a:r>
              <a:rPr lang="en-US" altLang="ja-JP" dirty="0" smtClean="0"/>
              <a:t>Poll </a:t>
            </a:r>
            <a:r>
              <a:rPr lang="en-US" altLang="ja-JP" dirty="0"/>
              <a:t>RDMA-buffer </a:t>
            </a:r>
          </a:p>
          <a:p>
            <a:pPr lvl="3"/>
            <a:r>
              <a:rPr lang="en-US" altLang="ja-JP" dirty="0"/>
              <a:t>Copy received </a:t>
            </a:r>
            <a:r>
              <a:rPr lang="en-US" altLang="ja-JP" dirty="0" smtClean="0"/>
              <a:t>messages out</a:t>
            </a:r>
            <a:endParaRPr lang="en-US" altLang="ja-JP" dirty="0">
              <a:solidFill>
                <a:srgbClr val="C00000"/>
              </a:solidFill>
            </a:endParaRPr>
          </a:p>
          <a:p>
            <a:endParaRPr kumimoji="1" lang="ja-JP" altLang="en-US" dirty="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33</a:t>
            </a:fld>
            <a:endParaRPr kumimoji="1" lang="ja-JP" altLang="en-US"/>
          </a:p>
        </p:txBody>
      </p:sp>
    </p:spTree>
    <p:extLst>
      <p:ext uri="{BB962C8B-B14F-4D97-AF65-F5344CB8AC3E}">
        <p14:creationId xmlns:p14="http://schemas.microsoft.com/office/powerpoint/2010/main" val="128301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Example:  </a:t>
            </a:r>
            <a:r>
              <a:rPr lang="en-US" altLang="ja-JP" dirty="0"/>
              <a:t>One-sided </a:t>
            </a:r>
            <a:r>
              <a:rPr lang="en-US" altLang="ja-JP" dirty="0" smtClean="0"/>
              <a:t>Communication</a:t>
            </a:r>
            <a:endParaRPr kumimoji="1" lang="ja-JP" altLang="en-US" dirty="0"/>
          </a:p>
        </p:txBody>
      </p:sp>
      <p:sp>
        <p:nvSpPr>
          <p:cNvPr id="3" name="コンテンツ プレースホルダー 2"/>
          <p:cNvSpPr>
            <a:spLocks noGrp="1"/>
          </p:cNvSpPr>
          <p:nvPr>
            <p:ph idx="1"/>
          </p:nvPr>
        </p:nvSpPr>
        <p:spPr>
          <a:xfrm>
            <a:off x="457200" y="1143000"/>
            <a:ext cx="4953388" cy="5181600"/>
          </a:xfrm>
        </p:spPr>
        <p:txBody>
          <a:bodyPr/>
          <a:lstStyle/>
          <a:p>
            <a:r>
              <a:rPr lang="en-US" altLang="ja-JP" sz="2000" dirty="0" smtClean="0"/>
              <a:t>Feature</a:t>
            </a:r>
          </a:p>
          <a:p>
            <a:pPr lvl="1"/>
            <a:r>
              <a:rPr lang="en-US" altLang="ja-JP" sz="1800" dirty="0" smtClean="0"/>
              <a:t>Large amount of small non-blocking RMA operations sending to many </a:t>
            </a:r>
            <a:r>
              <a:rPr lang="en-US" altLang="ja-JP" sz="1800" dirty="0"/>
              <a:t>targets</a:t>
            </a:r>
          </a:p>
          <a:p>
            <a:pPr lvl="1"/>
            <a:r>
              <a:rPr lang="en-US" altLang="ja-JP" sz="1800" dirty="0" smtClean="0"/>
              <a:t>Wait </a:t>
            </a:r>
            <a:r>
              <a:rPr lang="en-US" altLang="ja-JP" sz="1800" dirty="0"/>
              <a:t>ALL the completion at the </a:t>
            </a:r>
            <a:r>
              <a:rPr lang="en-US" altLang="ja-JP" sz="1800" dirty="0" smtClean="0"/>
              <a:t>second synchronization call (</a:t>
            </a:r>
            <a:r>
              <a:rPr lang="en-US" altLang="ja-JP" sz="1800" dirty="0" err="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MPI_Win_fence</a:t>
            </a:r>
            <a:r>
              <a:rPr lang="en-US" altLang="ja-JP" sz="1800" dirty="0" smtClean="0"/>
              <a:t>)</a:t>
            </a:r>
          </a:p>
          <a:p>
            <a:r>
              <a:rPr lang="en-US" altLang="ja-JP" sz="2000" dirty="0" smtClean="0"/>
              <a:t>MPICH implementation</a:t>
            </a:r>
          </a:p>
          <a:p>
            <a:pPr lvl="1"/>
            <a:r>
              <a:rPr lang="en-US" altLang="ja-JP" sz="1800" dirty="0"/>
              <a:t>Issue all the operations in the second  synchronization  </a:t>
            </a:r>
            <a:r>
              <a:rPr lang="en-US" altLang="ja-JP" sz="1800" dirty="0" smtClean="0"/>
              <a:t>call</a:t>
            </a:r>
          </a:p>
          <a:p>
            <a:endParaRPr lang="en-US" altLang="ja-JP" sz="2200" dirty="0" smtClean="0"/>
          </a:p>
          <a:p>
            <a:pPr lvl="1"/>
            <a:endParaRPr lang="en-US" altLang="ja-JP" sz="1600" dirty="0"/>
          </a:p>
          <a:p>
            <a:pPr lvl="1"/>
            <a:endParaRPr lang="en-US" altLang="ja-JP" sz="1800" dirty="0" smtClean="0"/>
          </a:p>
          <a:p>
            <a:pPr marL="457200" lvl="1" indent="0">
              <a:buNone/>
            </a:pPr>
            <a:r>
              <a:rPr lang="en-US" altLang="ja-JP" sz="1800" dirty="0" smtClean="0"/>
              <a:t>      </a:t>
            </a:r>
            <a:endParaRPr lang="ja-JP" altLang="en-US" sz="1800" dirty="0">
              <a:latin typeface="Cambria Math" panose="02040503050406030204" pitchFamily="18" charset="0"/>
            </a:endParaRPr>
          </a:p>
          <a:p>
            <a:pPr lvl="1"/>
            <a:endParaRPr lang="en-US" altLang="ja-JP" sz="1800" dirty="0" smtClean="0"/>
          </a:p>
          <a:p>
            <a:pPr lvl="1"/>
            <a:endParaRPr lang="en-US" altLang="ja-JP" sz="1800" dirty="0" smtClean="0"/>
          </a:p>
        </p:txBody>
      </p:sp>
      <p:cxnSp>
        <p:nvCxnSpPr>
          <p:cNvPr id="20" name="直線コネクタ 19"/>
          <p:cNvCxnSpPr>
            <a:stCxn id="12" idx="2"/>
          </p:cNvCxnSpPr>
          <p:nvPr/>
        </p:nvCxnSpPr>
        <p:spPr bwMode="auto">
          <a:xfrm flipH="1">
            <a:off x="6255078" y="1863988"/>
            <a:ext cx="30742" cy="2882707"/>
          </a:xfrm>
          <a:prstGeom prst="line">
            <a:avLst/>
          </a:prstGeom>
          <a:noFill/>
          <a:ln w="28575" cap="flat" cmpd="sng" algn="ctr">
            <a:solidFill>
              <a:schemeClr val="bg2">
                <a:lumMod val="10000"/>
              </a:schemeClr>
            </a:solidFill>
            <a:prstDash val="solid"/>
            <a:round/>
            <a:headEnd type="none" w="med" len="med"/>
            <a:tailEnd type="none" w="med" len="med"/>
          </a:ln>
          <a:effectLst/>
        </p:spPr>
      </p:cxnSp>
      <p:sp>
        <p:nvSpPr>
          <p:cNvPr id="9" name="フローチャート: 処理 8"/>
          <p:cNvSpPr/>
          <p:nvPr/>
        </p:nvSpPr>
        <p:spPr bwMode="auto">
          <a:xfrm>
            <a:off x="5994086" y="2207491"/>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0</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sp>
        <p:nvSpPr>
          <p:cNvPr id="12" name="テキスト ボックス 11"/>
          <p:cNvSpPr txBox="1"/>
          <p:nvPr/>
        </p:nvSpPr>
        <p:spPr>
          <a:xfrm>
            <a:off x="5583814" y="1340768"/>
            <a:ext cx="1404011" cy="523220"/>
          </a:xfrm>
          <a:prstGeom prst="rect">
            <a:avLst/>
          </a:prstGeom>
          <a:noFill/>
        </p:spPr>
        <p:txBody>
          <a:bodyPr wrap="square" rtlCol="0">
            <a:spAutoFit/>
          </a:bodyPr>
          <a:lstStyle/>
          <a:p>
            <a:pPr algn="ctr"/>
            <a:r>
              <a:rPr lang="en-US" altLang="ja-JP" sz="1400" dirty="0" smtClean="0">
                <a:solidFill>
                  <a:schemeClr val="bg2">
                    <a:lumMod val="10000"/>
                  </a:schemeClr>
                </a:solidFill>
              </a:rPr>
              <a:t>Origin </a:t>
            </a:r>
          </a:p>
          <a:p>
            <a:pPr algn="ctr"/>
            <a:r>
              <a:rPr lang="en-US" altLang="ja-JP" sz="1400" dirty="0" smtClean="0">
                <a:solidFill>
                  <a:schemeClr val="bg2">
                    <a:lumMod val="10000"/>
                  </a:schemeClr>
                </a:solidFill>
              </a:rPr>
              <a:t>Process</a:t>
            </a:r>
            <a:endParaRPr kumimoji="1" lang="ja-JP" altLang="en-US" sz="1400" dirty="0">
              <a:solidFill>
                <a:schemeClr val="bg2">
                  <a:lumMod val="10000"/>
                </a:schemeClr>
              </a:solidFill>
            </a:endParaRPr>
          </a:p>
        </p:txBody>
      </p:sp>
      <p:sp>
        <p:nvSpPr>
          <p:cNvPr id="13" name="テキスト ボックス 12"/>
          <p:cNvSpPr txBox="1"/>
          <p:nvPr/>
        </p:nvSpPr>
        <p:spPr>
          <a:xfrm>
            <a:off x="7737394" y="1340768"/>
            <a:ext cx="1584176" cy="523220"/>
          </a:xfrm>
          <a:prstGeom prst="rect">
            <a:avLst/>
          </a:prstGeom>
          <a:noFill/>
        </p:spPr>
        <p:txBody>
          <a:bodyPr wrap="square" rtlCol="0">
            <a:spAutoFit/>
          </a:bodyPr>
          <a:lstStyle/>
          <a:p>
            <a:pPr algn="ctr"/>
            <a:r>
              <a:rPr lang="en-US" altLang="ja-JP" sz="1400" dirty="0" smtClean="0">
                <a:solidFill>
                  <a:schemeClr val="bg2">
                    <a:lumMod val="10000"/>
                  </a:schemeClr>
                </a:solidFill>
              </a:rPr>
              <a:t>Target </a:t>
            </a:r>
          </a:p>
          <a:p>
            <a:pPr algn="ctr"/>
            <a:r>
              <a:rPr lang="en-US" altLang="ja-JP" sz="1400" dirty="0" smtClean="0">
                <a:solidFill>
                  <a:schemeClr val="bg2">
                    <a:lumMod val="10000"/>
                  </a:schemeClr>
                </a:solidFill>
              </a:rPr>
              <a:t>Process 2</a:t>
            </a:r>
            <a:endParaRPr kumimoji="1" lang="ja-JP" altLang="en-US" sz="1400" dirty="0">
              <a:solidFill>
                <a:schemeClr val="bg2">
                  <a:lumMod val="10000"/>
                </a:schemeClr>
              </a:solidFill>
            </a:endParaRPr>
          </a:p>
        </p:txBody>
      </p:sp>
      <p:cxnSp>
        <p:nvCxnSpPr>
          <p:cNvPr id="19" name="直線コネクタ 18"/>
          <p:cNvCxnSpPr>
            <a:stCxn id="13" idx="2"/>
          </p:cNvCxnSpPr>
          <p:nvPr/>
        </p:nvCxnSpPr>
        <p:spPr bwMode="auto">
          <a:xfrm>
            <a:off x="8529482" y="1863988"/>
            <a:ext cx="0" cy="2845248"/>
          </a:xfrm>
          <a:prstGeom prst="line">
            <a:avLst/>
          </a:prstGeom>
          <a:noFill/>
          <a:ln w="28575" cap="flat" cmpd="sng" algn="ctr">
            <a:solidFill>
              <a:schemeClr val="bg2">
                <a:lumMod val="10000"/>
              </a:schemeClr>
            </a:solidFill>
            <a:prstDash val="solid"/>
            <a:round/>
            <a:headEnd type="none" w="med" len="med"/>
            <a:tailEnd type="none" w="med" len="med"/>
          </a:ln>
          <a:effectLst/>
        </p:spPr>
      </p:cxnSp>
      <p:cxnSp>
        <p:nvCxnSpPr>
          <p:cNvPr id="30" name="直線矢印コネクタ 29"/>
          <p:cNvCxnSpPr>
            <a:stCxn id="9" idx="3"/>
          </p:cNvCxnSpPr>
          <p:nvPr/>
        </p:nvCxnSpPr>
        <p:spPr bwMode="auto">
          <a:xfrm>
            <a:off x="6570150" y="2310707"/>
            <a:ext cx="1209763" cy="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39" name="テキスト ボックス 38"/>
          <p:cNvSpPr txBox="1"/>
          <p:nvPr/>
        </p:nvSpPr>
        <p:spPr>
          <a:xfrm>
            <a:off x="6987825" y="1340768"/>
            <a:ext cx="1584176" cy="523220"/>
          </a:xfrm>
          <a:prstGeom prst="rect">
            <a:avLst/>
          </a:prstGeom>
          <a:noFill/>
        </p:spPr>
        <p:txBody>
          <a:bodyPr wrap="square" rtlCol="0">
            <a:spAutoFit/>
          </a:bodyPr>
          <a:lstStyle/>
          <a:p>
            <a:pPr algn="ctr"/>
            <a:r>
              <a:rPr lang="en-US" altLang="ja-JP" sz="1400" dirty="0" smtClean="0">
                <a:solidFill>
                  <a:schemeClr val="bg2">
                    <a:lumMod val="10000"/>
                  </a:schemeClr>
                </a:solidFill>
              </a:rPr>
              <a:t>Target </a:t>
            </a:r>
          </a:p>
          <a:p>
            <a:pPr algn="ctr"/>
            <a:r>
              <a:rPr lang="en-US" altLang="ja-JP" sz="1400" dirty="0" smtClean="0">
                <a:solidFill>
                  <a:schemeClr val="bg2">
                    <a:lumMod val="10000"/>
                  </a:schemeClr>
                </a:solidFill>
              </a:rPr>
              <a:t>Process 1</a:t>
            </a:r>
            <a:endParaRPr kumimoji="1" lang="ja-JP" altLang="en-US" sz="1400" dirty="0">
              <a:solidFill>
                <a:schemeClr val="bg2">
                  <a:lumMod val="10000"/>
                </a:schemeClr>
              </a:solidFill>
            </a:endParaRPr>
          </a:p>
        </p:txBody>
      </p:sp>
      <p:cxnSp>
        <p:nvCxnSpPr>
          <p:cNvPr id="40" name="直線コネクタ 39"/>
          <p:cNvCxnSpPr>
            <a:stCxn id="39" idx="2"/>
          </p:cNvCxnSpPr>
          <p:nvPr/>
        </p:nvCxnSpPr>
        <p:spPr bwMode="auto">
          <a:xfrm>
            <a:off x="7779913" y="1863988"/>
            <a:ext cx="0" cy="2845249"/>
          </a:xfrm>
          <a:prstGeom prst="line">
            <a:avLst/>
          </a:prstGeom>
          <a:noFill/>
          <a:ln w="28575" cap="flat" cmpd="sng" algn="ctr">
            <a:solidFill>
              <a:schemeClr val="bg2">
                <a:lumMod val="10000"/>
              </a:schemeClr>
            </a:solidFill>
            <a:prstDash val="solid"/>
            <a:round/>
            <a:headEnd type="none" w="med" len="med"/>
            <a:tailEnd type="none" w="med" len="med"/>
          </a:ln>
          <a:effectLst/>
        </p:spPr>
      </p:cxnSp>
      <p:cxnSp>
        <p:nvCxnSpPr>
          <p:cNvPr id="47" name="直線矢印コネクタ 46"/>
          <p:cNvCxnSpPr/>
          <p:nvPr/>
        </p:nvCxnSpPr>
        <p:spPr bwMode="auto">
          <a:xfrm>
            <a:off x="6593052" y="2566323"/>
            <a:ext cx="1186861" cy="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9" name="直線矢印コネクタ 48"/>
          <p:cNvCxnSpPr/>
          <p:nvPr/>
        </p:nvCxnSpPr>
        <p:spPr bwMode="auto">
          <a:xfrm>
            <a:off x="6552075" y="3251105"/>
            <a:ext cx="2019926" cy="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1" name="直線矢印コネクタ 50"/>
          <p:cNvCxnSpPr/>
          <p:nvPr/>
        </p:nvCxnSpPr>
        <p:spPr bwMode="auto">
          <a:xfrm flipV="1">
            <a:off x="6562715" y="3559086"/>
            <a:ext cx="1217198" cy="1"/>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5" name="直線矢印コネクタ 54"/>
          <p:cNvCxnSpPr/>
          <p:nvPr/>
        </p:nvCxnSpPr>
        <p:spPr bwMode="auto">
          <a:xfrm>
            <a:off x="6552075" y="2913215"/>
            <a:ext cx="2019926" cy="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1" name="フローチャート: 処理 70"/>
          <p:cNvSpPr/>
          <p:nvPr/>
        </p:nvSpPr>
        <p:spPr bwMode="auto">
          <a:xfrm>
            <a:off x="5986651" y="2463107"/>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1</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sp>
        <p:nvSpPr>
          <p:cNvPr id="72" name="フローチャート: 処理 71"/>
          <p:cNvSpPr/>
          <p:nvPr/>
        </p:nvSpPr>
        <p:spPr bwMode="auto">
          <a:xfrm>
            <a:off x="5976011" y="2840668"/>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2</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sp>
        <p:nvSpPr>
          <p:cNvPr id="73" name="フローチャート: 処理 72"/>
          <p:cNvSpPr/>
          <p:nvPr/>
        </p:nvSpPr>
        <p:spPr bwMode="auto">
          <a:xfrm>
            <a:off x="5972090" y="3112704"/>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3</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sp>
        <p:nvSpPr>
          <p:cNvPr id="74" name="フローチャート: 処理 73"/>
          <p:cNvSpPr/>
          <p:nvPr/>
        </p:nvSpPr>
        <p:spPr bwMode="auto">
          <a:xfrm>
            <a:off x="5966646" y="3455870"/>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4</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cxnSp>
        <p:nvCxnSpPr>
          <p:cNvPr id="98" name="直線矢印コネクタ 97"/>
          <p:cNvCxnSpPr/>
          <p:nvPr/>
        </p:nvCxnSpPr>
        <p:spPr bwMode="auto">
          <a:xfrm flipV="1">
            <a:off x="6559413" y="3814704"/>
            <a:ext cx="2012588" cy="1"/>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99" name="フローチャート: 処理 98"/>
          <p:cNvSpPr/>
          <p:nvPr/>
        </p:nvSpPr>
        <p:spPr bwMode="auto">
          <a:xfrm>
            <a:off x="5963344" y="3711487"/>
            <a:ext cx="576064" cy="206432"/>
          </a:xfrm>
          <a:prstGeom prst="flowChartProcess">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bg2">
                    <a:lumMod val="10000"/>
                  </a:schemeClr>
                </a:solidFill>
                <a:effectLst/>
                <a:latin typeface="Calibri" pitchFamily="34" charset="0"/>
              </a:rPr>
              <a:t>PUT 5</a:t>
            </a:r>
            <a:endParaRPr kumimoji="0" lang="ja-JP" altLang="en-US" sz="1100" b="0" i="0" u="none" strike="noStrike" cap="none" normalizeH="0" baseline="0" dirty="0" smtClean="0">
              <a:ln>
                <a:noFill/>
              </a:ln>
              <a:solidFill>
                <a:schemeClr val="bg2">
                  <a:lumMod val="10000"/>
                </a:schemeClr>
              </a:solidFill>
              <a:effectLst/>
              <a:latin typeface="Calibri" pitchFamily="34" charset="0"/>
            </a:endParaRPr>
          </a:p>
        </p:txBody>
      </p:sp>
      <p:cxnSp>
        <p:nvCxnSpPr>
          <p:cNvPr id="102" name="直線コネクタ 101"/>
          <p:cNvCxnSpPr/>
          <p:nvPr/>
        </p:nvCxnSpPr>
        <p:spPr bwMode="auto">
          <a:xfrm>
            <a:off x="5963344" y="1902090"/>
            <a:ext cx="2857128" cy="0"/>
          </a:xfrm>
          <a:prstGeom prst="line">
            <a:avLst/>
          </a:prstGeom>
          <a:noFill/>
          <a:ln w="38100" cap="flat" cmpd="sng" algn="ctr">
            <a:solidFill>
              <a:schemeClr val="accent3"/>
            </a:solidFill>
            <a:prstDash val="solid"/>
            <a:round/>
            <a:headEnd type="none" w="med" len="med"/>
            <a:tailEnd type="none" w="med" len="med"/>
          </a:ln>
          <a:effectLst/>
        </p:spPr>
      </p:cxnSp>
      <p:cxnSp>
        <p:nvCxnSpPr>
          <p:cNvPr id="103" name="直線コネクタ 102"/>
          <p:cNvCxnSpPr/>
          <p:nvPr/>
        </p:nvCxnSpPr>
        <p:spPr bwMode="auto">
          <a:xfrm>
            <a:off x="5963344" y="4494378"/>
            <a:ext cx="2857128" cy="0"/>
          </a:xfrm>
          <a:prstGeom prst="line">
            <a:avLst/>
          </a:prstGeom>
          <a:noFill/>
          <a:ln w="38100" cap="flat" cmpd="sng" algn="ctr">
            <a:solidFill>
              <a:schemeClr val="accent3"/>
            </a:solidFill>
            <a:prstDash val="solid"/>
            <a:round/>
            <a:headEnd type="none" w="med" len="med"/>
            <a:tailEnd type="none" w="med" len="med"/>
          </a:ln>
          <a:effectLst/>
        </p:spPr>
      </p:cxnSp>
      <p:sp>
        <p:nvSpPr>
          <p:cNvPr id="104" name="テキスト ボックス 103"/>
          <p:cNvSpPr txBox="1"/>
          <p:nvPr/>
        </p:nvSpPr>
        <p:spPr>
          <a:xfrm>
            <a:off x="6513258" y="1902090"/>
            <a:ext cx="1224136" cy="276999"/>
          </a:xfrm>
          <a:prstGeom prst="rect">
            <a:avLst/>
          </a:prstGeom>
          <a:noFill/>
        </p:spPr>
        <p:txBody>
          <a:bodyPr wrap="square" rtlCol="0">
            <a:spAutoFit/>
          </a:bodyPr>
          <a:lstStyle/>
          <a:p>
            <a:r>
              <a:rPr lang="en-US" altLang="ja-JP" sz="1200" dirty="0" err="1">
                <a:solidFill>
                  <a:schemeClr val="accent3"/>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MPI_Win_fence</a:t>
            </a:r>
            <a:endParaRPr kumimoji="1" lang="ja-JP" altLang="en-US" sz="1200" dirty="0">
              <a:solidFill>
                <a:schemeClr val="accent3"/>
              </a:solidFill>
            </a:endParaRPr>
          </a:p>
        </p:txBody>
      </p:sp>
      <p:sp>
        <p:nvSpPr>
          <p:cNvPr id="105" name="テキスト ボックス 104"/>
          <p:cNvSpPr txBox="1"/>
          <p:nvPr/>
        </p:nvSpPr>
        <p:spPr>
          <a:xfrm>
            <a:off x="6593052" y="4500450"/>
            <a:ext cx="1224136" cy="276999"/>
          </a:xfrm>
          <a:prstGeom prst="rect">
            <a:avLst/>
          </a:prstGeom>
          <a:noFill/>
        </p:spPr>
        <p:txBody>
          <a:bodyPr wrap="square" rtlCol="0">
            <a:spAutoFit/>
          </a:bodyPr>
          <a:lstStyle/>
          <a:p>
            <a:r>
              <a:rPr lang="en-US" altLang="ja-JP" sz="1200" dirty="0" err="1">
                <a:solidFill>
                  <a:schemeClr val="accent3"/>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MPI_Win_fence</a:t>
            </a:r>
            <a:endParaRPr kumimoji="1" lang="ja-JP" altLang="en-US" sz="1200" dirty="0">
              <a:solidFill>
                <a:schemeClr val="accent3"/>
              </a:solidFill>
            </a:endParaRPr>
          </a:p>
        </p:txBody>
      </p:sp>
      <p:sp>
        <p:nvSpPr>
          <p:cNvPr id="34" name="テキスト ボックス 33"/>
          <p:cNvSpPr txBox="1"/>
          <p:nvPr/>
        </p:nvSpPr>
        <p:spPr>
          <a:xfrm>
            <a:off x="5410587" y="2211185"/>
            <a:ext cx="576064" cy="276999"/>
          </a:xfrm>
          <a:prstGeom prst="rect">
            <a:avLst/>
          </a:prstGeom>
          <a:noFill/>
        </p:spPr>
        <p:txBody>
          <a:bodyPr wrap="square" rtlCol="0">
            <a:spAutoFit/>
          </a:bodyPr>
          <a:lstStyle>
            <a:defPPr>
              <a:defRPr lang="ja-JP"/>
            </a:defPPr>
            <a:lvl1pPr>
              <a:defRPr sz="1200" b="1">
                <a:solidFill>
                  <a:schemeClr val="bg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pPr algn="ctr"/>
            <a:r>
              <a:rPr lang="en-US" altLang="ja-JP" dirty="0" err="1" smtClean="0"/>
              <a:t>Th</a:t>
            </a:r>
            <a:r>
              <a:rPr lang="en-US" altLang="ja-JP" dirty="0" smtClean="0"/>
              <a:t> </a:t>
            </a:r>
            <a:r>
              <a:rPr lang="en-US" altLang="ja-JP" dirty="0"/>
              <a:t>0</a:t>
            </a:r>
            <a:endParaRPr lang="ja-JP" altLang="en-US" dirty="0"/>
          </a:p>
        </p:txBody>
      </p:sp>
      <p:sp>
        <p:nvSpPr>
          <p:cNvPr id="35" name="テキスト ボックス 34"/>
          <p:cNvSpPr txBox="1"/>
          <p:nvPr/>
        </p:nvSpPr>
        <p:spPr>
          <a:xfrm>
            <a:off x="5418951" y="2835705"/>
            <a:ext cx="576064" cy="276999"/>
          </a:xfrm>
          <a:prstGeom prst="rect">
            <a:avLst/>
          </a:prstGeom>
          <a:noFill/>
        </p:spPr>
        <p:txBody>
          <a:bodyPr wrap="square" rtlCol="0">
            <a:spAutoFit/>
          </a:bodyPr>
          <a:lstStyle>
            <a:defPPr>
              <a:defRPr lang="ja-JP"/>
            </a:defPPr>
            <a:lvl1pPr>
              <a:defRPr sz="1200" b="1">
                <a:solidFill>
                  <a:schemeClr val="bg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pPr algn="ctr"/>
            <a:r>
              <a:rPr lang="en-US" altLang="ja-JP" dirty="0" err="1" smtClean="0"/>
              <a:t>Th</a:t>
            </a:r>
            <a:r>
              <a:rPr lang="en-US" altLang="ja-JP" dirty="0" smtClean="0"/>
              <a:t> 1</a:t>
            </a:r>
            <a:endParaRPr lang="ja-JP" altLang="en-US" dirty="0"/>
          </a:p>
        </p:txBody>
      </p:sp>
      <p:sp>
        <p:nvSpPr>
          <p:cNvPr id="36" name="テキスト ボックス 35"/>
          <p:cNvSpPr txBox="1"/>
          <p:nvPr/>
        </p:nvSpPr>
        <p:spPr>
          <a:xfrm>
            <a:off x="5418951" y="3396388"/>
            <a:ext cx="576064" cy="276999"/>
          </a:xfrm>
          <a:prstGeom prst="rect">
            <a:avLst/>
          </a:prstGeom>
          <a:noFill/>
        </p:spPr>
        <p:txBody>
          <a:bodyPr wrap="square" rtlCol="0">
            <a:spAutoFit/>
          </a:bodyPr>
          <a:lstStyle>
            <a:defPPr>
              <a:defRPr lang="ja-JP"/>
            </a:defPPr>
            <a:lvl1pPr>
              <a:defRPr sz="1200" b="1">
                <a:solidFill>
                  <a:schemeClr val="bg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pPr algn="ctr"/>
            <a:r>
              <a:rPr lang="en-US" altLang="ja-JP" dirty="0" err="1" smtClean="0"/>
              <a:t>Th</a:t>
            </a:r>
            <a:r>
              <a:rPr lang="en-US" altLang="ja-JP" dirty="0" smtClean="0"/>
              <a:t> 0</a:t>
            </a:r>
            <a:endParaRPr lang="ja-JP" altLang="en-US" dirty="0"/>
          </a:p>
        </p:txBody>
      </p:sp>
      <p:sp>
        <p:nvSpPr>
          <p:cNvPr id="37" name="テキスト ボックス 36"/>
          <p:cNvSpPr txBox="1"/>
          <p:nvPr/>
        </p:nvSpPr>
        <p:spPr>
          <a:xfrm>
            <a:off x="5418951" y="3676205"/>
            <a:ext cx="576064" cy="276999"/>
          </a:xfrm>
          <a:prstGeom prst="rect">
            <a:avLst/>
          </a:prstGeom>
          <a:noFill/>
        </p:spPr>
        <p:txBody>
          <a:bodyPr wrap="square" rtlCol="0">
            <a:spAutoFit/>
          </a:bodyPr>
          <a:lstStyle>
            <a:defPPr>
              <a:defRPr lang="ja-JP"/>
            </a:defPPr>
            <a:lvl1pPr>
              <a:defRPr sz="1200" b="1">
                <a:solidFill>
                  <a:schemeClr val="bg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pPr algn="ctr"/>
            <a:r>
              <a:rPr lang="en-US" altLang="ja-JP" dirty="0" err="1" smtClean="0"/>
              <a:t>Th</a:t>
            </a:r>
            <a:r>
              <a:rPr lang="en-US" altLang="ja-JP" dirty="0" smtClean="0"/>
              <a:t> 1</a:t>
            </a:r>
            <a:endParaRPr lang="ja-JP" altLang="en-US" dirty="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34</a:t>
            </a:fld>
            <a:endParaRPr kumimoji="1" lang="ja-JP" altLang="en-US"/>
          </a:p>
        </p:txBody>
      </p:sp>
    </p:spTree>
    <p:extLst>
      <p:ext uri="{BB962C8B-B14F-4D97-AF65-F5344CB8AC3E}">
        <p14:creationId xmlns:p14="http://schemas.microsoft.com/office/powerpoint/2010/main" val="389556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Parallel One-sided communication</a:t>
            </a:r>
            <a:endParaRPr kumimoji="1" lang="ja-JP" altLang="en-US" dirty="0"/>
          </a:p>
        </p:txBody>
      </p:sp>
      <p:sp>
        <p:nvSpPr>
          <p:cNvPr id="3" name="コンテンツ プレースホルダー 2"/>
          <p:cNvSpPr>
            <a:spLocks noGrp="1"/>
          </p:cNvSpPr>
          <p:nvPr>
            <p:ph idx="1"/>
          </p:nvPr>
        </p:nvSpPr>
        <p:spPr>
          <a:xfrm>
            <a:off x="263824" y="1136104"/>
            <a:ext cx="5688632" cy="5181600"/>
          </a:xfrm>
        </p:spPr>
        <p:txBody>
          <a:bodyPr>
            <a:normAutofit/>
          </a:bodyPr>
          <a:lstStyle/>
          <a:p>
            <a:r>
              <a:rPr kumimoji="1" lang="en-US" altLang="ja-JP" dirty="0" smtClean="0"/>
              <a:t>Challenges in parallelism</a:t>
            </a:r>
          </a:p>
          <a:p>
            <a:pPr lvl="1"/>
            <a:r>
              <a:rPr lang="en-US" altLang="ja-JP" dirty="0" smtClean="0"/>
              <a:t>Global </a:t>
            </a:r>
            <a:r>
              <a:rPr lang="en-US" altLang="ja-JP" dirty="0" err="1" smtClean="0"/>
              <a:t>SendQ</a:t>
            </a:r>
            <a:endParaRPr lang="en-US" altLang="ja-JP" dirty="0" smtClean="0"/>
          </a:p>
          <a:p>
            <a:pPr lvl="2">
              <a:buFont typeface="Wingdings" panose="05000000000000000000" pitchFamily="2" charset="2"/>
              <a:buChar char="Ø"/>
            </a:pPr>
            <a:r>
              <a:rPr lang="en-US" altLang="ja-JP" dirty="0" smtClean="0">
                <a:solidFill>
                  <a:srgbClr val="C00000"/>
                </a:solidFill>
                <a:effectLst>
                  <a:outerShdw blurRad="38100" dist="38100" dir="2700000" algn="tl">
                    <a:srgbClr val="000000">
                      <a:alpha val="43137"/>
                    </a:srgbClr>
                  </a:outerShdw>
                </a:effectLst>
              </a:rPr>
              <a:t>Group messages by targets</a:t>
            </a:r>
          </a:p>
          <a:p>
            <a:pPr lvl="1"/>
            <a:r>
              <a:rPr lang="en-US" altLang="ja-JP" dirty="0" smtClean="0"/>
              <a:t>Queue structures</a:t>
            </a:r>
          </a:p>
          <a:p>
            <a:pPr lvl="2">
              <a:buFont typeface="Wingdings" panose="05000000000000000000" pitchFamily="2" charset="2"/>
              <a:buChar char="Ø"/>
            </a:pPr>
            <a:r>
              <a:rPr lang="en-US" altLang="ja-JP" dirty="0" smtClean="0">
                <a:solidFill>
                  <a:srgbClr val="C00000"/>
                </a:solidFill>
                <a:effectLst>
                  <a:outerShdw blurRad="38100" dist="38100" dir="2700000" algn="tl">
                    <a:srgbClr val="000000">
                      <a:alpha val="43137"/>
                    </a:srgbClr>
                  </a:outerShdw>
                </a:effectLst>
              </a:rPr>
              <a:t>Stored in [Ring Array + Head / Tail </a:t>
            </a:r>
            <a:r>
              <a:rPr lang="en-US" altLang="ja-JP" dirty="0" err="1" smtClean="0">
                <a:solidFill>
                  <a:srgbClr val="C00000"/>
                </a:solidFill>
                <a:effectLst>
                  <a:outerShdw blurRad="38100" dist="38100" dir="2700000" algn="tl">
                    <a:srgbClr val="000000">
                      <a:alpha val="43137"/>
                    </a:srgbClr>
                  </a:outerShdw>
                </a:effectLst>
              </a:rPr>
              <a:t>ptr</a:t>
            </a:r>
            <a:r>
              <a:rPr lang="en-US" altLang="ja-JP" dirty="0" smtClean="0">
                <a:solidFill>
                  <a:srgbClr val="C00000"/>
                </a:solidFill>
                <a:effectLst>
                  <a:outerShdw blurRad="38100" dist="38100" dir="2700000" algn="tl">
                    <a:srgbClr val="000000">
                      <a:alpha val="43137"/>
                    </a:srgbClr>
                  </a:outerShdw>
                </a:effectLst>
              </a:rPr>
              <a:t>]</a:t>
            </a:r>
          </a:p>
          <a:p>
            <a:pPr lvl="2"/>
            <a:endParaRPr lang="en-US" altLang="ja-JP" dirty="0">
              <a:solidFill>
                <a:srgbClr val="C00000"/>
              </a:solidFill>
              <a:effectLst>
                <a:outerShdw blurRad="38100" dist="38100" dir="2700000" algn="tl">
                  <a:srgbClr val="000000">
                    <a:alpha val="43137"/>
                  </a:srgbClr>
                </a:outerShdw>
              </a:effectLst>
            </a:endParaRPr>
          </a:p>
          <a:p>
            <a:pPr lvl="2"/>
            <a:endParaRPr lang="en-US" altLang="ja-JP" dirty="0" smtClean="0">
              <a:solidFill>
                <a:srgbClr val="C00000"/>
              </a:solidFill>
              <a:effectLst>
                <a:outerShdw blurRad="38100" dist="38100" dir="2700000" algn="tl">
                  <a:srgbClr val="000000">
                    <a:alpha val="43137"/>
                  </a:srgbClr>
                </a:outerShdw>
              </a:effectLst>
            </a:endParaRPr>
          </a:p>
          <a:p>
            <a:pPr lvl="1"/>
            <a:endParaRPr kumimoji="1" lang="en-US" altLang="ja-JP" dirty="0" smtClean="0"/>
          </a:p>
          <a:p>
            <a:pPr lvl="1"/>
            <a:r>
              <a:rPr kumimoji="1" lang="en-US" altLang="ja-JP" dirty="0" err="1" smtClean="0"/>
              <a:t>N</a:t>
            </a:r>
            <a:r>
              <a:rPr lang="en-US" altLang="ja-JP" dirty="0" err="1" smtClean="0"/>
              <a:t>etmod</a:t>
            </a:r>
            <a:r>
              <a:rPr lang="en-US" altLang="ja-JP" dirty="0" smtClean="0"/>
              <a:t> internal messages (SYNC etc.)</a:t>
            </a:r>
          </a:p>
          <a:p>
            <a:pPr lvl="2">
              <a:buFont typeface="Wingdings" panose="05000000000000000000" pitchFamily="2" charset="2"/>
              <a:buChar char="Ø"/>
            </a:pPr>
            <a:r>
              <a:rPr kumimoji="1" lang="en-US" altLang="ja-JP" dirty="0" err="1" smtClean="0">
                <a:solidFill>
                  <a:srgbClr val="C00000"/>
                </a:solidFill>
                <a:effectLst>
                  <a:outerShdw blurRad="38100" dist="38100" dir="2700000" algn="tl">
                    <a:srgbClr val="000000">
                      <a:alpha val="43137"/>
                    </a:srgbClr>
                  </a:outerShdw>
                </a:effectLst>
              </a:rPr>
              <a:t>Enqueue</a:t>
            </a:r>
            <a:r>
              <a:rPr kumimoji="1" lang="en-US" altLang="ja-JP" dirty="0" smtClean="0">
                <a:solidFill>
                  <a:srgbClr val="C00000"/>
                </a:solidFill>
                <a:effectLst>
                  <a:outerShdw blurRad="38100" dist="38100" dir="2700000" algn="tl">
                    <a:srgbClr val="000000">
                      <a:alpha val="43137"/>
                    </a:srgbClr>
                  </a:outerShdw>
                </a:effectLst>
              </a:rPr>
              <a:t> to another </a:t>
            </a:r>
            <a:r>
              <a:rPr kumimoji="1" lang="en-US" altLang="ja-JP" dirty="0" err="1" smtClean="0">
                <a:solidFill>
                  <a:srgbClr val="C00000"/>
                </a:solidFill>
                <a:effectLst>
                  <a:outerShdw blurRad="38100" dist="38100" dir="2700000" algn="tl">
                    <a:srgbClr val="000000">
                      <a:alpha val="43137"/>
                    </a:srgbClr>
                  </a:outerShdw>
                </a:effectLst>
              </a:rPr>
              <a:t>SendQ</a:t>
            </a:r>
            <a:r>
              <a:rPr kumimoji="1" lang="en-US" altLang="ja-JP" dirty="0" smtClean="0">
                <a:solidFill>
                  <a:srgbClr val="C00000"/>
                </a:solidFill>
                <a:effectLst>
                  <a:outerShdw blurRad="38100" dist="38100" dir="2700000" algn="tl">
                    <a:srgbClr val="000000">
                      <a:alpha val="43137"/>
                    </a:srgbClr>
                  </a:outerShdw>
                </a:effectLst>
              </a:rPr>
              <a:t> (SYNC-</a:t>
            </a:r>
            <a:r>
              <a:rPr kumimoji="1" lang="en-US" altLang="ja-JP" dirty="0" err="1" smtClean="0">
                <a:solidFill>
                  <a:srgbClr val="C00000"/>
                </a:solidFill>
                <a:effectLst>
                  <a:outerShdw blurRad="38100" dist="38100" dir="2700000" algn="tl">
                    <a:srgbClr val="000000">
                      <a:alpha val="43137"/>
                    </a:srgbClr>
                  </a:outerShdw>
                </a:effectLst>
              </a:rPr>
              <a:t>SendQ</a:t>
            </a:r>
            <a:r>
              <a:rPr kumimoji="1" lang="en-US" altLang="ja-JP" dirty="0" smtClean="0">
                <a:solidFill>
                  <a:srgbClr val="C00000"/>
                </a:solidFill>
                <a:effectLst>
                  <a:outerShdw blurRad="38100" dist="38100" dir="2700000" algn="tl">
                    <a:srgbClr val="000000">
                      <a:alpha val="43137"/>
                    </a:srgbClr>
                  </a:outerShdw>
                </a:effectLst>
              </a:rPr>
              <a:t>)</a:t>
            </a:r>
          </a:p>
        </p:txBody>
      </p:sp>
      <p:sp>
        <p:nvSpPr>
          <p:cNvPr id="82" name="角丸四角形 81"/>
          <p:cNvSpPr/>
          <p:nvPr/>
        </p:nvSpPr>
        <p:spPr bwMode="auto">
          <a:xfrm>
            <a:off x="5220072" y="2147709"/>
            <a:ext cx="3744416" cy="1942833"/>
          </a:xfrm>
          <a:prstGeom prst="roundRect">
            <a:avLst>
              <a:gd name="adj" fmla="val 5058"/>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ja-JP" dirty="0" smtClean="0">
                <a:latin typeface="Calibri" pitchFamily="34" charset="0"/>
              </a:rPr>
              <a:t>P0</a:t>
            </a:r>
            <a:endParaRPr kumimoji="0" lang="ja-JP" altLang="en-US" sz="1800" b="0" i="0" u="none" strike="noStrike" cap="none" normalizeH="0" baseline="0" dirty="0" smtClean="0">
              <a:ln>
                <a:noFill/>
              </a:ln>
              <a:solidFill>
                <a:schemeClr val="tx1"/>
              </a:solidFill>
              <a:effectLst/>
              <a:latin typeface="Calibri" pitchFamily="34" charset="0"/>
            </a:endParaRPr>
          </a:p>
        </p:txBody>
      </p:sp>
      <p:pic>
        <p:nvPicPr>
          <p:cNvPr id="143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753" y="2989359"/>
            <a:ext cx="1757327" cy="30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752" y="2627221"/>
            <a:ext cx="1757327" cy="30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753" y="2276872"/>
            <a:ext cx="1757327" cy="30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58" name="グループ化 14357"/>
          <p:cNvGrpSpPr/>
          <p:nvPr/>
        </p:nvGrpSpPr>
        <p:grpSpPr>
          <a:xfrm>
            <a:off x="1475656" y="3693231"/>
            <a:ext cx="2590691" cy="360040"/>
            <a:chOff x="5940152" y="2197949"/>
            <a:chExt cx="2590691" cy="360040"/>
          </a:xfrm>
          <a:gradFill>
            <a:gsLst>
              <a:gs pos="0">
                <a:schemeClr val="tx1">
                  <a:lumMod val="20000"/>
                  <a:lumOff val="80000"/>
                </a:schemeClr>
              </a:gs>
              <a:gs pos="50000">
                <a:schemeClr val="bg1">
                  <a:lumMod val="95000"/>
                </a:schemeClr>
              </a:gs>
              <a:gs pos="100000">
                <a:schemeClr val="bg1"/>
              </a:gs>
            </a:gsLst>
            <a:lin ang="5400000" scaled="1"/>
          </a:gradFill>
        </p:grpSpPr>
        <p:grpSp>
          <p:nvGrpSpPr>
            <p:cNvPr id="148" name="グループ化 147"/>
            <p:cNvGrpSpPr/>
            <p:nvPr/>
          </p:nvGrpSpPr>
          <p:grpSpPr>
            <a:xfrm>
              <a:off x="6372200" y="2197949"/>
              <a:ext cx="2158643" cy="360040"/>
              <a:chOff x="5999397" y="1938751"/>
              <a:chExt cx="2158643" cy="360040"/>
            </a:xfrm>
            <a:grpFill/>
          </p:grpSpPr>
          <p:sp>
            <p:nvSpPr>
              <p:cNvPr id="149" name="正方形/長方形 148"/>
              <p:cNvSpPr/>
              <p:nvPr/>
            </p:nvSpPr>
            <p:spPr bwMode="auto">
              <a:xfrm>
                <a:off x="5999397"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base">
                  <a:spcBef>
                    <a:spcPct val="0"/>
                  </a:spcBef>
                  <a:spcAft>
                    <a:spcPct val="0"/>
                  </a:spcAft>
                </a:pPr>
                <a:r>
                  <a:rPr kumimoji="0" lang="en-US" altLang="ja-JP" sz="1400" dirty="0" smtClean="0">
                    <a:solidFill>
                      <a:schemeClr val="bg2">
                        <a:lumMod val="10000"/>
                      </a:schemeClr>
                    </a:solidFill>
                  </a:rPr>
                  <a:t>1</a:t>
                </a:r>
                <a:endParaRPr kumimoji="0" lang="ja-JP" altLang="en-US" sz="1400" dirty="0">
                  <a:solidFill>
                    <a:schemeClr val="bg2">
                      <a:lumMod val="10000"/>
                    </a:schemeClr>
                  </a:solidFill>
                </a:endParaRPr>
              </a:p>
            </p:txBody>
          </p:sp>
          <p:sp>
            <p:nvSpPr>
              <p:cNvPr id="150" name="正方形/長方形 149"/>
              <p:cNvSpPr/>
              <p:nvPr/>
            </p:nvSpPr>
            <p:spPr bwMode="auto">
              <a:xfrm>
                <a:off x="6425654"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smtClean="0">
                    <a:solidFill>
                      <a:schemeClr val="bg2">
                        <a:lumMod val="10000"/>
                      </a:schemeClr>
                    </a:solidFill>
                  </a:rPr>
                  <a:t>2</a:t>
                </a:r>
                <a:endParaRPr kumimoji="0" lang="ja-JP" altLang="en-US" sz="1400" dirty="0">
                  <a:solidFill>
                    <a:schemeClr val="bg2">
                      <a:lumMod val="10000"/>
                    </a:schemeClr>
                  </a:solidFill>
                </a:endParaRPr>
              </a:p>
            </p:txBody>
          </p:sp>
          <p:sp>
            <p:nvSpPr>
              <p:cNvPr id="151" name="正方形/長方形 150"/>
              <p:cNvSpPr/>
              <p:nvPr/>
            </p:nvSpPr>
            <p:spPr bwMode="auto">
              <a:xfrm>
                <a:off x="6857702" y="1944102"/>
                <a:ext cx="432048" cy="354689"/>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smtClean="0">
                    <a:solidFill>
                      <a:schemeClr val="bg2">
                        <a:lumMod val="10000"/>
                      </a:schemeClr>
                    </a:solidFill>
                  </a:rPr>
                  <a:t>3</a:t>
                </a:r>
                <a:endParaRPr kumimoji="0" lang="ja-JP" altLang="en-US" sz="1400" dirty="0">
                  <a:solidFill>
                    <a:schemeClr val="bg2">
                      <a:lumMod val="10000"/>
                    </a:schemeClr>
                  </a:solidFill>
                </a:endParaRPr>
              </a:p>
            </p:txBody>
          </p:sp>
          <p:sp>
            <p:nvSpPr>
              <p:cNvPr id="152" name="正方形/長方形 151"/>
              <p:cNvSpPr/>
              <p:nvPr/>
            </p:nvSpPr>
            <p:spPr bwMode="auto">
              <a:xfrm>
                <a:off x="7289750"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endParaRPr kumimoji="0" lang="ja-JP" altLang="en-US" sz="1400" dirty="0">
                  <a:solidFill>
                    <a:srgbClr val="FFFF00"/>
                  </a:solidFill>
                </a:endParaRPr>
              </a:p>
            </p:txBody>
          </p:sp>
          <p:sp>
            <p:nvSpPr>
              <p:cNvPr id="153" name="正方形/長方形 152"/>
              <p:cNvSpPr/>
              <p:nvPr/>
            </p:nvSpPr>
            <p:spPr bwMode="auto">
              <a:xfrm>
                <a:off x="7725992"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endParaRPr kumimoji="0" lang="ja-JP" altLang="en-US" sz="1400" dirty="0">
                  <a:solidFill>
                    <a:srgbClr val="FFFF00"/>
                  </a:solidFill>
                </a:endParaRPr>
              </a:p>
            </p:txBody>
          </p:sp>
        </p:grpSp>
        <p:sp>
          <p:nvSpPr>
            <p:cNvPr id="154" name="正方形/長方形 153"/>
            <p:cNvSpPr/>
            <p:nvPr/>
          </p:nvSpPr>
          <p:spPr bwMode="auto">
            <a:xfrm>
              <a:off x="5940152" y="2197949"/>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base">
                <a:spcBef>
                  <a:spcPct val="0"/>
                </a:spcBef>
                <a:spcAft>
                  <a:spcPct val="0"/>
                </a:spcAft>
              </a:pPr>
              <a:r>
                <a:rPr kumimoji="0" lang="en-US" altLang="ja-JP" sz="1400" dirty="0" smtClean="0">
                  <a:solidFill>
                    <a:schemeClr val="bg2">
                      <a:lumMod val="10000"/>
                    </a:schemeClr>
                  </a:solidFill>
                </a:rPr>
                <a:t>0</a:t>
              </a:r>
              <a:endParaRPr kumimoji="0" lang="ja-JP" altLang="en-US" sz="1400" dirty="0">
                <a:solidFill>
                  <a:schemeClr val="bg2">
                    <a:lumMod val="10000"/>
                  </a:schemeClr>
                </a:solidFill>
              </a:endParaRPr>
            </a:p>
          </p:txBody>
        </p:sp>
      </p:grpSp>
      <p:pic>
        <p:nvPicPr>
          <p:cNvPr id="1435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1753" y="3573016"/>
            <a:ext cx="2093838" cy="3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0" name="テキスト ボックス 14359"/>
          <p:cNvSpPr txBox="1"/>
          <p:nvPr/>
        </p:nvSpPr>
        <p:spPr>
          <a:xfrm>
            <a:off x="5400736" y="2651379"/>
            <a:ext cx="1103648" cy="307777"/>
          </a:xfrm>
          <a:prstGeom prst="rect">
            <a:avLst/>
          </a:prstGeom>
          <a:noFill/>
        </p:spPr>
        <p:txBody>
          <a:bodyPr wrap="square" rtlCol="0">
            <a:spAutoFit/>
          </a:bodyPr>
          <a:lstStyle/>
          <a:p>
            <a:r>
              <a:rPr lang="en-US" altLang="ja-JP" sz="1400" dirty="0" smtClean="0">
                <a:solidFill>
                  <a:schemeClr val="bg2">
                    <a:lumMod val="10000"/>
                  </a:schemeClr>
                </a:solidFill>
              </a:rPr>
              <a:t>Send-Arrays</a:t>
            </a:r>
            <a:endParaRPr kumimoji="1" lang="ja-JP" altLang="en-US" sz="1400" dirty="0">
              <a:solidFill>
                <a:schemeClr val="bg2">
                  <a:lumMod val="10000"/>
                </a:schemeClr>
              </a:solidFill>
            </a:endParaRPr>
          </a:p>
        </p:txBody>
      </p:sp>
      <p:sp>
        <p:nvSpPr>
          <p:cNvPr id="166" name="テキスト ボックス 165"/>
          <p:cNvSpPr txBox="1"/>
          <p:nvPr/>
        </p:nvSpPr>
        <p:spPr>
          <a:xfrm>
            <a:off x="5377856" y="3573016"/>
            <a:ext cx="1103648" cy="307777"/>
          </a:xfrm>
          <a:prstGeom prst="rect">
            <a:avLst/>
          </a:prstGeom>
          <a:noFill/>
        </p:spPr>
        <p:txBody>
          <a:bodyPr wrap="square" rtlCol="0">
            <a:spAutoFit/>
          </a:bodyPr>
          <a:lstStyle/>
          <a:p>
            <a:r>
              <a:rPr lang="en-US" altLang="ja-JP" sz="1400" dirty="0" smtClean="0">
                <a:solidFill>
                  <a:schemeClr val="bg2">
                    <a:lumMod val="10000"/>
                  </a:schemeClr>
                </a:solidFill>
              </a:rPr>
              <a:t>SYNC-</a:t>
            </a:r>
            <a:r>
              <a:rPr lang="en-US" altLang="ja-JP" sz="1400" dirty="0" err="1" smtClean="0">
                <a:solidFill>
                  <a:schemeClr val="bg2">
                    <a:lumMod val="10000"/>
                  </a:schemeClr>
                </a:solidFill>
              </a:rPr>
              <a:t>SendQ</a:t>
            </a:r>
            <a:endParaRPr kumimoji="1" lang="ja-JP" altLang="en-US" sz="1400" dirty="0">
              <a:solidFill>
                <a:schemeClr val="bg2">
                  <a:lumMod val="10000"/>
                </a:schemeClr>
              </a:solidFill>
            </a:endParaRPr>
          </a:p>
        </p:txBody>
      </p:sp>
      <p:cxnSp>
        <p:nvCxnSpPr>
          <p:cNvPr id="14362" name="直線矢印コネクタ 14361"/>
          <p:cNvCxnSpPr/>
          <p:nvPr/>
        </p:nvCxnSpPr>
        <p:spPr bwMode="auto">
          <a:xfrm>
            <a:off x="3198057" y="3474297"/>
            <a:ext cx="0" cy="246651"/>
          </a:xfrm>
          <a:prstGeom prst="straightConnector1">
            <a:avLst/>
          </a:prstGeom>
          <a:noFill/>
          <a:ln w="25400" cap="flat" cmpd="sng" algn="ctr">
            <a:solidFill>
              <a:srgbClr val="C00000"/>
            </a:solidFill>
            <a:prstDash val="solid"/>
            <a:round/>
            <a:headEnd type="none" w="med" len="med"/>
            <a:tailEnd type="arrow"/>
          </a:ln>
          <a:effectLst/>
        </p:spPr>
      </p:cxnSp>
      <p:cxnSp>
        <p:nvCxnSpPr>
          <p:cNvPr id="170" name="直線矢印コネクタ 169"/>
          <p:cNvCxnSpPr/>
          <p:nvPr/>
        </p:nvCxnSpPr>
        <p:spPr bwMode="auto">
          <a:xfrm flipH="1">
            <a:off x="1917209" y="4053271"/>
            <a:ext cx="3753" cy="239825"/>
          </a:xfrm>
          <a:prstGeom prst="straightConnector1">
            <a:avLst/>
          </a:prstGeom>
          <a:noFill/>
          <a:ln w="25400" cap="flat" cmpd="sng" algn="ctr">
            <a:solidFill>
              <a:srgbClr val="C00000"/>
            </a:solidFill>
            <a:prstDash val="solid"/>
            <a:round/>
            <a:headEnd type="none" w="med" len="med"/>
            <a:tailEnd type="arrow"/>
          </a:ln>
          <a:effectLst/>
        </p:spPr>
      </p:cxnSp>
      <p:sp>
        <p:nvSpPr>
          <p:cNvPr id="14367" name="テキスト ボックス 14366"/>
          <p:cNvSpPr txBox="1"/>
          <p:nvPr/>
        </p:nvSpPr>
        <p:spPr>
          <a:xfrm>
            <a:off x="2912920" y="3203684"/>
            <a:ext cx="570273" cy="261610"/>
          </a:xfrm>
          <a:prstGeom prst="rect">
            <a:avLst/>
          </a:prstGeom>
          <a:noFill/>
        </p:spPr>
        <p:txBody>
          <a:bodyPr wrap="square" rtlCol="0">
            <a:spAutoFit/>
          </a:bodyPr>
          <a:lstStyle/>
          <a:p>
            <a:pPr algn="ctr"/>
            <a:r>
              <a:rPr lang="en-US" altLang="ja-JP" sz="1100" b="1" dirty="0" smtClean="0">
                <a:solidFill>
                  <a:srgbClr val="C00000"/>
                </a:solidFill>
              </a:rPr>
              <a:t>IN</a:t>
            </a:r>
            <a:endParaRPr kumimoji="1" lang="ja-JP" altLang="en-US" sz="1100" b="1" dirty="0">
              <a:solidFill>
                <a:srgbClr val="C00000"/>
              </a:solidFill>
            </a:endParaRPr>
          </a:p>
        </p:txBody>
      </p:sp>
      <p:sp>
        <p:nvSpPr>
          <p:cNvPr id="175" name="テキスト ボックス 174"/>
          <p:cNvSpPr txBox="1"/>
          <p:nvPr/>
        </p:nvSpPr>
        <p:spPr>
          <a:xfrm>
            <a:off x="1651385" y="4285310"/>
            <a:ext cx="570273" cy="261610"/>
          </a:xfrm>
          <a:prstGeom prst="rect">
            <a:avLst/>
          </a:prstGeom>
          <a:noFill/>
        </p:spPr>
        <p:txBody>
          <a:bodyPr wrap="square" rtlCol="0">
            <a:spAutoFit/>
          </a:bodyPr>
          <a:lstStyle/>
          <a:p>
            <a:pPr algn="ctr"/>
            <a:r>
              <a:rPr lang="en-US" altLang="ja-JP" sz="1100" b="1" dirty="0" smtClean="0">
                <a:solidFill>
                  <a:srgbClr val="C00000"/>
                </a:solidFill>
              </a:rPr>
              <a:t>OUT</a:t>
            </a:r>
            <a:endParaRPr kumimoji="1" lang="ja-JP" altLang="en-US" sz="1100" b="1" dirty="0">
              <a:solidFill>
                <a:srgbClr val="C00000"/>
              </a:solidFill>
            </a:endParaRPr>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35</a:t>
            </a:fld>
            <a:endParaRPr kumimoji="1" lang="ja-JP" altLang="en-US"/>
          </a:p>
        </p:txBody>
      </p:sp>
    </p:spTree>
    <p:extLst>
      <p:ext uri="{BB962C8B-B14F-4D97-AF65-F5344CB8AC3E}">
        <p14:creationId xmlns:p14="http://schemas.microsoft.com/office/powerpoint/2010/main" val="421708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Parallel One-sided </a:t>
            </a:r>
            <a:r>
              <a:rPr lang="en-US" altLang="ja-JP" sz="2400" dirty="0" smtClean="0"/>
              <a:t>communication</a:t>
            </a:r>
            <a:endParaRPr kumimoji="1" lang="ja-JP" altLang="en-US" dirty="0"/>
          </a:p>
        </p:txBody>
      </p:sp>
      <p:sp>
        <p:nvSpPr>
          <p:cNvPr id="3" name="コンテンツ プレースホルダー 2"/>
          <p:cNvSpPr>
            <a:spLocks noGrp="1"/>
          </p:cNvSpPr>
          <p:nvPr>
            <p:ph idx="1"/>
          </p:nvPr>
        </p:nvSpPr>
        <p:spPr>
          <a:xfrm>
            <a:off x="467544" y="1052736"/>
            <a:ext cx="4896544" cy="5271864"/>
          </a:xfrm>
        </p:spPr>
        <p:txBody>
          <a:bodyPr/>
          <a:lstStyle/>
          <a:p>
            <a:r>
              <a:rPr lang="en-US" altLang="ja-JP" dirty="0"/>
              <a:t>Optimization</a:t>
            </a:r>
          </a:p>
          <a:p>
            <a:pPr lvl="1"/>
            <a:r>
              <a:rPr lang="en-US" altLang="ja-JP" dirty="0" smtClean="0"/>
              <a:t>Every OP is issued through long critical section</a:t>
            </a:r>
          </a:p>
          <a:p>
            <a:pPr lvl="2"/>
            <a:r>
              <a:rPr lang="en-US" altLang="ja-JP" dirty="0" smtClean="0">
                <a:solidFill>
                  <a:srgbClr val="C00000"/>
                </a:solidFill>
                <a:effectLst>
                  <a:outerShdw blurRad="38100" dist="38100" dir="2700000" algn="tl">
                    <a:srgbClr val="000000">
                      <a:alpha val="43137"/>
                    </a:srgbClr>
                  </a:outerShdw>
                </a:effectLst>
              </a:rPr>
              <a:t>Issue all Ops together</a:t>
            </a:r>
            <a:endParaRPr lang="en-US" altLang="ja-JP" dirty="0">
              <a:solidFill>
                <a:srgbClr val="C00000"/>
              </a:solidFill>
              <a:effectLst>
                <a:outerShdw blurRad="38100" dist="38100" dir="2700000" algn="tl">
                  <a:srgbClr val="000000">
                    <a:alpha val="43137"/>
                  </a:srgbClr>
                </a:outerShdw>
              </a:effectLst>
            </a:endParaRPr>
          </a:p>
          <a:p>
            <a:pPr lvl="1"/>
            <a:r>
              <a:rPr lang="en-US" altLang="ja-JP" dirty="0" smtClean="0"/>
              <a:t>Create large number of Requests</a:t>
            </a:r>
          </a:p>
          <a:p>
            <a:pPr lvl="2"/>
            <a:r>
              <a:rPr lang="en-US" altLang="ja-JP" dirty="0" smtClean="0">
                <a:solidFill>
                  <a:srgbClr val="C00000"/>
                </a:solidFill>
                <a:effectLst>
                  <a:outerShdw blurRad="38100" dist="38100" dir="2700000" algn="tl">
                    <a:srgbClr val="000000">
                      <a:alpha val="43137"/>
                    </a:srgbClr>
                  </a:outerShdw>
                </a:effectLst>
              </a:rPr>
              <a:t>Only create one request</a:t>
            </a:r>
            <a:endParaRPr lang="en-US" altLang="ja-JP" dirty="0">
              <a:solidFill>
                <a:srgbClr val="C00000"/>
              </a:solidFill>
              <a:effectLst>
                <a:outerShdw blurRad="38100" dist="38100" dir="2700000" algn="tl">
                  <a:srgbClr val="000000">
                    <a:alpha val="43137"/>
                  </a:srgbClr>
                </a:outerShdw>
              </a:effectLst>
            </a:endParaRPr>
          </a:p>
          <a:p>
            <a:pPr lvl="1"/>
            <a:endParaRPr lang="ja-JP" altLang="en-US" dirty="0"/>
          </a:p>
          <a:p>
            <a:endParaRPr kumimoji="1" lang="ja-JP" altLang="en-US" dirty="0"/>
          </a:p>
        </p:txBody>
      </p:sp>
      <p:grpSp>
        <p:nvGrpSpPr>
          <p:cNvPr id="4" name="グループ化 3"/>
          <p:cNvGrpSpPr/>
          <p:nvPr/>
        </p:nvGrpSpPr>
        <p:grpSpPr>
          <a:xfrm>
            <a:off x="5354814" y="1268760"/>
            <a:ext cx="3251707" cy="3402105"/>
            <a:chOff x="6150326" y="716319"/>
            <a:chExt cx="2386783" cy="1978297"/>
          </a:xfrm>
        </p:grpSpPr>
        <p:sp>
          <p:nvSpPr>
            <p:cNvPr id="5" name="角丸四角形 4"/>
            <p:cNvSpPr/>
            <p:nvPr/>
          </p:nvSpPr>
          <p:spPr bwMode="auto">
            <a:xfrm>
              <a:off x="6150326" y="716319"/>
              <a:ext cx="2371543" cy="206200"/>
            </a:xfrm>
            <a:prstGeom prst="roundRect">
              <a:avLst/>
            </a:prstGeom>
            <a:noFill/>
            <a:ln w="1905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ADI3</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6" name="角丸四角形 5"/>
            <p:cNvSpPr/>
            <p:nvPr/>
          </p:nvSpPr>
          <p:spPr bwMode="auto">
            <a:xfrm>
              <a:off x="6150326" y="922519"/>
              <a:ext cx="2371542" cy="451656"/>
            </a:xfrm>
            <a:prstGeom prst="roundRect">
              <a:avLst/>
            </a:prstGeom>
            <a:noFill/>
            <a:ln w="1905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CH3</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7" name="角丸四角形 6"/>
            <p:cNvSpPr/>
            <p:nvPr/>
          </p:nvSpPr>
          <p:spPr bwMode="auto">
            <a:xfrm>
              <a:off x="6201590" y="1374175"/>
              <a:ext cx="528545" cy="576064"/>
            </a:xfrm>
            <a:prstGeom prst="roundRect">
              <a:avLst/>
            </a:prstGeom>
            <a:noFill/>
            <a:ln w="1905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SHM</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8" name="角丸四角形 7"/>
            <p:cNvSpPr/>
            <p:nvPr/>
          </p:nvSpPr>
          <p:spPr bwMode="auto">
            <a:xfrm>
              <a:off x="6731727" y="1370336"/>
              <a:ext cx="1805382" cy="576064"/>
            </a:xfrm>
            <a:prstGeom prst="roundRect">
              <a:avLst>
                <a:gd name="adj" fmla="val 11129"/>
              </a:avLst>
            </a:prstGeom>
            <a:noFill/>
            <a:ln w="1905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nemesis</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sp>
          <p:nvSpPr>
            <p:cNvPr id="9" name="角丸四角形 8"/>
            <p:cNvSpPr/>
            <p:nvPr/>
          </p:nvSpPr>
          <p:spPr bwMode="auto">
            <a:xfrm>
              <a:off x="6776024" y="1946400"/>
              <a:ext cx="1745845" cy="748216"/>
            </a:xfrm>
            <a:prstGeom prst="roundRect">
              <a:avLst>
                <a:gd name="adj" fmla="val 8907"/>
              </a:avLst>
            </a:prstGeom>
            <a:solidFill>
              <a:schemeClr val="bg1"/>
            </a:solidFill>
            <a:ln w="1905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bg2">
                      <a:lumMod val="10000"/>
                    </a:schemeClr>
                  </a:solidFill>
                  <a:effectLst/>
                  <a:latin typeface="Calibri" pitchFamily="34" charset="0"/>
                </a:rPr>
                <a:t>IB</a:t>
              </a:r>
              <a:endParaRPr kumimoji="0" lang="ja-JP" altLang="en-US" sz="1800" b="0" i="0" u="none" strike="noStrike" cap="none" normalizeH="0" baseline="0" dirty="0" smtClean="0">
                <a:ln>
                  <a:noFill/>
                </a:ln>
                <a:solidFill>
                  <a:schemeClr val="bg2">
                    <a:lumMod val="10000"/>
                  </a:schemeClr>
                </a:solidFill>
                <a:effectLst/>
                <a:latin typeface="Calibri" pitchFamily="34" charset="0"/>
              </a:endParaRPr>
            </a:p>
          </p:txBody>
        </p:sp>
      </p:grpSp>
      <p:grpSp>
        <p:nvGrpSpPr>
          <p:cNvPr id="10" name="グループ化 9"/>
          <p:cNvGrpSpPr/>
          <p:nvPr/>
        </p:nvGrpSpPr>
        <p:grpSpPr>
          <a:xfrm>
            <a:off x="6207255" y="2016439"/>
            <a:ext cx="2158643" cy="360785"/>
            <a:chOff x="5999397" y="1938006"/>
            <a:chExt cx="2158643" cy="360785"/>
          </a:xfrm>
          <a:gradFill>
            <a:gsLst>
              <a:gs pos="0">
                <a:schemeClr val="tx1"/>
              </a:gs>
              <a:gs pos="50000">
                <a:schemeClr val="bg2"/>
              </a:gs>
              <a:gs pos="100000">
                <a:schemeClr val="bg1">
                  <a:lumMod val="95000"/>
                </a:schemeClr>
              </a:gs>
            </a:gsLst>
            <a:lin ang="5400000" scaled="1"/>
          </a:gradFill>
        </p:grpSpPr>
        <p:sp>
          <p:nvSpPr>
            <p:cNvPr id="11" name="正方形/長方形 10"/>
            <p:cNvSpPr/>
            <p:nvPr/>
          </p:nvSpPr>
          <p:spPr bwMode="auto">
            <a:xfrm>
              <a:off x="5999397"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rgbClr val="FFFF00"/>
                  </a:solidFill>
                  <a:effectLst/>
                </a:rPr>
                <a:t>PUT</a:t>
              </a:r>
              <a:endParaRPr kumimoji="0" lang="ja-JP" altLang="en-US" sz="1400" b="0" i="0" u="none" strike="noStrike" cap="none" normalizeH="0" baseline="0" dirty="0" smtClean="0">
                <a:ln>
                  <a:noFill/>
                </a:ln>
                <a:solidFill>
                  <a:srgbClr val="FFFF00"/>
                </a:solidFill>
                <a:effectLst/>
              </a:endParaRPr>
            </a:p>
          </p:txBody>
        </p:sp>
        <p:sp>
          <p:nvSpPr>
            <p:cNvPr id="12" name="正方形/長方形 11"/>
            <p:cNvSpPr/>
            <p:nvPr/>
          </p:nvSpPr>
          <p:spPr bwMode="auto">
            <a:xfrm>
              <a:off x="6425654"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smtClean="0">
                  <a:solidFill>
                    <a:srgbClr val="FFFF00"/>
                  </a:solidFill>
                </a:rPr>
                <a:t>PUT</a:t>
              </a:r>
              <a:endParaRPr kumimoji="0" lang="ja-JP" altLang="en-US" sz="1400" dirty="0">
                <a:solidFill>
                  <a:srgbClr val="FFFF00"/>
                </a:solidFill>
              </a:endParaRPr>
            </a:p>
          </p:txBody>
        </p:sp>
        <p:sp>
          <p:nvSpPr>
            <p:cNvPr id="13" name="正方形/長方形 12"/>
            <p:cNvSpPr/>
            <p:nvPr/>
          </p:nvSpPr>
          <p:spPr bwMode="auto">
            <a:xfrm>
              <a:off x="6857702" y="1938006"/>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a:solidFill>
                    <a:schemeClr val="accent6"/>
                  </a:solidFill>
                </a:rPr>
                <a:t>PUT</a:t>
              </a:r>
              <a:endParaRPr kumimoji="0" lang="ja-JP" altLang="en-US" sz="1400" dirty="0">
                <a:solidFill>
                  <a:schemeClr val="accent6"/>
                </a:solidFill>
              </a:endParaRPr>
            </a:p>
          </p:txBody>
        </p:sp>
        <p:sp>
          <p:nvSpPr>
            <p:cNvPr id="14" name="正方形/長方形 13"/>
            <p:cNvSpPr/>
            <p:nvPr/>
          </p:nvSpPr>
          <p:spPr bwMode="auto">
            <a:xfrm>
              <a:off x="7289750"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a:solidFill>
                    <a:schemeClr val="accent4">
                      <a:lumMod val="40000"/>
                      <a:lumOff val="60000"/>
                    </a:schemeClr>
                  </a:solidFill>
                </a:rPr>
                <a:t>PUT</a:t>
              </a:r>
              <a:endParaRPr kumimoji="0" lang="ja-JP" altLang="en-US" sz="1400" dirty="0">
                <a:solidFill>
                  <a:schemeClr val="accent4">
                    <a:lumMod val="40000"/>
                    <a:lumOff val="60000"/>
                  </a:schemeClr>
                </a:solidFill>
              </a:endParaRPr>
            </a:p>
          </p:txBody>
        </p:sp>
        <p:sp>
          <p:nvSpPr>
            <p:cNvPr id="15" name="正方形/長方形 14"/>
            <p:cNvSpPr/>
            <p:nvPr/>
          </p:nvSpPr>
          <p:spPr bwMode="auto">
            <a:xfrm>
              <a:off x="7725992" y="1938751"/>
              <a:ext cx="432048" cy="360040"/>
            </a:xfrm>
            <a:prstGeom prst="rect">
              <a:avLst/>
            </a:prstGeom>
            <a:grpFill/>
            <a:ln w="9525"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base">
                <a:spcBef>
                  <a:spcPct val="0"/>
                </a:spcBef>
                <a:spcAft>
                  <a:spcPct val="0"/>
                </a:spcAft>
              </a:pPr>
              <a:r>
                <a:rPr kumimoji="0" lang="en-US" altLang="ja-JP" sz="1400" dirty="0">
                  <a:solidFill>
                    <a:schemeClr val="accent6"/>
                  </a:solidFill>
                </a:rPr>
                <a:t>PUT</a:t>
              </a:r>
              <a:endParaRPr kumimoji="0" lang="ja-JP" altLang="en-US" sz="1400" dirty="0">
                <a:solidFill>
                  <a:schemeClr val="accent6"/>
                </a:solidFill>
              </a:endParaRPr>
            </a:p>
          </p:txBody>
        </p:sp>
      </p:grpSp>
      <p:sp>
        <p:nvSpPr>
          <p:cNvPr id="16" name="フリーフォーム 15"/>
          <p:cNvSpPr/>
          <p:nvPr/>
        </p:nvSpPr>
        <p:spPr bwMode="auto">
          <a:xfrm>
            <a:off x="6487160" y="2270760"/>
            <a:ext cx="290366" cy="2038002"/>
          </a:xfrm>
          <a:custGeom>
            <a:avLst/>
            <a:gdLst>
              <a:gd name="connsiteX0" fmla="*/ 0 w 449580"/>
              <a:gd name="connsiteY0" fmla="*/ 0 h 1485900"/>
              <a:gd name="connsiteX1" fmla="*/ 106680 w 449580"/>
              <a:gd name="connsiteY1" fmla="*/ 685800 h 1485900"/>
              <a:gd name="connsiteX2" fmla="*/ 381000 w 449580"/>
              <a:gd name="connsiteY2" fmla="*/ 990600 h 1485900"/>
              <a:gd name="connsiteX3" fmla="*/ 449580 w 449580"/>
              <a:gd name="connsiteY3" fmla="*/ 1485900 h 1485900"/>
            </a:gdLst>
            <a:ahLst/>
            <a:cxnLst>
              <a:cxn ang="0">
                <a:pos x="connsiteX0" y="connsiteY0"/>
              </a:cxn>
              <a:cxn ang="0">
                <a:pos x="connsiteX1" y="connsiteY1"/>
              </a:cxn>
              <a:cxn ang="0">
                <a:pos x="connsiteX2" y="connsiteY2"/>
              </a:cxn>
              <a:cxn ang="0">
                <a:pos x="connsiteX3" y="connsiteY3"/>
              </a:cxn>
            </a:cxnLst>
            <a:rect l="l" t="t" r="r" b="b"/>
            <a:pathLst>
              <a:path w="449580" h="1485900">
                <a:moveTo>
                  <a:pt x="0" y="0"/>
                </a:moveTo>
                <a:cubicBezTo>
                  <a:pt x="21590" y="260350"/>
                  <a:pt x="43180" y="520700"/>
                  <a:pt x="106680" y="685800"/>
                </a:cubicBezTo>
                <a:cubicBezTo>
                  <a:pt x="170180" y="850900"/>
                  <a:pt x="323850" y="857250"/>
                  <a:pt x="381000" y="990600"/>
                </a:cubicBezTo>
                <a:cubicBezTo>
                  <a:pt x="438150" y="1123950"/>
                  <a:pt x="443865" y="1304925"/>
                  <a:pt x="449580" y="1485900"/>
                </a:cubicBezTo>
              </a:path>
            </a:pathLst>
          </a:custGeom>
          <a:noFill/>
          <a:ln w="9525" cap="flat" cmpd="sng" algn="ctr">
            <a:solidFill>
              <a:schemeClr val="tx1">
                <a:lumMod val="50000"/>
              </a:schemeClr>
            </a:solidFill>
            <a:prstDash val="dash"/>
            <a:round/>
            <a:headEnd type="none" w="med" len="med"/>
            <a:tailEnd type="arrow" w="med" len="med"/>
          </a:ln>
          <a:effectLst/>
        </p:spPr>
        <p:txBody>
          <a:bodyPr rtlCol="0" anchor="ctr"/>
          <a:lstStyle/>
          <a:p>
            <a:pPr algn="ctr"/>
            <a:endParaRPr kumimoji="1" lang="ja-JP" altLang="en-US"/>
          </a:p>
        </p:txBody>
      </p:sp>
      <p:cxnSp>
        <p:nvCxnSpPr>
          <p:cNvPr id="17" name="直線矢印コネクタ 16"/>
          <p:cNvCxnSpPr/>
          <p:nvPr/>
        </p:nvCxnSpPr>
        <p:spPr bwMode="auto">
          <a:xfrm>
            <a:off x="6716082" y="4551635"/>
            <a:ext cx="4190" cy="460248"/>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sp>
        <p:nvSpPr>
          <p:cNvPr id="18" name="テキスト ボックス 17"/>
          <p:cNvSpPr txBox="1"/>
          <p:nvPr/>
        </p:nvSpPr>
        <p:spPr>
          <a:xfrm>
            <a:off x="7565300" y="3954780"/>
            <a:ext cx="805342" cy="307777"/>
          </a:xfrm>
          <a:prstGeom prst="rect">
            <a:avLst/>
          </a:prstGeom>
          <a:noFill/>
        </p:spPr>
        <p:txBody>
          <a:bodyPr wrap="square" rtlCol="0" anchor="ctr">
            <a:spAutoFit/>
          </a:bodyPr>
          <a:lstStyle/>
          <a:p>
            <a:pPr lvl="0" fontAlgn="base">
              <a:spcBef>
                <a:spcPct val="0"/>
              </a:spcBef>
              <a:spcAft>
                <a:spcPct val="0"/>
              </a:spcAft>
            </a:pPr>
            <a:r>
              <a:rPr kumimoji="0" lang="en-US" altLang="ja-JP" sz="1400" dirty="0" err="1" smtClean="0">
                <a:solidFill>
                  <a:schemeClr val="bg2">
                    <a:lumMod val="10000"/>
                  </a:schemeClr>
                </a:solidFill>
                <a:effectLst>
                  <a:outerShdw blurRad="38100" dist="38100" dir="2700000" algn="tl">
                    <a:srgbClr val="000000">
                      <a:alpha val="43137"/>
                    </a:srgbClr>
                  </a:outerShdw>
                </a:effectLst>
              </a:rPr>
              <a:t>SendQ</a:t>
            </a:r>
            <a:endParaRPr kumimoji="0" lang="ja-JP" altLang="en-US" sz="1400" dirty="0">
              <a:solidFill>
                <a:schemeClr val="bg2">
                  <a:lumMod val="10000"/>
                </a:schemeClr>
              </a:solidFill>
              <a:effectLst>
                <a:outerShdw blurRad="38100" dist="38100" dir="2700000" algn="tl">
                  <a:srgbClr val="000000">
                    <a:alpha val="43137"/>
                  </a:srgbClr>
                </a:outerShdw>
              </a:effectLst>
            </a:endParaRPr>
          </a:p>
        </p:txBody>
      </p:sp>
      <p:cxnSp>
        <p:nvCxnSpPr>
          <p:cNvPr id="19" name="直線矢印コネクタ 18"/>
          <p:cNvCxnSpPr/>
          <p:nvPr/>
        </p:nvCxnSpPr>
        <p:spPr bwMode="auto">
          <a:xfrm>
            <a:off x="8300264" y="4551635"/>
            <a:ext cx="4190" cy="460248"/>
          </a:xfrm>
          <a:prstGeom prst="straightConnector1">
            <a:avLst/>
          </a:prstGeom>
          <a:noFill/>
          <a:ln w="28575" cap="flat" cmpd="sng" algn="ctr">
            <a:solidFill>
              <a:schemeClr val="bg2">
                <a:lumMod val="10000"/>
              </a:schemeClr>
            </a:solidFill>
            <a:prstDash val="solid"/>
            <a:round/>
            <a:headEnd type="none" w="med" len="med"/>
            <a:tailEnd type="triangle" w="med" len="med"/>
          </a:ln>
          <a:effectLst/>
        </p:spPr>
      </p:cxnSp>
      <p:pic>
        <p:nvPicPr>
          <p:cNvPr id="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077" y="4308761"/>
            <a:ext cx="332009" cy="25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3801" y="4309531"/>
            <a:ext cx="1227327" cy="26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フリーフォーム 21"/>
          <p:cNvSpPr/>
          <p:nvPr/>
        </p:nvSpPr>
        <p:spPr bwMode="auto">
          <a:xfrm>
            <a:off x="6891020" y="2316480"/>
            <a:ext cx="437884" cy="2120767"/>
          </a:xfrm>
          <a:custGeom>
            <a:avLst/>
            <a:gdLst>
              <a:gd name="connsiteX0" fmla="*/ 0 w 437884"/>
              <a:gd name="connsiteY0" fmla="*/ 0 h 2453640"/>
              <a:gd name="connsiteX1" fmla="*/ 137160 w 437884"/>
              <a:gd name="connsiteY1" fmla="*/ 1005840 h 2453640"/>
              <a:gd name="connsiteX2" fmla="*/ 434340 w 437884"/>
              <a:gd name="connsiteY2" fmla="*/ 1653540 h 2453640"/>
              <a:gd name="connsiteX3" fmla="*/ 304800 w 437884"/>
              <a:gd name="connsiteY3" fmla="*/ 2141220 h 2453640"/>
              <a:gd name="connsiteX4" fmla="*/ 365760 w 437884"/>
              <a:gd name="connsiteY4" fmla="*/ 2453640 h 2453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884" h="2453640">
                <a:moveTo>
                  <a:pt x="0" y="0"/>
                </a:moveTo>
                <a:cubicBezTo>
                  <a:pt x="32385" y="365125"/>
                  <a:pt x="64770" y="730250"/>
                  <a:pt x="137160" y="1005840"/>
                </a:cubicBezTo>
                <a:cubicBezTo>
                  <a:pt x="209550" y="1281430"/>
                  <a:pt x="406400" y="1464310"/>
                  <a:pt x="434340" y="1653540"/>
                </a:cubicBezTo>
                <a:cubicBezTo>
                  <a:pt x="462280" y="1842770"/>
                  <a:pt x="316230" y="2007870"/>
                  <a:pt x="304800" y="2141220"/>
                </a:cubicBezTo>
                <a:cubicBezTo>
                  <a:pt x="293370" y="2274570"/>
                  <a:pt x="329565" y="2364105"/>
                  <a:pt x="365760" y="2453640"/>
                </a:cubicBezTo>
              </a:path>
            </a:pathLst>
          </a:custGeom>
          <a:noFill/>
          <a:ln w="9525" cap="flat" cmpd="sng" algn="ctr">
            <a:solidFill>
              <a:schemeClr val="tx1">
                <a:lumMod val="50000"/>
              </a:schemeClr>
            </a:solidFill>
            <a:prstDash val="dash"/>
            <a:round/>
            <a:headEnd type="none" w="med" len="med"/>
            <a:tailEnd type="arrow" w="med" len="med"/>
          </a:ln>
          <a:effectLst/>
        </p:spPr>
        <p:txBody>
          <a:bodyPr rtlCol="0" anchor="ctr"/>
          <a:lstStyle/>
          <a:p>
            <a:pPr algn="ctr"/>
            <a:endParaRPr lang="ja-JP" altLang="en-US"/>
          </a:p>
        </p:txBody>
      </p:sp>
      <p:sp>
        <p:nvSpPr>
          <p:cNvPr id="23" name="フリーフォーム 22"/>
          <p:cNvSpPr/>
          <p:nvPr/>
        </p:nvSpPr>
        <p:spPr bwMode="auto">
          <a:xfrm>
            <a:off x="7300780" y="2362200"/>
            <a:ext cx="77920" cy="1600200"/>
          </a:xfrm>
          <a:custGeom>
            <a:avLst/>
            <a:gdLst>
              <a:gd name="connsiteX0" fmla="*/ 77920 w 77920"/>
              <a:gd name="connsiteY0" fmla="*/ 0 h 1600200"/>
              <a:gd name="connsiteX1" fmla="*/ 1720 w 77920"/>
              <a:gd name="connsiteY1" fmla="*/ 868680 h 1600200"/>
              <a:gd name="connsiteX2" fmla="*/ 32200 w 77920"/>
              <a:gd name="connsiteY2" fmla="*/ 1600200 h 1600200"/>
            </a:gdLst>
            <a:ahLst/>
            <a:cxnLst>
              <a:cxn ang="0">
                <a:pos x="connsiteX0" y="connsiteY0"/>
              </a:cxn>
              <a:cxn ang="0">
                <a:pos x="connsiteX1" y="connsiteY1"/>
              </a:cxn>
              <a:cxn ang="0">
                <a:pos x="connsiteX2" y="connsiteY2"/>
              </a:cxn>
            </a:cxnLst>
            <a:rect l="l" t="t" r="r" b="b"/>
            <a:pathLst>
              <a:path w="77920" h="1600200">
                <a:moveTo>
                  <a:pt x="77920" y="0"/>
                </a:moveTo>
                <a:cubicBezTo>
                  <a:pt x="43630" y="300990"/>
                  <a:pt x="9340" y="601980"/>
                  <a:pt x="1720" y="868680"/>
                </a:cubicBezTo>
                <a:cubicBezTo>
                  <a:pt x="-5900" y="1135380"/>
                  <a:pt x="13150" y="1367790"/>
                  <a:pt x="32200" y="1600200"/>
                </a:cubicBezTo>
              </a:path>
            </a:pathLst>
          </a:custGeom>
          <a:noFill/>
          <a:ln w="9525" cap="flat" cmpd="sng" algn="ctr">
            <a:solidFill>
              <a:schemeClr val="tx1">
                <a:lumMod val="50000"/>
              </a:schemeClr>
            </a:solidFill>
            <a:prstDash val="dash"/>
            <a:round/>
            <a:headEnd type="none" w="med" len="med"/>
            <a:tailEnd type="none" w="med" len="med"/>
          </a:ln>
          <a:effectLst/>
        </p:spPr>
        <p:txBody>
          <a:bodyPr rtlCol="0" anchor="ctr"/>
          <a:lstStyle/>
          <a:p>
            <a:pPr algn="ctr"/>
            <a:endParaRPr kumimoji="1" lang="ja-JP" altLang="en-US"/>
          </a:p>
        </p:txBody>
      </p:sp>
      <p:sp>
        <p:nvSpPr>
          <p:cNvPr id="24" name="フリーフォーム 23"/>
          <p:cNvSpPr/>
          <p:nvPr/>
        </p:nvSpPr>
        <p:spPr bwMode="auto">
          <a:xfrm>
            <a:off x="7339739" y="2331720"/>
            <a:ext cx="434763" cy="1630680"/>
          </a:xfrm>
          <a:custGeom>
            <a:avLst/>
            <a:gdLst>
              <a:gd name="connsiteX0" fmla="*/ 464383 w 490616"/>
              <a:gd name="connsiteY0" fmla="*/ 0 h 1722516"/>
              <a:gd name="connsiteX1" fmla="*/ 445333 w 490616"/>
              <a:gd name="connsiteY1" fmla="*/ 990600 h 1722516"/>
              <a:gd name="connsiteX2" fmla="*/ 45283 w 490616"/>
              <a:gd name="connsiteY2" fmla="*/ 1653540 h 1722516"/>
              <a:gd name="connsiteX3" fmla="*/ 26233 w 490616"/>
              <a:gd name="connsiteY3" fmla="*/ 1668780 h 1722516"/>
            </a:gdLst>
            <a:ahLst/>
            <a:cxnLst>
              <a:cxn ang="0">
                <a:pos x="connsiteX0" y="connsiteY0"/>
              </a:cxn>
              <a:cxn ang="0">
                <a:pos x="connsiteX1" y="connsiteY1"/>
              </a:cxn>
              <a:cxn ang="0">
                <a:pos x="connsiteX2" y="connsiteY2"/>
              </a:cxn>
              <a:cxn ang="0">
                <a:pos x="connsiteX3" y="connsiteY3"/>
              </a:cxn>
            </a:cxnLst>
            <a:rect l="l" t="t" r="r" b="b"/>
            <a:pathLst>
              <a:path w="490616" h="1722516">
                <a:moveTo>
                  <a:pt x="464383" y="0"/>
                </a:moveTo>
                <a:cubicBezTo>
                  <a:pt x="489783" y="357505"/>
                  <a:pt x="515183" y="715010"/>
                  <a:pt x="445333" y="990600"/>
                </a:cubicBezTo>
                <a:cubicBezTo>
                  <a:pt x="375483" y="1266190"/>
                  <a:pt x="115133" y="1540510"/>
                  <a:pt x="45283" y="1653540"/>
                </a:cubicBezTo>
                <a:cubicBezTo>
                  <a:pt x="-24567" y="1766570"/>
                  <a:pt x="833" y="1717675"/>
                  <a:pt x="26233" y="1668780"/>
                </a:cubicBezTo>
              </a:path>
            </a:pathLst>
          </a:custGeom>
          <a:noFill/>
          <a:ln w="9525" cap="flat" cmpd="sng" algn="ctr">
            <a:solidFill>
              <a:schemeClr val="tx1">
                <a:lumMod val="50000"/>
              </a:schemeClr>
            </a:solidFill>
            <a:prstDash val="dash"/>
            <a:round/>
            <a:headEnd type="none" w="med" len="med"/>
            <a:tailEnd type="none" w="med" len="med"/>
          </a:ln>
          <a:effectLst/>
        </p:spPr>
        <p:txBody>
          <a:bodyPr rtlCol="0" anchor="ctr"/>
          <a:lstStyle/>
          <a:p>
            <a:pPr algn="ctr"/>
            <a:endParaRPr kumimoji="1" lang="ja-JP" altLang="en-US"/>
          </a:p>
        </p:txBody>
      </p:sp>
      <p:sp>
        <p:nvSpPr>
          <p:cNvPr id="25" name="フリーフォーム 24"/>
          <p:cNvSpPr/>
          <p:nvPr/>
        </p:nvSpPr>
        <p:spPr bwMode="auto">
          <a:xfrm>
            <a:off x="7332980" y="2331720"/>
            <a:ext cx="816287" cy="1623060"/>
          </a:xfrm>
          <a:custGeom>
            <a:avLst/>
            <a:gdLst>
              <a:gd name="connsiteX0" fmla="*/ 807720 w 816287"/>
              <a:gd name="connsiteY0" fmla="*/ 0 h 1623060"/>
              <a:gd name="connsiteX1" fmla="*/ 701040 w 816287"/>
              <a:gd name="connsiteY1" fmla="*/ 952500 h 1623060"/>
              <a:gd name="connsiteX2" fmla="*/ 0 w 816287"/>
              <a:gd name="connsiteY2" fmla="*/ 1623060 h 1623060"/>
            </a:gdLst>
            <a:ahLst/>
            <a:cxnLst>
              <a:cxn ang="0">
                <a:pos x="connsiteX0" y="connsiteY0"/>
              </a:cxn>
              <a:cxn ang="0">
                <a:pos x="connsiteX1" y="connsiteY1"/>
              </a:cxn>
              <a:cxn ang="0">
                <a:pos x="connsiteX2" y="connsiteY2"/>
              </a:cxn>
            </a:cxnLst>
            <a:rect l="l" t="t" r="r" b="b"/>
            <a:pathLst>
              <a:path w="816287" h="1623060">
                <a:moveTo>
                  <a:pt x="807720" y="0"/>
                </a:moveTo>
                <a:cubicBezTo>
                  <a:pt x="821690" y="340995"/>
                  <a:pt x="835660" y="681990"/>
                  <a:pt x="701040" y="952500"/>
                </a:cubicBezTo>
                <a:cubicBezTo>
                  <a:pt x="566420" y="1223010"/>
                  <a:pt x="283210" y="1423035"/>
                  <a:pt x="0" y="1623060"/>
                </a:cubicBezTo>
              </a:path>
            </a:pathLst>
          </a:custGeom>
          <a:noFill/>
          <a:ln w="9525" cap="flat" cmpd="sng" algn="ctr">
            <a:solidFill>
              <a:schemeClr val="tx1">
                <a:lumMod val="50000"/>
              </a:schemeClr>
            </a:solidFill>
            <a:prstDash val="dash"/>
            <a:round/>
            <a:headEnd type="none" w="med" len="med"/>
            <a:tailEnd type="none" w="med" len="med"/>
          </a:ln>
          <a:effectLst/>
        </p:spPr>
        <p:txBody>
          <a:bodyPr rtlCol="0" anchor="ctr"/>
          <a:lstStyle/>
          <a:p>
            <a:pPr algn="ctr"/>
            <a:endParaRPr kumimoji="1" lang="ja-JP" altLang="en-US"/>
          </a:p>
        </p:txBody>
      </p:sp>
      <p:sp>
        <p:nvSpPr>
          <p:cNvPr id="26" name="正方形/長方形 25"/>
          <p:cNvSpPr/>
          <p:nvPr/>
        </p:nvSpPr>
        <p:spPr bwMode="auto">
          <a:xfrm>
            <a:off x="5786864" y="2492896"/>
            <a:ext cx="2952328" cy="1368152"/>
          </a:xfrm>
          <a:prstGeom prst="rect">
            <a:avLst/>
          </a:prstGeom>
          <a:solidFill>
            <a:schemeClr val="accent6">
              <a:lumMod val="20000"/>
              <a:lumOff val="80000"/>
              <a:alpha val="32000"/>
            </a:schemeClr>
          </a:solidFill>
          <a:ln w="1905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ja-JP" dirty="0">
                <a:solidFill>
                  <a:schemeClr val="accent6">
                    <a:lumMod val="75000"/>
                  </a:schemeClr>
                </a:solidFill>
                <a:latin typeface="Calibri" pitchFamily="34" charset="0"/>
              </a:rPr>
              <a:t>C</a:t>
            </a:r>
            <a:r>
              <a:rPr kumimoji="0" lang="en-US" altLang="ja-JP" sz="1800" b="0" i="0" u="none" strike="noStrike" cap="none" normalizeH="0" baseline="0" dirty="0" smtClean="0">
                <a:ln>
                  <a:noFill/>
                </a:ln>
                <a:solidFill>
                  <a:schemeClr val="accent6">
                    <a:lumMod val="75000"/>
                  </a:schemeClr>
                </a:solidFill>
                <a:effectLst/>
                <a:latin typeface="Calibri" pitchFamily="34" charset="0"/>
              </a:rPr>
              <a:t>ritical</a:t>
            </a:r>
            <a:endParaRPr kumimoji="0" lang="ja-JP" altLang="en-US" sz="1800" b="0" i="0" u="none" strike="noStrike" cap="none" normalizeH="0" baseline="0" dirty="0" smtClean="0">
              <a:ln>
                <a:noFill/>
              </a:ln>
              <a:solidFill>
                <a:schemeClr val="accent6">
                  <a:lumMod val="75000"/>
                </a:schemeClr>
              </a:solidFill>
              <a:effectLst/>
              <a:latin typeface="Calibri" pitchFamily="34" charset="0"/>
            </a:endParaRPr>
          </a:p>
        </p:txBody>
      </p:sp>
      <p:sp>
        <p:nvSpPr>
          <p:cNvPr id="27" name="テキスト ボックス 26"/>
          <p:cNvSpPr txBox="1"/>
          <p:nvPr/>
        </p:nvSpPr>
        <p:spPr>
          <a:xfrm>
            <a:off x="5354814" y="5246320"/>
            <a:ext cx="3525519" cy="646331"/>
          </a:xfrm>
          <a:prstGeom prst="rect">
            <a:avLst/>
          </a:prstGeom>
          <a:noFill/>
        </p:spPr>
        <p:txBody>
          <a:bodyPr wrap="square" rtlCol="0">
            <a:spAutoFit/>
          </a:bodyPr>
          <a:lstStyle/>
          <a:p>
            <a:pPr algn="ctr"/>
            <a:r>
              <a:rPr lang="en-US" altLang="ja-JP" dirty="0" smtClean="0">
                <a:solidFill>
                  <a:schemeClr val="bg2">
                    <a:lumMod val="10000"/>
                  </a:schemeClr>
                </a:solidFill>
              </a:rPr>
              <a:t>Fig. Issue </a:t>
            </a:r>
            <a:r>
              <a:rPr lang="en-US" altLang="ja-JP" dirty="0">
                <a:solidFill>
                  <a:schemeClr val="bg2">
                    <a:lumMod val="10000"/>
                  </a:schemeClr>
                </a:solidFill>
              </a:rPr>
              <a:t>RMA </a:t>
            </a:r>
            <a:r>
              <a:rPr lang="en-US" altLang="ja-JP" dirty="0" smtClean="0">
                <a:solidFill>
                  <a:schemeClr val="bg2">
                    <a:lumMod val="10000"/>
                  </a:schemeClr>
                </a:solidFill>
              </a:rPr>
              <a:t>operations </a:t>
            </a:r>
            <a:r>
              <a:rPr lang="en-US" altLang="ja-JP" dirty="0">
                <a:solidFill>
                  <a:schemeClr val="bg2">
                    <a:lumMod val="10000"/>
                  </a:schemeClr>
                </a:solidFill>
              </a:rPr>
              <a:t>from CH3 to </a:t>
            </a:r>
            <a:r>
              <a:rPr lang="en-US" altLang="ja-JP" dirty="0" smtClean="0">
                <a:solidFill>
                  <a:schemeClr val="bg2">
                    <a:lumMod val="10000"/>
                  </a:schemeClr>
                </a:solidFill>
              </a:rPr>
              <a:t>IB </a:t>
            </a:r>
            <a:r>
              <a:rPr lang="en-US" altLang="ja-JP" dirty="0" err="1" smtClean="0">
                <a:solidFill>
                  <a:schemeClr val="bg2">
                    <a:lumMod val="10000"/>
                  </a:schemeClr>
                </a:solidFill>
              </a:rPr>
              <a:t>netmod</a:t>
            </a:r>
            <a:endParaRPr kumimoji="1" lang="ja-JP" altLang="en-US" dirty="0">
              <a:solidFill>
                <a:schemeClr val="bg2">
                  <a:lumMod val="10000"/>
                </a:schemeClr>
              </a:solidFill>
            </a:endParaRPr>
          </a:p>
        </p:txBody>
      </p:sp>
      <p:sp>
        <p:nvSpPr>
          <p:cNvPr id="28" name="幻灯片编号占位符 27"/>
          <p:cNvSpPr>
            <a:spLocks noGrp="1"/>
          </p:cNvSpPr>
          <p:nvPr>
            <p:ph type="sldNum" sz="quarter" idx="12"/>
          </p:nvPr>
        </p:nvSpPr>
        <p:spPr/>
        <p:txBody>
          <a:bodyPr/>
          <a:lstStyle/>
          <a:p>
            <a:fld id="{D2D8002D-B5B0-4BAC-B1F6-782DDCCE6D9C}" type="slidenum">
              <a:rPr kumimoji="1" lang="ja-JP" altLang="en-US" smtClean="0"/>
              <a:t>36</a:t>
            </a:fld>
            <a:endParaRPr kumimoji="1" lang="ja-JP" altLang="en-US"/>
          </a:p>
        </p:txBody>
      </p:sp>
    </p:spTree>
    <p:extLst>
      <p:ext uri="{BB962C8B-B14F-4D97-AF65-F5344CB8AC3E}">
        <p14:creationId xmlns:p14="http://schemas.microsoft.com/office/powerpoint/2010/main" val="85577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Profiling</a:t>
            </a:r>
            <a:endParaRPr kumimoji="1" lang="ja-JP" altLang="en-US" dirty="0"/>
          </a:p>
        </p:txBody>
      </p:sp>
      <p:sp>
        <p:nvSpPr>
          <p:cNvPr id="9" name="コンテンツ プレースホルダー 8"/>
          <p:cNvSpPr>
            <a:spLocks noGrp="1"/>
          </p:cNvSpPr>
          <p:nvPr>
            <p:ph idx="1"/>
          </p:nvPr>
        </p:nvSpPr>
        <p:spPr/>
        <p:txBody>
          <a:bodyPr/>
          <a:lstStyle/>
          <a:p>
            <a:r>
              <a:rPr lang="en-US" altLang="ja-JP" dirty="0" smtClean="0"/>
              <a:t>Measured the execution </a:t>
            </a:r>
            <a:r>
              <a:rPr lang="en-US" altLang="ja-JP" dirty="0"/>
              <a:t>time of the </a:t>
            </a:r>
            <a:r>
              <a:rPr lang="en-US" altLang="ja-JP" dirty="0" err="1"/>
              <a:t>netmod</a:t>
            </a:r>
            <a:r>
              <a:rPr lang="en-US" altLang="ja-JP" dirty="0"/>
              <a:t> send-side communication </a:t>
            </a:r>
            <a:r>
              <a:rPr lang="en-US" altLang="ja-JP" dirty="0" smtClean="0"/>
              <a:t>processing </a:t>
            </a:r>
            <a:r>
              <a:rPr lang="en-US" altLang="ja-JP" dirty="0"/>
              <a:t>at the root process (SP</a:t>
            </a:r>
            <a:r>
              <a:rPr lang="en-US" altLang="ja-JP" dirty="0" smtClean="0"/>
              <a:t>)</a:t>
            </a:r>
          </a:p>
          <a:p>
            <a:pPr lvl="1"/>
            <a:r>
              <a:rPr lang="en-US" altLang="ja-JP" dirty="0" smtClean="0"/>
              <a:t>Copy from </a:t>
            </a:r>
            <a:r>
              <a:rPr lang="en-US" altLang="ja-JP" dirty="0"/>
              <a:t>the user </a:t>
            </a:r>
            <a:r>
              <a:rPr lang="en-US" altLang="ja-JP" dirty="0" smtClean="0"/>
              <a:t>buffer </a:t>
            </a:r>
            <a:r>
              <a:rPr lang="en-US" altLang="ja-JP" dirty="0"/>
              <a:t>to a preregistered </a:t>
            </a:r>
            <a:r>
              <a:rPr lang="en-US" altLang="ja-JP" dirty="0" smtClean="0"/>
              <a:t>chunk</a:t>
            </a:r>
          </a:p>
          <a:p>
            <a:pPr lvl="1"/>
            <a:r>
              <a:rPr lang="en-US" altLang="ja-JP" dirty="0" smtClean="0"/>
              <a:t>Posting of </a:t>
            </a:r>
            <a:r>
              <a:rPr lang="en-US" altLang="ja-JP" dirty="0"/>
              <a:t>the operations to the IB network.</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93522568"/>
              </p:ext>
            </p:extLst>
          </p:nvPr>
        </p:nvGraphicFramePr>
        <p:xfrm>
          <a:off x="27972" y="3048000"/>
          <a:ext cx="4620228" cy="30254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コンテンツ プレースホルダー 6"/>
          <p:cNvGraphicFramePr>
            <a:graphicFrameLocks/>
          </p:cNvGraphicFramePr>
          <p:nvPr>
            <p:extLst>
              <p:ext uri="{D42A27DB-BD31-4B8C-83A1-F6EECF244321}">
                <p14:modId xmlns:p14="http://schemas.microsoft.com/office/powerpoint/2010/main" val="2494378672"/>
              </p:ext>
            </p:extLst>
          </p:nvPr>
        </p:nvGraphicFramePr>
        <p:xfrm>
          <a:off x="4648200" y="3810000"/>
          <a:ext cx="4267200" cy="1592580"/>
        </p:xfrm>
        <a:graphic>
          <a:graphicData uri="http://schemas.openxmlformats.org/drawingml/2006/table">
            <a:tbl>
              <a:tblPr>
                <a:tableStyleId>{5C22544A-7EE6-4342-B048-85BDC9FD1C3A}</a:tableStyleId>
              </a:tblPr>
              <a:tblGrid>
                <a:gridCol w="853440"/>
                <a:gridCol w="682752"/>
                <a:gridCol w="682752"/>
                <a:gridCol w="740566"/>
                <a:gridCol w="624938"/>
                <a:gridCol w="682752"/>
              </a:tblGrid>
              <a:tr h="265430">
                <a:tc rowSpan="2">
                  <a:txBody>
                    <a:bodyPr/>
                    <a:lstStyle/>
                    <a:p>
                      <a:pPr algn="ctr" fontAlgn="b"/>
                      <a:r>
                        <a:rPr lang="en-US" sz="1600" b="1" u="none" strike="noStrike" dirty="0" err="1" smtClean="0">
                          <a:solidFill>
                            <a:schemeClr val="tx1">
                              <a:lumMod val="50000"/>
                            </a:schemeClr>
                          </a:solidFill>
                          <a:effectLst/>
                        </a:rPr>
                        <a:t>Nthreads</a:t>
                      </a:r>
                      <a:endParaRPr lang="en-US" sz="1600" b="1" i="0" u="none" strike="noStrike" dirty="0">
                        <a:solidFill>
                          <a:schemeClr val="tx1">
                            <a:lumMod val="50000"/>
                          </a:schemeClr>
                        </a:solidFill>
                        <a:effectLst/>
                        <a:latin typeface="ＭＳ Ｐゴシック"/>
                      </a:endParaRPr>
                    </a:p>
                  </a:txBody>
                  <a:tcPr marL="7620" marR="7620" marT="7620" marB="0" anchor="ctr">
                    <a:lnL w="28575"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28575"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fontAlgn="b"/>
                      <a:r>
                        <a:rPr lang="en-US" sz="1600" b="1" u="none" strike="noStrike" dirty="0">
                          <a:solidFill>
                            <a:schemeClr val="tx1">
                              <a:lumMod val="50000"/>
                            </a:schemeClr>
                          </a:solidFill>
                          <a:effectLst/>
                        </a:rPr>
                        <a:t>Time</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28575"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2">
                  <a:txBody>
                    <a:bodyPr/>
                    <a:lstStyle/>
                    <a:p>
                      <a:pPr algn="ctr" fontAlgn="b"/>
                      <a:r>
                        <a:rPr lang="en-US" sz="1600" b="1" u="none" strike="noStrike" dirty="0">
                          <a:solidFill>
                            <a:schemeClr val="tx1">
                              <a:lumMod val="50000"/>
                            </a:schemeClr>
                          </a:solidFill>
                          <a:effectLst/>
                        </a:rPr>
                        <a:t>Speedup</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28575"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hMerge="1">
                  <a:txBody>
                    <a:bodyPr/>
                    <a:lstStyle/>
                    <a:p>
                      <a:endParaRPr kumimoji="1" lang="ja-JP" altLang="en-US"/>
                    </a:p>
                  </a:txBody>
                  <a:tcPr/>
                </a:tc>
              </a:tr>
              <a:tr h="265430">
                <a:tc vMerge="1">
                  <a:txBody>
                    <a:bodyPr/>
                    <a:lstStyle/>
                    <a:p>
                      <a:pPr algn="l" fontAlgn="b"/>
                      <a:endParaRPr lang="ja-JP" altLang="en-US" sz="1100" b="0" i="0" u="none" strike="noStrike" dirty="0">
                        <a:solidFill>
                          <a:srgbClr val="000000"/>
                        </a:solidFill>
                        <a:effectLst/>
                        <a:latin typeface="ＭＳ Ｐゴシック"/>
                      </a:endParaRPr>
                    </a:p>
                  </a:txBody>
                  <a:tcPr marL="7620" marR="7620" marT="7620" marB="0" anchor="b"/>
                </a:tc>
                <a:tc>
                  <a:txBody>
                    <a:bodyPr/>
                    <a:lstStyle/>
                    <a:p>
                      <a:pPr algn="ctr" fontAlgn="b"/>
                      <a:r>
                        <a:rPr lang="en-US" sz="1600" b="1" u="none" strike="noStrike" dirty="0">
                          <a:solidFill>
                            <a:schemeClr val="tx1">
                              <a:lumMod val="50000"/>
                            </a:schemeClr>
                          </a:solidFill>
                          <a:effectLst/>
                        </a:rPr>
                        <a:t>Total</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a:solidFill>
                            <a:schemeClr val="tx1">
                              <a:lumMod val="50000"/>
                            </a:schemeClr>
                          </a:solidFill>
                          <a:effectLst/>
                        </a:rPr>
                        <a:t>SP</a:t>
                      </a:r>
                      <a:endParaRPr lang="en-US" sz="1600" b="1"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dirty="0">
                          <a:solidFill>
                            <a:schemeClr val="tx1">
                              <a:lumMod val="50000"/>
                            </a:schemeClr>
                          </a:solidFill>
                          <a:effectLst/>
                        </a:rPr>
                        <a:t>SP/Total</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dirty="0">
                          <a:solidFill>
                            <a:schemeClr val="tx1">
                              <a:lumMod val="50000"/>
                            </a:schemeClr>
                          </a:solidFill>
                          <a:effectLst/>
                        </a:rPr>
                        <a:t>Total</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600" b="1" u="none" strike="noStrike" dirty="0">
                          <a:solidFill>
                            <a:schemeClr val="tx1">
                              <a:lumMod val="50000"/>
                            </a:schemeClr>
                          </a:solidFill>
                          <a:effectLst/>
                        </a:rPr>
                        <a:t>SP</a:t>
                      </a:r>
                      <a:endParaRPr lang="en-US" sz="1600" b="1"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noFill/>
                  </a:tcPr>
                </a:tc>
              </a:tr>
              <a:tr h="265430">
                <a:tc>
                  <a:txBody>
                    <a:bodyPr/>
                    <a:lstStyle/>
                    <a:p>
                      <a:pPr algn="ctr" fontAlgn="b"/>
                      <a:r>
                        <a:rPr lang="en-US" altLang="ja-JP" sz="1600" u="none" strike="noStrike" dirty="0">
                          <a:solidFill>
                            <a:schemeClr val="tx1">
                              <a:lumMod val="50000"/>
                            </a:schemeClr>
                          </a:solidFill>
                          <a:effectLst/>
                        </a:rPr>
                        <a:t>1</a:t>
                      </a:r>
                      <a:endParaRPr lang="en-US" altLang="ja-JP" sz="1600" b="0" i="0" u="none" strike="noStrike" dirty="0">
                        <a:solidFill>
                          <a:schemeClr val="tx1">
                            <a:lumMod val="50000"/>
                          </a:schemeClr>
                        </a:solidFill>
                        <a:effectLst/>
                        <a:latin typeface="ＭＳ Ｐゴシック"/>
                      </a:endParaRPr>
                    </a:p>
                  </a:txBody>
                  <a:tcPr marL="7620" marR="7620" marT="7620" marB="0" anchor="ctr">
                    <a:lnL w="28575"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5.8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a:solidFill>
                            <a:schemeClr val="tx1">
                              <a:lumMod val="50000"/>
                            </a:schemeClr>
                          </a:solidFill>
                          <a:effectLst/>
                        </a:rPr>
                        <a:t>2.2 </a:t>
                      </a:r>
                      <a:endParaRPr lang="en-US" altLang="ja-JP" sz="1600" b="0"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37.9%</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1.0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1.0 </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65430">
                <a:tc>
                  <a:txBody>
                    <a:bodyPr/>
                    <a:lstStyle/>
                    <a:p>
                      <a:pPr algn="ctr" fontAlgn="b"/>
                      <a:r>
                        <a:rPr lang="en-US" altLang="ja-JP" sz="1600" u="none" strike="noStrike" dirty="0">
                          <a:solidFill>
                            <a:schemeClr val="tx1">
                              <a:lumMod val="50000"/>
                            </a:schemeClr>
                          </a:solidFill>
                          <a:effectLst/>
                        </a:rPr>
                        <a:t>4</a:t>
                      </a:r>
                      <a:endParaRPr lang="en-US" altLang="ja-JP" sz="1600" b="0" i="0" u="none" strike="noStrike" dirty="0">
                        <a:solidFill>
                          <a:schemeClr val="tx1">
                            <a:lumMod val="50000"/>
                          </a:schemeClr>
                        </a:solidFill>
                        <a:effectLst/>
                        <a:latin typeface="ＭＳ Ｐゴシック"/>
                      </a:endParaRPr>
                    </a:p>
                  </a:txBody>
                  <a:tcPr marL="7620" marR="7620" marT="7620" marB="0" anchor="ctr">
                    <a:lnL w="28575"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a:solidFill>
                            <a:schemeClr val="tx1">
                              <a:lumMod val="50000"/>
                            </a:schemeClr>
                          </a:solidFill>
                          <a:effectLst/>
                        </a:rPr>
                        <a:t>4.7 </a:t>
                      </a:r>
                      <a:endParaRPr lang="en-US" altLang="ja-JP" sz="1600" b="0"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1.3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27.3%</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1.2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1.7 </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65430">
                <a:tc>
                  <a:txBody>
                    <a:bodyPr/>
                    <a:lstStyle/>
                    <a:p>
                      <a:pPr algn="ctr" fontAlgn="b"/>
                      <a:r>
                        <a:rPr lang="en-US" altLang="ja-JP" sz="1600" u="none" strike="noStrike" dirty="0">
                          <a:solidFill>
                            <a:schemeClr val="tx1">
                              <a:lumMod val="50000"/>
                            </a:schemeClr>
                          </a:solidFill>
                          <a:effectLst/>
                        </a:rPr>
                        <a:t>16</a:t>
                      </a:r>
                      <a:endParaRPr lang="en-US" altLang="ja-JP" sz="1600" b="0" i="0" u="none" strike="noStrike" dirty="0">
                        <a:solidFill>
                          <a:schemeClr val="tx1">
                            <a:lumMod val="50000"/>
                          </a:schemeClr>
                        </a:solidFill>
                        <a:effectLst/>
                        <a:latin typeface="ＭＳ Ｐゴシック"/>
                      </a:endParaRPr>
                    </a:p>
                  </a:txBody>
                  <a:tcPr marL="7620" marR="7620" marT="7620" marB="0" anchor="ctr">
                    <a:lnL w="28575"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a:solidFill>
                            <a:schemeClr val="tx1">
                              <a:lumMod val="50000"/>
                            </a:schemeClr>
                          </a:solidFill>
                          <a:effectLst/>
                        </a:rPr>
                        <a:t>4.0 </a:t>
                      </a:r>
                      <a:endParaRPr lang="en-US" altLang="ja-JP" sz="1600" b="0"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0.4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9.8%</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a:solidFill>
                            <a:schemeClr val="tx1">
                              <a:lumMod val="50000"/>
                            </a:schemeClr>
                          </a:solidFill>
                          <a:effectLst/>
                        </a:rPr>
                        <a:t>1.4 </a:t>
                      </a:r>
                      <a:endParaRPr lang="en-US" altLang="ja-JP" sz="1600" b="0" i="0" u="none" strike="noStrike">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5.0 </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65430">
                <a:tc>
                  <a:txBody>
                    <a:bodyPr/>
                    <a:lstStyle/>
                    <a:p>
                      <a:pPr algn="ctr" fontAlgn="b"/>
                      <a:r>
                        <a:rPr lang="en-US" altLang="ja-JP" sz="1600" u="none" strike="noStrike" dirty="0">
                          <a:solidFill>
                            <a:schemeClr val="tx1">
                              <a:lumMod val="50000"/>
                            </a:schemeClr>
                          </a:solidFill>
                          <a:effectLst/>
                        </a:rPr>
                        <a:t>64</a:t>
                      </a:r>
                      <a:endParaRPr lang="en-US" altLang="ja-JP" sz="1600" b="0" i="0" u="none" strike="noStrike" dirty="0">
                        <a:solidFill>
                          <a:schemeClr val="tx1">
                            <a:lumMod val="50000"/>
                          </a:schemeClr>
                        </a:solidFill>
                        <a:effectLst/>
                        <a:latin typeface="ＭＳ Ｐゴシック"/>
                      </a:endParaRPr>
                    </a:p>
                  </a:txBody>
                  <a:tcPr marL="7620" marR="7620" marT="7620" marB="0" anchor="ctr">
                    <a:lnL w="28575"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4.0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0.3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8.0%</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c>
                  <a:txBody>
                    <a:bodyPr/>
                    <a:lstStyle/>
                    <a:p>
                      <a:pPr algn="ctr" fontAlgn="b"/>
                      <a:r>
                        <a:rPr lang="en-US" altLang="ja-JP" sz="1600" u="none" strike="noStrike" dirty="0">
                          <a:solidFill>
                            <a:schemeClr val="tx1">
                              <a:lumMod val="50000"/>
                            </a:schemeClr>
                          </a:solidFill>
                          <a:effectLst/>
                        </a:rPr>
                        <a:t>1.4 </a:t>
                      </a:r>
                      <a:endParaRPr lang="en-US" altLang="ja-JP" sz="1600" b="0" i="0" u="none" strike="noStrike" dirty="0">
                        <a:solidFill>
                          <a:schemeClr val="tx1">
                            <a:lumMod val="50000"/>
                          </a:schemeClr>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c>
                  <a:txBody>
                    <a:bodyPr/>
                    <a:lstStyle/>
                    <a:p>
                      <a:pPr algn="ctr" fontAlgn="b"/>
                      <a:r>
                        <a:rPr lang="en-US" altLang="ja-JP" sz="1600" u="none" strike="noStrike" dirty="0">
                          <a:solidFill>
                            <a:srgbClr val="C0504D"/>
                          </a:solidFill>
                          <a:effectLst/>
                        </a:rPr>
                        <a:t>6.9 </a:t>
                      </a:r>
                      <a:endParaRPr lang="en-US" altLang="ja-JP" sz="1600" b="0" i="0" u="none" strike="noStrike" dirty="0">
                        <a:solidFill>
                          <a:srgbClr val="C0504D"/>
                        </a:solidFill>
                        <a:effectLst/>
                        <a:latin typeface="ＭＳ Ｐゴシック"/>
                      </a:endParaRPr>
                    </a:p>
                  </a:txBody>
                  <a:tcPr marL="7620" marR="7620" marT="7620" marB="0" anchor="ctr">
                    <a:lnL w="12700" cap="flat" cmpd="sng" algn="ctr">
                      <a:solidFill>
                        <a:schemeClr val="bg2">
                          <a:lumMod val="10000"/>
                        </a:schemeClr>
                      </a:solidFill>
                      <a:prstDash val="solid"/>
                      <a:round/>
                      <a:headEnd type="none" w="med" len="med"/>
                      <a:tailEnd type="none" w="med" len="med"/>
                    </a:lnL>
                    <a:lnR w="28575"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lumMod val="10000"/>
                        </a:schemeClr>
                      </a:solidFill>
                      <a:prstDash val="solid"/>
                      <a:round/>
                      <a:headEnd type="none" w="med" len="med"/>
                      <a:tailEnd type="none" w="med" len="med"/>
                    </a:lnB>
                    <a:noFill/>
                  </a:tcPr>
                </a:tc>
              </a:tr>
            </a:tbl>
          </a:graphicData>
        </a:graphic>
      </p:graphicFrame>
      <p:sp>
        <p:nvSpPr>
          <p:cNvPr id="12" name="テキスト ボックス 11"/>
          <p:cNvSpPr txBox="1"/>
          <p:nvPr/>
        </p:nvSpPr>
        <p:spPr>
          <a:xfrm>
            <a:off x="5146876" y="5486400"/>
            <a:ext cx="3657600" cy="923330"/>
          </a:xfrm>
          <a:prstGeom prst="rect">
            <a:avLst/>
          </a:prstGeom>
          <a:noFill/>
        </p:spPr>
        <p:txBody>
          <a:bodyPr wrap="square" rtlCol="0">
            <a:spAutoFit/>
          </a:bodyPr>
          <a:lstStyle/>
          <a:p>
            <a:pPr algn="ctr"/>
            <a:r>
              <a:rPr kumimoji="1" lang="en-US" altLang="ja-JP" dirty="0" smtClean="0">
                <a:solidFill>
                  <a:srgbClr val="C0504D"/>
                </a:solidFill>
              </a:rPr>
              <a:t>Expected </a:t>
            </a:r>
            <a:r>
              <a:rPr kumimoji="1" lang="en-US" altLang="ja-JP" dirty="0">
                <a:solidFill>
                  <a:srgbClr val="C0504D"/>
                </a:solidFill>
              </a:rPr>
              <a:t>speedup but the </a:t>
            </a:r>
            <a:r>
              <a:rPr kumimoji="1" lang="en-US" altLang="ja-JP" dirty="0" smtClean="0">
                <a:solidFill>
                  <a:srgbClr val="C0504D"/>
                </a:solidFill>
              </a:rPr>
              <a:t>percentage </a:t>
            </a:r>
            <a:r>
              <a:rPr kumimoji="1" lang="en-US" altLang="ja-JP" dirty="0">
                <a:solidFill>
                  <a:srgbClr val="C0504D"/>
                </a:solidFill>
              </a:rPr>
              <a:t>of time spent in </a:t>
            </a:r>
            <a:r>
              <a:rPr kumimoji="1" lang="en-US" altLang="ja-JP" dirty="0" smtClean="0">
                <a:solidFill>
                  <a:srgbClr val="C0504D"/>
                </a:solidFill>
              </a:rPr>
              <a:t>SP becomes less and less</a:t>
            </a:r>
            <a:endParaRPr kumimoji="1" lang="ja-JP" altLang="en-US" dirty="0" smtClean="0">
              <a:solidFill>
                <a:srgbClr val="C0504D"/>
              </a:solidFill>
            </a:endParaRPr>
          </a:p>
        </p:txBody>
      </p:sp>
      <p:sp>
        <p:nvSpPr>
          <p:cNvPr id="13" name="テキスト ボックス 12"/>
          <p:cNvSpPr txBox="1"/>
          <p:nvPr/>
        </p:nvSpPr>
        <p:spPr>
          <a:xfrm>
            <a:off x="4537276" y="3200400"/>
            <a:ext cx="4384876" cy="584775"/>
          </a:xfrm>
          <a:prstGeom prst="rect">
            <a:avLst/>
          </a:prstGeom>
          <a:noFill/>
        </p:spPr>
        <p:txBody>
          <a:bodyPr wrap="square" rtlCol="0">
            <a:spAutoFit/>
          </a:bodyPr>
          <a:lstStyle/>
          <a:p>
            <a:pPr algn="ctr"/>
            <a:r>
              <a:rPr kumimoji="1" lang="en-US" altLang="ja-JP" sz="1600" b="1" dirty="0" smtClean="0">
                <a:solidFill>
                  <a:schemeClr val="tx1">
                    <a:lumMod val="50000"/>
                  </a:schemeClr>
                </a:solidFill>
              </a:rPr>
              <a:t>Profile of the experiment  issuing </a:t>
            </a:r>
          </a:p>
          <a:p>
            <a:pPr algn="ctr"/>
            <a:r>
              <a:rPr kumimoji="1" lang="en-US" altLang="ja-JP" sz="1600" b="1" dirty="0" smtClean="0">
                <a:solidFill>
                  <a:schemeClr val="tx1">
                    <a:lumMod val="50000"/>
                  </a:schemeClr>
                </a:solidFill>
              </a:rPr>
              <a:t>16000 </a:t>
            </a:r>
            <a:r>
              <a:rPr lang="en-US" altLang="ja-JP" sz="1600" b="1" dirty="0">
                <a:solidFill>
                  <a:schemeClr val="tx1">
                    <a:lumMod val="50000"/>
                  </a:schemeClr>
                </a:solidFill>
              </a:rPr>
              <a:t>operations</a:t>
            </a:r>
            <a:endParaRPr lang="ja-JP" altLang="en-US" sz="1600" b="1" dirty="0">
              <a:solidFill>
                <a:schemeClr val="tx1">
                  <a:lumMod val="50000"/>
                </a:schemeClr>
              </a:solidFill>
            </a:endParaRPr>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37</a:t>
            </a:fld>
            <a:endParaRPr kumimoji="1" lang="ja-JP" altLang="en-US"/>
          </a:p>
        </p:txBody>
      </p:sp>
    </p:spTree>
    <p:extLst>
      <p:ext uri="{BB962C8B-B14F-4D97-AF65-F5344CB8AC3E}">
        <p14:creationId xmlns:p14="http://schemas.microsoft.com/office/powerpoint/2010/main" val="96827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200" dirty="0" smtClean="0"/>
              <a:t>MPI programming on Many-Core </a:t>
            </a:r>
            <a:r>
              <a:rPr lang="en-US" altLang="ja-JP" sz="3200" dirty="0"/>
              <a:t>Architectures</a:t>
            </a:r>
            <a:endParaRPr kumimoji="1" lang="ja-JP" altLang="en-US" sz="3200" dirty="0"/>
          </a:p>
        </p:txBody>
      </p:sp>
      <p:sp>
        <p:nvSpPr>
          <p:cNvPr id="127" name="スライド番号プレースホルダー 126"/>
          <p:cNvSpPr>
            <a:spLocks noGrp="1"/>
          </p:cNvSpPr>
          <p:nvPr>
            <p:ph type="sldNum" sz="quarter" idx="12"/>
          </p:nvPr>
        </p:nvSpPr>
        <p:spPr/>
        <p:txBody>
          <a:bodyPr/>
          <a:lstStyle/>
          <a:p>
            <a:fld id="{D2D8002D-B5B0-4BAC-B1F6-782DDCCE6D9C}" type="slidenum">
              <a:rPr kumimoji="1" lang="ja-JP" altLang="en-US" smtClean="0"/>
              <a:t>4</a:t>
            </a:fld>
            <a:endParaRPr kumimoji="1" lang="ja-JP" altLang="en-US" dirty="0"/>
          </a:p>
        </p:txBody>
      </p:sp>
      <p:grpSp>
        <p:nvGrpSpPr>
          <p:cNvPr id="8" name="组 7"/>
          <p:cNvGrpSpPr/>
          <p:nvPr/>
        </p:nvGrpSpPr>
        <p:grpSpPr>
          <a:xfrm>
            <a:off x="179512" y="1124744"/>
            <a:ext cx="3157345" cy="2662548"/>
            <a:chOff x="179512" y="1124744"/>
            <a:chExt cx="3157345" cy="2662548"/>
          </a:xfrm>
        </p:grpSpPr>
        <p:sp>
          <p:nvSpPr>
            <p:cNvPr id="560" name="テキスト ボックス 559"/>
            <p:cNvSpPr txBox="1"/>
            <p:nvPr/>
          </p:nvSpPr>
          <p:spPr>
            <a:xfrm>
              <a:off x="179512" y="1124744"/>
              <a:ext cx="3157345" cy="307777"/>
            </a:xfrm>
            <a:prstGeom prst="rect">
              <a:avLst/>
            </a:prstGeom>
            <a:noFill/>
          </p:spPr>
          <p:txBody>
            <a:bodyPr wrap="square" rtlCol="0">
              <a:spAutoFit/>
            </a:bodyPr>
            <a:lstStyle/>
            <a:p>
              <a:pPr algn="ctr"/>
              <a:r>
                <a:rPr lang="en-US" altLang="ja-JP" sz="1400" b="1" i="1" dirty="0" smtClean="0"/>
                <a:t>Thread Single mode</a:t>
              </a:r>
              <a:endParaRPr kumimoji="1" lang="ja-JP" altLang="en-US" b="1" i="1" dirty="0"/>
            </a:p>
          </p:txBody>
        </p:sp>
        <p:sp>
          <p:nvSpPr>
            <p:cNvPr id="373" name="テキスト ボックス 372"/>
            <p:cNvSpPr txBox="1"/>
            <p:nvPr/>
          </p:nvSpPr>
          <p:spPr>
            <a:xfrm>
              <a:off x="395536" y="1484784"/>
              <a:ext cx="2808312" cy="2302508"/>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p>
              <a:endParaRPr lang="en-US" altLang="ja-JP" dirty="0" smtClean="0">
                <a:solidFill>
                  <a:schemeClr val="accent3">
                    <a:lumMod val="50000"/>
                  </a:schemeClr>
                </a:solidFill>
                <a:latin typeface="Cambria Math" panose="02040503050406030204" pitchFamily="18" charset="0"/>
                <a:ea typeface="Cambria Math" panose="02040503050406030204" pitchFamily="18" charset="0"/>
              </a:endParaRPr>
            </a:p>
            <a:p>
              <a:r>
                <a:rPr lang="en-US" altLang="ja-JP" dirty="0" smtClean="0">
                  <a:solidFill>
                    <a:schemeClr val="accent3">
                      <a:lumMod val="50000"/>
                    </a:schemeClr>
                  </a:solidFill>
                  <a:latin typeface="Cambria Math" panose="02040503050406030204" pitchFamily="18" charset="0"/>
                  <a:ea typeface="Cambria Math" panose="02040503050406030204" pitchFamily="18" charset="0"/>
                </a:rPr>
                <a:t>/</a:t>
              </a:r>
              <a:r>
                <a:rPr lang="en-US" altLang="ja-JP" dirty="0">
                  <a:solidFill>
                    <a:schemeClr val="accent3">
                      <a:lumMod val="50000"/>
                    </a:schemeClr>
                  </a:solidFill>
                  <a:latin typeface="Cambria Math" panose="02040503050406030204" pitchFamily="18" charset="0"/>
                  <a:ea typeface="Cambria Math" panose="02040503050406030204" pitchFamily="18" charset="0"/>
                </a:rPr>
                <a:t>* user computation *</a:t>
              </a:r>
              <a:r>
                <a:rPr lang="en-US" altLang="ja-JP" dirty="0" smtClean="0">
                  <a:solidFill>
                    <a:schemeClr val="accent3">
                      <a:lumMod val="50000"/>
                    </a:schemeClr>
                  </a:solidFill>
                  <a:latin typeface="Cambria Math" panose="02040503050406030204" pitchFamily="18" charset="0"/>
                  <a:ea typeface="Cambria Math" panose="02040503050406030204" pitchFamily="18" charset="0"/>
                </a:rPr>
                <a:t>/</a:t>
              </a:r>
              <a:endParaRPr lang="en-US" altLang="ja-JP" dirty="0" smtClean="0">
                <a:solidFill>
                  <a:schemeClr val="tx1">
                    <a:lumMod val="50000"/>
                  </a:schemeClr>
                </a:solidFill>
                <a:latin typeface="Cambria Math" panose="02040503050406030204" pitchFamily="18" charset="0"/>
                <a:ea typeface="Cambria Math" panose="02040503050406030204" pitchFamily="18" charset="0"/>
              </a:endParaRPr>
            </a:p>
            <a:p>
              <a:endParaRPr lang="en-US" altLang="ja-JP"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dirty="0" err="1" smtClean="0">
                  <a:solidFill>
                    <a:schemeClr val="tx1">
                      <a:lumMod val="50000"/>
                    </a:schemeClr>
                  </a:solidFill>
                  <a:latin typeface="Cambria Math" panose="02040503050406030204" pitchFamily="18" charset="0"/>
                  <a:ea typeface="Cambria Math" panose="02040503050406030204" pitchFamily="18" charset="0"/>
                </a:rPr>
                <a:t>MPI_Function</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 ( )</a:t>
              </a:r>
              <a:r>
                <a:rPr lang="en-US" altLang="ja-JP" dirty="0" smtClean="0">
                  <a:solidFill>
                    <a:schemeClr val="tx1">
                      <a:lumMod val="50000"/>
                    </a:schemeClr>
                  </a:solidFill>
                  <a:latin typeface="Cambria Math" panose="02040503050406030204" pitchFamily="18" charset="0"/>
                </a:rPr>
                <a:t>;</a:t>
              </a:r>
            </a:p>
            <a:p>
              <a:endParaRPr lang="en-US" altLang="ja-JP" dirty="0" smtClean="0">
                <a:solidFill>
                  <a:schemeClr val="tx1">
                    <a:lumMod val="50000"/>
                  </a:schemeClr>
                </a:solidFill>
                <a:latin typeface="Cambria Math" panose="02040503050406030204" pitchFamily="18" charset="0"/>
              </a:endParaRPr>
            </a:p>
            <a:p>
              <a:endParaRPr lang="en-US" altLang="ja-JP" dirty="0">
                <a:solidFill>
                  <a:schemeClr val="tx1">
                    <a:lumMod val="50000"/>
                  </a:schemeClr>
                </a:solidFill>
                <a:latin typeface="Cambria Math" panose="02040503050406030204" pitchFamily="18" charset="0"/>
              </a:endParaRPr>
            </a:p>
            <a:p>
              <a:r>
                <a:rPr lang="en-US" altLang="ja-JP" dirty="0">
                  <a:solidFill>
                    <a:schemeClr val="accent3">
                      <a:lumMod val="50000"/>
                    </a:schemeClr>
                  </a:solidFill>
                  <a:latin typeface="Cambria Math" panose="02040503050406030204" pitchFamily="18" charset="0"/>
                  <a:ea typeface="Cambria Math" panose="02040503050406030204" pitchFamily="18" charset="0"/>
                </a:rPr>
                <a:t>/* user computation */</a:t>
              </a:r>
              <a:endParaRPr lang="en-US" altLang="ja-JP" dirty="0" smtClean="0">
                <a:solidFill>
                  <a:schemeClr val="tx1">
                    <a:lumMod val="50000"/>
                  </a:schemeClr>
                </a:solidFill>
                <a:latin typeface="Cambria Math" panose="02040503050406030204" pitchFamily="18" charset="0"/>
              </a:endParaRPr>
            </a:p>
          </p:txBody>
        </p:sp>
      </p:grpSp>
      <p:grpSp>
        <p:nvGrpSpPr>
          <p:cNvPr id="9" name="组 8"/>
          <p:cNvGrpSpPr/>
          <p:nvPr/>
        </p:nvGrpSpPr>
        <p:grpSpPr>
          <a:xfrm>
            <a:off x="3491880" y="1006644"/>
            <a:ext cx="5383273" cy="3142436"/>
            <a:chOff x="3491880" y="1006644"/>
            <a:chExt cx="5383273" cy="3142436"/>
          </a:xfrm>
        </p:grpSpPr>
        <p:grpSp>
          <p:nvGrpSpPr>
            <p:cNvPr id="5" name="组 4"/>
            <p:cNvGrpSpPr/>
            <p:nvPr/>
          </p:nvGrpSpPr>
          <p:grpSpPr>
            <a:xfrm>
              <a:off x="3491880" y="1412776"/>
              <a:ext cx="5383273" cy="2736304"/>
              <a:chOff x="3491880" y="1412776"/>
              <a:chExt cx="5383273" cy="2736304"/>
            </a:xfrm>
          </p:grpSpPr>
          <p:grpSp>
            <p:nvGrpSpPr>
              <p:cNvPr id="15" name="グループ化 14"/>
              <p:cNvGrpSpPr/>
              <p:nvPr/>
            </p:nvGrpSpPr>
            <p:grpSpPr>
              <a:xfrm>
                <a:off x="6913520" y="1412776"/>
                <a:ext cx="1961633" cy="2736304"/>
                <a:chOff x="467544" y="2282562"/>
                <a:chExt cx="2546642" cy="2818532"/>
              </a:xfrm>
            </p:grpSpPr>
            <p:grpSp>
              <p:nvGrpSpPr>
                <p:cNvPr id="16" name="グループ化 15"/>
                <p:cNvGrpSpPr/>
                <p:nvPr/>
              </p:nvGrpSpPr>
              <p:grpSpPr>
                <a:xfrm>
                  <a:off x="467544" y="2282562"/>
                  <a:ext cx="2546642" cy="2311480"/>
                  <a:chOff x="514576" y="2282562"/>
                  <a:chExt cx="2749087" cy="2311480"/>
                </a:xfrm>
              </p:grpSpPr>
              <p:sp>
                <p:nvSpPr>
                  <p:cNvPr id="133"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rPr>
                      <a:t>MPI Process</a:t>
                    </a:r>
                    <a:endParaRPr kumimoji="0" lang="ja-JP" altLang="en-US" sz="1400" b="1" i="0" u="none" strike="noStrike" kern="0" cap="none" spc="0" normalizeH="0" baseline="0" noProof="0" dirty="0" smtClean="0">
                      <a:ln>
                        <a:noFill/>
                      </a:ln>
                      <a:solidFill>
                        <a:srgbClr val="FFFFFF"/>
                      </a:solidFill>
                      <a:effectLst/>
                      <a:uLnTx/>
                      <a:uFillTx/>
                    </a:endParaRPr>
                  </a:p>
                </p:txBody>
              </p:sp>
            </p:grpSp>
            <p:sp>
              <p:nvSpPr>
                <p:cNvPr id="17"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8"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9"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dirty="0" smtClean="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20" name="グループ化 19"/>
                <p:cNvGrpSpPr/>
                <p:nvPr/>
              </p:nvGrpSpPr>
              <p:grpSpPr>
                <a:xfrm>
                  <a:off x="639901" y="2710857"/>
                  <a:ext cx="1463308" cy="566495"/>
                  <a:chOff x="767351" y="4058614"/>
                  <a:chExt cx="1463308" cy="566495"/>
                </a:xfrm>
              </p:grpSpPr>
              <p:grpSp>
                <p:nvGrpSpPr>
                  <p:cNvPr id="86" name="グループ化 85"/>
                  <p:cNvGrpSpPr/>
                  <p:nvPr/>
                </p:nvGrpSpPr>
                <p:grpSpPr>
                  <a:xfrm>
                    <a:off x="767351" y="4058614"/>
                    <a:ext cx="193797" cy="566482"/>
                    <a:chOff x="1641119" y="4581128"/>
                    <a:chExt cx="193797" cy="490157"/>
                  </a:xfrm>
                </p:grpSpPr>
                <p:grpSp>
                  <p:nvGrpSpPr>
                    <p:cNvPr id="122" name="グループ化 121"/>
                    <p:cNvGrpSpPr/>
                    <p:nvPr/>
                  </p:nvGrpSpPr>
                  <p:grpSpPr>
                    <a:xfrm>
                      <a:off x="1641119" y="4728863"/>
                      <a:ext cx="193797" cy="113778"/>
                      <a:chOff x="2987824" y="2204864"/>
                      <a:chExt cx="216024" cy="184212"/>
                    </a:xfrm>
                  </p:grpSpPr>
                  <p:cxnSp>
                    <p:nvCxnSpPr>
                      <p:cNvPr id="131" name="直線コネクタ 13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2" name="直線コネクタ 13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23" name="グループ化 122"/>
                    <p:cNvGrpSpPr/>
                    <p:nvPr/>
                  </p:nvGrpSpPr>
                  <p:grpSpPr>
                    <a:xfrm>
                      <a:off x="1641119" y="4837463"/>
                      <a:ext cx="193797" cy="113778"/>
                      <a:chOff x="2987824" y="2204864"/>
                      <a:chExt cx="216024" cy="184212"/>
                    </a:xfrm>
                  </p:grpSpPr>
                  <p:cxnSp>
                    <p:nvCxnSpPr>
                      <p:cNvPr id="129" name="直線コネクタ 12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0" name="直線コネクタ 12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24" name="直線コネクタ 12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5" name="直線コネクタ 12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6" name="直線コネクタ 12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8" name="直線コネクタ 127"/>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7" name="グループ化 86"/>
                  <p:cNvGrpSpPr/>
                  <p:nvPr/>
                </p:nvGrpSpPr>
                <p:grpSpPr>
                  <a:xfrm>
                    <a:off x="1157323" y="4058618"/>
                    <a:ext cx="193797" cy="566487"/>
                    <a:chOff x="1641119" y="4581128"/>
                    <a:chExt cx="193797" cy="490161"/>
                  </a:xfrm>
                </p:grpSpPr>
                <p:grpSp>
                  <p:nvGrpSpPr>
                    <p:cNvPr id="111" name="グループ化 110"/>
                    <p:cNvGrpSpPr/>
                    <p:nvPr/>
                  </p:nvGrpSpPr>
                  <p:grpSpPr>
                    <a:xfrm>
                      <a:off x="1641119" y="4728863"/>
                      <a:ext cx="193797" cy="113778"/>
                      <a:chOff x="2987824" y="2204864"/>
                      <a:chExt cx="216024" cy="184212"/>
                    </a:xfrm>
                  </p:grpSpPr>
                  <p:cxnSp>
                    <p:nvCxnSpPr>
                      <p:cNvPr id="120" name="直線コネクタ 11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1" name="直線コネクタ 12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12" name="グループ化 111"/>
                    <p:cNvGrpSpPr/>
                    <p:nvPr/>
                  </p:nvGrpSpPr>
                  <p:grpSpPr>
                    <a:xfrm>
                      <a:off x="1641119" y="4837463"/>
                      <a:ext cx="193797" cy="113778"/>
                      <a:chOff x="2987824" y="2204864"/>
                      <a:chExt cx="216024" cy="184212"/>
                    </a:xfrm>
                  </p:grpSpPr>
                  <p:cxnSp>
                    <p:nvCxnSpPr>
                      <p:cNvPr id="118" name="直線コネクタ 11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9" name="直線コネクタ 11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13" name="直線コネクタ 11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5" name="直線コネクタ 11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6" name="直線コネクタ 11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7" name="直線コネクタ 116"/>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8" name="グループ化 87"/>
                  <p:cNvGrpSpPr/>
                  <p:nvPr/>
                </p:nvGrpSpPr>
                <p:grpSpPr>
                  <a:xfrm>
                    <a:off x="1608995" y="4058614"/>
                    <a:ext cx="193797" cy="566482"/>
                    <a:chOff x="1641119" y="4581128"/>
                    <a:chExt cx="193797" cy="490157"/>
                  </a:xfrm>
                </p:grpSpPr>
                <p:grpSp>
                  <p:nvGrpSpPr>
                    <p:cNvPr id="101" name="グループ化 100"/>
                    <p:cNvGrpSpPr/>
                    <p:nvPr/>
                  </p:nvGrpSpPr>
                  <p:grpSpPr>
                    <a:xfrm>
                      <a:off x="1641119" y="4728863"/>
                      <a:ext cx="193797" cy="113778"/>
                      <a:chOff x="2987824" y="2204864"/>
                      <a:chExt cx="216024" cy="184212"/>
                    </a:xfrm>
                  </p:grpSpPr>
                  <p:cxnSp>
                    <p:nvCxnSpPr>
                      <p:cNvPr id="109" name="直線コネクタ 10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0" name="直線コネクタ 10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02" name="グループ化 101"/>
                    <p:cNvGrpSpPr/>
                    <p:nvPr/>
                  </p:nvGrpSpPr>
                  <p:grpSpPr>
                    <a:xfrm>
                      <a:off x="1641119" y="4837463"/>
                      <a:ext cx="193797" cy="113778"/>
                      <a:chOff x="2987824" y="2204864"/>
                      <a:chExt cx="216024" cy="184212"/>
                    </a:xfrm>
                  </p:grpSpPr>
                  <p:cxnSp>
                    <p:nvCxnSpPr>
                      <p:cNvPr id="107" name="直線コネクタ 10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8" name="直線コネクタ 10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03" name="直線コネクタ 10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4" name="直線コネクタ 10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5" name="直線コネクタ 104"/>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6" name="直線コネクタ 105"/>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9" name="グループ化 88"/>
                  <p:cNvGrpSpPr/>
                  <p:nvPr/>
                </p:nvGrpSpPr>
                <p:grpSpPr>
                  <a:xfrm>
                    <a:off x="2036862" y="4058614"/>
                    <a:ext cx="193797" cy="566495"/>
                    <a:chOff x="1641119" y="4564754"/>
                    <a:chExt cx="193797" cy="504876"/>
                  </a:xfrm>
                </p:grpSpPr>
                <p:grpSp>
                  <p:nvGrpSpPr>
                    <p:cNvPr id="91" name="グループ化 90"/>
                    <p:cNvGrpSpPr/>
                    <p:nvPr/>
                  </p:nvGrpSpPr>
                  <p:grpSpPr>
                    <a:xfrm>
                      <a:off x="1641119" y="4728863"/>
                      <a:ext cx="193797" cy="113778"/>
                      <a:chOff x="2987824" y="2204864"/>
                      <a:chExt cx="216024" cy="184212"/>
                    </a:xfrm>
                  </p:grpSpPr>
                  <p:cxnSp>
                    <p:nvCxnSpPr>
                      <p:cNvPr id="99" name="直線コネクタ 9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0" name="直線コネクタ 9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92" name="グループ化 91"/>
                    <p:cNvGrpSpPr/>
                    <p:nvPr/>
                  </p:nvGrpSpPr>
                  <p:grpSpPr>
                    <a:xfrm>
                      <a:off x="1641119" y="4837463"/>
                      <a:ext cx="193797" cy="113778"/>
                      <a:chOff x="2987824" y="2204864"/>
                      <a:chExt cx="216024" cy="184212"/>
                    </a:xfrm>
                  </p:grpSpPr>
                  <p:cxnSp>
                    <p:nvCxnSpPr>
                      <p:cNvPr id="97" name="直線コネクタ 9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8" name="直線コネクタ 9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93" name="直線コネクタ 9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直線コネクタ 9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直線コネクタ 94"/>
                    <p:cNvCxnSpPr/>
                    <p:nvPr/>
                  </p:nvCxnSpPr>
                  <p:spPr bwMode="auto">
                    <a:xfrm>
                      <a:off x="1738017" y="4564754"/>
                      <a:ext cx="900" cy="14713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直線コネクタ 95"/>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90" name="直線コネクタ 89"/>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グループ化 20"/>
                <p:cNvGrpSpPr/>
                <p:nvPr/>
              </p:nvGrpSpPr>
              <p:grpSpPr>
                <a:xfrm>
                  <a:off x="650977" y="3925295"/>
                  <a:ext cx="1463308" cy="564027"/>
                  <a:chOff x="778427" y="5455340"/>
                  <a:chExt cx="1463308" cy="564027"/>
                </a:xfrm>
              </p:grpSpPr>
              <p:grpSp>
                <p:nvGrpSpPr>
                  <p:cNvPr id="41" name="グループ化 40"/>
                  <p:cNvGrpSpPr/>
                  <p:nvPr/>
                </p:nvGrpSpPr>
                <p:grpSpPr>
                  <a:xfrm>
                    <a:off x="778427" y="5455340"/>
                    <a:ext cx="193797" cy="545656"/>
                    <a:chOff x="1641119" y="4581128"/>
                    <a:chExt cx="193797" cy="545656"/>
                  </a:xfrm>
                </p:grpSpPr>
                <p:grpSp>
                  <p:nvGrpSpPr>
                    <p:cNvPr id="76" name="グループ化 75"/>
                    <p:cNvGrpSpPr/>
                    <p:nvPr/>
                  </p:nvGrpSpPr>
                  <p:grpSpPr>
                    <a:xfrm>
                      <a:off x="1641119" y="4728863"/>
                      <a:ext cx="193797" cy="113778"/>
                      <a:chOff x="2987824" y="2204864"/>
                      <a:chExt cx="216024" cy="184212"/>
                    </a:xfrm>
                  </p:grpSpPr>
                  <p:cxnSp>
                    <p:nvCxnSpPr>
                      <p:cNvPr id="84" name="直線コネクタ 8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直線コネクタ 8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77" name="グループ化 76"/>
                    <p:cNvGrpSpPr/>
                    <p:nvPr/>
                  </p:nvGrpSpPr>
                  <p:grpSpPr>
                    <a:xfrm>
                      <a:off x="1641119" y="4837463"/>
                      <a:ext cx="193797" cy="113778"/>
                      <a:chOff x="2987824" y="2204864"/>
                      <a:chExt cx="216024" cy="184212"/>
                    </a:xfrm>
                  </p:grpSpPr>
                  <p:cxnSp>
                    <p:nvCxnSpPr>
                      <p:cNvPr id="82" name="直線コネクタ 8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直線コネクタ 8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78" name="直線コネクタ 7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9" name="直線コネクタ 7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0" name="直線コネクタ 7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直線コネクタ 8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2" name="グループ化 41"/>
                  <p:cNvGrpSpPr/>
                  <p:nvPr/>
                </p:nvGrpSpPr>
                <p:grpSpPr>
                  <a:xfrm>
                    <a:off x="1168399" y="5455340"/>
                    <a:ext cx="193797" cy="545656"/>
                    <a:chOff x="1641119" y="4581128"/>
                    <a:chExt cx="193797" cy="545656"/>
                  </a:xfrm>
                </p:grpSpPr>
                <p:grpSp>
                  <p:nvGrpSpPr>
                    <p:cNvPr id="66" name="グループ化 65"/>
                    <p:cNvGrpSpPr/>
                    <p:nvPr/>
                  </p:nvGrpSpPr>
                  <p:grpSpPr>
                    <a:xfrm>
                      <a:off x="1641119" y="4728863"/>
                      <a:ext cx="193797" cy="113778"/>
                      <a:chOff x="2987824" y="2204864"/>
                      <a:chExt cx="216024" cy="184212"/>
                    </a:xfrm>
                  </p:grpSpPr>
                  <p:cxnSp>
                    <p:nvCxnSpPr>
                      <p:cNvPr id="74" name="直線コネクタ 7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5" name="直線コネクタ 7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67" name="グループ化 66"/>
                    <p:cNvGrpSpPr/>
                    <p:nvPr/>
                  </p:nvGrpSpPr>
                  <p:grpSpPr>
                    <a:xfrm>
                      <a:off x="1641119" y="4837463"/>
                      <a:ext cx="193797" cy="113778"/>
                      <a:chOff x="2987824" y="2204864"/>
                      <a:chExt cx="216024" cy="184212"/>
                    </a:xfrm>
                  </p:grpSpPr>
                  <p:cxnSp>
                    <p:nvCxnSpPr>
                      <p:cNvPr id="72" name="直線コネクタ 7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3" name="直線コネクタ 7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68" name="直線コネクタ 6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9" name="直線コネクタ 6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0" name="直線コネクタ 6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1" name="直線コネクタ 7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3" name="グループ化 42"/>
                  <p:cNvGrpSpPr/>
                  <p:nvPr/>
                </p:nvGrpSpPr>
                <p:grpSpPr>
                  <a:xfrm>
                    <a:off x="1612451" y="5455340"/>
                    <a:ext cx="193797" cy="545656"/>
                    <a:chOff x="1641119" y="4581128"/>
                    <a:chExt cx="193797" cy="545656"/>
                  </a:xfrm>
                </p:grpSpPr>
                <p:grpSp>
                  <p:nvGrpSpPr>
                    <p:cNvPr id="56" name="グループ化 55"/>
                    <p:cNvGrpSpPr/>
                    <p:nvPr/>
                  </p:nvGrpSpPr>
                  <p:grpSpPr>
                    <a:xfrm>
                      <a:off x="1641119" y="4728863"/>
                      <a:ext cx="193797" cy="113778"/>
                      <a:chOff x="2987824" y="2204864"/>
                      <a:chExt cx="216024" cy="184212"/>
                    </a:xfrm>
                  </p:grpSpPr>
                  <p:cxnSp>
                    <p:nvCxnSpPr>
                      <p:cNvPr id="64" name="直線コネクタ 6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直線コネクタ 6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57" name="グループ化 56"/>
                    <p:cNvGrpSpPr/>
                    <p:nvPr/>
                  </p:nvGrpSpPr>
                  <p:grpSpPr>
                    <a:xfrm>
                      <a:off x="1641119" y="4837463"/>
                      <a:ext cx="193797" cy="113778"/>
                      <a:chOff x="2987824" y="2204864"/>
                      <a:chExt cx="216024" cy="184212"/>
                    </a:xfrm>
                  </p:grpSpPr>
                  <p:cxnSp>
                    <p:nvCxnSpPr>
                      <p:cNvPr id="62" name="直線コネクタ 6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3" name="直線コネクタ 6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58" name="直線コネクタ 5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9" name="直線コネクタ 5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0" name="直線コネクタ 5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1" name="直線コネクタ 6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4" name="グループ化 43"/>
                  <p:cNvGrpSpPr/>
                  <p:nvPr/>
                </p:nvGrpSpPr>
                <p:grpSpPr>
                  <a:xfrm>
                    <a:off x="2047938" y="5473711"/>
                    <a:ext cx="193797" cy="545656"/>
                    <a:chOff x="1641119" y="4581128"/>
                    <a:chExt cx="193797" cy="545656"/>
                  </a:xfrm>
                </p:grpSpPr>
                <p:grpSp>
                  <p:nvGrpSpPr>
                    <p:cNvPr id="46" name="グループ化 45"/>
                    <p:cNvGrpSpPr/>
                    <p:nvPr/>
                  </p:nvGrpSpPr>
                  <p:grpSpPr>
                    <a:xfrm>
                      <a:off x="1641119" y="4728863"/>
                      <a:ext cx="193797" cy="113778"/>
                      <a:chOff x="2987824" y="2204864"/>
                      <a:chExt cx="216024" cy="184212"/>
                    </a:xfrm>
                  </p:grpSpPr>
                  <p:cxnSp>
                    <p:nvCxnSpPr>
                      <p:cNvPr id="54" name="直線コネクタ 5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5" name="直線コネクタ 5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7" name="グループ化 46"/>
                    <p:cNvGrpSpPr/>
                    <p:nvPr/>
                  </p:nvGrpSpPr>
                  <p:grpSpPr>
                    <a:xfrm>
                      <a:off x="1641119" y="4837463"/>
                      <a:ext cx="193797" cy="113778"/>
                      <a:chOff x="2987824" y="2204864"/>
                      <a:chExt cx="216024" cy="184212"/>
                    </a:xfrm>
                  </p:grpSpPr>
                  <p:cxnSp>
                    <p:nvCxnSpPr>
                      <p:cNvPr id="52" name="直線コネクタ 5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3" name="直線コネクタ 5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8" name="直線コネクタ 4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直線コネクタ 4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 name="直線コネクタ 4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1" name="直線コネクタ 5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5" name="直線コネクタ 44"/>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グループ化 21"/>
                <p:cNvGrpSpPr/>
                <p:nvPr/>
              </p:nvGrpSpPr>
              <p:grpSpPr>
                <a:xfrm>
                  <a:off x="1484000" y="3188243"/>
                  <a:ext cx="193797" cy="813452"/>
                  <a:chOff x="1641119" y="4557461"/>
                  <a:chExt cx="193797" cy="574705"/>
                </a:xfrm>
              </p:grpSpPr>
              <p:grpSp>
                <p:nvGrpSpPr>
                  <p:cNvPr id="31" name="グループ化 30"/>
                  <p:cNvGrpSpPr/>
                  <p:nvPr/>
                </p:nvGrpSpPr>
                <p:grpSpPr>
                  <a:xfrm>
                    <a:off x="1641119" y="4728863"/>
                    <a:ext cx="193797" cy="113778"/>
                    <a:chOff x="2987824" y="2204864"/>
                    <a:chExt cx="216024" cy="184212"/>
                  </a:xfrm>
                </p:grpSpPr>
                <p:cxnSp>
                  <p:nvCxnSpPr>
                    <p:cNvPr id="39" name="直線コネクタ 3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直線コネクタ 3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2" name="グループ化 31"/>
                  <p:cNvGrpSpPr/>
                  <p:nvPr/>
                </p:nvGrpSpPr>
                <p:grpSpPr>
                  <a:xfrm>
                    <a:off x="1641119" y="4837463"/>
                    <a:ext cx="193797" cy="113778"/>
                    <a:chOff x="2987824" y="2204864"/>
                    <a:chExt cx="216024" cy="184212"/>
                  </a:xfrm>
                </p:grpSpPr>
                <p:cxnSp>
                  <p:nvCxnSpPr>
                    <p:cNvPr id="37" name="直線コネクタ 3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直線コネクタ 3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3" name="直線コネクタ 3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直線コネクタ 3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直線コネクタ 34"/>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直線コネクタ 35"/>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3" name="直線コネクタ 22"/>
                <p:cNvCxnSpPr/>
                <p:nvPr/>
              </p:nvCxnSpPr>
              <p:spPr>
                <a:xfrm flipH="1" flipV="1">
                  <a:off x="742969" y="3311597"/>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24" name="直線コネクタ 23"/>
                <p:cNvCxnSpPr/>
                <p:nvPr/>
              </p:nvCxnSpPr>
              <p:spPr>
                <a:xfrm flipH="1" flipV="1">
                  <a:off x="1132940" y="3311596"/>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25" name="直線コネクタ 24"/>
                <p:cNvCxnSpPr/>
                <p:nvPr/>
              </p:nvCxnSpPr>
              <p:spPr>
                <a:xfrm flipV="1">
                  <a:off x="2012479" y="3314877"/>
                  <a:ext cx="0" cy="679589"/>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nvGrpSpPr>
                <p:cNvPr id="26" name="グループ化 25"/>
                <p:cNvGrpSpPr/>
                <p:nvPr/>
              </p:nvGrpSpPr>
              <p:grpSpPr>
                <a:xfrm>
                  <a:off x="536847" y="4701039"/>
                  <a:ext cx="1721618" cy="400055"/>
                  <a:chOff x="537345" y="4790082"/>
                  <a:chExt cx="2584242" cy="500919"/>
                </a:xfrm>
              </p:grpSpPr>
              <p:sp>
                <p:nvSpPr>
                  <p:cNvPr id="27" name="角丸四角形 26"/>
                  <p:cNvSpPr/>
                  <p:nvPr/>
                </p:nvSpPr>
                <p:spPr bwMode="auto">
                  <a:xfrm>
                    <a:off x="537345" y="4794535"/>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28" name="角丸四角形 27"/>
                  <p:cNvSpPr/>
                  <p:nvPr/>
                </p:nvSpPr>
                <p:spPr bwMode="auto">
                  <a:xfrm>
                    <a:off x="1220422" y="4795159"/>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29" name="角丸四角形 28"/>
                  <p:cNvSpPr/>
                  <p:nvPr/>
                </p:nvSpPr>
                <p:spPr bwMode="auto">
                  <a:xfrm>
                    <a:off x="1892352" y="4792317"/>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30" name="角丸四角形 29"/>
                  <p:cNvSpPr/>
                  <p:nvPr/>
                </p:nvSpPr>
                <p:spPr bwMode="auto">
                  <a:xfrm>
                    <a:off x="2527169" y="4790082"/>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grpSp>
          </p:grpSp>
          <p:sp>
            <p:nvSpPr>
              <p:cNvPr id="135" name="テキスト ボックス 134"/>
              <p:cNvSpPr txBox="1"/>
              <p:nvPr/>
            </p:nvSpPr>
            <p:spPr>
              <a:xfrm>
                <a:off x="3491880" y="1484784"/>
                <a:ext cx="3331553" cy="2302508"/>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p>
                <a:r>
                  <a:rPr lang="en-US" altLang="ja-JP" dirty="0" smtClean="0">
                    <a:solidFill>
                      <a:srgbClr val="C00000"/>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parallel </a:t>
                </a:r>
              </a:p>
              <a:p>
                <a:r>
                  <a:rPr lang="en-US" altLang="ja-JP" dirty="0" smtClean="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accent3">
                        <a:lumMod val="50000"/>
                      </a:schemeClr>
                    </a:solidFill>
                    <a:latin typeface="Cambria Math" panose="02040503050406030204" pitchFamily="18" charset="0"/>
                    <a:ea typeface="Cambria Math" panose="02040503050406030204" pitchFamily="18" charset="0"/>
                  </a:rPr>
                  <a:t>/* user computation */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p>
              <a:p>
                <a:endParaRPr lang="en-US" altLang="ja-JP"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dirty="0" err="1" smtClean="0">
                    <a:solidFill>
                      <a:schemeClr val="tx1">
                        <a:lumMod val="50000"/>
                      </a:schemeClr>
                    </a:solidFill>
                    <a:latin typeface="Cambria Math" panose="02040503050406030204" pitchFamily="18" charset="0"/>
                    <a:ea typeface="Cambria Math" panose="02040503050406030204" pitchFamily="18" charset="0"/>
                  </a:rPr>
                  <a:t>MPI_Function</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 ( )</a:t>
                </a:r>
                <a:r>
                  <a:rPr lang="en-US" altLang="ja-JP" dirty="0" smtClean="0">
                    <a:solidFill>
                      <a:schemeClr val="tx1">
                        <a:lumMod val="50000"/>
                      </a:schemeClr>
                    </a:solidFill>
                    <a:latin typeface="Cambria Math" panose="02040503050406030204" pitchFamily="18" charset="0"/>
                  </a:rPr>
                  <a:t>;</a:t>
                </a:r>
              </a:p>
              <a:p>
                <a:endParaRPr lang="en-US" altLang="ja-JP" dirty="0">
                  <a:solidFill>
                    <a:schemeClr val="tx1">
                      <a:lumMod val="50000"/>
                    </a:schemeClr>
                  </a:solidFill>
                  <a:latin typeface="Cambria Math" panose="02040503050406030204" pitchFamily="18" charset="0"/>
                  <a:ea typeface="Cambria Math" panose="02040503050406030204" pitchFamily="18" charset="0"/>
                </a:endParaRPr>
              </a:p>
              <a:p>
                <a:r>
                  <a:rPr lang="en-US" altLang="ja-JP" dirty="0">
                    <a:solidFill>
                      <a:srgbClr val="C00000"/>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parallel </a:t>
                </a:r>
              </a:p>
              <a:p>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a:solidFill>
                      <a:schemeClr val="accent3">
                        <a:lumMod val="50000"/>
                      </a:schemeClr>
                    </a:solidFill>
                    <a:latin typeface="Cambria Math" panose="02040503050406030204" pitchFamily="18" charset="0"/>
                    <a:ea typeface="Cambria Math" panose="02040503050406030204" pitchFamily="18" charset="0"/>
                  </a:rPr>
                  <a:t>/* user computation */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dirty="0">
                  <a:solidFill>
                    <a:schemeClr val="tx1">
                      <a:lumMod val="50000"/>
                    </a:schemeClr>
                  </a:solidFill>
                  <a:latin typeface="Cambria Math" panose="02040503050406030204" pitchFamily="18" charset="0"/>
                  <a:ea typeface="Cambria Math" panose="02040503050406030204" pitchFamily="18" charset="0"/>
                </a:endParaRPr>
              </a:p>
            </p:txBody>
          </p:sp>
        </p:grpSp>
        <p:sp>
          <p:nvSpPr>
            <p:cNvPr id="114" name="テキスト ボックス 113"/>
            <p:cNvSpPr txBox="1"/>
            <p:nvPr/>
          </p:nvSpPr>
          <p:spPr>
            <a:xfrm>
              <a:off x="4644008" y="1006644"/>
              <a:ext cx="3078632" cy="400110"/>
            </a:xfrm>
            <a:prstGeom prst="rect">
              <a:avLst/>
            </a:prstGeom>
            <a:noFill/>
          </p:spPr>
          <p:txBody>
            <a:bodyPr wrap="square" rtlCol="0">
              <a:spAutoFit/>
            </a:bodyPr>
            <a:lstStyle/>
            <a:p>
              <a:pPr algn="ctr"/>
              <a:r>
                <a:rPr lang="en-US" altLang="ja-JP" sz="2000" b="1" i="1" dirty="0" smtClean="0">
                  <a:solidFill>
                    <a:schemeClr val="accent2"/>
                  </a:solidFill>
                </a:rPr>
                <a:t>Funneled / Serialized mode</a:t>
              </a:r>
              <a:endParaRPr kumimoji="1" lang="ja-JP" altLang="en-US" sz="2800" b="1" i="1" dirty="0">
                <a:solidFill>
                  <a:schemeClr val="accent2"/>
                </a:solidFill>
              </a:endParaRPr>
            </a:p>
          </p:txBody>
        </p:sp>
      </p:grpSp>
      <p:grpSp>
        <p:nvGrpSpPr>
          <p:cNvPr id="6" name="组 5"/>
          <p:cNvGrpSpPr/>
          <p:nvPr/>
        </p:nvGrpSpPr>
        <p:grpSpPr>
          <a:xfrm>
            <a:off x="2645539" y="4381583"/>
            <a:ext cx="3996938" cy="2359785"/>
            <a:chOff x="2645539" y="4201343"/>
            <a:chExt cx="3996938" cy="2359785"/>
          </a:xfrm>
        </p:grpSpPr>
        <p:sp>
          <p:nvSpPr>
            <p:cNvPr id="254" name="テキスト ボックス 253"/>
            <p:cNvSpPr txBox="1"/>
            <p:nvPr/>
          </p:nvSpPr>
          <p:spPr>
            <a:xfrm>
              <a:off x="2645539" y="4644098"/>
              <a:ext cx="2111949" cy="1840843"/>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p>
              <a:r>
                <a:rPr lang="en-US" altLang="ja-JP" sz="1200" dirty="0" smtClean="0">
                  <a:solidFill>
                    <a:srgbClr val="C00000"/>
                  </a:solidFill>
                  <a:latin typeface="Cambria Math" panose="02040503050406030204" pitchFamily="18" charset="0"/>
                  <a:ea typeface="Cambria Math" panose="02040503050406030204" pitchFamily="18" charset="0"/>
                </a:rPr>
                <a:t>#pragma </a:t>
              </a:r>
              <a:r>
                <a:rPr lang="en-US" altLang="ja-JP" sz="1200" dirty="0" err="1">
                  <a:solidFill>
                    <a:schemeClr val="tx1">
                      <a:lumMod val="50000"/>
                    </a:schemeClr>
                  </a:solidFill>
                  <a:latin typeface="Cambria Math" panose="02040503050406030204" pitchFamily="18" charset="0"/>
                  <a:ea typeface="Cambria Math" panose="02040503050406030204" pitchFamily="18" charset="0"/>
                </a:rPr>
                <a:t>omp</a:t>
              </a:r>
              <a:r>
                <a:rPr lang="en-US" altLang="ja-JP" sz="1200" dirty="0">
                  <a:solidFill>
                    <a:schemeClr val="tx1">
                      <a:lumMod val="50000"/>
                    </a:schemeClr>
                  </a:solidFill>
                  <a:latin typeface="Cambria Math" panose="02040503050406030204" pitchFamily="18" charset="0"/>
                  <a:ea typeface="Cambria Math" panose="02040503050406030204" pitchFamily="18" charset="0"/>
                </a:rPr>
                <a:t> </a:t>
              </a:r>
              <a:r>
                <a:rPr lang="en-US" altLang="ja-JP" sz="1200" dirty="0" smtClean="0">
                  <a:solidFill>
                    <a:schemeClr val="tx1">
                      <a:lumMod val="50000"/>
                    </a:schemeClr>
                  </a:solidFill>
                  <a:latin typeface="Cambria Math" panose="02040503050406030204" pitchFamily="18" charset="0"/>
                  <a:ea typeface="Cambria Math" panose="02040503050406030204" pitchFamily="18" charset="0"/>
                </a:rPr>
                <a:t>parallel </a:t>
              </a:r>
            </a:p>
            <a:p>
              <a:r>
                <a:rPr lang="en-US" altLang="ja-JP" sz="1200" dirty="0" smtClean="0">
                  <a:solidFill>
                    <a:schemeClr val="tx1">
                      <a:lumMod val="50000"/>
                    </a:schemeClr>
                  </a:solidFill>
                  <a:latin typeface="Cambria Math" panose="02040503050406030204" pitchFamily="18" charset="0"/>
                  <a:ea typeface="Cambria Math" panose="02040503050406030204" pitchFamily="18" charset="0"/>
                </a:rPr>
                <a:t>{ </a:t>
              </a:r>
            </a:p>
            <a:p>
              <a:r>
                <a:rPr lang="en-US" altLang="ja-JP" sz="1200" dirty="0" smtClean="0">
                  <a:solidFill>
                    <a:schemeClr val="accent3">
                      <a:lumMod val="50000"/>
                    </a:schemeClr>
                  </a:solidFill>
                  <a:latin typeface="Cambria Math" panose="02040503050406030204" pitchFamily="18" charset="0"/>
                  <a:ea typeface="Cambria Math" panose="02040503050406030204" pitchFamily="18" charset="0"/>
                </a:rPr>
                <a:t>    /* user computation */</a:t>
              </a:r>
            </a:p>
            <a:p>
              <a:endParaRPr lang="en-US" altLang="ja-JP" sz="1200"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sz="1200" dirty="0" smtClean="0">
                  <a:solidFill>
                    <a:schemeClr val="tx1">
                      <a:lumMod val="50000"/>
                    </a:schemeClr>
                  </a:solidFill>
                  <a:latin typeface="Cambria Math" panose="02040503050406030204" pitchFamily="18" charset="0"/>
                  <a:ea typeface="Cambria Math" panose="02040503050406030204" pitchFamily="18" charset="0"/>
                </a:rPr>
                <a:t>    </a:t>
              </a:r>
              <a:r>
                <a:rPr lang="en-US" altLang="ja-JP" sz="1200" dirty="0" err="1" smtClean="0">
                  <a:solidFill>
                    <a:schemeClr val="tx1">
                      <a:lumMod val="50000"/>
                    </a:schemeClr>
                  </a:solidFill>
                  <a:latin typeface="Cambria Math" panose="02040503050406030204" pitchFamily="18" charset="0"/>
                  <a:ea typeface="Cambria Math" panose="02040503050406030204" pitchFamily="18" charset="0"/>
                </a:rPr>
                <a:t>MPI_Function</a:t>
              </a:r>
              <a:r>
                <a:rPr lang="en-US" altLang="ja-JP" sz="1200" dirty="0" smtClean="0">
                  <a:solidFill>
                    <a:schemeClr val="tx1">
                      <a:lumMod val="50000"/>
                    </a:schemeClr>
                  </a:solidFill>
                  <a:latin typeface="Cambria Math" panose="02040503050406030204" pitchFamily="18" charset="0"/>
                  <a:ea typeface="Cambria Math" panose="02040503050406030204" pitchFamily="18" charset="0"/>
                </a:rPr>
                <a:t> ( )</a:t>
              </a:r>
              <a:r>
                <a:rPr lang="en-US" altLang="ja-JP" sz="1200" dirty="0" smtClean="0">
                  <a:solidFill>
                    <a:schemeClr val="tx1">
                      <a:lumMod val="50000"/>
                    </a:schemeClr>
                  </a:solidFill>
                  <a:latin typeface="Cambria Math" panose="02040503050406030204" pitchFamily="18" charset="0"/>
                </a:rPr>
                <a:t>;</a:t>
              </a:r>
            </a:p>
            <a:p>
              <a:endParaRPr lang="en-US" altLang="ja-JP" sz="1200" dirty="0" smtClean="0">
                <a:solidFill>
                  <a:schemeClr val="accent3">
                    <a:lumMod val="75000"/>
                  </a:schemeClr>
                </a:solidFill>
                <a:latin typeface="Cambria Math" panose="02040503050406030204" pitchFamily="18" charset="0"/>
                <a:ea typeface="Cambria Math" panose="02040503050406030204" pitchFamily="18" charset="0"/>
              </a:endParaRPr>
            </a:p>
            <a:p>
              <a:r>
                <a:rPr lang="en-US" altLang="ja-JP" sz="1200" dirty="0" smtClean="0">
                  <a:solidFill>
                    <a:schemeClr val="accent3">
                      <a:lumMod val="75000"/>
                    </a:schemeClr>
                  </a:solidFill>
                  <a:latin typeface="Cambria Math" panose="02040503050406030204" pitchFamily="18" charset="0"/>
                  <a:ea typeface="Cambria Math" panose="02040503050406030204" pitchFamily="18" charset="0"/>
                </a:rPr>
                <a:t>    </a:t>
              </a:r>
              <a:r>
                <a:rPr lang="en-US" altLang="ja-JP" sz="1200" dirty="0" smtClean="0">
                  <a:solidFill>
                    <a:schemeClr val="accent3">
                      <a:lumMod val="50000"/>
                    </a:schemeClr>
                  </a:solidFill>
                  <a:latin typeface="Cambria Math" panose="02040503050406030204" pitchFamily="18" charset="0"/>
                  <a:ea typeface="Cambria Math" panose="02040503050406030204" pitchFamily="18" charset="0"/>
                </a:rPr>
                <a:t>/* </a:t>
              </a:r>
              <a:r>
                <a:rPr lang="en-US" altLang="ja-JP" sz="1200" dirty="0">
                  <a:solidFill>
                    <a:schemeClr val="accent3">
                      <a:lumMod val="50000"/>
                    </a:schemeClr>
                  </a:solidFill>
                  <a:latin typeface="Cambria Math" panose="02040503050406030204" pitchFamily="18" charset="0"/>
                  <a:ea typeface="Cambria Math" panose="02040503050406030204" pitchFamily="18" charset="0"/>
                </a:rPr>
                <a:t>user computation </a:t>
              </a:r>
              <a:r>
                <a:rPr lang="en-US" altLang="ja-JP" sz="1200" dirty="0" smtClean="0">
                  <a:solidFill>
                    <a:schemeClr val="accent3">
                      <a:lumMod val="50000"/>
                    </a:schemeClr>
                  </a:solidFill>
                  <a:latin typeface="Cambria Math" panose="02040503050406030204" pitchFamily="18" charset="0"/>
                  <a:ea typeface="Cambria Math" panose="02040503050406030204" pitchFamily="18" charset="0"/>
                </a:rPr>
                <a:t>*/</a:t>
              </a:r>
              <a:endParaRPr lang="en-US" altLang="ja-JP" sz="1200" dirty="0" smtClean="0">
                <a:solidFill>
                  <a:schemeClr val="accent3">
                    <a:lumMod val="50000"/>
                  </a:schemeClr>
                </a:solidFill>
                <a:latin typeface="Cambria Math" panose="02040503050406030204" pitchFamily="18" charset="0"/>
              </a:endParaRPr>
            </a:p>
            <a:p>
              <a:r>
                <a:rPr lang="en-US" altLang="ja-JP" sz="1200"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sz="1200" dirty="0">
                <a:solidFill>
                  <a:schemeClr val="tx1">
                    <a:lumMod val="50000"/>
                  </a:schemeClr>
                </a:solidFill>
                <a:latin typeface="Cambria Math" panose="02040503050406030204" pitchFamily="18" charset="0"/>
                <a:ea typeface="Cambria Math" panose="02040503050406030204" pitchFamily="18" charset="0"/>
              </a:endParaRPr>
            </a:p>
          </p:txBody>
        </p:sp>
        <p:grpSp>
          <p:nvGrpSpPr>
            <p:cNvPr id="3" name="グループ化 2"/>
            <p:cNvGrpSpPr/>
            <p:nvPr/>
          </p:nvGrpSpPr>
          <p:grpSpPr>
            <a:xfrm>
              <a:off x="4932040" y="4581128"/>
              <a:ext cx="1616400" cy="1980000"/>
              <a:chOff x="3715399" y="2293762"/>
              <a:chExt cx="2546642" cy="2759429"/>
            </a:xfrm>
          </p:grpSpPr>
          <p:grpSp>
            <p:nvGrpSpPr>
              <p:cNvPr id="374" name="グループ化 373"/>
              <p:cNvGrpSpPr/>
              <p:nvPr/>
            </p:nvGrpSpPr>
            <p:grpSpPr>
              <a:xfrm>
                <a:off x="3715399" y="2293762"/>
                <a:ext cx="2546642" cy="2311480"/>
                <a:chOff x="514576" y="2282562"/>
                <a:chExt cx="2749087" cy="2311480"/>
              </a:xfrm>
            </p:grpSpPr>
            <p:sp>
              <p:nvSpPr>
                <p:cNvPr id="375" name="角丸四角形 374"/>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6" name="片側の 2 つの角を丸めた四角形 375"/>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rPr>
                    <a:t>MPI Process</a:t>
                  </a:r>
                  <a:endParaRPr kumimoji="0" lang="ja-JP" altLang="en-US" sz="1400" b="1" i="0" u="none" strike="noStrike" kern="0" cap="none" spc="0" normalizeH="0" baseline="0" noProof="0" dirty="0" smtClean="0">
                    <a:ln>
                      <a:noFill/>
                    </a:ln>
                    <a:solidFill>
                      <a:srgbClr val="FFFFFF"/>
                    </a:solidFill>
                    <a:effectLst/>
                    <a:uLnTx/>
                    <a:uFillTx/>
                  </a:endParaRPr>
                </a:p>
              </p:txBody>
            </p:sp>
          </p:grpSp>
          <p:sp>
            <p:nvSpPr>
              <p:cNvPr id="377" name="正方形/長方形 376"/>
              <p:cNvSpPr/>
              <p:nvPr/>
            </p:nvSpPr>
            <p:spPr bwMode="auto">
              <a:xfrm>
                <a:off x="3849240" y="27664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378" name="正方形/長方形 377"/>
              <p:cNvSpPr/>
              <p:nvPr/>
            </p:nvSpPr>
            <p:spPr bwMode="auto">
              <a:xfrm>
                <a:off x="3824882" y="40279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379" name="正方形/長方形 378"/>
              <p:cNvSpPr/>
              <p:nvPr/>
            </p:nvSpPr>
            <p:spPr bwMode="auto">
              <a:xfrm>
                <a:off x="3829374" y="33841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dirty="0" smtClean="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380" name="グループ化 379"/>
              <p:cNvGrpSpPr/>
              <p:nvPr/>
            </p:nvGrpSpPr>
            <p:grpSpPr>
              <a:xfrm>
                <a:off x="3906044" y="2722057"/>
                <a:ext cx="1455688" cy="566495"/>
                <a:chOff x="767351" y="4058614"/>
                <a:chExt cx="1455688" cy="566495"/>
              </a:xfrm>
            </p:grpSpPr>
            <p:grpSp>
              <p:nvGrpSpPr>
                <p:cNvPr id="381" name="グループ化 380"/>
                <p:cNvGrpSpPr/>
                <p:nvPr/>
              </p:nvGrpSpPr>
              <p:grpSpPr>
                <a:xfrm>
                  <a:off x="767351" y="4058614"/>
                  <a:ext cx="193797" cy="566482"/>
                  <a:chOff x="1641119" y="4581128"/>
                  <a:chExt cx="193797" cy="490157"/>
                </a:xfrm>
              </p:grpSpPr>
              <p:grpSp>
                <p:nvGrpSpPr>
                  <p:cNvPr id="416" name="グループ化 415"/>
                  <p:cNvGrpSpPr/>
                  <p:nvPr/>
                </p:nvGrpSpPr>
                <p:grpSpPr>
                  <a:xfrm>
                    <a:off x="1641119" y="4728863"/>
                    <a:ext cx="193797" cy="113778"/>
                    <a:chOff x="2987824" y="2204864"/>
                    <a:chExt cx="216024" cy="184212"/>
                  </a:xfrm>
                </p:grpSpPr>
                <p:cxnSp>
                  <p:nvCxnSpPr>
                    <p:cNvPr id="424" name="直線コネクタ 42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5" name="直線コネクタ 42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17" name="グループ化 416"/>
                  <p:cNvGrpSpPr/>
                  <p:nvPr/>
                </p:nvGrpSpPr>
                <p:grpSpPr>
                  <a:xfrm>
                    <a:off x="1641119" y="4837463"/>
                    <a:ext cx="193797" cy="113778"/>
                    <a:chOff x="2987824" y="2204864"/>
                    <a:chExt cx="216024" cy="184212"/>
                  </a:xfrm>
                </p:grpSpPr>
                <p:cxnSp>
                  <p:nvCxnSpPr>
                    <p:cNvPr id="422" name="直線コネクタ 42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3" name="直線コネクタ 42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18" name="直線コネクタ 41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9" name="直線コネクタ 41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0" name="直線コネクタ 41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1" name="直線コネクタ 420"/>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2" name="グループ化 381"/>
                <p:cNvGrpSpPr/>
                <p:nvPr/>
              </p:nvGrpSpPr>
              <p:grpSpPr>
                <a:xfrm>
                  <a:off x="1157323" y="4058618"/>
                  <a:ext cx="193797" cy="566487"/>
                  <a:chOff x="1641119" y="4581128"/>
                  <a:chExt cx="193797" cy="490161"/>
                </a:xfrm>
              </p:grpSpPr>
              <p:grpSp>
                <p:nvGrpSpPr>
                  <p:cNvPr id="406" name="グループ化 405"/>
                  <p:cNvGrpSpPr/>
                  <p:nvPr/>
                </p:nvGrpSpPr>
                <p:grpSpPr>
                  <a:xfrm>
                    <a:off x="1641119" y="4728863"/>
                    <a:ext cx="193797" cy="113778"/>
                    <a:chOff x="2987824" y="2204864"/>
                    <a:chExt cx="216024" cy="184212"/>
                  </a:xfrm>
                </p:grpSpPr>
                <p:cxnSp>
                  <p:nvCxnSpPr>
                    <p:cNvPr id="414" name="直線コネクタ 41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5" name="直線コネクタ 41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07" name="グループ化 406"/>
                  <p:cNvGrpSpPr/>
                  <p:nvPr/>
                </p:nvGrpSpPr>
                <p:grpSpPr>
                  <a:xfrm>
                    <a:off x="1641119" y="4837463"/>
                    <a:ext cx="193797" cy="113778"/>
                    <a:chOff x="2987824" y="2204864"/>
                    <a:chExt cx="216024" cy="184212"/>
                  </a:xfrm>
                </p:grpSpPr>
                <p:cxnSp>
                  <p:nvCxnSpPr>
                    <p:cNvPr id="412" name="直線コネクタ 41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3" name="直線コネクタ 41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08" name="直線コネクタ 40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9" name="直線コネクタ 40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0" name="直線コネクタ 40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1" name="直線コネクタ 410"/>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3" name="グループ化 382"/>
                <p:cNvGrpSpPr/>
                <p:nvPr/>
              </p:nvGrpSpPr>
              <p:grpSpPr>
                <a:xfrm>
                  <a:off x="1578515" y="4058614"/>
                  <a:ext cx="212860" cy="566482"/>
                  <a:chOff x="1610639" y="4581128"/>
                  <a:chExt cx="212860" cy="490157"/>
                </a:xfrm>
              </p:grpSpPr>
              <p:grpSp>
                <p:nvGrpSpPr>
                  <p:cNvPr id="396" name="グループ化 395"/>
                  <p:cNvGrpSpPr/>
                  <p:nvPr/>
                </p:nvGrpSpPr>
                <p:grpSpPr>
                  <a:xfrm>
                    <a:off x="1610650" y="4728863"/>
                    <a:ext cx="212849" cy="113778"/>
                    <a:chOff x="2953847" y="2204864"/>
                    <a:chExt cx="237260" cy="184212"/>
                  </a:xfrm>
                </p:grpSpPr>
                <p:cxnSp>
                  <p:nvCxnSpPr>
                    <p:cNvPr id="404" name="直線コネクタ 403"/>
                    <p:cNvCxnSpPr/>
                    <p:nvPr/>
                  </p:nvCxnSpPr>
                  <p:spPr bwMode="auto">
                    <a:xfrm>
                      <a:off x="2953847" y="2204864"/>
                      <a:ext cx="216025" cy="10801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5" name="直線コネクタ 404"/>
                    <p:cNvCxnSpPr/>
                    <p:nvPr/>
                  </p:nvCxnSpPr>
                  <p:spPr bwMode="auto">
                    <a:xfrm flipH="1">
                      <a:off x="2975083" y="2312877"/>
                      <a:ext cx="216024" cy="76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97" name="グループ化 396"/>
                  <p:cNvGrpSpPr/>
                  <p:nvPr/>
                </p:nvGrpSpPr>
                <p:grpSpPr>
                  <a:xfrm>
                    <a:off x="1610645" y="4837463"/>
                    <a:ext cx="193804" cy="113778"/>
                    <a:chOff x="2953844" y="2204864"/>
                    <a:chExt cx="216031" cy="184212"/>
                  </a:xfrm>
                </p:grpSpPr>
                <p:cxnSp>
                  <p:nvCxnSpPr>
                    <p:cNvPr id="402" name="直線コネクタ 401"/>
                    <p:cNvCxnSpPr/>
                    <p:nvPr/>
                  </p:nvCxnSpPr>
                  <p:spPr bwMode="auto">
                    <a:xfrm>
                      <a:off x="2953844" y="2204864"/>
                      <a:ext cx="216024" cy="10801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3" name="直線コネクタ 402"/>
                    <p:cNvCxnSpPr/>
                    <p:nvPr/>
                  </p:nvCxnSpPr>
                  <p:spPr bwMode="auto">
                    <a:xfrm flipH="1">
                      <a:off x="2953851" y="2312877"/>
                      <a:ext cx="216024" cy="76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98" name="直線コネクタ 397"/>
                  <p:cNvCxnSpPr/>
                  <p:nvPr/>
                </p:nvCxnSpPr>
                <p:spPr bwMode="auto">
                  <a:xfrm>
                    <a:off x="161063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9" name="直線コネクタ 398"/>
                  <p:cNvCxnSpPr/>
                  <p:nvPr/>
                </p:nvCxnSpPr>
                <p:spPr bwMode="auto">
                  <a:xfrm flipH="1">
                    <a:off x="163204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0" name="直線コネクタ 399"/>
                  <p:cNvCxnSpPr/>
                  <p:nvPr/>
                </p:nvCxnSpPr>
                <p:spPr bwMode="auto">
                  <a:xfrm>
                    <a:off x="170843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1" name="直線コネクタ 400"/>
                  <p:cNvCxnSpPr/>
                  <p:nvPr/>
                </p:nvCxnSpPr>
                <p:spPr bwMode="auto">
                  <a:xfrm>
                    <a:off x="1725898"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4" name="グループ化 383"/>
                <p:cNvGrpSpPr/>
                <p:nvPr/>
              </p:nvGrpSpPr>
              <p:grpSpPr>
                <a:xfrm>
                  <a:off x="2029242" y="4058614"/>
                  <a:ext cx="193797" cy="566495"/>
                  <a:chOff x="1633499" y="4564754"/>
                  <a:chExt cx="193797" cy="504876"/>
                </a:xfrm>
              </p:grpSpPr>
              <p:grpSp>
                <p:nvGrpSpPr>
                  <p:cNvPr id="386" name="グループ化 385"/>
                  <p:cNvGrpSpPr/>
                  <p:nvPr/>
                </p:nvGrpSpPr>
                <p:grpSpPr>
                  <a:xfrm>
                    <a:off x="1633499" y="4728863"/>
                    <a:ext cx="193797" cy="113778"/>
                    <a:chOff x="2979330" y="2204864"/>
                    <a:chExt cx="216024" cy="184212"/>
                  </a:xfrm>
                </p:grpSpPr>
                <p:cxnSp>
                  <p:nvCxnSpPr>
                    <p:cNvPr id="394" name="直線コネクタ 393"/>
                    <p:cNvCxnSpPr/>
                    <p:nvPr/>
                  </p:nvCxnSpPr>
                  <p:spPr bwMode="auto">
                    <a:xfrm>
                      <a:off x="2979330"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5" name="直線コネクタ 394"/>
                    <p:cNvCxnSpPr/>
                    <p:nvPr/>
                  </p:nvCxnSpPr>
                  <p:spPr bwMode="auto">
                    <a:xfrm flipH="1">
                      <a:off x="2979330"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7" name="グループ化 386"/>
                  <p:cNvGrpSpPr/>
                  <p:nvPr/>
                </p:nvGrpSpPr>
                <p:grpSpPr>
                  <a:xfrm>
                    <a:off x="1633499" y="4837463"/>
                    <a:ext cx="193797" cy="113778"/>
                    <a:chOff x="2979330" y="2204864"/>
                    <a:chExt cx="216024" cy="184212"/>
                  </a:xfrm>
                </p:grpSpPr>
                <p:cxnSp>
                  <p:nvCxnSpPr>
                    <p:cNvPr id="392" name="直線コネクタ 391"/>
                    <p:cNvCxnSpPr/>
                    <p:nvPr/>
                  </p:nvCxnSpPr>
                  <p:spPr bwMode="auto">
                    <a:xfrm>
                      <a:off x="2979330"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3" name="直線コネクタ 392"/>
                    <p:cNvCxnSpPr/>
                    <p:nvPr/>
                  </p:nvCxnSpPr>
                  <p:spPr bwMode="auto">
                    <a:xfrm flipH="1">
                      <a:off x="2979330"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88" name="直線コネクタ 387"/>
                  <p:cNvCxnSpPr/>
                  <p:nvPr/>
                </p:nvCxnSpPr>
                <p:spPr bwMode="auto">
                  <a:xfrm>
                    <a:off x="163349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9" name="直線コネクタ 388"/>
                  <p:cNvCxnSpPr/>
                  <p:nvPr/>
                </p:nvCxnSpPr>
                <p:spPr bwMode="auto">
                  <a:xfrm flipH="1">
                    <a:off x="163966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0" name="直線コネクタ 389"/>
                  <p:cNvCxnSpPr/>
                  <p:nvPr/>
                </p:nvCxnSpPr>
                <p:spPr bwMode="auto">
                  <a:xfrm>
                    <a:off x="1730397" y="4564754"/>
                    <a:ext cx="900" cy="14713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1" name="直線コネクタ 390"/>
                  <p:cNvCxnSpPr/>
                  <p:nvPr/>
                </p:nvCxnSpPr>
                <p:spPr bwMode="auto">
                  <a:xfrm>
                    <a:off x="173656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85" name="直線コネクタ 384"/>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26" name="グループ化 425"/>
              <p:cNvGrpSpPr/>
              <p:nvPr/>
            </p:nvGrpSpPr>
            <p:grpSpPr>
              <a:xfrm>
                <a:off x="3898832" y="3936495"/>
                <a:ext cx="1463308" cy="564027"/>
                <a:chOff x="778427" y="5455340"/>
                <a:chExt cx="1463308" cy="564027"/>
              </a:xfrm>
            </p:grpSpPr>
            <p:grpSp>
              <p:nvGrpSpPr>
                <p:cNvPr id="427" name="グループ化 426"/>
                <p:cNvGrpSpPr/>
                <p:nvPr/>
              </p:nvGrpSpPr>
              <p:grpSpPr>
                <a:xfrm>
                  <a:off x="778427" y="5455340"/>
                  <a:ext cx="193797" cy="545656"/>
                  <a:chOff x="1641119" y="4581128"/>
                  <a:chExt cx="193797" cy="545656"/>
                </a:xfrm>
              </p:grpSpPr>
              <p:grpSp>
                <p:nvGrpSpPr>
                  <p:cNvPr id="462" name="グループ化 461"/>
                  <p:cNvGrpSpPr/>
                  <p:nvPr/>
                </p:nvGrpSpPr>
                <p:grpSpPr>
                  <a:xfrm>
                    <a:off x="1641119" y="4728863"/>
                    <a:ext cx="193797" cy="113778"/>
                    <a:chOff x="2987824" y="2204864"/>
                    <a:chExt cx="216024" cy="184212"/>
                  </a:xfrm>
                </p:grpSpPr>
                <p:cxnSp>
                  <p:nvCxnSpPr>
                    <p:cNvPr id="470" name="直線コネクタ 46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1" name="直線コネクタ 47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63" name="グループ化 462"/>
                  <p:cNvGrpSpPr/>
                  <p:nvPr/>
                </p:nvGrpSpPr>
                <p:grpSpPr>
                  <a:xfrm>
                    <a:off x="1641119" y="4837463"/>
                    <a:ext cx="193797" cy="113778"/>
                    <a:chOff x="2987824" y="2204864"/>
                    <a:chExt cx="216024" cy="184212"/>
                  </a:xfrm>
                </p:grpSpPr>
                <p:cxnSp>
                  <p:nvCxnSpPr>
                    <p:cNvPr id="468" name="直線コネクタ 46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9" name="直線コネクタ 46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64" name="直線コネクタ 46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5" name="直線コネクタ 46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6" name="直線コネクタ 46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7" name="直線コネクタ 46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28" name="グループ化 427"/>
                <p:cNvGrpSpPr/>
                <p:nvPr/>
              </p:nvGrpSpPr>
              <p:grpSpPr>
                <a:xfrm>
                  <a:off x="1168399" y="5455340"/>
                  <a:ext cx="193797" cy="545656"/>
                  <a:chOff x="1641119" y="4581128"/>
                  <a:chExt cx="193797" cy="545656"/>
                </a:xfrm>
              </p:grpSpPr>
              <p:grpSp>
                <p:nvGrpSpPr>
                  <p:cNvPr id="452" name="グループ化 451"/>
                  <p:cNvGrpSpPr/>
                  <p:nvPr/>
                </p:nvGrpSpPr>
                <p:grpSpPr>
                  <a:xfrm>
                    <a:off x="1641119" y="4728863"/>
                    <a:ext cx="193797" cy="113778"/>
                    <a:chOff x="2987824" y="2204864"/>
                    <a:chExt cx="216024" cy="184212"/>
                  </a:xfrm>
                </p:grpSpPr>
                <p:cxnSp>
                  <p:nvCxnSpPr>
                    <p:cNvPr id="460" name="直線コネクタ 45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1" name="直線コネクタ 46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53" name="グループ化 452"/>
                  <p:cNvGrpSpPr/>
                  <p:nvPr/>
                </p:nvGrpSpPr>
                <p:grpSpPr>
                  <a:xfrm>
                    <a:off x="1641119" y="4837463"/>
                    <a:ext cx="193797" cy="113778"/>
                    <a:chOff x="2987824" y="2204864"/>
                    <a:chExt cx="216024" cy="184212"/>
                  </a:xfrm>
                </p:grpSpPr>
                <p:cxnSp>
                  <p:nvCxnSpPr>
                    <p:cNvPr id="458" name="直線コネクタ 45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9" name="直線コネクタ 45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54" name="直線コネクタ 45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5" name="直線コネクタ 45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6" name="直線コネクタ 455"/>
                  <p:cNvCxnSpPr/>
                  <p:nvPr/>
                </p:nvCxnSpPr>
                <p:spPr bwMode="auto">
                  <a:xfrm>
                    <a:off x="174653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7" name="直線コネクタ 45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29" name="グループ化 428"/>
                <p:cNvGrpSpPr/>
                <p:nvPr/>
              </p:nvGrpSpPr>
              <p:grpSpPr>
                <a:xfrm>
                  <a:off x="1612451" y="5455340"/>
                  <a:ext cx="193797" cy="545656"/>
                  <a:chOff x="1641119" y="4581128"/>
                  <a:chExt cx="193797" cy="545656"/>
                </a:xfrm>
              </p:grpSpPr>
              <p:grpSp>
                <p:nvGrpSpPr>
                  <p:cNvPr id="442" name="グループ化 441"/>
                  <p:cNvGrpSpPr/>
                  <p:nvPr/>
                </p:nvGrpSpPr>
                <p:grpSpPr>
                  <a:xfrm>
                    <a:off x="1641119" y="4728863"/>
                    <a:ext cx="193797" cy="113778"/>
                    <a:chOff x="2987824" y="2204864"/>
                    <a:chExt cx="216024" cy="184212"/>
                  </a:xfrm>
                </p:grpSpPr>
                <p:cxnSp>
                  <p:nvCxnSpPr>
                    <p:cNvPr id="450" name="直線コネクタ 44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1" name="直線コネクタ 45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43" name="グループ化 442"/>
                  <p:cNvGrpSpPr/>
                  <p:nvPr/>
                </p:nvGrpSpPr>
                <p:grpSpPr>
                  <a:xfrm>
                    <a:off x="1641119" y="4837463"/>
                    <a:ext cx="193797" cy="113778"/>
                    <a:chOff x="2987824" y="2204864"/>
                    <a:chExt cx="216024" cy="184212"/>
                  </a:xfrm>
                </p:grpSpPr>
                <p:cxnSp>
                  <p:nvCxnSpPr>
                    <p:cNvPr id="448" name="直線コネクタ 44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9" name="直線コネクタ 44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44" name="直線コネクタ 44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5" name="直線コネクタ 44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6" name="直線コネクタ 44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7" name="直線コネクタ 44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30" name="グループ化 429"/>
                <p:cNvGrpSpPr/>
                <p:nvPr/>
              </p:nvGrpSpPr>
              <p:grpSpPr>
                <a:xfrm>
                  <a:off x="2047938" y="5473711"/>
                  <a:ext cx="193797" cy="545656"/>
                  <a:chOff x="1641119" y="4581128"/>
                  <a:chExt cx="193797" cy="545656"/>
                </a:xfrm>
              </p:grpSpPr>
              <p:grpSp>
                <p:nvGrpSpPr>
                  <p:cNvPr id="432" name="グループ化 431"/>
                  <p:cNvGrpSpPr/>
                  <p:nvPr/>
                </p:nvGrpSpPr>
                <p:grpSpPr>
                  <a:xfrm>
                    <a:off x="1641119" y="4728863"/>
                    <a:ext cx="193797" cy="113778"/>
                    <a:chOff x="2987824" y="2204864"/>
                    <a:chExt cx="216024" cy="184212"/>
                  </a:xfrm>
                </p:grpSpPr>
                <p:cxnSp>
                  <p:nvCxnSpPr>
                    <p:cNvPr id="440" name="直線コネクタ 43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1" name="直線コネクタ 44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33" name="グループ化 432"/>
                  <p:cNvGrpSpPr/>
                  <p:nvPr/>
                </p:nvGrpSpPr>
                <p:grpSpPr>
                  <a:xfrm>
                    <a:off x="1641119" y="4837463"/>
                    <a:ext cx="193797" cy="113778"/>
                    <a:chOff x="2987824" y="2204864"/>
                    <a:chExt cx="216024" cy="184212"/>
                  </a:xfrm>
                </p:grpSpPr>
                <p:cxnSp>
                  <p:nvCxnSpPr>
                    <p:cNvPr id="438" name="直線コネクタ 43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9" name="直線コネクタ 43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34" name="直線コネクタ 43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5" name="直線コネクタ 43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6" name="直線コネクタ 43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7" name="直線コネクタ 43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31" name="直線コネクタ 430"/>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72" name="グループ化 471"/>
              <p:cNvGrpSpPr/>
              <p:nvPr/>
            </p:nvGrpSpPr>
            <p:grpSpPr>
              <a:xfrm>
                <a:off x="4731855" y="3199443"/>
                <a:ext cx="193797" cy="813452"/>
                <a:chOff x="1641119" y="4557461"/>
                <a:chExt cx="193797" cy="574705"/>
              </a:xfrm>
            </p:grpSpPr>
            <p:grpSp>
              <p:nvGrpSpPr>
                <p:cNvPr id="473" name="グループ化 472"/>
                <p:cNvGrpSpPr/>
                <p:nvPr/>
              </p:nvGrpSpPr>
              <p:grpSpPr>
                <a:xfrm>
                  <a:off x="1641119" y="4728863"/>
                  <a:ext cx="193797" cy="113778"/>
                  <a:chOff x="2987824" y="2204864"/>
                  <a:chExt cx="216024" cy="184212"/>
                </a:xfrm>
              </p:grpSpPr>
              <p:cxnSp>
                <p:nvCxnSpPr>
                  <p:cNvPr id="481" name="直線コネクタ 48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2" name="直線コネクタ 48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74" name="グループ化 473"/>
                <p:cNvGrpSpPr/>
                <p:nvPr/>
              </p:nvGrpSpPr>
              <p:grpSpPr>
                <a:xfrm>
                  <a:off x="1641119" y="4837463"/>
                  <a:ext cx="193797" cy="113778"/>
                  <a:chOff x="2987824" y="2204864"/>
                  <a:chExt cx="216024" cy="184212"/>
                </a:xfrm>
              </p:grpSpPr>
              <p:cxnSp>
                <p:nvCxnSpPr>
                  <p:cNvPr id="479" name="直線コネクタ 47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0" name="直線コネクタ 47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75" name="直線コネクタ 474"/>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6" name="直線コネクタ 475"/>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7" name="直線コネクタ 476"/>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8" name="直線コネクタ 477"/>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83" name="グループ化 482"/>
              <p:cNvGrpSpPr/>
              <p:nvPr/>
            </p:nvGrpSpPr>
            <p:grpSpPr>
              <a:xfrm>
                <a:off x="3897307" y="3216047"/>
                <a:ext cx="193797" cy="813452"/>
                <a:chOff x="1641119" y="4557461"/>
                <a:chExt cx="193797" cy="574705"/>
              </a:xfrm>
            </p:grpSpPr>
            <p:grpSp>
              <p:nvGrpSpPr>
                <p:cNvPr id="484" name="グループ化 483"/>
                <p:cNvGrpSpPr/>
                <p:nvPr/>
              </p:nvGrpSpPr>
              <p:grpSpPr>
                <a:xfrm>
                  <a:off x="1641119" y="4728863"/>
                  <a:ext cx="193797" cy="113778"/>
                  <a:chOff x="2987824" y="2204864"/>
                  <a:chExt cx="216024" cy="184212"/>
                </a:xfrm>
              </p:grpSpPr>
              <p:cxnSp>
                <p:nvCxnSpPr>
                  <p:cNvPr id="492" name="直線コネクタ 49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3" name="直線コネクタ 49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85" name="グループ化 484"/>
                <p:cNvGrpSpPr/>
                <p:nvPr/>
              </p:nvGrpSpPr>
              <p:grpSpPr>
                <a:xfrm>
                  <a:off x="1641119" y="4837463"/>
                  <a:ext cx="193797" cy="113778"/>
                  <a:chOff x="2987824" y="2204864"/>
                  <a:chExt cx="216024" cy="184212"/>
                </a:xfrm>
              </p:grpSpPr>
              <p:cxnSp>
                <p:nvCxnSpPr>
                  <p:cNvPr id="490" name="直線コネクタ 48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1" name="直線コネクタ 49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86" name="直線コネクタ 485"/>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7" name="直線コネクタ 486"/>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8" name="直線コネクタ 487"/>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9" name="直線コネクタ 488"/>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94" name="直線コネクタ 493"/>
              <p:cNvCxnSpPr/>
              <p:nvPr/>
            </p:nvCxnSpPr>
            <p:spPr>
              <a:xfrm flipH="1" flipV="1">
                <a:off x="5271002" y="3273348"/>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nvGrpSpPr>
              <p:cNvPr id="495" name="グループ化 494"/>
              <p:cNvGrpSpPr/>
              <p:nvPr/>
            </p:nvGrpSpPr>
            <p:grpSpPr>
              <a:xfrm>
                <a:off x="4294972" y="3208226"/>
                <a:ext cx="193797" cy="813452"/>
                <a:chOff x="1641119" y="4557461"/>
                <a:chExt cx="193797" cy="574705"/>
              </a:xfrm>
            </p:grpSpPr>
            <p:grpSp>
              <p:nvGrpSpPr>
                <p:cNvPr id="496" name="グループ化 495"/>
                <p:cNvGrpSpPr/>
                <p:nvPr/>
              </p:nvGrpSpPr>
              <p:grpSpPr>
                <a:xfrm>
                  <a:off x="1641119" y="4728863"/>
                  <a:ext cx="193797" cy="113778"/>
                  <a:chOff x="2987824" y="2204864"/>
                  <a:chExt cx="216024" cy="184212"/>
                </a:xfrm>
              </p:grpSpPr>
              <p:cxnSp>
                <p:nvCxnSpPr>
                  <p:cNvPr id="504" name="直線コネクタ 50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5" name="直線コネクタ 50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97" name="グループ化 496"/>
                <p:cNvGrpSpPr/>
                <p:nvPr/>
              </p:nvGrpSpPr>
              <p:grpSpPr>
                <a:xfrm>
                  <a:off x="1641119" y="4837463"/>
                  <a:ext cx="193797" cy="113778"/>
                  <a:chOff x="2987824" y="2204864"/>
                  <a:chExt cx="216024" cy="184212"/>
                </a:xfrm>
              </p:grpSpPr>
              <p:cxnSp>
                <p:nvCxnSpPr>
                  <p:cNvPr id="502" name="直線コネクタ 50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3" name="直線コネクタ 50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98" name="直線コネクタ 49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9" name="直線コネクタ 49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0" name="直線コネクタ 499"/>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1" name="直線コネクタ 500"/>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506" name="グループ化 505"/>
              <p:cNvGrpSpPr/>
              <p:nvPr/>
            </p:nvGrpSpPr>
            <p:grpSpPr>
              <a:xfrm>
                <a:off x="3794262" y="4653136"/>
                <a:ext cx="1667603" cy="400055"/>
                <a:chOff x="537345" y="4790082"/>
                <a:chExt cx="2503164" cy="500919"/>
              </a:xfrm>
            </p:grpSpPr>
            <p:sp>
              <p:nvSpPr>
                <p:cNvPr id="507" name="角丸四角形 506"/>
                <p:cNvSpPr/>
                <p:nvPr/>
              </p:nvSpPr>
              <p:spPr bwMode="auto">
                <a:xfrm>
                  <a:off x="537345" y="4794535"/>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508" name="角丸四角形 507"/>
                <p:cNvSpPr/>
                <p:nvPr/>
              </p:nvSpPr>
              <p:spPr bwMode="auto">
                <a:xfrm>
                  <a:off x="1193395" y="4795159"/>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509" name="角丸四角形 508"/>
                <p:cNvSpPr/>
                <p:nvPr/>
              </p:nvSpPr>
              <p:spPr bwMode="auto">
                <a:xfrm>
                  <a:off x="1838300" y="4792316"/>
                  <a:ext cx="594418" cy="495842"/>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sp>
              <p:nvSpPr>
                <p:cNvPr id="510" name="角丸四角形 509"/>
                <p:cNvSpPr/>
                <p:nvPr/>
              </p:nvSpPr>
              <p:spPr bwMode="auto">
                <a:xfrm>
                  <a:off x="2446091" y="4790082"/>
                  <a:ext cx="594418" cy="495843"/>
                </a:xfrm>
                <a:prstGeom prst="roundRect">
                  <a:avLst>
                    <a:gd name="adj" fmla="val 0"/>
                  </a:avLst>
                </a:prstGeom>
                <a:solidFill>
                  <a:schemeClr val="bg1">
                    <a:lumMod val="85000"/>
                    <a:alpha val="88000"/>
                  </a:schemeClr>
                </a:solidFill>
                <a:ln w="9525" cap="flat" cmpd="sng" algn="ctr">
                  <a:solidFill>
                    <a:schemeClr val="bg1">
                      <a:lumMod val="85000"/>
                      <a:alpha val="24000"/>
                    </a:schemeClr>
                  </a:solidFill>
                  <a:prstDash val="solid"/>
                  <a:round/>
                  <a:headEnd type="none" w="med" len="med"/>
                  <a:tailEnd type="none" w="med" len="med"/>
                </a:ln>
                <a:effectLst>
                  <a:outerShdw blurRad="88900" dist="50800" dir="8520000" algn="ctr" rotWithShape="0">
                    <a:srgbClr val="FFFFFF">
                      <a:alpha val="59000"/>
                    </a:srgbClr>
                  </a:outerShdw>
                </a:effectLst>
                <a:scene3d>
                  <a:camera prst="orthographicFront"/>
                  <a:lightRig rig="soft" dir="t">
                    <a:rot lat="0" lon="0" rev="1800000"/>
                  </a:lightRig>
                </a:scene3d>
                <a:sp3d extrusionH="76200" contourW="25400">
                  <a:bevelT w="63500" h="63500"/>
                  <a:extrusionClr>
                    <a:srgbClr val="616161">
                      <a:lumMod val="40000"/>
                      <a:lumOff val="60000"/>
                    </a:srgbClr>
                  </a:extrusionClr>
                  <a:contourClr>
                    <a:srgbClr val="616161"/>
                  </a:contourClr>
                </a:sp3d>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dirty="0" smtClean="0">
                    <a:ln>
                      <a:noFill/>
                    </a:ln>
                    <a:solidFill>
                      <a:srgbClr val="0070C0"/>
                    </a:solidFill>
                    <a:effectLst/>
                    <a:uLnTx/>
                    <a:uFillTx/>
                  </a:endParaRPr>
                </a:p>
              </p:txBody>
            </p:sp>
          </p:grpSp>
        </p:grpSp>
        <p:sp>
          <p:nvSpPr>
            <p:cNvPr id="559" name="テキスト ボックス 558"/>
            <p:cNvSpPr txBox="1"/>
            <p:nvPr/>
          </p:nvSpPr>
          <p:spPr>
            <a:xfrm>
              <a:off x="2699792" y="4201343"/>
              <a:ext cx="3942685" cy="307777"/>
            </a:xfrm>
            <a:prstGeom prst="rect">
              <a:avLst/>
            </a:prstGeom>
            <a:noFill/>
          </p:spPr>
          <p:txBody>
            <a:bodyPr wrap="square" rtlCol="0">
              <a:spAutoFit/>
            </a:bodyPr>
            <a:lstStyle/>
            <a:p>
              <a:pPr algn="ctr"/>
              <a:r>
                <a:rPr lang="en-US" altLang="ja-JP" sz="1400" b="1" i="1" dirty="0" smtClean="0"/>
                <a:t>Multithreading mode</a:t>
              </a:r>
              <a:endParaRPr kumimoji="1" lang="ja-JP" altLang="en-US" sz="1400" b="1" i="1" dirty="0"/>
            </a:p>
          </p:txBody>
        </p:sp>
      </p:grpSp>
      <p:sp>
        <p:nvSpPr>
          <p:cNvPr id="4" name="矩形 3"/>
          <p:cNvSpPr/>
          <p:nvPr/>
        </p:nvSpPr>
        <p:spPr>
          <a:xfrm>
            <a:off x="3275856" y="980728"/>
            <a:ext cx="5724128" cy="32403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430845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p:cNvSpPr>
            <a:spLocks noGrp="1"/>
          </p:cNvSpPr>
          <p:nvPr>
            <p:ph idx="1"/>
          </p:nvPr>
        </p:nvSpPr>
        <p:spPr>
          <a:xfrm>
            <a:off x="457200" y="908720"/>
            <a:ext cx="7571184" cy="5217443"/>
          </a:xfrm>
        </p:spPr>
        <p:txBody>
          <a:bodyPr>
            <a:normAutofit/>
          </a:bodyPr>
          <a:lstStyle/>
          <a:p>
            <a:r>
              <a:rPr lang="en-US" altLang="ja-JP" sz="2800" dirty="0"/>
              <a:t>Funneled / Serialized mode</a:t>
            </a:r>
            <a:endParaRPr kumimoji="1" lang="en-US" altLang="ja-JP" sz="2800" dirty="0" smtClean="0"/>
          </a:p>
          <a:p>
            <a:pPr lvl="1"/>
            <a:r>
              <a:rPr lang="en-US" altLang="ja-JP" sz="2400" dirty="0"/>
              <a:t>Multiple </a:t>
            </a:r>
            <a:r>
              <a:rPr lang="en-US" altLang="ja-JP" sz="2400" dirty="0" smtClean="0"/>
              <a:t>threads are created for user computation</a:t>
            </a:r>
          </a:p>
          <a:p>
            <a:pPr lvl="1"/>
            <a:r>
              <a:rPr lang="en-US" altLang="ja-JP" sz="2400" dirty="0" smtClean="0"/>
              <a:t>Single </a:t>
            </a:r>
            <a:r>
              <a:rPr lang="en-US" altLang="ja-JP" sz="2400" dirty="0"/>
              <a:t>thread issues </a:t>
            </a:r>
            <a:r>
              <a:rPr lang="en-US" altLang="ja-JP" sz="2400" dirty="0" smtClean="0"/>
              <a:t>MPI</a:t>
            </a:r>
            <a:endParaRPr kumimoji="1" lang="en-US" altLang="ja-JP" sz="2400" dirty="0" smtClean="0"/>
          </a:p>
          <a:p>
            <a:endParaRPr kumimoji="1" lang="en-US" altLang="ja-JP" dirty="0" smtClean="0"/>
          </a:p>
          <a:p>
            <a:pPr lvl="1"/>
            <a:endParaRPr kumimoji="1" lang="en-US" altLang="ja-JP" dirty="0" smtClean="0"/>
          </a:p>
          <a:p>
            <a:endParaRPr kumimoji="1" lang="ja-JP" altLang="en-US" dirty="0"/>
          </a:p>
        </p:txBody>
      </p:sp>
      <p:sp>
        <p:nvSpPr>
          <p:cNvPr id="2" name="タイトル 1"/>
          <p:cNvSpPr>
            <a:spLocks noGrp="1"/>
          </p:cNvSpPr>
          <p:nvPr>
            <p:ph type="title"/>
          </p:nvPr>
        </p:nvSpPr>
        <p:spPr/>
        <p:txBody>
          <a:bodyPr/>
          <a:lstStyle/>
          <a:p>
            <a:r>
              <a:rPr lang="en-US" altLang="ja-JP" dirty="0" smtClean="0"/>
              <a:t>Problem in Funneled </a:t>
            </a:r>
            <a:r>
              <a:rPr lang="en-US" altLang="ja-JP" dirty="0"/>
              <a:t>/ Serialized </a:t>
            </a:r>
            <a:r>
              <a:rPr lang="en-US" altLang="ja-JP" dirty="0" smtClean="0"/>
              <a:t>mode</a:t>
            </a:r>
            <a:endParaRPr kumimoji="1" lang="ja-JP" altLang="en-US" dirty="0"/>
          </a:p>
        </p:txBody>
      </p:sp>
      <p:sp>
        <p:nvSpPr>
          <p:cNvPr id="284" name="コンテンツ プレースホルダー 9"/>
          <p:cNvSpPr txBox="1">
            <a:spLocks/>
          </p:cNvSpPr>
          <p:nvPr/>
        </p:nvSpPr>
        <p:spPr>
          <a:xfrm>
            <a:off x="539552" y="908720"/>
            <a:ext cx="8229600" cy="5217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dirty="0" smtClean="0"/>
          </a:p>
          <a:p>
            <a:endParaRPr lang="en-US" altLang="ja-JP" dirty="0" smtClean="0"/>
          </a:p>
          <a:p>
            <a:endParaRPr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grpSp>
        <p:nvGrpSpPr>
          <p:cNvPr id="195" name="グループ化 194"/>
          <p:cNvGrpSpPr/>
          <p:nvPr/>
        </p:nvGrpSpPr>
        <p:grpSpPr>
          <a:xfrm>
            <a:off x="6321552" y="2926692"/>
            <a:ext cx="2546642" cy="2311480"/>
            <a:chOff x="514576" y="2282562"/>
            <a:chExt cx="2749087" cy="2311480"/>
          </a:xfrm>
        </p:grpSpPr>
        <p:sp>
          <p:nvSpPr>
            <p:cNvPr id="196" name="角丸四角形 195"/>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片側の 2 つの角を丸めた四角形 196"/>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rPr>
                <a:t>MPI Process</a:t>
              </a:r>
              <a:endParaRPr kumimoji="0" lang="ja-JP" altLang="en-US" sz="1400" b="1" i="0" u="none" strike="noStrike" kern="0" cap="none" spc="0" normalizeH="0" baseline="0" noProof="0" dirty="0" smtClean="0">
                <a:ln>
                  <a:noFill/>
                </a:ln>
                <a:solidFill>
                  <a:srgbClr val="FFFFFF"/>
                </a:solidFill>
                <a:effectLst/>
                <a:uLnTx/>
                <a:uFillTx/>
              </a:endParaRPr>
            </a:p>
          </p:txBody>
        </p:sp>
      </p:grpSp>
      <p:sp>
        <p:nvSpPr>
          <p:cNvPr id="198" name="正方形/長方形 197"/>
          <p:cNvSpPr/>
          <p:nvPr/>
        </p:nvSpPr>
        <p:spPr bwMode="auto">
          <a:xfrm>
            <a:off x="6455393" y="3429782"/>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99" name="正方形/長方形 198"/>
          <p:cNvSpPr/>
          <p:nvPr/>
        </p:nvSpPr>
        <p:spPr bwMode="auto">
          <a:xfrm>
            <a:off x="6431035" y="4691266"/>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200" name="正方形/長方形 199"/>
          <p:cNvSpPr/>
          <p:nvPr/>
        </p:nvSpPr>
        <p:spPr bwMode="auto">
          <a:xfrm>
            <a:off x="6435527" y="4047471"/>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dirty="0" smtClean="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201" name="グループ化 200"/>
          <p:cNvGrpSpPr/>
          <p:nvPr/>
        </p:nvGrpSpPr>
        <p:grpSpPr>
          <a:xfrm>
            <a:off x="6493909" y="3385344"/>
            <a:ext cx="1463308" cy="566495"/>
            <a:chOff x="767351" y="4058614"/>
            <a:chExt cx="1463308" cy="566495"/>
          </a:xfrm>
        </p:grpSpPr>
        <p:grpSp>
          <p:nvGrpSpPr>
            <p:cNvPr id="202" name="グループ化 201"/>
            <p:cNvGrpSpPr/>
            <p:nvPr/>
          </p:nvGrpSpPr>
          <p:grpSpPr>
            <a:xfrm>
              <a:off x="767351" y="4058614"/>
              <a:ext cx="193797" cy="566482"/>
              <a:chOff x="1641119" y="4581128"/>
              <a:chExt cx="193797" cy="490157"/>
            </a:xfrm>
          </p:grpSpPr>
          <p:grpSp>
            <p:nvGrpSpPr>
              <p:cNvPr id="329" name="グループ化 328"/>
              <p:cNvGrpSpPr/>
              <p:nvPr/>
            </p:nvGrpSpPr>
            <p:grpSpPr>
              <a:xfrm>
                <a:off x="1641119" y="4728863"/>
                <a:ext cx="193797" cy="113778"/>
                <a:chOff x="2987824" y="2204864"/>
                <a:chExt cx="216024" cy="184212"/>
              </a:xfrm>
            </p:grpSpPr>
            <p:cxnSp>
              <p:nvCxnSpPr>
                <p:cNvPr id="337" name="直線コネクタ 33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8" name="直線コネクタ 33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30" name="グループ化 329"/>
              <p:cNvGrpSpPr/>
              <p:nvPr/>
            </p:nvGrpSpPr>
            <p:grpSpPr>
              <a:xfrm>
                <a:off x="1641119" y="4837463"/>
                <a:ext cx="193797" cy="113778"/>
                <a:chOff x="2987824" y="2204864"/>
                <a:chExt cx="216024" cy="184212"/>
              </a:xfrm>
            </p:grpSpPr>
            <p:cxnSp>
              <p:nvCxnSpPr>
                <p:cNvPr id="335" name="直線コネクタ 334"/>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6" name="直線コネクタ 335"/>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31" name="直線コネクタ 330"/>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2" name="直線コネクタ 331"/>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3" name="直線コネクタ 332"/>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4" name="直線コネクタ 333"/>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3" name="グループ化 202"/>
            <p:cNvGrpSpPr/>
            <p:nvPr/>
          </p:nvGrpSpPr>
          <p:grpSpPr>
            <a:xfrm>
              <a:off x="1157323" y="4058618"/>
              <a:ext cx="193797" cy="566487"/>
              <a:chOff x="1641119" y="4581128"/>
              <a:chExt cx="193797" cy="490161"/>
            </a:xfrm>
          </p:grpSpPr>
          <p:grpSp>
            <p:nvGrpSpPr>
              <p:cNvPr id="312" name="グループ化 311"/>
              <p:cNvGrpSpPr/>
              <p:nvPr/>
            </p:nvGrpSpPr>
            <p:grpSpPr>
              <a:xfrm>
                <a:off x="1641119" y="4728863"/>
                <a:ext cx="193797" cy="113778"/>
                <a:chOff x="2987824" y="2204864"/>
                <a:chExt cx="216024" cy="184212"/>
              </a:xfrm>
            </p:grpSpPr>
            <p:cxnSp>
              <p:nvCxnSpPr>
                <p:cNvPr id="327" name="直線コネクタ 32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8" name="直線コネクタ 32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13" name="グループ化 312"/>
              <p:cNvGrpSpPr/>
              <p:nvPr/>
            </p:nvGrpSpPr>
            <p:grpSpPr>
              <a:xfrm>
                <a:off x="1641119" y="4837463"/>
                <a:ext cx="193797" cy="113778"/>
                <a:chOff x="2987824" y="2204864"/>
                <a:chExt cx="216024" cy="184212"/>
              </a:xfrm>
            </p:grpSpPr>
            <p:cxnSp>
              <p:nvCxnSpPr>
                <p:cNvPr id="325" name="直線コネクタ 324"/>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6" name="直線コネクタ 325"/>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14" name="直線コネクタ 31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2" name="直線コネクタ 321"/>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3" name="直線コネクタ 322"/>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4" name="直線コネクタ 323"/>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4" name="グループ化 203"/>
            <p:cNvGrpSpPr/>
            <p:nvPr/>
          </p:nvGrpSpPr>
          <p:grpSpPr>
            <a:xfrm>
              <a:off x="1608995" y="4058614"/>
              <a:ext cx="193797" cy="566482"/>
              <a:chOff x="1641119" y="4581128"/>
              <a:chExt cx="193797" cy="490157"/>
            </a:xfrm>
          </p:grpSpPr>
          <p:grpSp>
            <p:nvGrpSpPr>
              <p:cNvPr id="290" name="グループ化 289"/>
              <p:cNvGrpSpPr/>
              <p:nvPr/>
            </p:nvGrpSpPr>
            <p:grpSpPr>
              <a:xfrm>
                <a:off x="1641119" y="4728863"/>
                <a:ext cx="193797" cy="113778"/>
                <a:chOff x="2987824" y="2204864"/>
                <a:chExt cx="216024" cy="184212"/>
              </a:xfrm>
            </p:grpSpPr>
            <p:cxnSp>
              <p:nvCxnSpPr>
                <p:cNvPr id="310" name="直線コネクタ 30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1" name="直線コネクタ 31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03" name="グループ化 302"/>
              <p:cNvGrpSpPr/>
              <p:nvPr/>
            </p:nvGrpSpPr>
            <p:grpSpPr>
              <a:xfrm>
                <a:off x="1641119" y="4837463"/>
                <a:ext cx="193797" cy="113778"/>
                <a:chOff x="2987824" y="2204864"/>
                <a:chExt cx="216024" cy="184212"/>
              </a:xfrm>
            </p:grpSpPr>
            <p:cxnSp>
              <p:nvCxnSpPr>
                <p:cNvPr id="308" name="直線コネクタ 30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9" name="直線コネクタ 30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04" name="直線コネクタ 30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5" name="直線コネクタ 30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6" name="直線コネクタ 30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7" name="直線コネクタ 306"/>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5" name="グループ化 204"/>
            <p:cNvGrpSpPr/>
            <p:nvPr/>
          </p:nvGrpSpPr>
          <p:grpSpPr>
            <a:xfrm>
              <a:off x="2036862" y="4058614"/>
              <a:ext cx="193797" cy="566495"/>
              <a:chOff x="1641119" y="4564754"/>
              <a:chExt cx="193797" cy="504876"/>
            </a:xfrm>
          </p:grpSpPr>
          <p:grpSp>
            <p:nvGrpSpPr>
              <p:cNvPr id="207" name="グループ化 206"/>
              <p:cNvGrpSpPr/>
              <p:nvPr/>
            </p:nvGrpSpPr>
            <p:grpSpPr>
              <a:xfrm>
                <a:off x="1641119" y="4728863"/>
                <a:ext cx="193797" cy="113778"/>
                <a:chOff x="2987824" y="2204864"/>
                <a:chExt cx="216024" cy="184212"/>
              </a:xfrm>
            </p:grpSpPr>
            <p:cxnSp>
              <p:nvCxnSpPr>
                <p:cNvPr id="288" name="直線コネクタ 28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9" name="直線コネクタ 28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8" name="グループ化 207"/>
              <p:cNvGrpSpPr/>
              <p:nvPr/>
            </p:nvGrpSpPr>
            <p:grpSpPr>
              <a:xfrm>
                <a:off x="1641119" y="4837463"/>
                <a:ext cx="193797" cy="113778"/>
                <a:chOff x="2987824" y="2204864"/>
                <a:chExt cx="216024" cy="184212"/>
              </a:xfrm>
            </p:grpSpPr>
            <p:cxnSp>
              <p:nvCxnSpPr>
                <p:cNvPr id="286" name="直線コネクタ 285"/>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7" name="直線コネクタ 286"/>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9" name="直線コネクタ 208"/>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4" name="直線コネクタ 23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5" name="直線コネクタ 234"/>
              <p:cNvCxnSpPr/>
              <p:nvPr/>
            </p:nvCxnSpPr>
            <p:spPr bwMode="auto">
              <a:xfrm>
                <a:off x="1738017" y="4564754"/>
                <a:ext cx="900" cy="14713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5" name="直線コネクタ 284"/>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6" name="直線コネクタ 205"/>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39" name="グループ化 338"/>
          <p:cNvGrpSpPr/>
          <p:nvPr/>
        </p:nvGrpSpPr>
        <p:grpSpPr>
          <a:xfrm>
            <a:off x="6504985" y="4599782"/>
            <a:ext cx="1463308" cy="564027"/>
            <a:chOff x="778427" y="5455340"/>
            <a:chExt cx="1463308" cy="564027"/>
          </a:xfrm>
        </p:grpSpPr>
        <p:grpSp>
          <p:nvGrpSpPr>
            <p:cNvPr id="340" name="グループ化 339"/>
            <p:cNvGrpSpPr/>
            <p:nvPr/>
          </p:nvGrpSpPr>
          <p:grpSpPr>
            <a:xfrm>
              <a:off x="778427" y="5455340"/>
              <a:ext cx="193797" cy="545656"/>
              <a:chOff x="1641119" y="4581128"/>
              <a:chExt cx="193797" cy="545656"/>
            </a:xfrm>
          </p:grpSpPr>
          <p:grpSp>
            <p:nvGrpSpPr>
              <p:cNvPr id="375" name="グループ化 374"/>
              <p:cNvGrpSpPr/>
              <p:nvPr/>
            </p:nvGrpSpPr>
            <p:grpSpPr>
              <a:xfrm>
                <a:off x="1641119" y="4728863"/>
                <a:ext cx="193797" cy="113778"/>
                <a:chOff x="2987824" y="2204864"/>
                <a:chExt cx="216024" cy="184212"/>
              </a:xfrm>
            </p:grpSpPr>
            <p:cxnSp>
              <p:nvCxnSpPr>
                <p:cNvPr id="383" name="直線コネクタ 38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4" name="直線コネクタ 38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76" name="グループ化 375"/>
              <p:cNvGrpSpPr/>
              <p:nvPr/>
            </p:nvGrpSpPr>
            <p:grpSpPr>
              <a:xfrm>
                <a:off x="1641119" y="4837463"/>
                <a:ext cx="193797" cy="113778"/>
                <a:chOff x="2987824" y="2204864"/>
                <a:chExt cx="216024" cy="184212"/>
              </a:xfrm>
            </p:grpSpPr>
            <p:cxnSp>
              <p:nvCxnSpPr>
                <p:cNvPr id="381" name="直線コネクタ 38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2" name="直線コネクタ 38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77" name="直線コネクタ 37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8" name="直線コネクタ 37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9" name="直線コネクタ 37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0" name="直線コネクタ 37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1" name="グループ化 340"/>
            <p:cNvGrpSpPr/>
            <p:nvPr/>
          </p:nvGrpSpPr>
          <p:grpSpPr>
            <a:xfrm>
              <a:off x="1168399" y="5455340"/>
              <a:ext cx="193797" cy="545656"/>
              <a:chOff x="1641119" y="4581128"/>
              <a:chExt cx="193797" cy="545656"/>
            </a:xfrm>
          </p:grpSpPr>
          <p:grpSp>
            <p:nvGrpSpPr>
              <p:cNvPr id="365" name="グループ化 364"/>
              <p:cNvGrpSpPr/>
              <p:nvPr/>
            </p:nvGrpSpPr>
            <p:grpSpPr>
              <a:xfrm>
                <a:off x="1641119" y="4728863"/>
                <a:ext cx="193797" cy="113778"/>
                <a:chOff x="2987824" y="2204864"/>
                <a:chExt cx="216024" cy="184212"/>
              </a:xfrm>
            </p:grpSpPr>
            <p:cxnSp>
              <p:nvCxnSpPr>
                <p:cNvPr id="373" name="直線コネクタ 37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4" name="直線コネクタ 37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66" name="グループ化 365"/>
              <p:cNvGrpSpPr/>
              <p:nvPr/>
            </p:nvGrpSpPr>
            <p:grpSpPr>
              <a:xfrm>
                <a:off x="1641119" y="4837463"/>
                <a:ext cx="193797" cy="113778"/>
                <a:chOff x="2987824" y="2204864"/>
                <a:chExt cx="216024" cy="184212"/>
              </a:xfrm>
            </p:grpSpPr>
            <p:cxnSp>
              <p:nvCxnSpPr>
                <p:cNvPr id="371" name="直線コネクタ 37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2" name="直線コネクタ 37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67" name="直線コネクタ 36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8" name="直線コネクタ 36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9" name="直線コネクタ 36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0" name="直線コネクタ 36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2" name="グループ化 341"/>
            <p:cNvGrpSpPr/>
            <p:nvPr/>
          </p:nvGrpSpPr>
          <p:grpSpPr>
            <a:xfrm>
              <a:off x="1612451" y="5455340"/>
              <a:ext cx="193797" cy="545656"/>
              <a:chOff x="1641119" y="4581128"/>
              <a:chExt cx="193797" cy="545656"/>
            </a:xfrm>
          </p:grpSpPr>
          <p:grpSp>
            <p:nvGrpSpPr>
              <p:cNvPr id="355" name="グループ化 354"/>
              <p:cNvGrpSpPr/>
              <p:nvPr/>
            </p:nvGrpSpPr>
            <p:grpSpPr>
              <a:xfrm>
                <a:off x="1641119" y="4728863"/>
                <a:ext cx="193797" cy="113778"/>
                <a:chOff x="2987824" y="2204864"/>
                <a:chExt cx="216024" cy="184212"/>
              </a:xfrm>
            </p:grpSpPr>
            <p:cxnSp>
              <p:nvCxnSpPr>
                <p:cNvPr id="363" name="直線コネクタ 36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4" name="直線コネクタ 36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56" name="グループ化 355"/>
              <p:cNvGrpSpPr/>
              <p:nvPr/>
            </p:nvGrpSpPr>
            <p:grpSpPr>
              <a:xfrm>
                <a:off x="1641119" y="4837463"/>
                <a:ext cx="193797" cy="113778"/>
                <a:chOff x="2987824" y="2204864"/>
                <a:chExt cx="216024" cy="184212"/>
              </a:xfrm>
            </p:grpSpPr>
            <p:cxnSp>
              <p:nvCxnSpPr>
                <p:cNvPr id="361" name="直線コネクタ 36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2" name="直線コネクタ 36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57" name="直線コネクタ 35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8" name="直線コネクタ 35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9" name="直線コネクタ 35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0" name="直線コネクタ 35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3" name="グループ化 342"/>
            <p:cNvGrpSpPr/>
            <p:nvPr/>
          </p:nvGrpSpPr>
          <p:grpSpPr>
            <a:xfrm>
              <a:off x="2047938" y="5473711"/>
              <a:ext cx="193797" cy="545656"/>
              <a:chOff x="1641119" y="4581128"/>
              <a:chExt cx="193797" cy="545656"/>
            </a:xfrm>
          </p:grpSpPr>
          <p:grpSp>
            <p:nvGrpSpPr>
              <p:cNvPr id="345" name="グループ化 344"/>
              <p:cNvGrpSpPr/>
              <p:nvPr/>
            </p:nvGrpSpPr>
            <p:grpSpPr>
              <a:xfrm>
                <a:off x="1641119" y="4728863"/>
                <a:ext cx="193797" cy="113778"/>
                <a:chOff x="2987824" y="2204864"/>
                <a:chExt cx="216024" cy="184212"/>
              </a:xfrm>
            </p:grpSpPr>
            <p:cxnSp>
              <p:nvCxnSpPr>
                <p:cNvPr id="353" name="直線コネクタ 35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4" name="直線コネクタ 35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6" name="グループ化 345"/>
              <p:cNvGrpSpPr/>
              <p:nvPr/>
            </p:nvGrpSpPr>
            <p:grpSpPr>
              <a:xfrm>
                <a:off x="1641119" y="4837463"/>
                <a:ext cx="193797" cy="113778"/>
                <a:chOff x="2987824" y="2204864"/>
                <a:chExt cx="216024" cy="184212"/>
              </a:xfrm>
            </p:grpSpPr>
            <p:cxnSp>
              <p:nvCxnSpPr>
                <p:cNvPr id="351" name="直線コネクタ 35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2" name="直線コネクタ 35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47" name="直線コネクタ 34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8" name="直線コネクタ 34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9" name="直線コネクタ 34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0" name="直線コネクタ 34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44" name="直線コネクタ 343"/>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5" name="グループ化 384"/>
          <p:cNvGrpSpPr/>
          <p:nvPr/>
        </p:nvGrpSpPr>
        <p:grpSpPr>
          <a:xfrm>
            <a:off x="7338008" y="3862730"/>
            <a:ext cx="193797" cy="813452"/>
            <a:chOff x="1641119" y="4557461"/>
            <a:chExt cx="193797" cy="574705"/>
          </a:xfrm>
        </p:grpSpPr>
        <p:grpSp>
          <p:nvGrpSpPr>
            <p:cNvPr id="386" name="グループ化 385"/>
            <p:cNvGrpSpPr/>
            <p:nvPr/>
          </p:nvGrpSpPr>
          <p:grpSpPr>
            <a:xfrm>
              <a:off x="1641119" y="4728863"/>
              <a:ext cx="193797" cy="113778"/>
              <a:chOff x="2987824" y="2204864"/>
              <a:chExt cx="216024" cy="184212"/>
            </a:xfrm>
          </p:grpSpPr>
          <p:cxnSp>
            <p:nvCxnSpPr>
              <p:cNvPr id="394" name="直線コネクタ 39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5" name="直線コネクタ 39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7" name="グループ化 386"/>
            <p:cNvGrpSpPr/>
            <p:nvPr/>
          </p:nvGrpSpPr>
          <p:grpSpPr>
            <a:xfrm>
              <a:off x="1641119" y="4837463"/>
              <a:ext cx="193797" cy="113778"/>
              <a:chOff x="2987824" y="2204864"/>
              <a:chExt cx="216024" cy="184212"/>
            </a:xfrm>
          </p:grpSpPr>
          <p:cxnSp>
            <p:nvCxnSpPr>
              <p:cNvPr id="392" name="直線コネクタ 39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3" name="直線コネクタ 39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88" name="直線コネクタ 38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9" name="直線コネクタ 38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0" name="直線コネクタ 389"/>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1" name="直線コネクタ 390"/>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96" name="直線コネクタ 395"/>
          <p:cNvCxnSpPr/>
          <p:nvPr/>
        </p:nvCxnSpPr>
        <p:spPr>
          <a:xfrm flipH="1" flipV="1">
            <a:off x="6596977" y="3986084"/>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397" name="直線コネクタ 396"/>
          <p:cNvCxnSpPr/>
          <p:nvPr/>
        </p:nvCxnSpPr>
        <p:spPr>
          <a:xfrm flipH="1" flipV="1">
            <a:off x="6986948" y="3986083"/>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399" name="直線コネクタ 398"/>
          <p:cNvCxnSpPr/>
          <p:nvPr/>
        </p:nvCxnSpPr>
        <p:spPr>
          <a:xfrm flipV="1">
            <a:off x="7866487" y="3989364"/>
            <a:ext cx="0" cy="679589"/>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sp>
        <p:nvSpPr>
          <p:cNvPr id="121" name="テキスト ボックス 120"/>
          <p:cNvSpPr txBox="1"/>
          <p:nvPr/>
        </p:nvSpPr>
        <p:spPr>
          <a:xfrm>
            <a:off x="953667" y="3070708"/>
            <a:ext cx="4410421" cy="2302508"/>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p>
            <a:r>
              <a:rPr lang="en-US" altLang="ja-JP" dirty="0" smtClean="0">
                <a:solidFill>
                  <a:srgbClr val="953735"/>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parallel </a:t>
            </a:r>
          </a:p>
          <a:p>
            <a:r>
              <a:rPr lang="en-US" altLang="ja-JP" dirty="0" smtClean="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accent3">
                    <a:lumMod val="50000"/>
                  </a:schemeClr>
                </a:solidFill>
                <a:latin typeface="Cambria Math" panose="02040503050406030204" pitchFamily="18" charset="0"/>
                <a:ea typeface="Cambria Math" panose="02040503050406030204" pitchFamily="18" charset="0"/>
              </a:rPr>
              <a:t>/* user computation */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p>
          <a:p>
            <a:endParaRPr lang="en-US" altLang="ja-JP"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dirty="0" err="1" smtClean="0">
                <a:solidFill>
                  <a:schemeClr val="tx1">
                    <a:lumMod val="50000"/>
                  </a:schemeClr>
                </a:solidFill>
                <a:latin typeface="Cambria Math" panose="02040503050406030204" pitchFamily="18" charset="0"/>
                <a:ea typeface="Cambria Math" panose="02040503050406030204" pitchFamily="18" charset="0"/>
              </a:rPr>
              <a:t>MPI_Function</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 ( );</a:t>
            </a:r>
            <a:endParaRPr lang="en-US" altLang="ja-JP" dirty="0" smtClean="0">
              <a:solidFill>
                <a:schemeClr val="tx1">
                  <a:lumMod val="50000"/>
                </a:schemeClr>
              </a:solidFill>
              <a:latin typeface="Cambria Math" panose="02040503050406030204" pitchFamily="18" charset="0"/>
            </a:endParaRPr>
          </a:p>
          <a:p>
            <a:endParaRPr lang="en-US" altLang="ja-JP" dirty="0">
              <a:solidFill>
                <a:schemeClr val="tx1">
                  <a:lumMod val="50000"/>
                </a:schemeClr>
              </a:solidFill>
              <a:latin typeface="Cambria Math" panose="02040503050406030204" pitchFamily="18" charset="0"/>
              <a:ea typeface="Cambria Math" panose="02040503050406030204" pitchFamily="18" charset="0"/>
            </a:endParaRPr>
          </a:p>
          <a:p>
            <a:r>
              <a:rPr lang="en-US" altLang="ja-JP" dirty="0">
                <a:solidFill>
                  <a:srgbClr val="953735"/>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parallel </a:t>
            </a:r>
          </a:p>
          <a:p>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a:solidFill>
                  <a:srgbClr val="4F6228"/>
                </a:solidFill>
                <a:latin typeface="Cambria Math" panose="02040503050406030204" pitchFamily="18" charset="0"/>
                <a:ea typeface="Cambria Math" panose="02040503050406030204" pitchFamily="18" charset="0"/>
              </a:rPr>
              <a:t>/* user computation */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dirty="0">
              <a:solidFill>
                <a:schemeClr val="tx1">
                  <a:lumMod val="50000"/>
                </a:schemeClr>
              </a:solidFill>
              <a:latin typeface="Cambria Math" panose="02040503050406030204" pitchFamily="18" charset="0"/>
              <a:ea typeface="Cambria Math" panose="02040503050406030204" pitchFamily="18" charset="0"/>
            </a:endParaRPr>
          </a:p>
        </p:txBody>
      </p:sp>
      <p:grpSp>
        <p:nvGrpSpPr>
          <p:cNvPr id="8" name="组 7"/>
          <p:cNvGrpSpPr/>
          <p:nvPr/>
        </p:nvGrpSpPr>
        <p:grpSpPr>
          <a:xfrm>
            <a:off x="3491880" y="3989363"/>
            <a:ext cx="5298918" cy="1959917"/>
            <a:chOff x="3491880" y="3453079"/>
            <a:chExt cx="5298918" cy="1959917"/>
          </a:xfrm>
        </p:grpSpPr>
        <p:sp>
          <p:nvSpPr>
            <p:cNvPr id="177" name="爆発 1 176"/>
            <p:cNvSpPr/>
            <p:nvPr/>
          </p:nvSpPr>
          <p:spPr>
            <a:xfrm>
              <a:off x="3605890" y="4310526"/>
              <a:ext cx="2230092" cy="1102470"/>
            </a:xfrm>
            <a:prstGeom prst="irregularSeal1">
              <a:avLst/>
            </a:prstGeom>
            <a:gradFill>
              <a:gsLst>
                <a:gs pos="0">
                  <a:schemeClr val="accent2">
                    <a:lumMod val="20000"/>
                    <a:lumOff val="80000"/>
                  </a:schemeClr>
                </a:gs>
                <a:gs pos="30000">
                  <a:schemeClr val="accent2">
                    <a:lumMod val="40000"/>
                    <a:lumOff val="60000"/>
                  </a:schemeClr>
                </a:gs>
                <a:gs pos="64999">
                  <a:schemeClr val="accent2">
                    <a:lumMod val="40000"/>
                    <a:lumOff val="60000"/>
                  </a:schemeClr>
                </a:gs>
                <a:gs pos="100000">
                  <a:schemeClr val="accent2">
                    <a:lumMod val="20000"/>
                    <a:lumOff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b="1" dirty="0">
                <a:solidFill>
                  <a:srgbClr val="C00000"/>
                </a:solidFill>
              </a:endParaRPr>
            </a:p>
          </p:txBody>
        </p:sp>
        <p:grpSp>
          <p:nvGrpSpPr>
            <p:cNvPr id="7" name="组 6"/>
            <p:cNvGrpSpPr/>
            <p:nvPr/>
          </p:nvGrpSpPr>
          <p:grpSpPr>
            <a:xfrm>
              <a:off x="3491880" y="3453079"/>
              <a:ext cx="5298918" cy="1714276"/>
              <a:chOff x="3491880" y="3453079"/>
              <a:chExt cx="5298918" cy="1714276"/>
            </a:xfrm>
          </p:grpSpPr>
          <p:sp>
            <p:nvSpPr>
              <p:cNvPr id="176" name="角丸四角形 175"/>
              <p:cNvSpPr/>
              <p:nvPr/>
            </p:nvSpPr>
            <p:spPr>
              <a:xfrm>
                <a:off x="6347303" y="3453079"/>
                <a:ext cx="1620990" cy="519307"/>
              </a:xfrm>
              <a:prstGeom prst="roundRect">
                <a:avLst/>
              </a:prstGeom>
              <a:noFill/>
              <a:ln w="38100">
                <a:solidFill>
                  <a:srgbClr val="C00000">
                    <a:alpha val="7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テキスト ボックス 177"/>
              <p:cNvSpPr txBox="1"/>
              <p:nvPr/>
            </p:nvSpPr>
            <p:spPr>
              <a:xfrm>
                <a:off x="3491880" y="4120915"/>
                <a:ext cx="5298918" cy="1046440"/>
              </a:xfrm>
              <a:prstGeom prst="rect">
                <a:avLst/>
              </a:prstGeom>
              <a:noFill/>
            </p:spPr>
            <p:txBody>
              <a:bodyPr wrap="square" rtlCol="0">
                <a:spAutoFit/>
              </a:bodyPr>
              <a:lstStyle/>
              <a:p>
                <a:r>
                  <a:rPr lang="en-US" altLang="ja-JP" sz="2000" b="1" dirty="0" smtClean="0">
                    <a:solidFill>
                      <a:srgbClr val="C00000"/>
                    </a:solidFill>
                    <a:effectLst>
                      <a:outerShdw blurRad="38100" dist="38100" dir="2700000" algn="tl">
                        <a:srgbClr val="000000">
                          <a:alpha val="43137"/>
                        </a:srgbClr>
                      </a:outerShdw>
                    </a:effectLst>
                  </a:rPr>
                  <a:t>ISSUE</a:t>
                </a:r>
                <a:endParaRPr lang="en-US" altLang="ja-JP" sz="2400" b="1" dirty="0" smtClean="0">
                  <a:solidFill>
                    <a:srgbClr val="C00000"/>
                  </a:solidFill>
                  <a:effectLst>
                    <a:outerShdw blurRad="38100" dist="38100" dir="2700000" algn="tl">
                      <a:srgbClr val="000000">
                        <a:alpha val="43137"/>
                      </a:srgbClr>
                    </a:outerShdw>
                  </a:effectLst>
                </a:endParaRPr>
              </a:p>
              <a:p>
                <a:pPr marL="457200" indent="-457200">
                  <a:buFont typeface="+mj-lt"/>
                  <a:buAutoNum type="arabicPeriod"/>
                </a:pPr>
                <a:r>
                  <a:rPr lang="en-US" altLang="ja-JP" sz="2400" b="1" i="1" dirty="0" smtClean="0">
                    <a:solidFill>
                      <a:srgbClr val="C00000"/>
                    </a:solidFill>
                  </a:rPr>
                  <a:t>Many threads are IDLE !</a:t>
                </a:r>
              </a:p>
              <a:p>
                <a:pPr marL="457200" indent="-457200">
                  <a:buFont typeface="+mj-lt"/>
                  <a:buAutoNum type="arabicPeriod"/>
                </a:pPr>
                <a:r>
                  <a:rPr lang="en-US" altLang="ja-JP" b="1" i="1" dirty="0" smtClean="0">
                    <a:solidFill>
                      <a:srgbClr val="C00000"/>
                    </a:solidFill>
                  </a:rPr>
                  <a:t>Single lightweight core delivers poor performance</a:t>
                </a:r>
                <a:endParaRPr lang="en-US" altLang="ja-JP" b="1" i="1" dirty="0">
                  <a:solidFill>
                    <a:srgbClr val="C00000"/>
                  </a:solidFill>
                </a:endParaRPr>
              </a:p>
            </p:txBody>
          </p:sp>
          <p:sp>
            <p:nvSpPr>
              <p:cNvPr id="11" name="フリーフォーム 10"/>
              <p:cNvSpPr/>
              <p:nvPr/>
            </p:nvSpPr>
            <p:spPr>
              <a:xfrm>
                <a:off x="5076056" y="3688080"/>
                <a:ext cx="1192664" cy="500780"/>
              </a:xfrm>
              <a:custGeom>
                <a:avLst/>
                <a:gdLst>
                  <a:gd name="connsiteX0" fmla="*/ 640080 w 640080"/>
                  <a:gd name="connsiteY0" fmla="*/ 0 h 182880"/>
                  <a:gd name="connsiteX1" fmla="*/ 264160 w 640080"/>
                  <a:gd name="connsiteY1" fmla="*/ 50800 h 182880"/>
                  <a:gd name="connsiteX2" fmla="*/ 0 w 640080"/>
                  <a:gd name="connsiteY2" fmla="*/ 182880 h 182880"/>
                </a:gdLst>
                <a:ahLst/>
                <a:cxnLst>
                  <a:cxn ang="0">
                    <a:pos x="connsiteX0" y="connsiteY0"/>
                  </a:cxn>
                  <a:cxn ang="0">
                    <a:pos x="connsiteX1" y="connsiteY1"/>
                  </a:cxn>
                  <a:cxn ang="0">
                    <a:pos x="connsiteX2" y="connsiteY2"/>
                  </a:cxn>
                </a:cxnLst>
                <a:rect l="l" t="t" r="r" b="b"/>
                <a:pathLst>
                  <a:path w="640080" h="182880">
                    <a:moveTo>
                      <a:pt x="640080" y="0"/>
                    </a:moveTo>
                    <a:cubicBezTo>
                      <a:pt x="505460" y="10160"/>
                      <a:pt x="370840" y="20320"/>
                      <a:pt x="264160" y="50800"/>
                    </a:cubicBezTo>
                    <a:cubicBezTo>
                      <a:pt x="157480" y="81280"/>
                      <a:pt x="78740" y="132080"/>
                      <a:pt x="0" y="182880"/>
                    </a:cubicBezTo>
                  </a:path>
                </a:pathLst>
              </a:custGeom>
              <a:noFill/>
              <a:ln w="38100">
                <a:solidFill>
                  <a:srgbClr val="C00000">
                    <a:alpha val="70000"/>
                  </a:srgbClr>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chemeClr val="lt1"/>
                  </a:solidFill>
                </a:endParaRPr>
              </a:p>
            </p:txBody>
          </p:sp>
        </p:grpSp>
      </p:grpSp>
    </p:spTree>
    <p:extLst>
      <p:ext uri="{BB962C8B-B14F-4D97-AF65-F5344CB8AC3E}">
        <p14:creationId xmlns:p14="http://schemas.microsoft.com/office/powerpoint/2010/main" val="126772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p:cNvSpPr>
            <a:spLocks noGrp="1"/>
          </p:cNvSpPr>
          <p:nvPr>
            <p:ph idx="1"/>
          </p:nvPr>
        </p:nvSpPr>
        <p:spPr>
          <a:xfrm>
            <a:off x="457200" y="908720"/>
            <a:ext cx="7571184" cy="5217443"/>
          </a:xfrm>
        </p:spPr>
        <p:txBody>
          <a:bodyPr>
            <a:normAutofit/>
          </a:bodyPr>
          <a:lstStyle/>
          <a:p>
            <a:r>
              <a:rPr lang="en-US" altLang="ja-JP" dirty="0">
                <a:solidFill>
                  <a:schemeClr val="tx2"/>
                </a:solidFill>
              </a:rPr>
              <a:t>Sharing Idle Threads with Application inside MPI</a:t>
            </a:r>
            <a:endParaRPr kumimoji="1" lang="en-US" altLang="ja-JP" dirty="0" smtClean="0">
              <a:solidFill>
                <a:schemeClr val="tx2"/>
              </a:solidFill>
            </a:endParaRPr>
          </a:p>
          <a:p>
            <a:pPr lvl="1"/>
            <a:endParaRPr kumimoji="1" lang="en-US" altLang="ja-JP" dirty="0" smtClean="0"/>
          </a:p>
          <a:p>
            <a:endParaRPr kumimoji="1" lang="ja-JP" altLang="en-US" dirty="0"/>
          </a:p>
        </p:txBody>
      </p:sp>
      <p:sp>
        <p:nvSpPr>
          <p:cNvPr id="2" name="タイトル 1"/>
          <p:cNvSpPr>
            <a:spLocks noGrp="1"/>
          </p:cNvSpPr>
          <p:nvPr>
            <p:ph type="title"/>
          </p:nvPr>
        </p:nvSpPr>
        <p:spPr>
          <a:xfrm>
            <a:off x="467544" y="188640"/>
            <a:ext cx="8229600" cy="530034"/>
          </a:xfrm>
        </p:spPr>
        <p:txBody>
          <a:bodyPr/>
          <a:lstStyle/>
          <a:p>
            <a:r>
              <a:rPr lang="en-US" altLang="ja-JP" dirty="0"/>
              <a:t>Our </a:t>
            </a:r>
            <a:r>
              <a:rPr lang="en-US" altLang="ja-JP" dirty="0" smtClean="0"/>
              <a:t>Approach</a:t>
            </a:r>
            <a:endParaRPr kumimoji="1" lang="ja-JP" altLang="en-US" dirty="0"/>
          </a:p>
        </p:txBody>
      </p:sp>
      <p:sp>
        <p:nvSpPr>
          <p:cNvPr id="284" name="コンテンツ プレースホルダー 9"/>
          <p:cNvSpPr txBox="1">
            <a:spLocks/>
          </p:cNvSpPr>
          <p:nvPr/>
        </p:nvSpPr>
        <p:spPr>
          <a:xfrm>
            <a:off x="467544" y="908959"/>
            <a:ext cx="8229600" cy="5217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dirty="0" smtClean="0"/>
          </a:p>
          <a:p>
            <a:endParaRPr lang="en-US" altLang="ja-JP" dirty="0" smtClean="0"/>
          </a:p>
          <a:p>
            <a:endParaRPr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grpSp>
        <p:nvGrpSpPr>
          <p:cNvPr id="195" name="グループ化 194"/>
          <p:cNvGrpSpPr/>
          <p:nvPr/>
        </p:nvGrpSpPr>
        <p:grpSpPr>
          <a:xfrm>
            <a:off x="6321552" y="1916832"/>
            <a:ext cx="2546642" cy="2311480"/>
            <a:chOff x="514576" y="2282562"/>
            <a:chExt cx="2749087" cy="2311480"/>
          </a:xfrm>
        </p:grpSpPr>
        <p:sp>
          <p:nvSpPr>
            <p:cNvPr id="196" name="角丸四角形 195"/>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片側の 2 つの角を丸めた四角形 196"/>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rPr>
                <a:t>MPI Process</a:t>
              </a:r>
              <a:endParaRPr kumimoji="0" lang="ja-JP" altLang="en-US" sz="1400" b="1" i="0" u="none" strike="noStrike" kern="0" cap="none" spc="0" normalizeH="0" baseline="0" noProof="0" dirty="0" smtClean="0">
                <a:ln>
                  <a:noFill/>
                </a:ln>
                <a:solidFill>
                  <a:srgbClr val="FFFFFF"/>
                </a:solidFill>
                <a:effectLst/>
                <a:uLnTx/>
                <a:uFillTx/>
              </a:endParaRPr>
            </a:p>
          </p:txBody>
        </p:sp>
      </p:grpSp>
      <p:sp>
        <p:nvSpPr>
          <p:cNvPr id="198" name="正方形/長方形 197"/>
          <p:cNvSpPr/>
          <p:nvPr/>
        </p:nvSpPr>
        <p:spPr bwMode="auto">
          <a:xfrm>
            <a:off x="6455393" y="2419922"/>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0" i="0" u="none"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99" name="正方形/長方形 198"/>
          <p:cNvSpPr/>
          <p:nvPr/>
        </p:nvSpPr>
        <p:spPr bwMode="auto">
          <a:xfrm>
            <a:off x="6431035" y="3681406"/>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200" name="正方形/長方形 199"/>
          <p:cNvSpPr/>
          <p:nvPr/>
        </p:nvSpPr>
        <p:spPr bwMode="auto">
          <a:xfrm>
            <a:off x="6435527" y="3037611"/>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dirty="0" smtClean="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0"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201" name="グループ化 200"/>
          <p:cNvGrpSpPr/>
          <p:nvPr/>
        </p:nvGrpSpPr>
        <p:grpSpPr>
          <a:xfrm>
            <a:off x="6493909" y="2375484"/>
            <a:ext cx="1463308" cy="566495"/>
            <a:chOff x="767351" y="4058614"/>
            <a:chExt cx="1463308" cy="566495"/>
          </a:xfrm>
        </p:grpSpPr>
        <p:grpSp>
          <p:nvGrpSpPr>
            <p:cNvPr id="202" name="グループ化 201"/>
            <p:cNvGrpSpPr/>
            <p:nvPr/>
          </p:nvGrpSpPr>
          <p:grpSpPr>
            <a:xfrm>
              <a:off x="767351" y="4058614"/>
              <a:ext cx="193797" cy="566482"/>
              <a:chOff x="1641119" y="4581128"/>
              <a:chExt cx="193797" cy="490157"/>
            </a:xfrm>
          </p:grpSpPr>
          <p:grpSp>
            <p:nvGrpSpPr>
              <p:cNvPr id="329" name="グループ化 328"/>
              <p:cNvGrpSpPr/>
              <p:nvPr/>
            </p:nvGrpSpPr>
            <p:grpSpPr>
              <a:xfrm>
                <a:off x="1641119" y="4728863"/>
                <a:ext cx="193797" cy="113778"/>
                <a:chOff x="2987824" y="2204864"/>
                <a:chExt cx="216024" cy="184212"/>
              </a:xfrm>
            </p:grpSpPr>
            <p:cxnSp>
              <p:nvCxnSpPr>
                <p:cNvPr id="337" name="直線コネクタ 33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8" name="直線コネクタ 33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30" name="グループ化 329"/>
              <p:cNvGrpSpPr/>
              <p:nvPr/>
            </p:nvGrpSpPr>
            <p:grpSpPr>
              <a:xfrm>
                <a:off x="1641119" y="4837463"/>
                <a:ext cx="193797" cy="113778"/>
                <a:chOff x="2987824" y="2204864"/>
                <a:chExt cx="216024" cy="184212"/>
              </a:xfrm>
            </p:grpSpPr>
            <p:cxnSp>
              <p:nvCxnSpPr>
                <p:cNvPr id="335" name="直線コネクタ 334"/>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6" name="直線コネクタ 335"/>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31" name="直線コネクタ 330"/>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2" name="直線コネクタ 331"/>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3" name="直線コネクタ 332"/>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4" name="直線コネクタ 333"/>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3" name="グループ化 202"/>
            <p:cNvGrpSpPr/>
            <p:nvPr/>
          </p:nvGrpSpPr>
          <p:grpSpPr>
            <a:xfrm>
              <a:off x="1157323" y="4058618"/>
              <a:ext cx="193797" cy="566487"/>
              <a:chOff x="1641119" y="4581128"/>
              <a:chExt cx="193797" cy="490161"/>
            </a:xfrm>
          </p:grpSpPr>
          <p:grpSp>
            <p:nvGrpSpPr>
              <p:cNvPr id="312" name="グループ化 311"/>
              <p:cNvGrpSpPr/>
              <p:nvPr/>
            </p:nvGrpSpPr>
            <p:grpSpPr>
              <a:xfrm>
                <a:off x="1641119" y="4728863"/>
                <a:ext cx="193797" cy="113778"/>
                <a:chOff x="2987824" y="2204864"/>
                <a:chExt cx="216024" cy="184212"/>
              </a:xfrm>
            </p:grpSpPr>
            <p:cxnSp>
              <p:nvCxnSpPr>
                <p:cNvPr id="327" name="直線コネクタ 32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8" name="直線コネクタ 32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13" name="グループ化 312"/>
              <p:cNvGrpSpPr/>
              <p:nvPr/>
            </p:nvGrpSpPr>
            <p:grpSpPr>
              <a:xfrm>
                <a:off x="1641119" y="4837463"/>
                <a:ext cx="193797" cy="113778"/>
                <a:chOff x="2987824" y="2204864"/>
                <a:chExt cx="216024" cy="184212"/>
              </a:xfrm>
            </p:grpSpPr>
            <p:cxnSp>
              <p:nvCxnSpPr>
                <p:cNvPr id="325" name="直線コネクタ 324"/>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6" name="直線コネクタ 325"/>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14" name="直線コネクタ 31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2" name="直線コネクタ 321"/>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3" name="直線コネクタ 322"/>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4" name="直線コネクタ 323"/>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4" name="グループ化 203"/>
            <p:cNvGrpSpPr/>
            <p:nvPr/>
          </p:nvGrpSpPr>
          <p:grpSpPr>
            <a:xfrm>
              <a:off x="1608995" y="4058614"/>
              <a:ext cx="193797" cy="566482"/>
              <a:chOff x="1641119" y="4581128"/>
              <a:chExt cx="193797" cy="490157"/>
            </a:xfrm>
          </p:grpSpPr>
          <p:grpSp>
            <p:nvGrpSpPr>
              <p:cNvPr id="290" name="グループ化 289"/>
              <p:cNvGrpSpPr/>
              <p:nvPr/>
            </p:nvGrpSpPr>
            <p:grpSpPr>
              <a:xfrm>
                <a:off x="1641119" y="4728863"/>
                <a:ext cx="193797" cy="113778"/>
                <a:chOff x="2987824" y="2204864"/>
                <a:chExt cx="216024" cy="184212"/>
              </a:xfrm>
            </p:grpSpPr>
            <p:cxnSp>
              <p:nvCxnSpPr>
                <p:cNvPr id="310" name="直線コネクタ 30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1" name="直線コネクタ 31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03" name="グループ化 302"/>
              <p:cNvGrpSpPr/>
              <p:nvPr/>
            </p:nvGrpSpPr>
            <p:grpSpPr>
              <a:xfrm>
                <a:off x="1641119" y="4837463"/>
                <a:ext cx="193797" cy="113778"/>
                <a:chOff x="2987824" y="2204864"/>
                <a:chExt cx="216024" cy="184212"/>
              </a:xfrm>
            </p:grpSpPr>
            <p:cxnSp>
              <p:nvCxnSpPr>
                <p:cNvPr id="308" name="直線コネクタ 30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9" name="直線コネクタ 30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04" name="直線コネクタ 30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5" name="直線コネクタ 30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6" name="直線コネクタ 30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7" name="直線コネクタ 306"/>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5" name="グループ化 204"/>
            <p:cNvGrpSpPr/>
            <p:nvPr/>
          </p:nvGrpSpPr>
          <p:grpSpPr>
            <a:xfrm>
              <a:off x="2036862" y="4058614"/>
              <a:ext cx="193797" cy="566495"/>
              <a:chOff x="1641119" y="4564754"/>
              <a:chExt cx="193797" cy="504876"/>
            </a:xfrm>
          </p:grpSpPr>
          <p:grpSp>
            <p:nvGrpSpPr>
              <p:cNvPr id="207" name="グループ化 206"/>
              <p:cNvGrpSpPr/>
              <p:nvPr/>
            </p:nvGrpSpPr>
            <p:grpSpPr>
              <a:xfrm>
                <a:off x="1641119" y="4728863"/>
                <a:ext cx="193797" cy="113778"/>
                <a:chOff x="2987824" y="2204864"/>
                <a:chExt cx="216024" cy="184212"/>
              </a:xfrm>
            </p:grpSpPr>
            <p:cxnSp>
              <p:nvCxnSpPr>
                <p:cNvPr id="288" name="直線コネクタ 28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9" name="直線コネクタ 28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8" name="グループ化 207"/>
              <p:cNvGrpSpPr/>
              <p:nvPr/>
            </p:nvGrpSpPr>
            <p:grpSpPr>
              <a:xfrm>
                <a:off x="1641119" y="4837463"/>
                <a:ext cx="193797" cy="113778"/>
                <a:chOff x="2987824" y="2204864"/>
                <a:chExt cx="216024" cy="184212"/>
              </a:xfrm>
            </p:grpSpPr>
            <p:cxnSp>
              <p:nvCxnSpPr>
                <p:cNvPr id="286" name="直線コネクタ 285"/>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7" name="直線コネクタ 286"/>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9" name="直線コネクタ 208"/>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4" name="直線コネクタ 23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5" name="直線コネクタ 234"/>
              <p:cNvCxnSpPr/>
              <p:nvPr/>
            </p:nvCxnSpPr>
            <p:spPr bwMode="auto">
              <a:xfrm>
                <a:off x="1738017" y="4564754"/>
                <a:ext cx="900" cy="14713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5" name="直線コネクタ 284"/>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6" name="直線コネクタ 205"/>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39" name="グループ化 338"/>
          <p:cNvGrpSpPr/>
          <p:nvPr/>
        </p:nvGrpSpPr>
        <p:grpSpPr>
          <a:xfrm>
            <a:off x="6504985" y="3589922"/>
            <a:ext cx="1463308" cy="564027"/>
            <a:chOff x="778427" y="5455340"/>
            <a:chExt cx="1463308" cy="564027"/>
          </a:xfrm>
        </p:grpSpPr>
        <p:grpSp>
          <p:nvGrpSpPr>
            <p:cNvPr id="340" name="グループ化 339"/>
            <p:cNvGrpSpPr/>
            <p:nvPr/>
          </p:nvGrpSpPr>
          <p:grpSpPr>
            <a:xfrm>
              <a:off x="778427" y="5455340"/>
              <a:ext cx="193797" cy="545656"/>
              <a:chOff x="1641119" y="4581128"/>
              <a:chExt cx="193797" cy="545656"/>
            </a:xfrm>
          </p:grpSpPr>
          <p:grpSp>
            <p:nvGrpSpPr>
              <p:cNvPr id="375" name="グループ化 374"/>
              <p:cNvGrpSpPr/>
              <p:nvPr/>
            </p:nvGrpSpPr>
            <p:grpSpPr>
              <a:xfrm>
                <a:off x="1641119" y="4728863"/>
                <a:ext cx="193797" cy="113778"/>
                <a:chOff x="2987824" y="2204864"/>
                <a:chExt cx="216024" cy="184212"/>
              </a:xfrm>
            </p:grpSpPr>
            <p:cxnSp>
              <p:nvCxnSpPr>
                <p:cNvPr id="383" name="直線コネクタ 38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4" name="直線コネクタ 38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76" name="グループ化 375"/>
              <p:cNvGrpSpPr/>
              <p:nvPr/>
            </p:nvGrpSpPr>
            <p:grpSpPr>
              <a:xfrm>
                <a:off x="1641119" y="4837463"/>
                <a:ext cx="193797" cy="113778"/>
                <a:chOff x="2987824" y="2204864"/>
                <a:chExt cx="216024" cy="184212"/>
              </a:xfrm>
            </p:grpSpPr>
            <p:cxnSp>
              <p:nvCxnSpPr>
                <p:cNvPr id="381" name="直線コネクタ 38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2" name="直線コネクタ 38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77" name="直線コネクタ 37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8" name="直線コネクタ 37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9" name="直線コネクタ 37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0" name="直線コネクタ 37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1" name="グループ化 340"/>
            <p:cNvGrpSpPr/>
            <p:nvPr/>
          </p:nvGrpSpPr>
          <p:grpSpPr>
            <a:xfrm>
              <a:off x="1168399" y="5455340"/>
              <a:ext cx="193797" cy="545656"/>
              <a:chOff x="1641119" y="4581128"/>
              <a:chExt cx="193797" cy="545656"/>
            </a:xfrm>
          </p:grpSpPr>
          <p:grpSp>
            <p:nvGrpSpPr>
              <p:cNvPr id="365" name="グループ化 364"/>
              <p:cNvGrpSpPr/>
              <p:nvPr/>
            </p:nvGrpSpPr>
            <p:grpSpPr>
              <a:xfrm>
                <a:off x="1641119" y="4728863"/>
                <a:ext cx="193797" cy="113778"/>
                <a:chOff x="2987824" y="2204864"/>
                <a:chExt cx="216024" cy="184212"/>
              </a:xfrm>
            </p:grpSpPr>
            <p:cxnSp>
              <p:nvCxnSpPr>
                <p:cNvPr id="373" name="直線コネクタ 37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4" name="直線コネクタ 37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66" name="グループ化 365"/>
              <p:cNvGrpSpPr/>
              <p:nvPr/>
            </p:nvGrpSpPr>
            <p:grpSpPr>
              <a:xfrm>
                <a:off x="1641119" y="4837463"/>
                <a:ext cx="193797" cy="113778"/>
                <a:chOff x="2987824" y="2204864"/>
                <a:chExt cx="216024" cy="184212"/>
              </a:xfrm>
            </p:grpSpPr>
            <p:cxnSp>
              <p:nvCxnSpPr>
                <p:cNvPr id="371" name="直線コネクタ 37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2" name="直線コネクタ 37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67" name="直線コネクタ 36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8" name="直線コネクタ 36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9" name="直線コネクタ 36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0" name="直線コネクタ 36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2" name="グループ化 341"/>
            <p:cNvGrpSpPr/>
            <p:nvPr/>
          </p:nvGrpSpPr>
          <p:grpSpPr>
            <a:xfrm>
              <a:off x="1612451" y="5455340"/>
              <a:ext cx="193797" cy="545656"/>
              <a:chOff x="1641119" y="4581128"/>
              <a:chExt cx="193797" cy="545656"/>
            </a:xfrm>
          </p:grpSpPr>
          <p:grpSp>
            <p:nvGrpSpPr>
              <p:cNvPr id="355" name="グループ化 354"/>
              <p:cNvGrpSpPr/>
              <p:nvPr/>
            </p:nvGrpSpPr>
            <p:grpSpPr>
              <a:xfrm>
                <a:off x="1641119" y="4728863"/>
                <a:ext cx="193797" cy="113778"/>
                <a:chOff x="2987824" y="2204864"/>
                <a:chExt cx="216024" cy="184212"/>
              </a:xfrm>
            </p:grpSpPr>
            <p:cxnSp>
              <p:nvCxnSpPr>
                <p:cNvPr id="363" name="直線コネクタ 36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4" name="直線コネクタ 36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56" name="グループ化 355"/>
              <p:cNvGrpSpPr/>
              <p:nvPr/>
            </p:nvGrpSpPr>
            <p:grpSpPr>
              <a:xfrm>
                <a:off x="1641119" y="4837463"/>
                <a:ext cx="193797" cy="113778"/>
                <a:chOff x="2987824" y="2204864"/>
                <a:chExt cx="216024" cy="184212"/>
              </a:xfrm>
            </p:grpSpPr>
            <p:cxnSp>
              <p:nvCxnSpPr>
                <p:cNvPr id="361" name="直線コネクタ 36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2" name="直線コネクタ 36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57" name="直線コネクタ 35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8" name="直線コネクタ 35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9" name="直線コネクタ 35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0" name="直線コネクタ 35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3" name="グループ化 342"/>
            <p:cNvGrpSpPr/>
            <p:nvPr/>
          </p:nvGrpSpPr>
          <p:grpSpPr>
            <a:xfrm>
              <a:off x="2047938" y="5473711"/>
              <a:ext cx="193797" cy="545656"/>
              <a:chOff x="1641119" y="4581128"/>
              <a:chExt cx="193797" cy="545656"/>
            </a:xfrm>
          </p:grpSpPr>
          <p:grpSp>
            <p:nvGrpSpPr>
              <p:cNvPr id="345" name="グループ化 344"/>
              <p:cNvGrpSpPr/>
              <p:nvPr/>
            </p:nvGrpSpPr>
            <p:grpSpPr>
              <a:xfrm>
                <a:off x="1641119" y="4728863"/>
                <a:ext cx="193797" cy="113778"/>
                <a:chOff x="2987824" y="2204864"/>
                <a:chExt cx="216024" cy="184212"/>
              </a:xfrm>
            </p:grpSpPr>
            <p:cxnSp>
              <p:nvCxnSpPr>
                <p:cNvPr id="353" name="直線コネクタ 352"/>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4" name="直線コネクタ 353"/>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6" name="グループ化 345"/>
              <p:cNvGrpSpPr/>
              <p:nvPr/>
            </p:nvGrpSpPr>
            <p:grpSpPr>
              <a:xfrm>
                <a:off x="1641119" y="4837463"/>
                <a:ext cx="193797" cy="113778"/>
                <a:chOff x="2987824" y="2204864"/>
                <a:chExt cx="216024" cy="184212"/>
              </a:xfrm>
            </p:grpSpPr>
            <p:cxnSp>
              <p:nvCxnSpPr>
                <p:cNvPr id="351" name="直線コネクタ 35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2" name="直線コネクタ 35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47" name="直線コネクタ 346"/>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8" name="直線コネクタ 347"/>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9" name="直線コネクタ 348"/>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0" name="直線コネクタ 349"/>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44" name="直線コネクタ 343"/>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5" name="グループ化 384"/>
          <p:cNvGrpSpPr/>
          <p:nvPr/>
        </p:nvGrpSpPr>
        <p:grpSpPr>
          <a:xfrm>
            <a:off x="7338008" y="2852870"/>
            <a:ext cx="193797" cy="813452"/>
            <a:chOff x="1641119" y="4557461"/>
            <a:chExt cx="193797" cy="574705"/>
          </a:xfrm>
        </p:grpSpPr>
        <p:grpSp>
          <p:nvGrpSpPr>
            <p:cNvPr id="386" name="グループ化 385"/>
            <p:cNvGrpSpPr/>
            <p:nvPr/>
          </p:nvGrpSpPr>
          <p:grpSpPr>
            <a:xfrm>
              <a:off x="1641119" y="4728863"/>
              <a:ext cx="193797" cy="113778"/>
              <a:chOff x="2987824" y="2204864"/>
              <a:chExt cx="216024" cy="184212"/>
            </a:xfrm>
          </p:grpSpPr>
          <p:cxnSp>
            <p:nvCxnSpPr>
              <p:cNvPr id="394" name="直線コネクタ 39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5" name="直線コネクタ 39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87" name="グループ化 386"/>
            <p:cNvGrpSpPr/>
            <p:nvPr/>
          </p:nvGrpSpPr>
          <p:grpSpPr>
            <a:xfrm>
              <a:off x="1641119" y="4837463"/>
              <a:ext cx="193797" cy="113778"/>
              <a:chOff x="2987824" y="2204864"/>
              <a:chExt cx="216024" cy="184212"/>
            </a:xfrm>
          </p:grpSpPr>
          <p:cxnSp>
            <p:nvCxnSpPr>
              <p:cNvPr id="392" name="直線コネクタ 39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3" name="直線コネクタ 39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88" name="直線コネクタ 38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9" name="直線コネクタ 38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0" name="直線コネクタ 389"/>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1" name="直線コネクタ 390"/>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96" name="直線コネクタ 395"/>
          <p:cNvCxnSpPr/>
          <p:nvPr/>
        </p:nvCxnSpPr>
        <p:spPr>
          <a:xfrm flipH="1" flipV="1">
            <a:off x="6596977" y="2976224"/>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397" name="直線コネクタ 396"/>
          <p:cNvCxnSpPr/>
          <p:nvPr/>
        </p:nvCxnSpPr>
        <p:spPr>
          <a:xfrm flipH="1" flipV="1">
            <a:off x="6986948" y="2976223"/>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399" name="直線コネクタ 398"/>
          <p:cNvCxnSpPr/>
          <p:nvPr/>
        </p:nvCxnSpPr>
        <p:spPr>
          <a:xfrm flipV="1">
            <a:off x="7866487" y="2979504"/>
            <a:ext cx="0" cy="679589"/>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nvGrpSpPr>
          <p:cNvPr id="8" name="组 7"/>
          <p:cNvGrpSpPr/>
          <p:nvPr/>
        </p:nvGrpSpPr>
        <p:grpSpPr>
          <a:xfrm>
            <a:off x="6381680" y="3012181"/>
            <a:ext cx="2582808" cy="2713198"/>
            <a:chOff x="6381680" y="3485757"/>
            <a:chExt cx="2582808" cy="2713198"/>
          </a:xfrm>
        </p:grpSpPr>
        <p:grpSp>
          <p:nvGrpSpPr>
            <p:cNvPr id="4" name="グループ化 3"/>
            <p:cNvGrpSpPr/>
            <p:nvPr/>
          </p:nvGrpSpPr>
          <p:grpSpPr>
            <a:xfrm>
              <a:off x="6381680" y="4989920"/>
              <a:ext cx="2582808" cy="1209035"/>
              <a:chOff x="6300192" y="5013176"/>
              <a:chExt cx="2582808" cy="1209035"/>
            </a:xfrm>
          </p:grpSpPr>
          <p:sp>
            <p:nvSpPr>
              <p:cNvPr id="122" name="角丸四角形 121"/>
              <p:cNvSpPr/>
              <p:nvPr/>
            </p:nvSpPr>
            <p:spPr>
              <a:xfrm>
                <a:off x="6300192" y="5013176"/>
                <a:ext cx="2582808" cy="1209035"/>
              </a:xfrm>
              <a:prstGeom prst="roundRect">
                <a:avLst>
                  <a:gd name="adj" fmla="val 2655"/>
                </a:avLst>
              </a:prstGeom>
              <a:gradFill flip="none" rotWithShape="1">
                <a:gsLst>
                  <a:gs pos="0">
                    <a:sysClr val="window" lastClr="FFFFFF">
                      <a:lumMod val="85000"/>
                    </a:sysClr>
                  </a:gs>
                  <a:gs pos="91000">
                    <a:sysClr val="window" lastClr="FFFFFF">
                      <a:lumMod val="85000"/>
                    </a:sysClr>
                  </a:gs>
                  <a:gs pos="100000">
                    <a:sysClr val="window" lastClr="FFFFFF">
                      <a:lumMod val="95000"/>
                    </a:sysClr>
                  </a:gs>
                </a:gsLst>
                <a:lin ang="2700000" scaled="1"/>
                <a:tileRect/>
              </a:gradFill>
              <a:ln w="12700" cap="flat" cmpd="sng" algn="ctr">
                <a:solidFill>
                  <a:sysClr val="window" lastClr="FFFFFF">
                    <a:lumMod val="85000"/>
                  </a:sysClr>
                </a:solidFill>
                <a:prstDash val="solid"/>
              </a:ln>
              <a:effectLst>
                <a:outerShdw blurRad="50800" dist="38100" dir="2700000" algn="tl" rotWithShape="0">
                  <a:prstClr val="black">
                    <a:alpha val="40000"/>
                  </a:prstClr>
                </a:outerShdw>
              </a:effectLst>
              <a:scene3d>
                <a:camera prst="orthographicFront"/>
                <a:lightRig rig="threePt" dir="t"/>
              </a:scene3d>
              <a:sp3d contourW="12700">
                <a:contourClr>
                  <a:sysClr val="window" lastClr="FFFFFF">
                    <a:lumMod val="75000"/>
                  </a:sys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a:endParaRPr>
              </a:p>
            </p:txBody>
          </p:sp>
          <p:grpSp>
            <p:nvGrpSpPr>
              <p:cNvPr id="123" name="グループ化 122"/>
              <p:cNvGrpSpPr/>
              <p:nvPr/>
            </p:nvGrpSpPr>
            <p:grpSpPr>
              <a:xfrm>
                <a:off x="6393259" y="5103678"/>
                <a:ext cx="2415453" cy="982394"/>
                <a:chOff x="6396527" y="4718910"/>
                <a:chExt cx="2415453" cy="982394"/>
              </a:xfrm>
            </p:grpSpPr>
            <p:sp>
              <p:nvSpPr>
                <p:cNvPr id="124" name="正方形/長方形 123"/>
                <p:cNvSpPr/>
                <p:nvPr/>
              </p:nvSpPr>
              <p:spPr bwMode="auto">
                <a:xfrm>
                  <a:off x="6396527" y="4765200"/>
                  <a:ext cx="2415453" cy="936104"/>
                </a:xfrm>
                <a:prstGeom prst="rect">
                  <a:avLst/>
                </a:prstGeom>
                <a:solidFill>
                  <a:srgbClr val="F79646">
                    <a:lumMod val="40000"/>
                    <a:lumOff val="60000"/>
                    <a:alpha val="58000"/>
                  </a:srgbClr>
                </a:solidFill>
                <a:ln w="6350" cap="flat" cmpd="sng" algn="ctr">
                  <a:solidFill>
                    <a:srgbClr val="F79646">
                      <a:lumMod val="60000"/>
                      <a:lumOff val="4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ja-JP" sz="1200" b="0" i="0" u="none" strike="noStrike" kern="0" cap="none" spc="0" normalizeH="0" baseline="0" noProof="0" dirty="0" smtClean="0">
                      <a:ln>
                        <a:noFill/>
                      </a:ln>
                      <a:solidFill>
                        <a:srgbClr val="F79646">
                          <a:lumMod val="50000"/>
                        </a:srgbClr>
                      </a:solidFill>
                      <a:effectLst>
                        <a:outerShdw blurRad="38100" dist="38100" dir="2700000" algn="tl">
                          <a:srgbClr val="000000">
                            <a:alpha val="43137"/>
                          </a:srgbClr>
                        </a:outerShdw>
                      </a:effectLst>
                      <a:uLnTx/>
                      <a:uFillTx/>
                      <a:ea typeface="ＭＳ Ｐゴシック"/>
                    </a:rPr>
                    <a:t>MPI COMM.</a:t>
                  </a:r>
                  <a:endParaRPr kumimoji="0" lang="ja-JP" altLang="en-US" sz="1200" b="0" i="0" u="none" strike="noStrike" kern="0" cap="none" spc="0" normalizeH="0" baseline="0" noProof="0" dirty="0" smtClean="0">
                    <a:ln>
                      <a:noFill/>
                    </a:ln>
                    <a:solidFill>
                      <a:srgbClr val="F79646">
                        <a:lumMod val="50000"/>
                      </a:srgbClr>
                    </a:solidFill>
                    <a:effectLst>
                      <a:outerShdw blurRad="38100" dist="38100" dir="2700000" algn="tl">
                        <a:srgbClr val="000000">
                          <a:alpha val="43137"/>
                        </a:srgbClr>
                      </a:outerShdw>
                    </a:effectLst>
                    <a:uLnTx/>
                    <a:uFillTx/>
                    <a:ea typeface="ＭＳ Ｐゴシック"/>
                  </a:endParaRPr>
                </a:p>
              </p:txBody>
            </p:sp>
            <p:grpSp>
              <p:nvGrpSpPr>
                <p:cNvPr id="125" name="グループ化 124"/>
                <p:cNvGrpSpPr/>
                <p:nvPr/>
              </p:nvGrpSpPr>
              <p:grpSpPr>
                <a:xfrm>
                  <a:off x="6448403" y="4902580"/>
                  <a:ext cx="1473883" cy="719538"/>
                  <a:chOff x="9890588" y="6850104"/>
                  <a:chExt cx="1473883" cy="831740"/>
                </a:xfrm>
              </p:grpSpPr>
              <p:grpSp>
                <p:nvGrpSpPr>
                  <p:cNvPr id="127" name="グループ化 126"/>
                  <p:cNvGrpSpPr/>
                  <p:nvPr/>
                </p:nvGrpSpPr>
                <p:grpSpPr>
                  <a:xfrm>
                    <a:off x="10738059" y="6861589"/>
                    <a:ext cx="193797" cy="813452"/>
                    <a:chOff x="1641119" y="4557461"/>
                    <a:chExt cx="193797" cy="574705"/>
                  </a:xfrm>
                </p:grpSpPr>
                <p:grpSp>
                  <p:nvGrpSpPr>
                    <p:cNvPr id="163" name="グループ化 162"/>
                    <p:cNvGrpSpPr/>
                    <p:nvPr/>
                  </p:nvGrpSpPr>
                  <p:grpSpPr>
                    <a:xfrm>
                      <a:off x="1641119" y="4728863"/>
                      <a:ext cx="193797" cy="113778"/>
                      <a:chOff x="2987824" y="2204864"/>
                      <a:chExt cx="216024" cy="184212"/>
                    </a:xfrm>
                  </p:grpSpPr>
                  <p:cxnSp>
                    <p:nvCxnSpPr>
                      <p:cNvPr id="171" name="直線コネクタ 170"/>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72" name="直線コネクタ 171"/>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64" name="グループ化 163"/>
                    <p:cNvGrpSpPr/>
                    <p:nvPr/>
                  </p:nvGrpSpPr>
                  <p:grpSpPr>
                    <a:xfrm>
                      <a:off x="1641119" y="4837463"/>
                      <a:ext cx="193797" cy="113778"/>
                      <a:chOff x="2987824" y="2204864"/>
                      <a:chExt cx="216024" cy="184212"/>
                    </a:xfrm>
                  </p:grpSpPr>
                  <p:cxnSp>
                    <p:nvCxnSpPr>
                      <p:cNvPr id="169" name="直線コネクタ 168"/>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70" name="直線コネクタ 169"/>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65" name="直線コネクタ 164"/>
                    <p:cNvCxnSpPr/>
                    <p:nvPr/>
                  </p:nvCxnSpPr>
                  <p:spPr bwMode="auto">
                    <a:xfrm>
                      <a:off x="1641119" y="4951241"/>
                      <a:ext cx="103067" cy="33357"/>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66" name="直線コネクタ 165"/>
                    <p:cNvCxnSpPr/>
                    <p:nvPr/>
                  </p:nvCxnSpPr>
                  <p:spPr bwMode="auto">
                    <a:xfrm flipH="1">
                      <a:off x="1647289" y="4707881"/>
                      <a:ext cx="96897" cy="2353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67" name="直線コネクタ 166"/>
                    <p:cNvCxnSpPr/>
                    <p:nvPr/>
                  </p:nvCxnSpPr>
                  <p:spPr bwMode="auto">
                    <a:xfrm>
                      <a:off x="1741660" y="4557461"/>
                      <a:ext cx="0" cy="15495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68" name="直線コネクタ 167"/>
                    <p:cNvCxnSpPr/>
                    <p:nvPr/>
                  </p:nvCxnSpPr>
                  <p:spPr bwMode="auto">
                    <a:xfrm>
                      <a:off x="1739106" y="4989980"/>
                      <a:ext cx="0" cy="142186"/>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28" name="グループ化 127"/>
                  <p:cNvGrpSpPr/>
                  <p:nvPr/>
                </p:nvGrpSpPr>
                <p:grpSpPr>
                  <a:xfrm>
                    <a:off x="10301178" y="6860508"/>
                    <a:ext cx="193797" cy="813452"/>
                    <a:chOff x="1641119" y="4557461"/>
                    <a:chExt cx="193797" cy="574705"/>
                  </a:xfrm>
                </p:grpSpPr>
                <p:grpSp>
                  <p:nvGrpSpPr>
                    <p:cNvPr id="153" name="グループ化 152"/>
                    <p:cNvGrpSpPr/>
                    <p:nvPr/>
                  </p:nvGrpSpPr>
                  <p:grpSpPr>
                    <a:xfrm>
                      <a:off x="1641119" y="4728863"/>
                      <a:ext cx="193797" cy="113778"/>
                      <a:chOff x="2987824" y="2204864"/>
                      <a:chExt cx="216024" cy="184212"/>
                    </a:xfrm>
                  </p:grpSpPr>
                  <p:cxnSp>
                    <p:nvCxnSpPr>
                      <p:cNvPr id="161" name="直線コネクタ 160"/>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62" name="直線コネクタ 161"/>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54" name="グループ化 153"/>
                    <p:cNvGrpSpPr/>
                    <p:nvPr/>
                  </p:nvGrpSpPr>
                  <p:grpSpPr>
                    <a:xfrm>
                      <a:off x="1641119" y="4837463"/>
                      <a:ext cx="193797" cy="113778"/>
                      <a:chOff x="2987824" y="2204864"/>
                      <a:chExt cx="216024" cy="184212"/>
                    </a:xfrm>
                  </p:grpSpPr>
                  <p:cxnSp>
                    <p:nvCxnSpPr>
                      <p:cNvPr id="159" name="直線コネクタ 158"/>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60" name="直線コネクタ 159"/>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55" name="直線コネクタ 154"/>
                    <p:cNvCxnSpPr/>
                    <p:nvPr/>
                  </p:nvCxnSpPr>
                  <p:spPr bwMode="auto">
                    <a:xfrm>
                      <a:off x="1641119" y="4951241"/>
                      <a:ext cx="103067" cy="33357"/>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56" name="直線コネクタ 155"/>
                    <p:cNvCxnSpPr/>
                    <p:nvPr/>
                  </p:nvCxnSpPr>
                  <p:spPr bwMode="auto">
                    <a:xfrm flipH="1">
                      <a:off x="1647289" y="4707881"/>
                      <a:ext cx="96897" cy="2353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57" name="直線コネクタ 156"/>
                    <p:cNvCxnSpPr/>
                    <p:nvPr/>
                  </p:nvCxnSpPr>
                  <p:spPr bwMode="auto">
                    <a:xfrm>
                      <a:off x="1741660" y="4557461"/>
                      <a:ext cx="0" cy="15495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58" name="直線コネクタ 157"/>
                    <p:cNvCxnSpPr/>
                    <p:nvPr/>
                  </p:nvCxnSpPr>
                  <p:spPr bwMode="auto">
                    <a:xfrm>
                      <a:off x="1739106" y="4989980"/>
                      <a:ext cx="0" cy="142186"/>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29" name="グループ化 128"/>
                  <p:cNvGrpSpPr/>
                  <p:nvPr/>
                </p:nvGrpSpPr>
                <p:grpSpPr>
                  <a:xfrm>
                    <a:off x="9890588" y="6856817"/>
                    <a:ext cx="193797" cy="813452"/>
                    <a:chOff x="1641119" y="4557461"/>
                    <a:chExt cx="193797" cy="574705"/>
                  </a:xfrm>
                </p:grpSpPr>
                <p:grpSp>
                  <p:nvGrpSpPr>
                    <p:cNvPr id="143" name="グループ化 142"/>
                    <p:cNvGrpSpPr/>
                    <p:nvPr/>
                  </p:nvGrpSpPr>
                  <p:grpSpPr>
                    <a:xfrm>
                      <a:off x="1641119" y="4728863"/>
                      <a:ext cx="193797" cy="113778"/>
                      <a:chOff x="2987824" y="2204864"/>
                      <a:chExt cx="216024" cy="184212"/>
                    </a:xfrm>
                  </p:grpSpPr>
                  <p:cxnSp>
                    <p:nvCxnSpPr>
                      <p:cNvPr id="151" name="直線コネクタ 150"/>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52" name="直線コネクタ 151"/>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44" name="グループ化 143"/>
                    <p:cNvGrpSpPr/>
                    <p:nvPr/>
                  </p:nvGrpSpPr>
                  <p:grpSpPr>
                    <a:xfrm>
                      <a:off x="1641119" y="4837463"/>
                      <a:ext cx="193797" cy="113778"/>
                      <a:chOff x="2987824" y="2204864"/>
                      <a:chExt cx="216024" cy="184212"/>
                    </a:xfrm>
                  </p:grpSpPr>
                  <p:cxnSp>
                    <p:nvCxnSpPr>
                      <p:cNvPr id="149" name="直線コネクタ 148"/>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50" name="直線コネクタ 149"/>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45" name="直線コネクタ 144"/>
                    <p:cNvCxnSpPr/>
                    <p:nvPr/>
                  </p:nvCxnSpPr>
                  <p:spPr bwMode="auto">
                    <a:xfrm>
                      <a:off x="1641119" y="4951241"/>
                      <a:ext cx="103067" cy="33357"/>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46" name="直線コネクタ 145"/>
                    <p:cNvCxnSpPr/>
                    <p:nvPr/>
                  </p:nvCxnSpPr>
                  <p:spPr bwMode="auto">
                    <a:xfrm flipH="1">
                      <a:off x="1647289" y="4707881"/>
                      <a:ext cx="96897" cy="2353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47" name="直線コネクタ 146"/>
                    <p:cNvCxnSpPr/>
                    <p:nvPr/>
                  </p:nvCxnSpPr>
                  <p:spPr bwMode="auto">
                    <a:xfrm>
                      <a:off x="1741660" y="4557461"/>
                      <a:ext cx="0" cy="15495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48" name="直線コネクタ 147"/>
                    <p:cNvCxnSpPr/>
                    <p:nvPr/>
                  </p:nvCxnSpPr>
                  <p:spPr bwMode="auto">
                    <a:xfrm>
                      <a:off x="1739106" y="4989980"/>
                      <a:ext cx="0" cy="142186"/>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30" name="グループ化 129"/>
                  <p:cNvGrpSpPr/>
                  <p:nvPr/>
                </p:nvGrpSpPr>
                <p:grpSpPr>
                  <a:xfrm>
                    <a:off x="11170674" y="6858537"/>
                    <a:ext cx="193797" cy="813452"/>
                    <a:chOff x="1641119" y="4557461"/>
                    <a:chExt cx="193797" cy="574705"/>
                  </a:xfrm>
                </p:grpSpPr>
                <p:grpSp>
                  <p:nvGrpSpPr>
                    <p:cNvPr id="133" name="グループ化 132"/>
                    <p:cNvGrpSpPr/>
                    <p:nvPr/>
                  </p:nvGrpSpPr>
                  <p:grpSpPr>
                    <a:xfrm>
                      <a:off x="1641119" y="4728863"/>
                      <a:ext cx="193797" cy="113778"/>
                      <a:chOff x="2987824" y="2204864"/>
                      <a:chExt cx="216024" cy="184212"/>
                    </a:xfrm>
                  </p:grpSpPr>
                  <p:cxnSp>
                    <p:nvCxnSpPr>
                      <p:cNvPr id="141" name="直線コネクタ 140"/>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42" name="直線コネクタ 141"/>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grpSp>
                  <p:nvGrpSpPr>
                    <p:cNvPr id="134" name="グループ化 133"/>
                    <p:cNvGrpSpPr/>
                    <p:nvPr/>
                  </p:nvGrpSpPr>
                  <p:grpSpPr>
                    <a:xfrm>
                      <a:off x="1641119" y="4837463"/>
                      <a:ext cx="193797" cy="113778"/>
                      <a:chOff x="2987824" y="2204864"/>
                      <a:chExt cx="216024" cy="184212"/>
                    </a:xfrm>
                  </p:grpSpPr>
                  <p:cxnSp>
                    <p:nvCxnSpPr>
                      <p:cNvPr id="139" name="直線コネクタ 138"/>
                      <p:cNvCxnSpPr/>
                      <p:nvPr/>
                    </p:nvCxnSpPr>
                    <p:spPr bwMode="auto">
                      <a:xfrm>
                        <a:off x="2987824" y="2204864"/>
                        <a:ext cx="216024" cy="108012"/>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40" name="直線コネクタ 139"/>
                      <p:cNvCxnSpPr/>
                      <p:nvPr/>
                    </p:nvCxnSpPr>
                    <p:spPr bwMode="auto">
                      <a:xfrm flipH="1">
                        <a:off x="2987824" y="2312876"/>
                        <a:ext cx="216024" cy="7620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35" name="直線コネクタ 134"/>
                    <p:cNvCxnSpPr/>
                    <p:nvPr/>
                  </p:nvCxnSpPr>
                  <p:spPr bwMode="auto">
                    <a:xfrm>
                      <a:off x="1641119" y="4951241"/>
                      <a:ext cx="103067" cy="33357"/>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36" name="直線コネクタ 135"/>
                    <p:cNvCxnSpPr/>
                    <p:nvPr/>
                  </p:nvCxnSpPr>
                  <p:spPr bwMode="auto">
                    <a:xfrm flipH="1">
                      <a:off x="1647289" y="4707881"/>
                      <a:ext cx="96897" cy="2353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37" name="直線コネクタ 136"/>
                    <p:cNvCxnSpPr/>
                    <p:nvPr/>
                  </p:nvCxnSpPr>
                  <p:spPr bwMode="auto">
                    <a:xfrm>
                      <a:off x="1741660" y="4557461"/>
                      <a:ext cx="0" cy="154953"/>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38" name="直線コネクタ 137"/>
                    <p:cNvCxnSpPr/>
                    <p:nvPr/>
                  </p:nvCxnSpPr>
                  <p:spPr bwMode="auto">
                    <a:xfrm>
                      <a:off x="1739106" y="4989980"/>
                      <a:ext cx="0" cy="142186"/>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31" name="直線コネクタ 130"/>
                  <p:cNvCxnSpPr/>
                  <p:nvPr/>
                </p:nvCxnSpPr>
                <p:spPr>
                  <a:xfrm>
                    <a:off x="9975911" y="6850104"/>
                    <a:ext cx="1305014" cy="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cxnSp>
                <p:nvCxnSpPr>
                  <p:cNvPr id="132" name="直線コネクタ 131"/>
                  <p:cNvCxnSpPr/>
                  <p:nvPr/>
                </p:nvCxnSpPr>
                <p:spPr>
                  <a:xfrm>
                    <a:off x="9972600" y="7681844"/>
                    <a:ext cx="1305014" cy="0"/>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26" name="直線コネクタ 125"/>
                <p:cNvCxnSpPr/>
                <p:nvPr/>
              </p:nvCxnSpPr>
              <p:spPr bwMode="auto">
                <a:xfrm flipH="1">
                  <a:off x="7392671" y="4718910"/>
                  <a:ext cx="1" cy="373664"/>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cxnSp>
            <p:nvCxnSpPr>
              <p:cNvPr id="173" name="直線コネクタ 172"/>
              <p:cNvCxnSpPr/>
              <p:nvPr/>
            </p:nvCxnSpPr>
            <p:spPr bwMode="auto">
              <a:xfrm flipH="1">
                <a:off x="7394514" y="5843418"/>
                <a:ext cx="1" cy="373664"/>
              </a:xfrm>
              <a:prstGeom prst="line">
                <a:avLst/>
              </a:prstGeom>
              <a:noFill/>
              <a:ln w="19050" cap="flat" cmpd="sng" algn="ctr">
                <a:solidFill>
                  <a:sysClr val="windowText" lastClr="000000">
                    <a:lumMod val="75000"/>
                    <a:lumOff val="25000"/>
                  </a:sysClr>
                </a:solidFill>
                <a:prstDash val="solid"/>
                <a:round/>
                <a:headEnd type="none" w="med" len="med"/>
                <a:tailEnd type="none" w="med" len="med"/>
              </a:ln>
              <a:effectLst/>
            </p:spPr>
          </p:cxnSp>
        </p:grpSp>
        <p:sp>
          <p:nvSpPr>
            <p:cNvPr id="182" name="角丸四角形 175"/>
            <p:cNvSpPr/>
            <p:nvPr/>
          </p:nvSpPr>
          <p:spPr>
            <a:xfrm>
              <a:off x="6444208" y="3485757"/>
              <a:ext cx="2448272" cy="519307"/>
            </a:xfrm>
            <a:prstGeom prst="roundRect">
              <a:avLst/>
            </a:prstGeom>
            <a:noFill/>
            <a:ln w="38100">
              <a:solidFill>
                <a:srgbClr val="C00000">
                  <a:alpha val="7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线箭头连接符 5"/>
            <p:cNvCxnSpPr>
              <a:stCxn id="182" idx="2"/>
              <a:endCxn id="124" idx="0"/>
            </p:cNvCxnSpPr>
            <p:nvPr/>
          </p:nvCxnSpPr>
          <p:spPr>
            <a:xfrm>
              <a:off x="7668344" y="4005064"/>
              <a:ext cx="14130" cy="1121648"/>
            </a:xfrm>
            <a:prstGeom prst="straightConnector1">
              <a:avLst/>
            </a:prstGeom>
            <a:noFill/>
            <a:ln w="38100">
              <a:solidFill>
                <a:srgbClr val="C00000">
                  <a:alpha val="70000"/>
                </a:srgb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cxnSp>
      </p:grpSp>
      <p:sp>
        <p:nvSpPr>
          <p:cNvPr id="7" name="文本框 6"/>
          <p:cNvSpPr txBox="1"/>
          <p:nvPr/>
        </p:nvSpPr>
        <p:spPr>
          <a:xfrm>
            <a:off x="-890216" y="-142442"/>
            <a:ext cx="184666" cy="369332"/>
          </a:xfrm>
          <a:prstGeom prst="rect">
            <a:avLst/>
          </a:prstGeom>
          <a:noFill/>
        </p:spPr>
        <p:txBody>
          <a:bodyPr wrap="none" rtlCol="0">
            <a:spAutoFit/>
          </a:bodyPr>
          <a:lstStyle/>
          <a:p>
            <a:endParaRPr kumimoji="1" lang="zh-CN" altLang="en-US" dirty="0"/>
          </a:p>
        </p:txBody>
      </p:sp>
      <p:sp>
        <p:nvSpPr>
          <p:cNvPr id="121" name="テキスト ボックス 120"/>
          <p:cNvSpPr txBox="1"/>
          <p:nvPr/>
        </p:nvSpPr>
        <p:spPr>
          <a:xfrm>
            <a:off x="881659" y="1772816"/>
            <a:ext cx="4410421" cy="3687503"/>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p>
            <a:r>
              <a:rPr lang="en-US" altLang="ja-JP" dirty="0" smtClean="0">
                <a:solidFill>
                  <a:srgbClr val="953735"/>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parallel </a:t>
            </a:r>
          </a:p>
          <a:p>
            <a:r>
              <a:rPr lang="en-US" altLang="ja-JP" dirty="0" smtClean="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accent3">
                    <a:lumMod val="50000"/>
                  </a:schemeClr>
                </a:solidFill>
                <a:latin typeface="Cambria Math" panose="02040503050406030204" pitchFamily="18" charset="0"/>
                <a:ea typeface="Cambria Math" panose="02040503050406030204" pitchFamily="18" charset="0"/>
              </a:rPr>
              <a:t>/* user computation */</a:t>
            </a:r>
            <a:r>
              <a:rPr lang="en-US" altLang="ja-JP" dirty="0" smtClean="0">
                <a:solidFill>
                  <a:schemeClr val="accent3">
                    <a:lumMod val="75000"/>
                  </a:schemeClr>
                </a:solidFill>
                <a:latin typeface="Cambria Math" panose="02040503050406030204" pitchFamily="18" charset="0"/>
                <a:ea typeface="Cambria Math" panose="02040503050406030204" pitchFamily="18" charset="0"/>
              </a:rPr>
              <a:t>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p>
          <a:p>
            <a:endParaRPr lang="en-US" altLang="ja-JP" dirty="0" smtClean="0">
              <a:solidFill>
                <a:schemeClr val="tx1">
                  <a:lumMod val="50000"/>
                </a:schemeClr>
              </a:solidFill>
              <a:latin typeface="Cambria Math" panose="02040503050406030204" pitchFamily="18" charset="0"/>
              <a:ea typeface="Cambria Math" panose="02040503050406030204" pitchFamily="18" charset="0"/>
            </a:endParaRPr>
          </a:p>
          <a:p>
            <a:r>
              <a:rPr lang="en-US" altLang="ja-JP" dirty="0" err="1" smtClean="0">
                <a:solidFill>
                  <a:schemeClr val="tx1">
                    <a:lumMod val="50000"/>
                  </a:schemeClr>
                </a:solidFill>
                <a:latin typeface="Cambria Math" panose="02040503050406030204" pitchFamily="18" charset="0"/>
                <a:ea typeface="Cambria Math" panose="02040503050406030204" pitchFamily="18" charset="0"/>
              </a:rPr>
              <a:t>MPI_Function</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 ( )</a:t>
            </a:r>
            <a:r>
              <a:rPr lang="en-US" altLang="ja-JP" dirty="0" smtClean="0">
                <a:solidFill>
                  <a:schemeClr val="tx1">
                    <a:lumMod val="50000"/>
                  </a:schemeClr>
                </a:solidFill>
                <a:latin typeface="Cambria Math" panose="02040503050406030204" pitchFamily="18" charset="0"/>
              </a:rPr>
              <a:t>{</a:t>
            </a:r>
          </a:p>
          <a:p>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accent2">
                    <a:lumMod val="75000"/>
                  </a:schemeClr>
                </a:solidFill>
                <a:latin typeface="Cambria Math" panose="02040503050406030204" pitchFamily="18" charset="0"/>
                <a:ea typeface="Cambria Math" panose="02040503050406030204" pitchFamily="18" charset="0"/>
              </a:rPr>
              <a:t>#</a:t>
            </a:r>
            <a:r>
              <a:rPr lang="en-US" altLang="ja-JP" dirty="0">
                <a:solidFill>
                  <a:schemeClr val="accent2">
                    <a:lumMod val="75000"/>
                  </a:schemeClr>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parallel</a:t>
            </a:r>
          </a:p>
          <a:p>
            <a:pPr lvl="2"/>
            <a:r>
              <a:rPr lang="en-US" altLang="ja-JP" dirty="0">
                <a:solidFill>
                  <a:schemeClr val="tx1">
                    <a:lumMod val="50000"/>
                  </a:schemeClr>
                </a:solidFill>
                <a:latin typeface="Cambria Math" panose="02040503050406030204" pitchFamily="18" charset="0"/>
                <a:ea typeface="Cambria Math" panose="02040503050406030204" pitchFamily="18" charset="0"/>
              </a:rPr>
              <a:t>{</a:t>
            </a:r>
          </a:p>
          <a:p>
            <a:pPr lvl="3"/>
            <a:r>
              <a:rPr lang="en-US" altLang="ja-JP" dirty="0">
                <a:solidFill>
                  <a:srgbClr val="4F6228"/>
                </a:solidFill>
                <a:latin typeface="Cambria Math" panose="02040503050406030204" pitchFamily="18" charset="0"/>
                <a:ea typeface="Cambria Math" panose="02040503050406030204" pitchFamily="18" charset="0"/>
              </a:rPr>
              <a:t>/* MPI internal task */</a:t>
            </a:r>
          </a:p>
          <a:p>
            <a:pPr lvl="2"/>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dirty="0" smtClean="0">
              <a:solidFill>
                <a:schemeClr val="tx1">
                  <a:lumMod val="50000"/>
                </a:schemeClr>
              </a:solidFill>
              <a:latin typeface="Cambria Math" panose="02040503050406030204" pitchFamily="18" charset="0"/>
            </a:endParaRPr>
          </a:p>
          <a:p>
            <a:r>
              <a:rPr lang="en-US" altLang="ja-JP" dirty="0" smtClean="0">
                <a:solidFill>
                  <a:schemeClr val="tx1">
                    <a:lumMod val="50000"/>
                  </a:schemeClr>
                </a:solidFill>
                <a:latin typeface="Cambria Math" panose="02040503050406030204" pitchFamily="18" charset="0"/>
              </a:rPr>
              <a:t>}</a:t>
            </a:r>
          </a:p>
          <a:p>
            <a:endParaRPr lang="en-US" altLang="ja-JP" dirty="0">
              <a:solidFill>
                <a:schemeClr val="tx1">
                  <a:lumMod val="50000"/>
                </a:schemeClr>
              </a:solidFill>
              <a:latin typeface="Cambria Math" panose="02040503050406030204" pitchFamily="18" charset="0"/>
              <a:ea typeface="Cambria Math" panose="02040503050406030204" pitchFamily="18" charset="0"/>
            </a:endParaRPr>
          </a:p>
          <a:p>
            <a:r>
              <a:rPr lang="en-US" altLang="ja-JP" dirty="0">
                <a:solidFill>
                  <a:srgbClr val="953735"/>
                </a:solidFill>
                <a:latin typeface="Cambria Math" panose="02040503050406030204" pitchFamily="18" charset="0"/>
                <a:ea typeface="Cambria Math" panose="02040503050406030204" pitchFamily="18" charset="0"/>
              </a:rPr>
              <a:t>#pragma</a:t>
            </a:r>
            <a:r>
              <a:rPr lang="en-US" altLang="ja-JP" dirty="0">
                <a:solidFill>
                  <a:srgbClr val="C00000"/>
                </a:solidFill>
                <a:latin typeface="Cambria Math" panose="02040503050406030204" pitchFamily="18" charset="0"/>
                <a:ea typeface="Cambria Math" panose="02040503050406030204" pitchFamily="18" charset="0"/>
              </a:rPr>
              <a:t>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parallel </a:t>
            </a:r>
          </a:p>
          <a:p>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a:solidFill>
                  <a:srgbClr val="4F6228"/>
                </a:solidFill>
                <a:latin typeface="Cambria Math" panose="02040503050406030204" pitchFamily="18" charset="0"/>
                <a:ea typeface="Cambria Math" panose="02040503050406030204" pitchFamily="18" charset="0"/>
              </a:rPr>
              <a:t>/* user computation */ </a:t>
            </a:r>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dirty="0">
              <a:solidFill>
                <a:schemeClr val="tx1">
                  <a:lumMod val="50000"/>
                </a:schemeClr>
              </a:solidFill>
              <a:latin typeface="Cambria Math" panose="02040503050406030204" pitchFamily="18" charset="0"/>
              <a:ea typeface="Cambria Math" panose="02040503050406030204" pitchFamily="18" charset="0"/>
            </a:endParaRPr>
          </a:p>
        </p:txBody>
      </p:sp>
      <p:sp>
        <p:nvSpPr>
          <p:cNvPr id="181" name="テキスト ボックス 120"/>
          <p:cNvSpPr txBox="1"/>
          <p:nvPr/>
        </p:nvSpPr>
        <p:spPr>
          <a:xfrm>
            <a:off x="885321" y="3068960"/>
            <a:ext cx="4410421" cy="110799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lIns="180000" tIns="0" rIns="180000" bIns="0" rtlCol="0">
            <a:spAutoFit/>
          </a:bodyPr>
          <a:lstStyle/>
          <a:p>
            <a:r>
              <a:rPr lang="en-US" altLang="ja-JP" dirty="0">
                <a:solidFill>
                  <a:schemeClr val="tx1">
                    <a:lumMod val="50000"/>
                  </a:schemeClr>
                </a:solidFill>
                <a:latin typeface="Cambria Math" panose="02040503050406030204" pitchFamily="18" charset="0"/>
                <a:ea typeface="Cambria Math" panose="02040503050406030204" pitchFamily="18" charset="0"/>
              </a:rPr>
              <a:t>	</a:t>
            </a:r>
            <a:r>
              <a:rPr lang="en-US" altLang="ja-JP" dirty="0" smtClean="0">
                <a:solidFill>
                  <a:schemeClr val="accent2">
                    <a:lumMod val="75000"/>
                  </a:schemeClr>
                </a:solidFill>
                <a:latin typeface="Cambria Math" panose="02040503050406030204" pitchFamily="18" charset="0"/>
                <a:ea typeface="Cambria Math" panose="02040503050406030204" pitchFamily="18" charset="0"/>
              </a:rPr>
              <a:t>#</a:t>
            </a:r>
            <a:r>
              <a:rPr lang="en-US" altLang="ja-JP" dirty="0">
                <a:solidFill>
                  <a:schemeClr val="accent2">
                    <a:lumMod val="75000"/>
                  </a:schemeClr>
                </a:solidFill>
                <a:latin typeface="Cambria Math" panose="02040503050406030204" pitchFamily="18" charset="0"/>
                <a:ea typeface="Cambria Math" panose="02040503050406030204" pitchFamily="18" charset="0"/>
              </a:rPr>
              <a:t>pragma </a:t>
            </a:r>
            <a:r>
              <a:rPr lang="en-US" altLang="ja-JP" dirty="0" err="1">
                <a:solidFill>
                  <a:schemeClr val="tx1">
                    <a:lumMod val="50000"/>
                  </a:schemeClr>
                </a:solidFill>
                <a:latin typeface="Cambria Math" panose="02040503050406030204" pitchFamily="18" charset="0"/>
                <a:ea typeface="Cambria Math" panose="02040503050406030204" pitchFamily="18" charset="0"/>
              </a:rPr>
              <a:t>omp</a:t>
            </a:r>
            <a:r>
              <a:rPr lang="en-US" altLang="ja-JP" dirty="0">
                <a:solidFill>
                  <a:schemeClr val="tx1">
                    <a:lumMod val="50000"/>
                  </a:schemeClr>
                </a:solidFill>
                <a:latin typeface="Cambria Math" panose="02040503050406030204" pitchFamily="18" charset="0"/>
                <a:ea typeface="Cambria Math" panose="02040503050406030204" pitchFamily="18" charset="0"/>
              </a:rPr>
              <a:t> parallel</a:t>
            </a:r>
          </a:p>
          <a:p>
            <a:pPr lvl="2"/>
            <a:r>
              <a:rPr lang="en-US" altLang="ja-JP" dirty="0">
                <a:solidFill>
                  <a:schemeClr val="tx1">
                    <a:lumMod val="50000"/>
                  </a:schemeClr>
                </a:solidFill>
                <a:latin typeface="Cambria Math" panose="02040503050406030204" pitchFamily="18" charset="0"/>
                <a:ea typeface="Cambria Math" panose="02040503050406030204" pitchFamily="18" charset="0"/>
              </a:rPr>
              <a:t>{</a:t>
            </a:r>
          </a:p>
          <a:p>
            <a:pPr lvl="3"/>
            <a:r>
              <a:rPr lang="en-US" altLang="ja-JP" dirty="0">
                <a:solidFill>
                  <a:srgbClr val="4F6228"/>
                </a:solidFill>
                <a:latin typeface="Cambria Math" panose="02040503050406030204" pitchFamily="18" charset="0"/>
                <a:ea typeface="Cambria Math" panose="02040503050406030204" pitchFamily="18" charset="0"/>
              </a:rPr>
              <a:t>/* MPI internal task */</a:t>
            </a:r>
          </a:p>
          <a:p>
            <a:pPr lvl="2"/>
            <a:r>
              <a:rPr lang="en-US" altLang="ja-JP" dirty="0" smtClean="0">
                <a:solidFill>
                  <a:schemeClr val="tx1">
                    <a:lumMod val="50000"/>
                  </a:schemeClr>
                </a:solidFill>
                <a:latin typeface="Cambria Math" panose="02040503050406030204" pitchFamily="18" charset="0"/>
                <a:ea typeface="Cambria Math" panose="02040503050406030204" pitchFamily="18" charset="0"/>
              </a:rPr>
              <a:t>}</a:t>
            </a:r>
            <a:endParaRPr lang="en-US" altLang="ja-JP" dirty="0" smtClean="0">
              <a:solidFill>
                <a:schemeClr val="tx1">
                  <a:lumMod val="50000"/>
                </a:schemeClr>
              </a:solidFill>
              <a:latin typeface="Cambria Math" panose="02040503050406030204" pitchFamily="18" charset="0"/>
            </a:endParaRPr>
          </a:p>
        </p:txBody>
      </p:sp>
    </p:spTree>
    <p:extLst>
      <p:ext uri="{BB962C8B-B14F-4D97-AF65-F5344CB8AC3E}">
        <p14:creationId xmlns:p14="http://schemas.microsoft.com/office/powerpoint/2010/main" val="1103670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ja-JP" dirty="0"/>
              <a:t>Some parallel algorithms are not efficient with insufficient threads, need </a:t>
            </a:r>
            <a:r>
              <a:rPr lang="en-US" altLang="ja-JP" dirty="0" smtClean="0"/>
              <a:t>tradeoff</a:t>
            </a:r>
            <a:endParaRPr lang="en-US" altLang="ja-JP" dirty="0"/>
          </a:p>
          <a:p>
            <a:r>
              <a:rPr lang="en-US" altLang="ja-JP" dirty="0"/>
              <a:t>B</a:t>
            </a:r>
            <a:r>
              <a:rPr lang="en-US" altLang="ja-JP" dirty="0" smtClean="0"/>
              <a:t>ut </a:t>
            </a:r>
            <a:r>
              <a:rPr lang="en-US" altLang="ja-JP" dirty="0">
                <a:solidFill>
                  <a:schemeClr val="accent2"/>
                </a:solidFill>
              </a:rPr>
              <a:t>the number of available threads is </a:t>
            </a:r>
            <a:r>
              <a:rPr lang="en-US" altLang="ja-JP" b="1" dirty="0">
                <a:solidFill>
                  <a:schemeClr val="accent2"/>
                </a:solidFill>
              </a:rPr>
              <a:t>UNKNOWN</a:t>
            </a:r>
            <a:r>
              <a:rPr lang="en-US" altLang="ja-JP" dirty="0"/>
              <a:t> !</a:t>
            </a:r>
          </a:p>
          <a:p>
            <a:endParaRPr kumimoji="1" lang="zh-CN" altLang="en-US" dirty="0"/>
          </a:p>
        </p:txBody>
      </p:sp>
      <p:sp>
        <p:nvSpPr>
          <p:cNvPr id="22" name="正方形/長方形 123"/>
          <p:cNvSpPr/>
          <p:nvPr/>
        </p:nvSpPr>
        <p:spPr bwMode="auto">
          <a:xfrm>
            <a:off x="6116987" y="4365104"/>
            <a:ext cx="2127421" cy="107957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ja-JP" kern="0" dirty="0" smtClean="0">
                <a:solidFill>
                  <a:srgbClr val="F79646">
                    <a:lumMod val="50000"/>
                  </a:srgbClr>
                </a:solidFill>
                <a:effectLst>
                  <a:outerShdw blurRad="38100" dist="38100" dir="2700000" algn="tl">
                    <a:srgbClr val="000000">
                      <a:alpha val="43137"/>
                    </a:srgbClr>
                  </a:outerShdw>
                </a:effectLst>
                <a:ea typeface="ＭＳ Ｐゴシック"/>
              </a:rPr>
              <a:t>SINGLE SECTION</a:t>
            </a:r>
            <a:endParaRPr kumimoji="0" lang="ja-JP" altLang="en-US" b="0" i="0" u="none" strike="noStrike" kern="0" cap="none" spc="0" normalizeH="0" baseline="0" noProof="0" dirty="0" smtClean="0">
              <a:ln>
                <a:noFill/>
              </a:ln>
              <a:solidFill>
                <a:srgbClr val="F79646">
                  <a:lumMod val="50000"/>
                </a:srgbClr>
              </a:solidFill>
              <a:effectLst>
                <a:outerShdw blurRad="38100" dist="38100" dir="2700000" algn="tl">
                  <a:srgbClr val="000000">
                    <a:alpha val="43137"/>
                  </a:srgbClr>
                </a:outerShdw>
              </a:effectLst>
              <a:uLnTx/>
              <a:uFillTx/>
              <a:ea typeface="ＭＳ Ｐゴシック"/>
            </a:endParaRPr>
          </a:p>
        </p:txBody>
      </p:sp>
      <p:sp>
        <p:nvSpPr>
          <p:cNvPr id="2" name="タイトル 1"/>
          <p:cNvSpPr>
            <a:spLocks noGrp="1"/>
          </p:cNvSpPr>
          <p:nvPr>
            <p:ph type="title"/>
          </p:nvPr>
        </p:nvSpPr>
        <p:spPr/>
        <p:txBody>
          <a:bodyPr/>
          <a:lstStyle/>
          <a:p>
            <a:r>
              <a:rPr lang="en-US" altLang="ja-JP" dirty="0" smtClean="0"/>
              <a:t>Challenges (1/2)</a:t>
            </a:r>
            <a:endParaRPr kumimoji="1" lang="ja-JP" altLang="en-US" dirty="0"/>
          </a:p>
        </p:txBody>
      </p:sp>
      <p:sp>
        <p:nvSpPr>
          <p:cNvPr id="6" name="テキスト ボックス 5"/>
          <p:cNvSpPr txBox="1"/>
          <p:nvPr/>
        </p:nvSpPr>
        <p:spPr>
          <a:xfrm>
            <a:off x="1619672" y="2780928"/>
            <a:ext cx="3989016" cy="2856506"/>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sz="1400">
                <a:solidFill>
                  <a:schemeClr val="accent2">
                    <a:lumMod val="50000"/>
                  </a:schemeClr>
                </a:solidFill>
                <a:latin typeface="Cambria Math" panose="02040503050406030204" pitchFamily="18" charset="0"/>
                <a:ea typeface="Cambria Math" panose="02040503050406030204" pitchFamily="18" charset="0"/>
              </a:defRPr>
            </a:lvl1pPr>
            <a:lvl2pPr lvl="1">
              <a:defRPr sz="1400">
                <a:solidFill>
                  <a:srgbClr val="632523"/>
                </a:solidFill>
                <a:latin typeface="Cambria Math" panose="02040503050406030204" pitchFamily="18" charset="0"/>
                <a:ea typeface="Cambria Math" panose="02040503050406030204" pitchFamily="18" charset="0"/>
              </a:defRPr>
            </a:lvl2pPr>
            <a:lvl3pPr lvl="2">
              <a:defRPr sz="1400">
                <a:solidFill>
                  <a:srgbClr val="632523"/>
                </a:solidFill>
              </a:defRPr>
            </a:lvl3pPr>
            <a:lvl4pPr lvl="3">
              <a:defRPr>
                <a:solidFill>
                  <a:schemeClr val="accent3">
                    <a:lumMod val="75000"/>
                  </a:schemeClr>
                </a:solidFill>
              </a:defRPr>
            </a:lvl4pPr>
          </a:lstStyle>
          <a:p>
            <a:r>
              <a:rPr lang="en-US" altLang="ja-JP" sz="1800" dirty="0"/>
              <a:t>#pragma </a:t>
            </a:r>
            <a:r>
              <a:rPr lang="en-US" altLang="ja-JP" sz="1800" dirty="0" err="1">
                <a:solidFill>
                  <a:schemeClr val="tx1"/>
                </a:solidFill>
              </a:rPr>
              <a:t>omp</a:t>
            </a:r>
            <a:r>
              <a:rPr lang="en-US" altLang="ja-JP" sz="1800" dirty="0">
                <a:solidFill>
                  <a:schemeClr val="tx1"/>
                </a:solidFill>
              </a:rPr>
              <a:t> parallel</a:t>
            </a:r>
          </a:p>
          <a:p>
            <a:r>
              <a:rPr lang="en-US" altLang="ja-JP" sz="1800" dirty="0">
                <a:solidFill>
                  <a:schemeClr val="tx1"/>
                </a:solidFill>
              </a:rPr>
              <a:t>{</a:t>
            </a:r>
          </a:p>
          <a:p>
            <a:pPr lvl="1"/>
            <a:r>
              <a:rPr lang="en-US" altLang="ja-JP" sz="1800" dirty="0">
                <a:solidFill>
                  <a:schemeClr val="accent3">
                    <a:lumMod val="50000"/>
                  </a:schemeClr>
                </a:solidFill>
              </a:rPr>
              <a:t>/* user computation */</a:t>
            </a:r>
          </a:p>
          <a:p>
            <a:pPr lvl="1"/>
            <a:endParaRPr lang="en-US" altLang="ja-JP" sz="1800" dirty="0"/>
          </a:p>
          <a:p>
            <a:pPr lvl="1"/>
            <a:r>
              <a:rPr lang="en-US" altLang="ja-JP" sz="1800" dirty="0">
                <a:solidFill>
                  <a:schemeClr val="accent2">
                    <a:lumMod val="50000"/>
                  </a:schemeClr>
                </a:solidFill>
              </a:rPr>
              <a:t>#pragma </a:t>
            </a:r>
            <a:r>
              <a:rPr lang="en-US" altLang="ja-JP" sz="1800" dirty="0" err="1">
                <a:solidFill>
                  <a:schemeClr val="tx1"/>
                </a:solidFill>
              </a:rPr>
              <a:t>omp</a:t>
            </a:r>
            <a:r>
              <a:rPr lang="en-US" altLang="ja-JP" sz="1800" dirty="0">
                <a:solidFill>
                  <a:schemeClr val="tx1"/>
                </a:solidFill>
              </a:rPr>
              <a:t> single</a:t>
            </a:r>
          </a:p>
          <a:p>
            <a:pPr lvl="1"/>
            <a:r>
              <a:rPr lang="en-US" altLang="ja-JP" sz="1800" dirty="0" smtClean="0">
                <a:solidFill>
                  <a:schemeClr val="tx1"/>
                </a:solidFill>
              </a:rPr>
              <a:t>{</a:t>
            </a:r>
            <a:endParaRPr lang="en-US" altLang="ja-JP" sz="1800" dirty="0">
              <a:solidFill>
                <a:schemeClr val="tx1"/>
              </a:solidFill>
            </a:endParaRPr>
          </a:p>
          <a:p>
            <a:pPr lvl="2"/>
            <a:r>
              <a:rPr lang="en-US" altLang="ja-JP" sz="1800" dirty="0" smtClean="0">
                <a:solidFill>
                  <a:schemeClr val="accent3">
                    <a:lumMod val="50000"/>
                  </a:schemeClr>
                </a:solidFill>
                <a:latin typeface="Cambria Math"/>
                <a:cs typeface="Cambria Math"/>
              </a:rPr>
              <a:t>/* </a:t>
            </a:r>
            <a:r>
              <a:rPr lang="en-US" altLang="ja-JP" sz="1800" dirty="0" err="1" smtClean="0">
                <a:solidFill>
                  <a:schemeClr val="accent3">
                    <a:lumMod val="50000"/>
                  </a:schemeClr>
                </a:solidFill>
                <a:latin typeface="Cambria Math"/>
                <a:cs typeface="Cambria Math"/>
              </a:rPr>
              <a:t>MPI_Calls</a:t>
            </a:r>
            <a:r>
              <a:rPr lang="en-US" altLang="ja-JP" sz="1800" dirty="0" smtClean="0">
                <a:solidFill>
                  <a:schemeClr val="accent3">
                    <a:lumMod val="50000"/>
                  </a:schemeClr>
                </a:solidFill>
                <a:latin typeface="Cambria Math"/>
                <a:cs typeface="Cambria Math"/>
              </a:rPr>
              <a:t> */</a:t>
            </a:r>
            <a:endParaRPr lang="en-US" altLang="ja-JP" sz="1800" dirty="0">
              <a:solidFill>
                <a:schemeClr val="accent3">
                  <a:lumMod val="50000"/>
                </a:schemeClr>
              </a:solidFill>
              <a:latin typeface="Cambria Math"/>
              <a:cs typeface="Cambria Math"/>
            </a:endParaRPr>
          </a:p>
          <a:p>
            <a:pPr lvl="1"/>
            <a:r>
              <a:rPr lang="en-US" altLang="ja-JP" sz="1800" dirty="0">
                <a:solidFill>
                  <a:schemeClr val="tx1"/>
                </a:solidFill>
              </a:rPr>
              <a:t>}</a:t>
            </a:r>
          </a:p>
          <a:p>
            <a:r>
              <a:rPr lang="en-US" altLang="ja-JP" sz="1800" dirty="0">
                <a:solidFill>
                  <a:schemeClr val="tx1"/>
                </a:solidFill>
              </a:rPr>
              <a:t>}</a:t>
            </a:r>
          </a:p>
        </p:txBody>
      </p:sp>
      <p:cxnSp>
        <p:nvCxnSpPr>
          <p:cNvPr id="7" name="直線矢印コネクタ 6"/>
          <p:cNvCxnSpPr/>
          <p:nvPr/>
        </p:nvCxnSpPr>
        <p:spPr bwMode="auto">
          <a:xfrm>
            <a:off x="6660232" y="3212976"/>
            <a:ext cx="0" cy="936104"/>
          </a:xfrm>
          <a:prstGeom prst="straightConnector1">
            <a:avLst/>
          </a:prstGeom>
          <a:noFill/>
          <a:ln w="38100" cap="flat" cmpd="sng" algn="ctr">
            <a:solidFill>
              <a:schemeClr val="tx1">
                <a:lumMod val="75000"/>
                <a:lumOff val="25000"/>
              </a:schemeClr>
            </a:solidFill>
            <a:prstDash val="solid"/>
            <a:round/>
            <a:headEnd type="none" w="med" len="med"/>
            <a:tailEnd type="triangle" w="med" len="lg"/>
          </a:ln>
          <a:effectLst/>
        </p:spPr>
      </p:cxnSp>
      <p:cxnSp>
        <p:nvCxnSpPr>
          <p:cNvPr id="8" name="直線矢印コネクタ 7"/>
          <p:cNvCxnSpPr/>
          <p:nvPr/>
        </p:nvCxnSpPr>
        <p:spPr bwMode="auto">
          <a:xfrm flipH="1">
            <a:off x="7164288" y="2420888"/>
            <a:ext cx="1192" cy="1728192"/>
          </a:xfrm>
          <a:prstGeom prst="straightConnector1">
            <a:avLst/>
          </a:prstGeom>
          <a:noFill/>
          <a:ln w="57150" cap="flat" cmpd="sng" algn="ctr">
            <a:solidFill>
              <a:schemeClr val="tx1">
                <a:lumMod val="75000"/>
                <a:lumOff val="25000"/>
              </a:schemeClr>
            </a:solidFill>
            <a:prstDash val="solid"/>
            <a:round/>
            <a:headEnd type="none" w="med" len="med"/>
            <a:tailEnd type="triangle" w="med" len="lg"/>
          </a:ln>
          <a:effectLst/>
        </p:spPr>
      </p:cxnSp>
      <p:cxnSp>
        <p:nvCxnSpPr>
          <p:cNvPr id="9" name="直線矢印コネクタ 8"/>
          <p:cNvCxnSpPr/>
          <p:nvPr/>
        </p:nvCxnSpPr>
        <p:spPr bwMode="auto">
          <a:xfrm>
            <a:off x="8316416" y="3212976"/>
            <a:ext cx="0" cy="2088232"/>
          </a:xfrm>
          <a:prstGeom prst="straightConnector1">
            <a:avLst/>
          </a:prstGeom>
          <a:noFill/>
          <a:ln w="38100" cap="flat" cmpd="sng" algn="ctr">
            <a:solidFill>
              <a:srgbClr val="404040"/>
            </a:solidFill>
            <a:prstDash val="solid"/>
            <a:round/>
            <a:headEnd type="none" w="med" len="med"/>
            <a:tailEnd type="triangle" w="med" len="lg"/>
          </a:ln>
          <a:effectLst/>
        </p:spPr>
      </p:cxnSp>
      <p:cxnSp>
        <p:nvCxnSpPr>
          <p:cNvPr id="10" name="直線コネクタ 9"/>
          <p:cNvCxnSpPr/>
          <p:nvPr/>
        </p:nvCxnSpPr>
        <p:spPr bwMode="auto">
          <a:xfrm flipV="1">
            <a:off x="6149041" y="3218024"/>
            <a:ext cx="2322717" cy="1"/>
          </a:xfrm>
          <a:prstGeom prst="line">
            <a:avLst/>
          </a:prstGeom>
          <a:noFill/>
          <a:ln w="38100" cap="flat" cmpd="sng" algn="ctr">
            <a:solidFill>
              <a:schemeClr val="tx1">
                <a:lumMod val="75000"/>
                <a:lumOff val="25000"/>
              </a:schemeClr>
            </a:solidFill>
            <a:prstDash val="solid"/>
            <a:round/>
            <a:headEnd type="none" w="med" len="med"/>
            <a:tailEnd type="none" w="med" len="lg"/>
          </a:ln>
          <a:effectLst/>
        </p:spPr>
      </p:cxnSp>
      <p:cxnSp>
        <p:nvCxnSpPr>
          <p:cNvPr id="13" name="直線矢印コネクタ 12"/>
          <p:cNvCxnSpPr/>
          <p:nvPr/>
        </p:nvCxnSpPr>
        <p:spPr bwMode="auto">
          <a:xfrm>
            <a:off x="6156176" y="3212976"/>
            <a:ext cx="0" cy="504056"/>
          </a:xfrm>
          <a:prstGeom prst="straightConnector1">
            <a:avLst/>
          </a:prstGeom>
          <a:noFill/>
          <a:ln w="38100" cap="flat" cmpd="sng" algn="ctr">
            <a:solidFill>
              <a:schemeClr val="tx1">
                <a:lumMod val="75000"/>
                <a:lumOff val="25000"/>
              </a:schemeClr>
            </a:solidFill>
            <a:prstDash val="solid"/>
            <a:round/>
            <a:headEnd type="none" w="med" len="med"/>
            <a:tailEnd type="triangle" w="med" len="lg"/>
          </a:ln>
          <a:effectLst/>
        </p:spPr>
      </p:cxnSp>
      <p:cxnSp>
        <p:nvCxnSpPr>
          <p:cNvPr id="24" name="直線矢印コネクタ 23"/>
          <p:cNvCxnSpPr/>
          <p:nvPr/>
        </p:nvCxnSpPr>
        <p:spPr bwMode="auto">
          <a:xfrm>
            <a:off x="6948264" y="3222524"/>
            <a:ext cx="0" cy="1584176"/>
          </a:xfrm>
          <a:prstGeom prst="straightConnector1">
            <a:avLst/>
          </a:prstGeom>
          <a:noFill/>
          <a:ln w="38100" cap="flat" cmpd="sng" algn="ctr">
            <a:solidFill>
              <a:schemeClr val="accent6">
                <a:lumMod val="50000"/>
              </a:schemeClr>
            </a:solidFill>
            <a:prstDash val="solid"/>
            <a:round/>
            <a:headEnd type="none" w="med" len="med"/>
            <a:tailEnd type="triangle" w="med" len="lg"/>
          </a:ln>
          <a:effectLst/>
        </p:spPr>
      </p:cxnSp>
      <p:cxnSp>
        <p:nvCxnSpPr>
          <p:cNvPr id="65" name="直線コネクタ 64"/>
          <p:cNvCxnSpPr/>
          <p:nvPr/>
        </p:nvCxnSpPr>
        <p:spPr bwMode="auto">
          <a:xfrm flipV="1">
            <a:off x="8172400" y="5445224"/>
            <a:ext cx="510889" cy="1"/>
          </a:xfrm>
          <a:prstGeom prst="line">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85" name="直線矢印コネクタ 84"/>
          <p:cNvCxnSpPr/>
          <p:nvPr/>
        </p:nvCxnSpPr>
        <p:spPr bwMode="auto">
          <a:xfrm>
            <a:off x="8460432" y="3212976"/>
            <a:ext cx="1" cy="2088232"/>
          </a:xfrm>
          <a:prstGeom prst="straightConnector1">
            <a:avLst/>
          </a:prstGeom>
          <a:noFill/>
          <a:ln w="38100" cap="flat" cmpd="sng" algn="ctr">
            <a:solidFill>
              <a:srgbClr val="404040"/>
            </a:solidFill>
            <a:prstDash val="solid"/>
            <a:round/>
            <a:headEnd type="none" w="med" len="med"/>
            <a:tailEnd type="triangle" w="med" len="lg"/>
          </a:ln>
          <a:effectLst/>
        </p:spPr>
      </p:cxnSp>
      <p:sp>
        <p:nvSpPr>
          <p:cNvPr id="30" name="矩形 29"/>
          <p:cNvSpPr/>
          <p:nvPr/>
        </p:nvSpPr>
        <p:spPr>
          <a:xfrm>
            <a:off x="7668344" y="5301208"/>
            <a:ext cx="1008112" cy="144016"/>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zh-CN" altLang="en-US" sz="1400" b="1" kern="0">
              <a:solidFill>
                <a:srgbClr val="FFFFFF"/>
              </a:solidFill>
            </a:endParaRPr>
          </a:p>
        </p:txBody>
      </p:sp>
      <p:sp>
        <p:nvSpPr>
          <p:cNvPr id="71" name="文本框 70"/>
          <p:cNvSpPr txBox="1"/>
          <p:nvPr/>
        </p:nvSpPr>
        <p:spPr>
          <a:xfrm>
            <a:off x="7596336" y="5147900"/>
            <a:ext cx="1152128" cy="369332"/>
          </a:xfrm>
          <a:prstGeom prst="rect">
            <a:avLst/>
          </a:prstGeom>
          <a:noFill/>
        </p:spPr>
        <p:txBody>
          <a:bodyPr wrap="square" rtlCol="0">
            <a:spAutoFit/>
          </a:bodyPr>
          <a:lstStyle/>
          <a:p>
            <a:pPr algn="r"/>
            <a:r>
              <a:rPr lang="en-US" altLang="zh-CN" i="1" dirty="0" smtClean="0"/>
              <a:t>Barrier</a:t>
            </a:r>
            <a:endParaRPr kumimoji="1" lang="zh-CN" altLang="en-US" i="1" dirty="0"/>
          </a:p>
        </p:txBody>
      </p:sp>
      <p:sp>
        <p:nvSpPr>
          <p:cNvPr id="17" name="円/楕円 54"/>
          <p:cNvSpPr/>
          <p:nvPr/>
        </p:nvSpPr>
        <p:spPr bwMode="auto">
          <a:xfrm>
            <a:off x="8028384" y="4869160"/>
            <a:ext cx="720080" cy="427563"/>
          </a:xfrm>
          <a:prstGeom prst="ellipse">
            <a:avLst/>
          </a:prstGeom>
          <a:noFill/>
          <a:ln w="38100" cap="flat" cmpd="sng" algn="ctr">
            <a:solidFill>
              <a:srgbClr val="C0504D"/>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Calibri" pitchFamily="34" charset="0"/>
            </a:endParaRPr>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112913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Challenges </a:t>
            </a:r>
            <a:r>
              <a:rPr lang="en-US" altLang="ja-JP" dirty="0" smtClean="0"/>
              <a:t>(2/2)</a:t>
            </a:r>
            <a:endParaRPr kumimoji="1" lang="zh-CN" altLang="en-US" dirty="0"/>
          </a:p>
        </p:txBody>
      </p:sp>
      <p:sp>
        <p:nvSpPr>
          <p:cNvPr id="3" name="内容占位符 2"/>
          <p:cNvSpPr>
            <a:spLocks noGrp="1"/>
          </p:cNvSpPr>
          <p:nvPr>
            <p:ph idx="1"/>
          </p:nvPr>
        </p:nvSpPr>
        <p:spPr/>
        <p:txBody>
          <a:bodyPr/>
          <a:lstStyle/>
          <a:p>
            <a:r>
              <a:rPr lang="en-US" altLang="ja-JP" dirty="0"/>
              <a:t>Nested parallelism</a:t>
            </a:r>
          </a:p>
          <a:p>
            <a:pPr lvl="1"/>
            <a:r>
              <a:rPr lang="en-US" altLang="ja-JP" dirty="0"/>
              <a:t>Simply creates new </a:t>
            </a:r>
            <a:r>
              <a:rPr lang="en-US" altLang="ja-JP" dirty="0" err="1" smtClean="0"/>
              <a:t>Pthreads</a:t>
            </a:r>
            <a:r>
              <a:rPr lang="en-US" altLang="ja-JP" dirty="0" smtClean="0"/>
              <a:t>, and offloads </a:t>
            </a:r>
            <a:r>
              <a:rPr lang="en-US" altLang="ja-JP" dirty="0"/>
              <a:t>thread scheduling to OS, </a:t>
            </a:r>
          </a:p>
          <a:p>
            <a:pPr lvl="1"/>
            <a:r>
              <a:rPr lang="en-US" altLang="ja-JP" dirty="0" smtClean="0"/>
              <a:t>Causes </a:t>
            </a:r>
            <a:r>
              <a:rPr lang="en-US" altLang="ja-JP" dirty="0">
                <a:solidFill>
                  <a:srgbClr val="C0504D"/>
                </a:solidFill>
              </a:rPr>
              <a:t>threads </a:t>
            </a:r>
            <a:r>
              <a:rPr lang="en-US" altLang="ja-JP" b="1" dirty="0">
                <a:solidFill>
                  <a:srgbClr val="C0504D"/>
                </a:solidFill>
              </a:rPr>
              <a:t>OVERRUNNING</a:t>
            </a:r>
            <a:r>
              <a:rPr lang="en-US" altLang="ja-JP" dirty="0">
                <a:solidFill>
                  <a:srgbClr val="C0504D"/>
                </a:solidFill>
              </a:rPr>
              <a:t> </a:t>
            </a:r>
            <a:r>
              <a:rPr lang="en-US" altLang="ja-JP" dirty="0">
                <a:solidFill>
                  <a:schemeClr val="accent2"/>
                </a:solidFill>
              </a:rPr>
              <a:t>issue</a:t>
            </a:r>
            <a:endParaRPr lang="ja-JP" altLang="en-US" dirty="0">
              <a:solidFill>
                <a:schemeClr val="accent2"/>
              </a:solidFill>
            </a:endParaRPr>
          </a:p>
          <a:p>
            <a:endParaRPr kumimoji="1" lang="zh-CN" altLang="en-US" dirty="0"/>
          </a:p>
        </p:txBody>
      </p:sp>
      <p:sp>
        <p:nvSpPr>
          <p:cNvPr id="4" name="幻灯片编号占位符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8" name="テキスト ボックス 88"/>
          <p:cNvSpPr txBox="1"/>
          <p:nvPr/>
        </p:nvSpPr>
        <p:spPr>
          <a:xfrm>
            <a:off x="2123728" y="3297765"/>
            <a:ext cx="3960440" cy="2579507"/>
          </a:xfrm>
          <a:prstGeom prst="rect">
            <a:avLst/>
          </a:prstGeom>
          <a:gradFill flip="none" rotWithShape="1">
            <a:gsLst>
              <a:gs pos="0">
                <a:schemeClr val="bg1">
                  <a:lumMod val="85000"/>
                </a:schemeClr>
              </a:gs>
              <a:gs pos="79000">
                <a:schemeClr val="bg1">
                  <a:lumMod val="95000"/>
                </a:schemeClr>
              </a:gs>
              <a:gs pos="100000">
                <a:schemeClr val="bg1">
                  <a:lumMod val="95000"/>
                </a:schemeClr>
              </a:gs>
            </a:gsLst>
            <a:lin ang="0" scaled="1"/>
            <a:tileRect/>
          </a:gradFill>
          <a:effectLst>
            <a:outerShdw blurRad="50800" dist="38100" dir="2700000" algn="tl" rotWithShape="0">
              <a:prstClr val="black">
                <a:alpha val="40000"/>
              </a:prstClr>
            </a:outerShdw>
          </a:effectLst>
        </p:spPr>
        <p:txBody>
          <a:bodyPr wrap="square" lIns="180000" tIns="180000" rIns="180000" bIns="180000" rtlCol="0">
            <a:spAutoFit/>
          </a:bodyPr>
          <a:lstStyle>
            <a:defPPr>
              <a:defRPr lang="ja-JP"/>
            </a:defPPr>
            <a:lvl1pPr>
              <a:defRPr>
                <a:solidFill>
                  <a:srgbClr val="C00000"/>
                </a:solidFill>
                <a:latin typeface="Cambria Math" panose="02040503050406030204" pitchFamily="18" charset="0"/>
                <a:ea typeface="Cambria Math" panose="02040503050406030204" pitchFamily="18" charset="0"/>
              </a:defRPr>
            </a:lvl1pPr>
            <a:lvl2pPr lvl="1">
              <a:defRPr>
                <a:solidFill>
                  <a:schemeClr val="accent3">
                    <a:lumMod val="75000"/>
                  </a:schemeClr>
                </a:solidFill>
                <a:latin typeface="Cambria Math" panose="02040503050406030204" pitchFamily="18" charset="0"/>
                <a:ea typeface="Cambria Math" panose="02040503050406030204" pitchFamily="18" charset="0"/>
              </a:defRPr>
            </a:lvl2pPr>
            <a:lvl3pPr lvl="2"/>
            <a:lvl4pPr lvl="3">
              <a:defRPr>
                <a:solidFill>
                  <a:schemeClr val="accent3">
                    <a:lumMod val="75000"/>
                  </a:schemeClr>
                </a:solidFill>
              </a:defRPr>
            </a:lvl4pPr>
          </a:lstStyle>
          <a:p>
            <a:r>
              <a:rPr lang="en-US" altLang="ja-JP" dirty="0">
                <a:solidFill>
                  <a:schemeClr val="accent2">
                    <a:lumMod val="50000"/>
                  </a:schemeClr>
                </a:solidFill>
              </a:rPr>
              <a:t>#</a:t>
            </a:r>
            <a:r>
              <a:rPr lang="en-US" altLang="ja-JP" dirty="0">
                <a:solidFill>
                  <a:srgbClr val="632523"/>
                </a:solidFill>
              </a:rPr>
              <a:t>pragma </a:t>
            </a:r>
            <a:r>
              <a:rPr lang="en-US" altLang="ja-JP" dirty="0" err="1">
                <a:solidFill>
                  <a:schemeClr val="tx1"/>
                </a:solidFill>
              </a:rPr>
              <a:t>omp</a:t>
            </a:r>
            <a:r>
              <a:rPr lang="en-US" altLang="ja-JP" dirty="0">
                <a:solidFill>
                  <a:schemeClr val="tx1"/>
                </a:solidFill>
              </a:rPr>
              <a:t> parallel</a:t>
            </a:r>
          </a:p>
          <a:p>
            <a:r>
              <a:rPr lang="en-US" altLang="ja-JP" dirty="0">
                <a:solidFill>
                  <a:schemeClr val="tx1"/>
                </a:solidFill>
              </a:rPr>
              <a:t>{</a:t>
            </a:r>
          </a:p>
          <a:p>
            <a:pPr lvl="1"/>
            <a:r>
              <a:rPr lang="en-US" altLang="ja-JP" dirty="0">
                <a:solidFill>
                  <a:srgbClr val="632523"/>
                </a:solidFill>
              </a:rPr>
              <a:t>#pragma </a:t>
            </a:r>
            <a:r>
              <a:rPr lang="en-US" altLang="ja-JP" dirty="0" err="1">
                <a:solidFill>
                  <a:schemeClr val="tx1"/>
                </a:solidFill>
              </a:rPr>
              <a:t>omp</a:t>
            </a:r>
            <a:r>
              <a:rPr lang="en-US" altLang="ja-JP" dirty="0">
                <a:solidFill>
                  <a:schemeClr val="tx1"/>
                </a:solidFill>
              </a:rPr>
              <a:t> single</a:t>
            </a:r>
          </a:p>
          <a:p>
            <a:pPr lvl="1"/>
            <a:r>
              <a:rPr lang="en-US" altLang="ja-JP" dirty="0">
                <a:solidFill>
                  <a:schemeClr val="tx1"/>
                </a:solidFill>
              </a:rPr>
              <a:t>{</a:t>
            </a:r>
          </a:p>
          <a:p>
            <a:pPr lvl="2"/>
            <a:r>
              <a:rPr lang="en-US" altLang="ja-JP" dirty="0">
                <a:solidFill>
                  <a:srgbClr val="632523"/>
                </a:solidFill>
              </a:rPr>
              <a:t>#pragma </a:t>
            </a:r>
            <a:r>
              <a:rPr lang="en-US" altLang="ja-JP" dirty="0" err="1"/>
              <a:t>omp</a:t>
            </a:r>
            <a:r>
              <a:rPr lang="en-US" altLang="ja-JP" dirty="0"/>
              <a:t> parallel</a:t>
            </a:r>
          </a:p>
          <a:p>
            <a:pPr lvl="2"/>
            <a:r>
              <a:rPr lang="en-US" altLang="ja-JP" dirty="0"/>
              <a:t>{ … }</a:t>
            </a:r>
          </a:p>
          <a:p>
            <a:pPr lvl="1"/>
            <a:r>
              <a:rPr lang="en-US" altLang="ja-JP" dirty="0">
                <a:solidFill>
                  <a:schemeClr val="tx1"/>
                </a:solidFill>
              </a:rPr>
              <a:t>}</a:t>
            </a:r>
          </a:p>
          <a:p>
            <a:r>
              <a:rPr lang="en-US" altLang="ja-JP" dirty="0">
                <a:solidFill>
                  <a:schemeClr val="tx1"/>
                </a:solidFill>
              </a:rPr>
              <a:t>}</a:t>
            </a:r>
          </a:p>
        </p:txBody>
      </p:sp>
      <p:sp>
        <p:nvSpPr>
          <p:cNvPr id="10" name="テキスト ボックス 90"/>
          <p:cNvSpPr txBox="1"/>
          <p:nvPr/>
        </p:nvSpPr>
        <p:spPr>
          <a:xfrm>
            <a:off x="4644008" y="3443720"/>
            <a:ext cx="2482736" cy="338554"/>
          </a:xfrm>
          <a:prstGeom prst="rect">
            <a:avLst/>
          </a:prstGeom>
          <a:noFill/>
        </p:spPr>
        <p:txBody>
          <a:bodyPr wrap="square" rtlCol="0">
            <a:spAutoFit/>
          </a:bodyPr>
          <a:lstStyle/>
          <a:p>
            <a:r>
              <a:rPr kumimoji="1" lang="en-US" altLang="ja-JP" sz="1600" b="1" i="1" dirty="0" smtClean="0">
                <a:solidFill>
                  <a:schemeClr val="accent2"/>
                </a:solidFill>
              </a:rPr>
              <a:t>Creates N </a:t>
            </a:r>
            <a:r>
              <a:rPr kumimoji="1" lang="en-US" altLang="ja-JP" sz="1600" b="1" i="1" dirty="0" err="1" smtClean="0">
                <a:solidFill>
                  <a:schemeClr val="accent2"/>
                </a:solidFill>
              </a:rPr>
              <a:t>Pthreads</a:t>
            </a:r>
            <a:r>
              <a:rPr kumimoji="1" lang="en-US" altLang="ja-JP" sz="1600" b="1" i="1" dirty="0" smtClean="0">
                <a:solidFill>
                  <a:schemeClr val="accent2"/>
                </a:solidFill>
              </a:rPr>
              <a:t> !</a:t>
            </a:r>
            <a:endParaRPr kumimoji="1" lang="ja-JP" altLang="en-US" sz="1600" b="1" i="1" dirty="0">
              <a:solidFill>
                <a:schemeClr val="accent2"/>
              </a:solidFill>
            </a:endParaRPr>
          </a:p>
        </p:txBody>
      </p:sp>
      <p:sp>
        <p:nvSpPr>
          <p:cNvPr id="11" name="テキスト ボックス 91"/>
          <p:cNvSpPr txBox="1"/>
          <p:nvPr/>
        </p:nvSpPr>
        <p:spPr>
          <a:xfrm>
            <a:off x="5364088" y="4528216"/>
            <a:ext cx="2454160" cy="338554"/>
          </a:xfrm>
          <a:prstGeom prst="rect">
            <a:avLst/>
          </a:prstGeom>
          <a:noFill/>
        </p:spPr>
        <p:txBody>
          <a:bodyPr wrap="square" rtlCol="0">
            <a:spAutoFit/>
          </a:bodyPr>
          <a:lstStyle/>
          <a:p>
            <a:r>
              <a:rPr kumimoji="1" lang="en-US" altLang="ja-JP" sz="1600" b="1" i="1" dirty="0" smtClean="0">
                <a:solidFill>
                  <a:srgbClr val="C0504D"/>
                </a:solidFill>
              </a:rPr>
              <a:t>Creates N </a:t>
            </a:r>
            <a:r>
              <a:rPr kumimoji="1" lang="en-US" altLang="ja-JP" sz="1600" b="1" i="1" dirty="0" err="1" smtClean="0">
                <a:solidFill>
                  <a:srgbClr val="C0504D"/>
                </a:solidFill>
              </a:rPr>
              <a:t>Pthreads</a:t>
            </a:r>
            <a:r>
              <a:rPr kumimoji="1" lang="en-US" altLang="ja-JP" sz="1600" b="1" i="1" dirty="0" smtClean="0">
                <a:solidFill>
                  <a:srgbClr val="C0504D"/>
                </a:solidFill>
              </a:rPr>
              <a:t> !</a:t>
            </a:r>
            <a:endParaRPr kumimoji="1" lang="ja-JP" altLang="en-US" sz="1600" b="1" i="1" dirty="0">
              <a:solidFill>
                <a:srgbClr val="C0504D"/>
              </a:solidFill>
            </a:endParaRPr>
          </a:p>
        </p:txBody>
      </p:sp>
      <p:grpSp>
        <p:nvGrpSpPr>
          <p:cNvPr id="6" name="组 5"/>
          <p:cNvGrpSpPr/>
          <p:nvPr/>
        </p:nvGrpSpPr>
        <p:grpSpPr>
          <a:xfrm>
            <a:off x="6228184" y="4869160"/>
            <a:ext cx="2454160" cy="554578"/>
            <a:chOff x="6228184" y="4869160"/>
            <a:chExt cx="2454160" cy="554578"/>
          </a:xfrm>
        </p:grpSpPr>
        <p:sp>
          <p:nvSpPr>
            <p:cNvPr id="9" name="テキスト ボックス 91"/>
            <p:cNvSpPr txBox="1"/>
            <p:nvPr/>
          </p:nvSpPr>
          <p:spPr>
            <a:xfrm>
              <a:off x="6228184" y="5085184"/>
              <a:ext cx="2454160" cy="338554"/>
            </a:xfrm>
            <a:prstGeom prst="rect">
              <a:avLst/>
            </a:prstGeom>
            <a:noFill/>
          </p:spPr>
          <p:txBody>
            <a:bodyPr wrap="square" rtlCol="0">
              <a:spAutoFit/>
            </a:bodyPr>
            <a:lstStyle/>
            <a:p>
              <a:r>
                <a:rPr kumimoji="1" lang="en-US" altLang="ja-JP" sz="1600" b="1" i="1" dirty="0" smtClean="0">
                  <a:solidFill>
                    <a:srgbClr val="C0504D"/>
                  </a:solidFill>
                </a:rPr>
                <a:t>ONLY use IDLE threads</a:t>
              </a:r>
              <a:endParaRPr kumimoji="1" lang="ja-JP" altLang="en-US" sz="1600" b="1" i="1" dirty="0">
                <a:solidFill>
                  <a:srgbClr val="C0504D"/>
                </a:solidFill>
              </a:endParaRPr>
            </a:p>
          </p:txBody>
        </p:sp>
        <p:sp>
          <p:nvSpPr>
            <p:cNvPr id="5" name="下箭头 4"/>
            <p:cNvSpPr/>
            <p:nvPr/>
          </p:nvSpPr>
          <p:spPr>
            <a:xfrm>
              <a:off x="6948264" y="4869160"/>
              <a:ext cx="216024" cy="21602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6273099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685800" y="1196751"/>
            <a:ext cx="7772400" cy="2403699"/>
          </a:xfrm>
        </p:spPr>
        <p:txBody>
          <a:bodyPr>
            <a:normAutofit/>
          </a:bodyPr>
          <a:lstStyle/>
          <a:p>
            <a:r>
              <a:rPr lang="en-US" altLang="ja-JP" sz="2400" dirty="0"/>
              <a:t>Design and </a:t>
            </a:r>
            <a:r>
              <a:rPr lang="en-US" altLang="ja-JP" sz="2400" dirty="0" smtClean="0"/>
              <a:t>Implementation</a:t>
            </a:r>
            <a:br>
              <a:rPr lang="en-US" altLang="ja-JP" sz="2400" dirty="0" smtClean="0"/>
            </a:br>
            <a:r>
              <a:rPr lang="en-US" altLang="ja-JP" sz="2400" dirty="0" smtClean="0"/>
              <a:t/>
            </a:r>
            <a:br>
              <a:rPr lang="en-US" altLang="ja-JP" sz="2400" dirty="0" smtClean="0"/>
            </a:br>
            <a:endParaRPr lang="en-US" altLang="ja-JP" sz="2400" b="1" dirty="0"/>
          </a:p>
        </p:txBody>
      </p:sp>
      <p:sp>
        <p:nvSpPr>
          <p:cNvPr id="2" name="副标题 1"/>
          <p:cNvSpPr>
            <a:spLocks noGrp="1"/>
          </p:cNvSpPr>
          <p:nvPr>
            <p:ph type="subTitle" idx="1"/>
          </p:nvPr>
        </p:nvSpPr>
        <p:spPr/>
        <p:txBody>
          <a:bodyPr/>
          <a:lstStyle/>
          <a:p>
            <a:endParaRPr kumimoji="1" lang="zh-CN" altLang="en-US"/>
          </a:p>
        </p:txBody>
      </p:sp>
      <p:sp>
        <p:nvSpPr>
          <p:cNvPr id="4" name="文本框 3"/>
          <p:cNvSpPr txBox="1"/>
          <p:nvPr/>
        </p:nvSpPr>
        <p:spPr>
          <a:xfrm>
            <a:off x="35496" y="6264662"/>
            <a:ext cx="7344816" cy="338554"/>
          </a:xfrm>
          <a:prstGeom prst="rect">
            <a:avLst/>
          </a:prstGeom>
          <a:noFill/>
        </p:spPr>
        <p:txBody>
          <a:bodyPr wrap="square" rtlCol="0">
            <a:spAutoFit/>
          </a:bodyPr>
          <a:lstStyle/>
          <a:p>
            <a:r>
              <a:rPr lang="en-US" altLang="zh-CN" sz="1600" i="1" dirty="0" smtClean="0">
                <a:solidFill>
                  <a:schemeClr val="tx1">
                    <a:lumMod val="75000"/>
                    <a:lumOff val="25000"/>
                  </a:schemeClr>
                </a:solidFill>
              </a:rPr>
              <a:t>Implementation is </a:t>
            </a:r>
            <a:r>
              <a:rPr lang="en-US" altLang="zh-CN" sz="1600" i="1" dirty="0">
                <a:solidFill>
                  <a:schemeClr val="tx1">
                    <a:lumMod val="75000"/>
                    <a:lumOff val="25000"/>
                  </a:schemeClr>
                </a:solidFill>
              </a:rPr>
              <a:t>based </a:t>
            </a:r>
            <a:r>
              <a:rPr lang="en-US" altLang="zh-CN" sz="1600" i="1" dirty="0" smtClean="0">
                <a:solidFill>
                  <a:schemeClr val="tx1">
                    <a:lumMod val="75000"/>
                    <a:lumOff val="25000"/>
                  </a:schemeClr>
                </a:solidFill>
              </a:rPr>
              <a:t>on Intel </a:t>
            </a:r>
            <a:r>
              <a:rPr lang="en-US" altLang="zh-CN" sz="1600" i="1" dirty="0" err="1">
                <a:solidFill>
                  <a:schemeClr val="tx1">
                    <a:lumMod val="75000"/>
                    <a:lumOff val="25000"/>
                  </a:schemeClr>
                </a:solidFill>
              </a:rPr>
              <a:t>OpenMP</a:t>
            </a:r>
            <a:r>
              <a:rPr lang="en-US" altLang="zh-CN" sz="1600" i="1" dirty="0">
                <a:solidFill>
                  <a:schemeClr val="tx1">
                    <a:lumMod val="75000"/>
                    <a:lumOff val="25000"/>
                  </a:schemeClr>
                </a:solidFill>
              </a:rPr>
              <a:t> runtime (version 20130412) </a:t>
            </a:r>
          </a:p>
        </p:txBody>
      </p:sp>
      <p:sp>
        <p:nvSpPr>
          <p:cNvPr id="3" name="幻灯片编号占位符 2"/>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5" name="文本框 4"/>
          <p:cNvSpPr txBox="1"/>
          <p:nvPr/>
        </p:nvSpPr>
        <p:spPr>
          <a:xfrm>
            <a:off x="683568" y="2420888"/>
            <a:ext cx="6480720" cy="1015663"/>
          </a:xfrm>
          <a:prstGeom prst="rect">
            <a:avLst/>
          </a:prstGeom>
          <a:noFill/>
        </p:spPr>
        <p:txBody>
          <a:bodyPr wrap="square" rtlCol="0">
            <a:spAutoFit/>
          </a:bodyPr>
          <a:lstStyle/>
          <a:p>
            <a:pPr marL="571500" indent="-571500">
              <a:buFont typeface="Symbol" charset="2"/>
              <a:buChar char="-"/>
            </a:pPr>
            <a:r>
              <a:rPr lang="en-US" altLang="zh-CN" sz="3600" dirty="0" err="1">
                <a:solidFill>
                  <a:srgbClr val="1F497D"/>
                </a:solidFill>
              </a:rPr>
              <a:t>OpenMP</a:t>
            </a:r>
            <a:r>
              <a:rPr lang="en-US" altLang="zh-CN" sz="3600" dirty="0">
                <a:solidFill>
                  <a:srgbClr val="1F497D"/>
                </a:solidFill>
              </a:rPr>
              <a:t> Runtime </a:t>
            </a:r>
            <a:r>
              <a:rPr lang="en-US" altLang="zh-CN" sz="3600" dirty="0" smtClean="0">
                <a:solidFill>
                  <a:srgbClr val="1F497D"/>
                </a:solidFill>
              </a:rPr>
              <a:t>Extension</a:t>
            </a:r>
          </a:p>
          <a:p>
            <a:pPr marL="531813" indent="-531813">
              <a:buFont typeface="Symbol" charset="2"/>
              <a:buChar char="-"/>
            </a:pPr>
            <a:r>
              <a:rPr lang="en-US" altLang="zh-CN" sz="2400" dirty="0" smtClean="0">
                <a:solidFill>
                  <a:srgbClr val="1F497D"/>
                </a:solidFill>
              </a:rPr>
              <a:t>MPI </a:t>
            </a:r>
            <a:r>
              <a:rPr lang="en-US" altLang="zh-CN" sz="2400" dirty="0">
                <a:solidFill>
                  <a:srgbClr val="1F497D"/>
                </a:solidFill>
              </a:rPr>
              <a:t>Internal Parallelism</a:t>
            </a:r>
            <a:endParaRPr kumimoji="1" lang="zh-CN" altLang="en-US" sz="2400" dirty="0">
              <a:solidFill>
                <a:srgbClr val="1F497D"/>
              </a:solidFill>
            </a:endParaRPr>
          </a:p>
        </p:txBody>
      </p:sp>
    </p:spTree>
    <p:extLst>
      <p:ext uri="{BB962C8B-B14F-4D97-AF65-F5344CB8AC3E}">
        <p14:creationId xmlns:p14="http://schemas.microsoft.com/office/powerpoint/2010/main" val="6154391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2013-09-25-Min-Si</Template>
  <TotalTime>20083</TotalTime>
  <Words>4114</Words>
  <Application>Microsoft Macintosh PowerPoint</Application>
  <PresentationFormat>On-screen Show (4:3)</PresentationFormat>
  <Paragraphs>893</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テーマ</vt:lpstr>
      <vt:lpstr>MT-MPI: Multithreaded MPI for Many-Core Environments </vt:lpstr>
      <vt:lpstr>Presentation Overview</vt:lpstr>
      <vt:lpstr>Many-core Architectures</vt:lpstr>
      <vt:lpstr>MPI programming on Many-Core Architectures</vt:lpstr>
      <vt:lpstr>Problem in Funneled / Serialized mode</vt:lpstr>
      <vt:lpstr>Our Approach</vt:lpstr>
      <vt:lpstr>Challenges (1/2)</vt:lpstr>
      <vt:lpstr>Challenges (2/2)</vt:lpstr>
      <vt:lpstr>Design and Implementation  </vt:lpstr>
      <vt:lpstr>Guaranteed Idle Threads VS Temporarily Idle Threads</vt:lpstr>
      <vt:lpstr>Expose Guaranteed Idle Threads</vt:lpstr>
      <vt:lpstr>PowerPoint Presentation</vt:lpstr>
      <vt:lpstr>1. Derived Datatype Packing Processing</vt:lpstr>
      <vt:lpstr>2. Shared Memory Communication</vt:lpstr>
      <vt:lpstr>Sequential Pipelining VS Parallelism</vt:lpstr>
      <vt:lpstr>3. InfiniBand Communication</vt:lpstr>
      <vt:lpstr>Evaluation</vt:lpstr>
      <vt:lpstr>Derived Datatype Packing</vt:lpstr>
      <vt:lpstr>PowerPoint Presentation</vt:lpstr>
      <vt:lpstr>PowerPoint Presentation</vt:lpstr>
      <vt:lpstr>Shared Memory Communication</vt:lpstr>
      <vt:lpstr>One-sided Operations and IB netmod Optimization</vt:lpstr>
      <vt:lpstr>One-sided Graph500 benchmark</vt:lpstr>
      <vt:lpstr>Conclusion</vt:lpstr>
      <vt:lpstr>Backup</vt:lpstr>
      <vt:lpstr>OpenMP Runtime Extension 2</vt:lpstr>
      <vt:lpstr>OpenMP Runtime Extension 2</vt:lpstr>
      <vt:lpstr>Prefetching issue when compiler vectorized  non-contiguous data</vt:lpstr>
      <vt:lpstr>Intra-node Large Message Communication</vt:lpstr>
      <vt:lpstr>Parallel InfiniBand communication</vt:lpstr>
      <vt:lpstr>Parallelize InfiniBand Small Data Transfer</vt:lpstr>
      <vt:lpstr>Eager Message Transferring in IB netmod</vt:lpstr>
      <vt:lpstr>Parallel Eager protocol in IB netmod </vt:lpstr>
      <vt:lpstr>Example:  One-sided Communication</vt:lpstr>
      <vt:lpstr>Parallel One-sided communication</vt:lpstr>
      <vt:lpstr>Parallel One-sided communication</vt:lpstr>
      <vt:lpstr>Profiling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simin</dc:creator>
  <cp:lastModifiedBy>Pavan Balaji</cp:lastModifiedBy>
  <cp:revision>2068</cp:revision>
  <cp:lastPrinted>2013-11-06T08:22:20Z</cp:lastPrinted>
  <dcterms:created xsi:type="dcterms:W3CDTF">2013-10-24T02:24:52Z</dcterms:created>
  <dcterms:modified xsi:type="dcterms:W3CDTF">2014-06-14T07:46:12Z</dcterms:modified>
</cp:coreProperties>
</file>