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0" r:id="rId3"/>
    <p:sldId id="273" r:id="rId4"/>
    <p:sldId id="257" r:id="rId5"/>
    <p:sldId id="258" r:id="rId6"/>
    <p:sldId id="259" r:id="rId7"/>
    <p:sldId id="281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9" r:id="rId16"/>
    <p:sldId id="270" r:id="rId17"/>
    <p:sldId id="271" r:id="rId18"/>
    <p:sldId id="282" r:id="rId19"/>
    <p:sldId id="272" r:id="rId20"/>
    <p:sldId id="279" r:id="rId21"/>
    <p:sldId id="274" r:id="rId22"/>
    <p:sldId id="276" r:id="rId23"/>
    <p:sldId id="277" r:id="rId24"/>
    <p:sldId id="278" r:id="rId25"/>
    <p:sldId id="283" r:id="rId26"/>
    <p:sldId id="268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15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41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1.- Iterate through the stack trace, and get the instruction pointer (IP)</a:t>
            </a:r>
          </a:p>
          <a:p>
            <a:r>
              <a:rPr lang="en-US" dirty="0" smtClean="0"/>
              <a:t>2.- Traverse the debug information object list to find that corresponding to IP</a:t>
            </a:r>
          </a:p>
          <a:p>
            <a:r>
              <a:rPr lang="en-US" dirty="0" smtClean="0"/>
              <a:t>3.- Bring the found debug information object to the front of the list (optimization)</a:t>
            </a:r>
          </a:p>
          <a:p>
            <a:r>
              <a:rPr lang="en-US" dirty="0" smtClean="0"/>
              <a:t>4.- Iterate through the debug information scopes, working outwards</a:t>
            </a:r>
          </a:p>
          <a:p>
            <a:r>
              <a:rPr lang="en-US" dirty="0" smtClean="0"/>
              <a:t>5.- Extract the set of variables in the current scope (valid for the current program counter on the current stack trace level)</a:t>
            </a:r>
          </a:p>
          <a:p>
            <a:r>
              <a:rPr lang="en-US" dirty="0" smtClean="0"/>
              <a:t>6.- Iterate over them until one is found comprising the target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4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CE748-236F-4E80-B973-A2DF494ECA0B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1189A0-D3F5-413E-A9CC-6204AA93A386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F37A-EF46-48DF-82A0-D1AA6920C3F7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147053-1C2D-4D18-ABFA-E32DC1B3C25E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24ED6-DA13-41BC-B3D9-9B04D1536778}" type="datetime1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1E0527-4186-450F-A4F6-9471B7D57FD4}" type="datetime1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626832-DDDE-4406-8E1C-5880FF67CA7D}" type="datetime1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327F-78FD-4CA9-AFBD-E167D96DD9CC}" type="datetime1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F22F2D-3186-45B5-8CC9-0A1E1B7E9131}" type="datetime1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54475E-0443-4765-9545-FF6CB803F558}" type="datetime1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F910329-536F-4909-90D0-0CCA9B3D8EED}" type="datetime1">
              <a:rPr lang="en-US" smtClean="0"/>
              <a:t>9/12/2014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laji@anl.gov" TargetMode="External"/><Relationship Id="rId2" Type="http://schemas.openxmlformats.org/officeDocument/2006/relationships/hyperlink" Target="mailto:apenya@anl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Framework for Tracking Memory Accesses in Scientific Applications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Antonio J. </a:t>
            </a:r>
            <a:r>
              <a:rPr lang="en-US" dirty="0" smtClean="0"/>
              <a:t>Peña		</a:t>
            </a:r>
            <a:r>
              <a:rPr lang="en-US" dirty="0"/>
              <a:t>	</a:t>
            </a:r>
            <a:r>
              <a:rPr lang="en-US" dirty="0" smtClean="0"/>
              <a:t>	         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endParaRPr lang="en-US" dirty="0" smtClean="0"/>
          </a:p>
          <a:p>
            <a:r>
              <a:rPr lang="en-US" dirty="0"/>
              <a:t>Argonne National </a:t>
            </a:r>
            <a:r>
              <a:rPr lang="en-US" dirty="0" smtClean="0"/>
              <a:t>Laboratory	              Argonne National Laboratory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apenya@anl.gov</a:t>
            </a:r>
            <a:r>
              <a:rPr lang="en-US" dirty="0" smtClean="0"/>
              <a:t>				     </a:t>
            </a:r>
            <a:r>
              <a:rPr lang="en-US" dirty="0" smtClean="0">
                <a:hlinkClick r:id="rId3"/>
              </a:rPr>
              <a:t>balaji@anl.gov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Callgrind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dirty="0" smtClean="0"/>
              <a:t>“Call-graph generating cache and branch prediction profiler”</a:t>
            </a:r>
          </a:p>
          <a:p>
            <a:r>
              <a:rPr lang="en-US" dirty="0" smtClean="0"/>
              <a:t>Purpose: profiling tool</a:t>
            </a:r>
          </a:p>
          <a:p>
            <a:r>
              <a:rPr lang="en-US" dirty="0" smtClean="0"/>
              <a:t>Collects, </a:t>
            </a:r>
            <a:r>
              <a:rPr lang="en-US" b="1" dirty="0" smtClean="0">
                <a:solidFill>
                  <a:schemeClr val="accent2"/>
                </a:solidFill>
              </a:rPr>
              <a:t>by source line of 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 of instructions</a:t>
            </a:r>
          </a:p>
          <a:p>
            <a:pPr lvl="1"/>
            <a:r>
              <a:rPr lang="en-US" dirty="0" smtClean="0"/>
              <a:t># of function calls</a:t>
            </a:r>
          </a:p>
          <a:p>
            <a:pPr lvl="1"/>
            <a:r>
              <a:rPr lang="en-US" dirty="0" smtClean="0"/>
              <a:t>Caller-</a:t>
            </a:r>
            <a:r>
              <a:rPr lang="en-US" dirty="0" err="1" smtClean="0"/>
              <a:t>callee</a:t>
            </a:r>
            <a:r>
              <a:rPr lang="en-US" dirty="0" smtClean="0"/>
              <a:t> relationship among function calls (</a:t>
            </a:r>
            <a:r>
              <a:rPr lang="en-US" i="1" dirty="0" smtClean="0"/>
              <a:t>call graph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</a:t>
            </a:r>
            <a:r>
              <a:rPr lang="en-US" b="1" dirty="0">
                <a:solidFill>
                  <a:schemeClr val="accent2"/>
                </a:solidFill>
              </a:rPr>
              <a:t>cache simulation </a:t>
            </a:r>
            <a:r>
              <a:rPr lang="en-US" dirty="0" smtClean="0"/>
              <a:t>is enabled:</a:t>
            </a:r>
          </a:p>
          <a:p>
            <a:pPr lvl="1"/>
            <a:r>
              <a:rPr lang="en-US" dirty="0" smtClean="0"/>
              <a:t>Cache misses</a:t>
            </a:r>
          </a:p>
          <a:p>
            <a:pPr lvl="1"/>
            <a:r>
              <a:rPr lang="en-US" dirty="0" smtClean="0"/>
              <a:t>Cache hierarchy modeled after the host’s one by default</a:t>
            </a:r>
          </a:p>
          <a:p>
            <a:pPr lvl="1"/>
            <a:r>
              <a:rPr lang="en-US" dirty="0" smtClean="0"/>
              <a:t>Branch predictor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prefetcher</a:t>
            </a:r>
            <a:endParaRPr lang="en-US" dirty="0" smtClean="0"/>
          </a:p>
          <a:p>
            <a:r>
              <a:rPr lang="en-US" dirty="0" err="1" smtClean="0"/>
              <a:t>Kcachegrind</a:t>
            </a:r>
            <a:r>
              <a:rPr lang="en-US" dirty="0" smtClean="0"/>
              <a:t> integration: visualization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9467" y="2636837"/>
            <a:ext cx="4998333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75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the differentiation of memory objects:</a:t>
            </a:r>
          </a:p>
          <a:p>
            <a:pPr lvl="1"/>
            <a:r>
              <a:rPr lang="en-US" dirty="0" smtClean="0"/>
              <a:t>Locate the memory object comprising a given memory address</a:t>
            </a:r>
          </a:p>
          <a:p>
            <a:pPr lvl="1"/>
            <a:r>
              <a:rPr lang="en-US" dirty="0" smtClean="0"/>
              <a:t>Store its associated access data</a:t>
            </a:r>
          </a:p>
          <a:p>
            <a:r>
              <a:rPr lang="en-US" dirty="0"/>
              <a:t>Added support to be used from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Statically (stack) and dynamically (heap) allocated memory objects require different approaches</a:t>
            </a:r>
          </a:p>
          <a:p>
            <a:r>
              <a:rPr lang="en-US" dirty="0" smtClean="0"/>
              <a:t>Sample use from tools (</a:t>
            </a:r>
            <a:r>
              <a:rPr lang="en-US" dirty="0" err="1" smtClean="0"/>
              <a:t>pseudocode</a:t>
            </a:r>
            <a:r>
              <a:rPr lang="en-US" dirty="0" smtClean="0"/>
              <a:t>):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27" y="4191000"/>
            <a:ext cx="4928146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Extensions:</a:t>
            </a:r>
            <a:br>
              <a:rPr lang="en-US" dirty="0" smtClean="0"/>
            </a:br>
            <a:r>
              <a:rPr lang="en-US" dirty="0" smtClean="0"/>
              <a:t>Statically Allocated Memory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Debug information (e.g. </a:t>
            </a:r>
            <a:r>
              <a:rPr lang="en-US" i="1" dirty="0" err="1"/>
              <a:t>gcc</a:t>
            </a:r>
            <a:r>
              <a:rPr lang="en-US" i="1" dirty="0"/>
              <a:t> -g</a:t>
            </a:r>
            <a:r>
              <a:rPr lang="en-US" dirty="0"/>
              <a:t>)</a:t>
            </a:r>
          </a:p>
          <a:p>
            <a:r>
              <a:rPr lang="en-US" dirty="0"/>
              <a:t>Extended functionality:</a:t>
            </a:r>
          </a:p>
          <a:p>
            <a:pPr lvl="1"/>
            <a:r>
              <a:rPr lang="en-US" dirty="0"/>
              <a:t>Locate and record a variable access (if found)</a:t>
            </a:r>
          </a:p>
          <a:p>
            <a:pPr lvl="1"/>
            <a:r>
              <a:rPr lang="en-US" dirty="0"/>
              <a:t>Auxiliary functionality to handle the debug information objects</a:t>
            </a:r>
          </a:p>
          <a:p>
            <a:pPr lvl="1"/>
            <a:r>
              <a:rPr lang="en-US" dirty="0"/>
              <a:t>Get debug information from a variable handler</a:t>
            </a:r>
          </a:p>
          <a:p>
            <a:pPr lvl="1"/>
            <a:r>
              <a:rPr lang="en-US" dirty="0"/>
              <a:t>Retrieve/print gathered access info.</a:t>
            </a:r>
          </a:p>
          <a:p>
            <a:pPr lvl="1"/>
            <a:r>
              <a:rPr lang="en-US" dirty="0"/>
              <a:t>Trace user-defined set of variables</a:t>
            </a:r>
          </a:p>
          <a:p>
            <a:pPr lvl="1"/>
            <a:r>
              <a:rPr lang="en-US" dirty="0"/>
              <a:t>Associate tool-defined identifiers to the variable objects</a:t>
            </a:r>
          </a:p>
          <a:p>
            <a:pPr lvl="1"/>
            <a:r>
              <a:rPr lang="en-US" dirty="0"/>
              <a:t>Extended the </a:t>
            </a:r>
            <a:r>
              <a:rPr lang="en-US" i="1" dirty="0"/>
              <a:t>variable</a:t>
            </a:r>
            <a:r>
              <a:rPr lang="en-US" dirty="0"/>
              <a:t> data structure (load/store/modify counters, flags…)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Information distributed among the different binary objects of an application, including libraries</a:t>
            </a:r>
          </a:p>
          <a:p>
            <a:r>
              <a:rPr lang="en-US" dirty="0" smtClean="0"/>
              <a:t>Internal </a:t>
            </a:r>
            <a:r>
              <a:rPr lang="en-US" dirty="0" err="1" smtClean="0"/>
              <a:t>Valgrind</a:t>
            </a:r>
            <a:r>
              <a:rPr lang="en-US" dirty="0" smtClean="0"/>
              <a:t> representation:</a:t>
            </a:r>
          </a:p>
          <a:p>
            <a:pPr lvl="1"/>
            <a:r>
              <a:rPr lang="en-US" dirty="0" smtClean="0"/>
              <a:t>linked list</a:t>
            </a:r>
          </a:p>
          <a:p>
            <a:r>
              <a:rPr lang="en-US" dirty="0" smtClean="0"/>
              <a:t>Different scopes determine whether the variables are valid or not depending on the IP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179774"/>
            <a:ext cx="2514599" cy="19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2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smtClean="0"/>
              <a:t>Extensions: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Statically Allocated </a:t>
            </a:r>
            <a:r>
              <a:rPr lang="en-US" dirty="0" smtClean="0"/>
              <a:t>Memory Objects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locate statically allocated variables (inspired on </a:t>
            </a:r>
            <a:r>
              <a:rPr lang="en-US" dirty="0" err="1" smtClean="0"/>
              <a:t>Memcheck’s</a:t>
            </a:r>
            <a:r>
              <a:rPr lang="en-US" dirty="0" smtClean="0"/>
              <a:t> algorithm):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Asymptotic computational cost: </a:t>
            </a:r>
            <a:r>
              <a:rPr lang="en-US" i="1" dirty="0" smtClean="0"/>
              <a:t>O(</a:t>
            </a:r>
            <a:r>
              <a:rPr lang="en-US" i="1" dirty="0" err="1" smtClean="0"/>
              <a:t>st</a:t>
            </a:r>
            <a:r>
              <a:rPr lang="en-US" i="1" dirty="0" smtClean="0"/>
              <a:t> </a:t>
            </a:r>
            <a:r>
              <a:rPr lang="en-US" dirty="0" smtClean="0"/>
              <a:t>x</a:t>
            </a:r>
            <a:r>
              <a:rPr lang="en-US" i="1" dirty="0" smtClean="0"/>
              <a:t> (</a:t>
            </a:r>
            <a:r>
              <a:rPr lang="en-US" i="1" dirty="0" err="1" smtClean="0"/>
              <a:t>dio</a:t>
            </a:r>
            <a:r>
              <a:rPr lang="en-US" i="1" dirty="0" smtClean="0"/>
              <a:t>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i="1" dirty="0" err="1" smtClean="0"/>
              <a:t>sao</a:t>
            </a:r>
            <a:r>
              <a:rPr lang="en-US" i="1" dirty="0" smtClean="0"/>
              <a:t>))</a:t>
            </a:r>
          </a:p>
          <a:p>
            <a:pPr lvl="1"/>
            <a:r>
              <a:rPr lang="en-US" dirty="0" smtClean="0"/>
              <a:t>where </a:t>
            </a:r>
            <a:r>
              <a:rPr lang="en-US" i="1" dirty="0" err="1" smtClean="0"/>
              <a:t>st</a:t>
            </a:r>
            <a:r>
              <a:rPr lang="en-US" dirty="0"/>
              <a:t> </a:t>
            </a:r>
            <a:r>
              <a:rPr lang="en-US" dirty="0" smtClean="0"/>
              <a:t>is the maximum stack trace depth</a:t>
            </a:r>
          </a:p>
          <a:p>
            <a:pPr lvl="1"/>
            <a:r>
              <a:rPr lang="en-US" i="1" dirty="0" err="1" smtClean="0"/>
              <a:t>dio</a:t>
            </a:r>
            <a:r>
              <a:rPr lang="en-US" dirty="0" smtClean="0"/>
              <a:t> is the number of debug information objects</a:t>
            </a:r>
          </a:p>
          <a:p>
            <a:pPr lvl="1"/>
            <a:r>
              <a:rPr lang="en-US" i="1" dirty="0" err="1" smtClean="0"/>
              <a:t>sao</a:t>
            </a:r>
            <a:r>
              <a:rPr lang="en-US" dirty="0" smtClean="0"/>
              <a:t> is the maximum number of statically allocated objects defined for a given IP</a:t>
            </a:r>
          </a:p>
          <a:p>
            <a:r>
              <a:rPr lang="en-US" dirty="0" smtClean="0"/>
              <a:t>Variable’s addresses computed on demand, precluding binary search: future work</a:t>
            </a:r>
          </a:p>
          <a:p>
            <a:r>
              <a:rPr lang="en-US" dirty="0" smtClean="0"/>
              <a:t>Time consuming: by default only consider debug information in the </a:t>
            </a:r>
            <a:r>
              <a:rPr lang="en-US" i="1" dirty="0" smtClean="0"/>
              <a:t>main</a:t>
            </a:r>
            <a:r>
              <a:rPr lang="en-US" dirty="0" smtClean="0"/>
              <a:t>’s object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69390"/>
            <a:ext cx="4724400" cy="229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3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smtClean="0"/>
              <a:t>Extensions: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Dynamically </a:t>
            </a:r>
            <a:r>
              <a:rPr lang="en-US" dirty="0"/>
              <a:t>Allocated </a:t>
            </a:r>
            <a:r>
              <a:rPr lang="en-US" dirty="0" smtClean="0"/>
              <a:t>Memory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Interception of application calls to memory management routines</a:t>
            </a:r>
          </a:p>
          <a:p>
            <a:r>
              <a:rPr lang="en-US" dirty="0" smtClean="0"/>
              <a:t>Implemented on the tool side as a separate module</a:t>
            </a:r>
          </a:p>
          <a:p>
            <a:r>
              <a:rPr lang="en-US" dirty="0" smtClean="0"/>
              <a:t>Exposed API similar to that of statically-allocated objects case</a:t>
            </a:r>
          </a:p>
          <a:p>
            <a:r>
              <a:rPr lang="en-US" dirty="0" smtClean="0"/>
              <a:t>Ordered set using starting memory address as sorting index:</a:t>
            </a:r>
          </a:p>
          <a:p>
            <a:pPr lvl="1"/>
            <a:r>
              <a:rPr lang="en-US" dirty="0" smtClean="0"/>
              <a:t>Possible since dynamically allocated objects reside in the global scope</a:t>
            </a:r>
          </a:p>
          <a:p>
            <a:pPr lvl="1"/>
            <a:r>
              <a:rPr lang="en-US" dirty="0" smtClean="0"/>
              <a:t>Binary searches:</a:t>
            </a:r>
          </a:p>
          <a:p>
            <a:pPr marL="457200" lvl="1" indent="0" algn="ctr">
              <a:buNone/>
            </a:pPr>
            <a:r>
              <a:rPr lang="en-US" i="1" dirty="0" smtClean="0"/>
              <a:t>O(</a:t>
            </a:r>
            <a:r>
              <a:rPr lang="en-US" dirty="0" smtClean="0"/>
              <a:t>log </a:t>
            </a:r>
            <a:r>
              <a:rPr lang="en-US" i="1" dirty="0" err="1" smtClean="0"/>
              <a:t>dao</a:t>
            </a:r>
            <a:r>
              <a:rPr lang="en-US" i="1" dirty="0" smtClean="0"/>
              <a:t>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where </a:t>
            </a:r>
            <a:r>
              <a:rPr lang="en-US" i="1" dirty="0" err="1" smtClean="0"/>
              <a:t>dao</a:t>
            </a:r>
            <a:r>
              <a:rPr lang="en-US" dirty="0" smtClean="0"/>
              <a:t> is # of dynamically 	allocated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Merge technique:</a:t>
            </a:r>
          </a:p>
          <a:p>
            <a:pPr lvl="1"/>
            <a:r>
              <a:rPr lang="en-US" dirty="0" smtClean="0"/>
              <a:t>Merging accesses to different memory objects</a:t>
            </a:r>
          </a:p>
          <a:p>
            <a:pPr lvl="1"/>
            <a:r>
              <a:rPr lang="en-US" dirty="0" smtClean="0"/>
              <a:t>If they were created featuring a common stack trace</a:t>
            </a:r>
          </a:p>
          <a:p>
            <a:pPr lvl="1"/>
            <a:r>
              <a:rPr lang="en-US" dirty="0" smtClean="0"/>
              <a:t>These are likely to be considered as a single one from application level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Loop allocating an array of lists as part of a matrix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Temporary object in a function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TODO: linked list detection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04022"/>
            <a:ext cx="2947987" cy="53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115964"/>
            <a:ext cx="2947987" cy="67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7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Valgrind</a:t>
            </a:r>
            <a:r>
              <a:rPr lang="en-US" dirty="0" smtClean="0"/>
              <a:t> Tools:</a:t>
            </a:r>
            <a:br>
              <a:rPr lang="en-US" dirty="0" smtClean="0"/>
            </a:br>
            <a:r>
              <a:rPr lang="en-US" dirty="0" smtClean="0"/>
              <a:t>Lackey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Extended memory tracing capabilities to identify the accessed object</a:t>
            </a:r>
          </a:p>
          <a:p>
            <a:pPr lvl="1"/>
            <a:r>
              <a:rPr lang="en-US" dirty="0" smtClean="0"/>
              <a:t>using the extended core functionality</a:t>
            </a:r>
          </a:p>
          <a:p>
            <a:r>
              <a:rPr lang="en-US" dirty="0" smtClean="0"/>
              <a:t>Sample output excerpt (CSV available):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(G: global, L: local, D: dynamic)</a:t>
            </a:r>
          </a:p>
          <a:p>
            <a:pPr lvl="1"/>
            <a:r>
              <a:rPr lang="en-US" dirty="0" smtClean="0"/>
              <a:t>G/L: variable name, access offset, name &amp; line of the declaration file</a:t>
            </a:r>
          </a:p>
          <a:p>
            <a:pPr lvl="1"/>
            <a:r>
              <a:rPr lang="en-US" dirty="0" smtClean="0"/>
              <a:t>D: ECU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27" y="609600"/>
            <a:ext cx="3187945" cy="281611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3467100" cy="193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87" y="3505200"/>
            <a:ext cx="3230613" cy="2810024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 bwMode="auto">
          <a:xfrm>
            <a:off x="6019800" y="5257800"/>
            <a:ext cx="1981200" cy="685800"/>
          </a:xfrm>
          <a:prstGeom prst="wedgeEllipseCallout">
            <a:avLst>
              <a:gd name="adj1" fmla="val -73007"/>
              <a:gd name="adj2" fmla="val -105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Annotation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from client request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Valgrind</a:t>
            </a:r>
            <a:r>
              <a:rPr lang="en-US" dirty="0"/>
              <a:t> Tools:</a:t>
            </a:r>
            <a:br>
              <a:rPr lang="en-US" dirty="0"/>
            </a:br>
            <a:r>
              <a:rPr lang="en-US" dirty="0"/>
              <a:t>Lackey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49" y="1600200"/>
            <a:ext cx="738910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7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Valgrind</a:t>
            </a:r>
            <a:r>
              <a:rPr lang="en-US" dirty="0"/>
              <a:t> Tools:</a:t>
            </a:r>
            <a:br>
              <a:rPr lang="en-US" dirty="0"/>
            </a:br>
            <a:r>
              <a:rPr lang="en-US" dirty="0" err="1" smtClean="0"/>
              <a:t>Callgrind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approach as in Lackey to identify accesses to the different memory objects</a:t>
            </a:r>
          </a:p>
          <a:p>
            <a:r>
              <a:rPr lang="en-US" dirty="0" smtClean="0"/>
              <a:t>Now targeting cache misses, i.e., accesses to the main memory</a:t>
            </a:r>
          </a:p>
          <a:p>
            <a:r>
              <a:rPr lang="en-US" dirty="0" smtClean="0"/>
              <a:t>Per-object cache misses</a:t>
            </a:r>
          </a:p>
          <a:p>
            <a:r>
              <a:rPr lang="en-US" dirty="0" smtClean="0"/>
              <a:t>Tracing capabilities</a:t>
            </a:r>
          </a:p>
          <a:p>
            <a:r>
              <a:rPr lang="en-US" dirty="0" err="1" smtClean="0"/>
              <a:t>Kcachegrind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Heterogeneous memory…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5819" y="2743200"/>
            <a:ext cx="5300982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5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Memory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Memory</a:t>
            </a:r>
            <a:br>
              <a:rPr lang="en-US" dirty="0" smtClean="0"/>
            </a:b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Object-differentiated profiling (extended </a:t>
            </a:r>
            <a:r>
              <a:rPr lang="en-US" dirty="0" err="1" smtClean="0"/>
              <a:t>Callgrind</a:t>
            </a:r>
            <a:r>
              <a:rPr lang="en-US" dirty="0" smtClean="0"/>
              <a:t>) + distribution algorithm: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Profile to determine per-object last-level cache misses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Assess the optimal distribution of the different objects among the memory subsystems</a:t>
            </a:r>
          </a:p>
          <a:p>
            <a:pPr marL="0" indent="0">
              <a:buNone/>
            </a:pPr>
            <a:r>
              <a:rPr lang="en-US" b="1" dirty="0" smtClean="0"/>
              <a:t>            Profiling procedure			   Object distribution algorithm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Assumptions and current known limitations:</a:t>
            </a:r>
          </a:p>
          <a:p>
            <a:pPr lvl="1"/>
            <a:r>
              <a:rPr lang="en-US" dirty="0" smtClean="0"/>
              <a:t>Timeline is number of executed instructions</a:t>
            </a:r>
          </a:p>
          <a:p>
            <a:pPr lvl="1"/>
            <a:r>
              <a:rPr lang="en-US" dirty="0" smtClean="0"/>
              <a:t>Write misses cause no stall cycles: buffered write-through with unlimited buffer size</a:t>
            </a:r>
          </a:p>
          <a:p>
            <a:pPr lvl="1"/>
            <a:r>
              <a:rPr lang="en-US" dirty="0" smtClean="0"/>
              <a:t>Average latency estimations for the different memory subsystems</a:t>
            </a:r>
          </a:p>
          <a:p>
            <a:pPr lvl="1"/>
            <a:r>
              <a:rPr lang="en-US" dirty="0" smtClean="0"/>
              <a:t>No memory migrations nor reuse of freed space (other than by the same memory obj.)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4000500" cy="137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895600"/>
            <a:ext cx="46116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6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is of great assistance in understanding and optimizing apps’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Performance tools:</a:t>
            </a:r>
          </a:p>
          <a:p>
            <a:pPr lvl="1"/>
            <a:r>
              <a:rPr lang="en-US" dirty="0" smtClean="0"/>
              <a:t>“Modern” profiling approaches:</a:t>
            </a:r>
          </a:p>
          <a:p>
            <a:pPr lvl="2"/>
            <a:r>
              <a:rPr lang="en-US" dirty="0" err="1" smtClean="0"/>
              <a:t>Gprof</a:t>
            </a:r>
            <a:r>
              <a:rPr lang="en-US" dirty="0" smtClean="0"/>
              <a:t> – 1982</a:t>
            </a:r>
          </a:p>
          <a:p>
            <a:pPr lvl="2"/>
            <a:r>
              <a:rPr lang="en-US" dirty="0" smtClean="0"/>
              <a:t>ATOM, </a:t>
            </a:r>
            <a:r>
              <a:rPr lang="en-US" dirty="0" err="1" smtClean="0"/>
              <a:t>OProfile</a:t>
            </a:r>
            <a:r>
              <a:rPr lang="en-US" dirty="0" smtClean="0"/>
              <a:t> – 2004</a:t>
            </a:r>
          </a:p>
          <a:p>
            <a:pPr lvl="2"/>
            <a:r>
              <a:rPr lang="en-US" dirty="0" err="1" smtClean="0"/>
              <a:t>Perf</a:t>
            </a:r>
            <a:r>
              <a:rPr lang="en-US" dirty="0" smtClean="0"/>
              <a:t> – 2010</a:t>
            </a:r>
          </a:p>
          <a:p>
            <a:pPr lvl="1"/>
            <a:r>
              <a:rPr lang="en-US" dirty="0"/>
              <a:t>Hardware counters:</a:t>
            </a:r>
          </a:p>
          <a:p>
            <a:pPr lvl="2"/>
            <a:r>
              <a:rPr lang="en-US" smtClean="0"/>
              <a:t>PAPI</a:t>
            </a:r>
            <a:endParaRPr lang="en-US" dirty="0" smtClean="0"/>
          </a:p>
          <a:p>
            <a:pPr lvl="1"/>
            <a:r>
              <a:rPr lang="en-US" dirty="0" smtClean="0"/>
              <a:t>Based on simulators:</a:t>
            </a:r>
          </a:p>
          <a:p>
            <a:pPr lvl="2"/>
            <a:r>
              <a:rPr lang="en-US" dirty="0" err="1" smtClean="0"/>
              <a:t>CP$im</a:t>
            </a:r>
            <a:endParaRPr lang="en-US" dirty="0" smtClean="0"/>
          </a:p>
          <a:p>
            <a:pPr lvl="2"/>
            <a:r>
              <a:rPr lang="en-US" dirty="0" err="1" smtClean="0"/>
              <a:t>Valgrind</a:t>
            </a:r>
            <a:r>
              <a:rPr lang="en-US" dirty="0"/>
              <a:t> </a:t>
            </a:r>
            <a:r>
              <a:rPr lang="en-US" dirty="0" smtClean="0"/>
              <a:t>tools (</a:t>
            </a:r>
            <a:r>
              <a:rPr lang="en-US" dirty="0" err="1" smtClean="0"/>
              <a:t>Callgrind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PIN</a:t>
            </a:r>
          </a:p>
          <a:p>
            <a:pPr lvl="1"/>
            <a:r>
              <a:rPr lang="en-US" dirty="0" smtClean="0"/>
              <a:t>Parallel profilers</a:t>
            </a:r>
          </a:p>
          <a:p>
            <a:pPr lvl="2"/>
            <a:r>
              <a:rPr lang="en-US" dirty="0" smtClean="0"/>
              <a:t>HPC Toolkit</a:t>
            </a:r>
          </a:p>
          <a:p>
            <a:r>
              <a:rPr lang="en-US" dirty="0" smtClean="0"/>
              <a:t>Becoming very important for large-scale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4342915" cy="28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Memory</a:t>
            </a:r>
            <a:br>
              <a:rPr lang="en-US" dirty="0" smtClean="0"/>
            </a:br>
            <a:r>
              <a:rPr lang="en-US" dirty="0" smtClean="0"/>
              <a:t>Possible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46340" y="2311879"/>
            <a:ext cx="6051321" cy="2234243"/>
            <a:chOff x="540496" y="2703731"/>
            <a:chExt cx="7536704" cy="2782669"/>
          </a:xfrm>
        </p:grpSpPr>
        <p:sp>
          <p:nvSpPr>
            <p:cNvPr id="7" name="Rounded Rectangle 6"/>
            <p:cNvSpPr/>
            <p:nvPr/>
          </p:nvSpPr>
          <p:spPr>
            <a:xfrm>
              <a:off x="2855423" y="2723467"/>
              <a:ext cx="11430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Compiler</a:t>
              </a:r>
            </a:p>
            <a:p>
              <a:pPr algn="ctr"/>
              <a:r>
                <a:rPr lang="en-US" sz="1200" dirty="0" err="1" smtClean="0"/>
                <a:t>Toolchain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970223" y="2723465"/>
              <a:ext cx="10668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Memory</a:t>
              </a:r>
            </a:p>
            <a:p>
              <a:pPr algn="ctr"/>
              <a:r>
                <a:rPr lang="en-US" sz="1200" dirty="0" smtClean="0"/>
                <a:t>Profiler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967154" y="4780866"/>
              <a:ext cx="1072937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Profile</a:t>
              </a:r>
            </a:p>
            <a:p>
              <a:pPr algn="ctr"/>
              <a:r>
                <a:rPr lang="en-US" sz="1200" dirty="0" smtClean="0"/>
                <a:t>Analyzer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20871" y="3732432"/>
              <a:ext cx="121210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Source</a:t>
              </a:r>
            </a:p>
            <a:p>
              <a:pPr algn="ctr"/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611571" y="2703731"/>
              <a:ext cx="174550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Executable</a:t>
              </a:r>
            </a:p>
            <a:p>
              <a:pPr algn="ctr"/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687771" y="3732431"/>
              <a:ext cx="159310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Execution</a:t>
              </a:r>
            </a:p>
            <a:p>
              <a:pPr algn="ctr"/>
              <a:r>
                <a:rPr lang="en-US" sz="1200" dirty="0" smtClean="0"/>
                <a:t>Input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55423" y="4780866"/>
              <a:ext cx="11430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Compiler</a:t>
              </a:r>
            </a:p>
            <a:p>
              <a:pPr algn="ctr"/>
              <a:r>
                <a:rPr lang="en-US" sz="1200" dirty="0" err="1" smtClean="0"/>
                <a:t>Toolchain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930046" y="3732432"/>
              <a:ext cx="114715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Profile</a:t>
              </a:r>
            </a:p>
            <a:p>
              <a:pPr algn="ctr"/>
              <a:r>
                <a:rPr lang="en-US" sz="1200" dirty="0" smtClean="0"/>
                <a:t>Data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551512" y="4761131"/>
              <a:ext cx="1865621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Object</a:t>
              </a:r>
            </a:p>
            <a:p>
              <a:pPr algn="ctr"/>
              <a:r>
                <a:rPr lang="en-US" sz="1200" dirty="0" smtClean="0"/>
                <a:t>Distribution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40496" y="4761131"/>
              <a:ext cx="174550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Executable</a:t>
              </a:r>
            </a:p>
            <a:p>
              <a:pPr algn="ctr"/>
              <a:r>
                <a:rPr lang="en-US" sz="1200" dirty="0" smtClean="0"/>
                <a:t>Object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>
              <a:stCxn id="10" idx="0"/>
              <a:endCxn id="7" idx="2"/>
            </p:cNvCxnSpPr>
            <p:nvPr/>
          </p:nvCxnSpPr>
          <p:spPr>
            <a:xfrm flipV="1">
              <a:off x="3426923" y="3409266"/>
              <a:ext cx="0" cy="323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4"/>
              <a:endCxn id="13" idx="0"/>
            </p:cNvCxnSpPr>
            <p:nvPr/>
          </p:nvCxnSpPr>
          <p:spPr>
            <a:xfrm>
              <a:off x="3426923" y="4457701"/>
              <a:ext cx="0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>
              <a:off x="3998423" y="3066366"/>
              <a:ext cx="6131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6"/>
              <a:endCxn id="8" idx="1"/>
            </p:cNvCxnSpPr>
            <p:nvPr/>
          </p:nvCxnSpPr>
          <p:spPr>
            <a:xfrm flipV="1">
              <a:off x="6357075" y="3066365"/>
              <a:ext cx="61314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4" idx="0"/>
            </p:cNvCxnSpPr>
            <p:nvPr/>
          </p:nvCxnSpPr>
          <p:spPr>
            <a:xfrm>
              <a:off x="7503623" y="3409265"/>
              <a:ext cx="0" cy="323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7"/>
            </p:cNvCxnSpPr>
            <p:nvPr/>
          </p:nvCxnSpPr>
          <p:spPr>
            <a:xfrm flipV="1">
              <a:off x="6047570" y="3409266"/>
              <a:ext cx="922653" cy="429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4"/>
              <a:endCxn id="9" idx="0"/>
            </p:cNvCxnSpPr>
            <p:nvPr/>
          </p:nvCxnSpPr>
          <p:spPr>
            <a:xfrm>
              <a:off x="7503623" y="4457701"/>
              <a:ext cx="0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1"/>
              <a:endCxn id="15" idx="6"/>
            </p:cNvCxnSpPr>
            <p:nvPr/>
          </p:nvCxnSpPr>
          <p:spPr>
            <a:xfrm flipH="1">
              <a:off x="6417133" y="5123766"/>
              <a:ext cx="5500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3" idx="3"/>
            </p:cNvCxnSpPr>
            <p:nvPr/>
          </p:nvCxnSpPr>
          <p:spPr>
            <a:xfrm flipH="1">
              <a:off x="3998423" y="5123766"/>
              <a:ext cx="5530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1"/>
              <a:endCxn id="16" idx="6"/>
            </p:cNvCxnSpPr>
            <p:nvPr/>
          </p:nvCxnSpPr>
          <p:spPr>
            <a:xfrm flipH="1">
              <a:off x="2286000" y="5123766"/>
              <a:ext cx="5694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27865" y="3425608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6948" y="3066366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6999" y="3153561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3800" y="3424654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61149" y="4465394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5</a:t>
              </a:r>
              <a:endParaRPr 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1960" y="4835677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4453352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36948" y="4835677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38399" y="4835677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8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46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Memory</a:t>
            </a:r>
            <a:br>
              <a:rPr lang="en-US" dirty="0" smtClean="0"/>
            </a:br>
            <a:r>
              <a:rPr lang="en-US" dirty="0" smtClean="0"/>
              <a:t>Evaluation: System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9" name="Text Placeholder 6"/>
          <p:cNvSpPr txBox="1">
            <a:spLocks/>
          </p:cNvSpPr>
          <p:nvPr/>
        </p:nvSpPr>
        <p:spPr bwMode="auto">
          <a:xfrm>
            <a:off x="2551906" y="1114632"/>
            <a:ext cx="40401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Cache Configuration</a:t>
            </a:r>
            <a:endParaRPr lang="en-US" b="1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29831"/>
              </p:ext>
            </p:extLst>
          </p:nvPr>
        </p:nvGraphicFramePr>
        <p:xfrm>
          <a:off x="2326005" y="1475495"/>
          <a:ext cx="44919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63"/>
                <a:gridCol w="1111949"/>
                <a:gridCol w="832168"/>
                <a:gridCol w="1040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Unified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 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 Placeholder 6"/>
          <p:cNvSpPr txBox="1">
            <a:spLocks/>
          </p:cNvSpPr>
          <p:nvPr/>
        </p:nvSpPr>
        <p:spPr bwMode="auto">
          <a:xfrm>
            <a:off x="2551906" y="3020929"/>
            <a:ext cx="40401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Memory Configuration</a:t>
            </a:r>
            <a:endParaRPr lang="en-US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26438"/>
              </p:ext>
            </p:extLst>
          </p:nvPr>
        </p:nvGraphicFramePr>
        <p:xfrm>
          <a:off x="1524000" y="3368040"/>
          <a:ext cx="617455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750"/>
                <a:gridCol w="1219200"/>
                <a:gridCol w="1219200"/>
                <a:gridCol w="1219200"/>
                <a:gridCol w="1219200"/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c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KB</a:t>
                      </a:r>
                      <a:r>
                        <a:rPr lang="en-US" baseline="0" dirty="0" smtClean="0"/>
                        <a:t> + 32 KB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 c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MB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135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20,000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GB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Memory</a:t>
            </a:r>
            <a:br>
              <a:rPr lang="en-US" dirty="0" smtClean="0"/>
            </a:br>
            <a:r>
              <a:rPr lang="en-US" dirty="0"/>
              <a:t>Test </a:t>
            </a:r>
            <a:r>
              <a:rPr lang="en-US" dirty="0" smtClean="0"/>
              <a:t>Cases: System </a:t>
            </a:r>
            <a:r>
              <a:rPr lang="en-US" dirty="0"/>
              <a:t>Setup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842973" y="2672750"/>
            <a:ext cx="3655795" cy="2583145"/>
            <a:chOff x="2362200" y="856248"/>
            <a:chExt cx="4503821" cy="3182352"/>
          </a:xfrm>
        </p:grpSpPr>
        <p:sp>
          <p:nvSpPr>
            <p:cNvPr id="19" name="Rounded Rectangle 18"/>
            <p:cNvSpPr/>
            <p:nvPr/>
          </p:nvSpPr>
          <p:spPr>
            <a:xfrm>
              <a:off x="2362200" y="856248"/>
              <a:ext cx="2743200" cy="318235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876800" y="2813888"/>
              <a:ext cx="421340" cy="451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590800" y="2304048"/>
              <a:ext cx="11430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Instr.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90800" y="1008648"/>
              <a:ext cx="22860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61005" y="3342775"/>
              <a:ext cx="1345592" cy="5434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3D DRAM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90800" y="2675022"/>
              <a:ext cx="1143000" cy="286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494421" y="894348"/>
              <a:ext cx="1371600" cy="3106152"/>
              <a:chOff x="5494421" y="856248"/>
              <a:chExt cx="1371600" cy="310615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494421" y="856248"/>
                <a:ext cx="1371600" cy="89635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MAIN</a:t>
                </a:r>
              </a:p>
              <a:p>
                <a:pPr algn="ctr"/>
                <a:r>
                  <a:rPr lang="en-US" dirty="0" smtClean="0"/>
                  <a:t>DRAM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494421" y="1905000"/>
                <a:ext cx="1371600" cy="2057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NVRAM</a:t>
                </a:r>
                <a:endParaRPr lang="en-US" dirty="0"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 flipV="1">
              <a:off x="5298140" y="1323979"/>
              <a:ext cx="0" cy="16668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3" idx="1"/>
            </p:cNvCxnSpPr>
            <p:nvPr/>
          </p:nvCxnSpPr>
          <p:spPr>
            <a:xfrm flipH="1">
              <a:off x="5298141" y="2971800"/>
              <a:ext cx="196280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2" idx="1"/>
            </p:cNvCxnSpPr>
            <p:nvPr/>
          </p:nvCxnSpPr>
          <p:spPr>
            <a:xfrm flipH="1">
              <a:off x="5298141" y="1342524"/>
              <a:ext cx="196280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733800" y="2304048"/>
              <a:ext cx="11430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Data</a:t>
              </a:r>
              <a:endParaRPr lang="en-US" dirty="0"/>
            </a:p>
          </p:txBody>
        </p:sp>
        <p:cxnSp>
          <p:nvCxnSpPr>
            <p:cNvPr id="30" name="Straight Connector 29"/>
            <p:cNvCxnSpPr>
              <a:endCxn id="23" idx="0"/>
            </p:cNvCxnSpPr>
            <p:nvPr/>
          </p:nvCxnSpPr>
          <p:spPr>
            <a:xfrm>
              <a:off x="3733800" y="2961774"/>
              <a:ext cx="1" cy="381001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733800" y="2675022"/>
              <a:ext cx="1143000" cy="286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" y="2667000"/>
            <a:ext cx="3665532" cy="2594647"/>
            <a:chOff x="2362200" y="856248"/>
            <a:chExt cx="4495800" cy="3182352"/>
          </a:xfrm>
        </p:grpSpPr>
        <p:sp>
          <p:nvSpPr>
            <p:cNvPr id="42" name="Rounded Rectangle 41"/>
            <p:cNvSpPr/>
            <p:nvPr/>
          </p:nvSpPr>
          <p:spPr>
            <a:xfrm>
              <a:off x="2362200" y="856248"/>
              <a:ext cx="2743200" cy="318235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3" name="Straight Connector 42"/>
            <p:cNvCxnSpPr>
              <a:stCxn id="46" idx="3"/>
            </p:cNvCxnSpPr>
            <p:nvPr/>
          </p:nvCxnSpPr>
          <p:spPr>
            <a:xfrm>
              <a:off x="4876800" y="2818398"/>
              <a:ext cx="60960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590800" y="2304048"/>
              <a:ext cx="11430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Instr.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90800" y="1008648"/>
              <a:ext cx="22860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33800" y="2675022"/>
              <a:ext cx="1143000" cy="286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90800" y="3342774"/>
              <a:ext cx="2286000" cy="5434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3D DRAM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0800" y="2675022"/>
              <a:ext cx="1143000" cy="286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33800" y="2304048"/>
              <a:ext cx="11430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Data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86400" y="1427748"/>
              <a:ext cx="1371600" cy="2057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</a:p>
            <a:p>
              <a:pPr algn="ctr"/>
              <a:r>
                <a:rPr lang="en-US" dirty="0" smtClean="0"/>
                <a:t>DRAM</a:t>
              </a:r>
              <a:endParaRPr lang="en-US" dirty="0"/>
            </a:p>
          </p:txBody>
        </p:sp>
        <p:cxnSp>
          <p:nvCxnSpPr>
            <p:cNvPr id="51" name="Straight Connector 50"/>
            <p:cNvCxnSpPr>
              <a:endCxn id="47" idx="0"/>
            </p:cNvCxnSpPr>
            <p:nvPr/>
          </p:nvCxnSpPr>
          <p:spPr>
            <a:xfrm>
              <a:off x="3733800" y="2961774"/>
              <a:ext cx="0" cy="38100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90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Memory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Test </a:t>
            </a:r>
            <a:r>
              <a:rPr lang="en-US" dirty="0" smtClean="0"/>
              <a:t>Cases: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MiniMD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“A simple proxy for the force computations in a typical molecular dynamics application”</a:t>
            </a:r>
          </a:p>
          <a:p>
            <a:r>
              <a:rPr lang="en-US" dirty="0"/>
              <a:t>Reduced version of the LAMMPS molecular dynamics </a:t>
            </a:r>
            <a:r>
              <a:rPr lang="en-US" dirty="0" smtClean="0"/>
              <a:t>simulator</a:t>
            </a:r>
          </a:p>
          <a:p>
            <a:r>
              <a:rPr lang="en-US" dirty="0" smtClean="0"/>
              <a:t>Multiple large memory objects – different number of cache misses</a:t>
            </a:r>
          </a:p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Reference implementation v1.2</a:t>
            </a:r>
          </a:p>
          <a:p>
            <a:pPr lvl="1"/>
            <a:r>
              <a:rPr lang="en-US" dirty="0" smtClean="0"/>
              <a:t>LJ interactions among 2.9·10</a:t>
            </a:r>
            <a:r>
              <a:rPr lang="en-US" baseline="30000" dirty="0" smtClean="0"/>
              <a:t>6</a:t>
            </a:r>
            <a:r>
              <a:rPr lang="en-US" dirty="0" smtClean="0"/>
              <a:t> atoms</a:t>
            </a:r>
          </a:p>
          <a:p>
            <a:pPr lvl="1"/>
            <a:r>
              <a:rPr lang="en-US" dirty="0" smtClean="0"/>
              <a:t>8 threads – 26 GB of memory</a:t>
            </a:r>
          </a:p>
          <a:p>
            <a:pPr lvl="1"/>
            <a:r>
              <a:rPr lang="en-US" dirty="0" smtClean="0"/>
              <a:t>23% of cycles from cache misses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HPCCG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“A simple conjugate gradient </a:t>
            </a:r>
            <a:r>
              <a:rPr lang="en-US" dirty="0" err="1" smtClean="0"/>
              <a:t>venchmark</a:t>
            </a:r>
            <a:r>
              <a:rPr lang="en-US" dirty="0" smtClean="0"/>
              <a:t> code for a 3D chimney domain on an arbitrary number of processors”</a:t>
            </a:r>
          </a:p>
          <a:p>
            <a:r>
              <a:rPr lang="en-US" dirty="0"/>
              <a:t>A</a:t>
            </a:r>
            <a:r>
              <a:rPr lang="en-US" dirty="0" smtClean="0"/>
              <a:t>ccess pattern known to be highly memory demanding and sensitive to different memory architectures</a:t>
            </a:r>
          </a:p>
          <a:p>
            <a:pPr lvl="1"/>
            <a:r>
              <a:rPr lang="en-US" dirty="0" smtClean="0"/>
              <a:t>Sensitivity to memory placement</a:t>
            </a:r>
          </a:p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Reference version 1.0</a:t>
            </a:r>
          </a:p>
          <a:p>
            <a:pPr lvl="1"/>
            <a:r>
              <a:rPr lang="en-US" dirty="0" smtClean="0"/>
              <a:t>400 x 400 x 400 node problem</a:t>
            </a:r>
          </a:p>
          <a:p>
            <a:pPr lvl="1"/>
            <a:r>
              <a:rPr lang="en-US" dirty="0" smtClean="0"/>
              <a:t>8-threaded process – 26 GB memory</a:t>
            </a:r>
          </a:p>
          <a:p>
            <a:pPr lvl="1"/>
            <a:r>
              <a:rPr lang="en-US" dirty="0" smtClean="0"/>
              <a:t>48% of cycles from cache misses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Memory</a:t>
            </a:r>
            <a:br>
              <a:rPr lang="en-US" dirty="0" smtClean="0"/>
            </a:br>
            <a:r>
              <a:rPr lang="en-US" dirty="0" smtClean="0"/>
              <a:t>Experimental Results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unoptimized</a:t>
            </a:r>
            <a:r>
              <a:rPr lang="en-US" dirty="0" smtClean="0"/>
              <a:t> distribution as:</a:t>
            </a:r>
          </a:p>
          <a:p>
            <a:pPr lvl="1"/>
            <a:r>
              <a:rPr lang="en-US" dirty="0" smtClean="0"/>
              <a:t>Invert the “value” of objects with </a:t>
            </a:r>
            <a:r>
              <a:rPr lang="en-US" b="1" dirty="0" smtClean="0">
                <a:solidFill>
                  <a:schemeClr val="accent2"/>
                </a:solidFill>
              </a:rPr>
              <a:t>nonzero </a:t>
            </a:r>
            <a:r>
              <a:rPr lang="en-US" dirty="0" smtClean="0"/>
              <a:t>cache misses</a:t>
            </a:r>
          </a:p>
          <a:p>
            <a:pPr lvl="2"/>
            <a:r>
              <a:rPr lang="en-US" dirty="0"/>
              <a:t>Those featuring fewer misses are preferably allocated in the fastest memory </a:t>
            </a:r>
            <a:r>
              <a:rPr lang="en-US" dirty="0" smtClean="0"/>
              <a:t>subsystem</a:t>
            </a:r>
          </a:p>
          <a:p>
            <a:pPr lvl="1"/>
            <a:r>
              <a:rPr lang="en-US" dirty="0" smtClean="0"/>
              <a:t>Discard memory objects not presenting cache misses</a:t>
            </a:r>
          </a:p>
          <a:p>
            <a:pPr lvl="2"/>
            <a:r>
              <a:rPr lang="en-US" dirty="0" err="1" smtClean="0"/>
              <a:t>Unoptimized</a:t>
            </a:r>
            <a:r>
              <a:rPr lang="en-US" dirty="0" smtClean="0"/>
              <a:t> case not the worst possible case because objects without cache misses do not populate the fastest memories</a:t>
            </a:r>
          </a:p>
          <a:p>
            <a:r>
              <a:rPr lang="en-US" dirty="0" smtClean="0"/>
              <a:t>Overall performance improvement with respect to </a:t>
            </a:r>
            <a:r>
              <a:rPr lang="en-US" dirty="0" err="1" smtClean="0"/>
              <a:t>unoptimized</a:t>
            </a:r>
            <a:r>
              <a:rPr lang="en-US" dirty="0" smtClean="0"/>
              <a:t> distribution: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96545"/>
              </p:ext>
            </p:extLst>
          </p:nvPr>
        </p:nvGraphicFramePr>
        <p:xfrm>
          <a:off x="2971800" y="3733800"/>
          <a:ext cx="31770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55"/>
                <a:gridCol w="1092518"/>
                <a:gridCol w="88246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MiniMD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HPCCG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1,158.0%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5486400"/>
            <a:ext cx="7848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A. J. Peña and P. </a:t>
            </a:r>
            <a:r>
              <a:rPr lang="en-US" dirty="0" err="1"/>
              <a:t>Balaji</a:t>
            </a:r>
            <a:r>
              <a:rPr lang="en-US" dirty="0"/>
              <a:t>. "Toward the efficient use of multiple explicitly managed memory subsystems", in IEEE Cluster 2014, Madrid, Spain, Sep. 2014. Accepted.</a:t>
            </a:r>
          </a:p>
        </p:txBody>
      </p:sp>
    </p:spTree>
    <p:extLst>
      <p:ext uri="{BB962C8B-B14F-4D97-AF65-F5344CB8AC3E}">
        <p14:creationId xmlns:p14="http://schemas.microsoft.com/office/powerpoint/2010/main" val="10266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tools providing object-differentiated profiling based on </a:t>
            </a:r>
            <a:r>
              <a:rPr lang="en-US" dirty="0" err="1" smtClean="0"/>
              <a:t>Valgrind</a:t>
            </a:r>
            <a:endParaRPr lang="en-US" dirty="0" smtClean="0"/>
          </a:p>
          <a:p>
            <a:r>
              <a:rPr lang="en-US" dirty="0" smtClean="0"/>
              <a:t>Lackey:</a:t>
            </a:r>
          </a:p>
          <a:p>
            <a:pPr lvl="1"/>
            <a:r>
              <a:rPr lang="en-US" dirty="0" smtClean="0"/>
              <a:t>Raw access patterns</a:t>
            </a:r>
          </a:p>
          <a:p>
            <a:pPr lvl="1"/>
            <a:r>
              <a:rPr lang="en-US" dirty="0" smtClean="0"/>
              <a:t>Detecting unexpected accesses</a:t>
            </a:r>
          </a:p>
          <a:p>
            <a:r>
              <a:rPr lang="en-US" dirty="0" err="1" smtClean="0"/>
              <a:t>Callgrind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Additional profiling view</a:t>
            </a:r>
          </a:p>
          <a:p>
            <a:pPr lvl="1"/>
            <a:r>
              <a:rPr lang="en-US" dirty="0" smtClean="0"/>
              <a:t>Expose memory objects presenting consistently troublesome access patterns</a:t>
            </a:r>
          </a:p>
          <a:p>
            <a:r>
              <a:rPr lang="en-US" dirty="0" smtClean="0"/>
              <a:t>Object-differentiated profiling useful for memory distribution in heterogeneous memory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  <a:p>
            <a:pPr marL="0" indent="0" algn="ctr">
              <a:buNone/>
            </a:pP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  <a:p>
            <a:pPr marL="0" indent="0" algn="ctr">
              <a:buNone/>
            </a:pPr>
            <a:endParaRPr lang="en-US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 algn="ctr">
              <a:buNone/>
            </a:pPr>
            <a:r>
              <a:rPr lang="en-US" sz="30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apenya@mcs.anl.gov</a:t>
            </a:r>
            <a:endParaRPr lang="en-US" sz="3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profiling techniques help developers focus on troublesome lines of code</a:t>
            </a:r>
          </a:p>
          <a:p>
            <a:r>
              <a:rPr lang="en-US" dirty="0" smtClean="0"/>
              <a:t>Data-oriented profiling complements the traditional algorithm-oriented analysis: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		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1" y="3733800"/>
            <a:ext cx="289559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Traditional profiler</a:t>
            </a:r>
          </a:p>
          <a:p>
            <a:r>
              <a:rPr lang="en-US" i="1" dirty="0"/>
              <a:t>c</a:t>
            </a:r>
            <a:r>
              <a:rPr lang="en-US" i="1" dirty="0" smtClean="0"/>
              <a:t>[i] </a:t>
            </a:r>
            <a:r>
              <a:rPr lang="en-US" i="1" dirty="0"/>
              <a:t>= a </a:t>
            </a:r>
            <a:r>
              <a:rPr lang="en-US" i="1" dirty="0" smtClean="0"/>
              <a:t>[j]* </a:t>
            </a:r>
            <a:r>
              <a:rPr lang="en-US" i="1" dirty="0"/>
              <a:t>b </a:t>
            </a:r>
            <a:r>
              <a:rPr lang="en-US" i="1" dirty="0" smtClean="0"/>
              <a:t>[k]+ c[l]; ← </a:t>
            </a:r>
            <a:r>
              <a:rPr lang="en-US" dirty="0"/>
              <a:t>15</a:t>
            </a:r>
            <a:r>
              <a:rPr lang="en-US" dirty="0" smtClean="0"/>
              <a:t>%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495800"/>
            <a:ext cx="28956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Traditional profiler</a:t>
            </a:r>
          </a:p>
          <a:p>
            <a:r>
              <a:rPr lang="en-US" i="1" dirty="0" smtClean="0"/>
              <a:t>a[i] </a:t>
            </a:r>
            <a:r>
              <a:rPr lang="en-US" i="1" dirty="0"/>
              <a:t>= </a:t>
            </a:r>
            <a:r>
              <a:rPr lang="en-US" i="1" dirty="0" smtClean="0"/>
              <a:t>b[j] </a:t>
            </a:r>
            <a:r>
              <a:rPr lang="en-US" i="1" dirty="0"/>
              <a:t>* </a:t>
            </a:r>
            <a:r>
              <a:rPr lang="en-US" i="1" dirty="0" smtClean="0"/>
              <a:t>c[k]; </a:t>
            </a:r>
            <a:r>
              <a:rPr lang="en-US" i="1" dirty="0"/>
              <a:t>← </a:t>
            </a:r>
            <a:r>
              <a:rPr lang="en-US" i="1" dirty="0" smtClean="0"/>
              <a:t>5%</a:t>
            </a:r>
          </a:p>
          <a:p>
            <a:r>
              <a:rPr lang="en-US" i="1" dirty="0" smtClean="0"/>
              <a:t>b[l] </a:t>
            </a:r>
            <a:r>
              <a:rPr lang="en-US" i="1" dirty="0"/>
              <a:t>= </a:t>
            </a:r>
            <a:r>
              <a:rPr lang="en-US" i="1" dirty="0" smtClean="0"/>
              <a:t>d[m] </a:t>
            </a:r>
            <a:r>
              <a:rPr lang="en-US" i="1" dirty="0"/>
              <a:t>* 2; ← </a:t>
            </a:r>
            <a:r>
              <a:rPr lang="en-US" i="1" dirty="0" smtClean="0"/>
              <a:t>5%</a:t>
            </a:r>
          </a:p>
          <a:p>
            <a:r>
              <a:rPr lang="en-US" i="1" dirty="0" smtClean="0"/>
              <a:t>c[n] </a:t>
            </a:r>
            <a:r>
              <a:rPr lang="en-US" i="1" dirty="0"/>
              <a:t>=+ </a:t>
            </a:r>
            <a:r>
              <a:rPr lang="en-US" i="1" dirty="0" smtClean="0"/>
              <a:t>b[o]; </a:t>
            </a:r>
            <a:r>
              <a:rPr lang="en-US" i="1" dirty="0"/>
              <a:t>← </a:t>
            </a:r>
            <a:r>
              <a:rPr lang="en-US" i="1" dirty="0" smtClean="0"/>
              <a:t>5%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4724400"/>
            <a:ext cx="227985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Data-oriented profiler</a:t>
            </a:r>
          </a:p>
          <a:p>
            <a:pPr algn="ctr"/>
            <a:r>
              <a:rPr lang="en-US" i="1" dirty="0"/>
              <a:t>a ← </a:t>
            </a:r>
            <a:r>
              <a:rPr lang="en-US" i="1" dirty="0" smtClean="0"/>
              <a:t>0%</a:t>
            </a:r>
          </a:p>
          <a:p>
            <a:pPr algn="ctr"/>
            <a:r>
              <a:rPr lang="en-US" i="1" dirty="0" smtClean="0"/>
              <a:t>b </a:t>
            </a:r>
            <a:r>
              <a:rPr lang="en-US" i="1" dirty="0"/>
              <a:t>← </a:t>
            </a:r>
            <a:r>
              <a:rPr lang="en-US" i="1" dirty="0" smtClean="0"/>
              <a:t>15%</a:t>
            </a:r>
            <a:endParaRPr lang="en-US" i="1" dirty="0"/>
          </a:p>
          <a:p>
            <a:pPr algn="ctr"/>
            <a:r>
              <a:rPr lang="en-US" i="1" dirty="0"/>
              <a:t>c ← 0</a:t>
            </a:r>
            <a:r>
              <a:rPr lang="en-US" i="1" dirty="0" smtClean="0"/>
              <a:t>%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" y="2895600"/>
            <a:ext cx="2209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c[i] </a:t>
            </a:r>
            <a:r>
              <a:rPr lang="en-US" i="1" dirty="0"/>
              <a:t>= </a:t>
            </a:r>
            <a:r>
              <a:rPr lang="en-US" i="1" dirty="0" smtClean="0"/>
              <a:t>a[j] </a:t>
            </a:r>
            <a:r>
              <a:rPr lang="en-US" i="1" dirty="0"/>
              <a:t>* </a:t>
            </a:r>
            <a:r>
              <a:rPr lang="en-US" i="1" dirty="0" smtClean="0"/>
              <a:t>b[k] </a:t>
            </a:r>
            <a:r>
              <a:rPr lang="en-US" i="1" dirty="0"/>
              <a:t>+ </a:t>
            </a:r>
            <a:r>
              <a:rPr lang="en-US" i="1" dirty="0" smtClean="0"/>
              <a:t>c[l];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565996" y="2667000"/>
            <a:ext cx="180220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a[i] = b[j] * c[k];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b[l] = a[m] * 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c[n] += b[o];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495800" y="2895600"/>
            <a:ext cx="4495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a[i] = b[j] * c[k]; b[l] = a[m] * 2; c[n] += b[o];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8600" y="3733800"/>
            <a:ext cx="495044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Traditional profiler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a[i] </a:t>
            </a:r>
            <a:r>
              <a:rPr lang="en-US" i="1" dirty="0"/>
              <a:t>= </a:t>
            </a:r>
            <a:r>
              <a:rPr lang="en-US" i="1" dirty="0" smtClean="0"/>
              <a:t>b[j] </a:t>
            </a:r>
            <a:r>
              <a:rPr lang="en-US" i="1" dirty="0"/>
              <a:t>* </a:t>
            </a:r>
            <a:r>
              <a:rPr lang="en-US" i="1" dirty="0" smtClean="0"/>
              <a:t>c[k]; b[l] </a:t>
            </a:r>
            <a:r>
              <a:rPr lang="en-US" i="1" dirty="0"/>
              <a:t>= </a:t>
            </a:r>
            <a:r>
              <a:rPr lang="en-US" i="1" dirty="0" smtClean="0"/>
              <a:t>d[m] </a:t>
            </a:r>
            <a:r>
              <a:rPr lang="en-US" i="1" dirty="0"/>
              <a:t>* 2; </a:t>
            </a:r>
            <a:r>
              <a:rPr lang="en-US" i="1" dirty="0" smtClean="0"/>
              <a:t>c[n] </a:t>
            </a:r>
            <a:r>
              <a:rPr lang="en-US" i="1" dirty="0"/>
              <a:t>+= </a:t>
            </a:r>
            <a:r>
              <a:rPr lang="en-US" i="1" dirty="0" smtClean="0"/>
              <a:t>b[o]; ← 15%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64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2" grpId="1" animBg="1"/>
      <p:bldP spid="12" grpId="2" animBg="1"/>
      <p:bldP spid="6" grpId="0" animBg="1"/>
      <p:bldP spid="10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Multiple memory technologies within compute nodes:</a:t>
            </a:r>
          </a:p>
          <a:p>
            <a:pPr lvl="1"/>
            <a:r>
              <a:rPr lang="en-US" dirty="0" smtClean="0"/>
              <a:t>Scratchpad, 3D-stacked, NVRAM, …</a:t>
            </a:r>
          </a:p>
          <a:p>
            <a:r>
              <a:rPr lang="en-US" dirty="0" smtClean="0"/>
              <a:t>Different features:</a:t>
            </a:r>
          </a:p>
          <a:p>
            <a:pPr lvl="1"/>
            <a:r>
              <a:rPr lang="en-US" dirty="0" smtClean="0"/>
              <a:t>Size, resilience, access patterns, energy</a:t>
            </a:r>
          </a:p>
          <a:p>
            <a:r>
              <a:rPr lang="en-US" dirty="0" smtClean="0"/>
              <a:t>To efficiently exploit them:</a:t>
            </a:r>
          </a:p>
          <a:p>
            <a:pPr lvl="1"/>
            <a:r>
              <a:rPr lang="en-US" dirty="0" smtClean="0"/>
              <a:t>Bring them as first-class citizens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68540"/>
            <a:ext cx="3886200" cy="1742660"/>
          </a:xfrm>
        </p:spPr>
      </p:pic>
      <p:pic>
        <p:nvPicPr>
          <p:cNvPr id="13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3962400"/>
            <a:ext cx="3126990" cy="19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3685237"/>
            <a:ext cx="3126990" cy="248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ight Arrow 16"/>
          <p:cNvSpPr/>
          <p:nvPr/>
        </p:nvSpPr>
        <p:spPr bwMode="auto">
          <a:xfrm>
            <a:off x="4038600" y="4724400"/>
            <a:ext cx="990600" cy="2955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Background: </a:t>
            </a:r>
            <a:r>
              <a:rPr lang="en-US" dirty="0" err="1" smtClean="0"/>
              <a:t>Valgrind</a:t>
            </a:r>
            <a:endParaRPr lang="en-US" dirty="0" smtClean="0"/>
          </a:p>
          <a:p>
            <a:r>
              <a:rPr lang="en-US" dirty="0" err="1" smtClean="0"/>
              <a:t>Valgrind</a:t>
            </a:r>
            <a:r>
              <a:rPr lang="en-US" dirty="0" smtClean="0"/>
              <a:t> Core Extensions</a:t>
            </a:r>
          </a:p>
          <a:p>
            <a:r>
              <a:rPr lang="en-US" dirty="0" smtClean="0"/>
              <a:t>Extending </a:t>
            </a:r>
            <a:r>
              <a:rPr lang="en-US" dirty="0" err="1" smtClean="0"/>
              <a:t>Valgrind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Heterogeneous Memory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err="1" smtClean="0"/>
              <a:t>Pofiling</a:t>
            </a:r>
            <a:r>
              <a:rPr lang="en-US" dirty="0" smtClean="0"/>
              <a:t>-based – data oriented</a:t>
            </a:r>
          </a:p>
          <a:p>
            <a:pPr lvl="1"/>
            <a:r>
              <a:rPr lang="en-US" dirty="0" smtClean="0"/>
              <a:t>Memory object granularity</a:t>
            </a:r>
          </a:p>
          <a:p>
            <a:pPr lvl="1"/>
            <a:endParaRPr lang="en-US" dirty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err="1" smtClean="0"/>
              <a:t>Valgrind</a:t>
            </a:r>
            <a:r>
              <a:rPr lang="en-US" dirty="0" smtClean="0"/>
              <a:t> core and tools extensions</a:t>
            </a:r>
          </a:p>
          <a:p>
            <a:endParaRPr lang="en-US" dirty="0" smtClean="0"/>
          </a:p>
          <a:p>
            <a:r>
              <a:rPr lang="en-US" dirty="0" smtClean="0"/>
              <a:t>Heterogeneous Memory:</a:t>
            </a:r>
          </a:p>
          <a:p>
            <a:pPr lvl="1"/>
            <a:r>
              <a:rPr lang="en-US" dirty="0" smtClean="0"/>
              <a:t>Assess optimal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Generic instrumentation framework</a:t>
            </a:r>
          </a:p>
          <a:p>
            <a:r>
              <a:rPr lang="en-US" dirty="0" smtClean="0"/>
              <a:t>Ecosystem: set of tools</a:t>
            </a:r>
          </a:p>
          <a:p>
            <a:pPr lvl="1"/>
            <a:r>
              <a:rPr lang="en-US" dirty="0" err="1" smtClean="0"/>
              <a:t>Memcheck</a:t>
            </a:r>
            <a:r>
              <a:rPr lang="en-US" dirty="0" smtClean="0"/>
              <a:t> is just default</a:t>
            </a:r>
          </a:p>
          <a:p>
            <a:r>
              <a:rPr lang="en-US" dirty="0" smtClean="0"/>
              <a:t>Virtual machine – JIT</a:t>
            </a:r>
          </a:p>
          <a:p>
            <a:pPr lvl="1"/>
            <a:r>
              <a:rPr lang="en-US" dirty="0" smtClean="0"/>
              <a:t>Typically overhead around 4x-5x</a:t>
            </a:r>
          </a:p>
          <a:p>
            <a:r>
              <a:rPr lang="en-US" dirty="0" smtClean="0"/>
              <a:t>Rich API to tools</a:t>
            </a:r>
          </a:p>
          <a:p>
            <a:pPr lvl="1"/>
            <a:r>
              <a:rPr lang="en-US" dirty="0" smtClean="0"/>
              <a:t>Notify requested capabilities</a:t>
            </a:r>
          </a:p>
          <a:p>
            <a:pPr lvl="1"/>
            <a:r>
              <a:rPr lang="en-US" dirty="0" smtClean="0"/>
              <a:t>Get debug information</a:t>
            </a:r>
          </a:p>
          <a:p>
            <a:pPr lvl="1"/>
            <a:r>
              <a:rPr lang="en-US" dirty="0" smtClean="0"/>
              <a:t>Manage stack traces</a:t>
            </a:r>
          </a:p>
          <a:p>
            <a:pPr lvl="1"/>
            <a:r>
              <a:rPr lang="en-US" dirty="0" smtClean="0"/>
              <a:t>Get information about thread status</a:t>
            </a:r>
          </a:p>
          <a:p>
            <a:pPr lvl="1"/>
            <a:r>
              <a:rPr lang="en-US" dirty="0" smtClean="0"/>
              <a:t>High-level containers (arrays, sets, …) </a:t>
            </a:r>
          </a:p>
          <a:p>
            <a:r>
              <a:rPr lang="en-US" dirty="0" smtClean="0"/>
              <a:t>Intercept memory management calls</a:t>
            </a:r>
          </a:p>
          <a:p>
            <a:r>
              <a:rPr lang="en-US" dirty="0" smtClean="0"/>
              <a:t>Client request mechanism</a:t>
            </a:r>
          </a:p>
          <a:p>
            <a:pPr lvl="1"/>
            <a:r>
              <a:rPr lang="en-US" dirty="0" smtClean="0"/>
              <a:t>Starting / stopping instrumentation from application’s code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15" y="1600200"/>
            <a:ext cx="365057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Lackey Tool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Example tool</a:t>
            </a:r>
          </a:p>
          <a:p>
            <a:r>
              <a:rPr lang="en-US" dirty="0" smtClean="0"/>
              <a:t>Basic statistics:</a:t>
            </a:r>
          </a:p>
          <a:p>
            <a:pPr lvl="1"/>
            <a:r>
              <a:rPr lang="en-US" dirty="0" smtClean="0"/>
              <a:t># of calls per function</a:t>
            </a:r>
          </a:p>
          <a:p>
            <a:pPr lvl="1"/>
            <a:r>
              <a:rPr lang="en-US" dirty="0" smtClean="0"/>
              <a:t># of conditional branches</a:t>
            </a:r>
          </a:p>
          <a:p>
            <a:pPr lvl="1"/>
            <a:r>
              <a:rPr lang="en-US" dirty="0" smtClean="0"/>
              <a:t># of superblocks</a:t>
            </a:r>
          </a:p>
          <a:p>
            <a:pPr lvl="1"/>
            <a:r>
              <a:rPr lang="en-US" dirty="0" smtClean="0"/>
              <a:t># of guest instructions</a:t>
            </a:r>
          </a:p>
          <a:p>
            <a:pPr lvl="1"/>
            <a:r>
              <a:rPr lang="en-US" dirty="0" smtClean="0"/>
              <a:t># of load, store, &amp; ALU operations</a:t>
            </a:r>
          </a:p>
          <a:p>
            <a:r>
              <a:rPr lang="en-US" dirty="0" smtClean="0"/>
              <a:t>Memory tracing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Framework for Tracking Memory Accesses in Scientific Applications – P2S2 2014, Minneapolis (MN), Sep. 12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3440"/>
            <a:ext cx="4038600" cy="437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4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2094</Words>
  <Application>Microsoft Office PowerPoint</Application>
  <PresentationFormat>On-screen Show (4:3)</PresentationFormat>
  <Paragraphs>420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Blue design</vt:lpstr>
      <vt:lpstr>A Framework for Tracking Memory Accesses in Scientific Applications</vt:lpstr>
      <vt:lpstr>Motivation</vt:lpstr>
      <vt:lpstr>Motivation</vt:lpstr>
      <vt:lpstr>Motivation (2)</vt:lpstr>
      <vt:lpstr>Contents</vt:lpstr>
      <vt:lpstr>Introduction</vt:lpstr>
      <vt:lpstr>Valgrind</vt:lpstr>
      <vt:lpstr>Valgrind</vt:lpstr>
      <vt:lpstr>Valgrind: Lackey Tool</vt:lpstr>
      <vt:lpstr>Valgrind: Callgrind Tool</vt:lpstr>
      <vt:lpstr>Core Extensions</vt:lpstr>
      <vt:lpstr>Core Extensions: Statically Allocated Memory Objects</vt:lpstr>
      <vt:lpstr>Core Extensions: Statically Allocated Memory Objects</vt:lpstr>
      <vt:lpstr>Core Extensions: Dynamically Allocated Memory Objects</vt:lpstr>
      <vt:lpstr>Extending Valgrind Tools: Lackey</vt:lpstr>
      <vt:lpstr>Extending Valgrind Tools: Lackey</vt:lpstr>
      <vt:lpstr>Extending Valgrind Tools: Callgrind</vt:lpstr>
      <vt:lpstr>Heterogeneous Memory</vt:lpstr>
      <vt:lpstr>Heterogeneous Memory Methodology</vt:lpstr>
      <vt:lpstr>Heterogeneous Memory Possible Use</vt:lpstr>
      <vt:lpstr>Heterogeneous Memory Evaluation: System Setup</vt:lpstr>
      <vt:lpstr>Heterogeneous Memory Test Cases: System Setup</vt:lpstr>
      <vt:lpstr>Heterogeneous Memory Test Cases: Applications</vt:lpstr>
      <vt:lpstr>Heterogeneous Memory Experimental Results </vt:lpstr>
      <vt:lpstr>Conclusions</vt:lpstr>
      <vt:lpstr>Conclusions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Antonio J. Pena</cp:lastModifiedBy>
  <cp:revision>71</cp:revision>
  <dcterms:created xsi:type="dcterms:W3CDTF">2009-09-22T20:45:00Z</dcterms:created>
  <dcterms:modified xsi:type="dcterms:W3CDTF">2014-09-12T14:02:28Z</dcterms:modified>
</cp:coreProperties>
</file>