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1pPr>
    <a:lvl2pPr marL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2pPr>
    <a:lvl3pPr marL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3pPr>
    <a:lvl4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4pPr>
    <a:lvl5pPr marL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5pPr>
    <a:lvl6pPr marL="22860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6pPr>
    <a:lvl7pPr marL="27432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7pPr>
    <a:lvl8pPr marL="32004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8pPr>
    <a:lvl9pPr marL="36576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920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>
                <a:sym typeface="Avenir Roman" charset="0"/>
              </a:rPr>
              <a:t>Second level</a:t>
            </a:r>
          </a:p>
          <a:p>
            <a:pPr lvl="2"/>
            <a:r>
              <a:rPr lang="en-US">
                <a:sym typeface="Avenir Roman" charset="0"/>
              </a:rPr>
              <a:t>Third level</a:t>
            </a:r>
          </a:p>
          <a:p>
            <a:pPr lvl="3"/>
            <a:r>
              <a:rPr lang="en-US">
                <a:sym typeface="Avenir Roman" charset="0"/>
              </a:rPr>
              <a:t>Fourth level</a:t>
            </a:r>
          </a:p>
          <a:p>
            <a:pPr lvl="4"/>
            <a:r>
              <a:rPr lang="en-US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30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ＭＳ Ｐゴシック" charset="0"/>
        <a:cs typeface="Avenir Roman" charset="0"/>
        <a:sym typeface="Avenir Roman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7D2D4-A80D-5A4A-9CED-A2E79C8FE24A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314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E68ED7-F984-8743-B202-5C7BF52FE25F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8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6CE8A-923C-A44D-8BCD-59497C8DEF32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925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1125AD-9F1B-D747-ACD9-65091A37413D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599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838308-69E0-FB4F-8BFF-04E80DAAE086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78938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B18ABB-E2D0-244F-B549-BBF85C8B4E67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370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30A304-606D-FA4E-878B-4C1271EE6CF2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396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BBE8FF-FBC2-EF4B-80FC-819E336F321A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5428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3ABCFB-2E48-2844-8CEE-8DAF655C01D9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3134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042CCA-DC5A-6743-9E2A-24291F5CA9F6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8283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C58BE-BD56-4640-AC90-F9DA08B33B77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68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029634-0603-8248-B6F2-8D16A50F45E5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61765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250ED8-4434-E24E-B175-6CC90B463D5A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4723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6C7C6F-EFC7-2242-9187-93D241F06D15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2713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1F6C30-CBCC-764C-8A0C-C39A6EE274A4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4963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A6B81-1110-194A-944C-77B215C20F80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8483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0E3D88-1460-664B-A76E-AD6121C751E3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9942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3DDE67-7937-BC42-BFC8-B8E9A81DEAA3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5047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25908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2603500"/>
            <a:ext cx="25908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EDB8CF-0BB5-E44A-9294-3100633CB1FF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1641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C37A20-DB36-6347-BF56-A982F8E25F1C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1096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82AD08-A33C-8647-9579-836065EFD1CE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5100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CB468-3C5D-E643-9CA3-DB28688BDCCA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042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DC07B9-F00D-4F4B-90B7-BD331F5F02E1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72212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D297CC-5AA5-5D40-AEB4-F8CD64F668D3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7876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EB8EC2-21FC-B142-8674-627DB5EDF743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5157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D178EF-D6A2-2A45-B3B7-BB823AC61FCD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29577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393700"/>
            <a:ext cx="2774950" cy="849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393700"/>
            <a:ext cx="8172450" cy="849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E4AE3F-FA8D-D840-A4F6-08DCFB28C6AB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42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24BE72-1738-904A-A041-C1BB1880046C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762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D66B42-01D6-1E4D-8189-98629D471331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13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E4F284-897D-E44A-84EF-96F00C47E83F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930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72C7DB-24C3-B040-8CAB-137FAEE92B7D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8457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159D36-886A-6E4A-B1BE-AD52C4FB6BC6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6803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33F2E0-A138-ED4A-8A75-B9589C6EAB80}" type="slidenum">
              <a:rPr 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948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55B6B4-BD15-B044-974B-1D673A66BF11}" type="slidenum">
              <a:rPr 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2051" name="Rectangle 3"/>
          <p:cNvSpPr>
            <a:spLocks/>
          </p:cNvSpPr>
          <p:nvPr>
            <p:ph type="sldNum" sz="quarter" idx="2"/>
          </p:nvPr>
        </p:nvSpPr>
        <p:spPr bwMode="auto">
          <a:xfrm>
            <a:off x="12215813" y="92138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8E4544-C8EE-014B-AC92-E73E060B2C6A}" type="slidenum">
              <a:rPr 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>
            <p:ph type="title"/>
          </p:nvPr>
        </p:nvSpPr>
        <p:spPr bwMode="auto">
          <a:xfrm>
            <a:off x="952500" y="3937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/>
          </p:cNvSpPr>
          <p:nvPr>
            <p:ph type="body" idx="1"/>
          </p:nvPr>
        </p:nvSpPr>
        <p:spPr bwMode="auto"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3075" name="Rectangle 3"/>
          <p:cNvSpPr>
            <a:spLocks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4D23E3-422B-1744-8359-3A1649D1C268}" type="slidenum">
              <a:rPr 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584200" rtl="0" fontAlgn="base" hangingPunct="0">
        <a:spcBef>
          <a:spcPts val="2400"/>
        </a:spcBef>
        <a:spcAft>
          <a:spcPct val="0"/>
        </a:spcAft>
        <a:defRPr sz="24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6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8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9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af.rice.edu" TargetMode="External"/><Relationship Id="rId3" Type="http://schemas.openxmlformats.org/officeDocument/2006/relationships/hyperlink" Target="http://chaoran.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>
          <a:xfrm>
            <a:off x="928688" y="1981200"/>
            <a:ext cx="11133137" cy="3300413"/>
          </a:xfrm>
        </p:spPr>
        <p:txBody>
          <a:bodyPr/>
          <a:lstStyle/>
          <a:p>
            <a:r>
              <a:rPr lang="en-US" sz="6000" b="1"/>
              <a:t>Portable, MPI-Interoperable</a:t>
            </a:r>
            <a:br>
              <a:rPr lang="en-US" sz="6000" b="1"/>
            </a:br>
            <a:r>
              <a:rPr lang="en-US" sz="6000" b="1"/>
              <a:t>Coarray Fortran</a:t>
            </a:r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>
            <p:ph type="body" idx="1"/>
          </p:nvPr>
        </p:nvSpPr>
        <p:spPr>
          <a:xfrm>
            <a:off x="1270000" y="5389563"/>
            <a:ext cx="10463213" cy="11303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600"/>
              <a:t>Chaoran Yang,</a:t>
            </a:r>
            <a:r>
              <a:rPr lang="en-US" sz="2600" b="1" baseline="32000"/>
              <a:t>1</a:t>
            </a:r>
            <a:r>
              <a:rPr lang="en-US" sz="2600"/>
              <a:t> Wesley Bland,</a:t>
            </a:r>
            <a:r>
              <a:rPr lang="en-US" sz="2600" b="1" baseline="32000"/>
              <a:t>2</a:t>
            </a:r>
            <a:endParaRPr lang="en-US" sz="2600"/>
          </a:p>
          <a:p>
            <a:pPr algn="ctr">
              <a:spcBef>
                <a:spcPct val="0"/>
              </a:spcBef>
            </a:pPr>
            <a:r>
              <a:rPr lang="en-US" sz="2600"/>
              <a:t>John Mellor-Crummey,</a:t>
            </a:r>
            <a:r>
              <a:rPr lang="en-US" sz="2600" b="1" baseline="32000"/>
              <a:t>1</a:t>
            </a:r>
            <a:r>
              <a:rPr lang="en-US" sz="2600"/>
              <a:t> Pavan Balaji</a:t>
            </a:r>
            <a:r>
              <a:rPr lang="en-US" sz="2600" b="1" baseline="32000"/>
              <a:t>2</a:t>
            </a:r>
            <a:endParaRPr lang="en-US"/>
          </a:p>
        </p:txBody>
      </p:sp>
      <p:sp>
        <p:nvSpPr>
          <p:cNvPr id="5123" name="AutoShape 3"/>
          <p:cNvSpPr>
            <a:spLocks/>
          </p:cNvSpPr>
          <p:nvPr/>
        </p:nvSpPr>
        <p:spPr bwMode="auto">
          <a:xfrm>
            <a:off x="1841500" y="6629400"/>
            <a:ext cx="4160838" cy="11287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000" b="1" baseline="32000">
                <a:latin typeface="Helvetica" charset="0"/>
                <a:cs typeface="Helvetica" charset="0"/>
                <a:sym typeface="Helvetica" charset="0"/>
              </a:rPr>
              <a:t>1</a:t>
            </a:r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Department of Computer Science</a:t>
            </a:r>
          </a:p>
          <a:p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Rice University</a:t>
            </a:r>
          </a:p>
          <a:p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Houston, TX</a:t>
            </a:r>
            <a:endParaRPr lang="en-US"/>
          </a:p>
        </p:txBody>
      </p:sp>
      <p:sp>
        <p:nvSpPr>
          <p:cNvPr id="5124" name="AutoShape 4"/>
          <p:cNvSpPr>
            <a:spLocks/>
          </p:cNvSpPr>
          <p:nvPr/>
        </p:nvSpPr>
        <p:spPr bwMode="auto">
          <a:xfrm>
            <a:off x="6381750" y="6629400"/>
            <a:ext cx="5572125" cy="11287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000" b="1" baseline="32000">
                <a:latin typeface="Helvetica" charset="0"/>
                <a:cs typeface="Helvetica" charset="0"/>
                <a:sym typeface="Helvetica" charset="0"/>
              </a:rPr>
              <a:t>2</a:t>
            </a:r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Mathematics and Computer Science Division</a:t>
            </a:r>
          </a:p>
          <a:p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Argonne National Laboratory</a:t>
            </a:r>
          </a:p>
          <a:p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Argonne, IL</a:t>
            </a:r>
            <a:endParaRPr lang="en-US"/>
          </a:p>
        </p:txBody>
      </p:sp>
      <p:pic>
        <p:nvPicPr>
          <p:cNvPr id="5125" name="Picture 5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050925"/>
            <a:ext cx="4591050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 descr="pasted-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06388"/>
            <a:ext cx="6218238" cy="289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Coarray and MPI-3 RMA</a:t>
            </a:r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>
          <a:xfrm>
            <a:off x="747713" y="2444750"/>
            <a:ext cx="11507787" cy="5186363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/>
              <a:t>Initialization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 b="1">
                <a:solidFill>
                  <a:srgbClr val="0365C0"/>
                </a:solidFill>
              </a:rPr>
              <a:t>MPI_WIN_ALLOCATE</a:t>
            </a:r>
            <a:r>
              <a:rPr lang="en-US"/>
              <a:t>, then </a:t>
            </a:r>
            <a:r>
              <a:rPr lang="en-US" b="1">
                <a:solidFill>
                  <a:srgbClr val="0365C0"/>
                </a:solidFill>
              </a:rPr>
              <a:t>MPI_WIN_LOCK_ALL</a:t>
            </a:r>
            <a:endParaRPr lang="en-US"/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Remote Read &amp; Write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 b="1">
                <a:solidFill>
                  <a:srgbClr val="0365C0"/>
                </a:solidFill>
              </a:rPr>
              <a:t>MPI_RPUT</a:t>
            </a:r>
            <a:r>
              <a:rPr lang="en-US"/>
              <a:t> &amp; </a:t>
            </a:r>
            <a:r>
              <a:rPr lang="en-US" b="1">
                <a:solidFill>
                  <a:srgbClr val="0365C0"/>
                </a:solidFill>
              </a:rPr>
              <a:t>MPI_RGET</a:t>
            </a:r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Synchronization</a:t>
            </a:r>
            <a:endParaRPr lang="en-US" b="1">
              <a:solidFill>
                <a:srgbClr val="0365C0"/>
              </a:solidFill>
            </a:endParaRPr>
          </a:p>
          <a:p>
            <a:pPr marL="889000" lvl="1" indent="-444500">
              <a:buSzPct val="75000"/>
              <a:buFontTx/>
              <a:buChar char="•"/>
            </a:pPr>
            <a:r>
              <a:rPr lang="en-US" b="1">
                <a:solidFill>
                  <a:srgbClr val="0365C0"/>
                </a:solidFill>
              </a:rPr>
              <a:t>MPI_WIN_SYNC </a:t>
            </a:r>
            <a:r>
              <a:rPr lang="en-US"/>
              <a:t>&amp;</a:t>
            </a:r>
            <a:r>
              <a:rPr lang="en-US" b="1">
                <a:solidFill>
                  <a:srgbClr val="0365C0"/>
                </a:solidFill>
              </a:rPr>
              <a:t> MPI_WIN_FLUSH (_ALL)</a:t>
            </a:r>
            <a:endParaRPr lang="en-US"/>
          </a:p>
        </p:txBody>
      </p:sp>
      <p:sp>
        <p:nvSpPr>
          <p:cNvPr id="14339" name="AutoShape 3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9925A063-6FC5-0A49-A019-262D0A5CFB09}" type="slidenum">
              <a:rPr lang="en-US" sz="1800"/>
              <a:pPr/>
              <a:t>10</a:t>
            </a:fld>
            <a:endParaRPr lang="en-US"/>
          </a:p>
        </p:txBody>
      </p:sp>
      <p:sp>
        <p:nvSpPr>
          <p:cNvPr id="14340" name="AutoShape 4"/>
          <p:cNvSpPr>
            <a:spLocks/>
          </p:cNvSpPr>
          <p:nvPr/>
        </p:nvSpPr>
        <p:spPr bwMode="auto">
          <a:xfrm>
            <a:off x="3740150" y="7605713"/>
            <a:ext cx="5522913" cy="471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400" b="1">
                <a:solidFill>
                  <a:srgbClr val="0365C0"/>
                </a:solidFill>
              </a:rPr>
              <a:t>Blue</a:t>
            </a:r>
            <a:r>
              <a:rPr lang="en-US" sz="2400"/>
              <a:t> routine names are MPI-3 additions</a:t>
            </a:r>
            <a:endParaRPr lang="en-US"/>
          </a:p>
        </p:txBody>
      </p:sp>
      <p:sp>
        <p:nvSpPr>
          <p:cNvPr id="14341" name="AutoShape 5"/>
          <p:cNvSpPr>
            <a:spLocks/>
          </p:cNvSpPr>
          <p:nvPr/>
        </p:nvSpPr>
        <p:spPr bwMode="auto">
          <a:xfrm>
            <a:off x="4810125" y="2233613"/>
            <a:ext cx="3382963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“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standard CAF features</a:t>
            </a:r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”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Active Messages</a:t>
            </a:r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446338"/>
            <a:ext cx="11098213" cy="3536950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/>
              <a:t>Many CAF 2.0 features are built on top of AM</a:t>
            </a:r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Build AM on top of MPI</a:t>
            </a:r>
            <a:r>
              <a:rPr lang="ja-JP" altLang="en-US"/>
              <a:t>’</a:t>
            </a:r>
            <a:r>
              <a:rPr lang="en-US"/>
              <a:t>s send and receive routines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hurt performance - cannot overlap communication with AM handlers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hurt interoperability - could cause deadlock</a:t>
            </a:r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B66FED76-B716-0042-98D3-00681918BA74}" type="slidenum">
              <a:rPr lang="en-US" sz="1800"/>
              <a:pPr/>
              <a:t>11</a:t>
            </a:fld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5286375" y="5954713"/>
            <a:ext cx="0" cy="2814637"/>
          </a:xfrm>
          <a:prstGeom prst="line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7089775" y="5954713"/>
            <a:ext cx="0" cy="2814637"/>
          </a:xfrm>
          <a:prstGeom prst="line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308600" y="6813550"/>
            <a:ext cx="1806575" cy="506413"/>
          </a:xfrm>
          <a:prstGeom prst="line">
            <a:avLst/>
          </a:prstGeom>
          <a:noFill/>
          <a:ln w="63500" cap="flat" cmpd="sng">
            <a:solidFill>
              <a:srgbClr val="C82506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102225" y="7702550"/>
            <a:ext cx="368300" cy="0"/>
          </a:xfrm>
          <a:prstGeom prst="line">
            <a:avLst/>
          </a:prstGeom>
          <a:noFill/>
          <a:ln w="63500" cap="flat" cmpd="sng">
            <a:solidFill>
              <a:srgbClr val="0365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>
            <a:off x="4300538" y="6562725"/>
            <a:ext cx="904875" cy="406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000" b="1">
                <a:solidFill>
                  <a:srgbClr val="C82506"/>
                </a:solidFill>
                <a:latin typeface="Helvetica" charset="0"/>
                <a:cs typeface="Helvetica" charset="0"/>
                <a:sym typeface="Helvetica" charset="0"/>
              </a:rPr>
              <a:t>spawn</a:t>
            </a:r>
            <a:endParaRPr lang="en-US"/>
          </a:p>
        </p:txBody>
      </p:sp>
      <p:sp>
        <p:nvSpPr>
          <p:cNvPr id="15369" name="AutoShape 9"/>
          <p:cNvSpPr>
            <a:spLocks/>
          </p:cNvSpPr>
          <p:nvPr/>
        </p:nvSpPr>
        <p:spPr bwMode="auto">
          <a:xfrm>
            <a:off x="5192713" y="8032750"/>
            <a:ext cx="2030412" cy="4048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70BF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000" b="1">
                <a:solidFill>
                  <a:srgbClr val="C82506"/>
                </a:solidFill>
                <a:latin typeface="Helvetica" charset="0"/>
                <a:cs typeface="Helvetica" charset="0"/>
                <a:sym typeface="Helvetica" charset="0"/>
              </a:rPr>
              <a:t>MPI_Reduce</a:t>
            </a:r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329238" y="6815138"/>
            <a:ext cx="1738312" cy="1409700"/>
          </a:xfrm>
          <a:prstGeom prst="line">
            <a:avLst/>
          </a:prstGeom>
          <a:noFill/>
          <a:ln w="63500" cap="flat" cmpd="sng">
            <a:solidFill>
              <a:srgbClr val="C82506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15371" name="AutoShape 11" descr="tile_paper_medgray.png"/>
          <p:cNvSpPr>
            <a:spLocks/>
          </p:cNvSpPr>
          <p:nvPr/>
        </p:nvSpPr>
        <p:spPr bwMode="auto">
          <a:xfrm>
            <a:off x="7170738" y="7856538"/>
            <a:ext cx="2351087" cy="5699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880" y="0"/>
                </a:moveTo>
                <a:cubicBezTo>
                  <a:pt x="2653" y="0"/>
                  <a:pt x="2468" y="762"/>
                  <a:pt x="2468" y="1700"/>
                </a:cubicBezTo>
                <a:lnTo>
                  <a:pt x="2468" y="6562"/>
                </a:lnTo>
                <a:lnTo>
                  <a:pt x="0" y="11650"/>
                </a:lnTo>
                <a:lnTo>
                  <a:pt x="2468" y="16753"/>
                </a:lnTo>
                <a:lnTo>
                  <a:pt x="2468" y="19899"/>
                </a:lnTo>
                <a:cubicBezTo>
                  <a:pt x="2468" y="20837"/>
                  <a:pt x="2653" y="21599"/>
                  <a:pt x="2880" y="21599"/>
                </a:cubicBezTo>
                <a:lnTo>
                  <a:pt x="21187" y="21599"/>
                </a:lnTo>
                <a:cubicBezTo>
                  <a:pt x="21415" y="21599"/>
                  <a:pt x="21599" y="20837"/>
                  <a:pt x="21599" y="19899"/>
                </a:cubicBezTo>
                <a:lnTo>
                  <a:pt x="21599" y="1700"/>
                </a:lnTo>
                <a:cubicBezTo>
                  <a:pt x="21599" y="762"/>
                  <a:pt x="21415" y="0"/>
                  <a:pt x="21187" y="0"/>
                </a:cubicBezTo>
                <a:lnTo>
                  <a:pt x="288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r>
              <a:rPr lang="en-US" sz="2400" b="1">
                <a:solidFill>
                  <a:srgbClr val="FFFFFF"/>
                </a:solidFill>
              </a:rPr>
              <a:t>DEADLOCK!</a:t>
            </a:r>
            <a:endParaRPr lang="en-US"/>
          </a:p>
        </p:txBody>
      </p:sp>
      <p:sp>
        <p:nvSpPr>
          <p:cNvPr id="15372" name="AutoShape 12"/>
          <p:cNvSpPr>
            <a:spLocks/>
          </p:cNvSpPr>
          <p:nvPr/>
        </p:nvSpPr>
        <p:spPr bwMode="auto">
          <a:xfrm>
            <a:off x="1912938" y="2233613"/>
            <a:ext cx="9177337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“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High performance low-level asynchronous remote procedure calls</a:t>
            </a:r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”</a:t>
            </a:r>
            <a:endParaRPr lang="en-US"/>
          </a:p>
        </p:txBody>
      </p:sp>
      <p:sp>
        <p:nvSpPr>
          <p:cNvPr id="15373" name="AutoShape 13"/>
          <p:cNvSpPr>
            <a:spLocks/>
          </p:cNvSpPr>
          <p:nvPr/>
        </p:nvSpPr>
        <p:spPr bwMode="auto">
          <a:xfrm>
            <a:off x="4448175" y="7499350"/>
            <a:ext cx="609600" cy="406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000" b="1">
                <a:solidFill>
                  <a:srgbClr val="C82506"/>
                </a:solidFill>
                <a:latin typeface="Helvetica" charset="0"/>
                <a:cs typeface="Helvetica" charset="0"/>
                <a:sym typeface="Helvetica" charset="0"/>
              </a:rPr>
              <a:t>wait</a:t>
            </a:r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5362575" y="7327900"/>
            <a:ext cx="1644650" cy="328613"/>
          </a:xfrm>
          <a:prstGeom prst="line">
            <a:avLst/>
          </a:prstGeom>
          <a:noFill/>
          <a:ln w="63500" cap="flat" cmpd="sng">
            <a:solidFill>
              <a:srgbClr val="C82506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  <p:bldP spid="15370" grpId="0" animBg="1" autoUpdateAnimBg="0"/>
      <p:bldP spid="15371" grpId="0" animBg="1" autoUpdateAnimBg="0"/>
      <p:bldP spid="1537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CAF 2.0 Events</a:t>
            </a:r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3036888"/>
            <a:ext cx="5334000" cy="3081337"/>
          </a:xfrm>
        </p:spPr>
        <p:txBody>
          <a:bodyPr/>
          <a:lstStyle/>
          <a:p>
            <a:pPr marL="293688" indent="-293688">
              <a:buSzPct val="75000"/>
              <a:buFontTx/>
              <a:buChar char="•"/>
            </a:pPr>
            <a:r>
              <a:rPr lang="en-US" b="1"/>
              <a:t>event_notify</a:t>
            </a:r>
          </a:p>
          <a:p>
            <a:pPr marL="636588" lvl="1" indent="-293688">
              <a:spcBef>
                <a:spcPts val="3200"/>
              </a:spcBef>
              <a:buSzPct val="75000"/>
              <a:buFontTx/>
              <a:buChar char="•"/>
            </a:pPr>
            <a:r>
              <a:rPr lang="en-US" b="1"/>
              <a:t>CALL event_notify(ev[p])</a:t>
            </a:r>
          </a:p>
          <a:p>
            <a:pPr marL="636588" lvl="1" indent="-293688">
              <a:spcBef>
                <a:spcPts val="3200"/>
              </a:spcBef>
              <a:buSzPct val="75000"/>
              <a:buFontTx/>
              <a:buChar char="•"/>
            </a:pPr>
            <a:r>
              <a:rPr lang="en-US"/>
              <a:t>Need to ensure all previous asynchronous operations have completed before the notification</a:t>
            </a:r>
          </a:p>
        </p:txBody>
      </p:sp>
      <p:sp>
        <p:nvSpPr>
          <p:cNvPr id="16387" name="AutoShape 3"/>
          <p:cNvSpPr>
            <a:spLocks/>
          </p:cNvSpPr>
          <p:nvPr/>
        </p:nvSpPr>
        <p:spPr bwMode="auto">
          <a:xfrm>
            <a:off x="1165225" y="6273800"/>
            <a:ext cx="4906963" cy="1943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51A7F9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for each window</a:t>
            </a:r>
          </a:p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	MPI_Win_sync(win)</a:t>
            </a:r>
          </a:p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for each </a:t>
            </a:r>
            <a:r>
              <a:rPr lang="en-US" sz="2400">
                <a:solidFill>
                  <a:srgbClr val="C82506"/>
                </a:solidFill>
                <a:latin typeface="Helvetica" charset="0"/>
                <a:cs typeface="Helvetica" charset="0"/>
                <a:sym typeface="Helvetica" charset="0"/>
              </a:rPr>
              <a:t>dirty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 window</a:t>
            </a:r>
          </a:p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	</a:t>
            </a:r>
            <a:r>
              <a:rPr lang="en-US" sz="2400" b="1">
                <a:solidFill>
                  <a:srgbClr val="C82506"/>
                </a:solidFill>
                <a:latin typeface="Helvetica" charset="0"/>
                <a:cs typeface="Helvetica" charset="0"/>
                <a:sym typeface="Helvetica" charset="0"/>
              </a:rPr>
              <a:t>MPI_Win_flush_all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(win)</a:t>
            </a:r>
          </a:p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AM_Request(…) </a:t>
            </a:r>
            <a:r>
              <a:rPr lang="en-US" sz="2400" i="1">
                <a:latin typeface="Helvetica" charset="0"/>
                <a:cs typeface="Helvetica" charset="0"/>
                <a:sym typeface="Helvetica" charset="0"/>
              </a:rPr>
              <a:t>// uses MPI_Isend</a:t>
            </a:r>
            <a:endParaRPr lang="en-US"/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7148513" y="6286500"/>
            <a:ext cx="4832350" cy="157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51A7F9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while (count &lt; n)</a:t>
            </a:r>
          </a:p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	for each window</a:t>
            </a:r>
          </a:p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		MPI_Win_sync(win)</a:t>
            </a:r>
          </a:p>
          <a:p>
            <a:pPr algn="l"/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	AM_Poll(…) </a:t>
            </a:r>
            <a:r>
              <a:rPr lang="en-US" sz="2400" i="1">
                <a:latin typeface="Helvetica" charset="0"/>
                <a:cs typeface="Helvetica" charset="0"/>
                <a:sym typeface="Helvetica" charset="0"/>
              </a:rPr>
              <a:t>// use MPI_Iprobe</a:t>
            </a:r>
            <a:endParaRPr lang="en-US"/>
          </a:p>
        </p:txBody>
      </p:sp>
      <p:sp>
        <p:nvSpPr>
          <p:cNvPr id="16389" name="AutoShape 5"/>
          <p:cNvSpPr>
            <a:spLocks/>
          </p:cNvSpPr>
          <p:nvPr/>
        </p:nvSpPr>
        <p:spPr bwMode="auto">
          <a:xfrm>
            <a:off x="6794500" y="3030538"/>
            <a:ext cx="5575300" cy="2371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293688" indent="-293688" algn="l">
              <a:spcBef>
                <a:spcPts val="3200"/>
              </a:spcBef>
              <a:buSzPct val="75000"/>
              <a:buFontTx/>
              <a:buChar char="•"/>
            </a:pPr>
            <a:r>
              <a:rPr lang="en-US" sz="2400" b="1">
                <a:latin typeface="Helvetica" charset="0"/>
                <a:cs typeface="Helvetica" charset="0"/>
                <a:sym typeface="Helvetica" charset="0"/>
              </a:rPr>
              <a:t>event_wait, event_trywait</a:t>
            </a:r>
          </a:p>
          <a:p>
            <a:pPr marL="979488" lvl="2" indent="-293688" algn="l">
              <a:spcBef>
                <a:spcPts val="3200"/>
              </a:spcBef>
              <a:buSzPct val="75000"/>
              <a:buFontTx/>
              <a:buChar char="•"/>
            </a:pPr>
            <a:r>
              <a:rPr lang="en-US" sz="2400" b="1">
                <a:latin typeface="Helvetica" charset="0"/>
                <a:cs typeface="Helvetica" charset="0"/>
                <a:sym typeface="Helvetica" charset="0"/>
              </a:rPr>
              <a:t>CALL event_wait(ev)</a:t>
            </a:r>
          </a:p>
          <a:p>
            <a:pPr marL="979488" lvl="2" indent="-293688" algn="l">
              <a:spcBef>
                <a:spcPts val="3200"/>
              </a:spcBef>
              <a:buSzPct val="75000"/>
              <a:buFontTx/>
              <a:buChar char="•"/>
            </a:pP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Also serves as a compiler barrier</a:t>
            </a:r>
            <a:endParaRPr lang="en-US"/>
          </a:p>
        </p:txBody>
      </p:sp>
      <p:sp>
        <p:nvSpPr>
          <p:cNvPr id="16390" name="AutoShape 6"/>
          <p:cNvSpPr>
            <a:spLocks/>
          </p:cNvSpPr>
          <p:nvPr/>
        </p:nvSpPr>
        <p:spPr bwMode="auto">
          <a:xfrm>
            <a:off x="4233863" y="2139950"/>
            <a:ext cx="4535487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“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similar to counting semaphores</a:t>
            </a:r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”</a:t>
            </a:r>
            <a:endParaRPr lang="en-US"/>
          </a:p>
        </p:txBody>
      </p:sp>
      <p:sp>
        <p:nvSpPr>
          <p:cNvPr id="16391" name="AutoShape 7"/>
          <p:cNvSpPr>
            <a:spLocks/>
          </p:cNvSpPr>
          <p:nvPr/>
        </p:nvSpPr>
        <p:spPr bwMode="auto">
          <a:xfrm>
            <a:off x="12215813" y="92265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2A2E2004-69E7-214E-84BC-EE7E0596F5BB}" type="slidenum">
              <a:rPr lang="en-US" sz="180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1"/>
          <p:cNvGrpSpPr>
            <a:grpSpLocks/>
          </p:cNvGrpSpPr>
          <p:nvPr/>
        </p:nvGrpSpPr>
        <p:grpSpPr bwMode="auto">
          <a:xfrm>
            <a:off x="5286375" y="3468688"/>
            <a:ext cx="1803400" cy="2466975"/>
            <a:chOff x="-1" y="-1"/>
            <a:chExt cx="1803401" cy="2467938"/>
          </a:xfrm>
        </p:grpSpPr>
        <p:sp>
          <p:nvSpPr>
            <p:cNvPr id="17410" name="Line 2"/>
            <p:cNvSpPr>
              <a:spLocks noChangeShapeType="1"/>
            </p:cNvSpPr>
            <p:nvPr/>
          </p:nvSpPr>
          <p:spPr bwMode="auto">
            <a:xfrm flipV="1">
              <a:off x="-1" y="-1"/>
              <a:ext cx="2" cy="2467938"/>
            </a:xfrm>
            <a:prstGeom prst="line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400"/>
            </a:p>
          </p:txBody>
        </p:sp>
        <p:sp>
          <p:nvSpPr>
            <p:cNvPr id="17411" name="Line 3"/>
            <p:cNvSpPr>
              <a:spLocks noChangeShapeType="1"/>
            </p:cNvSpPr>
            <p:nvPr/>
          </p:nvSpPr>
          <p:spPr bwMode="auto">
            <a:xfrm flipV="1">
              <a:off x="1803400" y="0"/>
              <a:ext cx="0" cy="2467937"/>
            </a:xfrm>
            <a:prstGeom prst="line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400"/>
            </a:p>
          </p:txBody>
        </p:sp>
        <p:sp>
          <p:nvSpPr>
            <p:cNvPr id="17412" name="AutoShape 4"/>
            <p:cNvSpPr>
              <a:spLocks/>
            </p:cNvSpPr>
            <p:nvPr/>
          </p:nvSpPr>
          <p:spPr bwMode="auto">
            <a:xfrm>
              <a:off x="120394" y="583912"/>
              <a:ext cx="1568600" cy="4064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000" b="1">
                  <a:solidFill>
                    <a:srgbClr val="C82506"/>
                  </a:solidFill>
                  <a:latin typeface="Helvetica" charset="0"/>
                  <a:cs typeface="Helvetica" charset="0"/>
                  <a:sym typeface="Helvetica" charset="0"/>
                </a:rPr>
                <a:t>copy_async</a:t>
              </a:r>
              <a:endParaRPr lang="en-US"/>
            </a:p>
          </p:txBody>
        </p:sp>
      </p:grpSp>
      <p:sp>
        <p:nvSpPr>
          <p:cNvPr id="17413" name="Rectangle 5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5600"/>
              <a:t>CAF 2.0 Asynchronous Operations</a:t>
            </a:r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>
            <p:ph type="body" idx="1"/>
          </p:nvPr>
        </p:nvSpPr>
        <p:spPr>
          <a:xfrm>
            <a:off x="952500" y="2616200"/>
            <a:ext cx="11098213" cy="842963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 sz="2600" b="1"/>
              <a:t>copy_async(dest, src, </a:t>
            </a:r>
            <a:r>
              <a:rPr lang="en-US" sz="2600" b="1">
                <a:solidFill>
                  <a:srgbClr val="C82506"/>
                </a:solidFill>
              </a:rPr>
              <a:t>dest_ev</a:t>
            </a:r>
            <a:r>
              <a:rPr lang="en-US" sz="2600" b="1"/>
              <a:t>, </a:t>
            </a:r>
            <a:r>
              <a:rPr lang="en-US" sz="2600" b="1">
                <a:solidFill>
                  <a:srgbClr val="00882B"/>
                </a:solidFill>
              </a:rPr>
              <a:t>src_ev</a:t>
            </a:r>
            <a:r>
              <a:rPr lang="en-US" sz="2600" b="1"/>
              <a:t>, </a:t>
            </a:r>
            <a:r>
              <a:rPr lang="en-US" sz="2600" b="1">
                <a:solidFill>
                  <a:srgbClr val="164F86"/>
                </a:solidFill>
              </a:rPr>
              <a:t>pred_ev</a:t>
            </a:r>
            <a:r>
              <a:rPr lang="en-US" sz="2600" b="1"/>
              <a:t>)</a:t>
            </a:r>
            <a:endParaRPr lang="en-US"/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904B0D54-653D-DD4B-8DD0-942798C652AB}" type="slidenum">
              <a:rPr lang="en-US" sz="1800"/>
              <a:pPr/>
              <a:t>13</a:t>
            </a:fld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280025" y="3949700"/>
            <a:ext cx="0" cy="381000"/>
          </a:xfrm>
          <a:prstGeom prst="line">
            <a:avLst/>
          </a:prstGeom>
          <a:noFill/>
          <a:ln w="88900" cap="flat" cmpd="sng">
            <a:solidFill>
              <a:srgbClr val="C8250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7089775" y="5048250"/>
            <a:ext cx="0" cy="406400"/>
          </a:xfrm>
          <a:prstGeom prst="line">
            <a:avLst/>
          </a:prstGeom>
          <a:noFill/>
          <a:ln w="88900" cap="flat" cmpd="sng">
            <a:solidFill>
              <a:srgbClr val="C8250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5310188" y="4329113"/>
            <a:ext cx="1770062" cy="757237"/>
          </a:xfrm>
          <a:prstGeom prst="line">
            <a:avLst/>
          </a:prstGeom>
          <a:noFill/>
          <a:ln w="63500" cap="flat" cmpd="sng">
            <a:solidFill>
              <a:srgbClr val="C82506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17419" name="AutoShape 11"/>
          <p:cNvSpPr>
            <a:spLocks/>
          </p:cNvSpPr>
          <p:nvPr/>
        </p:nvSpPr>
        <p:spPr bwMode="auto">
          <a:xfrm>
            <a:off x="3276600" y="3611563"/>
            <a:ext cx="2035175" cy="536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" y="0"/>
                </a:moveTo>
                <a:cubicBezTo>
                  <a:pt x="242" y="0"/>
                  <a:pt x="0" y="919"/>
                  <a:pt x="0" y="2046"/>
                </a:cubicBezTo>
                <a:lnTo>
                  <a:pt x="0" y="19553"/>
                </a:lnTo>
                <a:cubicBezTo>
                  <a:pt x="0" y="20680"/>
                  <a:pt x="242" y="21599"/>
                  <a:pt x="539" y="21599"/>
                </a:cubicBezTo>
                <a:lnTo>
                  <a:pt x="15593" y="21599"/>
                </a:lnTo>
                <a:cubicBezTo>
                  <a:pt x="15890" y="21599"/>
                  <a:pt x="16132" y="20680"/>
                  <a:pt x="16132" y="19553"/>
                </a:cubicBezTo>
                <a:lnTo>
                  <a:pt x="16132" y="18578"/>
                </a:lnTo>
                <a:lnTo>
                  <a:pt x="21600" y="14245"/>
                </a:lnTo>
                <a:lnTo>
                  <a:pt x="16132" y="9912"/>
                </a:lnTo>
                <a:lnTo>
                  <a:pt x="16132" y="2046"/>
                </a:lnTo>
                <a:cubicBezTo>
                  <a:pt x="16132" y="919"/>
                  <a:pt x="15890" y="0"/>
                  <a:pt x="15593" y="0"/>
                </a:cubicBezTo>
                <a:lnTo>
                  <a:pt x="539" y="0"/>
                </a:lnTo>
                <a:close/>
              </a:path>
            </a:pathLst>
          </a:custGeom>
          <a:solidFill>
            <a:srgbClr val="0365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400" b="1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pred_ev</a:t>
            </a:r>
            <a:endParaRPr lang="en-US"/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>
            <a:off x="3263900" y="4321175"/>
            <a:ext cx="2043113" cy="746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2653" y="6086"/>
                </a:lnTo>
                <a:lnTo>
                  <a:pt x="536" y="6086"/>
                </a:lnTo>
                <a:cubicBezTo>
                  <a:pt x="241" y="6086"/>
                  <a:pt x="0" y="6746"/>
                  <a:pt x="0" y="7555"/>
                </a:cubicBezTo>
                <a:lnTo>
                  <a:pt x="0" y="20130"/>
                </a:lnTo>
                <a:cubicBezTo>
                  <a:pt x="0" y="20939"/>
                  <a:pt x="241" y="21599"/>
                  <a:pt x="536" y="21599"/>
                </a:cubicBezTo>
                <a:lnTo>
                  <a:pt x="15526" y="21599"/>
                </a:lnTo>
                <a:cubicBezTo>
                  <a:pt x="15822" y="21599"/>
                  <a:pt x="16063" y="20939"/>
                  <a:pt x="16063" y="20130"/>
                </a:cubicBezTo>
                <a:lnTo>
                  <a:pt x="16063" y="10587"/>
                </a:lnTo>
                <a:lnTo>
                  <a:pt x="21600" y="0"/>
                </a:lnTo>
                <a:close/>
              </a:path>
            </a:pathLst>
          </a:custGeom>
          <a:solidFill>
            <a:srgbClr val="0088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400" b="1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src_ev</a:t>
            </a:r>
            <a:endParaRPr lang="en-US"/>
          </a:p>
        </p:txBody>
      </p:sp>
      <p:sp>
        <p:nvSpPr>
          <p:cNvPr id="17421" name="AutoShape 13"/>
          <p:cNvSpPr>
            <a:spLocks/>
          </p:cNvSpPr>
          <p:nvPr/>
        </p:nvSpPr>
        <p:spPr bwMode="auto">
          <a:xfrm>
            <a:off x="7042150" y="5116513"/>
            <a:ext cx="1941513" cy="534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254" y="0"/>
                </a:moveTo>
                <a:cubicBezTo>
                  <a:pt x="4942" y="0"/>
                  <a:pt x="4689" y="919"/>
                  <a:pt x="4689" y="2046"/>
                </a:cubicBezTo>
                <a:lnTo>
                  <a:pt x="4689" y="7962"/>
                </a:lnTo>
                <a:lnTo>
                  <a:pt x="0" y="12294"/>
                </a:lnTo>
                <a:lnTo>
                  <a:pt x="4689" y="16611"/>
                </a:lnTo>
                <a:lnTo>
                  <a:pt x="4689" y="19553"/>
                </a:lnTo>
                <a:cubicBezTo>
                  <a:pt x="4689" y="20680"/>
                  <a:pt x="4942" y="21599"/>
                  <a:pt x="5254" y="21599"/>
                </a:cubicBezTo>
                <a:lnTo>
                  <a:pt x="21034" y="21599"/>
                </a:lnTo>
                <a:cubicBezTo>
                  <a:pt x="21346" y="21599"/>
                  <a:pt x="21599" y="20680"/>
                  <a:pt x="21599" y="19553"/>
                </a:cubicBezTo>
                <a:lnTo>
                  <a:pt x="21599" y="2046"/>
                </a:lnTo>
                <a:cubicBezTo>
                  <a:pt x="21599" y="919"/>
                  <a:pt x="21346" y="0"/>
                  <a:pt x="21034" y="0"/>
                </a:cubicBezTo>
                <a:lnTo>
                  <a:pt x="5254" y="0"/>
                </a:lnTo>
                <a:close/>
              </a:path>
            </a:pathLst>
          </a:custGeom>
          <a:solidFill>
            <a:srgbClr val="DCBD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400" b="1">
                <a:solidFill>
                  <a:srgbClr val="C82506"/>
                </a:solidFill>
                <a:latin typeface="Helvetica" charset="0"/>
                <a:cs typeface="Helvetica" charset="0"/>
                <a:sym typeface="Helvetica" charset="0"/>
              </a:rPr>
              <a:t>dest_ev</a:t>
            </a:r>
            <a:endParaRPr lang="en-US"/>
          </a:p>
        </p:txBody>
      </p:sp>
      <p:sp>
        <p:nvSpPr>
          <p:cNvPr id="17422" name="AutoShape 14"/>
          <p:cNvSpPr>
            <a:spLocks/>
          </p:cNvSpPr>
          <p:nvPr/>
        </p:nvSpPr>
        <p:spPr bwMode="auto">
          <a:xfrm>
            <a:off x="952500" y="6181725"/>
            <a:ext cx="11098213" cy="2747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444500" indent="-444500" algn="l">
              <a:spcBef>
                <a:spcPts val="2400"/>
              </a:spcBef>
              <a:buSzPct val="75000"/>
              <a:buFontTx/>
              <a:buChar char="•"/>
            </a:pP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Map </a:t>
            </a:r>
            <a:r>
              <a:rPr lang="en-US" sz="2600" b="1">
                <a:latin typeface="Helvetica" charset="0"/>
                <a:cs typeface="Helvetica" charset="0"/>
                <a:sym typeface="Helvetica" charset="0"/>
              </a:rPr>
              <a:t>copy_async</a:t>
            </a: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 to </a:t>
            </a:r>
            <a:r>
              <a:rPr lang="en-US" sz="2600" b="1">
                <a:solidFill>
                  <a:srgbClr val="0365C0"/>
                </a:solidFill>
                <a:latin typeface="Helvetica" charset="0"/>
                <a:cs typeface="Helvetica" charset="0"/>
                <a:sym typeface="Helvetica" charset="0"/>
              </a:rPr>
              <a:t>MPI_RPUT</a:t>
            </a: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 (or </a:t>
            </a:r>
            <a:r>
              <a:rPr lang="en-US" sz="2600" b="1">
                <a:solidFill>
                  <a:srgbClr val="0365C0"/>
                </a:solidFill>
                <a:latin typeface="Helvetica" charset="0"/>
                <a:cs typeface="Helvetica" charset="0"/>
                <a:sym typeface="Helvetica" charset="0"/>
              </a:rPr>
              <a:t>MPI_RGET</a:t>
            </a:r>
            <a:r>
              <a:rPr lang="en-US" sz="2600" b="1">
                <a:latin typeface="Helvetica" charset="0"/>
                <a:cs typeface="Helvetica" charset="0"/>
                <a:sym typeface="Helvetica" charset="0"/>
              </a:rPr>
              <a:t>)</a:t>
            </a:r>
            <a:endParaRPr lang="en-US" sz="2600" b="1">
              <a:solidFill>
                <a:srgbClr val="0365C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889000" lvl="1" indent="-444500" algn="l">
              <a:spcBef>
                <a:spcPts val="2400"/>
              </a:spcBef>
              <a:buSzPct val="75000"/>
              <a:buFontTx/>
              <a:buChar char="•"/>
            </a:pP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when </a:t>
            </a:r>
            <a:r>
              <a:rPr lang="en-US" sz="2600" b="1">
                <a:solidFill>
                  <a:srgbClr val="C82506"/>
                </a:solidFill>
                <a:latin typeface="Helvetica" charset="0"/>
                <a:cs typeface="Helvetica" charset="0"/>
                <a:sym typeface="Helvetica" charset="0"/>
              </a:rPr>
              <a:t>dest_ev</a:t>
            </a: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 should be notified? </a:t>
            </a:r>
            <a:r>
              <a:rPr lang="en-US" sz="2600" b="1">
                <a:solidFill>
                  <a:srgbClr val="0365C0"/>
                </a:solidFill>
                <a:latin typeface="Helvetica" charset="0"/>
                <a:cs typeface="Helvetica" charset="0"/>
                <a:sym typeface="Helvetica" charset="0"/>
              </a:rPr>
              <a:t>MPI_WIN_FLUSH</a:t>
            </a: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 is not useful</a:t>
            </a:r>
          </a:p>
          <a:p>
            <a:pPr marL="444500" indent="-444500" algn="l">
              <a:spcBef>
                <a:spcPts val="2400"/>
              </a:spcBef>
              <a:buSzPct val="75000"/>
              <a:buFontTx/>
              <a:buChar char="•"/>
            </a:pP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Map </a:t>
            </a:r>
            <a:r>
              <a:rPr lang="en-US" sz="2600" b="1">
                <a:latin typeface="Helvetica" charset="0"/>
                <a:cs typeface="Helvetica" charset="0"/>
                <a:sym typeface="Helvetica" charset="0"/>
              </a:rPr>
              <a:t>copy_async</a:t>
            </a: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 to </a:t>
            </a:r>
            <a:r>
              <a:rPr lang="en-US" sz="2600" b="1">
                <a:solidFill>
                  <a:srgbClr val="C82506"/>
                </a:solidFill>
                <a:latin typeface="Helvetica" charset="0"/>
                <a:cs typeface="Helvetica" charset="0"/>
                <a:sym typeface="Helvetica" charset="0"/>
              </a:rPr>
              <a:t>Active Message</a:t>
            </a:r>
          </a:p>
          <a:p>
            <a:pPr marL="889000" lvl="1" indent="-444500" algn="l">
              <a:spcBef>
                <a:spcPts val="2400"/>
              </a:spcBef>
              <a:buSzPct val="75000"/>
              <a:buFontTx/>
              <a:buChar char="•"/>
            </a:pPr>
            <a:r>
              <a:rPr lang="en-US" sz="2600">
                <a:latin typeface="Helvetica" charset="0"/>
                <a:cs typeface="Helvetica" charset="0"/>
                <a:sym typeface="Helvetica" charset="0"/>
              </a:rPr>
              <a:t>MPI does not have AM support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 autoUpdateAnimBg="0"/>
      <p:bldP spid="17417" grpId="0" animBg="1" autoUpdateAnimBg="0"/>
      <p:bldP spid="17418" grpId="0" animBg="1" autoUpdateAnimBg="0"/>
      <p:bldP spid="17419" grpId="0" animBg="1" autoUpdateAnimBg="0"/>
      <p:bldP spid="17420" grpId="0" animBg="1" autoUpdateAnimBg="0"/>
      <p:bldP spid="17421" grpId="0" animBg="1" autoUpdateAnimBg="0"/>
      <p:bldP spid="174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Evaluation</a:t>
            </a:r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>
            <p:ph type="body" idx="1"/>
          </p:nvPr>
        </p:nvSpPr>
        <p:spPr>
          <a:xfrm>
            <a:off x="1079500" y="2509838"/>
            <a:ext cx="11099800" cy="3708400"/>
          </a:xfrm>
        </p:spPr>
        <p:txBody>
          <a:bodyPr/>
          <a:lstStyle/>
          <a:p>
            <a:pPr marL="425450" indent="-425450" defTabSz="560388">
              <a:spcBef>
                <a:spcPts val="2300"/>
              </a:spcBef>
              <a:buSzPct val="75000"/>
              <a:buFontTx/>
              <a:buChar char="•"/>
            </a:pPr>
            <a:r>
              <a:rPr lang="en-US" sz="2300"/>
              <a:t>2 machines</a:t>
            </a:r>
          </a:p>
          <a:p>
            <a:pPr marL="852488" lvl="1" indent="-427038" defTabSz="560388">
              <a:spcBef>
                <a:spcPts val="2300"/>
              </a:spcBef>
              <a:buSzPct val="75000"/>
              <a:buFontTx/>
              <a:buChar char="•"/>
            </a:pPr>
            <a:r>
              <a:rPr lang="en-US" sz="2300"/>
              <a:t>Cluster (InfiniBand) and Cray XC30</a:t>
            </a:r>
          </a:p>
          <a:p>
            <a:pPr marL="425450" indent="-425450" defTabSz="560388">
              <a:spcBef>
                <a:spcPts val="2300"/>
              </a:spcBef>
              <a:buSzPct val="75000"/>
              <a:buFontTx/>
              <a:buChar char="•"/>
            </a:pPr>
            <a:r>
              <a:rPr lang="en-US" sz="2300"/>
              <a:t>3 benchmarks and 1 mini-app </a:t>
            </a:r>
          </a:p>
          <a:p>
            <a:pPr marL="852488" lvl="1" indent="-427038" defTabSz="560388">
              <a:spcBef>
                <a:spcPts val="2300"/>
              </a:spcBef>
              <a:buSzPct val="75000"/>
              <a:buFontTx/>
              <a:buChar char="•"/>
            </a:pPr>
            <a:r>
              <a:rPr lang="en-US" sz="2300" b="1"/>
              <a:t>RandomAccess</a:t>
            </a:r>
            <a:r>
              <a:rPr lang="en-US" sz="2300"/>
              <a:t>, </a:t>
            </a:r>
            <a:r>
              <a:rPr lang="en-US" sz="2300" b="1"/>
              <a:t>FFT</a:t>
            </a:r>
            <a:r>
              <a:rPr lang="en-US" sz="2300"/>
              <a:t>, </a:t>
            </a:r>
            <a:r>
              <a:rPr lang="en-US" sz="2300" b="1"/>
              <a:t>HPL</a:t>
            </a:r>
            <a:r>
              <a:rPr lang="en-US" sz="2300"/>
              <a:t>, and </a:t>
            </a:r>
            <a:r>
              <a:rPr lang="en-US" sz="2300" b="1"/>
              <a:t>CGPOP</a:t>
            </a:r>
            <a:endParaRPr lang="en-US" sz="2300"/>
          </a:p>
          <a:p>
            <a:pPr marL="425450" indent="-425450" defTabSz="560388">
              <a:spcBef>
                <a:spcPts val="2300"/>
              </a:spcBef>
              <a:buSzPct val="75000"/>
              <a:buFontTx/>
              <a:buChar char="•"/>
            </a:pPr>
            <a:r>
              <a:rPr lang="en-US" sz="2300"/>
              <a:t>2 implementations</a:t>
            </a:r>
          </a:p>
          <a:p>
            <a:pPr marL="852488" lvl="1" indent="-427038" defTabSz="560388">
              <a:spcBef>
                <a:spcPts val="2300"/>
              </a:spcBef>
              <a:buSzPct val="75000"/>
              <a:buFontTx/>
              <a:buChar char="•"/>
            </a:pPr>
            <a:r>
              <a:rPr lang="en-US" sz="2300" b="1">
                <a:solidFill>
                  <a:srgbClr val="0365C0"/>
                </a:solidFill>
              </a:rPr>
              <a:t>CAF-MPI </a:t>
            </a:r>
            <a:r>
              <a:rPr lang="en-US" sz="2300"/>
              <a:t>and</a:t>
            </a:r>
            <a:r>
              <a:rPr lang="en-US" sz="2300" b="1">
                <a:solidFill>
                  <a:srgbClr val="0365C0"/>
                </a:solidFill>
              </a:rPr>
              <a:t> </a:t>
            </a:r>
            <a:r>
              <a:rPr lang="en-US" sz="2300" b="1">
                <a:solidFill>
                  <a:srgbClr val="00882B"/>
                </a:solidFill>
              </a:rPr>
              <a:t>CAF-GASNet</a:t>
            </a:r>
            <a:endParaRPr lang="en-US"/>
          </a:p>
        </p:txBody>
      </p:sp>
      <p:graphicFrame>
        <p:nvGraphicFramePr>
          <p:cNvPr id="18435" name="Group 3"/>
          <p:cNvGraphicFramePr>
            <a:graphicFrameLocks noGrp="1"/>
          </p:cNvGraphicFramePr>
          <p:nvPr/>
        </p:nvGraphicFramePr>
        <p:xfrm>
          <a:off x="557213" y="6642100"/>
          <a:ext cx="11888787" cy="2271713"/>
        </p:xfrm>
        <a:graphic>
          <a:graphicData uri="http://schemas.openxmlformats.org/drawingml/2006/table">
            <a:tbl>
              <a:tblPr/>
              <a:tblGrid>
                <a:gridCol w="2465387"/>
                <a:gridCol w="1363663"/>
                <a:gridCol w="1820862"/>
                <a:gridCol w="2014538"/>
                <a:gridCol w="1901825"/>
                <a:gridCol w="2322512"/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System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Nodes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Cores / Node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Memory / Node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Interconnect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MPI Version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365C0"/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Cluster (Fusion)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320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2x4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32GB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InfiniBand QDR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MVAPICH2-1.9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Cray XC30 (Edison)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5,200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2x12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64GB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Cray Aries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Light" charset="0"/>
                          <a:ea typeface="ＭＳ Ｐゴシック" charset="0"/>
                          <a:cs typeface="Helvetica Light" charset="0"/>
                          <a:sym typeface="Helvetica Light" charset="0"/>
                        </a:rPr>
                        <a:t>CRAY MPI-6.0.2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sp>
        <p:nvSpPr>
          <p:cNvPr id="18499" name="AutoShape 67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0E23E5DF-172B-C74D-A806-E5D0554E207C}" type="slidenum">
              <a:rPr lang="en-US" sz="180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RandomAccess</a:t>
            </a:r>
            <a:endParaRPr 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82588" y="3213100"/>
          <a:ext cx="5715000" cy="507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3213100"/>
                        <a:ext cx="5715000" cy="507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518275" y="3213100"/>
          <a:ext cx="5715000" cy="507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Chart" r:id="rId5" imgW="0" imgH="0" progId="MSGraph.Chart.8">
                  <p:embed/>
                </p:oleObj>
              </mc:Choice>
              <mc:Fallback>
                <p:oleObj name="Chart" r:id="rId5" imgW="0" imgH="0" progId="MSGraph.Chart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3213100"/>
                        <a:ext cx="5715000" cy="507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AutoShape 4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C3034BC9-6EFB-254D-B35F-8977A2328EA0}" type="slidenum">
              <a:rPr lang="en-US" sz="1800"/>
              <a:pPr/>
              <a:t>15</a:t>
            </a:fld>
            <a:endParaRPr lang="en-US"/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3619500" y="2208213"/>
            <a:ext cx="5789613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“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Measures worst case system throughput</a:t>
            </a:r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”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Performance Analysis of RandomAccess</a:t>
            </a:r>
            <a:endParaRPr lang="en-US"/>
          </a:p>
        </p:txBody>
      </p:sp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3181350"/>
            <a:ext cx="5334000" cy="4143375"/>
          </a:xfrm>
        </p:spPr>
        <p:txBody>
          <a:bodyPr/>
          <a:lstStyle/>
          <a:p>
            <a:pPr marL="342900" indent="-342900">
              <a:spcBef>
                <a:spcPts val="3200"/>
              </a:spcBef>
              <a:buSzPct val="75000"/>
              <a:buFontTx/>
              <a:buChar char="•"/>
            </a:pPr>
            <a:r>
              <a:rPr lang="en-US"/>
              <a:t>The time spent in communication are about the same </a:t>
            </a:r>
          </a:p>
          <a:p>
            <a:pPr marL="342900" indent="-342900">
              <a:spcBef>
                <a:spcPts val="3200"/>
              </a:spcBef>
              <a:buSzPct val="75000"/>
              <a:buFontTx/>
              <a:buChar char="•"/>
            </a:pPr>
            <a:r>
              <a:rPr lang="en-US" b="1"/>
              <a:t>event_notify</a:t>
            </a:r>
            <a:r>
              <a:rPr lang="en-US"/>
              <a:t> is slower in CAF-MPI because of </a:t>
            </a:r>
            <a:r>
              <a:rPr lang="en-US" b="1">
                <a:solidFill>
                  <a:srgbClr val="0365C0"/>
                </a:solidFill>
              </a:rPr>
              <a:t>MPI_WIN_FLUSH_ALL</a:t>
            </a:r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605588" y="3019425"/>
          <a:ext cx="5118100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3019425"/>
                        <a:ext cx="5118100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AutoShape 4"/>
          <p:cNvSpPr>
            <a:spLocks/>
          </p:cNvSpPr>
          <p:nvPr/>
        </p:nvSpPr>
        <p:spPr bwMode="auto">
          <a:xfrm>
            <a:off x="6310313" y="92519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34EDA3C5-4B66-9847-A5A9-F19338DFA95D}" type="slidenum">
              <a:rPr lang="en-US" sz="180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FFT</a:t>
            </a:r>
            <a:endParaRPr lang="en-US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418263" y="3032125"/>
          <a:ext cx="571500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032125"/>
                        <a:ext cx="5715000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68313" y="3032125"/>
          <a:ext cx="571500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Chart" r:id="rId5" imgW="0" imgH="0" progId="MSGraph.Chart.8">
                  <p:embed/>
                </p:oleObj>
              </mc:Choice>
              <mc:Fallback>
                <p:oleObj name="Chart" r:id="rId5" imgW="0" imgH="0" progId="MSGraph.Chart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32125"/>
                        <a:ext cx="5715000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AutoShape 4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309DAD14-D1AA-C048-BBCD-875AE4BD8525}" type="slidenum">
              <a:rPr lang="en-US" sz="1800"/>
              <a:pPr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/>
              <a:t>Performance Analysis of FFT</a:t>
            </a:r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3244850"/>
            <a:ext cx="5334000" cy="4176713"/>
          </a:xfrm>
        </p:spPr>
        <p:txBody>
          <a:bodyPr/>
          <a:lstStyle/>
          <a:p>
            <a:pPr marL="293688" indent="-293688">
              <a:spcBef>
                <a:spcPts val="3200"/>
              </a:spcBef>
              <a:buSzPct val="75000"/>
              <a:buFontTx/>
              <a:buChar char="•"/>
            </a:pPr>
            <a:r>
              <a:rPr lang="en-US"/>
              <a:t>The CAF 2.0 version of FFT solely uses ALLtoALL for communication</a:t>
            </a:r>
          </a:p>
          <a:p>
            <a:pPr marL="293688" indent="-293688">
              <a:spcBef>
                <a:spcPts val="3200"/>
              </a:spcBef>
              <a:buSzPct val="75000"/>
              <a:buFontTx/>
              <a:buChar char="•"/>
            </a:pPr>
            <a:r>
              <a:rPr lang="en-US"/>
              <a:t>CAF-MPI performs better because of fast all-to-all implementation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800850" y="3357563"/>
          <a:ext cx="438150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3357563"/>
                        <a:ext cx="4381500" cy="395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AutoShape 4"/>
          <p:cNvSpPr>
            <a:spLocks/>
          </p:cNvSpPr>
          <p:nvPr/>
        </p:nvSpPr>
        <p:spPr bwMode="auto">
          <a:xfrm>
            <a:off x="6310313" y="92519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1E39D84B-6543-8544-A011-FEA9CD74015F}" type="slidenum">
              <a:rPr lang="en-US" sz="1800"/>
              <a:pPr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High Performance Linpack</a:t>
            </a:r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338888" y="2978150"/>
          <a:ext cx="571500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978150"/>
                        <a:ext cx="5715000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46088" y="2978150"/>
          <a:ext cx="571500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Chart" r:id="rId5" imgW="0" imgH="0" progId="MSGraph.Chart.8">
                  <p:embed/>
                </p:oleObj>
              </mc:Choice>
              <mc:Fallback>
                <p:oleObj name="Chart" r:id="rId5" imgW="0" imgH="0" progId="MSGraph.Chart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2978150"/>
                        <a:ext cx="5715000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4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570C4C4F-0E67-B24E-A8C4-A7D8E40901AD}" type="slidenum">
              <a:rPr lang="en-US" sz="1800"/>
              <a:pPr/>
              <a:t>19</a:t>
            </a:fld>
            <a:endParaRPr lang="en-US"/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4818063" y="2233613"/>
            <a:ext cx="3265487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“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computation intensive</a:t>
            </a:r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”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BUPC-logo-tin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825500"/>
            <a:ext cx="4541837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6" name="Picture 2" descr="x10t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754063"/>
            <a:ext cx="5291138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7" name="Picture 3" descr="cray-chapel-2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4238625"/>
            <a:ext cx="4587875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" name="Picture 4" descr="Screen Shot 2013-10-28 at 10.19.4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673600"/>
            <a:ext cx="588645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9" name="AutoShape 5"/>
          <p:cNvSpPr>
            <a:spLocks/>
          </p:cNvSpPr>
          <p:nvPr/>
        </p:nvSpPr>
        <p:spPr bwMode="auto">
          <a:xfrm>
            <a:off x="6151563" y="6742113"/>
            <a:ext cx="700087" cy="647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i="1">
                <a:latin typeface="Helvetica" charset="0"/>
                <a:cs typeface="Helvetica" charset="0"/>
                <a:sym typeface="Helvetica" charset="0"/>
              </a:rPr>
              <a:t>vs.</a:t>
            </a:r>
            <a:endParaRPr lang="en-US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12279313" y="9213850"/>
            <a:ext cx="242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CBCB9EB8-CC4C-B041-BF65-F6AF90E317BB}" type="slidenum">
              <a:rPr lang="en-US" sz="1800"/>
              <a:pPr/>
              <a:t>2</a:t>
            </a:fld>
            <a:endParaRPr lang="en-US"/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952500" y="7813675"/>
            <a:ext cx="11098213" cy="1238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547688"/>
            <a:r>
              <a:rPr lang="en-US" sz="7500" b="1">
                <a:latin typeface="Helvetica" charset="0"/>
                <a:cs typeface="Helvetica" charset="0"/>
                <a:sym typeface="Helvetica" charset="0"/>
              </a:rPr>
              <a:t>MPI</a:t>
            </a:r>
            <a:endParaRPr lang="en-US"/>
          </a:p>
        </p:txBody>
      </p:sp>
      <p:sp>
        <p:nvSpPr>
          <p:cNvPr id="6152" name="AutoShape 8" descr="tile_paper_medgray.jpeg"/>
          <p:cNvSpPr>
            <a:spLocks/>
          </p:cNvSpPr>
          <p:nvPr/>
        </p:nvSpPr>
        <p:spPr bwMode="auto">
          <a:xfrm>
            <a:off x="3270250" y="2781300"/>
            <a:ext cx="5884863" cy="2860675"/>
          </a:xfrm>
          <a:prstGeom prst="roundRect">
            <a:avLst>
              <a:gd name="adj" fmla="val 7542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r>
              <a:rPr lang="en-US" sz="4000" b="1">
                <a:solidFill>
                  <a:srgbClr val="F5D328"/>
                </a:solidFill>
              </a:rPr>
              <a:t>P</a:t>
            </a:r>
            <a:r>
              <a:rPr lang="en-US" sz="4000" b="1">
                <a:solidFill>
                  <a:srgbClr val="FFFFFF"/>
                </a:solidFill>
              </a:rPr>
              <a:t>artitioned </a:t>
            </a:r>
            <a:r>
              <a:rPr lang="en-US" sz="4000" b="1">
                <a:solidFill>
                  <a:srgbClr val="F5D328"/>
                </a:solidFill>
              </a:rPr>
              <a:t>G</a:t>
            </a:r>
            <a:r>
              <a:rPr lang="en-US" sz="4000" b="1">
                <a:solidFill>
                  <a:srgbClr val="FFFFFF"/>
                </a:solidFill>
              </a:rPr>
              <a:t>lobal </a:t>
            </a:r>
            <a:r>
              <a:rPr lang="en-US" sz="4000" b="1">
                <a:solidFill>
                  <a:srgbClr val="F5D328"/>
                </a:solidFill>
              </a:rPr>
              <a:t>A</a:t>
            </a:r>
            <a:r>
              <a:rPr lang="en-US" sz="4000" b="1">
                <a:solidFill>
                  <a:srgbClr val="FFFFFF"/>
                </a:solidFill>
              </a:rPr>
              <a:t>ddress </a:t>
            </a:r>
            <a:r>
              <a:rPr lang="en-US" sz="4000" b="1">
                <a:solidFill>
                  <a:srgbClr val="F5D328"/>
                </a:solidFill>
              </a:rPr>
              <a:t>S</a:t>
            </a:r>
            <a:r>
              <a:rPr lang="en-US" sz="4000" b="1">
                <a:solidFill>
                  <a:srgbClr val="FFFFFF"/>
                </a:solidFill>
              </a:rPr>
              <a:t>pace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CGPOP</a:t>
            </a:r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851150"/>
            <a:ext cx="11098213" cy="5137150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/>
              <a:t>The conjugate gradient solver from LANL Parallel Ocean Program (POP) 2.0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performance bottleneck of the full POP application</a:t>
            </a:r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Performs linear algebra computation interspersed with two comm. steps: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 b="1"/>
              <a:t>GlobalSum</a:t>
            </a:r>
            <a:r>
              <a:rPr lang="en-US"/>
              <a:t>: a 3-word vector sum (MPI_Reduce)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 b="1"/>
              <a:t>UpdateHalo</a:t>
            </a:r>
            <a:r>
              <a:rPr lang="en-US"/>
              <a:t>: boundary exchange between neighboring subdomains (CAF)</a:t>
            </a:r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A2D8496F-DC88-3547-AECE-E19BC80F62D0}" type="slidenum">
              <a:rPr lang="en-US" sz="1800"/>
              <a:pPr/>
              <a:t>20</a:t>
            </a:fld>
            <a:endParaRPr lang="en-US"/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306388" y="8540750"/>
            <a:ext cx="12390437" cy="406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000" i="1"/>
              <a:t>Andrew I Stone, John M. Dennis, Michelle Mills Strout, </a:t>
            </a:r>
            <a:r>
              <a:rPr lang="ja-JP" altLang="en-US" sz="2000" i="1"/>
              <a:t>“</a:t>
            </a:r>
            <a:r>
              <a:rPr lang="en-US" sz="2000" i="1"/>
              <a:t>Evaluating Coarray Fortran with the CGPOP Miniapp"</a:t>
            </a:r>
            <a:endParaRPr lang="en-US"/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4314825" y="2208213"/>
            <a:ext cx="4373563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“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A CAF+MPI hybrid application</a:t>
            </a:r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”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CGPOP</a:t>
            </a:r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038225" y="3057525"/>
          <a:ext cx="571500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057525"/>
                        <a:ext cx="5715000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664325" y="3057525"/>
          <a:ext cx="571500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Chart" r:id="rId5" imgW="0" imgH="0" progId="MSGraph.Chart.8">
                  <p:embed/>
                </p:oleObj>
              </mc:Choice>
              <mc:Fallback>
                <p:oleObj name="Chart" r:id="rId5" imgW="0" imgH="0" progId="MSGraph.Chart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3057525"/>
                        <a:ext cx="5715000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AutoShape 4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6A885E5B-4386-704C-83CB-BD3FF088DAE5}" type="slidenum">
              <a:rPr lang="en-US" sz="1800"/>
              <a:pPr/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Conclusions</a:t>
            </a:r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609850"/>
            <a:ext cx="11098213" cy="5981700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/>
              <a:t>The benefits of building runtime systems on top of MPI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Interoperability with numerous MPI based libraries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Remove resource duplication of using multiple runtimes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Deliver performance comparable to runtimes built with GASNet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MPI</a:t>
            </a:r>
            <a:r>
              <a:rPr lang="ja-JP" altLang="en-US"/>
              <a:t>’</a:t>
            </a:r>
            <a:r>
              <a:rPr lang="en-US"/>
              <a:t>s rich interface is time-saving</a:t>
            </a:r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What current MPI RMA lacks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 b="1">
                <a:solidFill>
                  <a:srgbClr val="0365C0"/>
                </a:solidFill>
              </a:rPr>
              <a:t>MPI_WIN_RFLUSH</a:t>
            </a:r>
            <a:r>
              <a:rPr lang="en-US"/>
              <a:t> - overlap synchronization with computation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 b="1"/>
              <a:t>Active Messages </a:t>
            </a:r>
            <a:r>
              <a:rPr lang="en-US"/>
              <a:t>- fully interoperability</a:t>
            </a:r>
          </a:p>
        </p:txBody>
      </p:sp>
      <p:sp>
        <p:nvSpPr>
          <p:cNvPr id="26627" name="AutoShape 3"/>
          <p:cNvSpPr>
            <a:spLocks/>
          </p:cNvSpPr>
          <p:nvPr/>
        </p:nvSpPr>
        <p:spPr bwMode="auto">
          <a:xfrm>
            <a:off x="12215813" y="9213850"/>
            <a:ext cx="369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886CD929-9B6F-414D-BCF7-94F674CE0532}" type="slidenum">
              <a:rPr lang="en-US" sz="1800"/>
              <a:pPr/>
              <a:t>22</a:t>
            </a:fld>
            <a:endParaRPr lang="en-US"/>
          </a:p>
        </p:txBody>
      </p:sp>
      <p:sp>
        <p:nvSpPr>
          <p:cNvPr id="26628" name="AutoShape 4"/>
          <p:cNvSpPr>
            <a:spLocks/>
          </p:cNvSpPr>
          <p:nvPr/>
        </p:nvSpPr>
        <p:spPr bwMode="auto">
          <a:xfrm>
            <a:off x="3276600" y="2227263"/>
            <a:ext cx="6450013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use MPI to build PGAS runtimes, good or bad?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Ongoing and Future Work</a:t>
            </a:r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603500"/>
            <a:ext cx="11098213" cy="1624013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/>
              <a:t>Optimizing intra-node communication with MPI shared memory windows</a:t>
            </a:r>
          </a:p>
        </p:txBody>
      </p:sp>
      <p:sp>
        <p:nvSpPr>
          <p:cNvPr id="27651" name="AutoShape 3"/>
          <p:cNvSpPr>
            <a:spLocks/>
          </p:cNvSpPr>
          <p:nvPr/>
        </p:nvSpPr>
        <p:spPr bwMode="auto">
          <a:xfrm>
            <a:off x="12274550" y="9213850"/>
            <a:ext cx="252413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3288EA51-0AA7-AE4A-BFA5-664B5E3803F3}" type="slidenum">
              <a:rPr lang="en-US" sz="1800"/>
              <a:pPr/>
              <a:t>23</a:t>
            </a:fld>
            <a:endParaRPr lang="en-US"/>
          </a:p>
        </p:txBody>
      </p:sp>
      <p:sp>
        <p:nvSpPr>
          <p:cNvPr id="27652" name="AutoShape 4" descr="tile_paper_medgray.jpeg"/>
          <p:cNvSpPr>
            <a:spLocks/>
          </p:cNvSpPr>
          <p:nvPr/>
        </p:nvSpPr>
        <p:spPr bwMode="auto">
          <a:xfrm>
            <a:off x="1631950" y="3911600"/>
            <a:ext cx="1897063" cy="18748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53" name="AutoShape 5" descr="tile_paper_medgray.png"/>
          <p:cNvSpPr>
            <a:spLocks/>
          </p:cNvSpPr>
          <p:nvPr/>
        </p:nvSpPr>
        <p:spPr bwMode="auto">
          <a:xfrm>
            <a:off x="1758950" y="4025900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54" name="AutoShape 6" descr="tile_paper_medgray.jpeg"/>
          <p:cNvSpPr>
            <a:spLocks/>
          </p:cNvSpPr>
          <p:nvPr/>
        </p:nvSpPr>
        <p:spPr bwMode="auto">
          <a:xfrm>
            <a:off x="2647950" y="4025900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55" name="AutoShape 7" descr="tile_paper_medgray.jpeg"/>
          <p:cNvSpPr>
            <a:spLocks/>
          </p:cNvSpPr>
          <p:nvPr/>
        </p:nvSpPr>
        <p:spPr bwMode="auto">
          <a:xfrm>
            <a:off x="1758950" y="4914900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56" name="AutoShape 8" descr="tile_paper_medgray.jpeg"/>
          <p:cNvSpPr>
            <a:spLocks/>
          </p:cNvSpPr>
          <p:nvPr/>
        </p:nvSpPr>
        <p:spPr bwMode="auto">
          <a:xfrm>
            <a:off x="2647950" y="4914900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57" name="AutoShape 9"/>
          <p:cNvSpPr>
            <a:spLocks/>
          </p:cNvSpPr>
          <p:nvPr/>
        </p:nvSpPr>
        <p:spPr bwMode="auto">
          <a:xfrm>
            <a:off x="6775450" y="4622800"/>
            <a:ext cx="152400" cy="1524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58" name="AutoShape 10"/>
          <p:cNvSpPr>
            <a:spLocks/>
          </p:cNvSpPr>
          <p:nvPr/>
        </p:nvSpPr>
        <p:spPr bwMode="auto">
          <a:xfrm>
            <a:off x="7378700" y="4616450"/>
            <a:ext cx="152400" cy="1524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>
            <a:off x="7975600" y="4616450"/>
            <a:ext cx="152400" cy="1524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60" name="AutoShape 12"/>
          <p:cNvSpPr>
            <a:spLocks/>
          </p:cNvSpPr>
          <p:nvPr/>
        </p:nvSpPr>
        <p:spPr bwMode="auto">
          <a:xfrm>
            <a:off x="2149475" y="5956300"/>
            <a:ext cx="3078163" cy="406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MPI_Win_allocate_shared</a:t>
            </a:r>
            <a:endParaRPr lang="en-US"/>
          </a:p>
        </p:txBody>
      </p:sp>
      <p:sp>
        <p:nvSpPr>
          <p:cNvPr id="27661" name="AutoShape 13"/>
          <p:cNvSpPr>
            <a:spLocks/>
          </p:cNvSpPr>
          <p:nvPr/>
        </p:nvSpPr>
        <p:spPr bwMode="auto">
          <a:xfrm>
            <a:off x="8634413" y="5956300"/>
            <a:ext cx="3079750" cy="406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MPI_Win_allocate_shared</a:t>
            </a:r>
            <a:endParaRPr lang="en-US"/>
          </a:p>
        </p:txBody>
      </p:sp>
      <p:sp>
        <p:nvSpPr>
          <p:cNvPr id="27662" name="AutoShape 14"/>
          <p:cNvSpPr>
            <a:spLocks/>
          </p:cNvSpPr>
          <p:nvPr/>
        </p:nvSpPr>
        <p:spPr bwMode="auto">
          <a:xfrm>
            <a:off x="6483350" y="5067300"/>
            <a:ext cx="1992313" cy="406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000">
                <a:latin typeface="Helvetica" charset="0"/>
                <a:cs typeface="Helvetica" charset="0"/>
                <a:sym typeface="Helvetica" charset="0"/>
              </a:rPr>
              <a:t>MPI_Win_create</a:t>
            </a:r>
            <a:endParaRPr lang="en-US"/>
          </a:p>
        </p:txBody>
      </p:sp>
      <p:sp>
        <p:nvSpPr>
          <p:cNvPr id="27663" name="AutoShape 15" descr="tile_paper_medgray.jpeg"/>
          <p:cNvSpPr>
            <a:spLocks/>
          </p:cNvSpPr>
          <p:nvPr/>
        </p:nvSpPr>
        <p:spPr bwMode="auto">
          <a:xfrm>
            <a:off x="9226550" y="3913188"/>
            <a:ext cx="1897063" cy="18748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64" name="AutoShape 16" descr="tile_paper_medgray.jpeg"/>
          <p:cNvSpPr>
            <a:spLocks/>
          </p:cNvSpPr>
          <p:nvPr/>
        </p:nvSpPr>
        <p:spPr bwMode="auto">
          <a:xfrm>
            <a:off x="9348788" y="4027488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65" name="AutoShape 17" descr="tile_paper_medgray.jpeg"/>
          <p:cNvSpPr>
            <a:spLocks/>
          </p:cNvSpPr>
          <p:nvPr/>
        </p:nvSpPr>
        <p:spPr bwMode="auto">
          <a:xfrm>
            <a:off x="10237788" y="4027488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66" name="AutoShape 18" descr="tile_paper_medgray.jpeg"/>
          <p:cNvSpPr>
            <a:spLocks/>
          </p:cNvSpPr>
          <p:nvPr/>
        </p:nvSpPr>
        <p:spPr bwMode="auto">
          <a:xfrm>
            <a:off x="9348788" y="4916488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67" name="AutoShape 19" descr="tile_paper_medgray.jpeg"/>
          <p:cNvSpPr>
            <a:spLocks/>
          </p:cNvSpPr>
          <p:nvPr/>
        </p:nvSpPr>
        <p:spPr bwMode="auto">
          <a:xfrm>
            <a:off x="10237788" y="4916488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68" name="AutoShape 20" descr="tile_paper_medgray.jpeg"/>
          <p:cNvSpPr>
            <a:spLocks/>
          </p:cNvSpPr>
          <p:nvPr/>
        </p:nvSpPr>
        <p:spPr bwMode="auto">
          <a:xfrm>
            <a:off x="3956050" y="3913188"/>
            <a:ext cx="1897063" cy="18748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69" name="AutoShape 21" descr="tile_paper_medgray.jpeg"/>
          <p:cNvSpPr>
            <a:spLocks/>
          </p:cNvSpPr>
          <p:nvPr/>
        </p:nvSpPr>
        <p:spPr bwMode="auto">
          <a:xfrm>
            <a:off x="4083050" y="4027488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70" name="AutoShape 22" descr="tile_paper_medgray.jpeg"/>
          <p:cNvSpPr>
            <a:spLocks/>
          </p:cNvSpPr>
          <p:nvPr/>
        </p:nvSpPr>
        <p:spPr bwMode="auto">
          <a:xfrm>
            <a:off x="4972050" y="4027488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71" name="AutoShape 23" descr="tile_paper_medgray.jpeg"/>
          <p:cNvSpPr>
            <a:spLocks/>
          </p:cNvSpPr>
          <p:nvPr/>
        </p:nvSpPr>
        <p:spPr bwMode="auto">
          <a:xfrm>
            <a:off x="4083050" y="4916488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72" name="AutoShape 24" descr="tile_paper_medgray.jpeg"/>
          <p:cNvSpPr>
            <a:spLocks/>
          </p:cNvSpPr>
          <p:nvPr/>
        </p:nvSpPr>
        <p:spPr bwMode="auto">
          <a:xfrm>
            <a:off x="4972050" y="4916488"/>
            <a:ext cx="762000" cy="762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673" name="AutoShape 25"/>
          <p:cNvSpPr>
            <a:spLocks/>
          </p:cNvSpPr>
          <p:nvPr/>
        </p:nvSpPr>
        <p:spPr bwMode="auto">
          <a:xfrm>
            <a:off x="952500" y="6530975"/>
            <a:ext cx="11098213" cy="12112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444500" indent="-444500" algn="l">
              <a:spcBef>
                <a:spcPts val="2400"/>
              </a:spcBef>
              <a:buSzPct val="75000"/>
              <a:buFontTx/>
              <a:buChar char="•"/>
            </a:pP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Investigate applications that can benefit from a hybrid MPI+CAF framework, e.g. QMCPACK, GFMC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MPI-interoperability</a:t>
            </a:r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603500"/>
            <a:ext cx="11237913" cy="5335588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>
                <a:solidFill>
                  <a:srgbClr val="0365C0"/>
                </a:solidFill>
              </a:rPr>
              <a:t>Hard to adopt new programming models in existing applications</a:t>
            </a:r>
            <a:r>
              <a:rPr lang="en-US">
                <a:solidFill>
                  <a:srgbClr val="51A7F9"/>
                </a:solidFill>
              </a:rPr>
              <a:t> </a:t>
            </a:r>
            <a:r>
              <a:rPr lang="en-US" b="1">
                <a:solidFill>
                  <a:srgbClr val="0365C0"/>
                </a:solidFill>
              </a:rPr>
              <a:t>incrementally</a:t>
            </a:r>
            <a:endParaRPr lang="en-US"/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Interoperable problems in new programming models (examples later)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Error-prone 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Duplicate runtime resources</a:t>
            </a:r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Benefits of interoperable programming models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Leverage high-level libraries that are built with MPI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Hybrid programming models combine the strength of different models</a:t>
            </a:r>
          </a:p>
        </p:txBody>
      </p:sp>
      <p:sp>
        <p:nvSpPr>
          <p:cNvPr id="7171" name="AutoShape 3"/>
          <p:cNvSpPr>
            <a:spLocks/>
          </p:cNvSpPr>
          <p:nvPr/>
        </p:nvSpPr>
        <p:spPr bwMode="auto">
          <a:xfrm>
            <a:off x="12279313" y="9213850"/>
            <a:ext cx="242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C8A1948A-5999-274B-A3DA-1D93966648A5}" type="slidenum">
              <a:rPr lang="en-US" sz="1800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5000"/>
              <a:t>Using multiple runtimes is error-prone</a:t>
            </a:r>
            <a:endParaRPr lang="en-US"/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766763" y="3263900"/>
            <a:ext cx="8951912" cy="44688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 defTabSz="457200">
              <a:spcBef>
                <a:spcPts val="1200"/>
              </a:spcBef>
            </a:pPr>
            <a:r>
              <a:rPr lang="en-US" sz="2400" b="1">
                <a:latin typeface="Consolas" charset="0"/>
                <a:cs typeface="Consolas" charset="0"/>
                <a:sym typeface="Consolas" charset="0"/>
              </a:rPr>
              <a:t>PROGRAM MAY_DEADLOCK</a:t>
            </a:r>
          </a:p>
          <a:p>
            <a:pPr algn="l" defTabSz="457200">
              <a:spcBef>
                <a:spcPts val="1200"/>
              </a:spcBef>
            </a:pPr>
            <a:r>
              <a:rPr lang="en-US" sz="2400" b="1">
                <a:latin typeface="Consolas" charset="0"/>
                <a:cs typeface="Consolas" charset="0"/>
                <a:sym typeface="Consolas" charset="0"/>
              </a:rPr>
              <a:t>	USE MPI</a:t>
            </a:r>
          </a:p>
          <a:p>
            <a:pPr algn="l" defTabSz="457200">
              <a:spcBef>
                <a:spcPts val="1200"/>
              </a:spcBef>
            </a:pPr>
            <a:r>
              <a:rPr lang="en-US" sz="2400" b="1">
                <a:latin typeface="Consolas" charset="0"/>
                <a:cs typeface="Consolas" charset="0"/>
                <a:sym typeface="Consolas" charset="0"/>
              </a:rPr>
              <a:t>	CALL MPI_INIT(IERR)</a:t>
            </a:r>
          </a:p>
          <a:p>
            <a:pPr algn="l" defTabSz="457200">
              <a:spcBef>
                <a:spcPts val="1200"/>
              </a:spcBef>
            </a:pPr>
            <a:r>
              <a:rPr lang="en-US" sz="2400" b="1">
                <a:latin typeface="Consolas" charset="0"/>
                <a:cs typeface="Consolas" charset="0"/>
                <a:sym typeface="Consolas" charset="0"/>
              </a:rPr>
              <a:t>	CALL MPI_COMM_RANK(MPI_COMM_WORLD, MY_RANK, IERR)</a:t>
            </a:r>
          </a:p>
          <a:p>
            <a:pPr algn="l" defTabSz="457200">
              <a:spcBef>
                <a:spcPts val="1200"/>
              </a:spcBef>
            </a:pPr>
            <a:r>
              <a:rPr lang="en-US" sz="2400" b="1">
                <a:solidFill>
                  <a:srgbClr val="C82506"/>
                </a:solidFill>
                <a:latin typeface="Consolas" charset="0"/>
                <a:cs typeface="Consolas" charset="0"/>
                <a:sym typeface="Consolas" charset="0"/>
              </a:rPr>
              <a:t>	IF (MYRANK .EQ. 0) A(:)[1] = A(:)</a:t>
            </a:r>
          </a:p>
          <a:p>
            <a:pPr algn="l" defTabSz="457200">
              <a:spcBef>
                <a:spcPts val="1200"/>
              </a:spcBef>
            </a:pPr>
            <a:r>
              <a:rPr lang="en-US" sz="2400" b="1">
                <a:solidFill>
                  <a:srgbClr val="0365C0"/>
                </a:solidFill>
                <a:latin typeface="Consolas" charset="0"/>
                <a:cs typeface="Consolas" charset="0"/>
                <a:sym typeface="Consolas" charset="0"/>
              </a:rPr>
              <a:t>	CALL MPI_BARRIER(MPI_COMM_WORLD, IERR)</a:t>
            </a:r>
          </a:p>
          <a:p>
            <a:pPr algn="l" defTabSz="457200">
              <a:spcBef>
                <a:spcPts val="1200"/>
              </a:spcBef>
            </a:pPr>
            <a:r>
              <a:rPr lang="en-US" sz="2400" b="1">
                <a:latin typeface="Consolas" charset="0"/>
                <a:cs typeface="Consolas" charset="0"/>
                <a:sym typeface="Consolas" charset="0"/>
              </a:rPr>
              <a:t>	CALL MPI_FINALIZE(IERR)</a:t>
            </a:r>
          </a:p>
          <a:p>
            <a:pPr algn="l" defTabSz="457200">
              <a:spcBef>
                <a:spcPts val="1200"/>
              </a:spcBef>
            </a:pPr>
            <a:r>
              <a:rPr lang="en-US" sz="2400" b="1">
                <a:latin typeface="Consolas" charset="0"/>
                <a:cs typeface="Consolas" charset="0"/>
                <a:sym typeface="Consolas" charset="0"/>
              </a:rPr>
              <a:t>END PROGRAM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10023475" y="3330575"/>
            <a:ext cx="0" cy="2816225"/>
          </a:xfrm>
          <a:prstGeom prst="line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11826875" y="3330575"/>
            <a:ext cx="0" cy="2816225"/>
          </a:xfrm>
          <a:prstGeom prst="line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0020300" y="4014788"/>
            <a:ext cx="1806575" cy="504825"/>
          </a:xfrm>
          <a:prstGeom prst="line">
            <a:avLst/>
          </a:prstGeom>
          <a:noFill/>
          <a:ln w="63500" cap="flat" cmpd="sng">
            <a:solidFill>
              <a:srgbClr val="C82506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11826875" y="3989388"/>
            <a:ext cx="0" cy="2159000"/>
          </a:xfrm>
          <a:prstGeom prst="line">
            <a:avLst/>
          </a:prstGeom>
          <a:noFill/>
          <a:ln w="101600" cap="flat" cmpd="sng">
            <a:solidFill>
              <a:srgbClr val="0365C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10048875" y="4559300"/>
            <a:ext cx="1736725" cy="568325"/>
          </a:xfrm>
          <a:prstGeom prst="line">
            <a:avLst/>
          </a:prstGeom>
          <a:noFill/>
          <a:ln w="63500" cap="flat" cmpd="sng">
            <a:solidFill>
              <a:srgbClr val="C82506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9728200" y="6764338"/>
            <a:ext cx="2559050" cy="469900"/>
            <a:chOff x="0" y="-1"/>
            <a:chExt cx="2558364" cy="469901"/>
          </a:xfrm>
        </p:grpSpPr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0" y="234950"/>
              <a:ext cx="528297" cy="0"/>
            </a:xfrm>
            <a:prstGeom prst="line">
              <a:avLst/>
            </a:prstGeom>
            <a:noFill/>
            <a:ln w="63500" cap="flat" cmpd="sng">
              <a:solidFill>
                <a:srgbClr val="C82506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400"/>
            </a:p>
          </p:txBody>
        </p:sp>
        <p:sp>
          <p:nvSpPr>
            <p:cNvPr id="8202" name="AutoShape 10"/>
            <p:cNvSpPr>
              <a:spLocks/>
            </p:cNvSpPr>
            <p:nvPr/>
          </p:nvSpPr>
          <p:spPr bwMode="auto">
            <a:xfrm>
              <a:off x="614958" y="-1"/>
              <a:ext cx="1943406" cy="469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400"/>
                <a:t>blocking PUT</a:t>
              </a:r>
              <a:endParaRPr lang="en-US"/>
            </a:p>
          </p:txBody>
        </p:sp>
      </p:grp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9728200" y="7235825"/>
            <a:ext cx="2689225" cy="469900"/>
            <a:chOff x="0" y="-1"/>
            <a:chExt cx="2689682" cy="469901"/>
          </a:xfrm>
        </p:grpSpPr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0" y="234949"/>
              <a:ext cx="528297" cy="2"/>
            </a:xfrm>
            <a:prstGeom prst="line">
              <a:avLst/>
            </a:prstGeom>
            <a:noFill/>
            <a:ln w="101600" cap="flat" cmpd="sng">
              <a:solidFill>
                <a:srgbClr val="0365C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400"/>
            </a:p>
          </p:txBody>
        </p:sp>
        <p:sp>
          <p:nvSpPr>
            <p:cNvPr id="8205" name="AutoShape 13"/>
            <p:cNvSpPr>
              <a:spLocks/>
            </p:cNvSpPr>
            <p:nvPr/>
          </p:nvSpPr>
          <p:spPr bwMode="auto">
            <a:xfrm>
              <a:off x="610640" y="-1"/>
              <a:ext cx="2079042" cy="469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400"/>
                <a:t>MPI_BARRIER</a:t>
              </a:r>
              <a:endParaRPr lang="en-US"/>
            </a:p>
          </p:txBody>
        </p:sp>
      </p:grpSp>
      <p:sp>
        <p:nvSpPr>
          <p:cNvPr id="8206" name="AutoShape 14"/>
          <p:cNvSpPr>
            <a:spLocks/>
          </p:cNvSpPr>
          <p:nvPr/>
        </p:nvSpPr>
        <p:spPr bwMode="auto">
          <a:xfrm>
            <a:off x="12279313" y="9213850"/>
            <a:ext cx="242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81221C59-A2D4-B44B-B278-120A78FD93C1}" type="slidenum">
              <a:rPr lang="en-US" sz="1800"/>
              <a:pPr/>
              <a:t>4</a:t>
            </a:fld>
            <a:endParaRPr lang="en-US"/>
          </a:p>
        </p:txBody>
      </p:sp>
      <p:grpSp>
        <p:nvGrpSpPr>
          <p:cNvPr id="8207" name="Group 15"/>
          <p:cNvGrpSpPr>
            <a:grpSpLocks/>
          </p:cNvGrpSpPr>
          <p:nvPr/>
        </p:nvGrpSpPr>
        <p:grpSpPr bwMode="auto">
          <a:xfrm>
            <a:off x="9718675" y="7686675"/>
            <a:ext cx="3167063" cy="469900"/>
            <a:chOff x="0" y="-1"/>
            <a:chExt cx="3168117" cy="469901"/>
          </a:xfrm>
        </p:grpSpPr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0" y="247650"/>
              <a:ext cx="528297" cy="0"/>
            </a:xfrm>
            <a:prstGeom prst="line">
              <a:avLst/>
            </a:prstGeom>
            <a:noFill/>
            <a:ln w="63500" cap="flat" cmpd="sng">
              <a:solidFill>
                <a:srgbClr val="C82506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2400"/>
            </a:p>
          </p:txBody>
        </p:sp>
        <p:sp>
          <p:nvSpPr>
            <p:cNvPr id="8209" name="AutoShape 17"/>
            <p:cNvSpPr>
              <a:spLocks/>
            </p:cNvSpPr>
            <p:nvPr/>
          </p:nvSpPr>
          <p:spPr bwMode="auto">
            <a:xfrm>
              <a:off x="614806" y="-1"/>
              <a:ext cx="2553311" cy="469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400"/>
                <a:t>Implicit Response</a:t>
              </a:r>
              <a:endParaRPr lang="en-US"/>
            </a:p>
          </p:txBody>
        </p:sp>
      </p:grpSp>
      <p:sp>
        <p:nvSpPr>
          <p:cNvPr id="8210" name="AutoShape 18"/>
          <p:cNvSpPr>
            <a:spLocks/>
          </p:cNvSpPr>
          <p:nvPr/>
        </p:nvSpPr>
        <p:spPr bwMode="auto">
          <a:xfrm>
            <a:off x="9780588" y="2833688"/>
            <a:ext cx="485775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P0</a:t>
            </a:r>
            <a:endParaRPr lang="en-US"/>
          </a:p>
        </p:txBody>
      </p:sp>
      <p:sp>
        <p:nvSpPr>
          <p:cNvPr id="8211" name="AutoShape 19"/>
          <p:cNvSpPr>
            <a:spLocks/>
          </p:cNvSpPr>
          <p:nvPr/>
        </p:nvSpPr>
        <p:spPr bwMode="auto">
          <a:xfrm>
            <a:off x="11583988" y="2833688"/>
            <a:ext cx="485775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P1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 autoUpdateAnimBg="0"/>
      <p:bldP spid="8198" grpId="0" animBg="1" autoUpdateAnimBg="0"/>
      <p:bldP spid="819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4300"/>
              <a:t>Using multiple runtimes duplicates resources</a:t>
            </a:r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20725" y="2955925"/>
          <a:ext cx="6383338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955925"/>
                        <a:ext cx="6383338" cy="480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AutoShape 3"/>
          <p:cNvSpPr>
            <a:spLocks/>
          </p:cNvSpPr>
          <p:nvPr/>
        </p:nvSpPr>
        <p:spPr bwMode="auto">
          <a:xfrm>
            <a:off x="7543800" y="3287713"/>
            <a:ext cx="4903788" cy="3657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marL="295275" indent="-295275" algn="l">
              <a:spcBef>
                <a:spcPts val="2400"/>
              </a:spcBef>
              <a:buSzPct val="75000"/>
              <a:buFontTx/>
              <a:buChar char="•"/>
            </a:pP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Memory usage is measured right after initialization</a:t>
            </a:r>
          </a:p>
          <a:p>
            <a:pPr marL="295275" indent="-295275" algn="l">
              <a:spcBef>
                <a:spcPts val="2400"/>
              </a:spcBef>
              <a:buSzPct val="75000"/>
              <a:buFontTx/>
              <a:buChar char="•"/>
            </a:pPr>
            <a:r>
              <a:rPr lang="en-US" sz="2400" b="1">
                <a:solidFill>
                  <a:srgbClr val="0365C0"/>
                </a:solidFill>
                <a:latin typeface="Helvetica" charset="0"/>
                <a:cs typeface="Helvetica" charset="0"/>
                <a:sym typeface="Helvetica" charset="0"/>
              </a:rPr>
              <a:t>Memory usage per process increases as the number of processes increases</a:t>
            </a:r>
          </a:p>
          <a:p>
            <a:pPr marL="295275" indent="-295275" algn="l">
              <a:spcBef>
                <a:spcPts val="2400"/>
              </a:spcBef>
              <a:buSzPct val="75000"/>
              <a:buFontTx/>
              <a:buChar char="•"/>
            </a:pP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At larger scale, excessive memory use of duplicate runtimes will hurt scalability</a:t>
            </a:r>
            <a:endParaRPr lang="en-US"/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>
            <a:off x="12279313" y="9213850"/>
            <a:ext cx="242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4E8A0CC7-5D87-7546-B218-7ABE734F374D}" type="slidenum">
              <a:rPr lang="en-US" sz="180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How do we solve the problem?</a:t>
            </a:r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944813"/>
            <a:ext cx="11098213" cy="2865437"/>
          </a:xfrm>
        </p:spPr>
        <p:txBody>
          <a:bodyPr/>
          <a:lstStyle/>
          <a:p>
            <a:pPr marL="442913" indent="-442913">
              <a:buSzPct val="75000"/>
              <a:buFontTx/>
              <a:buChar char="•"/>
            </a:pPr>
            <a:r>
              <a:rPr lang="en-US" sz="2800"/>
              <a:t>Previously MPI was considered insufficient for this goal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 sz="2800"/>
              <a:t>MPI-2 RMA is portable but too strict </a:t>
            </a:r>
          </a:p>
          <a:p>
            <a:pPr marL="442913" indent="-442913">
              <a:buSzPct val="75000"/>
              <a:buFontTx/>
              <a:buChar char="•"/>
            </a:pPr>
            <a:r>
              <a:rPr lang="en-US" sz="2800"/>
              <a:t>MPI-3 Remote Memory Access (RMA)</a:t>
            </a:r>
            <a:endParaRPr lang="en-US"/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12279313" y="9213850"/>
            <a:ext cx="242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916D061A-B948-AE4E-A5FF-A4D87B3E7369}" type="slidenum">
              <a:rPr lang="en-US" sz="1800"/>
              <a:pPr/>
              <a:t>6</a:t>
            </a:fld>
            <a:endParaRPr lang="en-US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3213100" y="2266950"/>
            <a:ext cx="6577013" cy="533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2800" b="1">
                <a:solidFill>
                  <a:srgbClr val="0365C0"/>
                </a:solidFill>
              </a:rPr>
              <a:t>Build PGAS runtime systems with MPI</a:t>
            </a:r>
            <a:endParaRPr lang="en-US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2895600" y="5738813"/>
            <a:ext cx="6915150" cy="2630487"/>
            <a:chOff x="-296958" y="-1"/>
            <a:chExt cx="6915201" cy="2629519"/>
          </a:xfrm>
        </p:grpSpPr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-296958" y="649806"/>
              <a:ext cx="6915201" cy="1979712"/>
              <a:chOff x="-296958" y="97356"/>
              <a:chExt cx="6915201" cy="1979712"/>
            </a:xfrm>
          </p:grpSpPr>
          <p:sp>
            <p:nvSpPr>
              <p:cNvPr id="10247" name="Line 7"/>
              <p:cNvSpPr>
                <a:spLocks noChangeShapeType="1"/>
              </p:cNvSpPr>
              <p:nvPr/>
            </p:nvSpPr>
            <p:spPr bwMode="auto">
              <a:xfrm flipV="1">
                <a:off x="1863824" y="1067392"/>
                <a:ext cx="139701" cy="139701"/>
              </a:xfrm>
              <a:prstGeom prst="line">
                <a:avLst/>
              </a:prstGeom>
              <a:noFill/>
              <a:ln w="38100" cap="flat" cmpd="sng">
                <a:solidFill>
                  <a:srgbClr val="C82506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sz="2400"/>
              </a:p>
            </p:txBody>
          </p:sp>
          <p:grpSp>
            <p:nvGrpSpPr>
              <p:cNvPr id="10248" name="Group 8"/>
              <p:cNvGrpSpPr>
                <a:grpSpLocks/>
              </p:cNvGrpSpPr>
              <p:nvPr/>
            </p:nvGrpSpPr>
            <p:grpSpPr bwMode="auto">
              <a:xfrm>
                <a:off x="-296958" y="97356"/>
                <a:ext cx="6915201" cy="1979712"/>
                <a:chOff x="-296958" y="97356"/>
                <a:chExt cx="6915201" cy="1979712"/>
              </a:xfrm>
            </p:grpSpPr>
            <p:sp>
              <p:nvSpPr>
                <p:cNvPr id="10249" name="AutoShape 9"/>
                <p:cNvSpPr>
                  <a:spLocks/>
                </p:cNvSpPr>
                <p:nvPr/>
              </p:nvSpPr>
              <p:spPr bwMode="auto">
                <a:xfrm>
                  <a:off x="941343" y="197417"/>
                  <a:ext cx="1905001" cy="80015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EC5D57"/>
                </a:solidFill>
                <a:ln>
                  <a:noFill/>
                </a:ln>
                <a:effectLst>
                  <a:outerShdw blurRad="38100" dist="25400" dir="5400000" algn="ctr" rotWithShape="0">
                    <a:srgbClr val="000000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r>
                    <a:rPr lang="en-US" sz="2400">
                      <a:solidFill>
                        <a:srgbClr val="FFFFFF"/>
                      </a:solidFill>
                    </a:rPr>
                    <a:t>Public</a:t>
                  </a:r>
                  <a:endParaRPr lang="en-US"/>
                </a:p>
              </p:txBody>
            </p:sp>
            <p:sp>
              <p:nvSpPr>
                <p:cNvPr id="10250" name="AutoShape 10"/>
                <p:cNvSpPr>
                  <a:spLocks/>
                </p:cNvSpPr>
                <p:nvPr/>
              </p:nvSpPr>
              <p:spPr bwMode="auto">
                <a:xfrm>
                  <a:off x="941343" y="1276917"/>
                  <a:ext cx="1905001" cy="80015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70BF41"/>
                </a:solidFill>
                <a:ln>
                  <a:noFill/>
                </a:ln>
                <a:effectLst>
                  <a:outerShdw blurRad="50800" dist="12700" algn="ctr" rotWithShape="0">
                    <a:srgbClr val="000000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r>
                    <a:rPr lang="en-US" sz="2400">
                      <a:solidFill>
                        <a:srgbClr val="FFFFFF"/>
                      </a:solidFill>
                    </a:rPr>
                    <a:t>Private</a:t>
                  </a:r>
                  <a:endParaRPr lang="en-US"/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33674" y="795210"/>
                  <a:ext cx="1" cy="693187"/>
                </a:xfrm>
                <a:prstGeom prst="line">
                  <a:avLst/>
                </a:prstGeom>
                <a:noFill/>
                <a:ln w="50800" cap="flat" cmpd="sng">
                  <a:solidFill>
                    <a:srgbClr val="0365C0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sz="2400"/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1867203" y="1070771"/>
                  <a:ext cx="132943" cy="132943"/>
                </a:xfrm>
                <a:prstGeom prst="line">
                  <a:avLst/>
                </a:prstGeom>
                <a:noFill/>
                <a:ln w="38100" cap="flat" cmpd="sng">
                  <a:solidFill>
                    <a:srgbClr val="C82506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sz="2400"/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427" y="1688265"/>
                  <a:ext cx="1315635" cy="382519"/>
                </a:xfrm>
                <a:prstGeom prst="line">
                  <a:avLst/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sz="2400"/>
                </a:p>
              </p:txBody>
            </p:sp>
            <p:sp>
              <p:nvSpPr>
                <p:cNvPr id="10254" name="AutoShape 14"/>
                <p:cNvSpPr>
                  <a:spLocks/>
                </p:cNvSpPr>
                <p:nvPr/>
              </p:nvSpPr>
              <p:spPr bwMode="auto">
                <a:xfrm>
                  <a:off x="61334" y="1442042"/>
                  <a:ext cx="820218" cy="4699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r>
                    <a:rPr lang="en-US" sz="2400"/>
                    <a:t>Store</a:t>
                  </a:r>
                  <a:endParaRPr lang="en-US"/>
                </a:p>
              </p:txBody>
            </p:sp>
            <p:sp>
              <p:nvSpPr>
                <p:cNvPr id="10255" name="AutoShape 15" descr="tile_paper_medgray.jpeg"/>
                <p:cNvSpPr>
                  <a:spLocks/>
                </p:cNvSpPr>
                <p:nvPr/>
              </p:nvSpPr>
              <p:spPr bwMode="auto">
                <a:xfrm>
                  <a:off x="4713242" y="640792"/>
                  <a:ext cx="1905001" cy="8255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>
                  <a:outerShdw blurRad="38100" dist="25400" dir="5400000" algn="ctr" rotWithShape="0">
                    <a:srgbClr val="000000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r>
                    <a:rPr lang="en-US" sz="2400">
                      <a:solidFill>
                        <a:srgbClr val="FFFFFF"/>
                      </a:solidFill>
                    </a:rPr>
                    <a:t>Unified</a:t>
                  </a:r>
                  <a:endParaRPr lang="en-US"/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auto">
                <a:xfrm>
                  <a:off x="-1" y="258922"/>
                  <a:ext cx="1321248" cy="342317"/>
                </a:xfrm>
                <a:prstGeom prst="line">
                  <a:avLst/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sz="2400"/>
                </a:p>
              </p:txBody>
            </p:sp>
            <p:sp>
              <p:nvSpPr>
                <p:cNvPr id="10257" name="AutoShape 17"/>
                <p:cNvSpPr>
                  <a:spLocks/>
                </p:cNvSpPr>
                <p:nvPr/>
              </p:nvSpPr>
              <p:spPr bwMode="auto">
                <a:xfrm>
                  <a:off x="-296958" y="362542"/>
                  <a:ext cx="1232002" cy="4699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r>
                    <a:rPr lang="en-US" sz="2400"/>
                    <a:t>MPI_Put</a:t>
                  </a:r>
                  <a:endParaRPr lang="en-US"/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auto">
                <a:xfrm>
                  <a:off x="3636682" y="559479"/>
                  <a:ext cx="1321248" cy="342316"/>
                </a:xfrm>
                <a:prstGeom prst="line">
                  <a:avLst/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sz="2400"/>
                </a:p>
              </p:txBody>
            </p:sp>
            <p:sp>
              <p:nvSpPr>
                <p:cNvPr id="10259" name="AutoShape 19"/>
                <p:cNvSpPr>
                  <a:spLocks/>
                </p:cNvSpPr>
                <p:nvPr/>
              </p:nvSpPr>
              <p:spPr bwMode="auto">
                <a:xfrm>
                  <a:off x="3492683" y="97356"/>
                  <a:ext cx="1232003" cy="4699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r>
                    <a:rPr lang="en-US" sz="2400"/>
                    <a:t>MPI_Put</a:t>
                  </a:r>
                  <a:endParaRPr lang="en-US"/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639669" y="1261665"/>
                  <a:ext cx="1315635" cy="382519"/>
                </a:xfrm>
                <a:prstGeom prst="line">
                  <a:avLst/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sz="2400"/>
                </a:p>
              </p:txBody>
            </p:sp>
            <p:sp>
              <p:nvSpPr>
                <p:cNvPr id="10261" name="AutoShape 21"/>
                <p:cNvSpPr>
                  <a:spLocks/>
                </p:cNvSpPr>
                <p:nvPr/>
              </p:nvSpPr>
              <p:spPr bwMode="auto">
                <a:xfrm>
                  <a:off x="3698576" y="1015442"/>
                  <a:ext cx="820217" cy="4699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r>
                    <a:rPr lang="en-US" sz="2400"/>
                    <a:t>Store</a:t>
                  </a:r>
                  <a:endParaRPr lang="en-US"/>
                </a:p>
              </p:txBody>
            </p:sp>
          </p:grpSp>
        </p:grpSp>
        <p:sp>
          <p:nvSpPr>
            <p:cNvPr id="10262" name="AutoShape 22"/>
            <p:cNvSpPr>
              <a:spLocks/>
            </p:cNvSpPr>
            <p:nvPr/>
          </p:nvSpPr>
          <p:spPr bwMode="auto">
            <a:xfrm>
              <a:off x="758108" y="-1"/>
              <a:ext cx="2384227" cy="469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400" b="1"/>
                <a:t>Separate model</a:t>
              </a:r>
              <a:endParaRPr lang="en-US"/>
            </a:p>
          </p:txBody>
        </p:sp>
        <p:sp>
          <p:nvSpPr>
            <p:cNvPr id="10263" name="AutoShape 23"/>
            <p:cNvSpPr>
              <a:spLocks/>
            </p:cNvSpPr>
            <p:nvPr/>
          </p:nvSpPr>
          <p:spPr bwMode="auto">
            <a:xfrm>
              <a:off x="4200205" y="-1"/>
              <a:ext cx="2129434" cy="469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r>
                <a:rPr lang="en-US" sz="2400" b="1"/>
                <a:t>Unified model</a:t>
              </a:r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Build PGAS runtimes with MPI</a:t>
            </a:r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603500"/>
            <a:ext cx="11098213" cy="6284913"/>
          </a:xfrm>
        </p:spPr>
        <p:txBody>
          <a:bodyPr/>
          <a:lstStyle/>
          <a:p>
            <a:pPr marL="889000" lvl="1" indent="-444500">
              <a:buSzPct val="75000"/>
              <a:buFontTx/>
              <a:buChar char="•"/>
            </a:pPr>
            <a:r>
              <a:rPr lang="en-US" sz="3200"/>
              <a:t>Does this degrade performance?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 sz="3200"/>
              <a:t>Does this give us full interoperability?</a:t>
            </a:r>
            <a:endParaRPr lang="en-US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2279313" y="9213850"/>
            <a:ext cx="242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56BBDA59-88FB-BD46-A101-D2BEF7624166}" type="slidenum">
              <a:rPr lang="en-US" sz="180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Coarray Fortran (CAF)</a:t>
            </a:r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603500"/>
            <a:ext cx="11098213" cy="6284913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/>
              <a:t>What is Coarray Fortran?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added to the Fortran 2008 Standard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a PGAS Language, SPMD Model</a:t>
            </a:r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What is a coarray?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extends array syntax with </a:t>
            </a:r>
            <a:r>
              <a:rPr lang="en-US" b="1"/>
              <a:t>codimensions, </a:t>
            </a:r>
            <a:r>
              <a:rPr lang="en-US"/>
              <a:t>e.g. </a:t>
            </a:r>
            <a:r>
              <a:rPr lang="en-US" b="1"/>
              <a:t>REAL :: X(10,10)</a:t>
            </a:r>
            <a:r>
              <a:rPr lang="en-US" b="1">
                <a:solidFill>
                  <a:srgbClr val="C82506"/>
                </a:solidFill>
              </a:rPr>
              <a:t>[*]</a:t>
            </a:r>
            <a:endParaRPr lang="en-US"/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How to access a coarray?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Reference with [] mean data on specified image, e.g. </a:t>
            </a:r>
            <a:r>
              <a:rPr lang="en-US" b="1"/>
              <a:t>X(1,:) = X(1,:)[p]</a:t>
            </a:r>
            <a:endParaRPr lang="en-US"/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May be allocatable, structure components, dummy or actual arguments</a:t>
            </a:r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12279313" y="9213850"/>
            <a:ext cx="242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80D6E342-B6F5-794E-912D-AD440A6AC876}" type="slidenum">
              <a:rPr lang="en-US" sz="1800"/>
              <a:pPr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>
          <a:xfrm>
            <a:off x="952500" y="444500"/>
            <a:ext cx="11098213" cy="2159000"/>
          </a:xfrm>
        </p:spPr>
        <p:txBody>
          <a:bodyPr/>
          <a:lstStyle/>
          <a:p>
            <a:r>
              <a:rPr lang="en-US" sz="6000"/>
              <a:t>Coarray Fortran 2.0 (CAF 2.0)</a:t>
            </a:r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>
          <a:xfrm>
            <a:off x="952500" y="2120900"/>
            <a:ext cx="11098213" cy="6284913"/>
          </a:xfrm>
        </p:spPr>
        <p:txBody>
          <a:bodyPr/>
          <a:lstStyle/>
          <a:p>
            <a:pPr marL="444500" indent="-444500">
              <a:buSzPct val="75000"/>
              <a:buFontTx/>
              <a:buChar char="•"/>
            </a:pPr>
            <a:r>
              <a:rPr lang="en-US"/>
              <a:t>Teams (like MPI communicator) and collectives</a:t>
            </a:r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Asynchronous operations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asynchronous copy, asynchronous collectives, and function shipping</a:t>
            </a:r>
          </a:p>
          <a:p>
            <a:pPr marL="444500" indent="-444500">
              <a:buSzPct val="75000"/>
              <a:buFontTx/>
              <a:buChar char="•"/>
            </a:pPr>
            <a:r>
              <a:rPr lang="en-US"/>
              <a:t>Synchronization constructs</a:t>
            </a:r>
          </a:p>
          <a:p>
            <a:pPr marL="889000" lvl="1" indent="-444500">
              <a:buSzPct val="75000"/>
              <a:buFontTx/>
              <a:buChar char="•"/>
            </a:pPr>
            <a:r>
              <a:rPr lang="en-US"/>
              <a:t>events, cofence, and finish</a:t>
            </a:r>
          </a:p>
        </p:txBody>
      </p:sp>
      <p:sp>
        <p:nvSpPr>
          <p:cNvPr id="13315" name="AutoShape 3"/>
          <p:cNvSpPr>
            <a:spLocks/>
          </p:cNvSpPr>
          <p:nvPr/>
        </p:nvSpPr>
        <p:spPr bwMode="auto">
          <a:xfrm>
            <a:off x="1866900" y="2468563"/>
            <a:ext cx="8990013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“</a:t>
            </a:r>
            <a:r>
              <a:rPr lang="en-US" sz="2400">
                <a:latin typeface="Helvetica" charset="0"/>
                <a:cs typeface="Helvetica" charset="0"/>
                <a:sym typeface="Helvetica" charset="0"/>
              </a:rPr>
              <a:t>A rich extension to Coarray Fortran developed at Rice University</a:t>
            </a:r>
            <a:r>
              <a:rPr lang="ja-JP" altLang="en-US" sz="2400">
                <a:latin typeface="Helvetica" charset="0"/>
                <a:cs typeface="Helvetica" charset="0"/>
                <a:sym typeface="Helvetica" charset="0"/>
              </a:rPr>
              <a:t>”</a:t>
            </a:r>
            <a:endParaRPr lang="en-US"/>
          </a:p>
        </p:txBody>
      </p:sp>
      <p:sp>
        <p:nvSpPr>
          <p:cNvPr id="13316" name="AutoShape 4"/>
          <p:cNvSpPr>
            <a:spLocks/>
          </p:cNvSpPr>
          <p:nvPr/>
        </p:nvSpPr>
        <p:spPr bwMode="auto">
          <a:xfrm>
            <a:off x="12279313" y="9213850"/>
            <a:ext cx="242887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B557E537-5334-3B4F-A1DE-59DFF623D5EE}" type="slidenum">
              <a:rPr lang="en-US" sz="1800"/>
              <a:pPr/>
              <a:t>9</a:t>
            </a:fld>
            <a:endParaRPr 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600075" y="7512050"/>
            <a:ext cx="11168063" cy="558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sz="3000">
                <a:solidFill>
                  <a:srgbClr val="0365C0"/>
                </a:solidFill>
                <a:latin typeface="Helvetica" charset="0"/>
                <a:cs typeface="Helvetica" charset="0"/>
                <a:sym typeface="Helvetica" charset="0"/>
              </a:rPr>
              <a:t>More details on CAF 2.0: </a:t>
            </a:r>
            <a:r>
              <a:rPr lang="en-US" sz="3000" u="sng">
                <a:solidFill>
                  <a:srgbClr val="0365C0"/>
                </a:solidFill>
                <a:latin typeface="Helvetica" charset="0"/>
                <a:cs typeface="Helvetica" charset="0"/>
                <a:sym typeface="Helvetica" charset="0"/>
                <a:hlinkClick r:id="rId2"/>
              </a:rPr>
              <a:t>http://caf.rice.edu</a:t>
            </a:r>
            <a:r>
              <a:rPr lang="en-US" sz="3000">
                <a:solidFill>
                  <a:srgbClr val="0365C0"/>
                </a:solidFill>
                <a:latin typeface="Helvetica" charset="0"/>
                <a:cs typeface="Helvetica" charset="0"/>
                <a:sym typeface="Helvetica" charset="0"/>
              </a:rPr>
              <a:t> and </a:t>
            </a:r>
            <a:r>
              <a:rPr lang="en-US" sz="3000" u="sng">
                <a:solidFill>
                  <a:srgbClr val="0365C0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http://chaoran.me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Macintosh PowerPoint</Application>
  <PresentationFormat>Custom</PresentationFormat>
  <Paragraphs>201</Paragraphs>
  <Slides>23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Helvetica Light</vt:lpstr>
      <vt:lpstr>Helvetica</vt:lpstr>
      <vt:lpstr>Avenir Roman</vt:lpstr>
      <vt:lpstr>Consolas</vt:lpstr>
      <vt:lpstr>Office Theme</vt:lpstr>
      <vt:lpstr>Office Theme</vt:lpstr>
      <vt:lpstr>Office Theme</vt:lpstr>
      <vt:lpstr>Microsoft Graph Chart</vt:lpstr>
      <vt:lpstr>Portable, MPI-Interoperable Coarray Fortran</vt:lpstr>
      <vt:lpstr>PowerPoint Presentation</vt:lpstr>
      <vt:lpstr>MPI-interoperability</vt:lpstr>
      <vt:lpstr>Using multiple runtimes is error-prone</vt:lpstr>
      <vt:lpstr>Using multiple runtimes duplicates resources</vt:lpstr>
      <vt:lpstr>How do we solve the problem?</vt:lpstr>
      <vt:lpstr>Build PGAS runtimes with MPI</vt:lpstr>
      <vt:lpstr>Coarray Fortran (CAF)</vt:lpstr>
      <vt:lpstr>Coarray Fortran 2.0 (CAF 2.0)</vt:lpstr>
      <vt:lpstr>Coarray and MPI-3 RMA</vt:lpstr>
      <vt:lpstr>Active Messages</vt:lpstr>
      <vt:lpstr>CAF 2.0 Events</vt:lpstr>
      <vt:lpstr>CAF 2.0 Asynchronous Operations</vt:lpstr>
      <vt:lpstr>Evaluation</vt:lpstr>
      <vt:lpstr>RandomAccess</vt:lpstr>
      <vt:lpstr>Performance Analysis of RandomAccess</vt:lpstr>
      <vt:lpstr>FFT</vt:lpstr>
      <vt:lpstr>Performance Analysis of FFT</vt:lpstr>
      <vt:lpstr>High Performance Linpack</vt:lpstr>
      <vt:lpstr>CGPOP</vt:lpstr>
      <vt:lpstr>CGPOP</vt:lpstr>
      <vt:lpstr>Conclusions</vt:lpstr>
      <vt:lpstr>Ongoing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Portable, MPI-Interoperable Coarray Fortran</dc:title>
  <cp:lastModifiedBy>Pavan Balaji</cp:lastModifiedBy>
  <cp:revision>1</cp:revision>
  <dcterms:modified xsi:type="dcterms:W3CDTF">2014-02-20T06:29:53Z</dcterms:modified>
</cp:coreProperties>
</file>