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9"/>
  </p:notesMasterIdLst>
  <p:handoutMasterIdLst>
    <p:handoutMasterId r:id="rId30"/>
  </p:handoutMasterIdLst>
  <p:sldIdLst>
    <p:sldId id="374" r:id="rId2"/>
    <p:sldId id="384" r:id="rId3"/>
    <p:sldId id="377" r:id="rId4"/>
    <p:sldId id="359" r:id="rId5"/>
    <p:sldId id="358" r:id="rId6"/>
    <p:sldId id="378" r:id="rId7"/>
    <p:sldId id="379" r:id="rId8"/>
    <p:sldId id="381" r:id="rId9"/>
    <p:sldId id="360" r:id="rId10"/>
    <p:sldId id="361" r:id="rId11"/>
    <p:sldId id="362" r:id="rId12"/>
    <p:sldId id="371" r:id="rId13"/>
    <p:sldId id="373" r:id="rId14"/>
    <p:sldId id="385" r:id="rId15"/>
    <p:sldId id="364" r:id="rId16"/>
    <p:sldId id="365" r:id="rId17"/>
    <p:sldId id="366" r:id="rId18"/>
    <p:sldId id="382" r:id="rId19"/>
    <p:sldId id="367" r:id="rId20"/>
    <p:sldId id="368" r:id="rId21"/>
    <p:sldId id="369" r:id="rId22"/>
    <p:sldId id="370" r:id="rId23"/>
    <p:sldId id="372" r:id="rId24"/>
    <p:sldId id="304" r:id="rId25"/>
    <p:sldId id="303" r:id="rId26"/>
    <p:sldId id="383" r:id="rId27"/>
    <p:sldId id="307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808000"/>
    <a:srgbClr val="CCCCFF"/>
    <a:srgbClr val="EAA4A4"/>
    <a:srgbClr val="A80202"/>
    <a:srgbClr val="E99D93"/>
    <a:srgbClr val="964305"/>
    <a:srgbClr val="E17B7C"/>
    <a:srgbClr val="FFC090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68" autoAdjust="0"/>
  </p:normalViewPr>
  <p:slideViewPr>
    <p:cSldViewPr>
      <p:cViewPr varScale="1">
        <p:scale>
          <a:sx n="55" d="100"/>
          <a:sy n="55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hezhe%20Chen\Dropbox\mpi_rma\overhead\overhea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Zhezhe%20Chen\Dropbox\mpi_rma\paper\13-mpirma\excels\scalability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495390974678902E-2"/>
          <c:y val="0.12647943851592"/>
          <c:w val="0.89179124348586902"/>
          <c:h val="0.75813274784461704"/>
        </c:manualLayout>
      </c:layout>
      <c:barChart>
        <c:barDir val="col"/>
        <c:grouping val="clustered"/>
        <c:varyColors val="0"/>
        <c:ser>
          <c:idx val="0"/>
          <c:order val="0"/>
          <c:tx>
            <c:v>Native</c:v>
          </c:tx>
          <c:spPr>
            <a:solidFill>
              <a:srgbClr val="1C065A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'overhead SC'!$J$6:$O$6</c15:sqref>
                  </c15:fullRef>
                </c:ext>
              </c:extLst>
              <c:f>'overhead SC'!$J$6:$N$6</c:f>
              <c:strCache>
                <c:ptCount val="5"/>
                <c:pt idx="0">
                  <c:v>Lennard-Jones</c:v>
                </c:pt>
                <c:pt idx="1">
                  <c:v>SCF</c:v>
                </c:pt>
                <c:pt idx="2">
                  <c:v>boltzmann</c:v>
                </c:pt>
                <c:pt idx="3">
                  <c:v>SKaMPI</c:v>
                </c:pt>
                <c:pt idx="4">
                  <c:v>LU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'overhead SC'!$J$7:$O$7</c15:sqref>
                  </c15:fullRef>
                </c:ext>
              </c:extLst>
              <c:f>'overhead SC'!$J$7:$N$7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v>MC-Checker</c:v>
          </c:tx>
          <c:spPr>
            <a:solidFill>
              <a:srgbClr val="00B050"/>
            </a:solidFill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'overhead SC'!$J$6:$O$6</c15:sqref>
                  </c15:fullRef>
                </c:ext>
              </c:extLst>
              <c:f>'overhead SC'!$J$6:$N$6</c:f>
              <c:strCache>
                <c:ptCount val="5"/>
                <c:pt idx="0">
                  <c:v>Lennard-Jones</c:v>
                </c:pt>
                <c:pt idx="1">
                  <c:v>SCF</c:v>
                </c:pt>
                <c:pt idx="2">
                  <c:v>boltzmann</c:v>
                </c:pt>
                <c:pt idx="3">
                  <c:v>SKaMPI</c:v>
                </c:pt>
                <c:pt idx="4">
                  <c:v>LU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'overhead SC'!$J$8:$O$8</c15:sqref>
                  </c15:fullRef>
                </c:ext>
              </c:extLst>
              <c:f>'overhead SC'!$J$8:$N$8</c:f>
              <c:numCache>
                <c:formatCode>0.0%</c:formatCode>
                <c:ptCount val="5"/>
                <c:pt idx="0">
                  <c:v>1.4004884495797427</c:v>
                </c:pt>
                <c:pt idx="1">
                  <c:v>1.2458095635627444</c:v>
                </c:pt>
                <c:pt idx="2">
                  <c:v>1.3074954408192101</c:v>
                </c:pt>
                <c:pt idx="3">
                  <c:v>1.7114700707728763</c:v>
                </c:pt>
                <c:pt idx="4">
                  <c:v>1.5958680540652166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8754448"/>
        <c:axId val="248754056"/>
      </c:barChart>
      <c:catAx>
        <c:axId val="24875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48754056"/>
        <c:crosses val="autoZero"/>
        <c:auto val="1"/>
        <c:lblAlgn val="ctr"/>
        <c:lblOffset val="100"/>
        <c:noMultiLvlLbl val="0"/>
      </c:catAx>
      <c:valAx>
        <c:axId val="2487540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Normalized</a:t>
                </a:r>
                <a:r>
                  <a:rPr lang="en-US" sz="1400" baseline="0"/>
                  <a:t> Execution Time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5.42529565146419E-3"/>
              <c:y val="0.207761970930104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875444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Native Execution</c:v>
          </c:tx>
          <c:cat>
            <c:numRef>
              <c:f>Sheet1!$K$59:$O$59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Sheet1!$K$60:$O$60</c:f>
              <c:numCache>
                <c:formatCode>General</c:formatCode>
                <c:ptCount val="5"/>
                <c:pt idx="0">
                  <c:v>53.5548</c:v>
                </c:pt>
                <c:pt idx="1">
                  <c:v>32.790600000000012</c:v>
                </c:pt>
                <c:pt idx="2">
                  <c:v>20.830000000000009</c:v>
                </c:pt>
                <c:pt idx="3">
                  <c:v>18.816399999999991</c:v>
                </c:pt>
                <c:pt idx="4">
                  <c:v>18.247</c:v>
                </c:pt>
              </c:numCache>
            </c:numRef>
          </c:val>
          <c:smooth val="0"/>
        </c:ser>
        <c:ser>
          <c:idx val="1"/>
          <c:order val="1"/>
          <c:tx>
            <c:v>MC-Checker</c:v>
          </c:tx>
          <c:val>
            <c:numRef>
              <c:f>Sheet1!$K$61:$O$61</c:f>
              <c:numCache>
                <c:formatCode>General</c:formatCode>
                <c:ptCount val="5"/>
                <c:pt idx="0">
                  <c:v>132.36680000000001</c:v>
                </c:pt>
                <c:pt idx="1">
                  <c:v>75.140600000000006</c:v>
                </c:pt>
                <c:pt idx="2">
                  <c:v>44.474400000000003</c:v>
                </c:pt>
                <c:pt idx="3">
                  <c:v>30.028199999999991</c:v>
                </c:pt>
                <c:pt idx="4">
                  <c:v>25.01059999999999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759152"/>
        <c:axId val="248758760"/>
      </c:lineChart>
      <c:lineChart>
        <c:grouping val="standard"/>
        <c:varyColors val="0"/>
        <c:ser>
          <c:idx val="2"/>
          <c:order val="2"/>
          <c:tx>
            <c:v>Overhead</c:v>
          </c:tx>
          <c:val>
            <c:numRef>
              <c:f>Sheet1!$K$62:$O$62</c:f>
              <c:numCache>
                <c:formatCode>0.0%</c:formatCode>
                <c:ptCount val="5"/>
                <c:pt idx="0">
                  <c:v>1.471764282754527</c:v>
                </c:pt>
                <c:pt idx="1">
                  <c:v>1.2915151716076001</c:v>
                </c:pt>
                <c:pt idx="2">
                  <c:v>1.1422702971547949</c:v>
                </c:pt>
                <c:pt idx="3">
                  <c:v>0.59586805406521703</c:v>
                </c:pt>
                <c:pt idx="4">
                  <c:v>0.37086793746466701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759544"/>
        <c:axId val="248757584"/>
      </c:lineChart>
      <c:catAx>
        <c:axId val="248759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MPI Processes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8758760"/>
        <c:crosses val="autoZero"/>
        <c:auto val="1"/>
        <c:lblAlgn val="ctr"/>
        <c:lblOffset val="100"/>
        <c:noMultiLvlLbl val="0"/>
      </c:catAx>
      <c:valAx>
        <c:axId val="2487587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Execution Time (sec)</a:t>
                </a:r>
              </a:p>
            </c:rich>
          </c:tx>
          <c:layout>
            <c:manualLayout>
              <c:xMode val="edge"/>
              <c:yMode val="edge"/>
              <c:x val="2.17320261437908E-2"/>
              <c:y val="0.30517859883501602"/>
            </c:manualLayout>
          </c:layout>
          <c:overlay val="0"/>
        </c:title>
        <c:numFmt formatCode="#,##0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8759152"/>
        <c:crosses val="autoZero"/>
        <c:crossBetween val="between"/>
      </c:valAx>
      <c:valAx>
        <c:axId val="24875758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Percent</a:t>
                </a:r>
                <a:r>
                  <a:rPr lang="en-US" sz="1400" baseline="0"/>
                  <a:t> Overhead</a:t>
                </a:r>
                <a:endParaRPr lang="en-US" sz="1400"/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crossAx val="248759544"/>
        <c:crosses val="max"/>
        <c:crossBetween val="between"/>
      </c:valAx>
      <c:catAx>
        <c:axId val="248759544"/>
        <c:scaling>
          <c:orientation val="minMax"/>
        </c:scaling>
        <c:delete val="1"/>
        <c:axPos val="b"/>
        <c:majorTickMark val="out"/>
        <c:minorTickMark val="none"/>
        <c:tickLblPos val="nextTo"/>
        <c:crossAx val="24875758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704A9-414B-4C44-8C59-E3DE2A9E0F18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E7A5-4C7A-426B-8D41-E4AB2C3CB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9BA55BB-B35C-4843-B982-9C34F0346004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1C4D68-12FF-45E5-A475-8AAC480C8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4D68-12FF-45E5-A475-8AAC480C89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0A32-7337-4F2C-B49B-FBCCDABA63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0A32-7337-4F2C-B49B-FBCCDABA63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0A32-7337-4F2C-B49B-FBCCDABA63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F255-E429-41E0-8EFD-C6F847198D32}" type="datetime1">
              <a:rPr lang="en-US" smtClean="0"/>
              <a:t>11/18/2014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0BC-4B48-48C1-BDD1-90F3B719BC1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447-9782-4904-AFAA-9D435DBED9ED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085-184C-4747-A2A3-A1B896321E89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935-7752-4623-BF19-F55FC16A77BF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D25E-7933-498E-BDB4-A4CB3B0E84C5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C9B4-C597-4BB0-BC8C-FE059E38D6FF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A0-9C6C-4D3F-B511-60112D02CCBF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E54-B26F-4B96-820F-A45398C6A51E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FCF9-65B3-4BD0-887A-5E63BD57E08D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90A3-14C0-4E4B-A4F4-6C59231EE0BE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08705B-1EC1-4F2C-BBDB-0ABD38259E57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com/imgres?imgurl=http://people.cohums.ohio-state.edu/gurney13/Pictures/Ohio_State_Logo.jpg&amp;imgrefurl=http://people.cohums.ohio-state.edu/gurney13/&amp;h=177&amp;w=177&amp;sz=57&amp;hl=en&amp;start=2&amp;um=1&amp;tbnid=yq7bubUHHFO5QM:&amp;tbnh=101&amp;tbnw=101&amp;prev=/images?q=the+ohio+state+university+logo&amp;um=1&amp;hl=en&amp;sa=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0678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MC-Checker: Detecting Memory Consistency Errors in MPI One-Sided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429000"/>
            <a:ext cx="8001000" cy="32385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Zhezhe Chen</a:t>
            </a:r>
            <a:r>
              <a:rPr lang="en-US" b="1" baseline="30000" dirty="0" smtClean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James Dinan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Zhen Tang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Pavan</a:t>
            </a:r>
            <a:r>
              <a:rPr lang="en-US" dirty="0" smtClean="0">
                <a:solidFill>
                  <a:schemeClr val="tx1"/>
                </a:solidFill>
              </a:rPr>
              <a:t> Balaji</a:t>
            </a:r>
            <a:r>
              <a:rPr lang="en-US" baseline="30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Hua Zhong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Jun Wei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Tao Huang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and Feng Qin</a:t>
            </a:r>
            <a:r>
              <a:rPr lang="en-US" baseline="30000" dirty="0" smtClean="0">
                <a:solidFill>
                  <a:schemeClr val="tx1"/>
                </a:solidFill>
              </a:rPr>
              <a:t>5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1. Twitter Inc.</a:t>
            </a:r>
          </a:p>
          <a:p>
            <a:pPr algn="l"/>
            <a:r>
              <a:rPr lang="en-US" dirty="0" smtClean="0"/>
              <a:t>2. Intel Corporation</a:t>
            </a:r>
          </a:p>
          <a:p>
            <a:pPr algn="l"/>
            <a:r>
              <a:rPr lang="en-US" dirty="0" smtClean="0"/>
              <a:t>3. Chinese Academic of </a:t>
            </a:r>
            <a:r>
              <a:rPr lang="en-US" dirty="0" smtClean="0"/>
              <a:t>Sciences</a:t>
            </a:r>
            <a:endParaRPr lang="en-US" dirty="0" smtClean="0"/>
          </a:p>
          <a:p>
            <a:pPr algn="l"/>
            <a:r>
              <a:rPr lang="en-US" dirty="0" smtClean="0"/>
              <a:t>4. Argonne National Laboratory</a:t>
            </a:r>
          </a:p>
          <a:p>
            <a:pPr algn="l"/>
            <a:r>
              <a:rPr lang="en-US" dirty="0" smtClean="0"/>
              <a:t>5. The Ohio State University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MC-Checker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4600" y="2438400"/>
            <a:ext cx="15240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ST-Analyzer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4495800"/>
            <a:ext cx="15240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88090" y="2438400"/>
            <a:ext cx="1981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DN-Analyzer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2514600" y="3429000"/>
            <a:ext cx="1524000" cy="495300"/>
          </a:xfrm>
          <a:prstGeom prst="foldedCorner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relevant </a:t>
            </a:r>
            <a:r>
              <a:rPr lang="en-US" sz="1400" dirty="0" smtClean="0">
                <a:solidFill>
                  <a:schemeClr val="tx1"/>
                </a:solidFill>
              </a:rPr>
              <a:t>load/store</a:t>
            </a:r>
            <a:r>
              <a:rPr lang="en-US" sz="1600" dirty="0" smtClean="0">
                <a:solidFill>
                  <a:schemeClr val="tx1"/>
                </a:solidFill>
              </a:rPr>
              <a:t> accesses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4788090" y="4572000"/>
            <a:ext cx="1155510" cy="304800"/>
          </a:xfrm>
          <a:prstGeom prst="foldedCorner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7405049" y="2487792"/>
            <a:ext cx="1324969" cy="361962"/>
          </a:xfrm>
          <a:prstGeom prst="foldedCorner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Bug Report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8690" y="3543300"/>
            <a:ext cx="10668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CP-Table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162300" y="306705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162300" y="401955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260945" y="46101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257800" y="3067050"/>
            <a:ext cx="226894" cy="13446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6204045" y="3067050"/>
            <a:ext cx="21609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0" y="2133600"/>
            <a:ext cx="4800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4171950"/>
            <a:ext cx="48006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1123" y="4851225"/>
            <a:ext cx="15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Profiling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66786" y="3863031"/>
            <a:ext cx="148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Offline Analysis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917670" y="2537612"/>
            <a:ext cx="337860" cy="25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231337" y="3495277"/>
            <a:ext cx="2514598" cy="40084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835130" y="2537612"/>
            <a:ext cx="304800" cy="25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835130" y="4615699"/>
            <a:ext cx="304800" cy="257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42852" y="1684378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MC-Checker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ST-Analyzer: Identify Relevant Memory Accesses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Profiling each memory load/store is very heavy-weight</a:t>
            </a:r>
          </a:p>
          <a:p>
            <a:endParaRPr lang="en-US" dirty="0"/>
          </a:p>
          <a:p>
            <a:r>
              <a:rPr lang="en-US" dirty="0" smtClean="0"/>
              <a:t>Perform static analysis to identify relevant memory accesses</a:t>
            </a:r>
          </a:p>
          <a:p>
            <a:pPr lvl="1"/>
            <a:r>
              <a:rPr lang="en-US" dirty="0" smtClean="0"/>
              <a:t>Mark the variables and pointers belong to the window buffers and the buffers accessed by one-sided operations</a:t>
            </a:r>
          </a:p>
          <a:p>
            <a:pPr lvl="1"/>
            <a:r>
              <a:rPr lang="en-US" dirty="0" smtClean="0"/>
              <a:t>Propagate the markers by using pointer alias analysis</a:t>
            </a:r>
          </a:p>
          <a:p>
            <a:pPr lvl="1"/>
            <a:r>
              <a:rPr lang="en-US" dirty="0" smtClean="0"/>
              <a:t>Propagate the markers by following function calls involving pointers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Profiler: Profiling Runtime Events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63499" y="1828800"/>
            <a:ext cx="41148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975180" y="2209800"/>
            <a:ext cx="1981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699" y="2582882"/>
            <a:ext cx="2770301" cy="397031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MPI_Type_contiguous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MPI_Type_struct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MPI_Win_create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MPI_Win_fense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MPI_Put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inBuf</a:t>
            </a:r>
            <a:r>
              <a:rPr lang="en-US" dirty="0" smtClean="0"/>
              <a:t>[2] = 5</a:t>
            </a:r>
          </a:p>
          <a:p>
            <a:r>
              <a:rPr lang="en-US" dirty="0" smtClean="0"/>
              <a:t>tmp = </a:t>
            </a:r>
            <a:r>
              <a:rPr lang="en-US" dirty="0" err="1" smtClean="0"/>
              <a:t>winBuf</a:t>
            </a:r>
            <a:r>
              <a:rPr lang="en-US" dirty="0" smtClean="0"/>
              <a:t>[3]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MPI_Barrier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MPI_Bcast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err="1" smtClean="0"/>
              <a:t>MPI_Comm_rank</a:t>
            </a:r>
            <a:r>
              <a:rPr lang="en-US" dirty="0" smtClean="0"/>
              <a:t>()</a:t>
            </a:r>
          </a:p>
        </p:txBody>
      </p:sp>
      <p:cxnSp>
        <p:nvCxnSpPr>
          <p:cNvPr id="12" name="Straight Arrow Connector 11"/>
          <p:cNvCxnSpPr>
            <a:endCxn id="26" idx="1"/>
          </p:cNvCxnSpPr>
          <p:nvPr/>
        </p:nvCxnSpPr>
        <p:spPr>
          <a:xfrm>
            <a:off x="2667000" y="4724400"/>
            <a:ext cx="2182699" cy="59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6" idx="1"/>
          </p:cNvCxnSpPr>
          <p:nvPr/>
        </p:nvCxnSpPr>
        <p:spPr>
          <a:xfrm flipV="1">
            <a:off x="2743200" y="4783723"/>
            <a:ext cx="2106499" cy="16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7693" y="2667000"/>
            <a:ext cx="3306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Datatype manipulation routines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48684" y="3623846"/>
            <a:ext cx="2556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MPI one-sided relevant routines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73299" y="2785646"/>
            <a:ext cx="1675385" cy="66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44699" y="2851666"/>
            <a:ext cx="1903985" cy="16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49699" y="4614446"/>
            <a:ext cx="2235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Memory access instructions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335099" y="3766066"/>
            <a:ext cx="2514600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38400" y="3581400"/>
            <a:ext cx="2411299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38400" y="3766066"/>
            <a:ext cx="2411299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8664" y="5406971"/>
            <a:ext cx="2638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General synchronization routines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06499" y="5486400"/>
            <a:ext cx="2766069" cy="59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54099" y="5545723"/>
            <a:ext cx="2918469" cy="245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9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8701" y="1106297"/>
            <a:ext cx="2514598" cy="40084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MPI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3758349" y="1156978"/>
            <a:ext cx="1524000" cy="304800"/>
          </a:xfrm>
          <a:prstGeom prst="foldedCorner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Relevant  </a:t>
            </a:r>
            <a:r>
              <a:rPr lang="en-US" sz="1600" dirty="0" err="1" smtClean="0">
                <a:solidFill>
                  <a:schemeClr val="tx1"/>
                </a:solidFill>
              </a:rPr>
              <a:t>Vars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820113" y="1559743"/>
            <a:ext cx="191774" cy="208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424462" y="1534033"/>
            <a:ext cx="191774" cy="208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667000" y="6304187"/>
            <a:ext cx="2160693" cy="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03297" y="6147405"/>
            <a:ext cx="2179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MPI basic support routines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6" grpId="0"/>
      <p:bldP spid="37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DN-Analyzer: Memory Consistency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consistency errors occur when conflicting operations are potentially concurrent during program execution</a:t>
            </a:r>
          </a:p>
          <a:p>
            <a:pPr lvl="1"/>
            <a:r>
              <a:rPr lang="en-US" dirty="0" smtClean="0"/>
              <a:t>Conflicting operations: e.g. overlapping </a:t>
            </a:r>
            <a:r>
              <a:rPr lang="en-US" dirty="0" err="1" smtClean="0"/>
              <a:t>MPI_Put</a:t>
            </a:r>
            <a:r>
              <a:rPr lang="en-US" dirty="0" smtClean="0"/>
              <a:t> and </a:t>
            </a:r>
            <a:r>
              <a:rPr lang="en-US" dirty="0" err="1" smtClean="0"/>
              <a:t>MPI_Put</a:t>
            </a:r>
            <a:endParaRPr lang="en-US" dirty="0" smtClean="0"/>
          </a:p>
          <a:p>
            <a:pPr lvl="1"/>
            <a:r>
              <a:rPr lang="en-US" dirty="0" smtClean="0"/>
              <a:t>Happen concurrently: operations are not ordered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a        b means a happens before b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Ordered by barrier, send/</a:t>
            </a:r>
            <a:r>
              <a:rPr lang="en-US" sz="2400" dirty="0" err="1" smtClean="0"/>
              <a:t>recv</a:t>
            </a:r>
            <a:r>
              <a:rPr lang="en-US" sz="2400" dirty="0" smtClean="0"/>
              <a:t>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        </a:t>
            </a:r>
            <a:r>
              <a:rPr lang="en-US" sz="2400" dirty="0" smtClean="0"/>
              <a:t>b means the memory effects of a are visible before b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Memory updates are synchronized by unlock, fence, etc.</a:t>
            </a:r>
            <a:endParaRPr lang="en-US" sz="2400" dirty="0"/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3593068"/>
            <a:ext cx="453970" cy="369332"/>
            <a:chOff x="1981200" y="3593068"/>
            <a:chExt cx="453970" cy="3693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54170" y="395073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81200" y="35930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anose="030F0702030302020204" pitchFamily="66" charset="0"/>
                </a:rPr>
                <a:t>hb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13284" y="4355068"/>
            <a:ext cx="425116" cy="369332"/>
            <a:chOff x="2013284" y="4355068"/>
            <a:chExt cx="425116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054170" y="471273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13284" y="435506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anose="030F0702030302020204" pitchFamily="66" charset="0"/>
                </a:rPr>
                <a:t>co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0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DN-Analyzer: DAG Analysis Technique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5105400"/>
            <a:ext cx="77724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Capture dynamic execution and convert to data access DAG</a:t>
            </a:r>
          </a:p>
          <a:p>
            <a:pPr lvl="1"/>
            <a:r>
              <a:rPr lang="en-US" dirty="0" smtClean="0"/>
              <a:t>Edges capture ordering and concurrency of access</a:t>
            </a:r>
          </a:p>
          <a:p>
            <a:r>
              <a:rPr lang="en-US" dirty="0" smtClean="0"/>
              <a:t>Identifies logical concurrency – bugs that happened and </a:t>
            </a:r>
            <a:r>
              <a:rPr lang="en-US" i="1" dirty="0" smtClean="0"/>
              <a:t>could have</a:t>
            </a:r>
            <a:r>
              <a:rPr lang="en-US" dirty="0" smtClean="0"/>
              <a:t> happened</a:t>
            </a:r>
          </a:p>
          <a:p>
            <a:r>
              <a:rPr lang="en-US" dirty="0" smtClean="0"/>
              <a:t>General analysis technique for one-sided and PGAS models</a:t>
            </a:r>
          </a:p>
        </p:txBody>
      </p:sp>
      <p:pic>
        <p:nvPicPr>
          <p:cNvPr id="6" name="Picture 5" descr="da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1600200"/>
            <a:ext cx="3111500" cy="3310759"/>
          </a:xfrm>
          <a:prstGeom prst="rect">
            <a:avLst/>
          </a:prstGeom>
        </p:spPr>
      </p:pic>
      <p:pic>
        <p:nvPicPr>
          <p:cNvPr id="7" name="Picture 6" descr="bug-example-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5888"/>
            <a:ext cx="3581400" cy="31247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19600" y="3124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DN-Analyzer: Within an Epoch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81295"/>
              </p:ext>
            </p:extLst>
          </p:nvPr>
        </p:nvGraphicFramePr>
        <p:xfrm>
          <a:off x="1371600" y="1752600"/>
          <a:ext cx="60960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         1</a:t>
                      </a:r>
                      <a:r>
                        <a:rPr lang="en-US" baseline="30000" dirty="0" smtClean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Put/</a:t>
                      </a:r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Put/</a:t>
                      </a:r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4687" y="4130576"/>
            <a:ext cx="66718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 smtClean="0"/>
              <a:t>MPI_Win_lock</a:t>
            </a:r>
            <a:r>
              <a:rPr lang="en-US" sz="2400" dirty="0" smtClean="0"/>
              <a:t>(MPI_LOCK_EXCLUSIVE, 0, 0, win);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MPI_Get</a:t>
            </a:r>
            <a:r>
              <a:rPr lang="en-US" sz="2400" dirty="0" smtClean="0"/>
              <a:t>(&amp;</a:t>
            </a:r>
            <a:r>
              <a:rPr lang="en-US" sz="2400" dirty="0" smtClean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, 1, MPI_INT, 0, 0, 1, MPI_INT, win);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if(</a:t>
            </a:r>
            <a:r>
              <a:rPr lang="en-US" sz="2400" dirty="0" smtClean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 % 2 == 0)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++;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…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MPI_Win_unlock</a:t>
            </a:r>
            <a:r>
              <a:rPr lang="en-US" sz="2400" dirty="0" smtClean="0"/>
              <a:t>(0, win);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855087" y="4340768"/>
            <a:ext cx="609600" cy="1790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00" y="1752600"/>
            <a:ext cx="1262418" cy="362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185" y="4912952"/>
            <a:ext cx="780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 </a:t>
            </a:r>
          </a:p>
          <a:p>
            <a:r>
              <a:rPr lang="en-US" dirty="0" smtClean="0"/>
              <a:t>Region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52800" y="2438400"/>
            <a:ext cx="1981200" cy="2209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92824" y="2438400"/>
            <a:ext cx="3041176" cy="2502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30806" y="5016690"/>
            <a:ext cx="264994" cy="300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0806" y="5016405"/>
            <a:ext cx="264994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64499" y="4825424"/>
            <a:ext cx="28260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Bug (overlapping)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581400" y="2819400"/>
            <a:ext cx="1669576" cy="1828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362200" y="2819400"/>
            <a:ext cx="2888776" cy="2501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230806" y="5410200"/>
            <a:ext cx="264994" cy="300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30806" y="5409915"/>
            <a:ext cx="264994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5206424"/>
            <a:ext cx="28260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Bug (overlapping)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25" grpId="0"/>
      <p:bldP spid="25" grpId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DN-Analyzer: Across Processes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8862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Compatibility matrix of RMA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BOTH: </a:t>
            </a:r>
            <a:r>
              <a:rPr lang="en-US" dirty="0"/>
              <a:t>overlapping and </a:t>
            </a:r>
            <a:r>
              <a:rPr lang="en-US" dirty="0" err="1"/>
              <a:t>nonoverlapping</a:t>
            </a:r>
            <a:r>
              <a:rPr lang="en-US" dirty="0"/>
              <a:t> combinations of the given operations are </a:t>
            </a:r>
            <a:r>
              <a:rPr lang="en-US" dirty="0" smtClean="0"/>
              <a:t>permitted</a:t>
            </a:r>
          </a:p>
          <a:p>
            <a:pPr lvl="1"/>
            <a:r>
              <a:rPr lang="en-US" dirty="0" smtClean="0"/>
              <a:t>NOVL: only </a:t>
            </a:r>
            <a:r>
              <a:rPr lang="en-US" dirty="0"/>
              <a:t>non-overlapping combinations are </a:t>
            </a:r>
            <a:r>
              <a:rPr lang="en-US" dirty="0" smtClean="0"/>
              <a:t>permitted</a:t>
            </a:r>
          </a:p>
          <a:p>
            <a:pPr lvl="1"/>
            <a:r>
              <a:rPr lang="en-US" dirty="0" smtClean="0"/>
              <a:t>X: combination </a:t>
            </a:r>
            <a:r>
              <a:rPr lang="en-US" dirty="0"/>
              <a:t>is erroneous.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00366"/>
              </p:ext>
            </p:extLst>
          </p:nvPr>
        </p:nvGraphicFramePr>
        <p:xfrm>
          <a:off x="1524000" y="1584960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5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676400" y="5420128"/>
            <a:ext cx="5663680" cy="27433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676400" y="3755663"/>
            <a:ext cx="5663680" cy="27433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76400" y="2074309"/>
            <a:ext cx="5663680" cy="27433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DN-Analyzer: </a:t>
            </a:r>
            <a:r>
              <a:rPr lang="en-US" dirty="0" smtClean="0"/>
              <a:t>Across </a:t>
            </a:r>
            <a:r>
              <a:rPr lang="en-US" dirty="0"/>
              <a:t>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1905000"/>
            <a:ext cx="0" cy="39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76450" y="22098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76450" y="55626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76450" y="38862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76450" y="30480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76450" y="47244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76450" y="26670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76450" y="34290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76450" y="43434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76450" y="51054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3150" y="202513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43149" y="2477402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lock(shared)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43150" y="2858401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Put(P1, X)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43149" y="3244333"/>
            <a:ext cx="89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unlock()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43150" y="3705493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43150" y="4158734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lock(shared)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43150" y="4538386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Get(P1, X)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43150" y="4919386"/>
            <a:ext cx="89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unlock()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43150" y="5377011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6860" y="14443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41540" y="1905000"/>
            <a:ext cx="0" cy="39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08190" y="22098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08190" y="55626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08190" y="38862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08190" y="47244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74890" y="202513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74890" y="3705493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74890" y="4538386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store(X)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74890" y="5377011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38600" y="144438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72226" y="1908413"/>
            <a:ext cx="0" cy="39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38876" y="2213213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38876" y="5566013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38876" y="3889613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38876" y="3051413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138876" y="2670413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38876" y="3432413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05576" y="2028547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405575" y="2480815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lock(shared)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05576" y="2861814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Put(P1, X)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05575" y="3247746"/>
            <a:ext cx="89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unlock()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05576" y="3708906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05576" y="538042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barrier()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69286" y="1447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32" idx="3"/>
          </p:cNvCxnSpPr>
          <p:nvPr/>
        </p:nvCxnSpPr>
        <p:spPr>
          <a:xfrm>
            <a:off x="3433898" y="3043067"/>
            <a:ext cx="917283" cy="312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4989838" y="3090193"/>
            <a:ext cx="942706" cy="265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495800" y="2972085"/>
            <a:ext cx="264994" cy="300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95800" y="2971800"/>
            <a:ext cx="264994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24499" y="3215193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Bug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37155" y="1675262"/>
            <a:ext cx="157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synchronization calls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395521" y="4829761"/>
            <a:ext cx="917283" cy="312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650335" y="4813815"/>
            <a:ext cx="11229" cy="222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388594" y="5084191"/>
            <a:ext cx="264994" cy="300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388594" y="5083906"/>
            <a:ext cx="264994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55594" y="4932578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Bug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102338" y="4328600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69038" y="4143934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lock(shared)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00495" y="5102928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67195" y="4916914"/>
            <a:ext cx="89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84" grpId="0" animBg="1"/>
      <p:bldP spid="100" grpId="0"/>
      <p:bldP spid="101" grpId="0"/>
      <p:bldP spid="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 Motivation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2. Bug Examples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3. Main Idea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4. Design and Implementation</a:t>
            </a:r>
          </a:p>
          <a:p>
            <a:r>
              <a:rPr lang="en-US" dirty="0" smtClean="0"/>
              <a:t>5. Evaluation</a:t>
            </a:r>
          </a:p>
          <a:p>
            <a:r>
              <a:rPr lang="en-US" dirty="0" smtClean="0"/>
              <a:t>6. Conclusion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36804" y="34290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Glenn cluster at Ohio Supercomputer Center</a:t>
            </a:r>
          </a:p>
          <a:p>
            <a:pPr lvl="1"/>
            <a:r>
              <a:rPr lang="en-US" dirty="0" smtClean="0"/>
              <a:t>658 computer nodes</a:t>
            </a:r>
          </a:p>
          <a:p>
            <a:pPr lvl="1"/>
            <a:r>
              <a:rPr lang="en-US" dirty="0" smtClean="0"/>
              <a:t>2.5 GHz </a:t>
            </a:r>
            <a:r>
              <a:rPr lang="en-US" dirty="0" err="1" smtClean="0"/>
              <a:t>Opterons</a:t>
            </a:r>
            <a:r>
              <a:rPr lang="en-US" dirty="0" smtClean="0"/>
              <a:t> quad-core CPU each node</a:t>
            </a:r>
          </a:p>
          <a:p>
            <a:pPr lvl="1"/>
            <a:r>
              <a:rPr lang="en-US" dirty="0" smtClean="0"/>
              <a:t>24 GB RAM, 393 GB local disk each node</a:t>
            </a:r>
            <a:endParaRPr lang="en-US" dirty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Compiler: Modified LLVM to annotate load/store ops of interest</a:t>
            </a:r>
          </a:p>
          <a:p>
            <a:pPr lvl="1"/>
            <a:r>
              <a:rPr lang="en-US" dirty="0" smtClean="0"/>
              <a:t>OS: Linux 2.6.18</a:t>
            </a:r>
          </a:p>
          <a:p>
            <a:pPr lvl="1"/>
            <a:r>
              <a:rPr lang="en-US" dirty="0" smtClean="0"/>
              <a:t>MPI Library: MPICH2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Effectiveness: 3 real-world and 2 injected bug cases</a:t>
            </a:r>
          </a:p>
          <a:p>
            <a:pPr lvl="1"/>
            <a:r>
              <a:rPr lang="en-US" dirty="0" smtClean="0"/>
              <a:t>Overhead: 5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One-Sided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Remote Memory Access (RMA) extends MPI with one-sided communication</a:t>
            </a:r>
          </a:p>
          <a:p>
            <a:pPr lvl="1"/>
            <a:r>
              <a:rPr lang="en-US" dirty="0" smtClean="0"/>
              <a:t>Allows one process to specify both sender and receiver communication parameters</a:t>
            </a:r>
          </a:p>
          <a:p>
            <a:pPr lvl="1"/>
            <a:r>
              <a:rPr lang="en-US" dirty="0" smtClean="0"/>
              <a:t>Facilitates the coding of partitioned global address space (PGAS) data models</a:t>
            </a:r>
          </a:p>
          <a:p>
            <a:r>
              <a:rPr lang="en-US" dirty="0" smtClean="0"/>
              <a:t>Dinan et al. [1] ported the Global Arrays runtime system, ARMCI to MPI RMA</a:t>
            </a:r>
          </a:p>
          <a:p>
            <a:pPr lvl="1"/>
            <a:r>
              <a:rPr lang="en-US" dirty="0" err="1" smtClean="0"/>
              <a:t>NWChem</a:t>
            </a:r>
            <a:r>
              <a:rPr lang="en-US" dirty="0" smtClean="0"/>
              <a:t> is a user of MPI RMA, which we use to evaluate our tool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We focus on MPI-2 RMA, which is compatible with MPI-3 </a:t>
            </a:r>
            <a:r>
              <a:rPr lang="en-US" dirty="0" smtClean="0"/>
              <a:t>(</a:t>
            </a:r>
            <a:r>
              <a:rPr lang="en-US" dirty="0"/>
              <a:t>future work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936" y="6172200"/>
            <a:ext cx="797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/>
              <a:t>Figure credit: </a:t>
            </a:r>
            <a:r>
              <a:rPr lang="en-US" sz="1200" i="1" dirty="0"/>
              <a:t>Advanced MPI Tutorial</a:t>
            </a:r>
            <a:r>
              <a:rPr lang="en-US" sz="1200" dirty="0"/>
              <a:t>, P. </a:t>
            </a:r>
            <a:r>
              <a:rPr lang="en-US" sz="1200" dirty="0" err="1"/>
              <a:t>Balaji</a:t>
            </a:r>
            <a:r>
              <a:rPr lang="en-US" sz="1200" dirty="0"/>
              <a:t>, J. Dinan, T. </a:t>
            </a:r>
            <a:r>
              <a:rPr lang="en-US" sz="1200" dirty="0" err="1"/>
              <a:t>Hoefler</a:t>
            </a:r>
            <a:r>
              <a:rPr lang="en-US" sz="1200" dirty="0"/>
              <a:t>, R. Thakur, SC ‘13</a:t>
            </a:r>
          </a:p>
          <a:p>
            <a:pPr>
              <a:buNone/>
            </a:pPr>
            <a:r>
              <a:rPr lang="en-US" sz="1200" dirty="0"/>
              <a:t>[1] </a:t>
            </a:r>
            <a:r>
              <a:rPr lang="en-US" sz="1200" i="1" dirty="0"/>
              <a:t>Supporting the Global Arrays PGAS Model Using MPI One-Sided Communication</a:t>
            </a:r>
            <a:r>
              <a:rPr lang="en-US" sz="1200" dirty="0"/>
              <a:t>, J. Dinan, P. </a:t>
            </a:r>
            <a:r>
              <a:rPr lang="en-US" sz="1200" dirty="0" err="1"/>
              <a:t>Balaji</a:t>
            </a:r>
            <a:r>
              <a:rPr lang="en-US" sz="1200" dirty="0"/>
              <a:t>, S. </a:t>
            </a:r>
            <a:r>
              <a:rPr lang="en-US" sz="1200" dirty="0" err="1"/>
              <a:t>Krishnamoorthy</a:t>
            </a:r>
            <a:r>
              <a:rPr lang="en-US" sz="1200" dirty="0"/>
              <a:t>, V. </a:t>
            </a:r>
            <a:r>
              <a:rPr lang="en-US" sz="1200" dirty="0" err="1"/>
              <a:t>Tipparaju</a:t>
            </a:r>
            <a:r>
              <a:rPr lang="en-US" sz="1200" dirty="0"/>
              <a:t>. IPDPS 2012</a:t>
            </a:r>
          </a:p>
          <a:p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3429000" y="3276600"/>
            <a:ext cx="1219200" cy="2667000"/>
          </a:xfrm>
          <a:prstGeom prst="round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cs typeface="Arial" charset="0"/>
              </a:rPr>
              <a:t>Process 1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953000" y="3276600"/>
            <a:ext cx="1219200" cy="2667000"/>
          </a:xfrm>
          <a:prstGeom prst="round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cs typeface="Arial" charset="0"/>
              </a:rPr>
              <a:t>Process 2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6477000" y="3276600"/>
            <a:ext cx="1219200" cy="2667000"/>
          </a:xfrm>
          <a:prstGeom prst="round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cs typeface="Arial" charset="0"/>
              </a:rPr>
              <a:t>Process 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581400" y="4800600"/>
            <a:ext cx="914400" cy="9906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105400" y="4800600"/>
            <a:ext cx="914400" cy="9906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4800600"/>
            <a:ext cx="914400" cy="9906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Memory Region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1905000" y="3276600"/>
            <a:ext cx="1219200" cy="2667000"/>
          </a:xfrm>
          <a:prstGeom prst="round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cs typeface="Arial" charset="0"/>
              </a:rPr>
              <a:t>Process 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057400" y="4800600"/>
            <a:ext cx="914400" cy="9906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752600" y="3733800"/>
            <a:ext cx="6096000" cy="1143000"/>
          </a:xfrm>
          <a:prstGeom prst="roundRect">
            <a:avLst/>
          </a:prstGeom>
          <a:solidFill>
            <a:srgbClr val="CCFFCC"/>
          </a:solidFill>
          <a:ln>
            <a:solidFill>
              <a:srgbClr val="008000"/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057400" y="3810000"/>
            <a:ext cx="9144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81400" y="3810000"/>
            <a:ext cx="9144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105400" y="3810000"/>
            <a:ext cx="9144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3810000"/>
            <a:ext cx="9144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Public Memory Region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800" y="38862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Global Address Space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057400" y="3810000"/>
            <a:ext cx="914400" cy="19812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581400" y="3810000"/>
            <a:ext cx="914400" cy="19812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105400" y="3810000"/>
            <a:ext cx="914400" cy="19812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629400" y="3810000"/>
            <a:ext cx="914400" cy="1981200"/>
          </a:xfrm>
          <a:prstGeom prst="rect">
            <a:avLst/>
          </a:prstGeom>
          <a:solidFill>
            <a:srgbClr val="3366FF"/>
          </a:solidFill>
          <a:ln>
            <a:solidFill>
              <a:srgbClr val="00009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Private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Memory Region</a:t>
            </a:r>
          </a:p>
        </p:txBody>
      </p:sp>
      <p:sp>
        <p:nvSpPr>
          <p:cNvPr id="44" name="Freeform 43"/>
          <p:cNvSpPr/>
          <p:nvPr/>
        </p:nvSpPr>
        <p:spPr bwMode="auto">
          <a:xfrm>
            <a:off x="3124940" y="4195439"/>
            <a:ext cx="821184" cy="983942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3124200" y="4495800"/>
            <a:ext cx="4419600" cy="1295400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3124200" y="4419600"/>
            <a:ext cx="2133600" cy="9906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051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4176892"/>
              </p:ext>
            </p:extLst>
          </p:nvPr>
        </p:nvGraphicFramePr>
        <p:xfrm>
          <a:off x="931460" y="1828800"/>
          <a:ext cx="777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MPI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Bug 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Bug Locations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04/2011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within an 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BT-broadcast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within an 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lockopts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r10308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pingpong-inj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jacobi-inj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09/2008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 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24401"/>
            <a:ext cx="82296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en-US" dirty="0" smtClean="0"/>
              <a:t> real-world and 2 injected bug cases from 5 MPI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1891134"/>
              </p:ext>
            </p:extLst>
          </p:nvPr>
        </p:nvGraphicFramePr>
        <p:xfrm>
          <a:off x="304800" y="1551159"/>
          <a:ext cx="853667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519"/>
                <a:gridCol w="948519"/>
                <a:gridCol w="1106606"/>
                <a:gridCol w="1027562"/>
                <a:gridCol w="1106606"/>
                <a:gridCol w="1225890"/>
                <a:gridCol w="1164092"/>
                <a:gridCol w="100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MPI Apps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Bug IDs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Detected?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Pinpoint Root Cause?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Error Locations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Conflicting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Failure Symptoms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of Processes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emulate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04/2011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within an epoch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 and load/store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incorrect 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BT-broadcast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06/2004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within an epoch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 and load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hang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lockopts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r10308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across processes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put/get and load/store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incorrect 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pingpong-inj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3.0.3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across processes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put and 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incorrect 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jacobi-inj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09/2008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across</a:t>
                      </a:r>
                      <a:r>
                        <a:rPr lang="en-US" sz="1600" baseline="0" dirty="0" smtClean="0"/>
                        <a:t> processes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put</a:t>
                      </a:r>
                      <a:r>
                        <a:rPr lang="en-US" sz="1600" baseline="0" dirty="0" smtClean="0"/>
                        <a:t> and 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incorrect 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457700" y="2057400"/>
            <a:ext cx="876300" cy="3200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00" y="5478462"/>
            <a:ext cx="82296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Detect and locate root cause for all of the 5 bug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3.33333E-6 L 0.12291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1 -3.33333E-6 L -0.23542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Overhead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2900" y="5478462"/>
            <a:ext cx="8229600" cy="83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 </a:t>
            </a:r>
            <a:r>
              <a:rPr lang="en-US" smtClean="0"/>
              <a:t>overhead </a:t>
            </a:r>
            <a:r>
              <a:rPr lang="en-US" smtClean="0"/>
              <a:t>is </a:t>
            </a:r>
            <a:r>
              <a:rPr lang="en-US" dirty="0" smtClean="0"/>
              <a:t>low, ranging from 24.6% to 71.1%, with an average of 45.2%</a:t>
            </a:r>
          </a:p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827287"/>
              </p:ext>
            </p:extLst>
          </p:nvPr>
        </p:nvGraphicFramePr>
        <p:xfrm>
          <a:off x="685800" y="1417638"/>
          <a:ext cx="7886700" cy="3992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34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of Overheads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0119" y="5600700"/>
            <a:ext cx="8229600" cy="83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runtime overhead decreases from 147.2% to 37.1% when the number of processes increase from 8 to 128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731340"/>
              </p:ext>
            </p:extLst>
          </p:nvPr>
        </p:nvGraphicFramePr>
        <p:xfrm>
          <a:off x="629630" y="1417638"/>
          <a:ext cx="7772400" cy="418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90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MC-Checker</a:t>
            </a:r>
          </a:p>
          <a:p>
            <a:pPr lvl="1"/>
            <a:r>
              <a:rPr lang="en-US" dirty="0" smtClean="0"/>
              <a:t>Detects memory consistency errors in MPI one-sided apps</a:t>
            </a:r>
          </a:p>
          <a:p>
            <a:pPr lvl="1"/>
            <a:r>
              <a:rPr lang="en-US" dirty="0" smtClean="0"/>
              <a:t>Detect and locate the root causes of the bugs</a:t>
            </a:r>
          </a:p>
          <a:p>
            <a:pPr lvl="1"/>
            <a:r>
              <a:rPr lang="en-US" dirty="0" smtClean="0"/>
              <a:t>Incur low runtime overhead</a:t>
            </a:r>
          </a:p>
          <a:p>
            <a:pPr lvl="1"/>
            <a:endParaRPr lang="en-US" dirty="0"/>
          </a:p>
          <a:p>
            <a:r>
              <a:rPr lang="en-US" dirty="0" smtClean="0"/>
              <a:t>Happens-before analysis identifies concurrency bugs</a:t>
            </a:r>
          </a:p>
          <a:p>
            <a:endParaRPr lang="en-US" dirty="0" smtClean="0"/>
          </a:p>
          <a:p>
            <a:r>
              <a:rPr lang="en-US" dirty="0" smtClean="0"/>
              <a:t>Tools to enable debugging of one-sided applications are important in enabling users to overcome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514600"/>
            <a:ext cx="4177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dirty="0" smtClean="0">
                <a:solidFill>
                  <a:srgbClr val="00B050"/>
                </a:solidFill>
                <a:latin typeface="Candara" pitchFamily="34" charset="0"/>
              </a:rPr>
              <a:t>Thanks!</a:t>
            </a:r>
            <a:endParaRPr lang="en-US" sz="9600" i="1" dirty="0">
              <a:solidFill>
                <a:srgbClr val="00B05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Ohio_State_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34950"/>
            <a:ext cx="6794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 smtClean="0"/>
              <a:t>MPI RMA Challenges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4343400"/>
            <a:ext cx="80010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ensure portable, well-defined behavior, programs must follow the rules: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Operations must be synchronized using, e.g., lock/unlock or fence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Communication operations are nonblocking</a:t>
            </a:r>
          </a:p>
          <a:p>
            <a:pPr lvl="2"/>
            <a:r>
              <a:rPr lang="en-US" dirty="0" smtClean="0"/>
              <a:t>Local buffers cannot be accessed until put/get/accumulate are completed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Concurrent, conflicting operations are erroneous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Local load/store updates conflict with remote accesses</a:t>
            </a:r>
          </a:p>
          <a:p>
            <a:r>
              <a:rPr lang="en-US" dirty="0" smtClean="0"/>
              <a:t>The MPI-2 model is referred to as the “separate” memory model in MPI-3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MPI-3 “unified” model relaxes some rules, so we are solving the harder problem</a:t>
            </a:r>
          </a:p>
        </p:txBody>
      </p:sp>
      <p:pic>
        <p:nvPicPr>
          <p:cNvPr id="6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30980"/>
            <a:ext cx="696005" cy="65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066800" y="1983301"/>
            <a:ext cx="759279" cy="56945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2995672"/>
            <a:ext cx="759279" cy="569459"/>
          </a:xfrm>
          <a:prstGeom prst="rect">
            <a:avLst/>
          </a:prstGeom>
          <a:solidFill>
            <a:srgbClr val="F4CEC9"/>
          </a:solidFill>
          <a:ln>
            <a:solidFill>
              <a:srgbClr val="9B2D1F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 bwMode="auto">
          <a:xfrm rot="5400000">
            <a:off x="1224983" y="2774216"/>
            <a:ext cx="442913" cy="13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6620" y="3628451"/>
            <a:ext cx="424458" cy="42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2585357" y="1964893"/>
            <a:ext cx="759279" cy="56945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85357" y="2977264"/>
            <a:ext cx="759279" cy="569459"/>
          </a:xfrm>
          <a:prstGeom prst="rect">
            <a:avLst/>
          </a:prstGeom>
          <a:solidFill>
            <a:srgbClr val="F4CEC9"/>
          </a:solidFill>
          <a:ln>
            <a:solidFill>
              <a:srgbClr val="9B2D1F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 bwMode="auto">
          <a:xfrm rot="5400000">
            <a:off x="2743540" y="2755808"/>
            <a:ext cx="442913" cy="13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655524" y="2819081"/>
            <a:ext cx="2720749" cy="131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4989739" y="1964893"/>
            <a:ext cx="759279" cy="56945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89739" y="2977264"/>
            <a:ext cx="759279" cy="569459"/>
          </a:xfrm>
          <a:prstGeom prst="rect">
            <a:avLst/>
          </a:prstGeom>
          <a:solidFill>
            <a:srgbClr val="F4CEC9"/>
          </a:solidFill>
          <a:ln>
            <a:solidFill>
              <a:srgbClr val="9B2D1F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 bwMode="auto">
          <a:xfrm rot="5400000">
            <a:off x="5147922" y="2755808"/>
            <a:ext cx="442913" cy="13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6191930" y="1964893"/>
            <a:ext cx="759279" cy="56945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191930" y="2977264"/>
            <a:ext cx="759279" cy="569459"/>
          </a:xfrm>
          <a:prstGeom prst="rect">
            <a:avLst/>
          </a:prstGeom>
          <a:solidFill>
            <a:srgbClr val="F4CEC9"/>
          </a:solidFill>
          <a:ln>
            <a:solidFill>
              <a:srgbClr val="9B2D1F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 bwMode="auto">
          <a:xfrm rot="5400000">
            <a:off x="6350113" y="2755808"/>
            <a:ext cx="442913" cy="13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2711904" y="2091439"/>
            <a:ext cx="189820" cy="189820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28270" y="2217985"/>
            <a:ext cx="189820" cy="189820"/>
          </a:xfrm>
          <a:prstGeom prst="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16286" y="2154712"/>
            <a:ext cx="189820" cy="189820"/>
          </a:xfrm>
          <a:prstGeom prst="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431992" y="3167084"/>
            <a:ext cx="190479" cy="189820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2901723" y="1838346"/>
            <a:ext cx="569459" cy="18982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H="1" flipV="1">
            <a:off x="2711904" y="1648526"/>
            <a:ext cx="94910" cy="44291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endCxn id="23" idx="0"/>
          </p:cNvCxnSpPr>
          <p:nvPr/>
        </p:nvCxnSpPr>
        <p:spPr bwMode="auto">
          <a:xfrm>
            <a:off x="5116286" y="1649186"/>
            <a:ext cx="94910" cy="50552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2"/>
          </p:cNvCxnSpPr>
          <p:nvPr/>
        </p:nvCxnSpPr>
        <p:spPr bwMode="auto">
          <a:xfrm flipH="1">
            <a:off x="5431992" y="3356904"/>
            <a:ext cx="95239" cy="57011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571570" y="3356904"/>
            <a:ext cx="99478" cy="569459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395538" y="1091624"/>
            <a:ext cx="11071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Same source</a:t>
            </a:r>
          </a:p>
          <a:p>
            <a:pPr algn="ctr"/>
            <a:r>
              <a:rPr lang="en-US" sz="1600" dirty="0" smtClean="0"/>
              <a:t>Same epoch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3787548" y="1964893"/>
            <a:ext cx="759279" cy="56945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87548" y="2977264"/>
            <a:ext cx="759279" cy="569459"/>
          </a:xfrm>
          <a:prstGeom prst="rect">
            <a:avLst/>
          </a:prstGeom>
          <a:solidFill>
            <a:srgbClr val="F4CEC9"/>
          </a:solidFill>
          <a:ln>
            <a:solidFill>
              <a:srgbClr val="9B2D1F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 bwMode="auto">
          <a:xfrm rot="5400000">
            <a:off x="3945731" y="2755808"/>
            <a:ext cx="442913" cy="13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3914095" y="2091439"/>
            <a:ext cx="189820" cy="189820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230461" y="2217985"/>
            <a:ext cx="189820" cy="189820"/>
          </a:xfrm>
          <a:prstGeom prst="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>
            <a:off x="4103914" y="1838346"/>
            <a:ext cx="569459" cy="18982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4" idx="0"/>
          </p:cNvCxnSpPr>
          <p:nvPr/>
        </p:nvCxnSpPr>
        <p:spPr bwMode="auto">
          <a:xfrm flipH="1" flipV="1">
            <a:off x="3914096" y="1648526"/>
            <a:ext cx="94908" cy="44291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97729" y="1332160"/>
            <a:ext cx="114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Diff. Sources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42" idx="0"/>
          </p:cNvCxnSpPr>
          <p:nvPr/>
        </p:nvCxnSpPr>
        <p:spPr bwMode="auto">
          <a:xfrm flipH="1" flipV="1">
            <a:off x="6191930" y="1649186"/>
            <a:ext cx="158183" cy="50618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194825" y="3927021"/>
            <a:ext cx="496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load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306094" y="3927022"/>
            <a:ext cx="55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255204" y="2155372"/>
            <a:ext cx="189820" cy="189820"/>
          </a:xfrm>
          <a:prstGeom prst="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570910" y="3167743"/>
            <a:ext cx="190479" cy="189820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4" name="Straight Arrow Connector 43"/>
          <p:cNvCxnSpPr>
            <a:stCxn id="23" idx="0"/>
          </p:cNvCxnSpPr>
          <p:nvPr/>
        </p:nvCxnSpPr>
        <p:spPr bwMode="auto">
          <a:xfrm flipV="1">
            <a:off x="5211196" y="1638838"/>
            <a:ext cx="268416" cy="515874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7394121" y="1989939"/>
            <a:ext cx="759279" cy="569459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394121" y="3002310"/>
            <a:ext cx="759279" cy="569459"/>
          </a:xfrm>
          <a:prstGeom prst="rect">
            <a:avLst/>
          </a:prstGeom>
          <a:solidFill>
            <a:srgbClr val="F4CEC9"/>
          </a:solidFill>
          <a:ln>
            <a:solidFill>
              <a:srgbClr val="9B2D1F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 bwMode="auto">
          <a:xfrm rot="5400000">
            <a:off x="7552304" y="2780854"/>
            <a:ext cx="442913" cy="13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V="1">
            <a:off x="7773761" y="3381950"/>
            <a:ext cx="99478" cy="569459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508285" y="3952068"/>
            <a:ext cx="55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7457395" y="2180418"/>
            <a:ext cx="189820" cy="189820"/>
          </a:xfrm>
          <a:prstGeom prst="rect">
            <a:avLst/>
          </a:prstGeom>
          <a:solidFill>
            <a:srgbClr val="FFFF66"/>
          </a:solidFill>
          <a:ln>
            <a:solidFill>
              <a:srgbClr val="808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773101" y="3192789"/>
            <a:ext cx="190479" cy="189820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 bwMode="auto">
          <a:xfrm>
            <a:off x="7457395" y="1679686"/>
            <a:ext cx="94910" cy="50073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624962" y="2594577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22248" y="2594577"/>
            <a:ext cx="3257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5400" y="1610959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Bug Example Within an Epoch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66718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 smtClean="0"/>
              <a:t>MPI_Win_lock</a:t>
            </a:r>
            <a:r>
              <a:rPr lang="en-US" sz="2400" dirty="0" smtClean="0"/>
              <a:t>(MPI_LOCK_EXCLUSIVE, 0, 0, win);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MPI_Get</a:t>
            </a:r>
            <a:r>
              <a:rPr lang="en-US" sz="2400" dirty="0" smtClean="0"/>
              <a:t>(&amp;</a:t>
            </a:r>
            <a:r>
              <a:rPr lang="en-US" sz="2400" dirty="0" smtClean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, 1, MPI_INT, 0, 0, 1, MPI_INT, win);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if(</a:t>
            </a:r>
            <a:r>
              <a:rPr lang="en-US" sz="2400" dirty="0" smtClean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 % 2 == 0) </a:t>
            </a:r>
            <a:r>
              <a:rPr lang="en-US" sz="2400" dirty="0" smtClean="0">
                <a:solidFill>
                  <a:srgbClr val="FF0000"/>
                </a:solidFill>
              </a:rPr>
              <a:t>/* bug: load/store access of out */</a:t>
            </a:r>
          </a:p>
          <a:p>
            <a:pPr marL="342900" indent="-342900"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++;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…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MPI_Win_unlock</a:t>
            </a:r>
            <a:r>
              <a:rPr lang="en-US" sz="2400" dirty="0" smtClean="0"/>
              <a:t>(0, win);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7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Bug Example Across Processes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8756" y="2057400"/>
            <a:ext cx="2696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P0 (Origin Process)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MPI_Barrier</a:t>
            </a:r>
            <a:endParaRPr lang="en-US" sz="2400" dirty="0"/>
          </a:p>
          <a:p>
            <a:r>
              <a:rPr lang="en-US" sz="2400" dirty="0" err="1" smtClean="0"/>
              <a:t>MPI_Win_lock</a:t>
            </a:r>
            <a:endParaRPr lang="en-US" sz="2400" dirty="0" smtClean="0"/>
          </a:p>
          <a:p>
            <a:r>
              <a:rPr lang="en-US" sz="2400" dirty="0" smtClean="0"/>
              <a:t>(SHARED, P1)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MPI_Put</a:t>
            </a:r>
            <a:r>
              <a:rPr lang="en-US" sz="2400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MPI_Win_unlock</a:t>
            </a:r>
            <a:r>
              <a:rPr lang="en-US" sz="2400" dirty="0" smtClean="0"/>
              <a:t>(P1)</a:t>
            </a:r>
          </a:p>
          <a:p>
            <a:r>
              <a:rPr lang="en-US" sz="2400" dirty="0" err="1" smtClean="0"/>
              <a:t>MPI_Barrier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46312" y="2057400"/>
            <a:ext cx="23454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P1 (Target Process)</a:t>
            </a:r>
          </a:p>
          <a:p>
            <a:r>
              <a:rPr lang="en-US" sz="2400" dirty="0" smtClean="0"/>
              <a:t>window location X</a:t>
            </a:r>
          </a:p>
          <a:p>
            <a:r>
              <a:rPr lang="en-US" sz="2400" dirty="0" err="1" smtClean="0"/>
              <a:t>MPI_Barrier</a:t>
            </a:r>
            <a:endParaRPr lang="en-US" sz="2400" dirty="0"/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MPI_Barrier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66556" y="2057400"/>
            <a:ext cx="2696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P2 (Origin Process)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MPI_Barrier</a:t>
            </a:r>
            <a:endParaRPr lang="en-US" sz="2400" dirty="0"/>
          </a:p>
          <a:p>
            <a:r>
              <a:rPr lang="en-US" sz="2400" dirty="0" err="1" smtClean="0"/>
              <a:t>MPI_Win_lock</a:t>
            </a:r>
            <a:endParaRPr lang="en-US" sz="2400" dirty="0" smtClean="0"/>
          </a:p>
          <a:p>
            <a:r>
              <a:rPr lang="en-US" sz="2400" dirty="0" smtClean="0"/>
              <a:t>(SHARED, P1)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MPI_Put</a:t>
            </a:r>
            <a:r>
              <a:rPr lang="en-US" sz="2400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 smtClean="0"/>
              <a:t>MPI_Win_unlock</a:t>
            </a:r>
            <a:r>
              <a:rPr lang="en-US" sz="2400" dirty="0" smtClean="0"/>
              <a:t>(P1)</a:t>
            </a:r>
          </a:p>
          <a:p>
            <a:r>
              <a:rPr lang="en-US" sz="2400" dirty="0" err="1" smtClean="0"/>
              <a:t>MPI_Barrier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Previous 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Bug detection for MPI one-sided programs</a:t>
            </a:r>
          </a:p>
          <a:p>
            <a:pPr lvl="1"/>
            <a:r>
              <a:rPr lang="en-US" dirty="0" smtClean="0"/>
              <a:t>e.g., Marmot, [Pervez-</a:t>
            </a:r>
            <a:r>
              <a:rPr lang="en-US" dirty="0" err="1" smtClean="0"/>
              <a:t>EuroPVM</a:t>
            </a:r>
            <a:r>
              <a:rPr lang="en-US" dirty="0" smtClean="0"/>
              <a:t>/MPI’06], and </a:t>
            </a:r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smtClean="0"/>
              <a:t>Detect parameter errors, deadlocks, and performance bottlenecks</a:t>
            </a:r>
          </a:p>
          <a:p>
            <a:endParaRPr lang="en-US" dirty="0" smtClean="0"/>
          </a:p>
          <a:p>
            <a:r>
              <a:rPr lang="en-US" dirty="0" smtClean="0"/>
              <a:t>Shared-memory data race detection</a:t>
            </a:r>
          </a:p>
          <a:p>
            <a:pPr lvl="1"/>
            <a:r>
              <a:rPr lang="en-US" dirty="0" smtClean="0"/>
              <a:t>e.g., Locksmith, Pacer, Eraser, and Racetrack</a:t>
            </a:r>
          </a:p>
          <a:p>
            <a:pPr lvl="1"/>
            <a:r>
              <a:rPr lang="en-US" dirty="0" smtClean="0"/>
              <a:t>Detect data races for shared-memory programs</a:t>
            </a:r>
          </a:p>
          <a:p>
            <a:pPr lvl="1"/>
            <a:r>
              <a:rPr lang="en-US" dirty="0" smtClean="0"/>
              <a:t>Fine-grain analysis is not feasible for analysis of MPI programs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Need new techniques for one-sided communication bug detection in one-sided communication models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MC-Checker Highlights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MC-Checker is a new tool to detect memory consistency errors in MPI one-sided applications</a:t>
            </a:r>
          </a:p>
          <a:p>
            <a:pPr lvl="1"/>
            <a:r>
              <a:rPr lang="en-US" dirty="0" smtClean="0"/>
              <a:t>First comprehensive approach to address memory consistency errors in MPI one-sided communication</a:t>
            </a:r>
          </a:p>
          <a:p>
            <a:pPr lvl="1"/>
            <a:r>
              <a:rPr lang="en-US" dirty="0" smtClean="0"/>
              <a:t>Incur relatively low overhead (45.2% on average)</a:t>
            </a:r>
          </a:p>
          <a:p>
            <a:pPr lvl="1"/>
            <a:r>
              <a:rPr lang="en-US" dirty="0" smtClean="0"/>
              <a:t>Require no modification of source code</a:t>
            </a:r>
          </a:p>
          <a:p>
            <a:endParaRPr lang="en-US" dirty="0" smtClean="0"/>
          </a:p>
          <a:p>
            <a:r>
              <a:rPr lang="en-US" dirty="0" smtClean="0"/>
              <a:t>Data access DAG analysis technique</a:t>
            </a:r>
          </a:p>
          <a:p>
            <a:pPr lvl="1"/>
            <a:r>
              <a:rPr lang="en-US" dirty="0" smtClean="0"/>
              <a:t>Applicable to variety of one-sided communication models</a:t>
            </a:r>
          </a:p>
          <a:p>
            <a:pPr lvl="1"/>
            <a:r>
              <a:rPr lang="en-US" dirty="0" smtClean="0"/>
              <a:t>Identifies bugs based on concurrency of accesses</a:t>
            </a:r>
          </a:p>
          <a:p>
            <a:pPr lvl="2"/>
            <a:r>
              <a:rPr lang="en-US" dirty="0" smtClean="0"/>
              <a:t>Finds errors that did happen and </a:t>
            </a:r>
            <a:r>
              <a:rPr lang="en-US" i="1" dirty="0" smtClean="0"/>
              <a:t>could have</a:t>
            </a:r>
            <a:r>
              <a:rPr lang="en-US" dirty="0" smtClean="0"/>
              <a:t> happened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 Motivation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2. Bug Examples</a:t>
            </a:r>
          </a:p>
          <a:p>
            <a:r>
              <a:rPr lang="en-US" dirty="0" smtClean="0"/>
              <a:t>3. Main Idea</a:t>
            </a:r>
          </a:p>
          <a:p>
            <a:r>
              <a:rPr lang="en-US" dirty="0" smtClean="0"/>
              <a:t>4. Design and Implementation</a:t>
            </a:r>
          </a:p>
          <a:p>
            <a:r>
              <a:rPr lang="en-US" dirty="0" smtClean="0"/>
              <a:t>5. Evaluation</a:t>
            </a:r>
          </a:p>
          <a:p>
            <a:r>
              <a:rPr lang="en-US" dirty="0" smtClean="0"/>
              <a:t>6. Conclusion 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28600" y="25146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MC-Checker Main Idea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the one-sided operations and local memory accesses and then check against compatibility tables to see whether there are memory consistency errors.</a:t>
            </a:r>
          </a:p>
          <a:p>
            <a:endParaRPr lang="en-US" dirty="0"/>
          </a:p>
          <a:p>
            <a:r>
              <a:rPr lang="en-US" dirty="0" smtClean="0"/>
              <a:t>Check bugs within an epoch:</a:t>
            </a:r>
          </a:p>
          <a:p>
            <a:pPr lvl="1"/>
            <a:r>
              <a:rPr lang="en-US" dirty="0" smtClean="0"/>
              <a:t>Identify epoch region</a:t>
            </a:r>
          </a:p>
          <a:p>
            <a:pPr lvl="1"/>
            <a:r>
              <a:rPr lang="en-US" dirty="0" smtClean="0"/>
              <a:t>Check operations within an epoch against compatibility table</a:t>
            </a:r>
          </a:p>
          <a:p>
            <a:pPr lvl="1"/>
            <a:endParaRPr lang="en-US" dirty="0"/>
          </a:p>
          <a:p>
            <a:r>
              <a:rPr lang="en-US" dirty="0" smtClean="0"/>
              <a:t>Check bugs across processes:</a:t>
            </a:r>
          </a:p>
          <a:p>
            <a:pPr lvl="1"/>
            <a:r>
              <a:rPr lang="en-US" dirty="0" smtClean="0"/>
              <a:t>Identify concurrent regions by matching synchronization calls</a:t>
            </a:r>
          </a:p>
          <a:p>
            <a:pPr lvl="1"/>
            <a:r>
              <a:rPr lang="en-US" dirty="0" smtClean="0"/>
              <a:t>Check operations in the concurrent regions against compatibility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28331</TotalTime>
  <Words>1509</Words>
  <Application>Microsoft Office PowerPoint</Application>
  <PresentationFormat>On-screen Show (4:3)</PresentationFormat>
  <Paragraphs>444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Candara</vt:lpstr>
      <vt:lpstr>Comic Sans MS</vt:lpstr>
      <vt:lpstr>Franklin Gothic Book</vt:lpstr>
      <vt:lpstr>Perpetua</vt:lpstr>
      <vt:lpstr>Wingdings 2</vt:lpstr>
      <vt:lpstr>Equity</vt:lpstr>
      <vt:lpstr>MC-Checker: Detecting Memory Consistency Errors in MPI One-Sided Applications</vt:lpstr>
      <vt:lpstr>MPI One-Sided Communication</vt:lpstr>
      <vt:lpstr>MPI RMA Challenges</vt:lpstr>
      <vt:lpstr>A Bug Example Within an Epoch</vt:lpstr>
      <vt:lpstr>A Bug Example Across Processes</vt:lpstr>
      <vt:lpstr>Previous Works</vt:lpstr>
      <vt:lpstr>MC-Checker Highlights</vt:lpstr>
      <vt:lpstr>Outline</vt:lpstr>
      <vt:lpstr>MC-Checker Main Idea</vt:lpstr>
      <vt:lpstr>Design of MC-Checker</vt:lpstr>
      <vt:lpstr>ST-Analyzer: Identify Relevant Memory Accesses</vt:lpstr>
      <vt:lpstr>Profiler: Profiling Runtime Events</vt:lpstr>
      <vt:lpstr>DN-Analyzer: Memory Consistency</vt:lpstr>
      <vt:lpstr>DN-Analyzer: DAG Analysis Technique</vt:lpstr>
      <vt:lpstr>DN-Analyzer: Within an Epoch</vt:lpstr>
      <vt:lpstr>DN-Analyzer: Across Processes</vt:lpstr>
      <vt:lpstr>DN-Analyzer: Across Processes</vt:lpstr>
      <vt:lpstr>Outline</vt:lpstr>
      <vt:lpstr>Evaluation Methodology</vt:lpstr>
      <vt:lpstr>Bug Cases</vt:lpstr>
      <vt:lpstr>Effectiveness</vt:lpstr>
      <vt:lpstr>Runtime Overhead</vt:lpstr>
      <vt:lpstr>Scalability of Overheads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Support for Improving the Reliability of MPI Applications and Libraries</dc:title>
  <dc:creator>Zhezhe Chen</dc:creator>
  <cp:lastModifiedBy>Zhezhe Chen</cp:lastModifiedBy>
  <cp:revision>563</cp:revision>
  <cp:lastPrinted>2013-08-05T14:51:59Z</cp:lastPrinted>
  <dcterms:created xsi:type="dcterms:W3CDTF">2006-08-16T00:00:00Z</dcterms:created>
  <dcterms:modified xsi:type="dcterms:W3CDTF">2014-11-19T02:59:25Z</dcterms:modified>
</cp:coreProperties>
</file>