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20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rawings/drawing2.xml" ContentType="application/vnd.openxmlformats-officedocument.drawingml.chartshapes+xml"/>
  <Override PartName="/ppt/notesSlides/notesSlide21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drawings/drawing3.xml" ContentType="application/vnd.openxmlformats-officedocument.drawingml.chartshapes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drawings/drawing4.xml" ContentType="application/vnd.openxmlformats-officedocument.drawingml.chartshapes+xml"/>
  <Override PartName="/ppt/notesSlides/notesSlide23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drawings/drawing5.xml" ContentType="application/vnd.openxmlformats-officedocument.drawingml.chartshapes+xml"/>
  <Override PartName="/ppt/notesSlides/notesSlide24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drawings/drawing6.xml" ContentType="application/vnd.openxmlformats-officedocument.drawingml.chartshapes+xml"/>
  <Override PartName="/ppt/notesSlides/notesSlide25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drawings/drawing7.xml" ContentType="application/vnd.openxmlformats-officedocument.drawingml.chartshapes+xml"/>
  <Override PartName="/ppt/notesSlides/notesSlide26.xml" ContentType="application/vnd.openxmlformats-officedocument.presentationml.notesSl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1"/>
  </p:sldMasterIdLst>
  <p:notesMasterIdLst>
    <p:notesMasterId r:id="rId34"/>
  </p:notesMasterIdLst>
  <p:sldIdLst>
    <p:sldId id="256" r:id="rId2"/>
    <p:sldId id="257" r:id="rId3"/>
    <p:sldId id="302" r:id="rId4"/>
    <p:sldId id="343" r:id="rId5"/>
    <p:sldId id="344" r:id="rId6"/>
    <p:sldId id="317" r:id="rId7"/>
    <p:sldId id="303" r:id="rId8"/>
    <p:sldId id="345" r:id="rId9"/>
    <p:sldId id="347" r:id="rId10"/>
    <p:sldId id="349" r:id="rId11"/>
    <p:sldId id="351" r:id="rId12"/>
    <p:sldId id="350" r:id="rId13"/>
    <p:sldId id="356" r:id="rId14"/>
    <p:sldId id="353" r:id="rId15"/>
    <p:sldId id="352" r:id="rId16"/>
    <p:sldId id="355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05" r:id="rId32"/>
    <p:sldId id="33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AA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1" autoAdjust="0"/>
  </p:normalViewPr>
  <p:slideViewPr>
    <p:cSldViewPr>
      <p:cViewPr>
        <p:scale>
          <a:sx n="100" d="100"/>
          <a:sy n="100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D:\ACADEMIC\QUEENSU\RESEARCH\WORK_IN_PROGRESS\NON_BLOCKING_RMA\test_results\mb_inefficiency_patterns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7.xml"/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oleObject" Target="file:///D:\ACADEMIC\QUEENSU\RESEARCH\WORK_IN_PROGRESS\NON_BLOCKING_RMA\test_results\mb_inefficiency_patterns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5.xml"/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6.xml"/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'Late Post'!$B$10</c:f>
              <c:strCache>
                <c:ptCount val="1"/>
                <c:pt idx="0">
                  <c:v>MVAPICH</c:v>
                </c:pt>
              </c:strCache>
            </c:strRef>
          </c:tx>
          <c:invertIfNegative val="0"/>
          <c:cat>
            <c:strRef>
              <c:f>'Late Post'!$A$11:$A$13</c:f>
              <c:strCache>
                <c:ptCount val="3"/>
                <c:pt idx="0">
                  <c:v>access epoch</c:v>
                </c:pt>
                <c:pt idx="1">
                  <c:v>two-sided</c:v>
                </c:pt>
                <c:pt idx="2">
                  <c:v>cumulative</c:v>
                </c:pt>
              </c:strCache>
            </c:strRef>
          </c:cat>
          <c:val>
            <c:numRef>
              <c:f>'Late Post'!$B$11:$B$13</c:f>
              <c:numCache>
                <c:formatCode>General</c:formatCode>
                <c:ptCount val="3"/>
                <c:pt idx="0">
                  <c:v>1334.31</c:v>
                </c:pt>
                <c:pt idx="1">
                  <c:v>1665.59</c:v>
                </c:pt>
                <c:pt idx="2">
                  <c:v>1665.74</c:v>
                </c:pt>
              </c:numCache>
            </c:numRef>
          </c:val>
        </c:ser>
        <c:ser>
          <c:idx val="1"/>
          <c:order val="1"/>
          <c:tx>
            <c:strRef>
              <c:f>'Late Post'!$C$10</c:f>
              <c:strCache>
                <c:ptCount val="1"/>
                <c:pt idx="0">
                  <c:v>New</c:v>
                </c:pt>
              </c:strCache>
            </c:strRef>
          </c:tx>
          <c:invertIfNegative val="0"/>
          <c:cat>
            <c:strRef>
              <c:f>'Late Post'!$A$11:$A$13</c:f>
              <c:strCache>
                <c:ptCount val="3"/>
                <c:pt idx="0">
                  <c:v>access epoch</c:v>
                </c:pt>
                <c:pt idx="1">
                  <c:v>two-sided</c:v>
                </c:pt>
                <c:pt idx="2">
                  <c:v>cumulative</c:v>
                </c:pt>
              </c:strCache>
            </c:strRef>
          </c:cat>
          <c:val>
            <c:numRef>
              <c:f>'Late Post'!$C$11:$C$13</c:f>
              <c:numCache>
                <c:formatCode>General</c:formatCode>
                <c:ptCount val="3"/>
                <c:pt idx="0">
                  <c:v>1334.03</c:v>
                </c:pt>
                <c:pt idx="1">
                  <c:v>1665.23</c:v>
                </c:pt>
                <c:pt idx="2">
                  <c:v>1665.34</c:v>
                </c:pt>
              </c:numCache>
            </c:numRef>
          </c:val>
        </c:ser>
        <c:ser>
          <c:idx val="2"/>
          <c:order val="2"/>
          <c:tx>
            <c:strRef>
              <c:f>'Late Post'!$D$10</c:f>
              <c:strCache>
                <c:ptCount val="1"/>
                <c:pt idx="0">
                  <c:v>New nonblocking</c:v>
                </c:pt>
              </c:strCache>
            </c:strRef>
          </c:tx>
          <c:invertIfNegative val="0"/>
          <c:cat>
            <c:strRef>
              <c:f>'Late Post'!$A$11:$A$13</c:f>
              <c:strCache>
                <c:ptCount val="3"/>
                <c:pt idx="0">
                  <c:v>access epoch</c:v>
                </c:pt>
                <c:pt idx="1">
                  <c:v>two-sided</c:v>
                </c:pt>
                <c:pt idx="2">
                  <c:v>cumulative</c:v>
                </c:pt>
              </c:strCache>
            </c:strRef>
          </c:cat>
          <c:val>
            <c:numRef>
              <c:f>'Late Post'!$D$11:$D$13</c:f>
              <c:numCache>
                <c:formatCode>General</c:formatCode>
                <c:ptCount val="3"/>
                <c:pt idx="0">
                  <c:v>1330.34</c:v>
                </c:pt>
                <c:pt idx="1">
                  <c:v>334.32</c:v>
                </c:pt>
                <c:pt idx="2">
                  <c:v>1330.51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086400"/>
        <c:axId val="46092672"/>
      </c:barChart>
      <c:catAx>
        <c:axId val="46086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Activities</a:t>
                </a:r>
              </a:p>
            </c:rich>
          </c:tx>
          <c:layout>
            <c:manualLayout>
              <c:xMode val="edge"/>
              <c:yMode val="edge"/>
              <c:x val="0.50659711521697126"/>
              <c:y val="0.86917606450832474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pPr>
            <a:endParaRPr lang="en-US"/>
          </a:p>
        </c:txPr>
        <c:crossAx val="46092672"/>
        <c:crosses val="autoZero"/>
        <c:auto val="1"/>
        <c:lblAlgn val="ctr"/>
        <c:lblOffset val="100"/>
        <c:noMultiLvlLbl val="0"/>
      </c:catAx>
      <c:valAx>
        <c:axId val="46092672"/>
        <c:scaling>
          <c:orientation val="minMax"/>
          <c:max val="2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dirty="0"/>
                  <a:t>Latency (</a:t>
                </a:r>
                <a:r>
                  <a:rPr lang="en-CA" dirty="0">
                    <a:latin typeface="Symbol" panose="05050102010706020507" pitchFamily="18" charset="2"/>
                  </a:rPr>
                  <a:t>m</a:t>
                </a:r>
                <a:r>
                  <a:rPr lang="en-CA" dirty="0"/>
                  <a:t>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0864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5676694815857376"/>
          <c:y val="8.3381315616797902E-2"/>
          <c:w val="0.73734882947692959"/>
          <c:h val="0.63371757392114603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EAA!$A$10:$A$11</c:f>
              <c:strCache>
                <c:ptCount val="2"/>
                <c:pt idx="0">
                  <c:v>t1</c:v>
                </c:pt>
                <c:pt idx="1">
                  <c:v>t2</c:v>
                </c:pt>
              </c:strCache>
            </c:strRef>
          </c:cat>
          <c:val>
            <c:numRef>
              <c:f>EAA!$B$10:$B$11</c:f>
              <c:numCache>
                <c:formatCode>General</c:formatCode>
                <c:ptCount val="2"/>
                <c:pt idx="0">
                  <c:v>1656.99</c:v>
                </c:pt>
                <c:pt idx="1">
                  <c:v>1667.79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EAA!$A$10:$A$11</c:f>
              <c:strCache>
                <c:ptCount val="2"/>
                <c:pt idx="0">
                  <c:v>t1</c:v>
                </c:pt>
                <c:pt idx="1">
                  <c:v>t2</c:v>
                </c:pt>
              </c:strCache>
            </c:strRef>
          </c:cat>
          <c:val>
            <c:numRef>
              <c:f>EAA!$C$10:$C$11</c:f>
              <c:numCache>
                <c:formatCode>General</c:formatCode>
                <c:ptCount val="2"/>
                <c:pt idx="0">
                  <c:v>327.73</c:v>
                </c:pt>
                <c:pt idx="1">
                  <c:v>1333.76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195648"/>
        <c:axId val="89197568"/>
      </c:barChart>
      <c:catAx>
        <c:axId val="89195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ctr">
                  <a:defRPr/>
                </a:pPr>
                <a:r>
                  <a:rPr lang="en-US" dirty="0"/>
                  <a:t>Epoch</a:t>
                </a:r>
              </a:p>
            </c:rich>
          </c:tx>
          <c:layout>
            <c:manualLayout>
              <c:xMode val="edge"/>
              <c:yMode val="edge"/>
              <c:x val="0.46531941512237079"/>
              <c:y val="0.8747620368592137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pPr>
            <a:endParaRPr lang="en-US"/>
          </a:p>
        </c:txPr>
        <c:crossAx val="89197568"/>
        <c:crosses val="autoZero"/>
        <c:auto val="1"/>
        <c:lblAlgn val="ctr"/>
        <c:lblOffset val="100"/>
        <c:noMultiLvlLbl val="0"/>
      </c:catAx>
      <c:valAx>
        <c:axId val="89197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dirty="0"/>
                  <a:t>Overall epoch latency (</a:t>
                </a:r>
                <a:r>
                  <a:rPr lang="en-CA" dirty="0">
                    <a:latin typeface="Symbol" panose="05050102010706020507" pitchFamily="18" charset="2"/>
                  </a:rPr>
                  <a:t>m</a:t>
                </a:r>
                <a:r>
                  <a:rPr lang="en-CA" dirty="0"/>
                  <a:t>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195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MVAPICH</c:v>
                </c:pt>
              </c:strCache>
            </c:strRef>
          </c:tx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330637.51919999998</c:v>
                </c:pt>
                <c:pt idx="1">
                  <c:v>643377.16350000002</c:v>
                </c:pt>
                <c:pt idx="2">
                  <c:v>1201852.5297999999</c:v>
                </c:pt>
                <c:pt idx="3">
                  <c:v>2463213.4103000001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New</c:v>
                </c:pt>
              </c:strCache>
            </c:strRef>
          </c:tx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468944.51130000001</c:v>
                </c:pt>
                <c:pt idx="1">
                  <c:v>999051.93539999996</c:v>
                </c:pt>
                <c:pt idx="2">
                  <c:v>2112196.3583</c:v>
                </c:pt>
                <c:pt idx="3">
                  <c:v>4257141.2729000002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New nonblocking</c:v>
                </c:pt>
              </c:strCache>
            </c:strRef>
          </c:tx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472466.32370000001</c:v>
                </c:pt>
                <c:pt idx="1">
                  <c:v>1005749.5424</c:v>
                </c:pt>
                <c:pt idx="2">
                  <c:v>2113391.4396000002</c:v>
                </c:pt>
                <c:pt idx="3">
                  <c:v>4290711.5336999996</c:v>
                </c:pt>
              </c:numCache>
            </c:numRef>
          </c:val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New nonblocking + A_A_A_R</c:v>
                </c:pt>
              </c:strCache>
            </c:strRef>
          </c:tx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653367.20120000001</c:v>
                </c:pt>
                <c:pt idx="1">
                  <c:v>1204428.9479</c:v>
                </c:pt>
                <c:pt idx="2">
                  <c:v>2451455.8143000002</c:v>
                </c:pt>
                <c:pt idx="3">
                  <c:v>4337975.4472000003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268992"/>
        <c:axId val="89270912"/>
      </c:barChart>
      <c:catAx>
        <c:axId val="89268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 dirty="0"/>
                  <a:t>Job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270912"/>
        <c:crosses val="autoZero"/>
        <c:auto val="1"/>
        <c:lblAlgn val="ctr"/>
        <c:lblOffset val="100"/>
        <c:noMultiLvlLbl val="0"/>
      </c:catAx>
      <c:valAx>
        <c:axId val="89270912"/>
        <c:scaling>
          <c:orientation val="minMax"/>
          <c:max val="5000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dirty="0"/>
                  <a:t>Throughput (thousands of transactions/s)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268992"/>
        <c:crosses val="autoZero"/>
        <c:crossBetween val="between"/>
        <c:majorUnit val="1000000"/>
        <c:dispUnits>
          <c:builtInUnit val="thousands"/>
        </c:dispUnits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'Late Complete'!$B$3</c:f>
              <c:strCache>
                <c:ptCount val="1"/>
                <c:pt idx="0">
                  <c:v>MVAPICH</c:v>
                </c:pt>
              </c:strCache>
            </c:strRef>
          </c:tx>
          <c:cat>
            <c:strRef>
              <c:f>'Late Complete'!$A$4:$A$13</c:f>
              <c:strCache>
                <c:ptCount val="10"/>
                <c:pt idx="0">
                  <c:v>4B</c:v>
                </c:pt>
                <c:pt idx="1">
                  <c:v>16B</c:v>
                </c:pt>
                <c:pt idx="2">
                  <c:v>64B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  <c:pt idx="6">
                  <c:v>16KB</c:v>
                </c:pt>
                <c:pt idx="7">
                  <c:v>64KB</c:v>
                </c:pt>
                <c:pt idx="8">
                  <c:v>256KB</c:v>
                </c:pt>
                <c:pt idx="9">
                  <c:v>1MB</c:v>
                </c:pt>
              </c:strCache>
            </c:strRef>
          </c:cat>
          <c:val>
            <c:numRef>
              <c:f>'Late Complete'!$B$4:$B$13</c:f>
              <c:numCache>
                <c:formatCode>General</c:formatCode>
                <c:ptCount val="10"/>
                <c:pt idx="0">
                  <c:v>1013.8</c:v>
                </c:pt>
                <c:pt idx="1">
                  <c:v>1012.71</c:v>
                </c:pt>
                <c:pt idx="2">
                  <c:v>1011.76</c:v>
                </c:pt>
                <c:pt idx="3">
                  <c:v>1014.86</c:v>
                </c:pt>
                <c:pt idx="4">
                  <c:v>1013.77</c:v>
                </c:pt>
                <c:pt idx="5">
                  <c:v>1017.41</c:v>
                </c:pt>
                <c:pt idx="6">
                  <c:v>1012.14</c:v>
                </c:pt>
                <c:pt idx="7">
                  <c:v>1013.52</c:v>
                </c:pt>
                <c:pt idx="8">
                  <c:v>1011.66</c:v>
                </c:pt>
                <c:pt idx="9">
                  <c:v>1011.9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'Late Complete'!$C$3</c:f>
              <c:strCache>
                <c:ptCount val="1"/>
                <c:pt idx="0">
                  <c:v>New</c:v>
                </c:pt>
              </c:strCache>
            </c:strRef>
          </c:tx>
          <c:cat>
            <c:strRef>
              <c:f>'Late Complete'!$A$4:$A$13</c:f>
              <c:strCache>
                <c:ptCount val="10"/>
                <c:pt idx="0">
                  <c:v>4B</c:v>
                </c:pt>
                <c:pt idx="1">
                  <c:v>16B</c:v>
                </c:pt>
                <c:pt idx="2">
                  <c:v>64B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  <c:pt idx="6">
                  <c:v>16KB</c:v>
                </c:pt>
                <c:pt idx="7">
                  <c:v>64KB</c:v>
                </c:pt>
                <c:pt idx="8">
                  <c:v>256KB</c:v>
                </c:pt>
                <c:pt idx="9">
                  <c:v>1MB</c:v>
                </c:pt>
              </c:strCache>
            </c:strRef>
          </c:cat>
          <c:val>
            <c:numRef>
              <c:f>'Late Complete'!$C$4:$C$13</c:f>
              <c:numCache>
                <c:formatCode>General</c:formatCode>
                <c:ptCount val="10"/>
                <c:pt idx="0">
                  <c:v>1009.31</c:v>
                </c:pt>
                <c:pt idx="1">
                  <c:v>1007.21</c:v>
                </c:pt>
                <c:pt idx="2">
                  <c:v>1008.24</c:v>
                </c:pt>
                <c:pt idx="3">
                  <c:v>1008.54</c:v>
                </c:pt>
                <c:pt idx="4">
                  <c:v>1009.26</c:v>
                </c:pt>
                <c:pt idx="5">
                  <c:v>1008.57</c:v>
                </c:pt>
                <c:pt idx="6">
                  <c:v>1008.49</c:v>
                </c:pt>
                <c:pt idx="7">
                  <c:v>1008.52</c:v>
                </c:pt>
                <c:pt idx="8">
                  <c:v>1008.15</c:v>
                </c:pt>
                <c:pt idx="9">
                  <c:v>1010.57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'Late Complete'!$D$3</c:f>
              <c:strCache>
                <c:ptCount val="1"/>
                <c:pt idx="0">
                  <c:v>New nonblocking</c:v>
                </c:pt>
              </c:strCache>
            </c:strRef>
          </c:tx>
          <c:cat>
            <c:strRef>
              <c:f>'Late Complete'!$A$4:$A$13</c:f>
              <c:strCache>
                <c:ptCount val="10"/>
                <c:pt idx="0">
                  <c:v>4B</c:v>
                </c:pt>
                <c:pt idx="1">
                  <c:v>16B</c:v>
                </c:pt>
                <c:pt idx="2">
                  <c:v>64B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  <c:pt idx="6">
                  <c:v>16KB</c:v>
                </c:pt>
                <c:pt idx="7">
                  <c:v>64KB</c:v>
                </c:pt>
                <c:pt idx="8">
                  <c:v>256KB</c:v>
                </c:pt>
                <c:pt idx="9">
                  <c:v>1MB</c:v>
                </c:pt>
              </c:strCache>
            </c:strRef>
          </c:cat>
          <c:val>
            <c:numRef>
              <c:f>'Late Complete'!$D$4:$D$13</c:f>
              <c:numCache>
                <c:formatCode>General</c:formatCode>
                <c:ptCount val="10"/>
                <c:pt idx="0">
                  <c:v>9.25</c:v>
                </c:pt>
                <c:pt idx="1">
                  <c:v>8.5399999999999991</c:v>
                </c:pt>
                <c:pt idx="2">
                  <c:v>8.1999999999999993</c:v>
                </c:pt>
                <c:pt idx="3">
                  <c:v>9.32</c:v>
                </c:pt>
                <c:pt idx="4">
                  <c:v>9.77</c:v>
                </c:pt>
                <c:pt idx="5">
                  <c:v>11.75</c:v>
                </c:pt>
                <c:pt idx="6">
                  <c:v>15.53</c:v>
                </c:pt>
                <c:pt idx="7">
                  <c:v>31.95</c:v>
                </c:pt>
                <c:pt idx="8">
                  <c:v>97.51</c:v>
                </c:pt>
                <c:pt idx="9">
                  <c:v>338.08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659712"/>
        <c:axId val="50661632"/>
      </c:lineChart>
      <c:catAx>
        <c:axId val="50659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 dirty="0"/>
                  <a:t>Message size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50661632"/>
        <c:crosses val="autoZero"/>
        <c:auto val="1"/>
        <c:lblAlgn val="ctr"/>
        <c:lblOffset val="100"/>
        <c:noMultiLvlLbl val="0"/>
      </c:catAx>
      <c:valAx>
        <c:axId val="506616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dirty="0"/>
                  <a:t>Overall epoch </a:t>
                </a:r>
              </a:p>
              <a:p>
                <a:pPr>
                  <a:defRPr/>
                </a:pPr>
                <a:r>
                  <a:rPr lang="en-CA" dirty="0"/>
                  <a:t>latency (</a:t>
                </a:r>
                <a:r>
                  <a:rPr lang="en-CA" dirty="0">
                    <a:latin typeface="Symbol" panose="05050102010706020507" pitchFamily="18" charset="2"/>
                  </a:rPr>
                  <a:t>m</a:t>
                </a:r>
                <a:r>
                  <a:rPr lang="en-CA" dirty="0"/>
                  <a:t>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06597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'Early fence'!$A$7:$A$8</c:f>
              <c:strCache>
                <c:ptCount val="2"/>
                <c:pt idx="0">
                  <c:v>256KB</c:v>
                </c:pt>
                <c:pt idx="1">
                  <c:v>1MB</c:v>
                </c:pt>
              </c:strCache>
            </c:strRef>
          </c:cat>
          <c:val>
            <c:numRef>
              <c:f>'Early fence'!$B$7:$B$8</c:f>
              <c:numCache>
                <c:formatCode>General</c:formatCode>
                <c:ptCount val="2"/>
                <c:pt idx="0">
                  <c:v>1124.29</c:v>
                </c:pt>
                <c:pt idx="1">
                  <c:v>1338.57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'Early fence'!$A$7:$A$8</c:f>
              <c:strCache>
                <c:ptCount val="2"/>
                <c:pt idx="0">
                  <c:v>256KB</c:v>
                </c:pt>
                <c:pt idx="1">
                  <c:v>1MB</c:v>
                </c:pt>
              </c:strCache>
            </c:strRef>
          </c:cat>
          <c:val>
            <c:numRef>
              <c:f>'Early fence'!$C$7:$C$8</c:f>
              <c:numCache>
                <c:formatCode>General</c:formatCode>
                <c:ptCount val="2"/>
                <c:pt idx="0">
                  <c:v>1105.6199999999999</c:v>
                </c:pt>
                <c:pt idx="1">
                  <c:v>1331.93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'Early fence'!$A$7:$A$8</c:f>
              <c:strCache>
                <c:ptCount val="2"/>
                <c:pt idx="0">
                  <c:v>256KB</c:v>
                </c:pt>
                <c:pt idx="1">
                  <c:v>1MB</c:v>
                </c:pt>
              </c:strCache>
            </c:strRef>
          </c:cat>
          <c:val>
            <c:numRef>
              <c:f>'Early fence'!$D$7:$D$8</c:f>
              <c:numCache>
                <c:formatCode>General</c:formatCode>
                <c:ptCount val="2"/>
                <c:pt idx="0">
                  <c:v>1010.59</c:v>
                </c:pt>
                <c:pt idx="1">
                  <c:v>1010.78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744320"/>
        <c:axId val="50746496"/>
      </c:barChart>
      <c:catAx>
        <c:axId val="50744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 dirty="0"/>
                  <a:t>Message size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50746496"/>
        <c:crosses val="autoZero"/>
        <c:auto val="1"/>
        <c:lblAlgn val="ctr"/>
        <c:lblOffset val="100"/>
        <c:noMultiLvlLbl val="0"/>
      </c:catAx>
      <c:valAx>
        <c:axId val="50746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dirty="0"/>
                  <a:t>Overall latency of epoch and subsequent work</a:t>
                </a:r>
                <a:r>
                  <a:rPr lang="en-CA" baseline="0" dirty="0"/>
                  <a:t>  </a:t>
                </a:r>
                <a:r>
                  <a:rPr lang="en-CA" dirty="0"/>
                  <a:t>(</a:t>
                </a:r>
                <a:r>
                  <a:rPr lang="en-CA" dirty="0">
                    <a:latin typeface="Symbol" panose="05050102010706020507" pitchFamily="18" charset="2"/>
                  </a:rPr>
                  <a:t>m</a:t>
                </a:r>
                <a:r>
                  <a:rPr lang="en-CA" dirty="0"/>
                  <a:t>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0744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'Wait at fence'!$B$2</c:f>
              <c:strCache>
                <c:ptCount val="1"/>
                <c:pt idx="0">
                  <c:v>MVAPICH</c:v>
                </c:pt>
              </c:strCache>
            </c:strRef>
          </c:tx>
          <c:cat>
            <c:strRef>
              <c:f>'Wait at fence'!$A$3:$A$12</c:f>
              <c:strCache>
                <c:ptCount val="10"/>
                <c:pt idx="0">
                  <c:v>4B</c:v>
                </c:pt>
                <c:pt idx="1">
                  <c:v>16B</c:v>
                </c:pt>
                <c:pt idx="2">
                  <c:v>64B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  <c:pt idx="6">
                  <c:v>16KB</c:v>
                </c:pt>
                <c:pt idx="7">
                  <c:v>64KB</c:v>
                </c:pt>
                <c:pt idx="8">
                  <c:v>256KB</c:v>
                </c:pt>
                <c:pt idx="9">
                  <c:v>1MB</c:v>
                </c:pt>
              </c:strCache>
            </c:strRef>
          </c:cat>
          <c:val>
            <c:numRef>
              <c:f>'Wait at fence'!$B$3:$B$12</c:f>
              <c:numCache>
                <c:formatCode>General</c:formatCode>
                <c:ptCount val="10"/>
                <c:pt idx="0">
                  <c:v>1015.71</c:v>
                </c:pt>
                <c:pt idx="1">
                  <c:v>1012.88</c:v>
                </c:pt>
                <c:pt idx="2">
                  <c:v>1015.45</c:v>
                </c:pt>
                <c:pt idx="3">
                  <c:v>1014.84</c:v>
                </c:pt>
                <c:pt idx="4">
                  <c:v>1017.38</c:v>
                </c:pt>
                <c:pt idx="5">
                  <c:v>1019.71</c:v>
                </c:pt>
                <c:pt idx="6">
                  <c:v>1016.73</c:v>
                </c:pt>
                <c:pt idx="7">
                  <c:v>1016.56</c:v>
                </c:pt>
                <c:pt idx="8">
                  <c:v>1014.46</c:v>
                </c:pt>
                <c:pt idx="9">
                  <c:v>1016.35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'Wait at fence'!$C$2</c:f>
              <c:strCache>
                <c:ptCount val="1"/>
                <c:pt idx="0">
                  <c:v>New</c:v>
                </c:pt>
              </c:strCache>
            </c:strRef>
          </c:tx>
          <c:cat>
            <c:strRef>
              <c:f>'Wait at fence'!$A$3:$A$12</c:f>
              <c:strCache>
                <c:ptCount val="10"/>
                <c:pt idx="0">
                  <c:v>4B</c:v>
                </c:pt>
                <c:pt idx="1">
                  <c:v>16B</c:v>
                </c:pt>
                <c:pt idx="2">
                  <c:v>64B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  <c:pt idx="6">
                  <c:v>16KB</c:v>
                </c:pt>
                <c:pt idx="7">
                  <c:v>64KB</c:v>
                </c:pt>
                <c:pt idx="8">
                  <c:v>256KB</c:v>
                </c:pt>
                <c:pt idx="9">
                  <c:v>1MB</c:v>
                </c:pt>
              </c:strCache>
            </c:strRef>
          </c:cat>
          <c:val>
            <c:numRef>
              <c:f>'Wait at fence'!$C$3:$C$12</c:f>
              <c:numCache>
                <c:formatCode>General</c:formatCode>
                <c:ptCount val="10"/>
                <c:pt idx="0">
                  <c:v>1009.6</c:v>
                </c:pt>
                <c:pt idx="1">
                  <c:v>1008.76</c:v>
                </c:pt>
                <c:pt idx="2">
                  <c:v>1008.98</c:v>
                </c:pt>
                <c:pt idx="3">
                  <c:v>1009.87</c:v>
                </c:pt>
                <c:pt idx="4">
                  <c:v>1008.79</c:v>
                </c:pt>
                <c:pt idx="5">
                  <c:v>1007.67</c:v>
                </c:pt>
                <c:pt idx="6">
                  <c:v>1007.46</c:v>
                </c:pt>
                <c:pt idx="7">
                  <c:v>1009.53</c:v>
                </c:pt>
                <c:pt idx="8">
                  <c:v>1008.61</c:v>
                </c:pt>
                <c:pt idx="9">
                  <c:v>1008.54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'Wait at fence'!$D$2</c:f>
              <c:strCache>
                <c:ptCount val="1"/>
                <c:pt idx="0">
                  <c:v>New nonblocking</c:v>
                </c:pt>
              </c:strCache>
            </c:strRef>
          </c:tx>
          <c:cat>
            <c:strRef>
              <c:f>'Wait at fence'!$A$3:$A$12</c:f>
              <c:strCache>
                <c:ptCount val="10"/>
                <c:pt idx="0">
                  <c:v>4B</c:v>
                </c:pt>
                <c:pt idx="1">
                  <c:v>16B</c:v>
                </c:pt>
                <c:pt idx="2">
                  <c:v>64B</c:v>
                </c:pt>
                <c:pt idx="3">
                  <c:v>256B</c:v>
                </c:pt>
                <c:pt idx="4">
                  <c:v>1KB</c:v>
                </c:pt>
                <c:pt idx="5">
                  <c:v>4KB</c:v>
                </c:pt>
                <c:pt idx="6">
                  <c:v>16KB</c:v>
                </c:pt>
                <c:pt idx="7">
                  <c:v>64KB</c:v>
                </c:pt>
                <c:pt idx="8">
                  <c:v>256KB</c:v>
                </c:pt>
                <c:pt idx="9">
                  <c:v>1MB</c:v>
                </c:pt>
              </c:strCache>
            </c:strRef>
          </c:cat>
          <c:val>
            <c:numRef>
              <c:f>'Wait at fence'!$D$3:$D$12</c:f>
              <c:numCache>
                <c:formatCode>General</c:formatCode>
                <c:ptCount val="10"/>
                <c:pt idx="0">
                  <c:v>9.2899999999999991</c:v>
                </c:pt>
                <c:pt idx="1">
                  <c:v>8.32</c:v>
                </c:pt>
                <c:pt idx="2">
                  <c:v>8.3000000000000007</c:v>
                </c:pt>
                <c:pt idx="3">
                  <c:v>9.35</c:v>
                </c:pt>
                <c:pt idx="4">
                  <c:v>9.4700000000000006</c:v>
                </c:pt>
                <c:pt idx="5">
                  <c:v>12.03</c:v>
                </c:pt>
                <c:pt idx="6">
                  <c:v>16.399999999999999</c:v>
                </c:pt>
                <c:pt idx="7">
                  <c:v>33.119999999999997</c:v>
                </c:pt>
                <c:pt idx="8">
                  <c:v>97.93</c:v>
                </c:pt>
                <c:pt idx="9">
                  <c:v>340.2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935296"/>
        <c:axId val="50937216"/>
      </c:lineChart>
      <c:catAx>
        <c:axId val="50935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 dirty="0"/>
                  <a:t>Message size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50937216"/>
        <c:crosses val="autoZero"/>
        <c:auto val="1"/>
        <c:lblAlgn val="ctr"/>
        <c:lblOffset val="100"/>
        <c:noMultiLvlLbl val="0"/>
      </c:catAx>
      <c:valAx>
        <c:axId val="509372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dirty="0"/>
                  <a:t>Overall epoch latency (</a:t>
                </a:r>
                <a:r>
                  <a:rPr lang="en-CA" dirty="0">
                    <a:latin typeface="Symbol" panose="05050102010706020507" pitchFamily="18" charset="2"/>
                  </a:rPr>
                  <a:t>m</a:t>
                </a:r>
                <a:r>
                  <a:rPr lang="en-CA" dirty="0"/>
                  <a:t>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0935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'Late Unlock'!$B$10</c:f>
              <c:strCache>
                <c:ptCount val="1"/>
                <c:pt idx="0">
                  <c:v>MVAPICH</c:v>
                </c:pt>
              </c:strCache>
            </c:strRef>
          </c:tx>
          <c:invertIfNegative val="0"/>
          <c:cat>
            <c:strRef>
              <c:f>'Late Unlock'!$A$11:$A$12</c:f>
              <c:strCache>
                <c:ptCount val="2"/>
                <c:pt idx="0">
                  <c:v>first lock</c:v>
                </c:pt>
                <c:pt idx="1">
                  <c:v>second lock</c:v>
                </c:pt>
              </c:strCache>
            </c:strRef>
          </c:cat>
          <c:val>
            <c:numRef>
              <c:f>'Late Unlock'!$B$11:$B$12</c:f>
              <c:numCache>
                <c:formatCode>General</c:formatCode>
                <c:ptCount val="2"/>
                <c:pt idx="0">
                  <c:v>1375.61</c:v>
                </c:pt>
                <c:pt idx="1">
                  <c:v>347.4</c:v>
                </c:pt>
              </c:numCache>
            </c:numRef>
          </c:val>
        </c:ser>
        <c:ser>
          <c:idx val="1"/>
          <c:order val="1"/>
          <c:tx>
            <c:strRef>
              <c:f>'Late Unlock'!$C$10</c:f>
              <c:strCache>
                <c:ptCount val="1"/>
                <c:pt idx="0">
                  <c:v>New</c:v>
                </c:pt>
              </c:strCache>
            </c:strRef>
          </c:tx>
          <c:invertIfNegative val="0"/>
          <c:cat>
            <c:strRef>
              <c:f>'Late Unlock'!$A$11:$A$12</c:f>
              <c:strCache>
                <c:ptCount val="2"/>
                <c:pt idx="0">
                  <c:v>first lock</c:v>
                </c:pt>
                <c:pt idx="1">
                  <c:v>second lock</c:v>
                </c:pt>
              </c:strCache>
            </c:strRef>
          </c:cat>
          <c:val>
            <c:numRef>
              <c:f>'Late Unlock'!$C$11:$C$12</c:f>
              <c:numCache>
                <c:formatCode>General</c:formatCode>
                <c:ptCount val="2"/>
                <c:pt idx="0">
                  <c:v>1020.81</c:v>
                </c:pt>
                <c:pt idx="1">
                  <c:v>1352.24</c:v>
                </c:pt>
              </c:numCache>
            </c:numRef>
          </c:val>
        </c:ser>
        <c:ser>
          <c:idx val="2"/>
          <c:order val="2"/>
          <c:tx>
            <c:strRef>
              <c:f>'Late Unlock'!$D$10</c:f>
              <c:strCache>
                <c:ptCount val="1"/>
                <c:pt idx="0">
                  <c:v>New nonblocking</c:v>
                </c:pt>
              </c:strCache>
            </c:strRef>
          </c:tx>
          <c:invertIfNegative val="0"/>
          <c:cat>
            <c:strRef>
              <c:f>'Late Unlock'!$A$11:$A$12</c:f>
              <c:strCache>
                <c:ptCount val="2"/>
                <c:pt idx="0">
                  <c:v>first lock</c:v>
                </c:pt>
                <c:pt idx="1">
                  <c:v>second lock</c:v>
                </c:pt>
              </c:strCache>
            </c:strRef>
          </c:cat>
          <c:val>
            <c:numRef>
              <c:f>'Late Unlock'!$D$11:$D$12</c:f>
              <c:numCache>
                <c:formatCode>General</c:formatCode>
                <c:ptCount val="2"/>
                <c:pt idx="0">
                  <c:v>1025.3800000000001</c:v>
                </c:pt>
                <c:pt idx="1">
                  <c:v>708.31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474816"/>
        <c:axId val="51476736"/>
      </c:barChart>
      <c:catAx>
        <c:axId val="51474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 dirty="0"/>
                  <a:t>Epoch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51476736"/>
        <c:crosses val="autoZero"/>
        <c:auto val="1"/>
        <c:lblAlgn val="ctr"/>
        <c:lblOffset val="100"/>
        <c:noMultiLvlLbl val="0"/>
      </c:catAx>
      <c:valAx>
        <c:axId val="514767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dirty="0"/>
                  <a:t>Overall epoch latency (</a:t>
                </a:r>
                <a:r>
                  <a:rPr lang="en-CA" dirty="0">
                    <a:latin typeface="Symbol" panose="05050102010706020507" pitchFamily="18" charset="2"/>
                  </a:rPr>
                  <a:t>m</a:t>
                </a:r>
                <a:r>
                  <a:rPr lang="en-CA" dirty="0"/>
                  <a:t>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1474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695535230448079"/>
          <c:y val="0.10369639592716282"/>
          <c:w val="0.7017211627720682"/>
          <c:h val="0.61104609005586363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'AAA GATS'!$A$12:$A$13</c:f>
              <c:strCache>
                <c:ptCount val="2"/>
                <c:pt idx="0">
                  <c:v>target1</c:v>
                </c:pt>
                <c:pt idx="1">
                  <c:v>origin cumul</c:v>
                </c:pt>
              </c:strCache>
            </c:strRef>
          </c:cat>
          <c:val>
            <c:numRef>
              <c:f>'AAA GATS'!$B$12:$B$13</c:f>
              <c:numCache>
                <c:formatCode>General</c:formatCode>
                <c:ptCount val="2"/>
                <c:pt idx="0">
                  <c:v>1654.73</c:v>
                </c:pt>
                <c:pt idx="1">
                  <c:v>1663.69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'AAA GATS'!$A$12:$A$13</c:f>
              <c:strCache>
                <c:ptCount val="2"/>
                <c:pt idx="0">
                  <c:v>target1</c:v>
                </c:pt>
                <c:pt idx="1">
                  <c:v>origin cumul</c:v>
                </c:pt>
              </c:strCache>
            </c:strRef>
          </c:cat>
          <c:val>
            <c:numRef>
              <c:f>'AAA GATS'!$C$12:$C$13</c:f>
              <c:numCache>
                <c:formatCode>General</c:formatCode>
                <c:ptCount val="2"/>
                <c:pt idx="0">
                  <c:v>327.17</c:v>
                </c:pt>
                <c:pt idx="1">
                  <c:v>1331.3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538176"/>
        <c:axId val="51540352"/>
      </c:barChart>
      <c:catAx>
        <c:axId val="51538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Epoch</a:t>
                </a:r>
              </a:p>
            </c:rich>
          </c:tx>
          <c:layout>
            <c:manualLayout>
              <c:xMode val="edge"/>
              <c:yMode val="edge"/>
              <c:x val="0.5089908913988983"/>
              <c:y val="0.87622096503831415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pPr>
            <a:endParaRPr lang="en-US"/>
          </a:p>
        </c:txPr>
        <c:crossAx val="51540352"/>
        <c:crosses val="autoZero"/>
        <c:auto val="1"/>
        <c:lblAlgn val="ctr"/>
        <c:lblOffset val="100"/>
        <c:noMultiLvlLbl val="0"/>
      </c:catAx>
      <c:valAx>
        <c:axId val="51540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sz="1800" b="1" i="0" baseline="0" dirty="0">
                    <a:effectLst/>
                  </a:rPr>
                  <a:t>Overall epoch latency (</a:t>
                </a:r>
                <a:r>
                  <a:rPr lang="en-CA" sz="1800" b="1" i="0" baseline="0" dirty="0">
                    <a:effectLst/>
                    <a:latin typeface="Symbol" panose="05050102010706020507" pitchFamily="18" charset="2"/>
                  </a:rPr>
                  <a:t>m</a:t>
                </a:r>
                <a:r>
                  <a:rPr lang="en-CA" sz="1800" b="1" i="0" baseline="0" dirty="0">
                    <a:effectLst/>
                  </a:rPr>
                  <a:t>s)</a:t>
                </a:r>
                <a:endParaRPr lang="en-CA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1538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'AAA Lock'!$A$8</c:f>
              <c:strCache>
                <c:ptCount val="1"/>
                <c:pt idx="0">
                  <c:v>large (1MB)</c:v>
                </c:pt>
              </c:strCache>
            </c:strRef>
          </c:cat>
          <c:val>
            <c:numRef>
              <c:f>'AAA Lock'!$B$8</c:f>
              <c:numCache>
                <c:formatCode>General</c:formatCode>
                <c:ptCount val="1"/>
                <c:pt idx="0">
                  <c:v>1667.57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'AAA Lock'!$A$8</c:f>
              <c:strCache>
                <c:ptCount val="1"/>
                <c:pt idx="0">
                  <c:v>large (1MB)</c:v>
                </c:pt>
              </c:strCache>
            </c:strRef>
          </c:cat>
          <c:val>
            <c:numRef>
              <c:f>'AAA Lock'!$C$8</c:f>
              <c:numCache>
                <c:formatCode>General</c:formatCode>
                <c:ptCount val="1"/>
                <c:pt idx="0">
                  <c:v>1365.53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106112"/>
        <c:axId val="46107648"/>
      </c:barChart>
      <c:catAx>
        <c:axId val="461061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pPr>
            <a:endParaRPr lang="en-US"/>
          </a:p>
        </c:txPr>
        <c:crossAx val="46107648"/>
        <c:crosses val="autoZero"/>
        <c:auto val="1"/>
        <c:lblAlgn val="ctr"/>
        <c:lblOffset val="100"/>
        <c:noMultiLvlLbl val="0"/>
      </c:catAx>
      <c:valAx>
        <c:axId val="46107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dirty="0"/>
                  <a:t>Latency (</a:t>
                </a:r>
                <a:r>
                  <a:rPr lang="en-CA" dirty="0">
                    <a:latin typeface="Symbol" panose="05050102010706020507" pitchFamily="18" charset="2"/>
                  </a:rPr>
                  <a:t>m</a:t>
                </a:r>
                <a:r>
                  <a:rPr lang="en-CA" dirty="0"/>
                  <a:t>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1061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4187133474079286"/>
          <c:y val="8.3381054640897165E-2"/>
          <c:w val="0.73734882947692959"/>
          <c:h val="0.62287746552006207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AAE!$A$11:$A$12</c:f>
              <c:strCache>
                <c:ptCount val="2"/>
                <c:pt idx="0">
                  <c:v>t1</c:v>
                </c:pt>
                <c:pt idx="1">
                  <c:v>t2</c:v>
                </c:pt>
              </c:strCache>
            </c:strRef>
          </c:cat>
          <c:val>
            <c:numRef>
              <c:f>AAE!$B$11:$B$12</c:f>
              <c:numCache>
                <c:formatCode>General</c:formatCode>
                <c:ptCount val="2"/>
                <c:pt idx="0">
                  <c:v>1655.25</c:v>
                </c:pt>
                <c:pt idx="1">
                  <c:v>1667.82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AAE!$A$11:$A$12</c:f>
              <c:strCache>
                <c:ptCount val="2"/>
                <c:pt idx="0">
                  <c:v>t1</c:v>
                </c:pt>
                <c:pt idx="1">
                  <c:v>t2</c:v>
                </c:pt>
              </c:strCache>
            </c:strRef>
          </c:cat>
          <c:val>
            <c:numRef>
              <c:f>AAE!$C$11:$C$12</c:f>
              <c:numCache>
                <c:formatCode>General</c:formatCode>
                <c:ptCount val="2"/>
                <c:pt idx="0">
                  <c:v>326.7</c:v>
                </c:pt>
                <c:pt idx="1">
                  <c:v>1333.72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972288"/>
        <c:axId val="84974208"/>
      </c:barChart>
      <c:catAx>
        <c:axId val="84972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ctr">
                  <a:defRPr/>
                </a:pPr>
                <a:r>
                  <a:rPr lang="en-US" dirty="0"/>
                  <a:t>Epoch</a:t>
                </a:r>
              </a:p>
            </c:rich>
          </c:tx>
          <c:layout>
            <c:manualLayout>
              <c:xMode val="edge"/>
              <c:yMode val="edge"/>
              <c:x val="0.46531936866816792"/>
              <c:y val="0.8964422464045542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pPr>
            <a:endParaRPr lang="en-US"/>
          </a:p>
        </c:txPr>
        <c:crossAx val="84974208"/>
        <c:crosses val="autoZero"/>
        <c:auto val="1"/>
        <c:lblAlgn val="ctr"/>
        <c:lblOffset val="100"/>
        <c:noMultiLvlLbl val="0"/>
      </c:catAx>
      <c:valAx>
        <c:axId val="849742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dirty="0"/>
                  <a:t>Overall epoch latency (</a:t>
                </a:r>
                <a:r>
                  <a:rPr lang="en-CA" dirty="0">
                    <a:latin typeface="Symbol" panose="05050102010706020507" pitchFamily="18" charset="2"/>
                  </a:rPr>
                  <a:t>m</a:t>
                </a:r>
                <a:r>
                  <a:rPr lang="en-CA" dirty="0"/>
                  <a:t>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972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EAE!$A$12:$A$13</c:f>
              <c:strCache>
                <c:ptCount val="2"/>
                <c:pt idx="0">
                  <c:v>origin1</c:v>
                </c:pt>
                <c:pt idx="1">
                  <c:v>target cumul</c:v>
                </c:pt>
              </c:strCache>
            </c:strRef>
          </c:cat>
          <c:val>
            <c:numRef>
              <c:f>EAE!$B$12:$B$13</c:f>
              <c:numCache>
                <c:formatCode>General</c:formatCode>
                <c:ptCount val="2"/>
                <c:pt idx="0">
                  <c:v>1656.61</c:v>
                </c:pt>
                <c:pt idx="1">
                  <c:v>1663.72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EAE!$A$12:$A$13</c:f>
              <c:strCache>
                <c:ptCount val="2"/>
                <c:pt idx="0">
                  <c:v>origin1</c:v>
                </c:pt>
                <c:pt idx="1">
                  <c:v>target cumul</c:v>
                </c:pt>
              </c:strCache>
            </c:strRef>
          </c:cat>
          <c:val>
            <c:numRef>
              <c:f>EAE!$C$12:$C$13</c:f>
              <c:numCache>
                <c:formatCode>General</c:formatCode>
                <c:ptCount val="2"/>
                <c:pt idx="0">
                  <c:v>326.64</c:v>
                </c:pt>
                <c:pt idx="1">
                  <c:v>1330.57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183104"/>
        <c:axId val="85189376"/>
      </c:barChart>
      <c:catAx>
        <c:axId val="85183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Epoch</a:t>
                </a:r>
              </a:p>
            </c:rich>
          </c:tx>
          <c:layout>
            <c:manualLayout>
              <c:xMode val="edge"/>
              <c:yMode val="edge"/>
              <c:x val="0.50659711521697126"/>
              <c:y val="0.86862189859762673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pPr>
            <a:endParaRPr lang="en-US"/>
          </a:p>
        </c:txPr>
        <c:crossAx val="85189376"/>
        <c:crosses val="autoZero"/>
        <c:auto val="1"/>
        <c:lblAlgn val="ctr"/>
        <c:lblOffset val="100"/>
        <c:noMultiLvlLbl val="0"/>
      </c:catAx>
      <c:valAx>
        <c:axId val="85189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sz="1800" b="1" i="0" baseline="0" dirty="0">
                    <a:effectLst/>
                  </a:rPr>
                  <a:t>Overall epoch latency (</a:t>
                </a:r>
                <a:r>
                  <a:rPr lang="en-CA" sz="1800" b="1" i="0" baseline="0" dirty="0">
                    <a:effectLst/>
                    <a:latin typeface="Symbol" panose="05050102010706020507" pitchFamily="18" charset="2"/>
                  </a:rPr>
                  <a:t>m</a:t>
                </a:r>
                <a:r>
                  <a:rPr lang="en-CA" sz="1800" b="1" i="0" baseline="0" dirty="0">
                    <a:effectLst/>
                  </a:rPr>
                  <a:t>s)</a:t>
                </a:r>
                <a:endParaRPr lang="en-CA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183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0.03958</cdr:x>
      <cdr:y>0.8559</cdr:y>
    </cdr:from>
    <cdr:to>
      <cdr:x>0.23958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80975" y="2347912"/>
          <a:ext cx="914400" cy="3952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CA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0.32369</cdr:x>
      <cdr:y>0.67458</cdr:y>
    </cdr:from>
    <cdr:to>
      <cdr:x>0.5768</cdr:x>
      <cdr:y>0.78914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17655" y="1576549"/>
          <a:ext cx="1343050" cy="267736"/>
        </a:xfrm>
        <a:prstGeom xmlns:a="http://schemas.openxmlformats.org/drawingml/2006/main" prst="rect">
          <a:avLst/>
        </a:prstGeom>
        <a:solidFill xmlns:a="http://schemas.openxmlformats.org/drawingml/2006/main">
          <a:sysClr val="window" lastClr="FFFFFF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800" dirty="0"/>
            <a:t>first lock (O</a:t>
          </a:r>
          <a:r>
            <a:rPr lang="en-CA" sz="1800" baseline="-25000" dirty="0"/>
            <a:t>0</a:t>
          </a:r>
          <a:r>
            <a:rPr lang="en-CA" sz="1800" dirty="0"/>
            <a:t>)</a:t>
          </a:r>
        </a:p>
      </cdr:txBody>
    </cdr:sp>
  </cdr:relSizeAnchor>
  <cdr:relSizeAnchor xmlns:cdr="http://schemas.openxmlformats.org/drawingml/2006/chartDrawing">
    <cdr:from>
      <cdr:x>0.67193</cdr:x>
      <cdr:y>0.67009</cdr:y>
    </cdr:from>
    <cdr:to>
      <cdr:x>0.96152</cdr:x>
      <cdr:y>0.78465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565503" y="1566046"/>
          <a:ext cx="1536733" cy="267735"/>
        </a:xfrm>
        <a:prstGeom xmlns:a="http://schemas.openxmlformats.org/drawingml/2006/main" prst="rect">
          <a:avLst/>
        </a:prstGeom>
        <a:solidFill xmlns:a="http://schemas.openxmlformats.org/drawingml/2006/main">
          <a:sysClr val="window" lastClr="FFFFFF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800" dirty="0"/>
            <a:t>second lock (O</a:t>
          </a:r>
          <a:r>
            <a:rPr lang="en-CA" sz="1800" baseline="-25000" dirty="0"/>
            <a:t>1</a:t>
          </a:r>
          <a:r>
            <a:rPr lang="en-CA" sz="1800" dirty="0"/>
            <a:t>)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0.03958</cdr:x>
      <cdr:y>0.8559</cdr:y>
    </cdr:from>
    <cdr:to>
      <cdr:x>0.23958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80975" y="2347912"/>
          <a:ext cx="914400" cy="3952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CA" sz="1100" dirty="0"/>
        </a:p>
      </cdr:txBody>
    </cdr:sp>
  </cdr:relSizeAnchor>
  <cdr:relSizeAnchor xmlns:cdr="http://schemas.openxmlformats.org/drawingml/2006/chartDrawing">
    <cdr:from>
      <cdr:x>0.33813</cdr:x>
      <cdr:y>0.76265</cdr:y>
    </cdr:from>
    <cdr:to>
      <cdr:x>0.52424</cdr:x>
      <cdr:y>0.88145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793902" y="1866901"/>
          <a:ext cx="987393" cy="29081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800" dirty="0"/>
            <a:t>target</a:t>
          </a:r>
          <a:r>
            <a:rPr lang="en-CA" sz="1800" baseline="0" dirty="0"/>
            <a:t> T</a:t>
          </a:r>
          <a:r>
            <a:rPr lang="en-CA" sz="1800" baseline="-25000" dirty="0"/>
            <a:t>1</a:t>
          </a:r>
        </a:p>
      </cdr:txBody>
    </cdr:sp>
  </cdr:relSizeAnchor>
  <cdr:relSizeAnchor xmlns:cdr="http://schemas.openxmlformats.org/drawingml/2006/chartDrawing">
    <cdr:from>
      <cdr:x>0.65709</cdr:x>
      <cdr:y>0.75857</cdr:y>
    </cdr:from>
    <cdr:to>
      <cdr:x>0.97307</cdr:x>
      <cdr:y>0.92916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3486163" y="1856928"/>
          <a:ext cx="1676408" cy="41759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800" baseline="0" dirty="0"/>
            <a:t>origin cumulative </a:t>
          </a:r>
          <a:endParaRPr lang="en-CA" sz="1800" baseline="-250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0.03958</cdr:x>
      <cdr:y>0.8559</cdr:y>
    </cdr:from>
    <cdr:to>
      <cdr:x>0.23958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80975" y="2347912"/>
          <a:ext cx="914400" cy="3952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CA" sz="11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0.32646</cdr:x>
      <cdr:y>0.73261</cdr:y>
    </cdr:from>
    <cdr:to>
      <cdr:x>0.52416</cdr:x>
      <cdr:y>0.90319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1670061" y="2574923"/>
          <a:ext cx="1011354" cy="599542"/>
        </a:xfrm>
        <a:prstGeom xmlns:a="http://schemas.openxmlformats.org/drawingml/2006/main" prst="rect">
          <a:avLst/>
        </a:prstGeom>
        <a:solidFill xmlns:a="http://schemas.openxmlformats.org/drawingml/2006/main">
          <a:sysClr val="window" lastClr="FFFFFF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800" dirty="0"/>
            <a:t>target P</a:t>
          </a:r>
          <a:r>
            <a:rPr lang="en-CA" sz="1800" baseline="-25000" dirty="0"/>
            <a:t>1</a:t>
          </a:r>
        </a:p>
      </cdr:txBody>
    </cdr:sp>
  </cdr:relSizeAnchor>
  <cdr:relSizeAnchor xmlns:cdr="http://schemas.openxmlformats.org/drawingml/2006/chartDrawing">
    <cdr:from>
      <cdr:x>0.64051</cdr:x>
      <cdr:y>0.71093</cdr:y>
    </cdr:from>
    <cdr:to>
      <cdr:x>0.98883</cdr:x>
      <cdr:y>0.92186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3276601" y="2498723"/>
          <a:ext cx="1781860" cy="741361"/>
        </a:xfrm>
        <a:prstGeom xmlns:a="http://schemas.openxmlformats.org/drawingml/2006/main" prst="rect">
          <a:avLst/>
        </a:prstGeom>
        <a:solidFill xmlns:a="http://schemas.openxmlformats.org/drawingml/2006/main">
          <a:sysClr val="window" lastClr="FFFFFF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800" dirty="0"/>
            <a:t>P</a:t>
          </a:r>
          <a:r>
            <a:rPr lang="en-CA" sz="1800" baseline="-25000" dirty="0"/>
            <a:t>2</a:t>
          </a:r>
          <a:r>
            <a:rPr lang="en-CA" sz="1800" dirty="0"/>
            <a:t> (target first </a:t>
          </a:r>
        </a:p>
        <a:p xmlns:a="http://schemas.openxmlformats.org/drawingml/2006/main">
          <a:r>
            <a:rPr lang="en-CA" sz="1800" dirty="0"/>
            <a:t>then origin)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0.03958</cdr:x>
      <cdr:y>0.8559</cdr:y>
    </cdr:from>
    <cdr:to>
      <cdr:x>0.23958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80975" y="2347912"/>
          <a:ext cx="914400" cy="3952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CA" sz="1100" dirty="0"/>
        </a:p>
      </cdr:txBody>
    </cdr:sp>
  </cdr:relSizeAnchor>
  <cdr:relSizeAnchor xmlns:cdr="http://schemas.openxmlformats.org/drawingml/2006/chartDrawing">
    <cdr:from>
      <cdr:x>0.32376</cdr:x>
      <cdr:y>0.72095</cdr:y>
    </cdr:from>
    <cdr:to>
      <cdr:x>0.56912</cdr:x>
      <cdr:y>0.83226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717663" y="2012041"/>
          <a:ext cx="1301762" cy="31064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800" dirty="0"/>
            <a:t>origin</a:t>
          </a:r>
          <a:r>
            <a:rPr lang="en-CA" sz="1800" baseline="0" dirty="0"/>
            <a:t> O</a:t>
          </a:r>
          <a:r>
            <a:rPr lang="en-CA" sz="1800" baseline="-25000" dirty="0"/>
            <a:t>1</a:t>
          </a:r>
        </a:p>
      </cdr:txBody>
    </cdr:sp>
  </cdr:relSizeAnchor>
  <cdr:relSizeAnchor xmlns:cdr="http://schemas.openxmlformats.org/drawingml/2006/chartDrawing">
    <cdr:from>
      <cdr:x>0.60682</cdr:x>
      <cdr:y>0.72145</cdr:y>
    </cdr:from>
    <cdr:to>
      <cdr:x>0.98923</cdr:x>
      <cdr:y>0.84037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3219450" y="2013439"/>
          <a:ext cx="2028824" cy="33188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800" baseline="0" dirty="0"/>
            <a:t>target cumulative </a:t>
          </a:r>
          <a:endParaRPr lang="en-CA" sz="1800" baseline="-25000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0.32087</cdr:x>
      <cdr:y>0.74832</cdr:y>
    </cdr:from>
    <cdr:to>
      <cdr:x>0.51857</cdr:x>
      <cdr:y>0.86913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1641456" y="2124074"/>
          <a:ext cx="1011354" cy="342900"/>
        </a:xfrm>
        <a:prstGeom xmlns:a="http://schemas.openxmlformats.org/drawingml/2006/main" prst="rect">
          <a:avLst/>
        </a:prstGeom>
        <a:solidFill xmlns:a="http://schemas.openxmlformats.org/drawingml/2006/main">
          <a:sysClr val="window" lastClr="FFFFFF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800" dirty="0">
              <a:effectLst/>
              <a:latin typeface="+mn-lt"/>
              <a:ea typeface="+mn-ea"/>
              <a:cs typeface="+mn-cs"/>
            </a:rPr>
            <a:t>origin P</a:t>
          </a:r>
          <a:r>
            <a:rPr lang="en-CA" sz="1800" baseline="-25000" dirty="0">
              <a:effectLst/>
              <a:latin typeface="+mn-lt"/>
              <a:ea typeface="+mn-ea"/>
              <a:cs typeface="+mn-cs"/>
            </a:rPr>
            <a:t>1</a:t>
          </a:r>
          <a:endParaRPr lang="en-CA" sz="1800" dirty="0">
            <a:effectLst/>
          </a:endParaRPr>
        </a:p>
      </cdr:txBody>
    </cdr:sp>
  </cdr:relSizeAnchor>
  <cdr:relSizeAnchor xmlns:cdr="http://schemas.openxmlformats.org/drawingml/2006/chartDrawing">
    <cdr:from>
      <cdr:x>0.63865</cdr:x>
      <cdr:y>0.72328</cdr:y>
    </cdr:from>
    <cdr:to>
      <cdr:x>0.98683</cdr:x>
      <cdr:y>0.90395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3267097" y="1763655"/>
          <a:ext cx="1781153" cy="440546"/>
        </a:xfrm>
        <a:prstGeom xmlns:a="http://schemas.openxmlformats.org/drawingml/2006/main" prst="rect">
          <a:avLst/>
        </a:prstGeom>
        <a:solidFill xmlns:a="http://schemas.openxmlformats.org/drawingml/2006/main">
          <a:sysClr val="window" lastClr="FFFFFF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800" dirty="0">
              <a:effectLst/>
              <a:latin typeface="+mn-lt"/>
              <a:ea typeface="+mn-ea"/>
              <a:cs typeface="+mn-cs"/>
            </a:rPr>
            <a:t>P</a:t>
          </a:r>
          <a:r>
            <a:rPr lang="en-CA" sz="1800" baseline="-25000" dirty="0">
              <a:effectLst/>
              <a:latin typeface="+mn-lt"/>
              <a:ea typeface="+mn-ea"/>
              <a:cs typeface="+mn-cs"/>
            </a:rPr>
            <a:t>2</a:t>
          </a:r>
          <a:r>
            <a:rPr lang="en-CA" sz="1800" dirty="0">
              <a:effectLst/>
              <a:latin typeface="+mn-lt"/>
              <a:ea typeface="+mn-ea"/>
              <a:cs typeface="+mn-cs"/>
            </a:rPr>
            <a:t> (origin first </a:t>
          </a:r>
          <a:endParaRPr lang="en-CA" sz="1800" dirty="0">
            <a:effectLst/>
          </a:endParaRPr>
        </a:p>
        <a:p xmlns:a="http://schemas.openxmlformats.org/drawingml/2006/main">
          <a:r>
            <a:rPr lang="en-CA" sz="1800" dirty="0">
              <a:effectLst/>
              <a:latin typeface="+mn-lt"/>
              <a:ea typeface="+mn-ea"/>
              <a:cs typeface="+mn-cs"/>
            </a:rPr>
            <a:t>then target)</a:t>
          </a:r>
          <a:endParaRPr lang="en-CA" sz="1800" dirty="0">
            <a:effectLst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25799-0A71-4E44-BF38-B908FE709336}" type="datetimeFigureOut">
              <a:rPr lang="en-CA" smtClean="0"/>
              <a:t>17/11/2014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F6818-01F0-49D7-9E9C-99BB4E1376D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996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DEFAULT PROGRESS ENGINE BEHAVIOUR:</a:t>
            </a:r>
          </a:p>
          <a:p>
            <a:r>
              <a:rPr lang="en-CA" dirty="0" smtClean="0"/>
              <a:t>The progress engine still progresses things in the same order as the MPI-3.0 case; </a:t>
            </a:r>
          </a:p>
          <a:p>
            <a:r>
              <a:rPr lang="en-CA" dirty="0" smtClean="0"/>
              <a:t>meaning that if buffer access restrictions are respected,</a:t>
            </a:r>
          </a:p>
          <a:p>
            <a:r>
              <a:rPr lang="en-CA" dirty="0" smtClean="0"/>
              <a:t> the reasoning is straightforward for an MPI-3.0 programmer.  This is to say that the learning curve is a very reasonable one.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818-01F0-49D7-9E9C-99BB4E1376DF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03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996B-99EE-4D6B-B860-C04591C951CC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2700" y="6477000"/>
            <a:ext cx="2476500" cy="228600"/>
          </a:xfrm>
        </p:spPr>
        <p:txBody>
          <a:bodyPr/>
          <a:lstStyle/>
          <a:p>
            <a:fld id="{DA57FF36-600C-413D-B4E9-AD7BCA198D0A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2484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3493-F1F4-4BBB-9BE9-7C1FCF398A78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2CD0B1-8F2E-49F5-A86A-462A48415B83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5" r:id="rId3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emf"/><Relationship Id="rId20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24" Type="http://schemas.openxmlformats.org/officeDocument/2006/relationships/image" Target="../media/image41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23" Type="http://schemas.openxmlformats.org/officeDocument/2006/relationships/image" Target="../media/image40.emf"/><Relationship Id="rId10" Type="http://schemas.openxmlformats.org/officeDocument/2006/relationships/image" Target="../media/image27.emf"/><Relationship Id="rId19" Type="http://schemas.openxmlformats.org/officeDocument/2006/relationships/image" Target="../media/image36.emf"/><Relationship Id="rId4" Type="http://schemas.openxmlformats.org/officeDocument/2006/relationships/image" Target="../media/image21.png"/><Relationship Id="rId9" Type="http://schemas.openxmlformats.org/officeDocument/2006/relationships/image" Target="../media/image26.emf"/><Relationship Id="rId14" Type="http://schemas.openxmlformats.org/officeDocument/2006/relationships/image" Target="../media/image31.emf"/><Relationship Id="rId22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40.emf"/><Relationship Id="rId3" Type="http://schemas.openxmlformats.org/officeDocument/2006/relationships/image" Target="../media/image42.png"/><Relationship Id="rId7" Type="http://schemas.openxmlformats.org/officeDocument/2006/relationships/image" Target="../media/image33.emf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43.png"/><Relationship Id="rId9" Type="http://schemas.openxmlformats.org/officeDocument/2006/relationships/image" Target="../media/image35.png"/><Relationship Id="rId14" Type="http://schemas.openxmlformats.org/officeDocument/2006/relationships/image" Target="../media/image4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image" Target="../media/image61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http://www.queensu.ca/resources/images/identity/logo/png/QueensLogo_colou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60038"/>
            <a:ext cx="1143000" cy="86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51955"/>
          </a:xfrm>
        </p:spPr>
        <p:txBody>
          <a:bodyPr>
            <a:normAutofit/>
          </a:bodyPr>
          <a:lstStyle/>
          <a:p>
            <a:r>
              <a:rPr lang="en-CA" sz="3200" dirty="0"/>
              <a:t>Nonblocking Epochs in MPI One-Sided</a:t>
            </a:r>
            <a:br>
              <a:rPr lang="en-CA" sz="3200" dirty="0"/>
            </a:br>
            <a:r>
              <a:rPr lang="en-CA" sz="3200" dirty="0"/>
              <a:t>Communication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8225" y="4054495"/>
            <a:ext cx="76962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CA" altLang="en-US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Queen’s University, Kingston, ON, Canada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CA" altLang="en-US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University of Illinois at </a:t>
            </a:r>
            <a:r>
              <a:rPr lang="en-US" altLang="zh-CN" sz="2000" i="1" dirty="0" smtClean="0">
                <a:latin typeface="Times" panose="02020603050405020304" pitchFamily="18" charset="0"/>
                <a:cs typeface="Times" panose="02020603050405020304" pitchFamily="18" charset="0"/>
              </a:rPr>
              <a:t>Urbana-Champaign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i="1" dirty="0" smtClean="0">
                <a:latin typeface="Times" panose="02020603050405020304" pitchFamily="18" charset="0"/>
                <a:cs typeface="Times" panose="02020603050405020304" pitchFamily="18" charset="0"/>
              </a:rPr>
              <a:t>Argonne National Laboratory</a:t>
            </a:r>
            <a:endParaRPr lang="en-US" altLang="zh-CN" sz="200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endParaRPr lang="en-CA" altLang="en-US" sz="20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33801" y="457200"/>
            <a:ext cx="50291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dirty="0" smtClean="0">
                <a:solidFill>
                  <a:srgbClr val="002060"/>
                </a:solidFill>
              </a:rPr>
              <a:t>SC’14, New Orleans, LA, November 16-21 2014</a:t>
            </a:r>
            <a:endParaRPr lang="en-US" altLang="en-US" sz="2000" b="1" i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600" y="6289160"/>
            <a:ext cx="18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November 19, 2014</a:t>
            </a:r>
            <a:endParaRPr lang="en-CA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1000" y="3505200"/>
            <a:ext cx="8382000" cy="609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b="1" dirty="0" smtClean="0">
                <a:solidFill>
                  <a:srgbClr val="0070C0"/>
                </a:solidFill>
              </a:rPr>
              <a:t>Judicael A. Zounmevo</a:t>
            </a:r>
            <a:r>
              <a:rPr lang="en-CA" sz="2800" dirty="0" smtClean="0">
                <a:solidFill>
                  <a:srgbClr val="0070C0"/>
                </a:solidFill>
              </a:rPr>
              <a:t>, </a:t>
            </a:r>
            <a:r>
              <a:rPr lang="en-CA" sz="2800" dirty="0" smtClean="0">
                <a:solidFill>
                  <a:srgbClr val="0070C0"/>
                </a:solidFill>
              </a:rPr>
              <a:t>Xin </a:t>
            </a:r>
            <a:r>
              <a:rPr lang="en-CA" sz="2800" dirty="0" smtClean="0">
                <a:solidFill>
                  <a:srgbClr val="0070C0"/>
                </a:solidFill>
              </a:rPr>
              <a:t>Zhao, Pavan Balaji, William Gropp, Ahmad Afsahi</a:t>
            </a:r>
            <a:endParaRPr lang="en-CA" sz="2800" dirty="0">
              <a:solidFill>
                <a:srgbClr val="0070C0"/>
              </a:solidFill>
            </a:endParaRP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777438"/>
            <a:ext cx="187166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777438"/>
            <a:ext cx="1957388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Semantics of Nonblocking Synchronizations with Progress Engine Optimizations</a:t>
            </a: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dirty="0" smtClean="0"/>
              <a:t>One can do better than “activating e</a:t>
            </a:r>
            <a:r>
              <a:rPr lang="en-CA" sz="2800" baseline="-25000" dirty="0" smtClean="0"/>
              <a:t>k+1</a:t>
            </a:r>
            <a:r>
              <a:rPr lang="en-CA" sz="2800" dirty="0" smtClean="0"/>
              <a:t> only after e</a:t>
            </a:r>
            <a:r>
              <a:rPr lang="en-CA" sz="2800" baseline="-25000" dirty="0" smtClean="0"/>
              <a:t>k</a:t>
            </a:r>
            <a:r>
              <a:rPr lang="en-CA" sz="2800" dirty="0" smtClean="0"/>
              <a:t> completion”</a:t>
            </a:r>
          </a:p>
          <a:p>
            <a:r>
              <a:rPr lang="en-CA" sz="2800" dirty="0" smtClean="0"/>
              <a:t>We provide info object key-value to enable out-of-order message progression:</a:t>
            </a:r>
          </a:p>
          <a:p>
            <a:pPr lvl="1"/>
            <a:r>
              <a:rPr lang="en-CA" dirty="0" smtClean="0"/>
              <a:t>MPI_WIN_ACCESS_AFTER_ACCESS_REORDER (A_A_A_R)</a:t>
            </a:r>
          </a:p>
          <a:p>
            <a:pPr lvl="1"/>
            <a:r>
              <a:rPr lang="en-CA" dirty="0" smtClean="0"/>
              <a:t>MPI_WIN_ACCESS_AFTER_EXPOSURE_REORDER </a:t>
            </a:r>
            <a:r>
              <a:rPr lang="en-CA" dirty="0"/>
              <a:t>(A_A_E_R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MPI_WIN_EXPOSURE_AFTER_EXPOSURE_REORDER </a:t>
            </a:r>
            <a:r>
              <a:rPr lang="en-CA" dirty="0"/>
              <a:t>(E_A_E_R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MPI_WIN_EXPOSURE_AFTER_ACCESS_REORDER </a:t>
            </a:r>
            <a:r>
              <a:rPr lang="en-CA" dirty="0"/>
              <a:t>(E_A_A_R)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47800" y="5791200"/>
            <a:ext cx="639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Fence and </a:t>
            </a:r>
            <a:r>
              <a:rPr lang="en-CA" dirty="0" err="1" smtClean="0">
                <a:solidFill>
                  <a:srgbClr val="FF0000"/>
                </a:solidFill>
              </a:rPr>
              <a:t>win_lock_all</a:t>
            </a:r>
            <a:r>
              <a:rPr lang="en-CA" dirty="0" smtClean="0">
                <a:solidFill>
                  <a:srgbClr val="FF0000"/>
                </a:solidFill>
              </a:rPr>
              <a:t> are currently not covered by the optimization flags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8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763000" cy="597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 Improvement Scenarios</a:t>
            </a: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4" y="1995646"/>
            <a:ext cx="56102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709" y="2205196"/>
            <a:ext cx="2111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MPI-3.0 RMA</a:t>
            </a:r>
          </a:p>
          <a:p>
            <a:r>
              <a:rPr lang="en-CA" dirty="0" smtClean="0"/>
              <a:t>Blocking epoch-closing</a:t>
            </a:r>
          </a:p>
          <a:p>
            <a:r>
              <a:rPr lang="en-CA" dirty="0" smtClean="0"/>
              <a:t>synchronization</a:t>
            </a:r>
            <a:endParaRPr lang="en-CA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624046"/>
            <a:ext cx="89439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278" y="1995646"/>
            <a:ext cx="149225" cy="109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1995646"/>
            <a:ext cx="1333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70" y="2679859"/>
            <a:ext cx="1412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007" y="1995646"/>
            <a:ext cx="1333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32" y="1982946"/>
            <a:ext cx="149225" cy="11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557" y="2833846"/>
            <a:ext cx="985837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70" y="2102008"/>
            <a:ext cx="1703387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3" y="1995646"/>
            <a:ext cx="1412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57" y="2768430"/>
            <a:ext cx="804068" cy="21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43215" y="164536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Inflicted to oneself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>
            <a:off x="3076382" y="1830030"/>
            <a:ext cx="932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09231" y="1830030"/>
            <a:ext cx="0" cy="316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00815" y="3138646"/>
            <a:ext cx="217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Inflicted to remote peer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036991" y="2887900"/>
            <a:ext cx="0" cy="355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52825"/>
            <a:ext cx="56388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1" name="Picture 2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3552825"/>
            <a:ext cx="1317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2" name="Picture 2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3552825"/>
            <a:ext cx="1492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3" name="Picture 2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3552825"/>
            <a:ext cx="1317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4" name="Picture 2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3" y="3705225"/>
            <a:ext cx="1700213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4346575"/>
            <a:ext cx="985837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5" name="Picture 2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587" y="4183062"/>
            <a:ext cx="146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6" name="Picture 3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185443"/>
            <a:ext cx="1460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7" name="Picture 3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4177599"/>
            <a:ext cx="1412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5693570" y="3429000"/>
            <a:ext cx="6303" cy="6572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05600" y="3364468"/>
            <a:ext cx="243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MPI_WAITALL (entrance)</a:t>
            </a:r>
            <a:endParaRPr lang="en-CA" dirty="0"/>
          </a:p>
        </p:txBody>
      </p:sp>
      <p:sp>
        <p:nvSpPr>
          <p:cNvPr id="81" name="TextBox 80"/>
          <p:cNvSpPr txBox="1"/>
          <p:nvPr/>
        </p:nvSpPr>
        <p:spPr>
          <a:xfrm>
            <a:off x="174418" y="3744694"/>
            <a:ext cx="2949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Nonblocking synchronizations.</a:t>
            </a:r>
          </a:p>
          <a:p>
            <a:r>
              <a:rPr lang="en-CA" dirty="0" smtClean="0"/>
              <a:t>Default progress engine behavior.</a:t>
            </a:r>
          </a:p>
        </p:txBody>
      </p:sp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76825"/>
            <a:ext cx="56388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8950" y="5257800"/>
            <a:ext cx="2755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Nonblocking synchronizations.</a:t>
            </a:r>
          </a:p>
          <a:p>
            <a:r>
              <a:rPr lang="en-CA" dirty="0" smtClean="0"/>
              <a:t>Progress engine optimizations </a:t>
            </a:r>
          </a:p>
          <a:p>
            <a:r>
              <a:rPr lang="en-CA" dirty="0" smtClean="0"/>
              <a:t>enabled.</a:t>
            </a:r>
          </a:p>
        </p:txBody>
      </p:sp>
      <p:pic>
        <p:nvPicPr>
          <p:cNvPr id="4130" name="Picture 3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132" y="2861627"/>
            <a:ext cx="20478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1" name="Picture 3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87" y="2136775"/>
            <a:ext cx="1952625" cy="1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74" y="4343400"/>
            <a:ext cx="20478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/>
          <p:cNvCxnSpPr/>
          <p:nvPr/>
        </p:nvCxnSpPr>
        <p:spPr>
          <a:xfrm>
            <a:off x="6630008" y="3581399"/>
            <a:ext cx="0" cy="5468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958543" y="3734834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MPI_WAITALL (exit)</a:t>
            </a:r>
            <a:endParaRPr lang="en-CA" dirty="0"/>
          </a:p>
        </p:txBody>
      </p:sp>
      <p:cxnSp>
        <p:nvCxnSpPr>
          <p:cNvPr id="40" name="Straight Arrow Connector 39"/>
          <p:cNvCxnSpPr>
            <a:stCxn id="32" idx="1"/>
          </p:cNvCxnSpPr>
          <p:nvPr/>
        </p:nvCxnSpPr>
        <p:spPr>
          <a:xfrm flipH="1">
            <a:off x="5710236" y="3549134"/>
            <a:ext cx="995364" cy="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3" idx="1"/>
          </p:cNvCxnSpPr>
          <p:nvPr/>
        </p:nvCxnSpPr>
        <p:spPr>
          <a:xfrm flipH="1" flipV="1">
            <a:off x="6635750" y="3915809"/>
            <a:ext cx="322793" cy="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2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45" y="5141357"/>
            <a:ext cx="1317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45" y="5141357"/>
            <a:ext cx="1492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545" y="5141357"/>
            <a:ext cx="1317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2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69" y="5293757"/>
            <a:ext cx="1700213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6" name="Straight Arrow Connector 105"/>
          <p:cNvCxnSpPr/>
          <p:nvPr/>
        </p:nvCxnSpPr>
        <p:spPr>
          <a:xfrm>
            <a:off x="5703716" y="5017532"/>
            <a:ext cx="6303" cy="6572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715746" y="4953000"/>
            <a:ext cx="243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MPI_WAITALL (entrance)</a:t>
            </a:r>
            <a:endParaRPr lang="en-CA" dirty="0"/>
          </a:p>
        </p:txBody>
      </p:sp>
      <p:cxnSp>
        <p:nvCxnSpPr>
          <p:cNvPr id="108" name="Straight Arrow Connector 107"/>
          <p:cNvCxnSpPr>
            <a:stCxn id="107" idx="1"/>
          </p:cNvCxnSpPr>
          <p:nvPr/>
        </p:nvCxnSpPr>
        <p:spPr>
          <a:xfrm flipH="1">
            <a:off x="5720382" y="5137666"/>
            <a:ext cx="995364" cy="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3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195" y="5924550"/>
            <a:ext cx="20478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1" y="6019800"/>
            <a:ext cx="985837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3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0" y="5783758"/>
            <a:ext cx="1460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3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5826875"/>
            <a:ext cx="1412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0" y="5791200"/>
            <a:ext cx="146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6020462" y="5285304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MPI_WAITALL (exit)</a:t>
            </a:r>
            <a:endParaRPr lang="en-CA" dirty="0"/>
          </a:p>
        </p:txBody>
      </p:sp>
      <p:cxnSp>
        <p:nvCxnSpPr>
          <p:cNvPr id="116" name="Straight Arrow Connector 115"/>
          <p:cNvCxnSpPr>
            <a:stCxn id="115" idx="1"/>
          </p:cNvCxnSpPr>
          <p:nvPr/>
        </p:nvCxnSpPr>
        <p:spPr>
          <a:xfrm flipH="1" flipV="1">
            <a:off x="5697669" y="5466279"/>
            <a:ext cx="322793" cy="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32" name="Picture 3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510" y="3581399"/>
            <a:ext cx="1492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33" name="Picture 37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283" y="4161631"/>
            <a:ext cx="1460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3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5135563"/>
            <a:ext cx="1492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37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5742781"/>
            <a:ext cx="1460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90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8" grpId="0"/>
      <p:bldP spid="32" grpId="0"/>
      <p:bldP spid="81" grpId="0"/>
      <p:bldP spid="85" grpId="0"/>
      <p:bldP spid="93" grpId="0"/>
      <p:bldP spid="107" grpId="0"/>
      <p:bldP spid="1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Notes</a:t>
            </a: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2514600"/>
            <a:ext cx="59397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solidFill>
                  <a:srgbClr val="002060"/>
                </a:solidFill>
              </a:rPr>
              <a:t>We had to redesign from scratch </a:t>
            </a:r>
          </a:p>
          <a:p>
            <a:pPr algn="ctr"/>
            <a:r>
              <a:rPr lang="en-CA" sz="2800" dirty="0" smtClean="0">
                <a:solidFill>
                  <a:srgbClr val="002060"/>
                </a:solidFill>
              </a:rPr>
              <a:t>MPI-3.0 RMA as a whole </a:t>
            </a:r>
          </a:p>
          <a:p>
            <a:pPr algn="ctr"/>
            <a:r>
              <a:rPr lang="en-CA" sz="2800" dirty="0" smtClean="0">
                <a:solidFill>
                  <a:srgbClr val="002060"/>
                </a:solidFill>
              </a:rPr>
              <a:t>along with the nonblocking synchronizations</a:t>
            </a:r>
          </a:p>
          <a:p>
            <a:pPr algn="ctr"/>
            <a:r>
              <a:rPr lang="en-CA" sz="2800" dirty="0" smtClean="0">
                <a:solidFill>
                  <a:srgbClr val="002060"/>
                </a:solidFill>
              </a:rPr>
              <a:t> and the new concepts.</a:t>
            </a:r>
            <a:endParaRPr lang="en-CA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2045256"/>
            <a:ext cx="37528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477077"/>
            <a:ext cx="37528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Notes: Deferring, Recording and Replaying Epochs</a:t>
            </a: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pic>
        <p:nvPicPr>
          <p:cNvPr id="7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588056"/>
            <a:ext cx="1317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88056"/>
            <a:ext cx="1492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88056"/>
            <a:ext cx="1317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2381806"/>
            <a:ext cx="985837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987" y="2218293"/>
            <a:ext cx="146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63" y="2220674"/>
            <a:ext cx="1460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2212830"/>
            <a:ext cx="1412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874" y="2378631"/>
            <a:ext cx="20478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910" y="1588056"/>
            <a:ext cx="1492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83" y="2196862"/>
            <a:ext cx="1460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199407" y="1594682"/>
            <a:ext cx="76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</a:t>
            </a:r>
            <a:r>
              <a:rPr lang="en-CA" sz="1400" dirty="0" smtClean="0"/>
              <a:t>ma,rma</a:t>
            </a:r>
          </a:p>
          <a:p>
            <a:r>
              <a:rPr lang="en-CA" sz="1400" dirty="0" smtClean="0"/>
              <a:t>…,rma</a:t>
            </a:r>
            <a:endParaRPr lang="en-CA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88624" y="1598236"/>
            <a:ext cx="76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</a:t>
            </a:r>
            <a:r>
              <a:rPr lang="en-CA" sz="1400" dirty="0" smtClean="0"/>
              <a:t>ma,rma</a:t>
            </a:r>
          </a:p>
          <a:p>
            <a:r>
              <a:rPr lang="en-CA" sz="1400" dirty="0" smtClean="0"/>
              <a:t>…,rma</a:t>
            </a:r>
            <a:endParaRPr lang="en-CA" sz="1400" dirty="0"/>
          </a:p>
        </p:txBody>
      </p:sp>
      <p:sp>
        <p:nvSpPr>
          <p:cNvPr id="30" name="Rectangle 29"/>
          <p:cNvSpPr/>
          <p:nvPr/>
        </p:nvSpPr>
        <p:spPr>
          <a:xfrm>
            <a:off x="3963783" y="3235768"/>
            <a:ext cx="1120980" cy="48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120" name="Straight Arrow Connector 5119"/>
          <p:cNvCxnSpPr/>
          <p:nvPr/>
        </p:nvCxnSpPr>
        <p:spPr>
          <a:xfrm>
            <a:off x="4113212" y="1900569"/>
            <a:ext cx="119599" cy="1335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Arrow Connector 5125"/>
          <p:cNvCxnSpPr>
            <a:stCxn id="25" idx="2"/>
          </p:cNvCxnSpPr>
          <p:nvPr/>
        </p:nvCxnSpPr>
        <p:spPr>
          <a:xfrm flipH="1">
            <a:off x="4495800" y="2121456"/>
            <a:ext cx="75012" cy="1114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8" name="Straight Arrow Connector 5127"/>
          <p:cNvCxnSpPr>
            <a:stCxn id="10" idx="2"/>
          </p:cNvCxnSpPr>
          <p:nvPr/>
        </p:nvCxnSpPr>
        <p:spPr>
          <a:xfrm flipH="1">
            <a:off x="4648200" y="2038906"/>
            <a:ext cx="370682" cy="11968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rved Right Arrow 40"/>
          <p:cNvSpPr/>
          <p:nvPr/>
        </p:nvSpPr>
        <p:spPr>
          <a:xfrm rot="12126083">
            <a:off x="5253760" y="2612967"/>
            <a:ext cx="184991" cy="9344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75881" y="3216831"/>
            <a:ext cx="1203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Deferred epoch</a:t>
            </a:r>
          </a:p>
          <a:p>
            <a:r>
              <a:rPr lang="en-CA" sz="1400" dirty="0"/>
              <a:t>b</a:t>
            </a:r>
            <a:r>
              <a:rPr lang="en-CA" sz="1400" dirty="0" smtClean="0"/>
              <a:t>eing recorded</a:t>
            </a:r>
            <a:endParaRPr lang="en-CA" sz="1400" dirty="0"/>
          </a:p>
        </p:txBody>
      </p:sp>
      <p:sp>
        <p:nvSpPr>
          <p:cNvPr id="5130" name="TextBox 5129"/>
          <p:cNvSpPr txBox="1"/>
          <p:nvPr/>
        </p:nvSpPr>
        <p:spPr>
          <a:xfrm>
            <a:off x="5425964" y="2812914"/>
            <a:ext cx="1450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Replayed when</a:t>
            </a:r>
          </a:p>
          <a:p>
            <a:r>
              <a:rPr lang="en-CA" dirty="0" smtClean="0"/>
              <a:t>activated</a:t>
            </a:r>
            <a:endParaRPr lang="en-CA" dirty="0"/>
          </a:p>
        </p:txBody>
      </p:sp>
      <p:sp>
        <p:nvSpPr>
          <p:cNvPr id="5131" name="TextBox 5130"/>
          <p:cNvSpPr txBox="1"/>
          <p:nvPr/>
        </p:nvSpPr>
        <p:spPr>
          <a:xfrm>
            <a:off x="5607749" y="914400"/>
            <a:ext cx="286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Epoch e</a:t>
            </a:r>
            <a:r>
              <a:rPr lang="en-CA" baseline="-25000" dirty="0" smtClean="0">
                <a:solidFill>
                  <a:srgbClr val="0070C0"/>
                </a:solidFill>
              </a:rPr>
              <a:t>1</a:t>
            </a:r>
            <a:r>
              <a:rPr lang="en-CA" dirty="0" smtClean="0">
                <a:solidFill>
                  <a:srgbClr val="0070C0"/>
                </a:solidFill>
              </a:rPr>
              <a:t> cannot be activated yet</a:t>
            </a:r>
            <a:endParaRPr lang="en-CA" dirty="0">
              <a:solidFill>
                <a:srgbClr val="0070C0"/>
              </a:solidFill>
            </a:endParaRPr>
          </a:p>
        </p:txBody>
      </p:sp>
      <p:cxnSp>
        <p:nvCxnSpPr>
          <p:cNvPr id="5133" name="Straight Arrow Connector 5132"/>
          <p:cNvCxnSpPr>
            <a:stCxn id="5131" idx="1"/>
            <a:endCxn id="9" idx="0"/>
          </p:cNvCxnSpPr>
          <p:nvPr/>
        </p:nvCxnSpPr>
        <p:spPr>
          <a:xfrm flipH="1">
            <a:off x="4113213" y="1099066"/>
            <a:ext cx="1494536" cy="488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5990" y="3548010"/>
            <a:ext cx="18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Epoch e</a:t>
            </a:r>
            <a:r>
              <a:rPr lang="en-CA" baseline="-25000" dirty="0" smtClean="0">
                <a:solidFill>
                  <a:srgbClr val="0070C0"/>
                </a:solidFill>
              </a:rPr>
              <a:t>1</a:t>
            </a:r>
            <a:r>
              <a:rPr lang="en-CA" dirty="0" smtClean="0">
                <a:solidFill>
                  <a:srgbClr val="0070C0"/>
                </a:solidFill>
              </a:rPr>
              <a:t> is deferred</a:t>
            </a:r>
            <a:endParaRPr lang="en-CA" dirty="0">
              <a:solidFill>
                <a:srgbClr val="0070C0"/>
              </a:solidFill>
            </a:endParaRPr>
          </a:p>
        </p:txBody>
      </p:sp>
      <p:cxnSp>
        <p:nvCxnSpPr>
          <p:cNvPr id="5135" name="Straight Arrow Connector 5134"/>
          <p:cNvCxnSpPr>
            <a:stCxn id="48" idx="3"/>
            <a:endCxn id="42" idx="1"/>
          </p:cNvCxnSpPr>
          <p:nvPr/>
        </p:nvCxnSpPr>
        <p:spPr>
          <a:xfrm flipV="1">
            <a:off x="2767975" y="3478441"/>
            <a:ext cx="1107906" cy="254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 animBg="1"/>
      <p:bldP spid="41" grpId="0" animBg="1"/>
      <p:bldP spid="42" grpId="0"/>
      <p:bldP spid="5130" grpId="0"/>
      <p:bldP spid="5131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Notes: Deferring, Recording and Replaying Epochs</a:t>
            </a: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876550"/>
            <a:ext cx="46005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2362200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RMA window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391503" y="217753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Active epoch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124729" y="4663559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Deferred epoch</a:t>
            </a:r>
            <a:endParaRPr lang="en-CA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28800" y="2731532"/>
            <a:ext cx="442913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05200" y="2546866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505200" y="3886200"/>
            <a:ext cx="36697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4800" y="1524000"/>
            <a:ext cx="85344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00" y="2876400"/>
            <a:ext cx="46005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819400"/>
            <a:ext cx="46005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95486" y="503289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Progress engine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050256" y="4419600"/>
            <a:ext cx="997744" cy="613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57200" y="1828800"/>
            <a:ext cx="85344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00" y="2818800"/>
            <a:ext cx="46005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00" y="2818800"/>
            <a:ext cx="59531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00" y="2818800"/>
            <a:ext cx="60483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67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Notes: Epoch Matching</a:t>
            </a: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dirty="0" smtClean="0"/>
              <a:t>Need to keep history of granted accesses from targets to origins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  <a:cs typeface="Arial" panose="020B0604020202020204" pitchFamily="34" charset="0"/>
              </a:rPr>
              <a:t>Message queues again? …. Scalability?</a:t>
            </a:r>
          </a:p>
          <a:p>
            <a:r>
              <a:rPr lang="en-CA" b="1" i="1" dirty="0" smtClean="0">
                <a:solidFill>
                  <a:srgbClr val="00B050"/>
                </a:solidFill>
                <a:cs typeface="Arial" panose="020B0604020202020204" pitchFamily="34" charset="0"/>
              </a:rPr>
              <a:t>We Achieved all epoch matching in O(1) for both time and space!</a:t>
            </a: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080000"/>
            <a:ext cx="74771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080000"/>
            <a:ext cx="74771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080000"/>
            <a:ext cx="74771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64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Evaluation: Setup</a:t>
            </a: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/>
              <a:t>320 dual-socket quad-core 2.67GHz Intel Xeon x5550 processors (total of 2560CPU cores)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Cache: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4 x 32KB L1 instruction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4 x 32KB L1 data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4 x 256KB L2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8MB L3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36GB RAM /node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InfiniBand: </a:t>
            </a:r>
            <a:r>
              <a:rPr lang="en-US" altLang="en-US" dirty="0" err="1" smtClean="0"/>
              <a:t>Mellanox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ConnectX</a:t>
            </a:r>
            <a:r>
              <a:rPr lang="en-US" altLang="en-US" dirty="0" smtClean="0"/>
              <a:t> </a:t>
            </a:r>
            <a:r>
              <a:rPr lang="en-US" altLang="en-US" dirty="0"/>
              <a:t>QDR HCAs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Linux kernel 2.6.18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MVAPICH </a:t>
            </a:r>
            <a:r>
              <a:rPr lang="en-US" altLang="en-US" dirty="0" smtClean="0"/>
              <a:t>2-1.9 (Vanilla)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MVAPICH 2-1.9 (with new RMA)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Evaluation: Fixing the Inefficiency Patterns</a:t>
            </a:r>
          </a:p>
          <a:p>
            <a:pPr marL="320040" lvl="1" indent="0">
              <a:lnSpc>
                <a:spcPct val="80000"/>
              </a:lnSpc>
              <a:buNone/>
            </a:pPr>
            <a:r>
              <a:rPr lang="en-US" altLang="en-US" dirty="0" smtClean="0"/>
              <a:t>Late Post</a:t>
            </a:r>
          </a:p>
          <a:p>
            <a:pPr marL="320040" lvl="1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Target is 1000</a:t>
            </a:r>
            <a:r>
              <a:rPr lang="en-US" altLang="en-US" sz="2000" dirty="0" smtClean="0">
                <a:latin typeface="Symbol" panose="05050102010706020507" pitchFamily="18" charset="2"/>
              </a:rPr>
              <a:t>m</a:t>
            </a:r>
            <a:r>
              <a:rPr lang="en-US" altLang="en-US" sz="2000" dirty="0" smtClean="0"/>
              <a:t>s late in exposing its epoch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Origin does 2 activities: Access epoch, then two-sided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All RMA are MPI_PUT (1MB)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graph shows the origin latencies for the various activities</a:t>
            </a:r>
            <a:endParaRPr lang="en-US" altLang="en-US" sz="2000" dirty="0"/>
          </a:p>
          <a:p>
            <a:pPr marL="320040" lvl="1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altLang="en-US" dirty="0" smtClean="0">
                <a:solidFill>
                  <a:srgbClr val="00B050"/>
                </a:solidFill>
              </a:rPr>
              <a:t>The nonblocking series overlaps the subsequent activity with the delay</a:t>
            </a:r>
            <a:endParaRPr lang="en-CA" sz="2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170975"/>
              </p:ext>
            </p:extLst>
          </p:nvPr>
        </p:nvGraphicFramePr>
        <p:xfrm>
          <a:off x="1828800" y="3224212"/>
          <a:ext cx="5305425" cy="2566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71812"/>
            <a:ext cx="3914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7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Evaluation: Fixing the Inefficiency Patterns</a:t>
            </a:r>
          </a:p>
          <a:p>
            <a:pPr marL="320040" lvl="1" indent="0">
              <a:lnSpc>
                <a:spcPct val="80000"/>
              </a:lnSpc>
              <a:buNone/>
            </a:pPr>
            <a:r>
              <a:rPr lang="en-US" altLang="en-US" dirty="0" smtClean="0"/>
              <a:t>Late Complete</a:t>
            </a:r>
          </a:p>
          <a:p>
            <a:pPr marL="320040" lvl="1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Origin overlaps 1000</a:t>
            </a:r>
            <a:r>
              <a:rPr lang="en-US" altLang="en-US" sz="2000" dirty="0" smtClean="0">
                <a:latin typeface="Symbol" panose="05050102010706020507" pitchFamily="18" charset="2"/>
              </a:rPr>
              <a:t>m</a:t>
            </a:r>
            <a:r>
              <a:rPr lang="en-US" altLang="en-US" sz="2000" dirty="0" smtClean="0"/>
              <a:t>s of work inside its epoch.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graph shows the target epoch length.</a:t>
            </a:r>
          </a:p>
          <a:p>
            <a:pPr marL="320040" lvl="1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en-US" dirty="0" smtClean="0">
              <a:solidFill>
                <a:srgbClr val="00B050"/>
              </a:solidFill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CA" dirty="0" smtClean="0">
                <a:solidFill>
                  <a:srgbClr val="00B050"/>
                </a:solidFill>
              </a:rPr>
              <a:t>The nonblocking synchronization prevents the target from suffering the origin-side work latency. </a:t>
            </a:r>
            <a:endParaRPr lang="en-CA" sz="2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600" y="2743200"/>
            <a:ext cx="4391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07873"/>
              </p:ext>
            </p:extLst>
          </p:nvPr>
        </p:nvGraphicFramePr>
        <p:xfrm>
          <a:off x="1828800" y="2886075"/>
          <a:ext cx="5115600" cy="270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62400" y="1025009"/>
            <a:ext cx="270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Longer than data transfer time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19400" y="1209675"/>
            <a:ext cx="1143000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Evaluation: Fixing the Inefficiency Patterns</a:t>
            </a:r>
          </a:p>
          <a:p>
            <a:pPr marL="320040" lvl="1" indent="0">
              <a:lnSpc>
                <a:spcPct val="80000"/>
              </a:lnSpc>
              <a:buNone/>
            </a:pPr>
            <a:r>
              <a:rPr lang="en-US" altLang="en-US" dirty="0" smtClean="0"/>
              <a:t>Early fence</a:t>
            </a:r>
          </a:p>
          <a:p>
            <a:pPr marL="320040" lvl="1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Target is 1000</a:t>
            </a:r>
            <a:r>
              <a:rPr lang="en-US" altLang="en-US" sz="2000" dirty="0" smtClean="0">
                <a:latin typeface="Symbol" panose="05050102010706020507" pitchFamily="18" charset="2"/>
              </a:rPr>
              <a:t>m</a:t>
            </a:r>
            <a:r>
              <a:rPr lang="en-US" altLang="en-US" sz="2000" dirty="0" smtClean="0"/>
              <a:t>s late in exposing its epoch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Acting target does 2 activities: Access epoch, then two-sided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graph shows the cumulative latency of the acting </a:t>
            </a:r>
            <a:r>
              <a:rPr lang="en-US" altLang="en-US" sz="2000" dirty="0"/>
              <a:t>origin </a:t>
            </a:r>
            <a:r>
              <a:rPr lang="en-US" altLang="en-US" sz="2000" dirty="0" smtClean="0"/>
              <a:t>for both activities</a:t>
            </a:r>
            <a:endParaRPr lang="en-US" altLang="en-US" sz="2000" dirty="0"/>
          </a:p>
          <a:p>
            <a:pPr marL="320040" lvl="1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altLang="en-US" dirty="0" smtClean="0">
                <a:solidFill>
                  <a:srgbClr val="00B050"/>
                </a:solidFill>
              </a:rPr>
              <a:t>The nonblocking series overlaps the subsequent activity with the epoch latency.</a:t>
            </a:r>
            <a:endParaRPr lang="en-CA" sz="2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67000"/>
            <a:ext cx="3914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469565"/>
              </p:ext>
            </p:extLst>
          </p:nvPr>
        </p:nvGraphicFramePr>
        <p:xfrm>
          <a:off x="1447800" y="2781300"/>
          <a:ext cx="5115600" cy="2746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975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0B46-81DC-4E4C-BF02-A286634E1668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3200" dirty="0" smtClean="0"/>
              <a:t>MPI One-Sided: Epochs and Synchronizations</a:t>
            </a:r>
          </a:p>
          <a:p>
            <a:r>
              <a:rPr lang="en-CA" sz="3200" dirty="0" smtClean="0"/>
              <a:t>Synchronization Burden</a:t>
            </a:r>
          </a:p>
          <a:p>
            <a:r>
              <a:rPr lang="en-CA" sz="3200" dirty="0" smtClean="0"/>
              <a:t>Nonblocking Synchronizations</a:t>
            </a:r>
          </a:p>
          <a:p>
            <a:r>
              <a:rPr lang="en-CA" sz="3200" dirty="0" smtClean="0"/>
              <a:t>Semantics</a:t>
            </a:r>
          </a:p>
          <a:p>
            <a:r>
              <a:rPr lang="en-CA" sz="3200" dirty="0" smtClean="0"/>
              <a:t>Visualizing Improvements Scenarios</a:t>
            </a:r>
          </a:p>
          <a:p>
            <a:r>
              <a:rPr lang="en-CA" sz="3200" dirty="0" smtClean="0"/>
              <a:t>Design Notes</a:t>
            </a:r>
          </a:p>
          <a:p>
            <a:r>
              <a:rPr lang="en-CA" sz="3200" dirty="0" smtClean="0"/>
              <a:t>Evaluation</a:t>
            </a:r>
          </a:p>
          <a:p>
            <a:r>
              <a:rPr lang="en-CA" sz="3200" dirty="0" smtClean="0"/>
              <a:t>Conclusion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3886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Evaluation: Fixing the Inefficiency Patterns</a:t>
            </a:r>
          </a:p>
          <a:p>
            <a:pPr marL="320040" lvl="1" indent="0">
              <a:lnSpc>
                <a:spcPct val="80000"/>
              </a:lnSpc>
              <a:buNone/>
            </a:pPr>
            <a:r>
              <a:rPr lang="en-US" altLang="en-US" dirty="0" smtClean="0"/>
              <a:t>Wait a Fence</a:t>
            </a:r>
          </a:p>
          <a:p>
            <a:pPr marL="320040" lvl="1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Acting origin overlaps 1000</a:t>
            </a:r>
            <a:r>
              <a:rPr lang="en-US" altLang="en-US" sz="2000" dirty="0" smtClean="0">
                <a:latin typeface="Symbol" panose="05050102010706020507" pitchFamily="18" charset="2"/>
              </a:rPr>
              <a:t>m</a:t>
            </a:r>
            <a:r>
              <a:rPr lang="en-US" altLang="en-US" sz="2000" dirty="0" smtClean="0"/>
              <a:t>s of work inside its epoch.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graph shows the acting target epoch length.</a:t>
            </a:r>
          </a:p>
          <a:p>
            <a:pPr marL="320040" lvl="1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en-US" dirty="0" smtClean="0">
              <a:solidFill>
                <a:srgbClr val="00B050"/>
              </a:solidFill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CA" dirty="0" smtClean="0">
                <a:solidFill>
                  <a:srgbClr val="00B050"/>
                </a:solidFill>
              </a:rPr>
              <a:t>The nonblocking synchronization prevents the acting target from suffering the origin-side work latency. </a:t>
            </a:r>
            <a:endParaRPr lang="en-CA" sz="2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600" y="2818800"/>
            <a:ext cx="4391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43400" y="1025009"/>
            <a:ext cx="270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Longer than data transfer time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00400" y="1209675"/>
            <a:ext cx="1143000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505931"/>
              </p:ext>
            </p:extLst>
          </p:nvPr>
        </p:nvGraphicFramePr>
        <p:xfrm>
          <a:off x="1785600" y="2952150"/>
          <a:ext cx="5115600" cy="2565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381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Evaluation: Fixing the Inefficiency Patterns</a:t>
            </a:r>
          </a:p>
          <a:p>
            <a:pPr marL="320040" lvl="1" indent="0">
              <a:lnSpc>
                <a:spcPct val="80000"/>
              </a:lnSpc>
              <a:buNone/>
            </a:pPr>
            <a:r>
              <a:rPr lang="en-US" altLang="en-US" dirty="0" smtClean="0"/>
              <a:t>Late Unlock</a:t>
            </a:r>
          </a:p>
          <a:p>
            <a:pPr marL="320040" lvl="1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All RMA are MPI_PUT (1MB)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Origin O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 asks for the lock first (exclusively).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Origin O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asks for the same lock  … after O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 did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Origin O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 works for 1000</a:t>
            </a:r>
            <a:r>
              <a:rPr lang="en-US" altLang="en-US" sz="2000" dirty="0" smtClean="0">
                <a:latin typeface="Symbol" panose="05050102010706020507" pitchFamily="18" charset="2"/>
              </a:rPr>
              <a:t>m</a:t>
            </a:r>
            <a:r>
              <a:rPr lang="en-US" altLang="en-US" sz="2000" dirty="0" smtClean="0"/>
              <a:t>s before releasing the lock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graph shows the epoch latency for each origin</a:t>
            </a:r>
            <a:endParaRPr lang="en-US" altLang="en-US" sz="2000" dirty="0"/>
          </a:p>
          <a:p>
            <a:pPr marL="320040" lvl="1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altLang="en-US" dirty="0" smtClean="0">
                <a:solidFill>
                  <a:srgbClr val="00B050"/>
                </a:solidFill>
              </a:rPr>
              <a:t>The nonblocking series prevents the first lock holder from propagating  its work latency to the subsequent requester</a:t>
            </a:r>
            <a:endParaRPr lang="en-CA" sz="2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48000"/>
            <a:ext cx="3914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184119"/>
              </p:ext>
            </p:extLst>
          </p:nvPr>
        </p:nvGraphicFramePr>
        <p:xfrm>
          <a:off x="1828800" y="3295650"/>
          <a:ext cx="5306400" cy="233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59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Evaluation: Out-of-Order Epoch Completion</a:t>
            </a:r>
            <a:endParaRPr lang="en-US" dirty="0"/>
          </a:p>
          <a:p>
            <a:pPr marL="0" indent="0">
              <a:buNone/>
            </a:pPr>
            <a:r>
              <a:rPr lang="en-US" altLang="en-US" dirty="0" smtClean="0"/>
              <a:t>A_A_A_R, GATS</a:t>
            </a:r>
          </a:p>
          <a:p>
            <a:pPr lvl="1">
              <a:lnSpc>
                <a:spcPct val="80000"/>
              </a:lnSpc>
            </a:pPr>
            <a:r>
              <a:rPr lang="en-CA" altLang="en-US" sz="2000" dirty="0" smtClean="0"/>
              <a:t>All test series are </a:t>
            </a:r>
            <a:r>
              <a:rPr lang="en-CA" altLang="en-US" sz="2000" dirty="0" err="1" smtClean="0"/>
              <a:t>nonblocking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 single origin O opens an access towards targets T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 and T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in that order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 is 1000</a:t>
            </a:r>
            <a:r>
              <a:rPr lang="en-US" altLang="en-US" sz="2000" dirty="0" smtClean="0">
                <a:latin typeface="Symbol" panose="05050102010706020507" pitchFamily="18" charset="2"/>
              </a:rPr>
              <a:t>m</a:t>
            </a:r>
            <a:r>
              <a:rPr lang="en-US" altLang="en-US" sz="2000" dirty="0" smtClean="0"/>
              <a:t>s late in exposing its epoch (Late Post)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graph shows the epoch length of  T</a:t>
            </a:r>
            <a:r>
              <a:rPr lang="en-US" altLang="en-US" sz="2000" baseline="-25000" dirty="0" smtClean="0"/>
              <a:t>1 </a:t>
            </a:r>
            <a:r>
              <a:rPr lang="en-US" altLang="en-US" sz="2000" dirty="0" smtClean="0"/>
              <a:t>and the cumulative length of both origin epochs.</a:t>
            </a:r>
            <a:endParaRPr lang="en-US" altLang="en-US" sz="2000" dirty="0"/>
          </a:p>
          <a:p>
            <a:pPr marL="320040" lvl="1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CA" altLang="en-US" dirty="0" smtClean="0">
                <a:solidFill>
                  <a:srgbClr val="00B050"/>
                </a:solidFill>
              </a:rPr>
              <a:t>A_A_A_R prevents T</a:t>
            </a:r>
            <a:r>
              <a:rPr lang="en-CA" altLang="en-US" baseline="-25000" dirty="0" smtClean="0">
                <a:solidFill>
                  <a:srgbClr val="00B050"/>
                </a:solidFill>
              </a:rPr>
              <a:t>1</a:t>
            </a:r>
            <a:r>
              <a:rPr lang="en-CA" altLang="en-US" dirty="0" smtClean="0">
                <a:solidFill>
                  <a:srgbClr val="00B050"/>
                </a:solidFill>
              </a:rPr>
              <a:t> from suffering the delay of  T</a:t>
            </a:r>
            <a:r>
              <a:rPr lang="en-CA" altLang="en-US" baseline="-25000" dirty="0" smtClean="0">
                <a:solidFill>
                  <a:srgbClr val="00B050"/>
                </a:solidFill>
              </a:rPr>
              <a:t>0</a:t>
            </a:r>
            <a:r>
              <a:rPr lang="en-CA" altLang="en-US" dirty="0" smtClean="0">
                <a:solidFill>
                  <a:srgbClr val="00B050"/>
                </a:solidFill>
              </a:rPr>
              <a:t>. The origin completes faster overall as well.</a:t>
            </a:r>
            <a:endParaRPr lang="en-CA" sz="2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493713"/>
              </p:ext>
            </p:extLst>
          </p:nvPr>
        </p:nvGraphicFramePr>
        <p:xfrm>
          <a:off x="1981200" y="2844525"/>
          <a:ext cx="5305425" cy="24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43200"/>
            <a:ext cx="3162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Evaluation: Out-of-Order Epoch Completion</a:t>
            </a:r>
            <a:endParaRPr lang="en-US" dirty="0"/>
          </a:p>
          <a:p>
            <a:pPr marL="0" indent="0">
              <a:buNone/>
            </a:pPr>
            <a:r>
              <a:rPr lang="en-US" altLang="en-US" dirty="0" smtClean="0"/>
              <a:t>A_A_A_R, lock/unlock</a:t>
            </a:r>
          </a:p>
          <a:p>
            <a:pPr lvl="1">
              <a:lnSpc>
                <a:spcPct val="80000"/>
              </a:lnSpc>
            </a:pPr>
            <a:r>
              <a:rPr lang="en-CA" altLang="en-US" sz="2000" dirty="0" smtClean="0"/>
              <a:t>All test series are </a:t>
            </a:r>
            <a:r>
              <a:rPr lang="en-CA" altLang="en-US" sz="2000" dirty="0" err="1" smtClean="0"/>
              <a:t>nonblocking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Origin O</a:t>
            </a:r>
            <a:r>
              <a:rPr lang="en-US" altLang="en-US" sz="2000" baseline="-25000" dirty="0"/>
              <a:t>1</a:t>
            </a:r>
            <a:r>
              <a:rPr lang="en-US" altLang="en-US" sz="2000" dirty="0" smtClean="0"/>
              <a:t> requests a lock from target T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 right after O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 gets it exclusively.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Origin O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then requests a subsequent lock from T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Origin O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 works for 1000</a:t>
            </a:r>
            <a:r>
              <a:rPr lang="en-US" altLang="en-US" sz="2000" dirty="0" smtClean="0">
                <a:latin typeface="Symbol" panose="05050102010706020507" pitchFamily="18" charset="2"/>
              </a:rPr>
              <a:t>m</a:t>
            </a:r>
            <a:r>
              <a:rPr lang="en-US" altLang="en-US" sz="2000" dirty="0" smtClean="0"/>
              <a:t>s before releasing the lock of T</a:t>
            </a:r>
            <a:r>
              <a:rPr lang="en-US" altLang="en-US" sz="2000" baseline="-25000" dirty="0" smtClean="0"/>
              <a:t>0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graph shows the cumulative epoch latency of O</a:t>
            </a:r>
            <a:r>
              <a:rPr lang="en-US" altLang="en-US" sz="2000" baseline="-25000" dirty="0" smtClean="0"/>
              <a:t>1</a:t>
            </a:r>
            <a:endParaRPr lang="en-US" altLang="en-US" dirty="0"/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en-US" dirty="0" smtClean="0">
              <a:solidFill>
                <a:srgbClr val="00B050"/>
              </a:solidFill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CA" altLang="en-US" dirty="0" smtClean="0">
                <a:solidFill>
                  <a:srgbClr val="00B050"/>
                </a:solidFill>
              </a:rPr>
              <a:t>The overall O</a:t>
            </a:r>
            <a:r>
              <a:rPr lang="en-CA" altLang="en-US" baseline="-25000" dirty="0" smtClean="0">
                <a:solidFill>
                  <a:srgbClr val="00B050"/>
                </a:solidFill>
              </a:rPr>
              <a:t>1</a:t>
            </a:r>
            <a:r>
              <a:rPr lang="en-CA" altLang="en-US" dirty="0" smtClean="0">
                <a:solidFill>
                  <a:srgbClr val="00B050"/>
                </a:solidFill>
              </a:rPr>
              <a:t> latency for both locks is lower when A_A_A_R is enabled.</a:t>
            </a:r>
            <a:endParaRPr lang="en-CA" sz="2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67050"/>
            <a:ext cx="3162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6362700" y="6477000"/>
            <a:ext cx="2476500" cy="228600"/>
          </a:xfrm>
        </p:spPr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451315"/>
              </p:ext>
            </p:extLst>
          </p:nvPr>
        </p:nvGraphicFramePr>
        <p:xfrm>
          <a:off x="2090737" y="3305175"/>
          <a:ext cx="4962525" cy="2105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2"/>
          <p:cNvSpPr txBox="1"/>
          <p:nvPr/>
        </p:nvSpPr>
        <p:spPr>
          <a:xfrm>
            <a:off x="3605211" y="5019675"/>
            <a:ext cx="3114676" cy="369335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Cumulative O</a:t>
            </a:r>
            <a:r>
              <a:rPr kumimoji="0" lang="en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epoch latency</a:t>
            </a:r>
          </a:p>
        </p:txBody>
      </p:sp>
    </p:spTree>
    <p:extLst>
      <p:ext uri="{BB962C8B-B14F-4D97-AF65-F5344CB8AC3E}">
        <p14:creationId xmlns:p14="http://schemas.microsoft.com/office/powerpoint/2010/main" val="39094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Evaluation: Out-of-Order Epoch Completion</a:t>
            </a:r>
            <a:endParaRPr lang="en-US" dirty="0"/>
          </a:p>
          <a:p>
            <a:pPr marL="0" indent="0">
              <a:buNone/>
            </a:pPr>
            <a:r>
              <a:rPr lang="en-US" altLang="en-US" dirty="0" smtClean="0"/>
              <a:t>A_A_E_R, GATS</a:t>
            </a:r>
          </a:p>
          <a:p>
            <a:pPr lvl="1">
              <a:lnSpc>
                <a:spcPct val="80000"/>
              </a:lnSpc>
            </a:pPr>
            <a:r>
              <a:rPr lang="en-CA" altLang="en-US" sz="2000" dirty="0" smtClean="0"/>
              <a:t>All test series are </a:t>
            </a:r>
            <a:r>
              <a:rPr lang="en-CA" altLang="en-US" sz="2000" dirty="0" err="1" smtClean="0"/>
              <a:t>nonblocking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 is origin and 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is target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is target for P</a:t>
            </a:r>
            <a:r>
              <a:rPr lang="en-US" altLang="en-US" sz="2000" baseline="-25000" dirty="0"/>
              <a:t>0</a:t>
            </a:r>
            <a:r>
              <a:rPr lang="en-US" altLang="en-US" sz="2000" dirty="0" smtClean="0"/>
              <a:t> and then origin for P</a:t>
            </a:r>
            <a:r>
              <a:rPr lang="en-US" altLang="en-US" sz="2000" baseline="-25000" dirty="0" smtClean="0"/>
              <a:t>1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 works 1000</a:t>
            </a:r>
            <a:r>
              <a:rPr lang="en-US" altLang="en-US" sz="2000" dirty="0" smtClean="0">
                <a:latin typeface="Symbol" panose="05050102010706020507" pitchFamily="18" charset="2"/>
              </a:rPr>
              <a:t>m</a:t>
            </a:r>
            <a:r>
              <a:rPr lang="en-US" altLang="en-US" sz="2000" dirty="0" smtClean="0"/>
              <a:t>s and is late for closing its access epoch.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graph shows the latency of 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and the overall latency of P</a:t>
            </a:r>
            <a:r>
              <a:rPr lang="en-US" altLang="en-US" sz="2000" baseline="-25000" dirty="0" smtClean="0"/>
              <a:t>2</a:t>
            </a:r>
            <a:endParaRPr lang="en-US" altLang="en-US" sz="2000" dirty="0" smtClean="0"/>
          </a:p>
          <a:p>
            <a:pPr marL="320040" lvl="1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en-US" dirty="0" smtClean="0">
              <a:solidFill>
                <a:srgbClr val="00B050"/>
              </a:solidFill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CA" altLang="en-US" dirty="0" smtClean="0">
                <a:solidFill>
                  <a:srgbClr val="00B050"/>
                </a:solidFill>
              </a:rPr>
              <a:t>A_A_E_R prevents P</a:t>
            </a:r>
            <a:r>
              <a:rPr lang="en-CA" altLang="en-US" baseline="-25000" dirty="0" smtClean="0">
                <a:solidFill>
                  <a:srgbClr val="00B050"/>
                </a:solidFill>
              </a:rPr>
              <a:t>1</a:t>
            </a:r>
            <a:r>
              <a:rPr lang="en-CA" altLang="en-US" dirty="0" smtClean="0">
                <a:solidFill>
                  <a:srgbClr val="00B050"/>
                </a:solidFill>
              </a:rPr>
              <a:t> from suffering the delay of  P</a:t>
            </a:r>
            <a:r>
              <a:rPr lang="en-CA" altLang="en-US" baseline="-25000" dirty="0" smtClean="0">
                <a:solidFill>
                  <a:srgbClr val="00B050"/>
                </a:solidFill>
              </a:rPr>
              <a:t>0</a:t>
            </a:r>
            <a:r>
              <a:rPr lang="en-CA" altLang="en-US" dirty="0" smtClean="0">
                <a:solidFill>
                  <a:srgbClr val="00B050"/>
                </a:solidFill>
              </a:rPr>
              <a:t>. P</a:t>
            </a:r>
            <a:r>
              <a:rPr lang="en-CA" altLang="en-US" baseline="-25000" dirty="0" smtClean="0">
                <a:solidFill>
                  <a:srgbClr val="00B050"/>
                </a:solidFill>
              </a:rPr>
              <a:t>2</a:t>
            </a:r>
            <a:r>
              <a:rPr lang="en-CA" altLang="en-US" dirty="0" smtClean="0">
                <a:solidFill>
                  <a:srgbClr val="00B050"/>
                </a:solidFill>
              </a:rPr>
              <a:t> completes 	faster overall as well.</a:t>
            </a:r>
            <a:endParaRPr lang="en-CA" sz="2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123016"/>
              </p:ext>
            </p:extLst>
          </p:nvPr>
        </p:nvGraphicFramePr>
        <p:xfrm>
          <a:off x="2057400" y="3048000"/>
          <a:ext cx="51156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71800"/>
            <a:ext cx="30003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Evaluation: Out-of-Order Epoch Completion</a:t>
            </a:r>
            <a:endParaRPr lang="en-US" dirty="0"/>
          </a:p>
          <a:p>
            <a:pPr marL="0" indent="0">
              <a:buNone/>
            </a:pPr>
            <a:r>
              <a:rPr lang="en-US" altLang="en-US" dirty="0"/>
              <a:t>E</a:t>
            </a:r>
            <a:r>
              <a:rPr lang="en-US" altLang="en-US" dirty="0" smtClean="0"/>
              <a:t>_A_E_R, GATS</a:t>
            </a:r>
          </a:p>
          <a:p>
            <a:pPr lvl="1">
              <a:lnSpc>
                <a:spcPct val="80000"/>
              </a:lnSpc>
            </a:pPr>
            <a:r>
              <a:rPr lang="en-CA" altLang="en-US" sz="2000" dirty="0" smtClean="0"/>
              <a:t>All test series are </a:t>
            </a:r>
            <a:r>
              <a:rPr lang="en-CA" altLang="en-US" sz="2000" dirty="0" err="1" smtClean="0"/>
              <a:t>nonblocking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 single target opens an exposure epoch towards an origin O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 and then towards another origin O</a:t>
            </a:r>
            <a:r>
              <a:rPr lang="en-US" altLang="en-US" sz="2000" baseline="-25000" dirty="0" smtClean="0"/>
              <a:t>1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 is 1000</a:t>
            </a:r>
            <a:r>
              <a:rPr lang="en-US" altLang="en-US" sz="2000" dirty="0" smtClean="0">
                <a:latin typeface="Symbol" panose="05050102010706020507" pitchFamily="18" charset="2"/>
              </a:rPr>
              <a:t>m</a:t>
            </a:r>
            <a:r>
              <a:rPr lang="en-US" altLang="en-US" sz="2000" dirty="0" smtClean="0"/>
              <a:t>s late in closing its access epoch.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graph shows the latency of 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and the overall latency of P</a:t>
            </a:r>
            <a:r>
              <a:rPr lang="en-US" altLang="en-US" sz="2000" baseline="-25000" dirty="0" smtClean="0"/>
              <a:t>2</a:t>
            </a:r>
            <a:endParaRPr lang="en-US" altLang="en-US" sz="2000" dirty="0" smtClean="0"/>
          </a:p>
          <a:p>
            <a:pPr marL="320040" lvl="1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en-US" dirty="0" smtClean="0">
              <a:solidFill>
                <a:srgbClr val="00B050"/>
              </a:solidFill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CA" altLang="en-US" dirty="0" smtClean="0">
                <a:solidFill>
                  <a:srgbClr val="00B050"/>
                </a:solidFill>
              </a:rPr>
              <a:t>E_A_E_R prevents O</a:t>
            </a:r>
            <a:r>
              <a:rPr lang="en-CA" altLang="en-US" baseline="-25000" dirty="0" smtClean="0">
                <a:solidFill>
                  <a:srgbClr val="00B050"/>
                </a:solidFill>
              </a:rPr>
              <a:t>1</a:t>
            </a:r>
            <a:r>
              <a:rPr lang="en-CA" altLang="en-US" dirty="0" smtClean="0">
                <a:solidFill>
                  <a:srgbClr val="00B050"/>
                </a:solidFill>
              </a:rPr>
              <a:t> from suffering the delay of  O</a:t>
            </a:r>
            <a:r>
              <a:rPr lang="en-CA" altLang="en-US" baseline="-25000" dirty="0" smtClean="0">
                <a:solidFill>
                  <a:srgbClr val="00B050"/>
                </a:solidFill>
              </a:rPr>
              <a:t>0</a:t>
            </a:r>
            <a:r>
              <a:rPr lang="en-CA" altLang="en-US" dirty="0" smtClean="0">
                <a:solidFill>
                  <a:srgbClr val="00B050"/>
                </a:solidFill>
              </a:rPr>
              <a:t>. The target completes 	faster overall as well.</a:t>
            </a:r>
            <a:endParaRPr lang="en-CA" sz="2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364624"/>
              </p:ext>
            </p:extLst>
          </p:nvPr>
        </p:nvGraphicFramePr>
        <p:xfrm>
          <a:off x="2133600" y="3105150"/>
          <a:ext cx="5305425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48000"/>
            <a:ext cx="2914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5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Evaluation: Out-of-Order Epoch Completion</a:t>
            </a:r>
            <a:endParaRPr lang="en-US" dirty="0"/>
          </a:p>
          <a:p>
            <a:pPr marL="0" indent="0">
              <a:buNone/>
            </a:pPr>
            <a:r>
              <a:rPr lang="en-US" altLang="en-US" dirty="0" smtClean="0"/>
              <a:t>A_A_E_R, GATS</a:t>
            </a:r>
          </a:p>
          <a:p>
            <a:pPr lvl="1">
              <a:lnSpc>
                <a:spcPct val="80000"/>
              </a:lnSpc>
            </a:pPr>
            <a:r>
              <a:rPr lang="en-CA" altLang="en-US" sz="2000" dirty="0" smtClean="0"/>
              <a:t>All test series are </a:t>
            </a:r>
            <a:r>
              <a:rPr lang="en-CA" altLang="en-US" sz="2000" dirty="0" err="1" smtClean="0"/>
              <a:t>nonblocking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 is target and 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is origin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is origin for P</a:t>
            </a:r>
            <a:r>
              <a:rPr lang="en-US" altLang="en-US" sz="2000" baseline="-25000" dirty="0"/>
              <a:t>0</a:t>
            </a:r>
            <a:r>
              <a:rPr lang="en-US" altLang="en-US" sz="2000" dirty="0" smtClean="0"/>
              <a:t> and then target for P</a:t>
            </a:r>
            <a:r>
              <a:rPr lang="en-US" altLang="en-US" sz="2000" baseline="-25000" dirty="0" smtClean="0"/>
              <a:t>1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 exposes its epoch 1000</a:t>
            </a:r>
            <a:r>
              <a:rPr lang="en-US" altLang="en-US" sz="2000" dirty="0" smtClean="0">
                <a:latin typeface="Symbol" panose="05050102010706020507" pitchFamily="18" charset="2"/>
              </a:rPr>
              <a:t>m</a:t>
            </a:r>
            <a:r>
              <a:rPr lang="en-US" altLang="en-US" sz="2000" dirty="0" smtClean="0"/>
              <a:t>s late.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graph shows the latency of 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and the overall latency of P</a:t>
            </a:r>
            <a:r>
              <a:rPr lang="en-US" altLang="en-US" sz="2000" baseline="-25000" dirty="0" smtClean="0"/>
              <a:t>2</a:t>
            </a:r>
            <a:endParaRPr lang="en-US" altLang="en-US" sz="2000" dirty="0" smtClean="0"/>
          </a:p>
          <a:p>
            <a:pPr marL="320040" lvl="1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en-US" dirty="0" smtClean="0">
              <a:solidFill>
                <a:srgbClr val="00B050"/>
              </a:solidFill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CA" altLang="en-US" dirty="0" smtClean="0">
                <a:solidFill>
                  <a:srgbClr val="00B050"/>
                </a:solidFill>
              </a:rPr>
              <a:t>A_A_E_R prevents P</a:t>
            </a:r>
            <a:r>
              <a:rPr lang="en-CA" altLang="en-US" baseline="-25000" dirty="0" smtClean="0">
                <a:solidFill>
                  <a:srgbClr val="00B050"/>
                </a:solidFill>
              </a:rPr>
              <a:t>1</a:t>
            </a:r>
            <a:r>
              <a:rPr lang="en-CA" altLang="en-US" dirty="0" smtClean="0">
                <a:solidFill>
                  <a:srgbClr val="00B050"/>
                </a:solidFill>
              </a:rPr>
              <a:t> from suffering the delay of  P</a:t>
            </a:r>
            <a:r>
              <a:rPr lang="en-CA" altLang="en-US" baseline="-25000" dirty="0" smtClean="0">
                <a:solidFill>
                  <a:srgbClr val="00B050"/>
                </a:solidFill>
              </a:rPr>
              <a:t>0</a:t>
            </a:r>
            <a:r>
              <a:rPr lang="en-CA" altLang="en-US" dirty="0" smtClean="0">
                <a:solidFill>
                  <a:srgbClr val="00B050"/>
                </a:solidFill>
              </a:rPr>
              <a:t>. P</a:t>
            </a:r>
            <a:r>
              <a:rPr lang="en-CA" altLang="en-US" baseline="-25000" dirty="0" smtClean="0">
                <a:solidFill>
                  <a:srgbClr val="00B050"/>
                </a:solidFill>
              </a:rPr>
              <a:t>2</a:t>
            </a:r>
            <a:r>
              <a:rPr lang="en-CA" altLang="en-US" dirty="0" smtClean="0">
                <a:solidFill>
                  <a:srgbClr val="00B050"/>
                </a:solidFill>
              </a:rPr>
              <a:t> completes 	faster overall as well.</a:t>
            </a:r>
            <a:endParaRPr lang="en-CA" sz="2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173628"/>
              </p:ext>
            </p:extLst>
          </p:nvPr>
        </p:nvGraphicFramePr>
        <p:xfrm>
          <a:off x="1828800" y="3200400"/>
          <a:ext cx="5115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057525"/>
            <a:ext cx="29527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Evaluation: Application Pattern</a:t>
            </a:r>
            <a:endParaRPr lang="en-US" dirty="0"/>
          </a:p>
          <a:p>
            <a:pPr marL="0" indent="0">
              <a:buNone/>
            </a:pPr>
            <a:r>
              <a:rPr lang="en-US" altLang="en-US" dirty="0" smtClean="0"/>
              <a:t>Massive unstructured dynamic transactions.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Multiple rounds of a set {P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} of peers </a:t>
            </a:r>
            <a:r>
              <a:rPr lang="en-US" altLang="en-US" b="1" dirty="0" smtClean="0"/>
              <a:t>atomically updating </a:t>
            </a:r>
            <a:r>
              <a:rPr lang="en-US" altLang="en-US" dirty="0" smtClean="0"/>
              <a:t>another (not necessarily disjoint) set {P</a:t>
            </a:r>
            <a:r>
              <a:rPr lang="en-US" altLang="en-US" baseline="-25000" dirty="0" smtClean="0"/>
              <a:t>j</a:t>
            </a:r>
            <a:r>
              <a:rPr lang="en-US" altLang="en-US" dirty="0" smtClean="0"/>
              <a:t>} of peers.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 … successions of lock_exclusive, accumulate, unlock</a:t>
            </a: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18810"/>
              </p:ext>
            </p:extLst>
          </p:nvPr>
        </p:nvGraphicFramePr>
        <p:xfrm>
          <a:off x="1524000" y="2362200"/>
          <a:ext cx="57531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5105400"/>
            <a:ext cx="695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2060"/>
                </a:solidFill>
              </a:rPr>
              <a:t>A_A_A_R removes contention between adjacent locks meant for disjoint targets!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634514"/>
            <a:ext cx="7692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B050"/>
                </a:solidFill>
              </a:rPr>
              <a:t>A_A_A_R allows 184,422 (39%), 205,377(20%) and 339,359(16%) more trs/s than the </a:t>
            </a:r>
          </a:p>
          <a:p>
            <a:r>
              <a:rPr lang="en-CA" dirty="0" smtClean="0">
                <a:solidFill>
                  <a:srgbClr val="00B050"/>
                </a:solidFill>
              </a:rPr>
              <a:t>“New” series for 64, 128 and 256 CPU cores respectively.</a:t>
            </a: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0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Evaluation: Application (One-Sided|GATS LU)</a:t>
            </a:r>
            <a:endParaRPr lang="en-US" dirty="0"/>
          </a:p>
          <a:p>
            <a:pPr marL="0" indent="0">
              <a:buNone/>
            </a:pPr>
            <a:r>
              <a:rPr lang="en-US" altLang="en-US" dirty="0" smtClean="0"/>
              <a:t>Matrix of 8,192 x 8,192</a:t>
            </a: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11/19/2014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461885"/>
            <a:ext cx="8745978" cy="294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5634514"/>
            <a:ext cx="650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B050"/>
                </a:solidFill>
              </a:rPr>
              <a:t>Performance improvement of up to 50% with </a:t>
            </a:r>
            <a:r>
              <a:rPr lang="en-CA" dirty="0" err="1" smtClean="0">
                <a:solidFill>
                  <a:srgbClr val="00B050"/>
                </a:solidFill>
              </a:rPr>
              <a:t>nonblocking</a:t>
            </a:r>
            <a:r>
              <a:rPr lang="en-CA" dirty="0" smtClean="0">
                <a:solidFill>
                  <a:srgbClr val="00B050"/>
                </a:solidFill>
              </a:rPr>
              <a:t> synchronizations</a:t>
            </a: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7630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Evaluation: Application (One-Sided|GATS LU)</a:t>
            </a:r>
            <a:endParaRPr lang="en-US" dirty="0"/>
          </a:p>
          <a:p>
            <a:pPr marL="0" indent="0">
              <a:buNone/>
            </a:pPr>
            <a:r>
              <a:rPr lang="en-US" altLang="en-US" dirty="0" smtClean="0"/>
              <a:t>Matrix of 16,384 x 16,384</a:t>
            </a: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11/19/2014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2462400"/>
            <a:ext cx="8780769" cy="297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5634514"/>
            <a:ext cx="692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B050"/>
                </a:solidFill>
              </a:rPr>
              <a:t>Performance improvement of up to 50% again with </a:t>
            </a:r>
            <a:r>
              <a:rPr lang="en-CA" dirty="0" err="1" smtClean="0">
                <a:solidFill>
                  <a:srgbClr val="00B050"/>
                </a:solidFill>
              </a:rPr>
              <a:t>nonblocking</a:t>
            </a:r>
            <a:r>
              <a:rPr lang="en-CA" dirty="0" smtClean="0">
                <a:solidFill>
                  <a:srgbClr val="00B050"/>
                </a:solidFill>
              </a:rPr>
              <a:t> synchronizations</a:t>
            </a: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6868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One-Sided: Epoch and Synchronizations</a:t>
            </a:r>
            <a:endParaRPr lang="en-CA" sz="2800" dirty="0" smtClean="0"/>
          </a:p>
          <a:p>
            <a:endParaRPr lang="en-CA" sz="3200" dirty="0" smtClean="0"/>
          </a:p>
          <a:p>
            <a:endParaRPr lang="en-CA" sz="3200" dirty="0"/>
          </a:p>
          <a:p>
            <a:endParaRPr lang="en-CA" sz="3200" dirty="0" smtClean="0"/>
          </a:p>
          <a:p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FBD-8FC0-43FE-9DB8-808958E0EAC4}" type="datetime1">
              <a:rPr lang="en-US" smtClean="0"/>
              <a:t>11/17/2014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60" y="1918811"/>
            <a:ext cx="7927059" cy="1993900"/>
          </a:xfrm>
          <a:prstGeom prst="rect">
            <a:avLst/>
          </a:prstGeom>
          <a:ln w="19050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57860" y="1625679"/>
            <a:ext cx="75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Origin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0319" y="1625679"/>
            <a:ext cx="75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Origin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734" y="1154668"/>
            <a:ext cx="246926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92D050"/>
                </a:solidFill>
              </a:rPr>
              <a:t>One-sided communications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735274" y="2757011"/>
            <a:ext cx="222586" cy="685800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381000" y="2528411"/>
            <a:ext cx="465567" cy="114300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1761" y="1549479"/>
            <a:ext cx="85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C000"/>
                </a:solidFill>
              </a:rPr>
              <a:t>Target </a:t>
            </a:r>
            <a:endParaRPr lang="en-CA" b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1800" y="4281011"/>
            <a:ext cx="429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C000"/>
                </a:solidFill>
              </a:rPr>
              <a:t>Target exposes memory for remote access </a:t>
            </a:r>
            <a:endParaRPr lang="en-CA" b="1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3919" y="2452211"/>
            <a:ext cx="2296552" cy="3048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4141115" y="1129784"/>
            <a:ext cx="707053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B0F0"/>
                </a:solidFill>
              </a:rPr>
              <a:t>Epoch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1154668"/>
            <a:ext cx="159062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7030A0"/>
                </a:solidFill>
              </a:rPr>
              <a:t>Synchronizations</a:t>
            </a:r>
            <a:endParaRPr lang="en-CA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7859" y="3366611"/>
            <a:ext cx="2593059" cy="3810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3442560" y="2223611"/>
            <a:ext cx="2593059" cy="3810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3777260" y="3557111"/>
            <a:ext cx="1907259" cy="3810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Rectangle 18"/>
          <p:cNvSpPr/>
          <p:nvPr/>
        </p:nvSpPr>
        <p:spPr>
          <a:xfrm>
            <a:off x="6291860" y="2337911"/>
            <a:ext cx="2212059" cy="3810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6264312" y="3385661"/>
            <a:ext cx="2593059" cy="3810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7304896" y="4121884"/>
            <a:ext cx="165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Blocking!</a:t>
            </a:r>
            <a:endParaRPr lang="en-CA" sz="28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032195" y="3671411"/>
            <a:ext cx="0" cy="7942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2"/>
          </p:cNvCxnSpPr>
          <p:nvPr/>
        </p:nvCxnSpPr>
        <p:spPr>
          <a:xfrm flipH="1" flipV="1">
            <a:off x="4730890" y="3938111"/>
            <a:ext cx="8200" cy="2667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545715" y="3671411"/>
            <a:ext cx="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88919" y="2718911"/>
            <a:ext cx="0" cy="72390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59160" y="2452211"/>
            <a:ext cx="0" cy="114300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894319" y="2687161"/>
            <a:ext cx="0" cy="72390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37293" y="4654629"/>
            <a:ext cx="524573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There are many kinds of epochs: Fence, GATS, lock, lock_all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5651" y="5105400"/>
            <a:ext cx="5451749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Different synchronization routines lead to different epoch types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400" y="5562600"/>
            <a:ext cx="8509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>
                <a:solidFill>
                  <a:schemeClr val="accent1">
                    <a:lumMod val="75000"/>
                  </a:schemeClr>
                </a:solidFill>
              </a:rPr>
              <a:t>Figure adapted from</a:t>
            </a:r>
            <a:r>
              <a:rPr lang="en-CA" i="1" dirty="0" smtClean="0"/>
              <a:t> </a:t>
            </a:r>
            <a:r>
              <a:rPr lang="en-CA" dirty="0" smtClean="0"/>
              <a:t>Tipparaju</a:t>
            </a:r>
            <a:r>
              <a:rPr lang="en-CA" dirty="0"/>
              <a:t>, V.; Gropp, W.; Ritzdorf, H.; Thakur, R.; Traff, J.L., </a:t>
            </a:r>
            <a:r>
              <a:rPr lang="en-CA" dirty="0">
                <a:solidFill>
                  <a:srgbClr val="000000"/>
                </a:solidFill>
              </a:rPr>
              <a:t>"</a:t>
            </a:r>
            <a:r>
              <a:rPr lang="en-CA" u="sng" dirty="0">
                <a:solidFill>
                  <a:srgbClr val="DAA600"/>
                </a:solidFill>
              </a:rPr>
              <a:t>Investigating High </a:t>
            </a:r>
            <a:endParaRPr lang="en-CA" u="sng" dirty="0" smtClean="0">
              <a:solidFill>
                <a:srgbClr val="DAA600"/>
              </a:solidFill>
            </a:endParaRPr>
          </a:p>
          <a:p>
            <a:r>
              <a:rPr lang="en-CA" u="sng" dirty="0" smtClean="0">
                <a:solidFill>
                  <a:srgbClr val="DAA600"/>
                </a:solidFill>
              </a:rPr>
              <a:t>Performance RMA </a:t>
            </a:r>
            <a:r>
              <a:rPr lang="en-CA" u="sng" dirty="0">
                <a:solidFill>
                  <a:srgbClr val="DAA600"/>
                </a:solidFill>
              </a:rPr>
              <a:t>Interfaces for the MPI-3 Standard</a:t>
            </a:r>
            <a:r>
              <a:rPr lang="en-CA" dirty="0">
                <a:solidFill>
                  <a:srgbClr val="DAA600"/>
                </a:solidFill>
              </a:rPr>
              <a:t>,</a:t>
            </a:r>
            <a:r>
              <a:rPr lang="en-CA" dirty="0">
                <a:solidFill>
                  <a:srgbClr val="000000"/>
                </a:solidFill>
              </a:rPr>
              <a:t>"</a:t>
            </a:r>
            <a:r>
              <a:rPr lang="en-CA" dirty="0"/>
              <a:t> </a:t>
            </a:r>
            <a:r>
              <a:rPr lang="en-CA" i="1" dirty="0" smtClean="0"/>
              <a:t>ICPP</a:t>
            </a:r>
            <a:r>
              <a:rPr lang="en-CA" dirty="0" smtClean="0"/>
              <a:t>, </a:t>
            </a:r>
            <a:r>
              <a:rPr lang="en-CA" dirty="0"/>
              <a:t>pp.293,300, 22-25 Sept. 2009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4800" y="838200"/>
            <a:ext cx="1017138" cy="369332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3399"/>
                </a:solidFill>
              </a:rPr>
              <a:t>Window</a:t>
            </a:r>
            <a:endParaRPr lang="en-CA" b="1" dirty="0">
              <a:solidFill>
                <a:srgbClr val="FF3399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38786" y="2528411"/>
            <a:ext cx="350133" cy="158750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9" name="Rectangle 38"/>
          <p:cNvSpPr/>
          <p:nvPr/>
        </p:nvSpPr>
        <p:spPr>
          <a:xfrm>
            <a:off x="2830338" y="3496786"/>
            <a:ext cx="350133" cy="158750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991352" y="2255361"/>
            <a:ext cx="350133" cy="158750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/>
          <p:cNvSpPr/>
          <p:nvPr/>
        </p:nvSpPr>
        <p:spPr>
          <a:xfrm>
            <a:off x="5224996" y="3671411"/>
            <a:ext cx="350133" cy="158750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/>
          <p:cNvSpPr/>
          <p:nvPr/>
        </p:nvSpPr>
        <p:spPr>
          <a:xfrm>
            <a:off x="7782874" y="2522061"/>
            <a:ext cx="350133" cy="158750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/>
          <p:cNvSpPr/>
          <p:nvPr/>
        </p:nvSpPr>
        <p:spPr>
          <a:xfrm>
            <a:off x="8153786" y="3477736"/>
            <a:ext cx="350133" cy="158750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447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  <p:bldP spid="5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04800"/>
            <a:ext cx="8763000" cy="582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800" dirty="0" smtClean="0"/>
              <a:t>We introduced entirely nonblocking epoch synchronizations with the following benefits:</a:t>
            </a:r>
          </a:p>
          <a:p>
            <a:pPr lvl="1"/>
            <a:r>
              <a:rPr lang="en-US" altLang="en-US" dirty="0" smtClean="0"/>
              <a:t>All inefficiency patterns can now be avoided or mitigated</a:t>
            </a:r>
          </a:p>
          <a:p>
            <a:pPr lvl="1"/>
            <a:r>
              <a:rPr lang="en-US" altLang="en-US" dirty="0" smtClean="0"/>
              <a:t>Flexible communication/computation overlapping</a:t>
            </a:r>
          </a:p>
          <a:p>
            <a:pPr lvl="1"/>
            <a:r>
              <a:rPr lang="en-US" altLang="en-US" dirty="0" smtClean="0"/>
              <a:t>Communication/communication overlapping</a:t>
            </a:r>
          </a:p>
          <a:p>
            <a:pPr lvl="1"/>
            <a:r>
              <a:rPr lang="en-US" altLang="en-US" dirty="0" smtClean="0"/>
              <a:t>Communication/delay overlapping</a:t>
            </a:r>
          </a:p>
          <a:p>
            <a:pPr lvl="1"/>
            <a:r>
              <a:rPr lang="en-US" altLang="en-US" dirty="0" smtClean="0"/>
              <a:t>Contention avoidance</a:t>
            </a:r>
          </a:p>
          <a:p>
            <a:pPr lvl="1"/>
            <a:r>
              <a:rPr lang="en-US" altLang="en-US" dirty="0" smtClean="0"/>
              <a:t>New use cases are made possible or performant</a:t>
            </a:r>
          </a:p>
          <a:p>
            <a:r>
              <a:rPr lang="en-US" altLang="en-US" dirty="0" smtClean="0"/>
              <a:t>Future work: </a:t>
            </a:r>
          </a:p>
          <a:p>
            <a:pPr lvl="1"/>
            <a:r>
              <a:rPr lang="en-US" altLang="en-US" dirty="0" smtClean="0"/>
              <a:t>Enable progress engine optimization for fence and </a:t>
            </a:r>
            <a:r>
              <a:rPr lang="en-US" altLang="en-US" dirty="0" err="1" smtClean="0"/>
              <a:t>lock_all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Investigate the use of nonblocking one-sided epochs in rule-based distributed engines.</a:t>
            </a:r>
          </a:p>
          <a:p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2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2960-9A37-47F7-A2B2-ABF2DEAA7C33}" type="datetime1">
              <a:rPr lang="en-US" smtClean="0"/>
              <a:t>11/17/2014</a:t>
            </a:fld>
            <a:endParaRPr lang="en-US" dirty="0"/>
          </a:p>
        </p:txBody>
      </p:sp>
      <p:pic>
        <p:nvPicPr>
          <p:cNvPr id="5" name="Picture 4" descr="http://c2st.org/wp-content/uploads/2010/01/Argonne-NL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3904" y="3302735"/>
            <a:ext cx="2808312" cy="1102427"/>
          </a:xfrm>
          <a:prstGeom prst="rect">
            <a:avLst/>
          </a:prstGeom>
          <a:noFill/>
        </p:spPr>
      </p:pic>
      <p:pic>
        <p:nvPicPr>
          <p:cNvPr id="8" name="Picture 7" descr="ql_f_w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81" y="922914"/>
            <a:ext cx="1800200" cy="123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OITLogo225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83" y="2230495"/>
            <a:ext cx="1558271" cy="1512168"/>
          </a:xfrm>
          <a:prstGeom prst="rect">
            <a:avLst/>
          </a:prstGeom>
        </p:spPr>
      </p:pic>
      <p:pic>
        <p:nvPicPr>
          <p:cNvPr id="11" name="Picture 10" descr="CFI.logo2.colRGB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311322"/>
            <a:ext cx="3184004" cy="1494533"/>
          </a:xfrm>
          <a:prstGeom prst="rect">
            <a:avLst/>
          </a:prstGeom>
        </p:spPr>
      </p:pic>
      <p:pic>
        <p:nvPicPr>
          <p:cNvPr id="12" name="Picture 11" descr="NSERC_C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798447"/>
            <a:ext cx="2376264" cy="1188132"/>
          </a:xfrm>
          <a:prstGeom prst="rect">
            <a:avLst/>
          </a:prstGeom>
        </p:spPr>
      </p:pic>
      <p:pic>
        <p:nvPicPr>
          <p:cNvPr id="9" name="Picture 8" descr="Mellanox.gif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10" y="5257800"/>
            <a:ext cx="142019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438400"/>
            <a:ext cx="8915400" cy="4038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8000" dirty="0" smtClean="0">
                <a:solidFill>
                  <a:srgbClr val="7030A0"/>
                </a:solidFill>
                <a:latin typeface="AR BERKLEY" panose="02000000000000000000" pitchFamily="2" charset="0"/>
              </a:rPr>
              <a:t>Thank you</a:t>
            </a:r>
          </a:p>
          <a:p>
            <a:pPr marL="0" indent="0" algn="ctr">
              <a:buNone/>
            </a:pPr>
            <a:r>
              <a:rPr lang="en-CA" sz="8000" dirty="0" smtClean="0"/>
              <a:t>Questions?</a:t>
            </a:r>
            <a:endParaRPr lang="en-CA" sz="8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058D-7524-459E-BB01-F801858AA86F}" type="datetime1">
              <a:rPr lang="en-US" smtClean="0"/>
              <a:t>11/17/2014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6868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 Burden: Inefficiency Patterns</a:t>
            </a:r>
            <a:endParaRPr lang="en-CA" sz="2800" dirty="0" smtClean="0"/>
          </a:p>
          <a:p>
            <a:endParaRPr lang="en-CA" sz="3200" dirty="0" smtClean="0"/>
          </a:p>
          <a:p>
            <a:r>
              <a:rPr lang="en-CA" sz="3200" dirty="0" smtClean="0"/>
              <a:t>Late Post </a:t>
            </a:r>
            <a:r>
              <a:rPr lang="en-CA" sz="1800" dirty="0" smtClean="0"/>
              <a:t>[1]</a:t>
            </a:r>
          </a:p>
          <a:p>
            <a:endParaRPr lang="en-CA" sz="3200" dirty="0"/>
          </a:p>
          <a:p>
            <a:endParaRPr lang="en-CA" sz="3200" dirty="0" smtClean="0"/>
          </a:p>
          <a:p>
            <a:r>
              <a:rPr lang="en-CA" sz="3200" dirty="0" smtClean="0"/>
              <a:t>Late Complete </a:t>
            </a:r>
            <a:r>
              <a:rPr lang="en-CA" sz="1800" dirty="0"/>
              <a:t>[1]</a:t>
            </a:r>
            <a:endParaRPr lang="en-CA" sz="1800" dirty="0" smtClean="0"/>
          </a:p>
          <a:p>
            <a:endParaRPr lang="en-CA" sz="3200" dirty="0"/>
          </a:p>
          <a:p>
            <a:endParaRPr lang="en-CA" sz="3200" dirty="0" smtClean="0"/>
          </a:p>
          <a:p>
            <a:r>
              <a:rPr lang="en-CA" sz="3200" dirty="0"/>
              <a:t>Early Fence </a:t>
            </a:r>
            <a:r>
              <a:rPr lang="en-CA" sz="1800" dirty="0"/>
              <a:t>[1]</a:t>
            </a:r>
          </a:p>
          <a:p>
            <a:endParaRPr lang="en-CA" sz="3200" dirty="0" smtClean="0"/>
          </a:p>
          <a:p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FBD-8FC0-43FE-9DB8-808958E0EAC4}" type="datetime1">
              <a:rPr lang="en-US" smtClean="0"/>
              <a:t>11/17/2014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1080000"/>
            <a:ext cx="46005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1080000"/>
            <a:ext cx="46005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4500000"/>
            <a:ext cx="46005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4500000"/>
            <a:ext cx="46005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57984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[1] M</a:t>
            </a:r>
            <a:r>
              <a:rPr lang="en-CA" sz="1600" dirty="0"/>
              <a:t>.-A. Hermanns, M. Geimer, B. Mohr, and F. Wolf, “</a:t>
            </a:r>
            <a:r>
              <a:rPr lang="en-CA" sz="1600" dirty="0" smtClean="0"/>
              <a:t>Scalable Detection </a:t>
            </a:r>
            <a:r>
              <a:rPr lang="en-CA" sz="1600" dirty="0"/>
              <a:t>of MPI-2 </a:t>
            </a:r>
            <a:r>
              <a:rPr lang="en-CA" sz="1600" dirty="0" smtClean="0"/>
              <a:t>Remote  </a:t>
            </a:r>
            <a:r>
              <a:rPr lang="en-CA" sz="1600" dirty="0"/>
              <a:t>Memory Access Inefficiency Patterns</a:t>
            </a:r>
            <a:r>
              <a:rPr lang="en-CA" sz="1600" dirty="0" smtClean="0"/>
              <a:t>,”  in </a:t>
            </a:r>
            <a:r>
              <a:rPr lang="en-CA" sz="1600" dirty="0"/>
              <a:t>Recent Advances in Parallel Virtual Machine and </a:t>
            </a:r>
            <a:r>
              <a:rPr lang="en-CA" sz="1600" dirty="0" smtClean="0"/>
              <a:t>Message Passing </a:t>
            </a:r>
            <a:r>
              <a:rPr lang="en-CA" sz="1600" dirty="0"/>
              <a:t>Interface, ser. Lecture Notes in Computer Science. </a:t>
            </a:r>
            <a:r>
              <a:rPr lang="en-CA" sz="1600" dirty="0" smtClean="0"/>
              <a:t>Springer Berlin </a:t>
            </a:r>
            <a:r>
              <a:rPr lang="en-CA" sz="1600" dirty="0"/>
              <a:t>Heidelberg, 2009, vol. 5759, pp. </a:t>
            </a:r>
            <a:r>
              <a:rPr lang="en-CA" sz="1600" dirty="0" smtClean="0"/>
              <a:t>31–41</a:t>
            </a:r>
            <a:endParaRPr lang="en-C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2520000"/>
            <a:ext cx="46005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2520000"/>
            <a:ext cx="46005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1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6868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 Burden: Inefficiency Patterns</a:t>
            </a:r>
            <a:endParaRPr lang="en-CA" sz="2800" dirty="0" smtClean="0"/>
          </a:p>
          <a:p>
            <a:endParaRPr lang="en-CA" sz="3200" dirty="0" smtClean="0"/>
          </a:p>
          <a:p>
            <a:r>
              <a:rPr lang="en-CA" sz="3200" dirty="0" smtClean="0"/>
              <a:t>Wait </a:t>
            </a:r>
            <a:r>
              <a:rPr lang="en-CA" sz="3200" dirty="0"/>
              <a:t>at Fence </a:t>
            </a:r>
            <a:r>
              <a:rPr lang="en-CA" sz="1800" dirty="0"/>
              <a:t>[1]</a:t>
            </a:r>
            <a:endParaRPr lang="en-CA" sz="1800" dirty="0" smtClean="0"/>
          </a:p>
          <a:p>
            <a:endParaRPr lang="en-CA" sz="3200" dirty="0"/>
          </a:p>
          <a:p>
            <a:endParaRPr lang="en-CA" sz="3200" dirty="0" smtClean="0"/>
          </a:p>
          <a:p>
            <a:endParaRPr lang="en-CA" sz="3200" dirty="0" smtClean="0"/>
          </a:p>
          <a:p>
            <a:endParaRPr lang="en-CA" sz="3200" dirty="0" smtClean="0"/>
          </a:p>
          <a:p>
            <a:r>
              <a:rPr lang="en-CA" sz="3200" dirty="0" smtClean="0"/>
              <a:t>Late Unlock</a:t>
            </a:r>
          </a:p>
          <a:p>
            <a:endParaRPr lang="en-CA" sz="3200" dirty="0"/>
          </a:p>
          <a:p>
            <a:endParaRPr lang="en-CA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CA" sz="2400" b="1" dirty="0" smtClean="0">
                <a:solidFill>
                  <a:srgbClr val="0070C0"/>
                </a:solidFill>
              </a:rPr>
              <a:t>Late Unlock is introduced in this work</a:t>
            </a:r>
          </a:p>
          <a:p>
            <a:endParaRPr lang="en-CA" sz="3200" dirty="0" smtClean="0"/>
          </a:p>
          <a:p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FBD-8FC0-43FE-9DB8-808958E0EAC4}" type="datetime1">
              <a:rPr lang="en-US" smtClean="0"/>
              <a:t>11/17/2014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1080000"/>
            <a:ext cx="42672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1080000"/>
            <a:ext cx="42672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3600000"/>
            <a:ext cx="54483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3600000"/>
            <a:ext cx="54483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96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6868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 Burden: Analysis</a:t>
            </a:r>
            <a:endParaRPr lang="en-CA" sz="2800" dirty="0" smtClean="0"/>
          </a:p>
          <a:p>
            <a:endParaRPr lang="en-CA" sz="3200" dirty="0" smtClean="0"/>
          </a:p>
          <a:p>
            <a:endParaRPr lang="en-CA" sz="3200" dirty="0"/>
          </a:p>
          <a:p>
            <a:endParaRPr lang="en-CA" sz="3200" dirty="0" smtClean="0"/>
          </a:p>
          <a:p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E34-218D-46D6-9485-52963BFD6607}" type="datetime1">
              <a:rPr lang="en-US" smtClean="0"/>
              <a:t>11/17/2014</a:t>
            </a:fld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20694"/>
            <a:ext cx="8763000" cy="475630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52400" y="990600"/>
            <a:ext cx="2580963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Critical section thinking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8600" y="3048000"/>
            <a:ext cx="8534400" cy="914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80044" y="953202"/>
            <a:ext cx="3811556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7030A0"/>
                </a:solidFill>
              </a:rPr>
              <a:t>Communication latency mitigation thinking</a:t>
            </a:r>
            <a:endParaRPr lang="en-CA" dirty="0">
              <a:solidFill>
                <a:srgbClr val="7030A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" y="5029200"/>
            <a:ext cx="8534400" cy="10668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1411950"/>
            <a:ext cx="368286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Ideal scenario … which is an </a:t>
            </a:r>
            <a:r>
              <a:rPr lang="en-CA" b="1" u="sng" dirty="0" smtClean="0">
                <a:solidFill>
                  <a:srgbClr val="00B050"/>
                </a:solidFill>
              </a:rPr>
              <a:t>utopia</a:t>
            </a:r>
            <a:endParaRPr lang="en-CA" b="1" u="sng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600" y="4036808"/>
            <a:ext cx="8534400" cy="9923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19400" y="1198602"/>
            <a:ext cx="228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6081" y="971490"/>
            <a:ext cx="109709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rgbClr val="0070C0"/>
                </a:solidFill>
              </a:rPr>
              <a:t>Tradeoff</a:t>
            </a:r>
            <a:endParaRPr lang="en-CA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1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6868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Nonblocking Synchronizations</a:t>
            </a:r>
            <a:endParaRPr lang="en-CA" sz="2800" dirty="0" smtClean="0"/>
          </a:p>
          <a:p>
            <a:pPr marL="0" indent="0">
              <a:buNone/>
            </a:pPr>
            <a:r>
              <a:rPr lang="en-CA" sz="2800" dirty="0" smtClean="0"/>
              <a:t>We proposed </a:t>
            </a:r>
            <a:r>
              <a:rPr lang="en-CA" sz="2800" dirty="0" smtClean="0">
                <a:solidFill>
                  <a:srgbClr val="00B050"/>
                </a:solidFill>
              </a:rPr>
              <a:t>nonblocking </a:t>
            </a:r>
            <a:r>
              <a:rPr lang="en-CA" sz="2800" dirty="0" smtClean="0"/>
              <a:t>synchronizations</a:t>
            </a:r>
          </a:p>
          <a:p>
            <a:pPr marL="0" indent="0">
              <a:buNone/>
            </a:pPr>
            <a:r>
              <a:rPr lang="en-CA" sz="2800" dirty="0" smtClean="0"/>
              <a:t>… to completely  remove the aforementioned tradeoff</a:t>
            </a:r>
          </a:p>
          <a:p>
            <a:endParaRPr lang="en-CA" sz="3200" dirty="0" smtClean="0"/>
          </a:p>
          <a:p>
            <a:endParaRPr lang="en-CA" sz="3200" dirty="0"/>
          </a:p>
          <a:p>
            <a:endParaRPr lang="en-CA" sz="3200" dirty="0" smtClean="0"/>
          </a:p>
          <a:p>
            <a:endParaRPr lang="en-CA" sz="3200" dirty="0"/>
          </a:p>
          <a:p>
            <a:endParaRPr lang="en-CA" sz="3200" dirty="0" smtClean="0"/>
          </a:p>
          <a:p>
            <a:endParaRPr lang="en-CA" sz="3200" dirty="0"/>
          </a:p>
          <a:p>
            <a:pPr marL="0" indent="0">
              <a:buNone/>
            </a:pPr>
            <a:endParaRPr lang="en-CA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CA" sz="2800" dirty="0" smtClean="0">
                <a:solidFill>
                  <a:srgbClr val="0070C0"/>
                </a:solidFill>
              </a:rPr>
              <a:t>All epoch-opening, epoch-closing and flush routines are covered</a:t>
            </a:r>
            <a:endParaRPr lang="en-CA" sz="2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8915400" cy="27330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90800" y="3276599"/>
            <a:ext cx="228600" cy="7715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7239000" y="3276600"/>
            <a:ext cx="228600" cy="76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90500" y="4668733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Split-phase epoch closing</a:t>
            </a:r>
            <a:endParaRPr lang="en-C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193268"/>
            <a:ext cx="542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 … and even the second phase does not have to block!</a:t>
            </a:r>
            <a:endParaRPr lang="en-C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19425" y="4698131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B050"/>
                </a:solidFill>
              </a:rPr>
              <a:t>MPI_WIN_ICOMPLETE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5477" y="4698131"/>
            <a:ext cx="286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B050"/>
                </a:solidFill>
              </a:rPr>
              <a:t>MPI_WAIT[ANY|SOME|ALL]</a:t>
            </a:r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819400" y="3962401"/>
            <a:ext cx="1219200" cy="7357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2"/>
          </p:cNvCxnSpPr>
          <p:nvPr/>
        </p:nvCxnSpPr>
        <p:spPr>
          <a:xfrm flipV="1">
            <a:off x="7353300" y="4038600"/>
            <a:ext cx="0" cy="6595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90967" y="5181600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B050"/>
                </a:solidFill>
              </a:rPr>
              <a:t>MPI_TEST[ANY|SOME|ALL]</a:t>
            </a: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7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5" grpId="0"/>
      <p:bldP spid="10" grpId="0"/>
      <p:bldP spid="11" grpId="0"/>
      <p:bldP spid="12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805113"/>
            <a:ext cx="43243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6868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Semantics of Nonblocking Synchronizations</a:t>
            </a:r>
          </a:p>
          <a:p>
            <a:endParaRPr lang="en-CA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2209800"/>
            <a:ext cx="148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Open</a:t>
            </a:r>
            <a:r>
              <a:rPr lang="en-CA" dirty="0" smtClean="0"/>
              <a:t> epoch e</a:t>
            </a:r>
            <a:r>
              <a:rPr lang="en-CA" baseline="-25000" dirty="0" smtClean="0"/>
              <a:t>0</a:t>
            </a:r>
            <a:endParaRPr lang="en-CA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114742" y="1992868"/>
            <a:ext cx="147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Close</a:t>
            </a:r>
            <a:r>
              <a:rPr lang="en-CA" dirty="0" smtClean="0"/>
              <a:t> epoch e</a:t>
            </a:r>
            <a:r>
              <a:rPr lang="en-CA" baseline="-25000" dirty="0" smtClean="0"/>
              <a:t>0</a:t>
            </a:r>
            <a:endParaRPr lang="en-CA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09800" y="24384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22098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60420" y="3733800"/>
            <a:ext cx="601980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90800" y="3124200"/>
            <a:ext cx="8382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8745" y="1143000"/>
            <a:ext cx="7500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Open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” and “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close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” define the boundaries of the application-level lifetime of the epoch.</a:t>
            </a:r>
          </a:p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The epoch is said to be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open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 inside these boundaries</a:t>
            </a:r>
          </a:p>
          <a:p>
            <a:endParaRPr lang="en-CA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" y="4876800"/>
            <a:ext cx="869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2060"/>
                </a:solidFill>
              </a:rPr>
              <a:t>“</a:t>
            </a:r>
            <a:r>
              <a:rPr lang="en-CA" b="1" dirty="0" smtClean="0">
                <a:solidFill>
                  <a:srgbClr val="002060"/>
                </a:solidFill>
              </a:rPr>
              <a:t>Activation</a:t>
            </a:r>
            <a:r>
              <a:rPr lang="en-CA" dirty="0" smtClean="0">
                <a:solidFill>
                  <a:srgbClr val="002060"/>
                </a:solidFill>
              </a:rPr>
              <a:t>” and “</a:t>
            </a:r>
            <a:r>
              <a:rPr lang="en-CA" b="1" dirty="0" smtClean="0">
                <a:solidFill>
                  <a:srgbClr val="002060"/>
                </a:solidFill>
              </a:rPr>
              <a:t>completion</a:t>
            </a:r>
            <a:r>
              <a:rPr lang="en-CA" dirty="0" smtClean="0">
                <a:solidFill>
                  <a:srgbClr val="002060"/>
                </a:solidFill>
              </a:rPr>
              <a:t>” define the boundaries of the middleware-level lifetime of the epoch.</a:t>
            </a:r>
          </a:p>
          <a:p>
            <a:r>
              <a:rPr lang="en-CA" dirty="0" smtClean="0">
                <a:solidFill>
                  <a:srgbClr val="002060"/>
                </a:solidFill>
              </a:rPr>
              <a:t>The epoch is said to be </a:t>
            </a:r>
            <a:r>
              <a:rPr lang="en-CA" b="1" dirty="0" smtClean="0">
                <a:solidFill>
                  <a:srgbClr val="002060"/>
                </a:solidFill>
              </a:rPr>
              <a:t>active</a:t>
            </a:r>
            <a:r>
              <a:rPr lang="en-CA" dirty="0" smtClean="0">
                <a:solidFill>
                  <a:srgbClr val="002060"/>
                </a:solidFill>
              </a:rPr>
              <a:t> inside these boundaries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83654" y="4290060"/>
            <a:ext cx="213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Activate</a:t>
            </a:r>
            <a:r>
              <a:rPr lang="en-CA" dirty="0" smtClean="0"/>
              <a:t> epoch e</a:t>
            </a:r>
            <a:r>
              <a:rPr lang="en-CA" baseline="-25000" dirty="0" smtClean="0"/>
              <a:t>0</a:t>
            </a:r>
          </a:p>
          <a:p>
            <a:r>
              <a:rPr lang="en-CA" dirty="0" smtClean="0"/>
              <a:t>Progression of e</a:t>
            </a:r>
            <a:r>
              <a:rPr lang="en-CA" baseline="-25000" dirty="0" smtClean="0"/>
              <a:t>0</a:t>
            </a:r>
            <a:r>
              <a:rPr lang="en-CA" dirty="0" smtClean="0"/>
              <a:t> starts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4074508" y="4290060"/>
            <a:ext cx="2478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Complete</a:t>
            </a:r>
            <a:r>
              <a:rPr lang="en-CA" dirty="0" smtClean="0"/>
              <a:t> epoch e</a:t>
            </a:r>
            <a:r>
              <a:rPr lang="en-CA" baseline="-25000" dirty="0" smtClean="0"/>
              <a:t>0</a:t>
            </a:r>
            <a:r>
              <a:rPr lang="en-CA" dirty="0" smtClean="0"/>
              <a:t>.</a:t>
            </a:r>
          </a:p>
          <a:p>
            <a:r>
              <a:rPr lang="en-CA" dirty="0"/>
              <a:t>e</a:t>
            </a:r>
            <a:r>
              <a:rPr lang="en-CA" baseline="-25000" dirty="0" smtClean="0"/>
              <a:t>0</a:t>
            </a:r>
            <a:r>
              <a:rPr lang="en-CA" dirty="0" smtClean="0"/>
              <a:t> is done being progressed</a:t>
            </a:r>
            <a:endParaRPr lang="en-CA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009900" y="3886200"/>
            <a:ext cx="2667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962400" y="3886200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24125" y="3690937"/>
            <a:ext cx="808559" cy="4763"/>
          </a:xfrm>
          <a:prstGeom prst="straightConnector1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2000" y="5721787"/>
            <a:ext cx="597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7030A0"/>
                </a:solidFill>
              </a:rPr>
              <a:t>Between </a:t>
            </a:r>
            <a:r>
              <a:rPr lang="en-CA" b="1" dirty="0" smtClean="0">
                <a:solidFill>
                  <a:srgbClr val="7030A0"/>
                </a:solidFill>
              </a:rPr>
              <a:t>opening</a:t>
            </a:r>
            <a:r>
              <a:rPr lang="en-CA" dirty="0" smtClean="0">
                <a:solidFill>
                  <a:srgbClr val="7030A0"/>
                </a:solidFill>
              </a:rPr>
              <a:t> and </a:t>
            </a:r>
            <a:r>
              <a:rPr lang="en-CA" b="1" dirty="0" smtClean="0">
                <a:solidFill>
                  <a:srgbClr val="7030A0"/>
                </a:solidFill>
              </a:rPr>
              <a:t>activation</a:t>
            </a:r>
            <a:r>
              <a:rPr lang="en-CA" dirty="0" smtClean="0">
                <a:solidFill>
                  <a:srgbClr val="7030A0"/>
                </a:solidFill>
              </a:rPr>
              <a:t>, the epoch is said to be </a:t>
            </a:r>
            <a:r>
              <a:rPr lang="en-CA" b="1" u="sng" dirty="0" smtClean="0">
                <a:solidFill>
                  <a:srgbClr val="7030A0"/>
                </a:solidFill>
              </a:rPr>
              <a:t>deferred</a:t>
            </a:r>
            <a:endParaRPr lang="en-CA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6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33" grpId="0"/>
      <p:bldP spid="34" grpId="0"/>
      <p:bldP spid="35" grpId="0"/>
      <p:bldP spid="3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6868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Semantics of Nonblocking Synchronizations</a:t>
            </a:r>
          </a:p>
          <a:p>
            <a:r>
              <a:rPr lang="en-CA" sz="2800" dirty="0" smtClean="0"/>
              <a:t>Epoch closing is </a:t>
            </a:r>
            <a:r>
              <a:rPr lang="en-CA" sz="2800" b="1" dirty="0" smtClean="0"/>
              <a:t>not</a:t>
            </a:r>
            <a:r>
              <a:rPr lang="en-CA" sz="2800" dirty="0" smtClean="0"/>
              <a:t> completion</a:t>
            </a:r>
          </a:p>
          <a:p>
            <a:endParaRPr lang="en-CA" sz="2800" dirty="0"/>
          </a:p>
          <a:p>
            <a:endParaRPr lang="en-CA" sz="2800" dirty="0" smtClean="0"/>
          </a:p>
          <a:p>
            <a:endParaRPr lang="en-CA" sz="2800" dirty="0"/>
          </a:p>
          <a:p>
            <a:r>
              <a:rPr lang="en-CA" sz="2800" dirty="0" smtClean="0"/>
              <a:t>In active target, access epochs and exposure epochs are matched in a FIFO fashion.</a:t>
            </a:r>
          </a:p>
          <a:p>
            <a:r>
              <a:rPr lang="en-CA" sz="2800" dirty="0" smtClean="0"/>
              <a:t>Epochs for a given RMA window are always activated serially; in the order where they become pending inside the progress engine.</a:t>
            </a:r>
          </a:p>
          <a:p>
            <a:r>
              <a:rPr lang="en-CA" sz="2800" dirty="0" smtClean="0"/>
              <a:t>Epoch e</a:t>
            </a:r>
            <a:r>
              <a:rPr lang="en-CA" sz="2800" baseline="-25000" dirty="0" smtClean="0"/>
              <a:t>k+1</a:t>
            </a:r>
            <a:r>
              <a:rPr lang="en-CA" sz="2800" dirty="0" smtClean="0"/>
              <a:t> is activated only after epoch e</a:t>
            </a:r>
            <a:r>
              <a:rPr lang="en-CA" sz="2800" baseline="-25000" dirty="0" smtClean="0"/>
              <a:t>k</a:t>
            </a:r>
            <a:r>
              <a:rPr lang="en-CA" sz="2800" dirty="0" smtClean="0"/>
              <a:t> has completed.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614-9A25-4D9B-9066-18305A074CEB}" type="datetime1">
              <a:rPr lang="en-US" smtClean="0"/>
              <a:t>11/17/2014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38287"/>
            <a:ext cx="8153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08994" y="1971674"/>
            <a:ext cx="1771639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CA" sz="1600" dirty="0" smtClean="0"/>
              <a:t>Local access to RMA </a:t>
            </a:r>
          </a:p>
          <a:p>
            <a:r>
              <a:rPr lang="en-CA" sz="1600" dirty="0" smtClean="0"/>
              <a:t>buffer is unsafe</a:t>
            </a:r>
            <a:endParaRPr lang="en-CA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7524" y="1990724"/>
            <a:ext cx="1725152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CA" sz="1600" dirty="0" smtClean="0"/>
              <a:t>Local access to RMA</a:t>
            </a:r>
          </a:p>
          <a:p>
            <a:r>
              <a:rPr lang="en-CA" sz="1600" dirty="0" smtClean="0"/>
              <a:t>buffer is </a:t>
            </a:r>
            <a:r>
              <a:rPr lang="en-CA" sz="1600" b="1" dirty="0" smtClean="0"/>
              <a:t>still</a:t>
            </a:r>
            <a:r>
              <a:rPr lang="en-CA" sz="1600" dirty="0" smtClean="0"/>
              <a:t> unsafe</a:t>
            </a:r>
            <a:endParaRPr lang="en-CA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9800" y="2009773"/>
            <a:ext cx="1725152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sz="1600" dirty="0" smtClean="0"/>
              <a:t>Local access to RMA</a:t>
            </a:r>
          </a:p>
          <a:p>
            <a:r>
              <a:rPr lang="en-CA" sz="1600" dirty="0" smtClean="0"/>
              <a:t>buffer is safe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6408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45312</TotalTime>
  <Words>1836</Words>
  <Application>Microsoft Office PowerPoint</Application>
  <PresentationFormat>On-screen Show (4:3)</PresentationFormat>
  <Paragraphs>583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Equity</vt:lpstr>
      <vt:lpstr>Nonblocking Epochs in MPI One-Sided Communication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Resource-Conscious MPI Message Queue Architecture for Very Large-Scale Jobs</dc:title>
  <dc:creator>Judi</dc:creator>
  <cp:lastModifiedBy>Judicael ZOUNMEVO</cp:lastModifiedBy>
  <cp:revision>1058</cp:revision>
  <dcterms:created xsi:type="dcterms:W3CDTF">2006-08-16T00:00:00Z</dcterms:created>
  <dcterms:modified xsi:type="dcterms:W3CDTF">2014-11-19T12:13:33Z</dcterms:modified>
</cp:coreProperties>
</file>