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96325" cy="30267275"/>
  <p:notesSz cx="20937538" cy="29808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06388" indent="1508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14363" indent="30003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922338" indent="44926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228725" indent="600075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45"/>
    <a:srgbClr val="0071BC"/>
    <a:srgbClr val="B02A30"/>
    <a:srgbClr val="2E3192"/>
    <a:srgbClr val="ED1C24"/>
    <a:srgbClr val="942977"/>
    <a:srgbClr val="EC008C"/>
    <a:srgbClr val="5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41715" autoAdjust="0"/>
  </p:normalViewPr>
  <p:slideViewPr>
    <p:cSldViewPr snapToGrid="0">
      <p:cViewPr varScale="1">
        <p:scale>
          <a:sx n="25" d="100"/>
          <a:sy n="25" d="100"/>
        </p:scale>
        <p:origin x="-3560" y="-184"/>
      </p:cViewPr>
      <p:guideLst>
        <p:guide orient="horz" pos="19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5052" y="-48"/>
      </p:cViewPr>
      <p:guideLst>
        <p:guide orient="horz" pos="9389"/>
        <p:guide pos="65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4456" tIns="142230" rIns="284456" bIns="142230" numCol="1" anchor="t" anchorCtr="0" compatLnSpc="1">
            <a:prstTxWarp prst="textNoShape">
              <a:avLst/>
            </a:prstTxWarp>
          </a:bodyPr>
          <a:lstStyle>
            <a:lvl1pPr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58625" y="0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4456" tIns="142230" rIns="284456" bIns="142230" numCol="1" anchor="t" anchorCtr="0" compatLnSpc="1">
            <a:prstTxWarp prst="textNoShape">
              <a:avLst/>
            </a:prstTxWarp>
          </a:bodyPr>
          <a:lstStyle>
            <a:lvl1pPr algn="r"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11475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4456" tIns="142230" rIns="284456" bIns="142230" numCol="1" anchor="b" anchorCtr="0" compatLnSpc="1">
            <a:prstTxWarp prst="textNoShape">
              <a:avLst/>
            </a:prstTxWarp>
          </a:bodyPr>
          <a:lstStyle>
            <a:lvl1pPr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58625" y="28311475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4456" tIns="142230" rIns="284456" bIns="142230" numCol="1" anchor="b" anchorCtr="0" compatLnSpc="1">
            <a:prstTxWarp prst="textNoShape">
              <a:avLst/>
            </a:prstTxWarp>
          </a:bodyPr>
          <a:lstStyle>
            <a:lvl1pPr algn="r">
              <a:defRPr sz="3900"/>
            </a:lvl1pPr>
          </a:lstStyle>
          <a:p>
            <a:fld id="{2D6989DC-6378-3D42-8F5F-BF3FEE4EE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3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9862" tIns="144932" rIns="289862" bIns="144932" numCol="1" anchor="t" anchorCtr="0" compatLnSpc="1">
            <a:prstTxWarp prst="textNoShape">
              <a:avLst/>
            </a:prstTxWarp>
          </a:bodyPr>
          <a:lstStyle>
            <a:lvl1pPr defTabSz="2898923"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61800" y="0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9862" tIns="144932" rIns="289862" bIns="144932" numCol="1" anchor="t" anchorCtr="0" compatLnSpc="1">
            <a:prstTxWarp prst="textNoShape">
              <a:avLst/>
            </a:prstTxWarp>
          </a:bodyPr>
          <a:lstStyle>
            <a:lvl1pPr algn="r" defTabSz="2898923"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518275" y="2232025"/>
            <a:ext cx="7900988" cy="1117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94000" y="14160500"/>
            <a:ext cx="15349538" cy="134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9862" tIns="144932" rIns="289862" bIns="144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7825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9862" tIns="144932" rIns="289862" bIns="144932" numCol="1" anchor="b" anchorCtr="0" compatLnSpc="1">
            <a:prstTxWarp prst="textNoShape">
              <a:avLst/>
            </a:prstTxWarp>
          </a:bodyPr>
          <a:lstStyle>
            <a:lvl1pPr defTabSz="2898923">
              <a:defRPr sz="39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61800" y="28317825"/>
            <a:ext cx="90757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9862" tIns="144932" rIns="289862" bIns="144932" numCol="1" anchor="b" anchorCtr="0" compatLnSpc="1">
            <a:prstTxWarp prst="textNoShape">
              <a:avLst/>
            </a:prstTxWarp>
          </a:bodyPr>
          <a:lstStyle>
            <a:lvl1pPr algn="r" defTabSz="2898775">
              <a:defRPr sz="3900"/>
            </a:lvl1pPr>
          </a:lstStyle>
          <a:p>
            <a:fld id="{0BDA2E95-7BD5-1F40-9486-AD8B469A7E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pitchFamily="-110" charset="-128"/>
      </a:defRPr>
    </a:lvl1pPr>
    <a:lvl2pPr marL="30638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-110" charset="-52"/>
        <a:ea typeface="ＭＳ Ｐゴシック" pitchFamily="-110" charset="-128"/>
        <a:cs typeface="+mn-cs"/>
      </a:defRPr>
    </a:lvl2pPr>
    <a:lvl3pPr marL="6143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-110" charset="-52"/>
        <a:ea typeface="ＭＳ Ｐゴシック" pitchFamily="-110" charset="-128"/>
        <a:cs typeface="+mn-cs"/>
      </a:defRPr>
    </a:lvl3pPr>
    <a:lvl4pPr marL="92233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-110" charset="-52"/>
        <a:ea typeface="ＭＳ Ｐゴシック" pitchFamily="-110" charset="-128"/>
        <a:cs typeface="+mn-cs"/>
      </a:defRPr>
    </a:lvl4pPr>
    <a:lvl5pPr marL="12287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-110" charset="-52"/>
        <a:ea typeface="ＭＳ Ｐゴシック" pitchFamily="-110" charset="-128"/>
        <a:cs typeface="+mn-cs"/>
      </a:defRPr>
    </a:lvl5pPr>
    <a:lvl6pPr marL="1537564" algn="l" defTabSz="3075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3075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3075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3075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8892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8892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8892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8892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8892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4165D7-64E7-8346-BA27-04FA72B74C58}" type="slidenum">
              <a:rPr lang="en-US" sz="3900"/>
              <a:pPr/>
              <a:t>1</a:t>
            </a:fld>
            <a:endParaRPr lang="en-US" sz="3900"/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7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0"/>
            <a:ext cx="21396325" cy="4168775"/>
          </a:xfrm>
          <a:prstGeom prst="rect">
            <a:avLst/>
          </a:prstGeom>
          <a:gradFill rotWithShape="1">
            <a:gsLst>
              <a:gs pos="0">
                <a:srgbClr val="57BC00">
                  <a:alpha val="50000"/>
                </a:srgbClr>
              </a:gs>
              <a:gs pos="100000">
                <a:srgbClr val="FFFFFF">
                  <a:alpha val="42998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503" tIns="30751" rIns="61503" bIns="30751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9pPr>
          </a:lstStyle>
          <a:p>
            <a:pPr>
              <a:defRPr/>
            </a:pPr>
            <a:endParaRPr lang="en-US" altLang="en-US" smtClean="0">
              <a:cs typeface="+mn-cs"/>
            </a:endParaRPr>
          </a:p>
        </p:txBody>
      </p:sp>
      <p:pic>
        <p:nvPicPr>
          <p:cNvPr id="1027" name="Picture 5" descr="New_DOE_Logo_Color_042808(2)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713" y="29067125"/>
            <a:ext cx="30956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16732250" y="29344938"/>
            <a:ext cx="41687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03" tIns="30751" rIns="61503" bIns="30751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9pPr>
          </a:lstStyle>
          <a:p>
            <a:pPr>
              <a:defRPr/>
            </a:pPr>
            <a:r>
              <a:rPr lang="en-US" altLang="x-none" sz="1200" smtClean="0">
                <a:cs typeface="+mn-cs"/>
              </a:rPr>
              <a:t>Argonne National Laboratory is a U.S. Department of Energy laboratory managed by U Chicago Argonne, LLC.</a:t>
            </a:r>
          </a:p>
        </p:txBody>
      </p:sp>
      <p:pic>
        <p:nvPicPr>
          <p:cNvPr id="1029" name="Picture 4" descr="ANL_RGB_P_H.jp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120775"/>
            <a:ext cx="36322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29511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29511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2pPr>
      <a:lvl3pPr algn="l" defTabSz="29511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3pPr>
      <a:lvl4pPr algn="l" defTabSz="29511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4pPr>
      <a:lvl5pPr algn="l" defTabSz="29511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5pPr>
      <a:lvl6pPr marL="307513" algn="l" defTabSz="29523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</a:defRPr>
      </a:lvl6pPr>
      <a:lvl7pPr marL="615025" algn="l" defTabSz="29523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</a:defRPr>
      </a:lvl7pPr>
      <a:lvl8pPr marL="922538" algn="l" defTabSz="29523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</a:defRPr>
      </a:lvl8pPr>
      <a:lvl9pPr marL="1230051" algn="l" defTabSz="29523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100" b="1" i="1">
          <a:solidFill>
            <a:srgbClr val="006F45"/>
          </a:solidFill>
          <a:latin typeface="Arial" pitchFamily="-110" charset="-52"/>
        </a:defRPr>
      </a:lvl9pPr>
    </p:titleStyle>
    <p:bodyStyle>
      <a:lvl1pPr marL="911225" indent="-911225" algn="l" defTabSz="2951163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Wingdings" charset="0"/>
        <a:buChar char="n"/>
        <a:defRPr sz="59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212975" indent="-931863" algn="l" defTabSz="2951163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Char char="–"/>
        <a:defRPr sz="5900">
          <a:solidFill>
            <a:schemeClr val="tx1"/>
          </a:solidFill>
          <a:latin typeface="+mn-lt"/>
          <a:ea typeface="ＭＳ Ｐゴシック" pitchFamily="-110" charset="-128"/>
        </a:defRPr>
      </a:lvl2pPr>
      <a:lvl3pPr marL="3124200" indent="-541338" algn="l" defTabSz="2951163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3pPr>
      <a:lvl4pPr marL="4402138" indent="-906463" algn="l" defTabSz="2951163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–"/>
        <a:defRPr sz="5900">
          <a:solidFill>
            <a:schemeClr val="tx1"/>
          </a:solidFill>
          <a:latin typeface="+mn-lt"/>
          <a:ea typeface="ＭＳ Ｐゴシック" pitchFamily="-110" charset="-128"/>
        </a:defRPr>
      </a:lvl4pPr>
      <a:lvl5pPr marL="5334000" indent="-563563" algn="l" defTabSz="2951163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5pPr>
      <a:lvl6pPr marL="5643072" indent="-563773" algn="l" defTabSz="2952336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6pPr>
      <a:lvl7pPr marL="5950585" indent="-563773" algn="l" defTabSz="2952336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7pPr>
      <a:lvl8pPr marL="6258098" indent="-563773" algn="l" defTabSz="2952336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8pPr>
      <a:lvl9pPr marL="6565610" indent="-563773" algn="l" defTabSz="2952336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900" i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3075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876300" y="4329113"/>
            <a:ext cx="10058400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03" tIns="30751" rIns="61503" bIns="30751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9pPr>
          </a:lstStyle>
          <a:p>
            <a:pPr>
              <a:spcAft>
                <a:spcPts val="1800"/>
              </a:spcAft>
              <a:defRPr/>
            </a:pPr>
            <a:r>
              <a:rPr lang="en-US" altLang="x-none" sz="36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5" charset="0"/>
                <a:cs typeface="+mn-cs"/>
              </a:rPr>
              <a:t>Highlights</a:t>
            </a:r>
            <a:endParaRPr lang="en-US" altLang="x-none" sz="3200" dirty="0" smtClean="0">
              <a:solidFill>
                <a:schemeClr val="accent1">
                  <a:lumMod val="75000"/>
                </a:schemeClr>
              </a:solidFill>
              <a:latin typeface="Trebuchet MS" pitchFamily="35" charset="0"/>
              <a:cs typeface="+mn-cs"/>
            </a:endParaRP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What is data-oriented profiling?</a:t>
            </a:r>
          </a:p>
          <a:p>
            <a:pPr lvl="1" indent="0"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Profiling focused on data instead of code.</a:t>
            </a:r>
          </a:p>
          <a:p>
            <a:pPr lvl="1" indent="0">
              <a:buClr>
                <a:schemeClr val="tx1"/>
              </a:buClr>
              <a:defRPr/>
            </a:pPr>
            <a:endParaRPr lang="en-US" altLang="x-none" sz="2800" dirty="0">
              <a:latin typeface="Trebuchet MS" pitchFamily="35" charset="0"/>
              <a:cs typeface="+mn-cs"/>
            </a:endParaRPr>
          </a:p>
          <a:p>
            <a:pPr lvl="1" indent="0">
              <a:buClr>
                <a:schemeClr val="tx1"/>
              </a:buClr>
              <a:defRPr/>
            </a:pPr>
            <a:endParaRPr lang="en-US" altLang="x-none" sz="2800" dirty="0" smtClean="0">
              <a:latin typeface="Trebuchet MS" pitchFamily="35" charset="0"/>
              <a:cs typeface="+mn-cs"/>
            </a:endParaRPr>
          </a:p>
          <a:p>
            <a:pPr lvl="1" indent="0">
              <a:buClr>
                <a:schemeClr val="tx1"/>
              </a:buClr>
              <a:defRPr/>
            </a:pPr>
            <a:endParaRPr lang="en-US" altLang="x-none" sz="2800" dirty="0">
              <a:latin typeface="Trebuchet MS" pitchFamily="35" charset="0"/>
              <a:cs typeface="+mn-cs"/>
            </a:endParaRPr>
          </a:p>
          <a:p>
            <a:pPr lvl="1" indent="0">
              <a:buClr>
                <a:schemeClr val="tx1"/>
              </a:buClr>
              <a:defRPr/>
            </a:pPr>
            <a:endParaRPr lang="en-US" altLang="x-none" sz="2800" dirty="0" smtClean="0">
              <a:latin typeface="Trebuchet MS" pitchFamily="35" charset="0"/>
              <a:cs typeface="+mn-cs"/>
            </a:endParaRPr>
          </a:p>
          <a:p>
            <a:pPr lvl="1" indent="0">
              <a:buClr>
                <a:schemeClr val="tx1"/>
              </a:buClr>
              <a:defRPr/>
            </a:pPr>
            <a:endParaRPr lang="en-US" altLang="x-none" sz="2800" dirty="0" smtClean="0">
              <a:latin typeface="Trebuchet MS" pitchFamily="35" charset="0"/>
              <a:cs typeface="+mn-cs"/>
            </a:endParaRP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What do we do in this poster?</a:t>
            </a:r>
          </a:p>
          <a:p>
            <a:pPr lvl="1" indent="0">
              <a:spcAft>
                <a:spcPts val="1200"/>
              </a:spcAft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Based on a data-oriented approach [1,2], we analyze a set of U.S. Department of Energy apps. representative of different domains.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What is this useful for?</a:t>
            </a:r>
          </a:p>
          <a:p>
            <a:pPr lvl="1" indent="0">
              <a:spcAft>
                <a:spcPts val="0"/>
              </a:spcAft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Devising software optimizations.</a:t>
            </a:r>
          </a:p>
          <a:p>
            <a:pPr lvl="1" indent="0">
              <a:spcAft>
                <a:spcPts val="0"/>
              </a:spcAft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Hardware-software codesign.</a:t>
            </a:r>
          </a:p>
          <a:p>
            <a:pPr lvl="1" indent="0">
              <a:spcAft>
                <a:spcPts val="0"/>
              </a:spcAft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Data distribution in heterogeneous memory systems [1].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11707813" y="25285700"/>
            <a:ext cx="8777287" cy="3389313"/>
          </a:xfrm>
          <a:prstGeom prst="rect">
            <a:avLst/>
          </a:prstGeom>
          <a:gradFill rotWithShape="1">
            <a:gsLst>
              <a:gs pos="0">
                <a:srgbClr val="CBF8D5"/>
              </a:gs>
              <a:gs pos="35001">
                <a:srgbClr val="DAFAE1"/>
              </a:gs>
              <a:gs pos="100000">
                <a:srgbClr val="F0FEF3"/>
              </a:gs>
            </a:gsLst>
            <a:lin ang="16200000" scaled="1"/>
          </a:gradFill>
          <a:ln w="9525">
            <a:solidFill>
              <a:srgbClr val="A5CCA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182880" tIns="146304" rIns="182880" bIns="14630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n-US" sz="3200" b="1">
                <a:solidFill>
                  <a:srgbClr val="007D3C"/>
                </a:solidFill>
                <a:latin typeface="Trebuchet MS" charset="0"/>
              </a:rPr>
              <a:t>References</a:t>
            </a:r>
          </a:p>
          <a:p>
            <a:pPr algn="just">
              <a:spcAft>
                <a:spcPts val="1200"/>
              </a:spcAft>
              <a:buFont typeface="Arial" charset="0"/>
              <a:buAutoNum type="arabicPeriod"/>
            </a:pPr>
            <a:r>
              <a:rPr lang="en-US" sz="2400">
                <a:latin typeface="Trebuchet MS" charset="0"/>
              </a:rPr>
              <a:t>A. J. Peña and P. Balaji, </a:t>
            </a:r>
            <a:r>
              <a:rPr lang="ja-JP" altLang="en-US" sz="2400">
                <a:latin typeface="Trebuchet MS" charset="0"/>
              </a:rPr>
              <a:t>“</a:t>
            </a:r>
            <a:r>
              <a:rPr lang="en-US" sz="2400">
                <a:latin typeface="Trebuchet MS" charset="0"/>
              </a:rPr>
              <a:t>Toward the efficient use of multiple explicitly managed memory subsystems</a:t>
            </a:r>
            <a:r>
              <a:rPr lang="ja-JP" altLang="en-US" sz="2400">
                <a:latin typeface="Trebuchet MS" charset="0"/>
              </a:rPr>
              <a:t>”</a:t>
            </a:r>
            <a:r>
              <a:rPr lang="en-US" sz="2400">
                <a:latin typeface="Trebuchet MS" charset="0"/>
              </a:rPr>
              <a:t>, in </a:t>
            </a:r>
            <a:r>
              <a:rPr lang="en-US" sz="2400" i="1">
                <a:latin typeface="Trebuchet MS" charset="0"/>
              </a:rPr>
              <a:t>IEEE Cluster</a:t>
            </a:r>
            <a:r>
              <a:rPr lang="en-US" sz="2400">
                <a:latin typeface="Trebuchet MS" charset="0"/>
              </a:rPr>
              <a:t>, Sep. 2014.</a:t>
            </a:r>
          </a:p>
          <a:p>
            <a:pPr algn="just">
              <a:spcAft>
                <a:spcPts val="1200"/>
              </a:spcAft>
              <a:buFont typeface="Arial" charset="0"/>
              <a:buAutoNum type="arabicPeriod"/>
            </a:pPr>
            <a:r>
              <a:rPr lang="en-US" sz="2400">
                <a:latin typeface="Trebuchet MS" charset="0"/>
              </a:rPr>
              <a:t>A. J. Peña and P. Balaji, </a:t>
            </a:r>
            <a:r>
              <a:rPr lang="ja-JP" altLang="en-US" sz="2400">
                <a:latin typeface="Trebuchet MS" charset="0"/>
              </a:rPr>
              <a:t>“</a:t>
            </a:r>
            <a:r>
              <a:rPr lang="en-US" sz="2400">
                <a:latin typeface="Trebuchet MS" charset="0"/>
              </a:rPr>
              <a:t>A framework for tracking memory accesses in scientific applications</a:t>
            </a:r>
            <a:r>
              <a:rPr lang="ja-JP" altLang="en-US" sz="2400">
                <a:latin typeface="Trebuchet MS" charset="0"/>
              </a:rPr>
              <a:t>”</a:t>
            </a:r>
            <a:r>
              <a:rPr lang="en-US" sz="2400">
                <a:latin typeface="Trebuchet MS" charset="0"/>
              </a:rPr>
              <a:t>, in ICPP-W, Sep. 2014.</a:t>
            </a:r>
          </a:p>
        </p:txBody>
      </p: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876300" y="25011063"/>
            <a:ext cx="10058400" cy="4835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6304" tIns="146304" rIns="146304" bIns="14630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x-none" sz="36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5" charset="0"/>
              </a:rPr>
              <a:t>Concluding Remarks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x-none" sz="2800" dirty="0">
                <a:latin typeface="Trebuchet MS" pitchFamily="35" charset="0"/>
              </a:rPr>
              <a:t>Memory usage and bandwidth requirements </a:t>
            </a:r>
            <a:r>
              <a:rPr lang="en-US" altLang="x-none" sz="2800" dirty="0" smtClean="0">
                <a:latin typeface="Trebuchet MS" pitchFamily="35" charset="0"/>
              </a:rPr>
              <a:t>are </a:t>
            </a:r>
            <a:r>
              <a:rPr lang="en-US" altLang="x-none" sz="2800" dirty="0">
                <a:latin typeface="Trebuchet MS" pitchFamily="35" charset="0"/>
              </a:rPr>
              <a:t>major </a:t>
            </a:r>
            <a:r>
              <a:rPr lang="en-US" altLang="x-none" sz="2800" dirty="0" smtClean="0">
                <a:latin typeface="Trebuchet MS" pitchFamily="35" charset="0"/>
              </a:rPr>
              <a:t>concerns </a:t>
            </a:r>
            <a:r>
              <a:rPr lang="en-US" altLang="x-none" sz="2800" dirty="0">
                <a:latin typeface="Trebuchet MS" pitchFamily="35" charset="0"/>
              </a:rPr>
              <a:t>for system designers.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x-none" sz="2800" dirty="0" smtClean="0">
                <a:latin typeface="Trebuchet MS" pitchFamily="35" charset="0"/>
              </a:rPr>
              <a:t>The analyzed applications leverage memory objects presenting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</a:rPr>
              <a:t>markedly different access patterns</a:t>
            </a:r>
            <a:r>
              <a:rPr lang="en-US" altLang="x-none" sz="2800" dirty="0" smtClean="0">
                <a:latin typeface="Trebuchet MS" pitchFamily="35" charset="0"/>
              </a:rPr>
              <a:t> among the different execution stages.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x-none" sz="2800" dirty="0" smtClean="0">
                <a:latin typeface="Trebuchet MS" pitchFamily="35" charset="0"/>
              </a:rPr>
              <a:t>Using miniapps for access pattern analysis helps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</a:rPr>
              <a:t>understand the way applications access data </a:t>
            </a:r>
            <a:r>
              <a:rPr lang="en-US" altLang="x-none" sz="2800" dirty="0" smtClean="0">
                <a:latin typeface="Trebuchet MS" pitchFamily="35" charset="0"/>
              </a:rPr>
              <a:t>and provides insight into unexpected behaviors.</a:t>
            </a: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876300" y="12765088"/>
            <a:ext cx="10058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03" tIns="30751" rIns="61503" bIns="30751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3600" b="1">
                <a:solidFill>
                  <a:srgbClr val="007D3C"/>
                </a:solidFill>
                <a:latin typeface="Trebuchet MS" charset="0"/>
              </a:rPr>
              <a:t>Analysis Summary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sz="2800">
                <a:latin typeface="Trebuchet MS" charset="0"/>
              </a:rPr>
              <a:t>The object storing the atoms</a:t>
            </a:r>
            <a:r>
              <a:rPr lang="ja-JP" altLang="en-US" sz="2800">
                <a:latin typeface="Trebuchet MS" charset="0"/>
              </a:rPr>
              <a:t>’</a:t>
            </a:r>
            <a:r>
              <a:rPr lang="en-US" sz="2800">
                <a:latin typeface="Trebuchet MS" charset="0"/>
              </a:rPr>
              <a:t> forces in </a:t>
            </a:r>
            <a:r>
              <a:rPr lang="en-US" sz="2800" b="1">
                <a:solidFill>
                  <a:schemeClr val="accent1"/>
                </a:solidFill>
                <a:latin typeface="Trebuchet MS" charset="0"/>
              </a:rPr>
              <a:t>MiniMD</a:t>
            </a:r>
            <a:r>
              <a:rPr lang="en-US" sz="2800">
                <a:solidFill>
                  <a:schemeClr val="accent1"/>
                </a:solidFill>
                <a:latin typeface="Trebuchet MS" charset="0"/>
              </a:rPr>
              <a:t> </a:t>
            </a:r>
            <a:r>
              <a:rPr lang="en-US" sz="2800">
                <a:latin typeface="Trebuchet MS" charset="0"/>
              </a:rPr>
              <a:t>(</a:t>
            </a:r>
            <a:r>
              <a:rPr lang="en-US" sz="2800" i="1">
                <a:latin typeface="Trebuchet MS" charset="0"/>
              </a:rPr>
              <a:t>atom.f</a:t>
            </a:r>
            <a:r>
              <a:rPr lang="en-US" sz="2800">
                <a:latin typeface="Trebuchet MS" charset="0"/>
              </a:rPr>
              <a:t>) is not accessed during the reneighboring stage for 250 million instructions, while being actively accessed for both reading and writing during the computation of the forces.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sz="2800">
                <a:latin typeface="Trebuchet MS" charset="0"/>
              </a:rPr>
              <a:t>The object storing the particles information in </a:t>
            </a:r>
            <a:r>
              <a:rPr lang="en-US" sz="2800" b="1">
                <a:solidFill>
                  <a:schemeClr val="accent1"/>
                </a:solidFill>
                <a:latin typeface="Trebuchet MS" charset="0"/>
              </a:rPr>
              <a:t>MCCK</a:t>
            </a:r>
            <a:r>
              <a:rPr lang="en-US" sz="2800">
                <a:solidFill>
                  <a:schemeClr val="accent1"/>
                </a:solidFill>
                <a:latin typeface="Trebuchet MS" charset="0"/>
              </a:rPr>
              <a:t> </a:t>
            </a:r>
            <a:r>
              <a:rPr lang="en-US" sz="2800">
                <a:latin typeface="Trebuchet MS" charset="0"/>
              </a:rPr>
              <a:t>is accessed mostly by an out-of-place sorting routine that performs only writes to this buffer during the last merge.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sz="2800">
                <a:latin typeface="Trebuchet MS" charset="0"/>
              </a:rPr>
              <a:t>The memory object of interest in </a:t>
            </a:r>
            <a:r>
              <a:rPr lang="en-US" sz="2800" b="1">
                <a:solidFill>
                  <a:schemeClr val="accent1"/>
                </a:solidFill>
                <a:latin typeface="Trebuchet MS" charset="0"/>
              </a:rPr>
              <a:t>XSBench</a:t>
            </a:r>
            <a:r>
              <a:rPr lang="en-US" sz="2800">
                <a:solidFill>
                  <a:schemeClr val="accent1"/>
                </a:solidFill>
                <a:latin typeface="Trebuchet MS" charset="0"/>
              </a:rPr>
              <a:t> </a:t>
            </a:r>
            <a:r>
              <a:rPr lang="en-US" sz="2800">
                <a:latin typeface="Trebuchet MS" charset="0"/>
              </a:rPr>
              <a:t>shows a read-only access pattern.</a:t>
            </a:r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8234363" y="2911475"/>
            <a:ext cx="116982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03" tIns="30751" rIns="61503" bIns="30751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3200" b="1">
                <a:latin typeface="Trebuchet MS" charset="0"/>
              </a:rPr>
              <a:t>Antonio J. Peña and Pavan Balaji	</a:t>
            </a:r>
            <a:r>
              <a:rPr lang="en-US" sz="3200" b="1" i="1">
                <a:latin typeface="Trebuchet MS" charset="0"/>
              </a:rPr>
              <a:t>{apenya,balaji}@anl.gov</a:t>
            </a:r>
          </a:p>
        </p:txBody>
      </p:sp>
      <p:grpSp>
        <p:nvGrpSpPr>
          <p:cNvPr id="2055" name="Group 2"/>
          <p:cNvGrpSpPr>
            <a:grpSpLocks/>
          </p:cNvGrpSpPr>
          <p:nvPr/>
        </p:nvGrpSpPr>
        <p:grpSpPr bwMode="auto">
          <a:xfrm>
            <a:off x="1966913" y="18384838"/>
            <a:ext cx="7835900" cy="6038850"/>
            <a:chOff x="1862138" y="18931355"/>
            <a:chExt cx="7835900" cy="6038407"/>
          </a:xfrm>
        </p:grpSpPr>
        <p:grpSp>
          <p:nvGrpSpPr>
            <p:cNvPr id="2132" name="Group 67"/>
            <p:cNvGrpSpPr>
              <a:grpSpLocks noChangeAspect="1"/>
            </p:cNvGrpSpPr>
            <p:nvPr/>
          </p:nvGrpSpPr>
          <p:grpSpPr bwMode="auto">
            <a:xfrm>
              <a:off x="1862138" y="18931355"/>
              <a:ext cx="7223760" cy="6038407"/>
              <a:chOff x="1285509" y="686052"/>
              <a:chExt cx="6578600" cy="5499100"/>
            </a:xfrm>
          </p:grpSpPr>
          <p:pic>
            <p:nvPicPr>
              <p:cNvPr id="2134" name="Picture 2" descr="D:\test.eps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509" y="686052"/>
                <a:ext cx="6578600" cy="549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5" name="TextBox 69"/>
              <p:cNvSpPr txBox="1">
                <a:spLocks noChangeArrowheads="1"/>
              </p:cNvSpPr>
              <p:nvPr/>
            </p:nvSpPr>
            <p:spPr bwMode="auto">
              <a:xfrm>
                <a:off x="2000696" y="5327304"/>
                <a:ext cx="133260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Initialization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1980899" y="5333687"/>
                <a:ext cx="1371988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7" name="TextBox 71"/>
              <p:cNvSpPr txBox="1">
                <a:spLocks noChangeArrowheads="1"/>
              </p:cNvSpPr>
              <p:nvPr/>
            </p:nvSpPr>
            <p:spPr bwMode="auto">
              <a:xfrm>
                <a:off x="4703751" y="5326281"/>
                <a:ext cx="118429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Simulation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3429510" y="5333687"/>
                <a:ext cx="3732847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9" name="TextBox 73"/>
              <p:cNvSpPr txBox="1">
                <a:spLocks noChangeArrowheads="1"/>
              </p:cNvSpPr>
              <p:nvPr/>
            </p:nvSpPr>
            <p:spPr bwMode="auto">
              <a:xfrm rot="-4135721">
                <a:off x="1812687" y="1933119"/>
                <a:ext cx="16328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Atoms Creation</a:t>
                </a:r>
              </a:p>
            </p:txBody>
          </p:sp>
          <p:cxnSp>
            <p:nvCxnSpPr>
              <p:cNvPr id="75" name="Straight Arrow Connector 74"/>
              <p:cNvCxnSpPr>
                <a:stCxn id="2139" idx="1"/>
              </p:cNvCxnSpPr>
              <p:nvPr/>
            </p:nvCxnSpPr>
            <p:spPr>
              <a:xfrm flipH="1">
                <a:off x="2134146" y="2880488"/>
                <a:ext cx="200955" cy="592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41" name="TextBox 75"/>
              <p:cNvSpPr txBox="1">
                <a:spLocks noChangeArrowheads="1"/>
              </p:cNvSpPr>
              <p:nvPr/>
            </p:nvSpPr>
            <p:spPr bwMode="auto">
              <a:xfrm rot="-4135721">
                <a:off x="1859307" y="4234934"/>
                <a:ext cx="17193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Reneighboring 1</a:t>
                </a:r>
              </a:p>
            </p:txBody>
          </p:sp>
          <p:sp>
            <p:nvSpPr>
              <p:cNvPr id="2142" name="TextBox 76"/>
              <p:cNvSpPr txBox="1">
                <a:spLocks noChangeArrowheads="1"/>
              </p:cNvSpPr>
              <p:nvPr/>
            </p:nvSpPr>
            <p:spPr bwMode="auto">
              <a:xfrm rot="-4135721">
                <a:off x="3712310" y="4234934"/>
                <a:ext cx="17193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Reneighboring 2</a:t>
                </a:r>
              </a:p>
            </p:txBody>
          </p:sp>
          <p:sp>
            <p:nvSpPr>
              <p:cNvPr id="2143" name="TextBox 77"/>
              <p:cNvSpPr txBox="1">
                <a:spLocks noChangeArrowheads="1"/>
              </p:cNvSpPr>
              <p:nvPr/>
            </p:nvSpPr>
            <p:spPr bwMode="auto">
              <a:xfrm rot="-4135721">
                <a:off x="5669307" y="4234934"/>
                <a:ext cx="17193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Reneighboring 3</a:t>
                </a:r>
              </a:p>
            </p:txBody>
          </p:sp>
          <p:sp>
            <p:nvSpPr>
              <p:cNvPr id="2144" name="TextBox 78"/>
              <p:cNvSpPr txBox="1">
                <a:spLocks noChangeArrowheads="1"/>
              </p:cNvSpPr>
              <p:nvPr/>
            </p:nvSpPr>
            <p:spPr bwMode="auto">
              <a:xfrm rot="-2755596">
                <a:off x="2920113" y="1828301"/>
                <a:ext cx="153574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Compute Forces</a:t>
                </a:r>
              </a:p>
            </p:txBody>
          </p:sp>
          <p:sp>
            <p:nvSpPr>
              <p:cNvPr id="2145" name="TextBox 79"/>
              <p:cNvSpPr txBox="1">
                <a:spLocks noChangeArrowheads="1"/>
              </p:cNvSpPr>
              <p:nvPr/>
            </p:nvSpPr>
            <p:spPr bwMode="auto">
              <a:xfrm rot="-1804306">
                <a:off x="4897924" y="1656884"/>
                <a:ext cx="1365246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Compute Forces</a:t>
                </a:r>
              </a:p>
            </p:txBody>
          </p:sp>
          <p:sp>
            <p:nvSpPr>
              <p:cNvPr id="2146" name="TextBox 80"/>
              <p:cNvSpPr txBox="1">
                <a:spLocks noChangeArrowheads="1"/>
              </p:cNvSpPr>
              <p:nvPr/>
            </p:nvSpPr>
            <p:spPr bwMode="auto">
              <a:xfrm rot="4316257">
                <a:off x="6616975" y="4777926"/>
                <a:ext cx="119795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/>
                  <a:t>Compute Forces</a:t>
                </a:r>
              </a:p>
            </p:txBody>
          </p:sp>
          <p:sp>
            <p:nvSpPr>
              <p:cNvPr id="2147" name="TextBox 81"/>
              <p:cNvSpPr txBox="1">
                <a:spLocks noChangeArrowheads="1"/>
              </p:cNvSpPr>
              <p:nvPr/>
            </p:nvSpPr>
            <p:spPr bwMode="auto">
              <a:xfrm rot="-5400000">
                <a:off x="2978408" y="4412961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1</a:t>
                </a:r>
              </a:p>
            </p:txBody>
          </p:sp>
          <p:sp>
            <p:nvSpPr>
              <p:cNvPr id="2148" name="TextBox 82"/>
              <p:cNvSpPr txBox="1">
                <a:spLocks noChangeArrowheads="1"/>
              </p:cNvSpPr>
              <p:nvPr/>
            </p:nvSpPr>
            <p:spPr bwMode="auto">
              <a:xfrm rot="-5400000">
                <a:off x="3179437" y="4412961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2</a:t>
                </a:r>
              </a:p>
            </p:txBody>
          </p:sp>
          <p:sp>
            <p:nvSpPr>
              <p:cNvPr id="2149" name="TextBox 83"/>
              <p:cNvSpPr txBox="1">
                <a:spLocks noChangeArrowheads="1"/>
              </p:cNvSpPr>
              <p:nvPr/>
            </p:nvSpPr>
            <p:spPr bwMode="auto">
              <a:xfrm rot="-5400000">
                <a:off x="3374283" y="4412961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3</a:t>
                </a:r>
              </a:p>
            </p:txBody>
          </p:sp>
          <p:sp>
            <p:nvSpPr>
              <p:cNvPr id="2150" name="TextBox 84"/>
              <p:cNvSpPr txBox="1">
                <a:spLocks noChangeArrowheads="1"/>
              </p:cNvSpPr>
              <p:nvPr/>
            </p:nvSpPr>
            <p:spPr bwMode="auto">
              <a:xfrm rot="-5400000">
                <a:off x="3566574" y="4412961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4</a:t>
                </a:r>
              </a:p>
            </p:txBody>
          </p:sp>
          <p:sp>
            <p:nvSpPr>
              <p:cNvPr id="2151" name="TextBox 85"/>
              <p:cNvSpPr txBox="1">
                <a:spLocks noChangeArrowheads="1"/>
              </p:cNvSpPr>
              <p:nvPr/>
            </p:nvSpPr>
            <p:spPr bwMode="auto">
              <a:xfrm>
                <a:off x="4209306" y="2404646"/>
                <a:ext cx="11016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Timestep 5</a:t>
                </a:r>
              </a:p>
            </p:txBody>
          </p:sp>
          <p:sp>
            <p:nvSpPr>
              <p:cNvPr id="2152" name="TextBox 86"/>
              <p:cNvSpPr txBox="1">
                <a:spLocks noChangeArrowheads="1"/>
              </p:cNvSpPr>
              <p:nvPr/>
            </p:nvSpPr>
            <p:spPr bwMode="auto">
              <a:xfrm>
                <a:off x="6033157" y="3014246"/>
                <a:ext cx="120584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Timestep 10</a:t>
                </a:r>
              </a:p>
            </p:txBody>
          </p:sp>
          <p:sp>
            <p:nvSpPr>
              <p:cNvPr id="2153" name="TextBox 87"/>
              <p:cNvSpPr txBox="1">
                <a:spLocks noChangeArrowheads="1"/>
              </p:cNvSpPr>
              <p:nvPr/>
            </p:nvSpPr>
            <p:spPr bwMode="auto">
              <a:xfrm rot="-5400000">
                <a:off x="4874248" y="4608872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6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780687" y="5560649"/>
                <a:ext cx="838517" cy="11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5" name="TextBox 89"/>
              <p:cNvSpPr txBox="1">
                <a:spLocks noChangeArrowheads="1"/>
              </p:cNvSpPr>
              <p:nvPr/>
            </p:nvSpPr>
            <p:spPr bwMode="auto">
              <a:xfrm rot="-5400000">
                <a:off x="5084437" y="4608872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7</a:t>
                </a:r>
              </a:p>
            </p:txBody>
          </p:sp>
          <p:sp>
            <p:nvSpPr>
              <p:cNvPr id="2156" name="TextBox 90"/>
              <p:cNvSpPr txBox="1">
                <a:spLocks noChangeArrowheads="1"/>
              </p:cNvSpPr>
              <p:nvPr/>
            </p:nvSpPr>
            <p:spPr bwMode="auto">
              <a:xfrm rot="-5400000">
                <a:off x="5279283" y="4608872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8</a:t>
                </a:r>
              </a:p>
            </p:txBody>
          </p:sp>
          <p:sp>
            <p:nvSpPr>
              <p:cNvPr id="2157" name="TextBox 91"/>
              <p:cNvSpPr txBox="1">
                <a:spLocks noChangeArrowheads="1"/>
              </p:cNvSpPr>
              <p:nvPr/>
            </p:nvSpPr>
            <p:spPr bwMode="auto">
              <a:xfrm rot="-5400000">
                <a:off x="5465437" y="4608872"/>
                <a:ext cx="99007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Timestep 9</a:t>
                </a:r>
              </a:p>
            </p:txBody>
          </p:sp>
          <p:sp>
            <p:nvSpPr>
              <p:cNvPr id="2158" name="TextBox 92"/>
              <p:cNvSpPr txBox="1">
                <a:spLocks noChangeArrowheads="1"/>
              </p:cNvSpPr>
              <p:nvPr/>
            </p:nvSpPr>
            <p:spPr bwMode="auto">
              <a:xfrm>
                <a:off x="6705600" y="5465012"/>
                <a:ext cx="101662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/>
                  <a:t>Finalization</a:t>
                </a:r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H="1">
                <a:off x="7215849" y="5492704"/>
                <a:ext cx="185052" cy="0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3" name="Rectangle 26"/>
            <p:cNvSpPr>
              <a:spLocks noChangeArrowheads="1"/>
            </p:cNvSpPr>
            <p:nvPr/>
          </p:nvSpPr>
          <p:spPr bwMode="auto">
            <a:xfrm rot="5400000">
              <a:off x="8753476" y="21691796"/>
              <a:ext cx="1371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Trebuchet MS" charset="0"/>
                </a:rPr>
                <a:t>MiniMD</a:t>
              </a:r>
              <a:endParaRPr lang="en-US" sz="3200">
                <a:latin typeface="Trebuchet MS" charset="0"/>
              </a:endParaRPr>
            </a:p>
          </p:txBody>
        </p:sp>
      </p:grpSp>
      <p:grpSp>
        <p:nvGrpSpPr>
          <p:cNvPr id="2056" name="Group 5"/>
          <p:cNvGrpSpPr>
            <a:grpSpLocks/>
          </p:cNvGrpSpPr>
          <p:nvPr/>
        </p:nvGrpSpPr>
        <p:grpSpPr bwMode="auto">
          <a:xfrm>
            <a:off x="12298363" y="13061950"/>
            <a:ext cx="7845425" cy="5761038"/>
            <a:chOff x="12234336" y="13022932"/>
            <a:chExt cx="7844140" cy="5760720"/>
          </a:xfrm>
        </p:grpSpPr>
        <p:grpSp>
          <p:nvGrpSpPr>
            <p:cNvPr id="2118" name="Group 89"/>
            <p:cNvGrpSpPr>
              <a:grpSpLocks noChangeAspect="1"/>
            </p:cNvGrpSpPr>
            <p:nvPr/>
          </p:nvGrpSpPr>
          <p:grpSpPr bwMode="auto">
            <a:xfrm>
              <a:off x="12234336" y="13022932"/>
              <a:ext cx="7221975" cy="5760720"/>
              <a:chOff x="1115060" y="812800"/>
              <a:chExt cx="6527800" cy="5207000"/>
            </a:xfrm>
          </p:grpSpPr>
          <p:pic>
            <p:nvPicPr>
              <p:cNvPr id="2120" name="Picture 2" descr="D:\8mpi_8k_7_vlines.red5.eps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060" y="812800"/>
                <a:ext cx="6527800" cy="520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1" name="TextBox 91"/>
              <p:cNvSpPr txBox="1">
                <a:spLocks noChangeArrowheads="1"/>
              </p:cNvSpPr>
              <p:nvPr/>
            </p:nvSpPr>
            <p:spPr bwMode="auto">
              <a:xfrm>
                <a:off x="1985229" y="5240216"/>
                <a:ext cx="86735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Stage 1</a:t>
                </a: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899827" y="5257905"/>
                <a:ext cx="1077441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3" name="TextBox 94"/>
              <p:cNvSpPr txBox="1">
                <a:spLocks noChangeArrowheads="1"/>
              </p:cNvSpPr>
              <p:nvPr/>
            </p:nvSpPr>
            <p:spPr bwMode="auto">
              <a:xfrm rot="-5400000">
                <a:off x="2994377" y="4592411"/>
                <a:ext cx="86735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Stage 2</a:t>
                </a:r>
              </a:p>
            </p:txBody>
          </p:sp>
          <p:sp>
            <p:nvSpPr>
              <p:cNvPr id="2124" name="TextBox 95"/>
              <p:cNvSpPr txBox="1">
                <a:spLocks noChangeArrowheads="1"/>
              </p:cNvSpPr>
              <p:nvPr/>
            </p:nvSpPr>
            <p:spPr bwMode="auto">
              <a:xfrm rot="-5400000">
                <a:off x="3810832" y="4592411"/>
                <a:ext cx="86735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Stage 3</a:t>
                </a:r>
              </a:p>
            </p:txBody>
          </p:sp>
          <p:sp>
            <p:nvSpPr>
              <p:cNvPr id="2125" name="TextBox 96"/>
              <p:cNvSpPr txBox="1">
                <a:spLocks noChangeArrowheads="1"/>
              </p:cNvSpPr>
              <p:nvPr/>
            </p:nvSpPr>
            <p:spPr bwMode="auto">
              <a:xfrm rot="-5400000">
                <a:off x="4433558" y="4592411"/>
                <a:ext cx="86735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Stage 4</a:t>
                </a:r>
              </a:p>
            </p:txBody>
          </p:sp>
          <p:sp>
            <p:nvSpPr>
              <p:cNvPr id="2126" name="TextBox 97"/>
              <p:cNvSpPr txBox="1">
                <a:spLocks noChangeArrowheads="1"/>
              </p:cNvSpPr>
              <p:nvPr/>
            </p:nvSpPr>
            <p:spPr bwMode="auto">
              <a:xfrm rot="-5400000">
                <a:off x="4915006" y="4592411"/>
                <a:ext cx="86735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Stage 5</a:t>
                </a:r>
              </a:p>
            </p:txBody>
          </p:sp>
          <p:sp>
            <p:nvSpPr>
              <p:cNvPr id="2127" name="TextBox 98"/>
              <p:cNvSpPr txBox="1">
                <a:spLocks noChangeArrowheads="1"/>
              </p:cNvSpPr>
              <p:nvPr/>
            </p:nvSpPr>
            <p:spPr bwMode="auto">
              <a:xfrm rot="-4135721">
                <a:off x="1542074" y="1919701"/>
                <a:ext cx="171688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Update Particles</a:t>
                </a:r>
              </a:p>
            </p:txBody>
          </p:sp>
          <p:cxnSp>
            <p:nvCxnSpPr>
              <p:cNvPr id="100" name="Straight Arrow Connector 99"/>
              <p:cNvCxnSpPr>
                <a:stCxn id="2127" idx="1"/>
              </p:cNvCxnSpPr>
              <p:nvPr/>
            </p:nvCxnSpPr>
            <p:spPr>
              <a:xfrm flipH="1">
                <a:off x="1919912" y="2904783"/>
                <a:ext cx="172161" cy="4476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9" name="TextBox 100"/>
              <p:cNvSpPr txBox="1">
                <a:spLocks noChangeArrowheads="1"/>
              </p:cNvSpPr>
              <p:nvPr/>
            </p:nvSpPr>
            <p:spPr bwMode="auto">
              <a:xfrm>
                <a:off x="1927076" y="4234934"/>
                <a:ext cx="61080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Pack</a:t>
                </a:r>
              </a:p>
            </p:txBody>
          </p:sp>
          <p:sp>
            <p:nvSpPr>
              <p:cNvPr id="2130" name="TextBox 101"/>
              <p:cNvSpPr txBox="1">
                <a:spLocks noChangeArrowheads="1"/>
              </p:cNvSpPr>
              <p:nvPr/>
            </p:nvSpPr>
            <p:spPr bwMode="auto">
              <a:xfrm rot="-5400000">
                <a:off x="2194029" y="4234212"/>
                <a:ext cx="1115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Elim. Sent</a:t>
                </a:r>
              </a:p>
            </p:txBody>
          </p:sp>
          <p:sp>
            <p:nvSpPr>
              <p:cNvPr id="2131" name="TextBox 102"/>
              <p:cNvSpPr txBox="1">
                <a:spLocks noChangeArrowheads="1"/>
              </p:cNvSpPr>
              <p:nvPr/>
            </p:nvSpPr>
            <p:spPr bwMode="auto">
              <a:xfrm>
                <a:off x="5589261" y="4572000"/>
                <a:ext cx="29569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...</a:t>
                </a:r>
              </a:p>
            </p:txBody>
          </p:sp>
        </p:grpSp>
        <p:sp>
          <p:nvSpPr>
            <p:cNvPr id="2119" name="Rectangle 29"/>
            <p:cNvSpPr>
              <a:spLocks noChangeArrowheads="1"/>
            </p:cNvSpPr>
            <p:nvPr/>
          </p:nvSpPr>
          <p:spPr bwMode="auto">
            <a:xfrm rot="5400000">
              <a:off x="19259150" y="15641835"/>
              <a:ext cx="1115738" cy="52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Trebuchet MS" charset="0"/>
                </a:rPr>
                <a:t>MCCK</a:t>
              </a:r>
              <a:endParaRPr lang="en-US" sz="3200">
                <a:latin typeface="Trebuchet MS" charset="0"/>
              </a:endParaRPr>
            </a:p>
          </p:txBody>
        </p:sp>
      </p:grp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12293600" y="19121438"/>
            <a:ext cx="7854950" cy="5864225"/>
            <a:chOff x="12221294" y="19018142"/>
            <a:chExt cx="7853381" cy="5864834"/>
          </a:xfrm>
        </p:grpSpPr>
        <p:grpSp>
          <p:nvGrpSpPr>
            <p:cNvPr id="2107" name="Group 103"/>
            <p:cNvGrpSpPr>
              <a:grpSpLocks noChangeAspect="1"/>
            </p:cNvGrpSpPr>
            <p:nvPr/>
          </p:nvGrpSpPr>
          <p:grpSpPr bwMode="auto">
            <a:xfrm>
              <a:off x="12221294" y="19018142"/>
              <a:ext cx="7223760" cy="5864834"/>
              <a:chOff x="1234440" y="820420"/>
              <a:chExt cx="6413500" cy="5207000"/>
            </a:xfrm>
          </p:grpSpPr>
          <p:pic>
            <p:nvPicPr>
              <p:cNvPr id="2109" name="Picture 2" descr="D:\run2.red5.eps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4440" y="820420"/>
                <a:ext cx="6413500" cy="520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10" name="TextBox 105"/>
              <p:cNvSpPr txBox="1">
                <a:spLocks noChangeArrowheads="1"/>
              </p:cNvSpPr>
              <p:nvPr/>
            </p:nvSpPr>
            <p:spPr bwMode="auto">
              <a:xfrm>
                <a:off x="4469818" y="5240216"/>
                <a:ext cx="118429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Simulation</a:t>
                </a: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188938" y="5257788"/>
                <a:ext cx="3745534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12" name="TextBox 107"/>
              <p:cNvSpPr txBox="1">
                <a:spLocks noChangeArrowheads="1"/>
              </p:cNvSpPr>
              <p:nvPr/>
            </p:nvSpPr>
            <p:spPr bwMode="auto">
              <a:xfrm>
                <a:off x="2057781" y="4529573"/>
                <a:ext cx="970713" cy="1011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Generate</a:t>
                </a:r>
              </a:p>
              <a:p>
                <a:pPr algn="ctr"/>
                <a:r>
                  <a:rPr lang="en-US"/>
                  <a:t>Unionized</a:t>
                </a:r>
              </a:p>
              <a:p>
                <a:pPr algn="ctr"/>
                <a:r>
                  <a:rPr lang="en-US"/>
                  <a:t>Energy</a:t>
                </a:r>
              </a:p>
              <a:p>
                <a:pPr algn="ctr"/>
                <a:endParaRPr lang="en-US" sz="400"/>
              </a:p>
              <a:p>
                <a:pPr algn="ctr"/>
                <a:r>
                  <a:rPr lang="en-US"/>
                  <a:t>Grid</a:t>
                </a: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970019" y="5257788"/>
                <a:ext cx="1154098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14" name="TextBox 109"/>
              <p:cNvSpPr txBox="1">
                <a:spLocks noChangeArrowheads="1"/>
              </p:cNvSpPr>
              <p:nvPr/>
            </p:nvSpPr>
            <p:spPr bwMode="auto">
              <a:xfrm rot="-3076010">
                <a:off x="1722051" y="1670500"/>
                <a:ext cx="182126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Generate Nuclide</a:t>
                </a:r>
              </a:p>
              <a:p>
                <a:r>
                  <a:rPr lang="en-US"/>
                  <a:t>Energy Grids</a:t>
                </a:r>
              </a:p>
            </p:txBody>
          </p:sp>
          <p:cxnSp>
            <p:nvCxnSpPr>
              <p:cNvPr id="111" name="Straight Arrow Connector 110"/>
              <p:cNvCxnSpPr>
                <a:stCxn id="2114" idx="1"/>
              </p:cNvCxnSpPr>
              <p:nvPr/>
            </p:nvCxnSpPr>
            <p:spPr>
              <a:xfrm flipH="1">
                <a:off x="1857287" y="2703623"/>
                <a:ext cx="205737" cy="2678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16" name="TextBox 111"/>
              <p:cNvSpPr txBox="1">
                <a:spLocks noChangeArrowheads="1"/>
              </p:cNvSpPr>
              <p:nvPr/>
            </p:nvSpPr>
            <p:spPr bwMode="auto">
              <a:xfrm>
                <a:off x="2127873" y="3581400"/>
                <a:ext cx="1367618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Sort Nuclide</a:t>
                </a:r>
              </a:p>
              <a:p>
                <a:r>
                  <a:rPr lang="en-US"/>
                  <a:t>Energy Grids</a:t>
                </a:r>
              </a:p>
            </p:txBody>
          </p:sp>
          <p:cxnSp>
            <p:nvCxnSpPr>
              <p:cNvPr id="113" name="Straight Arrow Connector 112"/>
              <p:cNvCxnSpPr>
                <a:stCxn id="2116" idx="1"/>
              </p:cNvCxnSpPr>
              <p:nvPr/>
            </p:nvCxnSpPr>
            <p:spPr>
              <a:xfrm flipH="1" flipV="1">
                <a:off x="1917881" y="3904588"/>
                <a:ext cx="2099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08" name="Rectangle 32"/>
            <p:cNvSpPr>
              <a:spLocks noChangeArrowheads="1"/>
            </p:cNvSpPr>
            <p:nvPr/>
          </p:nvSpPr>
          <p:spPr bwMode="auto">
            <a:xfrm rot="5400000">
              <a:off x="19007875" y="21691003"/>
              <a:ext cx="1614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Trebuchet MS" charset="0"/>
                </a:rPr>
                <a:t>XSBench</a:t>
              </a:r>
              <a:endParaRPr lang="en-US" sz="3200">
                <a:latin typeface="Trebuchet MS" charset="0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21225" y="752475"/>
            <a:ext cx="170529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503" tIns="30751" rIns="61503" bIns="30751">
            <a:spAutoFit/>
          </a:bodyPr>
          <a:lstStyle/>
          <a:p>
            <a:pPr>
              <a:defRPr/>
            </a:pPr>
            <a:r>
              <a:rPr lang="en-US" sz="6500" b="1" dirty="0">
                <a:solidFill>
                  <a:schemeClr val="accent1">
                    <a:lumMod val="75000"/>
                  </a:schemeClr>
                </a:solidFill>
                <a:latin typeface="Trebuchet MS" pitchFamily="-106" charset="0"/>
                <a:ea typeface="Trebuchet MS" pitchFamily="-106" charset="0"/>
                <a:cs typeface="Trebuchet MS" pitchFamily="-106" charset="0"/>
              </a:rPr>
              <a:t>Understanding Data Access Patterns Using Object-Differentiated Memory Profiling</a:t>
            </a: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11707813" y="4329113"/>
            <a:ext cx="877728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03" tIns="30751" rIns="61503" bIns="30751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5" charset="-128"/>
              </a:defRPr>
            </a:lvl9pPr>
          </a:lstStyle>
          <a:p>
            <a:pPr>
              <a:spcAft>
                <a:spcPts val="1800"/>
              </a:spcAft>
              <a:defRPr/>
            </a:pPr>
            <a:r>
              <a:rPr lang="en-US" altLang="x-none" sz="36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5" charset="0"/>
                <a:cs typeface="+mn-cs"/>
              </a:rPr>
              <a:t>Methodology</a:t>
            </a:r>
          </a:p>
          <a:p>
            <a:pPr marL="514350" indent="-514350"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EVOP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: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E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xtended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V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algrind for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O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bject-differentiated 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P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rofiling [2] (</a:t>
            </a:r>
            <a:r>
              <a:rPr lang="en-US" altLang="x-none" sz="2800" b="1" dirty="0" smtClean="0">
                <a:solidFill>
                  <a:schemeClr val="accent1"/>
                </a:solidFill>
                <a:latin typeface="Trebuchet MS" pitchFamily="35" charset="0"/>
                <a:cs typeface="+mn-cs"/>
              </a:rPr>
              <a:t>available on request</a:t>
            </a:r>
            <a:r>
              <a:rPr lang="en-US" altLang="x-none" sz="2800" dirty="0" smtClean="0">
                <a:latin typeface="Trebuchet MS" pitchFamily="35" charset="0"/>
                <a:cs typeface="+mn-cs"/>
              </a:rPr>
              <a:t>).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Main features: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Per-object memory access tracking.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Statically and dynamically-allocated objects.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Automatic object merging.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Fine-grained access histograms (within objects).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Visualization: KCachegrind integration.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Extended Lackey: raw access analysis.</a:t>
            </a:r>
          </a:p>
          <a:p>
            <a:pPr lvl="1" indent="0">
              <a:defRPr/>
            </a:pPr>
            <a:r>
              <a:rPr lang="en-US" altLang="x-none" sz="2800" dirty="0" smtClean="0">
                <a:latin typeface="Trebuchet MS" pitchFamily="35" charset="0"/>
                <a:cs typeface="+mn-cs"/>
              </a:rPr>
              <a:t>Extended Callgrind: main memory accesses.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3013" y="6508750"/>
            <a:ext cx="5302250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a[i] = b[j] * c[k]; ← 5%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b[l] = d[m] * 2;    ← 5%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c[n] += b[o];       ← 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61413" y="6508750"/>
            <a:ext cx="1692275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a ← 0%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b ← 15%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ea typeface="ＭＳ Ｐゴシック" pitchFamily="35" charset="-128"/>
                <a:cs typeface="Courier New" pitchFamily="49" charset="0"/>
              </a:rPr>
              <a:t>c ← 0%</a:t>
            </a:r>
          </a:p>
        </p:txBody>
      </p:sp>
      <p:grpSp>
        <p:nvGrpSpPr>
          <p:cNvPr id="2062" name="Group 5"/>
          <p:cNvGrpSpPr>
            <a:grpSpLocks/>
          </p:cNvGrpSpPr>
          <p:nvPr/>
        </p:nvGrpSpPr>
        <p:grpSpPr bwMode="auto">
          <a:xfrm>
            <a:off x="6765925" y="6969125"/>
            <a:ext cx="1828800" cy="450850"/>
            <a:chOff x="6414433" y="6510338"/>
            <a:chExt cx="1828800" cy="450850"/>
          </a:xfrm>
        </p:grpSpPr>
        <p:cxnSp>
          <p:nvCxnSpPr>
            <p:cNvPr id="2105" name="Straight Arrow Connector 3"/>
            <p:cNvCxnSpPr>
              <a:cxnSpLocks noChangeShapeType="1"/>
            </p:cNvCxnSpPr>
            <p:nvPr/>
          </p:nvCxnSpPr>
          <p:spPr bwMode="auto">
            <a:xfrm>
              <a:off x="6414433" y="6510338"/>
              <a:ext cx="18288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6" name="Straight Arrow Connector 26"/>
            <p:cNvCxnSpPr>
              <a:cxnSpLocks noChangeShapeType="1"/>
            </p:cNvCxnSpPr>
            <p:nvPr/>
          </p:nvCxnSpPr>
          <p:spPr bwMode="auto">
            <a:xfrm flipH="1">
              <a:off x="6414433" y="6961188"/>
              <a:ext cx="182880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3" name="TextBox 5"/>
          <p:cNvSpPr txBox="1">
            <a:spLocks noChangeArrowheads="1"/>
          </p:cNvSpPr>
          <p:nvPr/>
        </p:nvSpPr>
        <p:spPr bwMode="auto">
          <a:xfrm>
            <a:off x="6737350" y="6416675"/>
            <a:ext cx="183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/>
              <a:t>Data-oriented</a:t>
            </a:r>
          </a:p>
        </p:txBody>
      </p:sp>
      <p:sp>
        <p:nvSpPr>
          <p:cNvPr id="2064" name="TextBox 27"/>
          <p:cNvSpPr txBox="1">
            <a:spLocks noChangeArrowheads="1"/>
          </p:cNvSpPr>
          <p:nvPr/>
        </p:nvSpPr>
        <p:spPr bwMode="auto">
          <a:xfrm>
            <a:off x="6694488" y="7562850"/>
            <a:ext cx="192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/>
              <a:t>Code-oriented</a:t>
            </a:r>
          </a:p>
        </p:txBody>
      </p:sp>
      <p:grpSp>
        <p:nvGrpSpPr>
          <p:cNvPr id="2065" name="Group 4"/>
          <p:cNvGrpSpPr>
            <a:grpSpLocks/>
          </p:cNvGrpSpPr>
          <p:nvPr/>
        </p:nvGrpSpPr>
        <p:grpSpPr bwMode="auto">
          <a:xfrm>
            <a:off x="11915775" y="9964738"/>
            <a:ext cx="8359775" cy="2720975"/>
            <a:chOff x="12635992" y="10177722"/>
            <a:chExt cx="7878057" cy="2564254"/>
          </a:xfrm>
        </p:grpSpPr>
        <p:grpSp>
          <p:nvGrpSpPr>
            <p:cNvPr id="2066" name="Group 2"/>
            <p:cNvGrpSpPr>
              <a:grpSpLocks/>
            </p:cNvGrpSpPr>
            <p:nvPr/>
          </p:nvGrpSpPr>
          <p:grpSpPr bwMode="auto">
            <a:xfrm>
              <a:off x="12867844" y="10177722"/>
              <a:ext cx="7414320" cy="2134526"/>
              <a:chOff x="1107109" y="1611198"/>
              <a:chExt cx="3406472" cy="980698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151193" y="1702617"/>
                <a:ext cx="2362389" cy="252261"/>
              </a:xfrm>
              <a:prstGeom prst="rect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EEEEE"/>
                  </a:gs>
                </a:gsLst>
                <a:lin ang="16200000" scaled="1"/>
              </a:gradFill>
              <a:ln w="9525">
                <a:solidFill>
                  <a:srgbClr val="121212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[0][0]    [0][1]    [0][2]    [0][3]    [0][4]    [0][5]    [0][6]    [0][7]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151193" y="2007804"/>
                <a:ext cx="2362389" cy="252261"/>
              </a:xfrm>
              <a:prstGeom prst="rect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EEEEE"/>
                  </a:gs>
                </a:gsLst>
                <a:lin ang="16200000" scaled="1"/>
              </a:gradFill>
              <a:ln w="9525">
                <a:solidFill>
                  <a:srgbClr val="121212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[1][0]    [1][1]    [1][2]    [1][3]    [1][4]    [1][5]    [1][6]    [1][7]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151193" y="2313680"/>
                <a:ext cx="2362389" cy="252261"/>
              </a:xfrm>
              <a:prstGeom prst="rect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EEEEE"/>
                  </a:gs>
                </a:gsLst>
                <a:lin ang="16200000" scaled="1"/>
              </a:gradFill>
              <a:ln w="9525">
                <a:solidFill>
                  <a:srgbClr val="121212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[2][0]    [2][1]    [2][2]    [2][3]    [2][4]    [2][5]    [2][6]    [2][7]</a:t>
                </a:r>
              </a:p>
            </p:txBody>
          </p:sp>
          <p:cxnSp>
            <p:nvCxnSpPr>
              <p:cNvPr id="30" name="Straight Arrow Connector 29"/>
              <p:cNvCxnSpPr>
                <a:cxnSpLocks noChangeShapeType="1"/>
                <a:endCxn id="26" idx="1"/>
              </p:cNvCxnSpPr>
              <p:nvPr/>
            </p:nvCxnSpPr>
            <p:spPr bwMode="auto">
              <a:xfrm>
                <a:off x="1371749" y="1829091"/>
                <a:ext cx="779444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30"/>
              <p:cNvCxnSpPr>
                <a:cxnSpLocks noChangeShapeType="1"/>
              </p:cNvCxnSpPr>
              <p:nvPr/>
            </p:nvCxnSpPr>
            <p:spPr bwMode="auto">
              <a:xfrm>
                <a:off x="1371749" y="2153525"/>
                <a:ext cx="779444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>
                <a:off x="1356628" y="2433967"/>
                <a:ext cx="794565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74" name="TextBox 34"/>
              <p:cNvSpPr txBox="1">
                <a:spLocks noChangeArrowheads="1"/>
              </p:cNvSpPr>
              <p:nvPr/>
            </p:nvSpPr>
            <p:spPr bwMode="auto">
              <a:xfrm>
                <a:off x="1445063" y="1922772"/>
                <a:ext cx="554687" cy="199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400"/>
                  <a:t>malloc()</a:t>
                </a:r>
              </a:p>
            </p:txBody>
          </p:sp>
          <p:grpSp>
            <p:nvGrpSpPr>
              <p:cNvPr id="2075" name="Group 35"/>
              <p:cNvGrpSpPr>
                <a:grpSpLocks/>
              </p:cNvGrpSpPr>
              <p:nvPr/>
            </p:nvGrpSpPr>
            <p:grpSpPr bwMode="auto">
              <a:xfrm>
                <a:off x="1107109" y="1676406"/>
                <a:ext cx="251894" cy="915490"/>
                <a:chOff x="838198" y="1676406"/>
                <a:chExt cx="304801" cy="915490"/>
              </a:xfrm>
            </p:grpSpPr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 rot="5400000">
                  <a:off x="532637" y="1982076"/>
                  <a:ext cx="915563" cy="304405"/>
                </a:xfrm>
                <a:prstGeom prst="rect">
                  <a:avLst/>
                </a:prstGeom>
                <a:gradFill rotWithShape="1">
                  <a:gsLst>
                    <a:gs pos="0">
                      <a:srgbClr val="BCBCBC"/>
                    </a:gs>
                    <a:gs pos="35001">
                      <a:srgbClr val="D0D0D0"/>
                    </a:gs>
                    <a:gs pos="100000">
                      <a:srgbClr val="EEEEEE"/>
                    </a:gs>
                  </a:gsLst>
                  <a:lin ang="16200000" scaled="1"/>
                </a:gradFill>
                <a:ln w="9525">
                  <a:solidFill>
                    <a:srgbClr val="121212"/>
                  </a:solidFill>
                  <a:miter lim="800000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800" dirty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rPr>
                    <a:t>m[0]   m[1]   m[2]</a:t>
                  </a:r>
                </a:p>
              </p:txBody>
            </p:sp>
            <p:cxnSp>
              <p:nvCxnSpPr>
                <p:cNvPr id="38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838216" y="2286872"/>
                  <a:ext cx="304405" cy="0"/>
                </a:xfrm>
                <a:prstGeom prst="line">
                  <a:avLst/>
                </a:prstGeom>
                <a:noFill/>
                <a:ln w="9525">
                  <a:solidFill>
                    <a:srgbClr val="121212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</p:cxnSp>
            <p:cxnSp>
              <p:nvCxnSpPr>
                <p:cNvPr id="39" name="Straight Connector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838216" y="1980998"/>
                  <a:ext cx="304405" cy="0"/>
                </a:xfrm>
                <a:prstGeom prst="line">
                  <a:avLst/>
                </a:prstGeom>
                <a:noFill/>
                <a:ln w="9525">
                  <a:solidFill>
                    <a:srgbClr val="121212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</p:cxnSp>
          </p:grpSp>
          <p:sp>
            <p:nvSpPr>
              <p:cNvPr id="2076" name="TextBox 40"/>
              <p:cNvSpPr txBox="1">
                <a:spLocks noChangeArrowheads="1"/>
              </p:cNvSpPr>
              <p:nvPr/>
            </p:nvSpPr>
            <p:spPr bwMode="auto">
              <a:xfrm>
                <a:off x="1445063" y="2227572"/>
                <a:ext cx="554687" cy="199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400"/>
                  <a:t>malloc()</a:t>
                </a:r>
              </a:p>
            </p:txBody>
          </p:sp>
          <p:sp>
            <p:nvSpPr>
              <p:cNvPr id="2077" name="TextBox 42"/>
              <p:cNvSpPr txBox="1">
                <a:spLocks noChangeArrowheads="1"/>
              </p:cNvSpPr>
              <p:nvPr/>
            </p:nvSpPr>
            <p:spPr bwMode="auto">
              <a:xfrm>
                <a:off x="1450161" y="1611198"/>
                <a:ext cx="554687" cy="199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400"/>
                  <a:t>malloc()</a:t>
                </a:r>
              </a:p>
            </p:txBody>
          </p:sp>
          <p:grpSp>
            <p:nvGrpSpPr>
              <p:cNvPr id="2078" name="Group 43"/>
              <p:cNvGrpSpPr>
                <a:grpSpLocks/>
              </p:cNvGrpSpPr>
              <p:nvPr/>
            </p:nvGrpSpPr>
            <p:grpSpPr bwMode="auto">
              <a:xfrm rot="5400000">
                <a:off x="3206547" y="905950"/>
                <a:ext cx="251896" cy="1830993"/>
                <a:chOff x="1259508" y="2133599"/>
                <a:chExt cx="251896" cy="1830993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59065" y="2438501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1259065" y="2132635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1259065" y="3048859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259065" y="2743680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259065" y="3659905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259065" y="3354726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1259065" y="3964396"/>
                  <a:ext cx="25157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9" name="Group 51"/>
              <p:cNvGrpSpPr>
                <a:grpSpLocks/>
              </p:cNvGrpSpPr>
              <p:nvPr/>
            </p:nvGrpSpPr>
            <p:grpSpPr bwMode="auto">
              <a:xfrm rot="5400000">
                <a:off x="3206548" y="1219155"/>
                <a:ext cx="251896" cy="1830993"/>
                <a:chOff x="1259508" y="2133599"/>
                <a:chExt cx="251896" cy="1830993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258609" y="2438502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258609" y="2132636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1258609" y="3048860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258609" y="2743681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258609" y="3659906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1258609" y="3354727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258609" y="3964397"/>
                  <a:ext cx="25294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0" name="Group 59"/>
              <p:cNvGrpSpPr>
                <a:grpSpLocks/>
              </p:cNvGrpSpPr>
              <p:nvPr/>
            </p:nvGrpSpPr>
            <p:grpSpPr bwMode="auto">
              <a:xfrm rot="5400000">
                <a:off x="3206547" y="1515502"/>
                <a:ext cx="251896" cy="1830993"/>
                <a:chOff x="1259508" y="2133599"/>
                <a:chExt cx="251896" cy="183099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265388" y="2438501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265388" y="2132635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1265388" y="3048859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1265388" y="2743680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1265388" y="3659905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1265388" y="3354726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1265388" y="3964396"/>
                  <a:ext cx="24607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7" name="Rectangle 29"/>
            <p:cNvSpPr>
              <a:spLocks noChangeArrowheads="1"/>
            </p:cNvSpPr>
            <p:nvPr/>
          </p:nvSpPr>
          <p:spPr bwMode="auto">
            <a:xfrm>
              <a:off x="12635992" y="12306920"/>
              <a:ext cx="7878057" cy="43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latin typeface="Trebuchet MS" charset="0"/>
                </a:rPr>
                <a:t>Merging feature: single object from multiple allocations.</a:t>
              </a:r>
              <a:endParaRPr lang="en-US" sz="2400">
                <a:latin typeface="Trebuchet M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-52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-52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Office Theme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678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Wingdings</vt:lpstr>
      <vt:lpstr>Times</vt:lpstr>
      <vt:lpstr>Trebuchet MS</vt:lpstr>
      <vt:lpstr>Courier New</vt:lpstr>
      <vt:lpstr>Office Theme</vt:lpstr>
      <vt:lpstr>PowerPoint Presentation</vt:lpstr>
    </vt:vector>
  </TitlesOfParts>
  <Company>adminccs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adminccs</dc:creator>
  <cp:lastModifiedBy>Pavan Balaji</cp:lastModifiedBy>
  <cp:revision>118</cp:revision>
  <cp:lastPrinted>2015-04-15T22:45:49Z</cp:lastPrinted>
  <dcterms:created xsi:type="dcterms:W3CDTF">2009-08-13T13:49:13Z</dcterms:created>
  <dcterms:modified xsi:type="dcterms:W3CDTF">2015-06-01T20:41:40Z</dcterms:modified>
</cp:coreProperties>
</file>