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311" r:id="rId3"/>
    <p:sldId id="31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2" autoAdjust="0"/>
  </p:normalViewPr>
  <p:slideViewPr>
    <p:cSldViewPr>
      <p:cViewPr>
        <p:scale>
          <a:sx n="150" d="100"/>
          <a:sy n="150" d="100"/>
        </p:scale>
        <p:origin x="-236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15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41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2946BA-7682-42BA-AAD1-463380FF205D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887E4-02F7-4F1D-BB9C-B02BBAFDF969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BF1795-566B-4843-985C-F035E4628D8D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D5D65-16E2-42B2-980B-8ADCFDE50BEF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51461-997C-4A11-AAC1-883D54A5A899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52DE26-E026-4449-A0D7-BF05FF669B04}" type="datetime1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4296C-B62E-483E-A4FA-6629B4B4B8A9}" type="datetime1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2F2B84-7425-416D-91DB-0EEA4C7E62A6}" type="datetime1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7B4DA-5DC2-4ED5-96A7-391592013FBD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7682A-C253-40A6-B232-18CB058399B1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88DA9E79-B404-4685-A12B-BF8D09A3AF1D}" type="datetime1">
              <a:rPr lang="en-US" smtClean="0"/>
              <a:t>5/21/2015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A. J. Peña - Understanding Data Access Patterns Using Object-Differentiated Memory Profiling – CCGrid 2015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enya@a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alaji@anl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apenya@anl.g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27460" y="1671638"/>
            <a:ext cx="7884318" cy="1069975"/>
          </a:xfrm>
        </p:spPr>
        <p:txBody>
          <a:bodyPr/>
          <a:lstStyle/>
          <a:p>
            <a:r>
              <a:rPr lang="en-US" dirty="0" smtClean="0"/>
              <a:t>Understanding Data Access Patterns Using Object-Differentiated Memory Profiling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Antonio J. Peña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         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endParaRPr lang="en-US" dirty="0" smtClean="0"/>
          </a:p>
          <a:p>
            <a:r>
              <a:rPr lang="en-US" dirty="0"/>
              <a:t>Argonne National </a:t>
            </a:r>
            <a:r>
              <a:rPr lang="en-US" dirty="0" smtClean="0"/>
              <a:t>Laboratory	              Argonne National Laboratory</a:t>
            </a:r>
          </a:p>
          <a:p>
            <a:r>
              <a:rPr lang="en-US" dirty="0" smtClean="0">
                <a:hlinkClick r:id="rId3"/>
              </a:rPr>
              <a:t>apenya@anl.gov</a:t>
            </a:r>
            <a:r>
              <a:rPr lang="en-US" dirty="0" smtClean="0"/>
              <a:t>				     </a:t>
            </a:r>
            <a:r>
              <a:rPr lang="en-US" dirty="0" smtClean="0">
                <a:hlinkClick r:id="rId4"/>
              </a:rPr>
              <a:t>balaji@anl.gov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"/>
    </mc:Choice>
    <mc:Fallback xmlns="">
      <p:transition spd="slow" advTm="225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 smtClean="0"/>
              <a:t>Understanding data access patterns important for:</a:t>
            </a:r>
          </a:p>
          <a:p>
            <a:pPr lvl="1"/>
            <a:r>
              <a:rPr lang="en-US" dirty="0" smtClean="0"/>
              <a:t>Software optimizations</a:t>
            </a:r>
          </a:p>
          <a:p>
            <a:pPr lvl="1"/>
            <a:r>
              <a:rPr lang="en-US" dirty="0" err="1" smtClean="0"/>
              <a:t>Codesign</a:t>
            </a:r>
            <a:endParaRPr lang="en-US" dirty="0" smtClean="0"/>
          </a:p>
          <a:p>
            <a:pPr lvl="1"/>
            <a:r>
              <a:rPr lang="en-US" dirty="0" smtClean="0"/>
              <a:t>Data distribution in heterogeneous memory systems</a:t>
            </a:r>
          </a:p>
          <a:p>
            <a:r>
              <a:rPr lang="en-US" dirty="0" smtClean="0"/>
              <a:t>Data-oriented profiling:</a:t>
            </a:r>
          </a:p>
          <a:p>
            <a:pPr lvl="1"/>
            <a:r>
              <a:rPr lang="en-US" dirty="0" smtClean="0"/>
              <a:t>Complements traditional code-oriented profiling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 smtClean="0"/>
              <a:t>We incorporated data-oriented profiling features to </a:t>
            </a:r>
            <a:r>
              <a:rPr lang="en-US" dirty="0" err="1" smtClean="0"/>
              <a:t>Valgrind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EVOP: Extended </a:t>
            </a:r>
            <a:r>
              <a:rPr lang="en-US" dirty="0" err="1" smtClean="0"/>
              <a:t>Valgrind</a:t>
            </a:r>
            <a:r>
              <a:rPr lang="en-US" dirty="0" smtClean="0"/>
              <a:t> for Object-Differentiated Profiling</a:t>
            </a:r>
          </a:p>
          <a:p>
            <a:pPr lvl="1"/>
            <a:r>
              <a:rPr lang="en-US" dirty="0" smtClean="0"/>
              <a:t>Raw: extended Lackey – Main memory: extended </a:t>
            </a:r>
            <a:r>
              <a:rPr lang="en-US" dirty="0" err="1" smtClean="0"/>
              <a:t>Callgrind</a:t>
            </a:r>
            <a:endParaRPr lang="en-US" dirty="0" smtClean="0"/>
          </a:p>
          <a:p>
            <a:pPr lvl="1"/>
            <a:r>
              <a:rPr lang="en-US" dirty="0" smtClean="0"/>
              <a:t>Available upon demand (</a:t>
            </a:r>
            <a:r>
              <a:rPr lang="en-US" dirty="0" smtClean="0">
                <a:hlinkClick r:id="rId2"/>
              </a:rPr>
              <a:t>apenya@anl.gov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analyzed US DOE </a:t>
            </a:r>
            <a:r>
              <a:rPr lang="en-US" dirty="0" err="1" smtClean="0"/>
              <a:t>miniapplications</a:t>
            </a:r>
            <a:r>
              <a:rPr lang="en-US" dirty="0" smtClean="0"/>
              <a:t> representative of different domains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5078849"/>
            <a:ext cx="6705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A. J. Peña and P. </a:t>
            </a:r>
            <a:r>
              <a:rPr lang="en-US" sz="1600" dirty="0" err="1"/>
              <a:t>Balaji</a:t>
            </a:r>
            <a:r>
              <a:rPr lang="en-US" sz="1600" dirty="0"/>
              <a:t>. </a:t>
            </a:r>
            <a:r>
              <a:rPr lang="en-US" sz="1600" dirty="0" smtClean="0"/>
              <a:t>"A </a:t>
            </a:r>
            <a:r>
              <a:rPr lang="en-US" sz="1600" dirty="0"/>
              <a:t>framework for tracking memory accesses in scientific </a:t>
            </a:r>
            <a:r>
              <a:rPr lang="en-US" sz="1600" dirty="0" smtClean="0"/>
              <a:t>applications", </a:t>
            </a:r>
            <a:r>
              <a:rPr lang="en-US" sz="1600" dirty="0"/>
              <a:t>in </a:t>
            </a:r>
            <a:r>
              <a:rPr lang="en-US" sz="1600" i="1" dirty="0" smtClean="0"/>
              <a:t>P2S2 (ICPP Workshop)</a:t>
            </a:r>
            <a:r>
              <a:rPr lang="en-US" sz="1600" dirty="0" smtClean="0"/>
              <a:t>, Minneapolis, MN, </a:t>
            </a:r>
            <a:r>
              <a:rPr lang="en-US" sz="1600" dirty="0"/>
              <a:t>Sep. 2014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19200" y="5663625"/>
            <a:ext cx="6705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A. J. Peña and P. </a:t>
            </a:r>
            <a:r>
              <a:rPr lang="en-US" sz="1600" dirty="0" err="1"/>
              <a:t>Balaji</a:t>
            </a:r>
            <a:r>
              <a:rPr lang="en-US" sz="1600" dirty="0"/>
              <a:t>. "Toward the efficient use of multiple explicitly managed memory subsystems", in </a:t>
            </a:r>
            <a:r>
              <a:rPr lang="en-US" sz="1600" i="1" dirty="0" smtClean="0"/>
              <a:t>IEEE Cluster</a:t>
            </a:r>
            <a:r>
              <a:rPr lang="en-US" sz="1600" dirty="0" smtClean="0"/>
              <a:t>, Madrid (Spain), </a:t>
            </a:r>
            <a:r>
              <a:rPr lang="en-US" sz="1600" dirty="0"/>
              <a:t>Sep. 2014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7400" y="1066800"/>
            <a:ext cx="3206484" cy="143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27018" y="2768025"/>
            <a:ext cx="2632363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Traditional profiler</a:t>
            </a:r>
          </a:p>
          <a:p>
            <a:pPr algn="ctr"/>
            <a:r>
              <a:rPr lang="en-US" sz="1600" i="1" dirty="0"/>
              <a:t>c</a:t>
            </a:r>
            <a:r>
              <a:rPr lang="en-US" sz="1600" i="1" dirty="0" smtClean="0"/>
              <a:t>[i] </a:t>
            </a:r>
            <a:r>
              <a:rPr lang="en-US" sz="1600" i="1" dirty="0"/>
              <a:t>= a </a:t>
            </a:r>
            <a:r>
              <a:rPr lang="en-US" sz="1600" i="1" dirty="0" smtClean="0"/>
              <a:t>[j]* </a:t>
            </a:r>
            <a:r>
              <a:rPr lang="en-US" sz="1600" i="1" dirty="0"/>
              <a:t>b </a:t>
            </a:r>
            <a:r>
              <a:rPr lang="en-US" sz="1600" i="1" dirty="0" smtClean="0"/>
              <a:t>[k]+ c[l]; ← </a:t>
            </a:r>
            <a:r>
              <a:rPr lang="en-US" sz="1600" dirty="0"/>
              <a:t>15</a:t>
            </a:r>
            <a:r>
              <a:rPr lang="en-US" sz="1600" dirty="0" smtClean="0"/>
              <a:t>%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47194" y="2768025"/>
            <a:ext cx="2523448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Data-oriented profiler</a:t>
            </a:r>
          </a:p>
          <a:p>
            <a:pPr algn="ctr"/>
            <a:r>
              <a:rPr lang="en-US" sz="1600" i="1" dirty="0"/>
              <a:t>a ← </a:t>
            </a:r>
            <a:r>
              <a:rPr lang="en-US" sz="1600" i="1" dirty="0" smtClean="0"/>
              <a:t>0% / b </a:t>
            </a:r>
            <a:r>
              <a:rPr lang="en-US" sz="1600" i="1" dirty="0"/>
              <a:t>← </a:t>
            </a:r>
            <a:r>
              <a:rPr lang="en-US" sz="1600" i="1" dirty="0" smtClean="0"/>
              <a:t>15% / c </a:t>
            </a:r>
            <a:r>
              <a:rPr lang="en-US" sz="1600" i="1" dirty="0"/>
              <a:t>← 0</a:t>
            </a:r>
            <a:r>
              <a:rPr lang="en-US" sz="1600" i="1" dirty="0" smtClean="0"/>
              <a:t>%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998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MiniMD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4040188" cy="3293003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</a:rPr>
              <a:t>MCCK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350097"/>
            <a:ext cx="4041775" cy="301240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J. Peña - Understanding Data Access Patterns Using Object-Differentiated Memory Profiling – CCGrid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</TotalTime>
  <Words>251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Blue design</vt:lpstr>
      <vt:lpstr>Understanding Data Access Patterns Using Object-Differentiated Memory Profiling</vt:lpstr>
      <vt:lpstr>Motivation</vt:lpstr>
      <vt:lpstr>Some 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Antonio J. Pena</cp:lastModifiedBy>
  <cp:revision>264</cp:revision>
  <dcterms:created xsi:type="dcterms:W3CDTF">2009-09-22T20:45:00Z</dcterms:created>
  <dcterms:modified xsi:type="dcterms:W3CDTF">2015-05-21T14:28:08Z</dcterms:modified>
</cp:coreProperties>
</file>