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
  </p:notesMasterIdLst>
  <p:sldIdLst>
    <p:sldId id="256" r:id="rId2"/>
  </p:sldIdLst>
  <p:sldSz cx="21388388" cy="30248225"/>
  <p:notesSz cx="6805613" cy="9939338"/>
  <p:defaultTextStyle>
    <a:defPPr>
      <a:defRPr lang="ja-JP"/>
    </a:defPPr>
    <a:lvl1pPr marL="0" algn="l" defTabSz="2949224" rtl="0" eaLnBrk="1" latinLnBrk="0" hangingPunct="1">
      <a:defRPr kumimoji="1" sz="5800" kern="1200">
        <a:solidFill>
          <a:schemeClr val="tx1"/>
        </a:solidFill>
        <a:latin typeface="+mn-lt"/>
        <a:ea typeface="+mn-ea"/>
        <a:cs typeface="+mn-cs"/>
      </a:defRPr>
    </a:lvl1pPr>
    <a:lvl2pPr marL="1474614" algn="l" defTabSz="2949224" rtl="0" eaLnBrk="1" latinLnBrk="0" hangingPunct="1">
      <a:defRPr kumimoji="1" sz="5800" kern="1200">
        <a:solidFill>
          <a:schemeClr val="tx1"/>
        </a:solidFill>
        <a:latin typeface="+mn-lt"/>
        <a:ea typeface="+mn-ea"/>
        <a:cs typeface="+mn-cs"/>
      </a:defRPr>
    </a:lvl2pPr>
    <a:lvl3pPr marL="2949224" algn="l" defTabSz="2949224" rtl="0" eaLnBrk="1" latinLnBrk="0" hangingPunct="1">
      <a:defRPr kumimoji="1" sz="5800" kern="1200">
        <a:solidFill>
          <a:schemeClr val="tx1"/>
        </a:solidFill>
        <a:latin typeface="+mn-lt"/>
        <a:ea typeface="+mn-ea"/>
        <a:cs typeface="+mn-cs"/>
      </a:defRPr>
    </a:lvl3pPr>
    <a:lvl4pPr marL="4423838" algn="l" defTabSz="2949224" rtl="0" eaLnBrk="1" latinLnBrk="0" hangingPunct="1">
      <a:defRPr kumimoji="1" sz="5800" kern="1200">
        <a:solidFill>
          <a:schemeClr val="tx1"/>
        </a:solidFill>
        <a:latin typeface="+mn-lt"/>
        <a:ea typeface="+mn-ea"/>
        <a:cs typeface="+mn-cs"/>
      </a:defRPr>
    </a:lvl4pPr>
    <a:lvl5pPr marL="5898450" algn="l" defTabSz="2949224" rtl="0" eaLnBrk="1" latinLnBrk="0" hangingPunct="1">
      <a:defRPr kumimoji="1" sz="5800" kern="1200">
        <a:solidFill>
          <a:schemeClr val="tx1"/>
        </a:solidFill>
        <a:latin typeface="+mn-lt"/>
        <a:ea typeface="+mn-ea"/>
        <a:cs typeface="+mn-cs"/>
      </a:defRPr>
    </a:lvl5pPr>
    <a:lvl6pPr marL="7373061" algn="l" defTabSz="2949224" rtl="0" eaLnBrk="1" latinLnBrk="0" hangingPunct="1">
      <a:defRPr kumimoji="1" sz="5800" kern="1200">
        <a:solidFill>
          <a:schemeClr val="tx1"/>
        </a:solidFill>
        <a:latin typeface="+mn-lt"/>
        <a:ea typeface="+mn-ea"/>
        <a:cs typeface="+mn-cs"/>
      </a:defRPr>
    </a:lvl6pPr>
    <a:lvl7pPr marL="8847675" algn="l" defTabSz="2949224" rtl="0" eaLnBrk="1" latinLnBrk="0" hangingPunct="1">
      <a:defRPr kumimoji="1" sz="5800" kern="1200">
        <a:solidFill>
          <a:schemeClr val="tx1"/>
        </a:solidFill>
        <a:latin typeface="+mn-lt"/>
        <a:ea typeface="+mn-ea"/>
        <a:cs typeface="+mn-cs"/>
      </a:defRPr>
    </a:lvl7pPr>
    <a:lvl8pPr marL="10322288" algn="l" defTabSz="2949224" rtl="0" eaLnBrk="1" latinLnBrk="0" hangingPunct="1">
      <a:defRPr kumimoji="1" sz="5800" kern="1200">
        <a:solidFill>
          <a:schemeClr val="tx1"/>
        </a:solidFill>
        <a:latin typeface="+mn-lt"/>
        <a:ea typeface="+mn-ea"/>
        <a:cs typeface="+mn-cs"/>
      </a:defRPr>
    </a:lvl8pPr>
    <a:lvl9pPr marL="11796900" algn="l" defTabSz="2949224"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FEA"/>
    <a:srgbClr val="D7E5F4"/>
    <a:srgbClr val="7BCAE4"/>
    <a:srgbClr val="CBF1F2"/>
    <a:srgbClr val="CCECFF"/>
    <a:srgbClr val="BFE1EB"/>
    <a:srgbClr val="E6E6E6"/>
    <a:srgbClr val="E0E0E0"/>
    <a:srgbClr val="F1F7FD"/>
    <a:srgbClr val="DEED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483" autoAdjust="0"/>
    <p:restoredTop sz="98870" autoAdjust="0"/>
  </p:normalViewPr>
  <p:slideViewPr>
    <p:cSldViewPr>
      <p:cViewPr>
        <p:scale>
          <a:sx n="95" d="100"/>
          <a:sy n="95" d="100"/>
        </p:scale>
        <p:origin x="2128" y="13400"/>
      </p:cViewPr>
      <p:guideLst>
        <p:guide orient="horz" pos="9981"/>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simin:dev:lab-repo:papers:ipdps2015-casper:data:evaluation_cra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4215962305558"/>
          <c:y val="0.244125652705255"/>
          <c:w val="0.821362885098003"/>
          <c:h val="0.511772800925683"/>
        </c:manualLayout>
      </c:layout>
      <c:barChart>
        <c:barDir val="col"/>
        <c:grouping val="clustered"/>
        <c:varyColors val="0"/>
        <c:ser>
          <c:idx val="0"/>
          <c:order val="0"/>
          <c:tx>
            <c:strRef>
              <c:f>'NPB-MG'!$AK$108</c:f>
              <c:strCache>
                <c:ptCount val="1"/>
                <c:pt idx="0">
                  <c:v>Communication Time Speedup</c:v>
                </c:pt>
              </c:strCache>
            </c:strRef>
          </c:tx>
          <c:invertIfNegative val="0"/>
          <c:dLbls>
            <c:dLbl>
              <c:idx val="0"/>
              <c:layout>
                <c:manualLayout>
                  <c:x val="0.0"/>
                  <c:y val="-0.0167946838874624"/>
                </c:manualLayout>
              </c:layout>
              <c:showLegendKey val="0"/>
              <c:showVal val="1"/>
              <c:showCatName val="0"/>
              <c:showSerName val="0"/>
              <c:showPercent val="0"/>
              <c:showBubbleSize val="0"/>
            </c:dLbl>
            <c:dLbl>
              <c:idx val="1"/>
              <c:layout>
                <c:manualLayout>
                  <c:x val="-0.00496814907889738"/>
                  <c:y val="-0.0335893677749248"/>
                </c:manualLayout>
              </c:layout>
              <c:showLegendKey val="0"/>
              <c:showVal val="1"/>
              <c:showCatName val="0"/>
              <c:showSerName val="0"/>
              <c:showPercent val="0"/>
              <c:showBubbleSize val="0"/>
            </c:dLbl>
            <c:dLbl>
              <c:idx val="2"/>
              <c:layout>
                <c:manualLayout>
                  <c:x val="-4.55408404648837E-17"/>
                  <c:y val="-0.041986709718656"/>
                </c:manualLayout>
              </c:layout>
              <c:showLegendKey val="0"/>
              <c:showVal val="1"/>
              <c:showCatName val="0"/>
              <c:showSerName val="0"/>
              <c:showPercent val="0"/>
              <c:showBubbleSize val="0"/>
            </c:dLbl>
            <c:dLbl>
              <c:idx val="3"/>
              <c:layout>
                <c:manualLayout>
                  <c:x val="0.00496814907889734"/>
                  <c:y val="-0.0251920258311936"/>
                </c:manualLayout>
              </c:layout>
              <c:showLegendKey val="0"/>
              <c:showVal val="1"/>
              <c:showCatName val="0"/>
              <c:showSerName val="0"/>
              <c:showPercent val="0"/>
              <c:showBubbleSize val="0"/>
            </c:dLbl>
            <c:numFmt formatCode="#,##0.0_);[Red]\(#,##0.0\)" sourceLinked="0"/>
            <c:txPr>
              <a:bodyPr rot="-5400000" vert="horz"/>
              <a:lstStyle/>
              <a:p>
                <a:pPr>
                  <a:defRPr>
                    <a:solidFill>
                      <a:schemeClr val="tx2">
                        <a:lumMod val="75000"/>
                      </a:schemeClr>
                    </a:solidFill>
                  </a:defRPr>
                </a:pPr>
                <a:endParaRPr lang="zh-CN"/>
              </a:p>
            </c:txPr>
            <c:showLegendKey val="0"/>
            <c:showVal val="1"/>
            <c:showCatName val="0"/>
            <c:showSerName val="0"/>
            <c:showPercent val="0"/>
            <c:showBubbleSize val="0"/>
            <c:showLeaderLines val="0"/>
          </c:dLbls>
          <c:cat>
            <c:numRef>
              <c:f>'NPB-MG'!$AJ$109:$AJ$117</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'NPB-MG'!$AK$109:$AK$117</c:f>
              <c:numCache>
                <c:formatCode>General</c:formatCode>
                <c:ptCount val="9"/>
                <c:pt idx="0">
                  <c:v>1.0</c:v>
                </c:pt>
                <c:pt idx="1">
                  <c:v>0.992373567768768</c:v>
                </c:pt>
                <c:pt idx="2">
                  <c:v>1.276073117071572</c:v>
                </c:pt>
                <c:pt idx="3">
                  <c:v>2.038567956627407</c:v>
                </c:pt>
                <c:pt idx="4">
                  <c:v>2.77159850545205</c:v>
                </c:pt>
                <c:pt idx="5">
                  <c:v>3.827413127413127</c:v>
                </c:pt>
                <c:pt idx="6">
                  <c:v>4.509822573307416</c:v>
                </c:pt>
                <c:pt idx="7">
                  <c:v>4.679756233638042</c:v>
                </c:pt>
                <c:pt idx="8">
                  <c:v>3.082313367442124</c:v>
                </c:pt>
              </c:numCache>
            </c:numRef>
          </c:val>
        </c:ser>
        <c:ser>
          <c:idx val="1"/>
          <c:order val="1"/>
          <c:tx>
            <c:strRef>
              <c:f>'NPB-MG'!$AL$108</c:f>
              <c:strCache>
                <c:ptCount val="1"/>
                <c:pt idx="0">
                  <c:v>Execution Time Speedup</c:v>
                </c:pt>
              </c:strCache>
            </c:strRef>
          </c:tx>
          <c:invertIfNegative val="0"/>
          <c:dLbls>
            <c:dLbl>
              <c:idx val="0"/>
              <c:layout>
                <c:manualLayout>
                  <c:x val="0.014904447236692"/>
                  <c:y val="0.0111964559249749"/>
                </c:manualLayout>
              </c:layout>
              <c:showLegendKey val="0"/>
              <c:showVal val="1"/>
              <c:showCatName val="0"/>
              <c:showSerName val="0"/>
              <c:showPercent val="0"/>
              <c:showBubbleSize val="0"/>
            </c:dLbl>
            <c:dLbl>
              <c:idx val="1"/>
              <c:layout>
                <c:manualLayout>
                  <c:x val="0.007452223618346"/>
                  <c:y val="0.0"/>
                </c:manualLayout>
              </c:layout>
              <c:showLegendKey val="0"/>
              <c:showVal val="1"/>
              <c:showCatName val="0"/>
              <c:showSerName val="0"/>
              <c:showPercent val="0"/>
              <c:showBubbleSize val="0"/>
            </c:dLbl>
            <c:dLbl>
              <c:idx val="2"/>
              <c:layout>
                <c:manualLayout>
                  <c:x val="0.0173883261797203"/>
                  <c:y val="0.00839734194373119"/>
                </c:manualLayout>
              </c:layout>
              <c:showLegendKey val="0"/>
              <c:showVal val="1"/>
              <c:showCatName val="0"/>
              <c:showSerName val="0"/>
              <c:showPercent val="0"/>
              <c:showBubbleSize val="0"/>
            </c:dLbl>
            <c:dLbl>
              <c:idx val="3"/>
              <c:layout>
                <c:manualLayout>
                  <c:x val="0.007452223618346"/>
                  <c:y val="0.00559822796248746"/>
                </c:manualLayout>
              </c:layout>
              <c:showLegendKey val="0"/>
              <c:showVal val="1"/>
              <c:showCatName val="0"/>
              <c:showSerName val="0"/>
              <c:showPercent val="0"/>
              <c:showBubbleSize val="0"/>
            </c:dLbl>
            <c:numFmt formatCode="#,##0.0_);[Red]\(#,##0.0\)" sourceLinked="0"/>
            <c:txPr>
              <a:bodyPr rot="-5400000" vert="horz"/>
              <a:lstStyle/>
              <a:p>
                <a:pPr>
                  <a:defRPr sz="2000">
                    <a:solidFill>
                      <a:schemeClr val="accent2"/>
                    </a:solidFill>
                  </a:defRPr>
                </a:pPr>
                <a:endParaRPr lang="zh-CN"/>
              </a:p>
            </c:txPr>
            <c:showLegendKey val="0"/>
            <c:showVal val="1"/>
            <c:showCatName val="0"/>
            <c:showSerName val="0"/>
            <c:showPercent val="0"/>
            <c:showBubbleSize val="0"/>
            <c:showLeaderLines val="0"/>
          </c:dLbls>
          <c:cat>
            <c:numRef>
              <c:f>'NPB-MG'!$AJ$109:$AJ$117</c:f>
              <c:numCache>
                <c:formatCode>General</c:formatCode>
                <c:ptCount val="9"/>
                <c:pt idx="0">
                  <c:v>1.0</c:v>
                </c:pt>
                <c:pt idx="1">
                  <c:v>2.0</c:v>
                </c:pt>
                <c:pt idx="2">
                  <c:v>4.0</c:v>
                </c:pt>
                <c:pt idx="3">
                  <c:v>8.0</c:v>
                </c:pt>
                <c:pt idx="4">
                  <c:v>16.0</c:v>
                </c:pt>
                <c:pt idx="5">
                  <c:v>32.0</c:v>
                </c:pt>
                <c:pt idx="6">
                  <c:v>64.0</c:v>
                </c:pt>
                <c:pt idx="7">
                  <c:v>128.0</c:v>
                </c:pt>
                <c:pt idx="8">
                  <c:v>240.0</c:v>
                </c:pt>
              </c:numCache>
            </c:numRef>
          </c:cat>
          <c:val>
            <c:numRef>
              <c:f>'NPB-MG'!$AL$109:$AL$117</c:f>
              <c:numCache>
                <c:formatCode>General</c:formatCode>
                <c:ptCount val="9"/>
                <c:pt idx="0">
                  <c:v>0.994675685341693</c:v>
                </c:pt>
                <c:pt idx="1">
                  <c:v>1.034962773752051</c:v>
                </c:pt>
                <c:pt idx="2">
                  <c:v>1.146372371439567</c:v>
                </c:pt>
                <c:pt idx="3">
                  <c:v>1.31602275177819</c:v>
                </c:pt>
                <c:pt idx="4">
                  <c:v>1.540094418848973</c:v>
                </c:pt>
                <c:pt idx="5">
                  <c:v>1.831730154318938</c:v>
                </c:pt>
                <c:pt idx="6">
                  <c:v>2.168547821080108</c:v>
                </c:pt>
                <c:pt idx="7">
                  <c:v>2.347932595971997</c:v>
                </c:pt>
                <c:pt idx="8">
                  <c:v>2.224489552135616</c:v>
                </c:pt>
              </c:numCache>
            </c:numRef>
          </c:val>
        </c:ser>
        <c:dLbls>
          <c:showLegendKey val="0"/>
          <c:showVal val="0"/>
          <c:showCatName val="0"/>
          <c:showSerName val="0"/>
          <c:showPercent val="0"/>
          <c:showBubbleSize val="0"/>
        </c:dLbls>
        <c:gapWidth val="150"/>
        <c:axId val="-2122501400"/>
        <c:axId val="2109233928"/>
      </c:barChart>
      <c:catAx>
        <c:axId val="-2122501400"/>
        <c:scaling>
          <c:orientation val="minMax"/>
        </c:scaling>
        <c:delete val="0"/>
        <c:axPos val="b"/>
        <c:title>
          <c:tx>
            <c:rich>
              <a:bodyPr/>
              <a:lstStyle/>
              <a:p>
                <a:pPr>
                  <a:defRPr b="1"/>
                </a:pPr>
                <a:r>
                  <a:rPr lang="en-US" b="1"/>
                  <a:t>Number of Threads</a:t>
                </a:r>
                <a:endParaRPr lang="ja-JP" b="1"/>
              </a:p>
            </c:rich>
          </c:tx>
          <c:layout>
            <c:manualLayout>
              <c:xMode val="edge"/>
              <c:yMode val="edge"/>
              <c:x val="0.330692137707682"/>
              <c:y val="0.890309114752653"/>
            </c:manualLayout>
          </c:layout>
          <c:overlay val="0"/>
        </c:title>
        <c:numFmt formatCode="General" sourceLinked="1"/>
        <c:majorTickMark val="out"/>
        <c:minorTickMark val="none"/>
        <c:tickLblPos val="low"/>
        <c:crossAx val="2109233928"/>
        <c:crossesAt val="0.0"/>
        <c:auto val="1"/>
        <c:lblAlgn val="ctr"/>
        <c:lblOffset val="100"/>
        <c:tickLblSkip val="1"/>
        <c:noMultiLvlLbl val="0"/>
      </c:catAx>
      <c:valAx>
        <c:axId val="2109233928"/>
        <c:scaling>
          <c:orientation val="minMax"/>
          <c:max val="6.0"/>
        </c:scaling>
        <c:delete val="0"/>
        <c:axPos val="l"/>
        <c:majorGridlines/>
        <c:title>
          <c:tx>
            <c:rich>
              <a:bodyPr/>
              <a:lstStyle/>
              <a:p>
                <a:pPr>
                  <a:defRPr b="1"/>
                </a:pPr>
                <a:r>
                  <a:rPr lang="en-US" b="1"/>
                  <a:t>Speedup</a:t>
                </a:r>
                <a:endParaRPr lang="ja-JP" b="1"/>
              </a:p>
            </c:rich>
          </c:tx>
          <c:layout/>
          <c:overlay val="0"/>
        </c:title>
        <c:numFmt formatCode="General" sourceLinked="1"/>
        <c:majorTickMark val="out"/>
        <c:minorTickMark val="none"/>
        <c:tickLblPos val="nextTo"/>
        <c:crossAx val="-2122501400"/>
        <c:crosses val="autoZero"/>
        <c:crossBetween val="between"/>
      </c:valAx>
    </c:plotArea>
    <c:legend>
      <c:legendPos val="t"/>
      <c:layout>
        <c:manualLayout>
          <c:xMode val="edge"/>
          <c:yMode val="edge"/>
          <c:x val="0.0"/>
          <c:y val="0.0266217799699404"/>
          <c:w val="0.983966101467653"/>
          <c:h val="0.160506799034908"/>
        </c:manualLayout>
      </c:layout>
      <c:overlay val="0"/>
    </c:legend>
    <c:plotVisOnly val="1"/>
    <c:dispBlanksAs val="gap"/>
    <c:showDLblsOverMax val="0"/>
  </c:chart>
  <c:spPr>
    <a:no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2000" b="0" i="0">
          <a:latin typeface="0"/>
          <a:ea typeface="Calibri"/>
          <a:cs typeface="0"/>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1687046438471"/>
          <c:y val="0.044898569023569"/>
          <c:w val="0.790733484909833"/>
          <c:h val="0.710150252525252"/>
        </c:manualLayout>
      </c:layout>
      <c:barChart>
        <c:barDir val="col"/>
        <c:grouping val="clustered"/>
        <c:varyColors val="0"/>
        <c:ser>
          <c:idx val="0"/>
          <c:order val="0"/>
          <c:tx>
            <c:strRef>
              <c:f>NWChem_flush_epoch!$S$145</c:f>
              <c:strCache>
                <c:ptCount val="1"/>
                <c:pt idx="0">
                  <c:v>Original MPI</c:v>
                </c:pt>
              </c:strCache>
            </c:strRef>
          </c:tx>
          <c:invertIfNegative val="0"/>
          <c:dLbls>
            <c:numFmt formatCode="#,##0.0_);[Red]\(#,##0.0\)" sourceLinked="0"/>
            <c:txPr>
              <a:bodyPr rot="-5400000" vert="horz"/>
              <a:lstStyle/>
              <a:p>
                <a:pPr>
                  <a:defRPr>
                    <a:solidFill>
                      <a:srgbClr val="00558D"/>
                    </a:solidFill>
                  </a:defRPr>
                </a:pPr>
                <a:endParaRPr lang="zh-CN"/>
              </a:p>
            </c:txPr>
            <c:showLegendKey val="0"/>
            <c:showVal val="1"/>
            <c:showCatName val="0"/>
            <c:showSerName val="0"/>
            <c:showPercent val="0"/>
            <c:showBubbleSize val="0"/>
            <c:showLeaderLines val="0"/>
          </c:dLbls>
          <c:cat>
            <c:numRef>
              <c:f>NWChem_flush_epoch!$R$146:$R$149</c:f>
              <c:numCache>
                <c:formatCode>General</c:formatCode>
                <c:ptCount val="4"/>
                <c:pt idx="0">
                  <c:v>1440.0</c:v>
                </c:pt>
                <c:pt idx="1">
                  <c:v>1920.0</c:v>
                </c:pt>
                <c:pt idx="2">
                  <c:v>2400.0</c:v>
                </c:pt>
                <c:pt idx="3">
                  <c:v>2800.0</c:v>
                </c:pt>
              </c:numCache>
            </c:numRef>
          </c:cat>
          <c:val>
            <c:numRef>
              <c:f>NWChem_flush_epoch!$S$146:$S$149</c:f>
              <c:numCache>
                <c:formatCode>General</c:formatCode>
                <c:ptCount val="4"/>
                <c:pt idx="0">
                  <c:v>67.69833333333322</c:v>
                </c:pt>
                <c:pt idx="1">
                  <c:v>50.95</c:v>
                </c:pt>
                <c:pt idx="2">
                  <c:v>39.94666666666655</c:v>
                </c:pt>
                <c:pt idx="3">
                  <c:v>33.67</c:v>
                </c:pt>
              </c:numCache>
            </c:numRef>
          </c:val>
        </c:ser>
        <c:ser>
          <c:idx val="1"/>
          <c:order val="1"/>
          <c:tx>
            <c:strRef>
              <c:f>NWChem_flush_epoch!$T$145</c:f>
              <c:strCache>
                <c:ptCount val="1"/>
                <c:pt idx="0">
                  <c:v>Casper</c:v>
                </c:pt>
              </c:strCache>
            </c:strRef>
          </c:tx>
          <c:invertIfNegative val="0"/>
          <c:dLbls>
            <c:numFmt formatCode="#,##0.0_);[Red]\(#,##0.0\)" sourceLinked="0"/>
            <c:txPr>
              <a:bodyPr rot="-5400000" vert="horz"/>
              <a:lstStyle/>
              <a:p>
                <a:pPr>
                  <a:defRPr>
                    <a:solidFill>
                      <a:schemeClr val="accent2"/>
                    </a:solidFill>
                  </a:defRPr>
                </a:pPr>
                <a:endParaRPr lang="zh-CN"/>
              </a:p>
            </c:txPr>
            <c:showLegendKey val="0"/>
            <c:showVal val="1"/>
            <c:showCatName val="0"/>
            <c:showSerName val="0"/>
            <c:showPercent val="0"/>
            <c:showBubbleSize val="0"/>
            <c:showLeaderLines val="0"/>
          </c:dLbls>
          <c:cat>
            <c:numRef>
              <c:f>NWChem_flush_epoch!$R$146:$R$149</c:f>
              <c:numCache>
                <c:formatCode>General</c:formatCode>
                <c:ptCount val="4"/>
                <c:pt idx="0">
                  <c:v>1440.0</c:v>
                </c:pt>
                <c:pt idx="1">
                  <c:v>1920.0</c:v>
                </c:pt>
                <c:pt idx="2">
                  <c:v>2400.0</c:v>
                </c:pt>
                <c:pt idx="3">
                  <c:v>2800.0</c:v>
                </c:pt>
              </c:numCache>
            </c:numRef>
          </c:cat>
          <c:val>
            <c:numRef>
              <c:f>NWChem_flush_epoch!$T$146:$T$149</c:f>
              <c:numCache>
                <c:formatCode>General</c:formatCode>
                <c:ptCount val="4"/>
                <c:pt idx="0">
                  <c:v>36.87166666666653</c:v>
                </c:pt>
                <c:pt idx="1">
                  <c:v>27.595</c:v>
                </c:pt>
                <c:pt idx="2">
                  <c:v>22.235</c:v>
                </c:pt>
                <c:pt idx="3">
                  <c:v>18.445</c:v>
                </c:pt>
              </c:numCache>
            </c:numRef>
          </c:val>
        </c:ser>
        <c:ser>
          <c:idx val="2"/>
          <c:order val="2"/>
          <c:tx>
            <c:strRef>
              <c:f>NWChem_flush_epoch!$U$145</c:f>
              <c:strCache>
                <c:ptCount val="1"/>
                <c:pt idx="0">
                  <c:v>Thread (O)</c:v>
                </c:pt>
              </c:strCache>
            </c:strRef>
          </c:tx>
          <c:invertIfNegative val="0"/>
          <c:cat>
            <c:numRef>
              <c:f>NWChem_flush_epoch!$R$146:$R$149</c:f>
              <c:numCache>
                <c:formatCode>General</c:formatCode>
                <c:ptCount val="4"/>
                <c:pt idx="0">
                  <c:v>1440.0</c:v>
                </c:pt>
                <c:pt idx="1">
                  <c:v>1920.0</c:v>
                </c:pt>
                <c:pt idx="2">
                  <c:v>2400.0</c:v>
                </c:pt>
                <c:pt idx="3">
                  <c:v>2800.0</c:v>
                </c:pt>
              </c:numCache>
            </c:numRef>
          </c:cat>
          <c:val>
            <c:numRef>
              <c:f>NWChem_flush_epoch!$U$146:$U$149</c:f>
              <c:numCache>
                <c:formatCode>General</c:formatCode>
                <c:ptCount val="4"/>
                <c:pt idx="0">
                  <c:v>62.65833333333333</c:v>
                </c:pt>
                <c:pt idx="1">
                  <c:v>46.065</c:v>
                </c:pt>
                <c:pt idx="2">
                  <c:v>36.745</c:v>
                </c:pt>
                <c:pt idx="3">
                  <c:v>30.75666666666667</c:v>
                </c:pt>
              </c:numCache>
            </c:numRef>
          </c:val>
        </c:ser>
        <c:ser>
          <c:idx val="3"/>
          <c:order val="3"/>
          <c:tx>
            <c:strRef>
              <c:f>NWChem_flush_epoch!$V$145</c:f>
              <c:strCache>
                <c:ptCount val="1"/>
                <c:pt idx="0">
                  <c:v>Thread (D)</c:v>
                </c:pt>
              </c:strCache>
            </c:strRef>
          </c:tx>
          <c:invertIfNegative val="0"/>
          <c:cat>
            <c:numRef>
              <c:f>NWChem_flush_epoch!$R$146:$R$149</c:f>
              <c:numCache>
                <c:formatCode>General</c:formatCode>
                <c:ptCount val="4"/>
                <c:pt idx="0">
                  <c:v>1440.0</c:v>
                </c:pt>
                <c:pt idx="1">
                  <c:v>1920.0</c:v>
                </c:pt>
                <c:pt idx="2">
                  <c:v>2400.0</c:v>
                </c:pt>
                <c:pt idx="3">
                  <c:v>2800.0</c:v>
                </c:pt>
              </c:numCache>
            </c:numRef>
          </c:cat>
          <c:val>
            <c:numRef>
              <c:f>NWChem_flush_epoch!$V$146:$V$149</c:f>
              <c:numCache>
                <c:formatCode>General</c:formatCode>
                <c:ptCount val="4"/>
                <c:pt idx="0">
                  <c:v>60.905</c:v>
                </c:pt>
                <c:pt idx="1">
                  <c:v>46.195</c:v>
                </c:pt>
                <c:pt idx="2">
                  <c:v>37.33833333333334</c:v>
                </c:pt>
                <c:pt idx="3">
                  <c:v>31.20333333333327</c:v>
                </c:pt>
              </c:numCache>
            </c:numRef>
          </c:val>
        </c:ser>
        <c:dLbls>
          <c:showLegendKey val="0"/>
          <c:showVal val="0"/>
          <c:showCatName val="0"/>
          <c:showSerName val="0"/>
          <c:showPercent val="0"/>
          <c:showBubbleSize val="0"/>
        </c:dLbls>
        <c:gapWidth val="150"/>
        <c:axId val="2132304440"/>
        <c:axId val="2132301176"/>
      </c:barChart>
      <c:catAx>
        <c:axId val="2132304440"/>
        <c:scaling>
          <c:orientation val="minMax"/>
        </c:scaling>
        <c:delete val="0"/>
        <c:axPos val="b"/>
        <c:title>
          <c:tx>
            <c:rich>
              <a:bodyPr/>
              <a:lstStyle/>
              <a:p>
                <a:pPr>
                  <a:defRPr/>
                </a:pPr>
                <a:r>
                  <a:rPr lang="en-US"/>
                  <a:t>Number of Cores</a:t>
                </a:r>
                <a:endParaRPr lang="zh-CN"/>
              </a:p>
            </c:rich>
          </c:tx>
          <c:layout/>
          <c:overlay val="0"/>
        </c:title>
        <c:numFmt formatCode="General" sourceLinked="1"/>
        <c:majorTickMark val="out"/>
        <c:minorTickMark val="none"/>
        <c:tickLblPos val="nextTo"/>
        <c:crossAx val="2132301176"/>
        <c:crosses val="autoZero"/>
        <c:auto val="1"/>
        <c:lblAlgn val="ctr"/>
        <c:lblOffset val="100"/>
        <c:noMultiLvlLbl val="0"/>
      </c:catAx>
      <c:valAx>
        <c:axId val="2132301176"/>
        <c:scaling>
          <c:orientation val="minMax"/>
        </c:scaling>
        <c:delete val="0"/>
        <c:axPos val="l"/>
        <c:majorGridlines/>
        <c:title>
          <c:tx>
            <c:rich>
              <a:bodyPr rot="-5400000" vert="horz"/>
              <a:lstStyle/>
              <a:p>
                <a:pPr>
                  <a:defRPr/>
                </a:pPr>
                <a:r>
                  <a:rPr lang="en-US"/>
                  <a:t>(T) Portion Time (min )</a:t>
                </a:r>
              </a:p>
            </c:rich>
          </c:tx>
          <c:layout/>
          <c:overlay val="0"/>
        </c:title>
        <c:numFmt formatCode="General" sourceLinked="1"/>
        <c:majorTickMark val="out"/>
        <c:minorTickMark val="none"/>
        <c:tickLblPos val="nextTo"/>
        <c:crossAx val="2132304440"/>
        <c:crosses val="autoZero"/>
        <c:crossBetween val="between"/>
        <c:majorUnit val="20.0"/>
      </c:valAx>
    </c:plotArea>
    <c:legend>
      <c:legendPos val="r"/>
      <c:layout>
        <c:manualLayout>
          <c:xMode val="edge"/>
          <c:yMode val="edge"/>
          <c:x val="0.416241442676052"/>
          <c:y val="0.0518859427609428"/>
          <c:w val="0.579508020057931"/>
          <c:h val="0.183061447811448"/>
        </c:manualLayout>
      </c:layout>
      <c:overlay val="0"/>
      <c:spPr>
        <a:solidFill>
          <a:srgbClr val="FFFFFF"/>
        </a:solidFill>
      </c:spPr>
    </c:legend>
    <c:plotVisOnly val="1"/>
    <c:dispBlanksAs val="gap"/>
    <c:showDLblsOverMax val="0"/>
  </c:chart>
  <c:spPr>
    <a:extLst/>
  </c:spPr>
  <c:txPr>
    <a:bodyPr/>
    <a:lstStyle/>
    <a:p>
      <a:pPr>
        <a:defRPr sz="2000">
          <a:latin typeface="+mn-lt"/>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196" cy="497116"/>
          </a:xfrm>
          <a:prstGeom prst="rect">
            <a:avLst/>
          </a:prstGeom>
        </p:spPr>
        <p:txBody>
          <a:bodyPr vert="horz" lIns="21214" tIns="10607" rIns="21214" bIns="10607" rtlCol="0"/>
          <a:lstStyle>
            <a:lvl1pPr algn="l">
              <a:defRPr sz="300"/>
            </a:lvl1pPr>
          </a:lstStyle>
          <a:p>
            <a:endParaRPr kumimoji="1" lang="ja-JP" altLang="en-US"/>
          </a:p>
        </p:txBody>
      </p:sp>
      <p:sp>
        <p:nvSpPr>
          <p:cNvPr id="3" name="日付プレースホルダー 2"/>
          <p:cNvSpPr>
            <a:spLocks noGrp="1"/>
          </p:cNvSpPr>
          <p:nvPr>
            <p:ph type="dt" idx="1"/>
          </p:nvPr>
        </p:nvSpPr>
        <p:spPr>
          <a:xfrm>
            <a:off x="3854968" y="0"/>
            <a:ext cx="2949196" cy="497116"/>
          </a:xfrm>
          <a:prstGeom prst="rect">
            <a:avLst/>
          </a:prstGeom>
        </p:spPr>
        <p:txBody>
          <a:bodyPr vert="horz" lIns="21214" tIns="10607" rIns="21214" bIns="10607" rtlCol="0"/>
          <a:lstStyle>
            <a:lvl1pPr algn="r">
              <a:defRPr sz="300"/>
            </a:lvl1pPr>
          </a:lstStyle>
          <a:p>
            <a:fld id="{9CE90C46-ECEB-4459-9EB0-105C1D62A5BA}" type="datetimeFigureOut">
              <a:rPr kumimoji="1" lang="ja-JP" altLang="en-US" smtClean="0"/>
              <a:t>4/28/15</a:t>
            </a:fld>
            <a:endParaRPr kumimoji="1" lang="ja-JP" altLang="en-US"/>
          </a:p>
        </p:txBody>
      </p:sp>
      <p:sp>
        <p:nvSpPr>
          <p:cNvPr id="4" name="スライド イメージ プレースホルダー 3"/>
          <p:cNvSpPr>
            <a:spLocks noGrp="1" noRot="1" noChangeAspect="1"/>
          </p:cNvSpPr>
          <p:nvPr>
            <p:ph type="sldImg" idx="2"/>
          </p:nvPr>
        </p:nvSpPr>
        <p:spPr>
          <a:xfrm>
            <a:off x="2084388" y="744538"/>
            <a:ext cx="2636837" cy="3727450"/>
          </a:xfrm>
          <a:prstGeom prst="rect">
            <a:avLst/>
          </a:prstGeom>
          <a:noFill/>
          <a:ln w="12700">
            <a:solidFill>
              <a:prstClr val="black"/>
            </a:solidFill>
          </a:ln>
        </p:spPr>
        <p:txBody>
          <a:bodyPr vert="horz" lIns="21214" tIns="10607" rIns="21214" bIns="10607" rtlCol="0" anchor="ctr"/>
          <a:lstStyle/>
          <a:p>
            <a:endParaRPr lang="ja-JP" altLang="en-US"/>
          </a:p>
        </p:txBody>
      </p:sp>
      <p:sp>
        <p:nvSpPr>
          <p:cNvPr id="5" name="ノート プレースホルダー 4"/>
          <p:cNvSpPr>
            <a:spLocks noGrp="1"/>
          </p:cNvSpPr>
          <p:nvPr>
            <p:ph type="body" sz="quarter" idx="3"/>
          </p:nvPr>
        </p:nvSpPr>
        <p:spPr>
          <a:xfrm>
            <a:off x="680417" y="4721111"/>
            <a:ext cx="5444780" cy="4472926"/>
          </a:xfrm>
          <a:prstGeom prst="rect">
            <a:avLst/>
          </a:prstGeom>
        </p:spPr>
        <p:txBody>
          <a:bodyPr vert="horz" lIns="21214" tIns="10607" rIns="21214" bIns="10607"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732"/>
            <a:ext cx="2949196" cy="496743"/>
          </a:xfrm>
          <a:prstGeom prst="rect">
            <a:avLst/>
          </a:prstGeom>
        </p:spPr>
        <p:txBody>
          <a:bodyPr vert="horz" lIns="21214" tIns="10607" rIns="21214" bIns="10607" rtlCol="0" anchor="b"/>
          <a:lstStyle>
            <a:lvl1pPr algn="l">
              <a:defRPr sz="300"/>
            </a:lvl1pPr>
          </a:lstStyle>
          <a:p>
            <a:endParaRPr kumimoji="1" lang="ja-JP" altLang="en-US"/>
          </a:p>
        </p:txBody>
      </p:sp>
      <p:sp>
        <p:nvSpPr>
          <p:cNvPr id="7" name="スライド番号プレースホルダー 6"/>
          <p:cNvSpPr>
            <a:spLocks noGrp="1"/>
          </p:cNvSpPr>
          <p:nvPr>
            <p:ph type="sldNum" sz="quarter" idx="5"/>
          </p:nvPr>
        </p:nvSpPr>
        <p:spPr>
          <a:xfrm>
            <a:off x="3854968" y="9440732"/>
            <a:ext cx="2949196" cy="496743"/>
          </a:xfrm>
          <a:prstGeom prst="rect">
            <a:avLst/>
          </a:prstGeom>
        </p:spPr>
        <p:txBody>
          <a:bodyPr vert="horz" lIns="21214" tIns="10607" rIns="21214" bIns="10607" rtlCol="0" anchor="b"/>
          <a:lstStyle>
            <a:lvl1pPr algn="r">
              <a:defRPr sz="300"/>
            </a:lvl1pPr>
          </a:lstStyle>
          <a:p>
            <a:fld id="{7D2A935E-1982-4E71-A177-A75DF3653FBD}" type="slidenum">
              <a:rPr kumimoji="1" lang="ja-JP" altLang="en-US" smtClean="0"/>
              <a:t>‹#›</a:t>
            </a:fld>
            <a:endParaRPr kumimoji="1" lang="ja-JP" altLang="en-US"/>
          </a:p>
        </p:txBody>
      </p:sp>
    </p:spTree>
    <p:extLst>
      <p:ext uri="{BB962C8B-B14F-4D97-AF65-F5344CB8AC3E}">
        <p14:creationId xmlns:p14="http://schemas.microsoft.com/office/powerpoint/2010/main" val="4128188226"/>
      </p:ext>
    </p:extLst>
  </p:cSld>
  <p:clrMap bg1="lt1" tx1="dk1" bg2="lt2" tx2="dk2" accent1="accent1" accent2="accent2" accent3="accent3" accent4="accent4" accent5="accent5" accent6="accent6" hlink="hlink" folHlink="folHlink"/>
  <p:notesStyle>
    <a:lvl1pPr marL="0" algn="l" defTabSz="541143" rtl="0" eaLnBrk="1" latinLnBrk="0" hangingPunct="1">
      <a:defRPr kumimoji="1" sz="700" kern="1200">
        <a:solidFill>
          <a:schemeClr val="tx1"/>
        </a:solidFill>
        <a:latin typeface="+mn-lt"/>
        <a:ea typeface="+mn-ea"/>
        <a:cs typeface="+mn-cs"/>
      </a:defRPr>
    </a:lvl1pPr>
    <a:lvl2pPr marL="270569" algn="l" defTabSz="541143" rtl="0" eaLnBrk="1" latinLnBrk="0" hangingPunct="1">
      <a:defRPr kumimoji="1" sz="700" kern="1200">
        <a:solidFill>
          <a:schemeClr val="tx1"/>
        </a:solidFill>
        <a:latin typeface="+mn-lt"/>
        <a:ea typeface="+mn-ea"/>
        <a:cs typeface="+mn-cs"/>
      </a:defRPr>
    </a:lvl2pPr>
    <a:lvl3pPr marL="541143" algn="l" defTabSz="541143" rtl="0" eaLnBrk="1" latinLnBrk="0" hangingPunct="1">
      <a:defRPr kumimoji="1" sz="700" kern="1200">
        <a:solidFill>
          <a:schemeClr val="tx1"/>
        </a:solidFill>
        <a:latin typeface="+mn-lt"/>
        <a:ea typeface="+mn-ea"/>
        <a:cs typeface="+mn-cs"/>
      </a:defRPr>
    </a:lvl3pPr>
    <a:lvl4pPr marL="811714" algn="l" defTabSz="541143" rtl="0" eaLnBrk="1" latinLnBrk="0" hangingPunct="1">
      <a:defRPr kumimoji="1" sz="700" kern="1200">
        <a:solidFill>
          <a:schemeClr val="tx1"/>
        </a:solidFill>
        <a:latin typeface="+mn-lt"/>
        <a:ea typeface="+mn-ea"/>
        <a:cs typeface="+mn-cs"/>
      </a:defRPr>
    </a:lvl4pPr>
    <a:lvl5pPr marL="1082285" algn="l" defTabSz="541143" rtl="0" eaLnBrk="1" latinLnBrk="0" hangingPunct="1">
      <a:defRPr kumimoji="1" sz="700" kern="1200">
        <a:solidFill>
          <a:schemeClr val="tx1"/>
        </a:solidFill>
        <a:latin typeface="+mn-lt"/>
        <a:ea typeface="+mn-ea"/>
        <a:cs typeface="+mn-cs"/>
      </a:defRPr>
    </a:lvl5pPr>
    <a:lvl6pPr marL="1352858" algn="l" defTabSz="541143" rtl="0" eaLnBrk="1" latinLnBrk="0" hangingPunct="1">
      <a:defRPr kumimoji="1" sz="700" kern="1200">
        <a:solidFill>
          <a:schemeClr val="tx1"/>
        </a:solidFill>
        <a:latin typeface="+mn-lt"/>
        <a:ea typeface="+mn-ea"/>
        <a:cs typeface="+mn-cs"/>
      </a:defRPr>
    </a:lvl6pPr>
    <a:lvl7pPr marL="1623428" algn="l" defTabSz="541143" rtl="0" eaLnBrk="1" latinLnBrk="0" hangingPunct="1">
      <a:defRPr kumimoji="1" sz="700" kern="1200">
        <a:solidFill>
          <a:schemeClr val="tx1"/>
        </a:solidFill>
        <a:latin typeface="+mn-lt"/>
        <a:ea typeface="+mn-ea"/>
        <a:cs typeface="+mn-cs"/>
      </a:defRPr>
    </a:lvl7pPr>
    <a:lvl8pPr marL="1893999" algn="l" defTabSz="541143" rtl="0" eaLnBrk="1" latinLnBrk="0" hangingPunct="1">
      <a:defRPr kumimoji="1" sz="700" kern="1200">
        <a:solidFill>
          <a:schemeClr val="tx1"/>
        </a:solidFill>
        <a:latin typeface="+mn-lt"/>
        <a:ea typeface="+mn-ea"/>
        <a:cs typeface="+mn-cs"/>
      </a:defRPr>
    </a:lvl8pPr>
    <a:lvl9pPr marL="2164568" algn="l" defTabSz="541143" rtl="0" eaLnBrk="1" latinLnBrk="0" hangingPunct="1">
      <a:defRPr kumimoji="1"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084388" y="744538"/>
            <a:ext cx="2636837" cy="3727450"/>
          </a:xfrm>
        </p:spPr>
      </p:sp>
      <p:sp>
        <p:nvSpPr>
          <p:cNvPr id="3" name="ノート プレースホルダー 2"/>
          <p:cNvSpPr>
            <a:spLocks noGrp="1"/>
          </p:cNvSpPr>
          <p:nvPr>
            <p:ph type="body" idx="1"/>
          </p:nvPr>
        </p:nvSpPr>
        <p:spPr/>
        <p:txBody>
          <a:bodyPr/>
          <a:lstStyle/>
          <a:p>
            <a:r>
              <a:rPr kumimoji="1" lang="en-US" altLang="ja-JP" baseline="0" dirty="0" smtClean="0"/>
              <a:t>modify title: </a:t>
            </a:r>
            <a:r>
              <a:rPr kumimoji="1" lang="en-US" altLang="ja-JP" dirty="0" smtClean="0"/>
              <a:t>research</a:t>
            </a:r>
            <a:r>
              <a:rPr kumimoji="1" lang="en-US" altLang="ja-JP" baseline="0" dirty="0" smtClean="0"/>
              <a:t> 1/2/3</a:t>
            </a:r>
          </a:p>
          <a:p>
            <a:r>
              <a:rPr kumimoji="1" lang="en-US" altLang="ja-JP" baseline="0" dirty="0" smtClean="0"/>
              <a:t>add changes </a:t>
            </a:r>
            <a:r>
              <a:rPr kumimoji="1" lang="en-US" altLang="ja-JP" baseline="0" smtClean="0"/>
              <a:t>from slides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2A935E-1982-4E71-A177-A75DF3653FBD}" type="slidenum">
              <a:rPr kumimoji="1" lang="ja-JP" altLang="en-US" smtClean="0"/>
              <a:t>1</a:t>
            </a:fld>
            <a:endParaRPr kumimoji="1" lang="ja-JP" altLang="en-US"/>
          </a:p>
        </p:txBody>
      </p:sp>
    </p:spTree>
    <p:extLst>
      <p:ext uri="{BB962C8B-B14F-4D97-AF65-F5344CB8AC3E}">
        <p14:creationId xmlns:p14="http://schemas.microsoft.com/office/powerpoint/2010/main" val="107295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3405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21388388" cy="315086"/>
          </a:xfrm>
          <a:prstGeom prst="rect">
            <a:avLst/>
          </a:prstGeom>
          <a:solidFill>
            <a:schemeClr val="tx2">
              <a:alpha val="50000"/>
            </a:schemeClr>
          </a:solidFill>
          <a:ln w="9525" cap="flat" cmpd="sng" algn="ctr">
            <a:noFill/>
            <a:prstDash val="solid"/>
            <a:round/>
            <a:headEnd type="none" w="med" len="med"/>
            <a:tailEnd type="none" w="med" len="med"/>
          </a:ln>
          <a:effectLst/>
        </p:spPr>
        <p:txBody>
          <a:bodyPr lIns="61466" tIns="30733" rIns="61466" bIns="30733"/>
          <a:lstStyle/>
          <a:p>
            <a:endParaRPr lang="zh-CN" altLang="en-US"/>
          </a:p>
        </p:txBody>
      </p:sp>
      <p:pic>
        <p:nvPicPr>
          <p:cNvPr id="1027" name="Picture 4" descr="ANL_RGB_P_H.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5675" y="28042625"/>
            <a:ext cx="3630745" cy="144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 descr="New_DOE_Logo_Color_042808(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40985" y="28622470"/>
            <a:ext cx="3094385" cy="91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5173811" y="29074312"/>
            <a:ext cx="4167105" cy="445277"/>
          </a:xfrm>
          <a:prstGeom prst="rect">
            <a:avLst/>
          </a:prstGeom>
          <a:noFill/>
        </p:spPr>
        <p:txBody>
          <a:bodyPr lIns="61466" tIns="30733" rIns="61466" bIns="30733">
            <a:spAutoFit/>
          </a:bodyPr>
          <a:lstStyle/>
          <a:p>
            <a:pPr>
              <a:defRPr/>
            </a:pPr>
            <a:r>
              <a:rPr lang="en-US" sz="1200" dirty="0">
                <a:latin typeface="Arial" pitchFamily="35" charset="0"/>
                <a:ea typeface="ＭＳ Ｐゴシック" pitchFamily="35" charset="-128"/>
                <a:cs typeface="ＭＳ Ｐゴシック" pitchFamily="35" charset="-128"/>
              </a:rPr>
              <a:t>Argonne National Laboratory is a U.S. Department of Energy laboratory managed by U Chicago Argonne, LLC.</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2950580" rtl="0" eaLnBrk="1" fontAlgn="base" hangingPunct="1">
        <a:lnSpc>
          <a:spcPct val="90000"/>
        </a:lnSpc>
        <a:spcBef>
          <a:spcPct val="0"/>
        </a:spcBef>
        <a:spcAft>
          <a:spcPct val="0"/>
        </a:spcAft>
        <a:defRPr sz="7100" b="1" i="1">
          <a:solidFill>
            <a:srgbClr val="006F45"/>
          </a:solidFill>
          <a:latin typeface="+mj-lt"/>
          <a:ea typeface="ＭＳ Ｐゴシック" pitchFamily="-65" charset="-128"/>
          <a:cs typeface="ＭＳ Ｐゴシック" pitchFamily="-65" charset="-128"/>
        </a:defRPr>
      </a:lvl1pPr>
      <a:lvl2pPr algn="l" defTabSz="2950580" rtl="0" eaLnBrk="1" fontAlgn="base" hangingPunct="1">
        <a:lnSpc>
          <a:spcPct val="90000"/>
        </a:lnSpc>
        <a:spcBef>
          <a:spcPct val="0"/>
        </a:spcBef>
        <a:spcAft>
          <a:spcPct val="0"/>
        </a:spcAft>
        <a:defRPr sz="7100" b="1" i="1">
          <a:solidFill>
            <a:srgbClr val="006F45"/>
          </a:solidFill>
          <a:latin typeface="Arial" pitchFamily="-110" charset="-52"/>
          <a:ea typeface="ＭＳ Ｐゴシック" pitchFamily="-65" charset="-128"/>
          <a:cs typeface="ＭＳ Ｐゴシック" pitchFamily="-65" charset="-128"/>
        </a:defRPr>
      </a:lvl2pPr>
      <a:lvl3pPr algn="l" defTabSz="2950580" rtl="0" eaLnBrk="1" fontAlgn="base" hangingPunct="1">
        <a:lnSpc>
          <a:spcPct val="90000"/>
        </a:lnSpc>
        <a:spcBef>
          <a:spcPct val="0"/>
        </a:spcBef>
        <a:spcAft>
          <a:spcPct val="0"/>
        </a:spcAft>
        <a:defRPr sz="7100" b="1" i="1">
          <a:solidFill>
            <a:srgbClr val="006F45"/>
          </a:solidFill>
          <a:latin typeface="Arial" pitchFamily="-110" charset="-52"/>
          <a:ea typeface="ＭＳ Ｐゴシック" pitchFamily="-65" charset="-128"/>
          <a:cs typeface="ＭＳ Ｐゴシック" pitchFamily="-65" charset="-128"/>
        </a:defRPr>
      </a:lvl3pPr>
      <a:lvl4pPr algn="l" defTabSz="2950580" rtl="0" eaLnBrk="1" fontAlgn="base" hangingPunct="1">
        <a:lnSpc>
          <a:spcPct val="90000"/>
        </a:lnSpc>
        <a:spcBef>
          <a:spcPct val="0"/>
        </a:spcBef>
        <a:spcAft>
          <a:spcPct val="0"/>
        </a:spcAft>
        <a:defRPr sz="7100" b="1" i="1">
          <a:solidFill>
            <a:srgbClr val="006F45"/>
          </a:solidFill>
          <a:latin typeface="Arial" pitchFamily="-110" charset="-52"/>
          <a:ea typeface="ＭＳ Ｐゴシック" pitchFamily="-65" charset="-128"/>
          <a:cs typeface="ＭＳ Ｐゴシック" pitchFamily="-65" charset="-128"/>
        </a:defRPr>
      </a:lvl4pPr>
      <a:lvl5pPr algn="l" defTabSz="2950580" rtl="0" eaLnBrk="1" fontAlgn="base" hangingPunct="1">
        <a:lnSpc>
          <a:spcPct val="90000"/>
        </a:lnSpc>
        <a:spcBef>
          <a:spcPct val="0"/>
        </a:spcBef>
        <a:spcAft>
          <a:spcPct val="0"/>
        </a:spcAft>
        <a:defRPr sz="7100" b="1" i="1">
          <a:solidFill>
            <a:srgbClr val="006F45"/>
          </a:solidFill>
          <a:latin typeface="Arial" pitchFamily="-110" charset="-52"/>
          <a:ea typeface="ＭＳ Ｐゴシック" pitchFamily="-65" charset="-128"/>
          <a:cs typeface="ＭＳ Ｐゴシック" pitchFamily="-65" charset="-128"/>
        </a:defRPr>
      </a:lvl5pPr>
      <a:lvl6pPr marL="307330" algn="l" defTabSz="2950580" rtl="0" eaLnBrk="1" fontAlgn="base" hangingPunct="1">
        <a:lnSpc>
          <a:spcPct val="90000"/>
        </a:lnSpc>
        <a:spcBef>
          <a:spcPct val="0"/>
        </a:spcBef>
        <a:spcAft>
          <a:spcPct val="0"/>
        </a:spcAft>
        <a:defRPr sz="7100" b="1" i="1">
          <a:solidFill>
            <a:srgbClr val="006F45"/>
          </a:solidFill>
          <a:latin typeface="Arial" pitchFamily="-110" charset="-52"/>
        </a:defRPr>
      </a:lvl6pPr>
      <a:lvl7pPr marL="614660" algn="l" defTabSz="2950580" rtl="0" eaLnBrk="1" fontAlgn="base" hangingPunct="1">
        <a:lnSpc>
          <a:spcPct val="90000"/>
        </a:lnSpc>
        <a:spcBef>
          <a:spcPct val="0"/>
        </a:spcBef>
        <a:spcAft>
          <a:spcPct val="0"/>
        </a:spcAft>
        <a:defRPr sz="7100" b="1" i="1">
          <a:solidFill>
            <a:srgbClr val="006F45"/>
          </a:solidFill>
          <a:latin typeface="Arial" pitchFamily="-110" charset="-52"/>
        </a:defRPr>
      </a:lvl7pPr>
      <a:lvl8pPr marL="921990" algn="l" defTabSz="2950580" rtl="0" eaLnBrk="1" fontAlgn="base" hangingPunct="1">
        <a:lnSpc>
          <a:spcPct val="90000"/>
        </a:lnSpc>
        <a:spcBef>
          <a:spcPct val="0"/>
        </a:spcBef>
        <a:spcAft>
          <a:spcPct val="0"/>
        </a:spcAft>
        <a:defRPr sz="7100" b="1" i="1">
          <a:solidFill>
            <a:srgbClr val="006F45"/>
          </a:solidFill>
          <a:latin typeface="Arial" pitchFamily="-110" charset="-52"/>
        </a:defRPr>
      </a:lvl8pPr>
      <a:lvl9pPr marL="1229319" algn="l" defTabSz="2950580" rtl="0" eaLnBrk="1" fontAlgn="base" hangingPunct="1">
        <a:lnSpc>
          <a:spcPct val="90000"/>
        </a:lnSpc>
        <a:spcBef>
          <a:spcPct val="0"/>
        </a:spcBef>
        <a:spcAft>
          <a:spcPct val="0"/>
        </a:spcAft>
        <a:defRPr sz="7100" b="1" i="1">
          <a:solidFill>
            <a:srgbClr val="006F45"/>
          </a:solidFill>
          <a:latin typeface="Arial" pitchFamily="-110" charset="-52"/>
        </a:defRPr>
      </a:lvl9pPr>
    </p:titleStyle>
    <p:bodyStyle>
      <a:lvl1pPr marL="911318" indent="-911318" algn="l" defTabSz="2950580" rtl="0" eaLnBrk="1" fontAlgn="base" hangingPunct="1">
        <a:spcBef>
          <a:spcPct val="10000"/>
        </a:spcBef>
        <a:spcAft>
          <a:spcPct val="10000"/>
        </a:spcAft>
        <a:buClr>
          <a:srgbClr val="006F45"/>
        </a:buClr>
        <a:buFont typeface="Wingdings" charset="0"/>
        <a:buChar char="n"/>
        <a:defRPr sz="5800">
          <a:solidFill>
            <a:schemeClr val="tx1"/>
          </a:solidFill>
          <a:latin typeface="+mn-lt"/>
          <a:ea typeface="ＭＳ Ｐゴシック" pitchFamily="-65" charset="-128"/>
          <a:cs typeface="ＭＳ Ｐゴシック" pitchFamily="-65" charset="-128"/>
        </a:defRPr>
      </a:lvl1pPr>
      <a:lvl2pPr marL="2212135" indent="-931594" algn="l" defTabSz="2950580" rtl="0" eaLnBrk="1" fontAlgn="base" hangingPunct="1">
        <a:spcBef>
          <a:spcPct val="10000"/>
        </a:spcBef>
        <a:spcAft>
          <a:spcPct val="10000"/>
        </a:spcAft>
        <a:buClr>
          <a:srgbClr val="006F45"/>
        </a:buClr>
        <a:buChar char="–"/>
        <a:defRPr sz="5800">
          <a:solidFill>
            <a:schemeClr val="tx1"/>
          </a:solidFill>
          <a:latin typeface="+mn-lt"/>
          <a:ea typeface="ＭＳ Ｐゴシック" pitchFamily="-110" charset="-128"/>
          <a:cs typeface="ＭＳ Ｐゴシック" charset="0"/>
        </a:defRPr>
      </a:lvl2pPr>
      <a:lvl3pPr marL="3123453" indent="-542096" algn="l" defTabSz="2950580" rtl="0" eaLnBrk="1" fontAlgn="base" hangingPunct="1">
        <a:spcBef>
          <a:spcPct val="10000"/>
        </a:spcBef>
        <a:spcAft>
          <a:spcPct val="10000"/>
        </a:spcAft>
        <a:buClr>
          <a:srgbClr val="006F45"/>
        </a:buClr>
        <a:buFont typeface="Times" charset="0"/>
        <a:buChar char="•"/>
        <a:defRPr sz="5800" i="1">
          <a:solidFill>
            <a:schemeClr val="tx1"/>
          </a:solidFill>
          <a:latin typeface="+mn-lt"/>
          <a:ea typeface="ＭＳ Ｐゴシック" pitchFamily="-110" charset="-128"/>
          <a:cs typeface="ＭＳ Ｐゴシック" charset="0"/>
        </a:defRPr>
      </a:lvl3pPr>
      <a:lvl4pPr marL="4399726" indent="-907050" algn="l" defTabSz="2950580" rtl="0" eaLnBrk="1" fontAlgn="base" hangingPunct="1">
        <a:spcBef>
          <a:spcPct val="10000"/>
        </a:spcBef>
        <a:spcAft>
          <a:spcPct val="10000"/>
        </a:spcAft>
        <a:buClr>
          <a:srgbClr val="006F45"/>
        </a:buClr>
        <a:buFont typeface="Times" charset="0"/>
        <a:buChar char="–"/>
        <a:defRPr sz="5800">
          <a:solidFill>
            <a:schemeClr val="tx1"/>
          </a:solidFill>
          <a:latin typeface="+mn-lt"/>
          <a:ea typeface="ＭＳ Ｐゴシック" pitchFamily="-110" charset="-128"/>
          <a:cs typeface="ＭＳ Ｐゴシック" charset="0"/>
        </a:defRPr>
      </a:lvl4pPr>
      <a:lvl5pPr marL="5332386" indent="-563438" algn="l" defTabSz="2950580" rtl="0" eaLnBrk="1" fontAlgn="base" hangingPunct="1">
        <a:spcBef>
          <a:spcPct val="10000"/>
        </a:spcBef>
        <a:spcAft>
          <a:spcPct val="10000"/>
        </a:spcAft>
        <a:buClr>
          <a:srgbClr val="006F45"/>
        </a:buClr>
        <a:buFont typeface="Times" charset="0"/>
        <a:buChar char="•"/>
        <a:defRPr sz="5800" i="1">
          <a:solidFill>
            <a:schemeClr val="tx1"/>
          </a:solidFill>
          <a:latin typeface="+mn-lt"/>
          <a:ea typeface="ＭＳ Ｐゴシック" pitchFamily="-110" charset="-128"/>
          <a:cs typeface="ＭＳ Ｐゴシック" charset="0"/>
        </a:defRPr>
      </a:lvl5pPr>
      <a:lvl6pPr marL="5639716" indent="-563438" algn="l" defTabSz="2950580" rtl="0" eaLnBrk="1" fontAlgn="base" hangingPunct="1">
        <a:spcBef>
          <a:spcPct val="10000"/>
        </a:spcBef>
        <a:spcAft>
          <a:spcPct val="10000"/>
        </a:spcAft>
        <a:buClr>
          <a:srgbClr val="006F45"/>
        </a:buClr>
        <a:buFont typeface="Times" pitchFamily="-110" charset="0"/>
        <a:buChar char="•"/>
        <a:defRPr sz="5800" i="1">
          <a:solidFill>
            <a:schemeClr val="tx1"/>
          </a:solidFill>
          <a:latin typeface="+mn-lt"/>
          <a:ea typeface="ＭＳ Ｐゴシック" pitchFamily="-110" charset="-128"/>
        </a:defRPr>
      </a:lvl6pPr>
      <a:lvl7pPr marL="5947046" indent="-563438" algn="l" defTabSz="2950580" rtl="0" eaLnBrk="1" fontAlgn="base" hangingPunct="1">
        <a:spcBef>
          <a:spcPct val="10000"/>
        </a:spcBef>
        <a:spcAft>
          <a:spcPct val="10000"/>
        </a:spcAft>
        <a:buClr>
          <a:srgbClr val="006F45"/>
        </a:buClr>
        <a:buFont typeface="Times" pitchFamily="-110" charset="0"/>
        <a:buChar char="•"/>
        <a:defRPr sz="5800" i="1">
          <a:solidFill>
            <a:schemeClr val="tx1"/>
          </a:solidFill>
          <a:latin typeface="+mn-lt"/>
          <a:ea typeface="ＭＳ Ｐゴシック" pitchFamily="-110" charset="-128"/>
        </a:defRPr>
      </a:lvl7pPr>
      <a:lvl8pPr marL="6254376" indent="-563438" algn="l" defTabSz="2950580" rtl="0" eaLnBrk="1" fontAlgn="base" hangingPunct="1">
        <a:spcBef>
          <a:spcPct val="10000"/>
        </a:spcBef>
        <a:spcAft>
          <a:spcPct val="10000"/>
        </a:spcAft>
        <a:buClr>
          <a:srgbClr val="006F45"/>
        </a:buClr>
        <a:buFont typeface="Times" pitchFamily="-110" charset="0"/>
        <a:buChar char="•"/>
        <a:defRPr sz="5800" i="1">
          <a:solidFill>
            <a:schemeClr val="tx1"/>
          </a:solidFill>
          <a:latin typeface="+mn-lt"/>
          <a:ea typeface="ＭＳ Ｐゴシック" pitchFamily="-110" charset="-128"/>
        </a:defRPr>
      </a:lvl8pPr>
      <a:lvl9pPr marL="6561706" indent="-563438" algn="l" defTabSz="2950580" rtl="0" eaLnBrk="1" fontAlgn="base" hangingPunct="1">
        <a:spcBef>
          <a:spcPct val="10000"/>
        </a:spcBef>
        <a:spcAft>
          <a:spcPct val="10000"/>
        </a:spcAft>
        <a:buClr>
          <a:srgbClr val="006F45"/>
        </a:buClr>
        <a:buFont typeface="Times" pitchFamily="-110" charset="0"/>
        <a:buChar char="•"/>
        <a:defRPr sz="5800" i="1">
          <a:solidFill>
            <a:schemeClr val="tx1"/>
          </a:solidFill>
          <a:latin typeface="+mn-lt"/>
          <a:ea typeface="ＭＳ Ｐゴシック" pitchFamily="-110" charset="-128"/>
        </a:defRPr>
      </a:lvl9pPr>
    </p:bodyStyle>
    <p:otherStyle>
      <a:defPPr>
        <a:defRPr lang="en-US"/>
      </a:defPPr>
      <a:lvl1pPr marL="0" algn="l" defTabSz="307330" rtl="0" eaLnBrk="1" latinLnBrk="0" hangingPunct="1">
        <a:defRPr sz="1200" kern="1200">
          <a:solidFill>
            <a:schemeClr val="tx1"/>
          </a:solidFill>
          <a:latin typeface="+mn-lt"/>
          <a:ea typeface="+mn-ea"/>
          <a:cs typeface="+mn-cs"/>
        </a:defRPr>
      </a:lvl1pPr>
      <a:lvl2pPr marL="307330" algn="l" defTabSz="307330" rtl="0" eaLnBrk="1" latinLnBrk="0" hangingPunct="1">
        <a:defRPr sz="1200" kern="1200">
          <a:solidFill>
            <a:schemeClr val="tx1"/>
          </a:solidFill>
          <a:latin typeface="+mn-lt"/>
          <a:ea typeface="+mn-ea"/>
          <a:cs typeface="+mn-cs"/>
        </a:defRPr>
      </a:lvl2pPr>
      <a:lvl3pPr marL="614660" algn="l" defTabSz="307330" rtl="0" eaLnBrk="1" latinLnBrk="0" hangingPunct="1">
        <a:defRPr sz="1200" kern="1200">
          <a:solidFill>
            <a:schemeClr val="tx1"/>
          </a:solidFill>
          <a:latin typeface="+mn-lt"/>
          <a:ea typeface="+mn-ea"/>
          <a:cs typeface="+mn-cs"/>
        </a:defRPr>
      </a:lvl3pPr>
      <a:lvl4pPr marL="921990" algn="l" defTabSz="307330" rtl="0" eaLnBrk="1" latinLnBrk="0" hangingPunct="1">
        <a:defRPr sz="1200" kern="1200">
          <a:solidFill>
            <a:schemeClr val="tx1"/>
          </a:solidFill>
          <a:latin typeface="+mn-lt"/>
          <a:ea typeface="+mn-ea"/>
          <a:cs typeface="+mn-cs"/>
        </a:defRPr>
      </a:lvl4pPr>
      <a:lvl5pPr marL="1229319" algn="l" defTabSz="307330" rtl="0" eaLnBrk="1" latinLnBrk="0" hangingPunct="1">
        <a:defRPr sz="1200" kern="1200">
          <a:solidFill>
            <a:schemeClr val="tx1"/>
          </a:solidFill>
          <a:latin typeface="+mn-lt"/>
          <a:ea typeface="+mn-ea"/>
          <a:cs typeface="+mn-cs"/>
        </a:defRPr>
      </a:lvl5pPr>
      <a:lvl6pPr marL="1536649" algn="l" defTabSz="307330" rtl="0" eaLnBrk="1" latinLnBrk="0" hangingPunct="1">
        <a:defRPr sz="1200" kern="1200">
          <a:solidFill>
            <a:schemeClr val="tx1"/>
          </a:solidFill>
          <a:latin typeface="+mn-lt"/>
          <a:ea typeface="+mn-ea"/>
          <a:cs typeface="+mn-cs"/>
        </a:defRPr>
      </a:lvl6pPr>
      <a:lvl7pPr marL="1843979" algn="l" defTabSz="307330" rtl="0" eaLnBrk="1" latinLnBrk="0" hangingPunct="1">
        <a:defRPr sz="1200" kern="1200">
          <a:solidFill>
            <a:schemeClr val="tx1"/>
          </a:solidFill>
          <a:latin typeface="+mn-lt"/>
          <a:ea typeface="+mn-ea"/>
          <a:cs typeface="+mn-cs"/>
        </a:defRPr>
      </a:lvl7pPr>
      <a:lvl8pPr marL="2151309" algn="l" defTabSz="307330" rtl="0" eaLnBrk="1" latinLnBrk="0" hangingPunct="1">
        <a:defRPr sz="1200" kern="1200">
          <a:solidFill>
            <a:schemeClr val="tx1"/>
          </a:solidFill>
          <a:latin typeface="+mn-lt"/>
          <a:ea typeface="+mn-ea"/>
          <a:cs typeface="+mn-cs"/>
        </a:defRPr>
      </a:lvl8pPr>
      <a:lvl9pPr marL="2458639" algn="l" defTabSz="3073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hart" Target="../charts/chart1.xml"/><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chart" Target="../charts/chart2.xml"/><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254034" y="28629866"/>
            <a:ext cx="8280920" cy="1131858"/>
          </a:xfrm>
          <a:prstGeom prst="rect">
            <a:avLst/>
          </a:prstGeom>
          <a:noFill/>
        </p:spPr>
        <p:txBody>
          <a:bodyPr wrap="square" lIns="54115" tIns="27056" rIns="54115" bIns="27056" rtlCol="0">
            <a:spAutoFit/>
          </a:bodyPr>
          <a:lstStyle/>
          <a:p>
            <a:r>
              <a:rPr lang="en-US" altLang="ja-JP" sz="1400" i="1" dirty="0">
                <a:solidFill>
                  <a:schemeClr val="tx1">
                    <a:lumMod val="50000"/>
                    <a:lumOff val="50000"/>
                  </a:schemeClr>
                </a:solidFill>
              </a:rPr>
              <a:t>The experimental resources for this research were provided by the Texas Advanced Computing Center (TACC) on the Stampede supercomputer and by the National Energy Research Scientific Computing Center (NERSC) on the Edison Cray XC30 supercomputer. This material was based upon work supported by the U.S. Dept. of Energy, Office of Science, Advanced Scientific Computing Research (SC-21), under contract DE-AC02-06CH11357 </a:t>
            </a:r>
          </a:p>
        </p:txBody>
      </p:sp>
      <p:sp>
        <p:nvSpPr>
          <p:cNvPr id="1035" name="片側の 2 つの角を丸めた四角形 1034"/>
          <p:cNvSpPr/>
          <p:nvPr/>
        </p:nvSpPr>
        <p:spPr>
          <a:xfrm>
            <a:off x="613074" y="15792551"/>
            <a:ext cx="20160000" cy="576000"/>
          </a:xfrm>
          <a:prstGeom prst="round2SameRect">
            <a:avLst>
              <a:gd name="adj1" fmla="val 25637"/>
              <a:gd name="adj2" fmla="val 0"/>
            </a:avLst>
          </a:prstGeom>
          <a:gradFill flip="none" rotWithShape="1">
            <a:gsLst>
              <a:gs pos="0">
                <a:schemeClr val="tx2">
                  <a:lumMod val="50000"/>
                </a:schemeClr>
              </a:gs>
              <a:gs pos="30000">
                <a:schemeClr val="tx2">
                  <a:lumMod val="75000"/>
                </a:schemeClr>
              </a:gs>
              <a:gs pos="64000">
                <a:schemeClr val="tx2">
                  <a:lumMod val="50000"/>
                </a:schemeClr>
              </a:gs>
              <a:gs pos="91000">
                <a:srgbClr val="7BCAE4"/>
              </a:gs>
              <a:gs pos="100000">
                <a:srgbClr val="CBF1F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70438" tIns="170438" rIns="170438" bIns="170438" rtlCol="0" anchor="ctr"/>
          <a:lstStyle/>
          <a:p>
            <a:r>
              <a:rPr lang="en-US" altLang="ja-JP" sz="2800" b="1" dirty="0" smtClean="0">
                <a:solidFill>
                  <a:schemeClr val="bg1"/>
                </a:solidFill>
                <a:ea typeface="Adobe Heiti Std R" pitchFamily="34" charset="-128"/>
              </a:rPr>
              <a:t>Part II</a:t>
            </a:r>
            <a:r>
              <a:rPr lang="en-US" altLang="ja-JP" sz="2800" b="1" dirty="0">
                <a:solidFill>
                  <a:schemeClr val="bg1"/>
                </a:solidFill>
                <a:ea typeface="Adobe Heiti Std R" pitchFamily="34" charset="-128"/>
              </a:rPr>
              <a:t>.  Process-based Asynchronous Progress Model for MPI </a:t>
            </a:r>
            <a:r>
              <a:rPr lang="en-US" altLang="ja-JP" sz="2800" b="1" dirty="0" smtClean="0">
                <a:solidFill>
                  <a:schemeClr val="bg1"/>
                </a:solidFill>
                <a:ea typeface="Adobe Heiti Std R" pitchFamily="34" charset="-128"/>
              </a:rPr>
              <a:t>RMA</a:t>
            </a:r>
            <a:endParaRPr lang="en-US" altLang="ja-JP" sz="2800" b="1" dirty="0">
              <a:solidFill>
                <a:schemeClr val="bg1"/>
              </a:solidFill>
              <a:ea typeface="Adobe Heiti Std R" pitchFamily="34" charset="-128"/>
            </a:endParaRPr>
          </a:p>
        </p:txBody>
      </p:sp>
      <p:sp>
        <p:nvSpPr>
          <p:cNvPr id="201" name="角丸四角形 200"/>
          <p:cNvSpPr/>
          <p:nvPr/>
        </p:nvSpPr>
        <p:spPr>
          <a:xfrm>
            <a:off x="4890283" y="793216"/>
            <a:ext cx="16152793" cy="6020297"/>
          </a:xfrm>
          <a:prstGeom prst="roundRect">
            <a:avLst>
              <a:gd name="adj" fmla="val 9011"/>
            </a:avLst>
          </a:prstGeom>
          <a:noFill/>
          <a:ln>
            <a:noFill/>
          </a:ln>
          <a:effectLst/>
        </p:spPr>
        <p:txBody>
          <a:bodyPr vert="horz" wrap="square" lIns="213048" tIns="160802" rIns="213048" bIns="160802" rtlCol="0">
            <a:noAutofit/>
          </a:bodyPr>
          <a:lstStyle/>
          <a:p>
            <a:pPr defTabSz="3216062">
              <a:spcBef>
                <a:spcPct val="20000"/>
              </a:spcBef>
            </a:pPr>
            <a:endParaRPr lang="ja-JP" altLang="en-US" sz="2200" i="1">
              <a:ea typeface="Adobe Song Std L" pitchFamily="18" charset="-128"/>
              <a:cs typeface="Arial" pitchFamily="34" charset="0"/>
            </a:endParaRPr>
          </a:p>
        </p:txBody>
      </p:sp>
      <p:sp>
        <p:nvSpPr>
          <p:cNvPr id="1184" name="テキスト ボックス 5"/>
          <p:cNvSpPr txBox="1"/>
          <p:nvPr/>
        </p:nvSpPr>
        <p:spPr>
          <a:xfrm>
            <a:off x="3490722" y="2349023"/>
            <a:ext cx="4896726" cy="1254969"/>
          </a:xfrm>
          <a:prstGeom prst="rect">
            <a:avLst/>
          </a:prstGeom>
          <a:noFill/>
          <a:ln>
            <a:noFill/>
          </a:ln>
        </p:spPr>
        <p:txBody>
          <a:bodyPr wrap="square" lIns="54115" tIns="27056" rIns="54115" bIns="27056" rtlCol="0">
            <a:spAutoFit/>
          </a:bodyPr>
          <a:lstStyle/>
          <a:p>
            <a:pPr algn="ctr"/>
            <a:r>
              <a:rPr lang="en-US" altLang="ja-JP" sz="2600" i="1" dirty="0">
                <a:ea typeface="Adobe Fan Heiti Std B"/>
              </a:rPr>
              <a:t>Min Si </a:t>
            </a:r>
          </a:p>
          <a:p>
            <a:pPr algn="ctr"/>
            <a:r>
              <a:rPr lang="en-US" altLang="ja-JP" sz="2600" i="1" dirty="0">
                <a:ea typeface="Adobe Fan Heiti Std B"/>
              </a:rPr>
              <a:t>University of Tokyo, JAPAN</a:t>
            </a:r>
          </a:p>
          <a:p>
            <a:pPr algn="ctr"/>
            <a:r>
              <a:rPr lang="en-US" altLang="zh-CN" sz="2600" i="1" dirty="0">
                <a:ea typeface="Adobe Fan Heiti Std B"/>
              </a:rPr>
              <a:t>msi@il.is.s.u-tokyo.ac.jp</a:t>
            </a:r>
          </a:p>
        </p:txBody>
      </p:sp>
      <p:sp>
        <p:nvSpPr>
          <p:cNvPr id="1187" name="テキスト ボックス 5"/>
          <p:cNvSpPr txBox="1"/>
          <p:nvPr/>
        </p:nvSpPr>
        <p:spPr>
          <a:xfrm>
            <a:off x="7955218" y="2349023"/>
            <a:ext cx="6403098" cy="1254969"/>
          </a:xfrm>
          <a:prstGeom prst="rect">
            <a:avLst/>
          </a:prstGeom>
          <a:noFill/>
          <a:ln>
            <a:noFill/>
          </a:ln>
        </p:spPr>
        <p:txBody>
          <a:bodyPr wrap="square" lIns="54115" tIns="27056" rIns="54115" bIns="27056" rtlCol="0">
            <a:spAutoFit/>
          </a:bodyPr>
          <a:lstStyle/>
          <a:p>
            <a:pPr algn="ctr"/>
            <a:r>
              <a:rPr lang="en-US" altLang="ja-JP" sz="2600" i="1" dirty="0" err="1">
                <a:ea typeface="Adobe Fan Heiti Std B"/>
              </a:rPr>
              <a:t>Pavan</a:t>
            </a:r>
            <a:r>
              <a:rPr lang="en-US" altLang="ja-JP" sz="2600" i="1" dirty="0">
                <a:ea typeface="Adobe Fan Heiti Std B"/>
              </a:rPr>
              <a:t> </a:t>
            </a:r>
            <a:r>
              <a:rPr lang="en-US" altLang="ja-JP" sz="2600" i="1" dirty="0" err="1">
                <a:ea typeface="Adobe Fan Heiti Std B"/>
              </a:rPr>
              <a:t>Balaji</a:t>
            </a:r>
            <a:r>
              <a:rPr lang="en-US" altLang="ja-JP" sz="2600" i="1" dirty="0">
                <a:ea typeface="Adobe Fan Heiti Std B"/>
              </a:rPr>
              <a:t> (Co-advisor) </a:t>
            </a:r>
          </a:p>
          <a:p>
            <a:pPr algn="ctr"/>
            <a:r>
              <a:rPr lang="en-US" altLang="ja-JP" sz="2600" dirty="0"/>
              <a:t>Argonne National Laboratory, USA</a:t>
            </a:r>
          </a:p>
          <a:p>
            <a:pPr algn="ctr"/>
            <a:r>
              <a:rPr lang="en-US" altLang="ja-JP" sz="2600" dirty="0"/>
              <a:t>balaji@mcs.anl.gov </a:t>
            </a:r>
          </a:p>
        </p:txBody>
      </p:sp>
      <p:sp>
        <p:nvSpPr>
          <p:cNvPr id="4" name="タイトル 3"/>
          <p:cNvSpPr>
            <a:spLocks noGrp="1"/>
          </p:cNvSpPr>
          <p:nvPr>
            <p:ph type="title" idx="4294967295"/>
          </p:nvPr>
        </p:nvSpPr>
        <p:spPr>
          <a:xfrm>
            <a:off x="611062" y="938536"/>
            <a:ext cx="21388388" cy="1027112"/>
          </a:xfrm>
          <a:prstGeom prst="rect">
            <a:avLst/>
          </a:prstGeom>
        </p:spPr>
        <p:txBody>
          <a:bodyPr vert="horz" lIns="321606" tIns="160802" rIns="321606" bIns="160802" rtlCol="0" anchor="ctr">
            <a:noAutofit/>
          </a:bodyPr>
          <a:lstStyle/>
          <a:p>
            <a:pPr lvl="1" algn="ctr"/>
            <a:r>
              <a:rPr lang="en-US" altLang="ja-JP" sz="4200" dirty="0">
                <a:solidFill>
                  <a:schemeClr val="tx1"/>
                </a:solidFill>
                <a:latin typeface="+mj-lt"/>
              </a:rPr>
              <a:t>Techniques for Enabling Highly Efficient </a:t>
            </a:r>
            <a:r>
              <a:rPr lang="en-US" altLang="ja-JP" sz="4200" dirty="0" smtClean="0">
                <a:solidFill>
                  <a:schemeClr val="tx1"/>
                </a:solidFill>
                <a:latin typeface="+mj-lt"/>
              </a:rPr>
              <a:t>Message Passing </a:t>
            </a:r>
            <a:br>
              <a:rPr lang="en-US" altLang="ja-JP" sz="4200" dirty="0" smtClean="0">
                <a:solidFill>
                  <a:schemeClr val="tx1"/>
                </a:solidFill>
                <a:latin typeface="+mj-lt"/>
              </a:rPr>
            </a:br>
            <a:r>
              <a:rPr lang="en-US" altLang="ja-JP" sz="4200" dirty="0" smtClean="0">
                <a:solidFill>
                  <a:schemeClr val="tx1"/>
                </a:solidFill>
                <a:latin typeface="+mj-lt"/>
              </a:rPr>
              <a:t>on </a:t>
            </a:r>
            <a:r>
              <a:rPr lang="en-US" altLang="ja-JP" sz="4200" dirty="0">
                <a:solidFill>
                  <a:schemeClr val="tx1"/>
                </a:solidFill>
                <a:latin typeface="+mj-lt"/>
              </a:rPr>
              <a:t>Many-Core Architectures </a:t>
            </a:r>
            <a:endParaRPr lang="ja-JP" altLang="en-US" sz="4200" dirty="0">
              <a:solidFill>
                <a:schemeClr val="tx1"/>
              </a:solidFill>
              <a:latin typeface="+mj-lt"/>
            </a:endParaRPr>
          </a:p>
        </p:txBody>
      </p:sp>
      <p:sp>
        <p:nvSpPr>
          <p:cNvPr id="1041" name="コンテンツ プレースホルダー 4"/>
          <p:cNvSpPr txBox="1">
            <a:spLocks/>
          </p:cNvSpPr>
          <p:nvPr/>
        </p:nvSpPr>
        <p:spPr>
          <a:xfrm>
            <a:off x="613074" y="16371515"/>
            <a:ext cx="6714887" cy="11161240"/>
          </a:xfrm>
          <a:prstGeom prst="rect">
            <a:avLst/>
          </a:prstGeom>
          <a:noFill/>
          <a:ln>
            <a:noFill/>
          </a:ln>
          <a:effectLst/>
        </p:spPr>
        <p:txBody>
          <a:bodyPr vert="horz" lIns="144000" tIns="160802" rIns="144000" bIns="160802" rtlCol="0">
            <a:normAutofit/>
          </a:bodyPr>
          <a:lstStyle>
            <a:lvl1pPr marL="1868805" indent="-1868805" algn="l" defTabSz="4983480" rtl="0" eaLnBrk="1" latinLnBrk="0" hangingPunct="1">
              <a:spcBef>
                <a:spcPct val="20000"/>
              </a:spcBef>
              <a:buFont typeface="Arial" pitchFamily="34" charset="0"/>
              <a:buChar char="•"/>
              <a:defRPr kumimoji="1" sz="17400" kern="1200">
                <a:solidFill>
                  <a:schemeClr val="tx1"/>
                </a:solidFill>
                <a:latin typeface="+mn-lt"/>
                <a:ea typeface="+mn-ea"/>
                <a:cs typeface="+mn-cs"/>
              </a:defRPr>
            </a:lvl1pPr>
            <a:lvl2pPr marL="4049078" indent="-1557338" algn="l" defTabSz="4983480" rtl="0" eaLnBrk="1" latinLnBrk="0" hangingPunct="1">
              <a:spcBef>
                <a:spcPct val="20000"/>
              </a:spcBef>
              <a:buFont typeface="Arial" pitchFamily="34" charset="0"/>
              <a:buChar char="–"/>
              <a:defRPr kumimoji="1" sz="15300" kern="1200">
                <a:solidFill>
                  <a:schemeClr val="tx1"/>
                </a:solidFill>
                <a:latin typeface="+mn-lt"/>
                <a:ea typeface="+mn-ea"/>
                <a:cs typeface="+mn-cs"/>
              </a:defRPr>
            </a:lvl2pPr>
            <a:lvl3pPr marL="6229350" indent="-1245870" algn="l" defTabSz="4983480" rtl="0" eaLnBrk="1" latinLnBrk="0" hangingPunct="1">
              <a:spcBef>
                <a:spcPct val="20000"/>
              </a:spcBef>
              <a:buFont typeface="Arial" pitchFamily="34" charset="0"/>
              <a:buChar char="•"/>
              <a:defRPr kumimoji="1" sz="13100" kern="1200">
                <a:solidFill>
                  <a:schemeClr val="tx1"/>
                </a:solidFill>
                <a:latin typeface="+mn-lt"/>
                <a:ea typeface="+mn-ea"/>
                <a:cs typeface="+mn-cs"/>
              </a:defRPr>
            </a:lvl3pPr>
            <a:lvl4pPr marL="87210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4pPr>
            <a:lvl5pPr marL="1121283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5pPr>
            <a:lvl6pPr marL="1370457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6pPr>
            <a:lvl7pPr marL="1619631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7pPr>
            <a:lvl8pPr marL="1868805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8pPr>
            <a:lvl9pPr marL="211797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9pPr>
          </a:lstStyle>
          <a:p>
            <a:pPr marL="213048" lvl="1" indent="-426097" defTabSz="3216062">
              <a:buFont typeface="Wingdings" pitchFamily="2" charset="2"/>
              <a:buChar char="n"/>
            </a:pPr>
            <a:r>
              <a:rPr lang="en-US" altLang="ja-JP" sz="2600" b="1" dirty="0">
                <a:solidFill>
                  <a:schemeClr val="tx2">
                    <a:lumMod val="75000"/>
                  </a:schemeClr>
                </a:solidFill>
                <a:ea typeface="Adobe Fan Heiti Std B"/>
                <a:cs typeface="Arial" pitchFamily="34" charset="0"/>
              </a:rPr>
              <a:t>Problem in MPI RMA-based PGAS</a:t>
            </a:r>
          </a:p>
          <a:p>
            <a:pPr marL="270569" indent="-270569" defTabSz="3216062"/>
            <a:endParaRPr lang="en-US" altLang="ja-JP" sz="2600" b="1" dirty="0">
              <a:solidFill>
                <a:srgbClr val="BC0000"/>
              </a:solidFill>
              <a:ea typeface="Adobe Fan Heiti Std B"/>
              <a:cs typeface="Arial" pitchFamily="34" charset="0"/>
            </a:endParaRPr>
          </a:p>
          <a:p>
            <a:pPr marL="270569" indent="-270569" defTabSz="3216062"/>
            <a:endParaRPr lang="en-US" altLang="ja-JP" sz="2600" b="1" dirty="0">
              <a:ea typeface="Adobe Fan Heiti Std B"/>
              <a:cs typeface="Arial" pitchFamily="34" charset="0"/>
            </a:endParaRPr>
          </a:p>
        </p:txBody>
      </p:sp>
      <p:sp>
        <p:nvSpPr>
          <p:cNvPr id="1042" name="コンテンツ プレースホルダー 4"/>
          <p:cNvSpPr txBox="1">
            <a:spLocks/>
          </p:cNvSpPr>
          <p:nvPr/>
        </p:nvSpPr>
        <p:spPr>
          <a:xfrm>
            <a:off x="7041220" y="16393937"/>
            <a:ext cx="13701600" cy="11161240"/>
          </a:xfrm>
          <a:prstGeom prst="rect">
            <a:avLst/>
          </a:prstGeom>
          <a:noFill/>
          <a:ln>
            <a:noFill/>
          </a:ln>
          <a:effectLst/>
        </p:spPr>
        <p:txBody>
          <a:bodyPr vert="horz" lIns="144000" tIns="160802" rIns="144000" bIns="160802" rtlCol="0">
            <a:normAutofit/>
          </a:bodyPr>
          <a:lstStyle>
            <a:lvl1pPr marL="1868805" indent="-1868805" algn="l" defTabSz="4983480" rtl="0" eaLnBrk="1" latinLnBrk="0" hangingPunct="1">
              <a:spcBef>
                <a:spcPct val="20000"/>
              </a:spcBef>
              <a:buFont typeface="Arial" pitchFamily="34" charset="0"/>
              <a:buChar char="•"/>
              <a:defRPr kumimoji="1" sz="17400" kern="1200">
                <a:solidFill>
                  <a:schemeClr val="tx1"/>
                </a:solidFill>
                <a:latin typeface="+mn-lt"/>
                <a:ea typeface="+mn-ea"/>
                <a:cs typeface="+mn-cs"/>
              </a:defRPr>
            </a:lvl1pPr>
            <a:lvl2pPr marL="4049078" indent="-1557338" algn="l" defTabSz="4983480" rtl="0" eaLnBrk="1" latinLnBrk="0" hangingPunct="1">
              <a:spcBef>
                <a:spcPct val="20000"/>
              </a:spcBef>
              <a:buFont typeface="Arial" pitchFamily="34" charset="0"/>
              <a:buChar char="–"/>
              <a:defRPr kumimoji="1" sz="15300" kern="1200">
                <a:solidFill>
                  <a:schemeClr val="tx1"/>
                </a:solidFill>
                <a:latin typeface="+mn-lt"/>
                <a:ea typeface="+mn-ea"/>
                <a:cs typeface="+mn-cs"/>
              </a:defRPr>
            </a:lvl2pPr>
            <a:lvl3pPr marL="6229350" indent="-1245870" algn="l" defTabSz="4983480" rtl="0" eaLnBrk="1" latinLnBrk="0" hangingPunct="1">
              <a:spcBef>
                <a:spcPct val="20000"/>
              </a:spcBef>
              <a:buFont typeface="Arial" pitchFamily="34" charset="0"/>
              <a:buChar char="•"/>
              <a:defRPr kumimoji="1" sz="13100" kern="1200">
                <a:solidFill>
                  <a:schemeClr val="tx1"/>
                </a:solidFill>
                <a:latin typeface="+mn-lt"/>
                <a:ea typeface="+mn-ea"/>
                <a:cs typeface="+mn-cs"/>
              </a:defRPr>
            </a:lvl3pPr>
            <a:lvl4pPr marL="87210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4pPr>
            <a:lvl5pPr marL="1121283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5pPr>
            <a:lvl6pPr marL="1370457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6pPr>
            <a:lvl7pPr marL="1619631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7pPr>
            <a:lvl8pPr marL="1868805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8pPr>
            <a:lvl9pPr marL="211797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9pPr>
          </a:lstStyle>
          <a:p>
            <a:pPr marL="213048" lvl="1" indent="-426097" defTabSz="3216062">
              <a:buSzPct val="100000"/>
              <a:buFont typeface="Wingdings" pitchFamily="2" charset="2"/>
              <a:buChar char="n"/>
            </a:pPr>
            <a:r>
              <a:rPr lang="en-US" altLang="ja-JP" sz="2600" b="1" dirty="0" smtClean="0">
                <a:solidFill>
                  <a:schemeClr val="tx2">
                    <a:lumMod val="75000"/>
                  </a:schemeClr>
                </a:solidFill>
                <a:ea typeface="Adobe Fan Heiti Std B"/>
                <a:cs typeface="Arial" pitchFamily="34" charset="0"/>
              </a:rPr>
              <a:t>Solution: Casper </a:t>
            </a:r>
            <a:r>
              <a:rPr lang="en-US" altLang="ja-JP" sz="2600" b="1" dirty="0" smtClean="0">
                <a:solidFill>
                  <a:schemeClr val="tx2">
                    <a:lumMod val="75000"/>
                  </a:schemeClr>
                </a:solidFill>
                <a:latin typeface="ＭＳ ゴシック"/>
                <a:ea typeface="ＭＳ ゴシック"/>
                <a:cs typeface="ＭＳ ゴシック"/>
              </a:rPr>
              <a:t>−</a:t>
            </a:r>
            <a:r>
              <a:rPr lang="en-US" altLang="ja-JP" sz="2600" b="1" dirty="0">
                <a:solidFill>
                  <a:schemeClr val="tx2">
                    <a:lumMod val="75000"/>
                  </a:schemeClr>
                </a:solidFill>
                <a:latin typeface="ＭＳ ゴシック"/>
                <a:ea typeface="ＭＳ ゴシック"/>
                <a:cs typeface="ＭＳ ゴシック"/>
              </a:rPr>
              <a:t>−</a:t>
            </a:r>
            <a:r>
              <a:rPr lang="en-US" altLang="ja-JP" sz="2600" b="1" dirty="0">
                <a:solidFill>
                  <a:schemeClr val="tx2">
                    <a:lumMod val="75000"/>
                  </a:schemeClr>
                </a:solidFill>
                <a:ea typeface="Adobe Fan Heiti Std B"/>
                <a:cs typeface="Arial" pitchFamily="34" charset="0"/>
              </a:rPr>
              <a:t> Process-based Asynchronous Progress </a:t>
            </a:r>
            <a:r>
              <a:rPr lang="en-US" altLang="ja-JP" sz="2600" b="1" dirty="0" smtClean="0">
                <a:solidFill>
                  <a:schemeClr val="tx2">
                    <a:lumMod val="75000"/>
                  </a:schemeClr>
                </a:solidFill>
                <a:ea typeface="Adobe Fan Heiti Std B"/>
                <a:cs typeface="Arial" pitchFamily="34" charset="0"/>
              </a:rPr>
              <a:t>Model </a:t>
            </a:r>
            <a:r>
              <a:rPr lang="en-US" altLang="ja-JP" sz="2600" b="1" baseline="-25000" dirty="0" smtClean="0">
                <a:solidFill>
                  <a:schemeClr val="tx2">
                    <a:lumMod val="75000"/>
                  </a:schemeClr>
                </a:solidFill>
                <a:ea typeface="Adobe Fan Heiti Std B"/>
                <a:cs typeface="Arial" pitchFamily="34" charset="0"/>
              </a:rPr>
              <a:t>[2]</a:t>
            </a:r>
            <a:endParaRPr lang="en-US" altLang="ja-JP" sz="2600" b="1" baseline="-25000" dirty="0">
              <a:solidFill>
                <a:schemeClr val="tx2">
                  <a:lumMod val="75000"/>
                </a:schemeClr>
              </a:solidFill>
              <a:ea typeface="Adobe Fan Heiti Std B"/>
              <a:cs typeface="Arial" pitchFamily="34" charset="0"/>
            </a:endParaRPr>
          </a:p>
          <a:p>
            <a:pPr marL="213048" lvl="1" indent="-426097" defTabSz="3216062">
              <a:buSzPct val="100000"/>
              <a:buFont typeface="Wingdings" pitchFamily="2" charset="2"/>
              <a:buChar char="n"/>
            </a:pPr>
            <a:endParaRPr lang="en-US" altLang="ja-JP" sz="2400" b="1" dirty="0">
              <a:solidFill>
                <a:srgbClr val="00558D"/>
              </a:solidFill>
              <a:ea typeface="Adobe Fan Heiti Std B"/>
              <a:cs typeface="Arial" pitchFamily="34" charset="0"/>
            </a:endParaRPr>
          </a:p>
          <a:p>
            <a:pPr marL="213048" indent="-426097" defTabSz="3216062">
              <a:buFont typeface="Wingdings" pitchFamily="2" charset="2"/>
              <a:buChar char="n"/>
            </a:pPr>
            <a:endParaRPr lang="en-US" altLang="ja-JP" sz="2700" b="1" dirty="0">
              <a:solidFill>
                <a:schemeClr val="tx2"/>
              </a:solidFill>
              <a:ea typeface="Adobe Fan Heiti Std B"/>
              <a:cs typeface="Arial" pitchFamily="34" charset="0"/>
            </a:endParaRPr>
          </a:p>
          <a:p>
            <a:pPr marL="213048" indent="-426097" defTabSz="3216062">
              <a:buFont typeface="Wingdings" pitchFamily="2" charset="2"/>
              <a:buChar char="n"/>
            </a:pPr>
            <a:endParaRPr lang="en-US" altLang="ja-JP" sz="2700" b="1" dirty="0">
              <a:solidFill>
                <a:schemeClr val="tx2"/>
              </a:solidFill>
              <a:ea typeface="Adobe Fan Heiti Std B"/>
              <a:cs typeface="Arial" pitchFamily="34" charset="0"/>
            </a:endParaRPr>
          </a:p>
          <a:p>
            <a:pPr marL="213048" indent="-426097" defTabSz="3216062">
              <a:buFont typeface="Wingdings" pitchFamily="2" charset="2"/>
              <a:buChar char="n"/>
            </a:pPr>
            <a:endParaRPr lang="en-US" altLang="ja-JP" sz="2700" b="1" dirty="0">
              <a:solidFill>
                <a:schemeClr val="tx2"/>
              </a:solidFill>
              <a:ea typeface="Adobe Fan Heiti Std B"/>
              <a:cs typeface="Arial" pitchFamily="34" charset="0"/>
            </a:endParaRPr>
          </a:p>
          <a:p>
            <a:pPr marL="213048" indent="-426097" defTabSz="3216062">
              <a:buFont typeface="Wingdings" pitchFamily="2" charset="2"/>
              <a:buChar char="n"/>
            </a:pPr>
            <a:endParaRPr lang="en-US" altLang="ja-JP" sz="2700" b="1" dirty="0">
              <a:solidFill>
                <a:schemeClr val="tx2"/>
              </a:solidFill>
              <a:ea typeface="Adobe Fan Heiti Std B"/>
              <a:cs typeface="Arial" pitchFamily="34" charset="0"/>
            </a:endParaRPr>
          </a:p>
          <a:p>
            <a:pPr marL="213048" indent="-426097" defTabSz="3216062">
              <a:buFont typeface="Wingdings" pitchFamily="2" charset="2"/>
              <a:buChar char="n"/>
            </a:pPr>
            <a:endParaRPr lang="en-US" altLang="ja-JP" sz="2700" b="1" dirty="0">
              <a:solidFill>
                <a:schemeClr val="tx2"/>
              </a:solidFill>
              <a:ea typeface="Adobe Fan Heiti Std B"/>
              <a:cs typeface="Arial" pitchFamily="34" charset="0"/>
            </a:endParaRPr>
          </a:p>
          <a:p>
            <a:pPr marL="213048" indent="-426097" defTabSz="3216062">
              <a:buFont typeface="Wingdings" pitchFamily="2" charset="2"/>
              <a:buChar char="n"/>
            </a:pPr>
            <a:endParaRPr lang="en-US" altLang="ja-JP" sz="2700" b="1" dirty="0">
              <a:solidFill>
                <a:schemeClr val="tx2"/>
              </a:solidFill>
              <a:ea typeface="Adobe Fan Heiti Std B"/>
              <a:cs typeface="Arial" pitchFamily="34" charset="0"/>
            </a:endParaRPr>
          </a:p>
          <a:p>
            <a:pPr marL="0" indent="0" defTabSz="3216062">
              <a:buNone/>
            </a:pPr>
            <a:endParaRPr lang="en-US" altLang="ja-JP" sz="2700" b="1" dirty="0">
              <a:solidFill>
                <a:schemeClr val="tx2"/>
              </a:solidFill>
              <a:latin typeface="Arial" pitchFamily="34" charset="0"/>
              <a:ea typeface="Adobe Fan Heiti Std B"/>
              <a:cs typeface="Arial" pitchFamily="34" charset="0"/>
            </a:endParaRPr>
          </a:p>
          <a:p>
            <a:pPr marL="213048" indent="-426097" defTabSz="3216062">
              <a:buSzPct val="80000"/>
              <a:buFont typeface="Wingdings" charset="2"/>
              <a:buChar char="n"/>
            </a:pPr>
            <a:endParaRPr lang="en-US" altLang="ja-JP" sz="2400" b="1" dirty="0">
              <a:solidFill>
                <a:srgbClr val="000000"/>
              </a:solidFill>
              <a:ea typeface="Adobe Fan Heiti Std B"/>
              <a:cs typeface="Arial" pitchFamily="34" charset="0"/>
            </a:endParaRPr>
          </a:p>
          <a:p>
            <a:pPr marL="213048" indent="-426097" defTabSz="3216062">
              <a:buFont typeface="Wingdings" pitchFamily="2" charset="2"/>
              <a:buChar char="n"/>
            </a:pPr>
            <a:endParaRPr lang="en-US" altLang="ja-JP" sz="2700" b="1" dirty="0">
              <a:latin typeface="Arial" pitchFamily="34" charset="0"/>
              <a:ea typeface="Adobe Fan Heiti Std B"/>
              <a:cs typeface="Arial" pitchFamily="34" charset="0"/>
            </a:endParaRPr>
          </a:p>
          <a:p>
            <a:pPr marL="0" indent="0" defTabSz="3216062">
              <a:buNone/>
            </a:pPr>
            <a:endParaRPr lang="en-US" altLang="ja-JP" sz="2700" b="1" dirty="0">
              <a:latin typeface="Arial" pitchFamily="34" charset="0"/>
              <a:ea typeface="Adobe Fan Heiti Std B"/>
              <a:cs typeface="Arial" pitchFamily="34" charset="0"/>
            </a:endParaRPr>
          </a:p>
          <a:p>
            <a:pPr marL="213048" indent="-426097" defTabSz="3216062">
              <a:buSzPct val="80000"/>
              <a:buFont typeface="Wingdings" charset="2"/>
              <a:buChar char="n"/>
            </a:pPr>
            <a:endParaRPr lang="en-US" altLang="ja-JP" sz="2400" b="1" dirty="0">
              <a:solidFill>
                <a:srgbClr val="000000"/>
              </a:solidFill>
              <a:ea typeface="Adobe Fan Heiti Std B"/>
              <a:cs typeface="Arial" pitchFamily="34" charset="0"/>
            </a:endParaRPr>
          </a:p>
          <a:p>
            <a:pPr marL="213048" indent="-426097" defTabSz="3216062">
              <a:buFont typeface="Wingdings" pitchFamily="2" charset="2"/>
              <a:buChar char="n"/>
            </a:pPr>
            <a:endParaRPr lang="en-US" altLang="ja-JP" sz="2700" b="1" dirty="0">
              <a:latin typeface="Arial" pitchFamily="34" charset="0"/>
              <a:ea typeface="Adobe Fan Heiti Std B"/>
              <a:cs typeface="Arial" pitchFamily="34" charset="0"/>
            </a:endParaRPr>
          </a:p>
          <a:p>
            <a:pPr marL="0" indent="0" defTabSz="3216062">
              <a:buNone/>
            </a:pPr>
            <a:endParaRPr lang="en-US" altLang="ja-JP" sz="27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7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7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700" b="1" dirty="0">
              <a:latin typeface="Arial" pitchFamily="34" charset="0"/>
              <a:ea typeface="Adobe Fan Heiti Std B"/>
              <a:cs typeface="Arial" pitchFamily="34" charset="0"/>
            </a:endParaRPr>
          </a:p>
          <a:p>
            <a:pPr marL="0" indent="0" defTabSz="3216062">
              <a:buNone/>
            </a:pPr>
            <a:endParaRPr lang="en-US" altLang="ja-JP" sz="2700" b="1" dirty="0">
              <a:solidFill>
                <a:schemeClr val="tx2">
                  <a:lumMod val="50000"/>
                </a:schemeClr>
              </a:solidFill>
              <a:ea typeface="Adobe Fan Heiti Std B"/>
              <a:cs typeface="Arial" pitchFamily="34" charset="0"/>
            </a:endParaRPr>
          </a:p>
          <a:p>
            <a:pPr marL="213048" indent="-426097" defTabSz="3216062">
              <a:buFont typeface="Wingdings" panose="05000000000000000000" pitchFamily="2" charset="2"/>
              <a:buChar char="p"/>
            </a:pPr>
            <a:endParaRPr lang="en-US" altLang="ja-JP" sz="2700" b="1" dirty="0">
              <a:solidFill>
                <a:schemeClr val="tx2">
                  <a:lumMod val="50000"/>
                </a:schemeClr>
              </a:solidFill>
              <a:ea typeface="Adobe Fan Heiti Std B"/>
              <a:cs typeface="Arial" pitchFamily="34" charset="0"/>
            </a:endParaRPr>
          </a:p>
          <a:p>
            <a:pPr marL="0" indent="0" defTabSz="3216062">
              <a:buNone/>
            </a:pPr>
            <a:endParaRPr lang="ja-JP" altLang="en-US" sz="2700" b="1" dirty="0">
              <a:solidFill>
                <a:schemeClr val="tx2">
                  <a:lumMod val="50000"/>
                </a:schemeClr>
              </a:solidFill>
              <a:ea typeface="Adobe Fan Heiti Std B"/>
              <a:cs typeface="Arial" pitchFamily="34" charset="0"/>
            </a:endParaRPr>
          </a:p>
        </p:txBody>
      </p:sp>
      <p:sp>
        <p:nvSpPr>
          <p:cNvPr id="1040" name="矩形 1039"/>
          <p:cNvSpPr/>
          <p:nvPr/>
        </p:nvSpPr>
        <p:spPr>
          <a:xfrm>
            <a:off x="7381826" y="26789408"/>
            <a:ext cx="13393488" cy="1785068"/>
          </a:xfrm>
          <a:prstGeom prst="rect">
            <a:avLst/>
          </a:prstGeom>
        </p:spPr>
        <p:txBody>
          <a:bodyPr wrap="square" lIns="91398" tIns="45702" rIns="91398" bIns="45702">
            <a:spAutoFit/>
          </a:bodyPr>
          <a:lstStyle/>
          <a:p>
            <a:r>
              <a:rPr lang="en-US" altLang="zh-CN" sz="2200" b="1" dirty="0" smtClean="0">
                <a:solidFill>
                  <a:schemeClr val="tx2">
                    <a:lumMod val="75000"/>
                  </a:schemeClr>
                </a:solidFill>
                <a:cs typeface="Arial"/>
              </a:rPr>
              <a:t>Reference</a:t>
            </a:r>
          </a:p>
          <a:p>
            <a:r>
              <a:rPr lang="en-US" altLang="zh-CN" sz="2200" dirty="0">
                <a:solidFill>
                  <a:schemeClr val="tx2">
                    <a:lumMod val="75000"/>
                  </a:schemeClr>
                </a:solidFill>
                <a:cs typeface="Arial"/>
              </a:rPr>
              <a:t>[1] </a:t>
            </a:r>
            <a:r>
              <a:rPr lang="en-US" altLang="zh-CN" sz="2200" dirty="0" err="1" smtClean="0">
                <a:solidFill>
                  <a:schemeClr val="tx2">
                    <a:lumMod val="75000"/>
                  </a:schemeClr>
                </a:solidFill>
                <a:cs typeface="Arial"/>
              </a:rPr>
              <a:t>M.Si</a:t>
            </a:r>
            <a:r>
              <a:rPr lang="en-US" altLang="zh-CN" sz="2200" dirty="0">
                <a:solidFill>
                  <a:schemeClr val="tx2">
                    <a:lumMod val="75000"/>
                  </a:schemeClr>
                </a:solidFill>
                <a:cs typeface="Arial"/>
              </a:rPr>
              <a:t>, </a:t>
            </a:r>
            <a:r>
              <a:rPr lang="en-US" altLang="zh-CN" sz="2200" dirty="0" err="1" smtClean="0">
                <a:solidFill>
                  <a:schemeClr val="tx2">
                    <a:lumMod val="75000"/>
                  </a:schemeClr>
                </a:solidFill>
                <a:cs typeface="Arial"/>
              </a:rPr>
              <a:t>A.J.Pena</a:t>
            </a:r>
            <a:r>
              <a:rPr lang="en-US" altLang="zh-CN" sz="2200" dirty="0">
                <a:solidFill>
                  <a:schemeClr val="tx2">
                    <a:lumMod val="75000"/>
                  </a:schemeClr>
                </a:solidFill>
                <a:cs typeface="Arial"/>
              </a:rPr>
              <a:t>, </a:t>
            </a:r>
            <a:r>
              <a:rPr lang="en-US" altLang="zh-CN" sz="2200" dirty="0" err="1" smtClean="0">
                <a:solidFill>
                  <a:schemeClr val="tx2">
                    <a:lumMod val="75000"/>
                  </a:schemeClr>
                </a:solidFill>
                <a:cs typeface="Arial"/>
              </a:rPr>
              <a:t>P.Balaji</a:t>
            </a:r>
            <a:r>
              <a:rPr lang="en-US" altLang="zh-CN" sz="2200" dirty="0">
                <a:solidFill>
                  <a:schemeClr val="tx2">
                    <a:lumMod val="75000"/>
                  </a:schemeClr>
                </a:solidFill>
                <a:cs typeface="Arial"/>
              </a:rPr>
              <a:t>, </a:t>
            </a:r>
            <a:r>
              <a:rPr lang="en-US" altLang="zh-CN" sz="2200" dirty="0" err="1" smtClean="0">
                <a:solidFill>
                  <a:schemeClr val="tx2">
                    <a:lumMod val="75000"/>
                  </a:schemeClr>
                </a:solidFill>
                <a:cs typeface="Arial"/>
              </a:rPr>
              <a:t>M.Takagi</a:t>
            </a:r>
            <a:r>
              <a:rPr lang="en-US" altLang="zh-CN" sz="2200" dirty="0">
                <a:solidFill>
                  <a:schemeClr val="tx2">
                    <a:lumMod val="75000"/>
                  </a:schemeClr>
                </a:solidFill>
                <a:cs typeface="Arial"/>
              </a:rPr>
              <a:t>, and </a:t>
            </a:r>
            <a:r>
              <a:rPr lang="en-US" altLang="zh-CN" sz="2200" dirty="0" err="1" smtClean="0">
                <a:solidFill>
                  <a:schemeClr val="tx2">
                    <a:lumMod val="75000"/>
                  </a:schemeClr>
                </a:solidFill>
                <a:cs typeface="Arial"/>
              </a:rPr>
              <a:t>Y.Ishikawa</a:t>
            </a:r>
            <a:r>
              <a:rPr lang="en-US" altLang="zh-CN" sz="2200" dirty="0">
                <a:solidFill>
                  <a:schemeClr val="tx2">
                    <a:lumMod val="75000"/>
                  </a:schemeClr>
                </a:solidFill>
                <a:cs typeface="Arial"/>
              </a:rPr>
              <a:t>, “MT-MPI: Multithreaded MPI for Many-Core Environments,” in </a:t>
            </a:r>
            <a:r>
              <a:rPr lang="en-US" altLang="zh-CN" sz="2200" dirty="0" smtClean="0">
                <a:solidFill>
                  <a:schemeClr val="tx2">
                    <a:lumMod val="75000"/>
                  </a:schemeClr>
                </a:solidFill>
                <a:cs typeface="Arial"/>
              </a:rPr>
              <a:t>Proceedings </a:t>
            </a:r>
            <a:r>
              <a:rPr lang="en-US" altLang="zh-CN" sz="2200" dirty="0">
                <a:solidFill>
                  <a:schemeClr val="tx2">
                    <a:lumMod val="75000"/>
                  </a:schemeClr>
                </a:solidFill>
                <a:cs typeface="Arial"/>
              </a:rPr>
              <a:t>of the 28th ACM ICS, June 2014</a:t>
            </a:r>
            <a:r>
              <a:rPr lang="en-US" altLang="zh-CN" sz="2200" dirty="0" smtClean="0">
                <a:solidFill>
                  <a:schemeClr val="tx2">
                    <a:lumMod val="75000"/>
                  </a:schemeClr>
                </a:solidFill>
                <a:cs typeface="Arial"/>
              </a:rPr>
              <a:t>.</a:t>
            </a:r>
            <a:endParaRPr lang="en-US" altLang="zh-CN" sz="2200" b="1" dirty="0">
              <a:solidFill>
                <a:schemeClr val="tx2">
                  <a:lumMod val="75000"/>
                </a:schemeClr>
              </a:solidFill>
              <a:cs typeface="Arial"/>
            </a:endParaRPr>
          </a:p>
          <a:p>
            <a:r>
              <a:rPr lang="en-US" altLang="zh-CN" sz="2200" dirty="0">
                <a:solidFill>
                  <a:schemeClr val="tx2">
                    <a:lumMod val="75000"/>
                  </a:schemeClr>
                </a:solidFill>
                <a:cs typeface="Arial"/>
              </a:rPr>
              <a:t>[2]</a:t>
            </a:r>
            <a:r>
              <a:rPr lang="en-US" altLang="zh-CN" sz="2200" dirty="0">
                <a:solidFill>
                  <a:schemeClr val="tx2">
                    <a:lumMod val="75000"/>
                  </a:schemeClr>
                </a:solidFill>
              </a:rPr>
              <a:t> </a:t>
            </a:r>
            <a:r>
              <a:rPr lang="en-US" altLang="zh-CN" sz="2200" dirty="0" err="1">
                <a:solidFill>
                  <a:schemeClr val="tx2">
                    <a:lumMod val="75000"/>
                  </a:schemeClr>
                </a:solidFill>
              </a:rPr>
              <a:t>M.Si</a:t>
            </a:r>
            <a:r>
              <a:rPr lang="en-US" altLang="zh-CN" sz="2200" dirty="0">
                <a:solidFill>
                  <a:schemeClr val="tx2">
                    <a:lumMod val="75000"/>
                  </a:schemeClr>
                </a:solidFill>
              </a:rPr>
              <a:t>, </a:t>
            </a:r>
            <a:r>
              <a:rPr lang="en-US" altLang="zh-CN" sz="2200" dirty="0" err="1" smtClean="0">
                <a:solidFill>
                  <a:schemeClr val="tx2">
                    <a:lumMod val="75000"/>
                  </a:schemeClr>
                </a:solidFill>
              </a:rPr>
              <a:t>A.J.Pena</a:t>
            </a:r>
            <a:r>
              <a:rPr lang="en-US" altLang="zh-CN" sz="2200" dirty="0">
                <a:solidFill>
                  <a:schemeClr val="tx2">
                    <a:lumMod val="75000"/>
                  </a:schemeClr>
                </a:solidFill>
              </a:rPr>
              <a:t>, </a:t>
            </a:r>
            <a:r>
              <a:rPr lang="en-US" altLang="zh-CN" sz="2200" dirty="0" err="1">
                <a:solidFill>
                  <a:schemeClr val="tx2">
                    <a:lumMod val="75000"/>
                  </a:schemeClr>
                </a:solidFill>
              </a:rPr>
              <a:t>J.Hammond</a:t>
            </a:r>
            <a:r>
              <a:rPr lang="en-US" altLang="zh-CN" sz="2200" dirty="0">
                <a:solidFill>
                  <a:schemeClr val="tx2">
                    <a:lumMod val="75000"/>
                  </a:schemeClr>
                </a:solidFill>
              </a:rPr>
              <a:t>, </a:t>
            </a:r>
            <a:r>
              <a:rPr lang="en-US" altLang="zh-CN" sz="2200" dirty="0" err="1">
                <a:solidFill>
                  <a:schemeClr val="tx2">
                    <a:lumMod val="75000"/>
                  </a:schemeClr>
                </a:solidFill>
              </a:rPr>
              <a:t>P.Balaji</a:t>
            </a:r>
            <a:r>
              <a:rPr lang="en-US" altLang="zh-CN" sz="2200" dirty="0">
                <a:solidFill>
                  <a:schemeClr val="tx2">
                    <a:lumMod val="75000"/>
                  </a:schemeClr>
                </a:solidFill>
              </a:rPr>
              <a:t> ,</a:t>
            </a:r>
            <a:r>
              <a:rPr lang="en-US" altLang="zh-CN" sz="2200" dirty="0" err="1">
                <a:solidFill>
                  <a:schemeClr val="tx2">
                    <a:lumMod val="75000"/>
                  </a:schemeClr>
                </a:solidFill>
              </a:rPr>
              <a:t>M.Takagi</a:t>
            </a:r>
            <a:r>
              <a:rPr lang="en-US" altLang="zh-CN" sz="2200" dirty="0">
                <a:solidFill>
                  <a:schemeClr val="tx2">
                    <a:lumMod val="75000"/>
                  </a:schemeClr>
                </a:solidFill>
              </a:rPr>
              <a:t>, and </a:t>
            </a:r>
            <a:r>
              <a:rPr lang="en-US" altLang="zh-CN" sz="2200" dirty="0" err="1">
                <a:solidFill>
                  <a:schemeClr val="tx2">
                    <a:lumMod val="75000"/>
                  </a:schemeClr>
                </a:solidFill>
              </a:rPr>
              <a:t>Y.Ishikawa</a:t>
            </a:r>
            <a:r>
              <a:rPr lang="en-US" altLang="zh-CN" sz="2200" dirty="0">
                <a:solidFill>
                  <a:schemeClr val="tx2">
                    <a:lumMod val="75000"/>
                  </a:schemeClr>
                </a:solidFill>
              </a:rPr>
              <a:t>, “Casper: An Asynchronous Progress Model for MPI </a:t>
            </a:r>
            <a:r>
              <a:rPr lang="en-US" altLang="zh-CN" sz="2200" dirty="0" smtClean="0">
                <a:solidFill>
                  <a:schemeClr val="tx2">
                    <a:lumMod val="75000"/>
                  </a:schemeClr>
                </a:solidFill>
              </a:rPr>
              <a:t>RMA </a:t>
            </a:r>
            <a:r>
              <a:rPr lang="en-US" altLang="zh-CN" sz="2200" dirty="0">
                <a:solidFill>
                  <a:schemeClr val="tx2">
                    <a:lumMod val="75000"/>
                  </a:schemeClr>
                </a:solidFill>
              </a:rPr>
              <a:t>on Many- Core Architectures,” in IPDPS 2015. </a:t>
            </a:r>
          </a:p>
        </p:txBody>
      </p:sp>
      <p:sp>
        <p:nvSpPr>
          <p:cNvPr id="1722" name="圆角矩形 1721"/>
          <p:cNvSpPr/>
          <p:nvPr/>
        </p:nvSpPr>
        <p:spPr>
          <a:xfrm>
            <a:off x="7257244" y="17029348"/>
            <a:ext cx="13518070" cy="3982410"/>
          </a:xfrm>
          <a:prstGeom prst="roundRect">
            <a:avLst>
              <a:gd name="adj" fmla="val 2147"/>
            </a:avLst>
          </a:prstGeom>
          <a:gradFill flip="none" rotWithShape="1">
            <a:gsLst>
              <a:gs pos="0">
                <a:schemeClr val="bg1"/>
              </a:gs>
              <a:gs pos="100000">
                <a:srgbClr val="D7E5F4"/>
              </a:gs>
            </a:gsLst>
            <a:lin ang="16200000" scaled="0"/>
            <a:tileRect/>
          </a:gradFill>
          <a:ln>
            <a:noFill/>
          </a:ln>
          <a:effectLst/>
        </p:spPr>
        <p:style>
          <a:lnRef idx="1">
            <a:schemeClr val="accent1"/>
          </a:lnRef>
          <a:fillRef idx="2">
            <a:schemeClr val="accent1"/>
          </a:fillRef>
          <a:effectRef idx="1">
            <a:schemeClr val="accent1"/>
          </a:effectRef>
          <a:fontRef idx="minor">
            <a:schemeClr val="dk1"/>
          </a:fontRef>
        </p:style>
        <p:txBody>
          <a:bodyPr lIns="91427" tIns="45715" rIns="91427" bIns="45715" spcCol="0" rtlCol="0" anchor="ctr"/>
          <a:lstStyle/>
          <a:p>
            <a:pPr algn="ctr" defTabSz="2950131"/>
            <a:endParaRPr lang="zh-CN" altLang="en-US" dirty="0"/>
          </a:p>
        </p:txBody>
      </p:sp>
      <p:sp>
        <p:nvSpPr>
          <p:cNvPr id="1535" name="矩形 1534"/>
          <p:cNvSpPr/>
          <p:nvPr/>
        </p:nvSpPr>
        <p:spPr>
          <a:xfrm>
            <a:off x="7401260" y="17091488"/>
            <a:ext cx="7613414" cy="5050427"/>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lIns="91398" tIns="45702" rIns="91398" bIns="45702" spcCol="0" rtlCol="0" anchor="t"/>
          <a:lstStyle/>
          <a:p>
            <a:pPr marL="213048" indent="-426097" defTabSz="3216062">
              <a:spcBef>
                <a:spcPts val="624"/>
              </a:spcBef>
              <a:buSzPct val="80000"/>
              <a:buFont typeface="Wingdings" charset="2"/>
              <a:buChar char="n"/>
            </a:pPr>
            <a:r>
              <a:rPr lang="en-US" altLang="ja-JP" sz="2600" b="1" dirty="0" smtClean="0">
                <a:solidFill>
                  <a:srgbClr val="000000"/>
                </a:solidFill>
                <a:ea typeface="Adobe Fan Heiti Std B"/>
                <a:cs typeface="Arial" pitchFamily="34" charset="0"/>
              </a:rPr>
              <a:t>Core concept</a:t>
            </a:r>
            <a:endParaRPr lang="en-US" altLang="ja-JP" sz="2600" b="1" dirty="0" smtClean="0">
              <a:ea typeface="Adobe Fan Heiti Std B"/>
              <a:cs typeface="Arial" pitchFamily="34" charset="0"/>
            </a:endParaRPr>
          </a:p>
          <a:p>
            <a:pPr marL="270000" indent="-270000" defTabSz="3216062">
              <a:spcBef>
                <a:spcPts val="624"/>
              </a:spcBef>
              <a:buFont typeface="Arial"/>
              <a:buChar char="•"/>
            </a:pPr>
            <a:r>
              <a:rPr lang="en-US" altLang="ja-JP" sz="2600" dirty="0">
                <a:ea typeface="Adobe Fan Heiti Std B"/>
                <a:cs typeface="Arial" pitchFamily="34" charset="0"/>
              </a:rPr>
              <a:t>#</a:t>
            </a:r>
            <a:r>
              <a:rPr lang="en-US" altLang="ja-JP" sz="2600" dirty="0" smtClean="0">
                <a:ea typeface="Adobe Fan Heiti Std B"/>
                <a:cs typeface="Arial" pitchFamily="34" charset="0"/>
              </a:rPr>
              <a:t>cores is </a:t>
            </a:r>
            <a:r>
              <a:rPr lang="en-US" altLang="ja-JP" sz="2600" dirty="0">
                <a:solidFill>
                  <a:srgbClr val="131313"/>
                </a:solidFill>
                <a:ea typeface="Adobe Fan Heiti Std B"/>
                <a:cs typeface="Arial" pitchFamily="34" charset="0"/>
              </a:rPr>
              <a:t>rapidly </a:t>
            </a:r>
            <a:r>
              <a:rPr lang="en-US" altLang="ja-JP" sz="2600" dirty="0" smtClean="0">
                <a:solidFill>
                  <a:srgbClr val="131313"/>
                </a:solidFill>
                <a:ea typeface="Adobe Fan Heiti Std B"/>
                <a:cs typeface="Arial" pitchFamily="34" charset="0"/>
              </a:rPr>
              <a:t>growing</a:t>
            </a:r>
          </a:p>
          <a:p>
            <a:pPr marL="270000" indent="-270000" defTabSz="3216062">
              <a:spcBef>
                <a:spcPts val="624"/>
              </a:spcBef>
              <a:buFont typeface="Arial"/>
              <a:buChar char="•"/>
            </a:pPr>
            <a:r>
              <a:rPr lang="en-US" altLang="ja-JP" sz="2600" b="1" dirty="0" smtClean="0">
                <a:solidFill>
                  <a:srgbClr val="131313"/>
                </a:solidFill>
                <a:ea typeface="Adobe Fan Heiti Std B"/>
                <a:cs typeface="Arial" pitchFamily="34" charset="0"/>
              </a:rPr>
              <a:t>Not </a:t>
            </a:r>
            <a:r>
              <a:rPr lang="en-US" altLang="ja-JP" sz="2600" b="1" dirty="0">
                <a:solidFill>
                  <a:srgbClr val="131313"/>
                </a:solidFill>
                <a:ea typeface="Adobe Fan Heiti Std B"/>
                <a:cs typeface="Arial" pitchFamily="34" charset="0"/>
              </a:rPr>
              <a:t>all of the cores are always keeping busy</a:t>
            </a:r>
          </a:p>
          <a:p>
            <a:pPr marL="270000" indent="-270000" defTabSz="3216062">
              <a:spcBef>
                <a:spcPts val="624"/>
              </a:spcBef>
              <a:buFont typeface="Arial"/>
              <a:buChar char="•"/>
            </a:pPr>
            <a:r>
              <a:rPr lang="en-US" altLang="ja-JP" sz="2600" dirty="0">
                <a:solidFill>
                  <a:srgbClr val="131313"/>
                </a:solidFill>
                <a:ea typeface="Adobe Fan Heiti Std B"/>
                <a:cs typeface="Arial" pitchFamily="34" charset="0"/>
              </a:rPr>
              <a:t>Dedicate</a:t>
            </a:r>
            <a:r>
              <a:rPr lang="en-US" altLang="ja-JP" sz="2600" b="1" dirty="0">
                <a:solidFill>
                  <a:srgbClr val="131313"/>
                </a:solidFill>
                <a:ea typeface="Adobe Fan Heiti Std B"/>
                <a:cs typeface="Arial" pitchFamily="34" charset="0"/>
              </a:rPr>
              <a:t> small &amp; user-specified</a:t>
            </a:r>
            <a:r>
              <a:rPr lang="en-US" altLang="ja-JP" sz="2600" dirty="0">
                <a:solidFill>
                  <a:srgbClr val="131313"/>
                </a:solidFill>
                <a:ea typeface="Adobe Fan Heiti Std B"/>
                <a:cs typeface="Arial" pitchFamily="34" charset="0"/>
              </a:rPr>
              <a:t> number of cores to ghost processes</a:t>
            </a:r>
          </a:p>
          <a:p>
            <a:pPr marL="270000" indent="-270000" defTabSz="3216062">
              <a:spcBef>
                <a:spcPts val="624"/>
              </a:spcBef>
              <a:buFont typeface="Arial"/>
              <a:buChar char="•"/>
            </a:pPr>
            <a:r>
              <a:rPr lang="en-US" altLang="ja-JP" sz="2600" b="1" dirty="0">
                <a:solidFill>
                  <a:srgbClr val="131313"/>
                </a:solidFill>
                <a:ea typeface="Adobe Fan Heiti Std B"/>
                <a:cs typeface="Arial" pitchFamily="34" charset="0"/>
              </a:rPr>
              <a:t>Ghost process </a:t>
            </a:r>
            <a:r>
              <a:rPr lang="en-US" altLang="ja-JP" sz="2600" dirty="0">
                <a:solidFill>
                  <a:srgbClr val="131313"/>
                </a:solidFill>
                <a:ea typeface="Adobe Fan Heiti Std B"/>
                <a:cs typeface="Arial" pitchFamily="34" charset="0"/>
              </a:rPr>
              <a:t>intercepts all RMA operations to the user processes</a:t>
            </a:r>
          </a:p>
          <a:p>
            <a:pPr marL="270000" indent="-270000" defTabSz="3216062">
              <a:spcBef>
                <a:spcPts val="624"/>
              </a:spcBef>
              <a:buFont typeface="Arial"/>
              <a:buChar char="•"/>
            </a:pPr>
            <a:r>
              <a:rPr lang="en-US" altLang="ja-JP" sz="2600" dirty="0">
                <a:solidFill>
                  <a:srgbClr val="131313"/>
                </a:solidFill>
                <a:ea typeface="Adobe Fan Heiti Std B"/>
                <a:cs typeface="Arial" pitchFamily="34" charset="0"/>
              </a:rPr>
              <a:t>Improve ASYNC progress for SW-handled operations</a:t>
            </a:r>
            <a:r>
              <a:rPr lang="en-US" altLang="ja-JP" sz="2600" b="1" dirty="0">
                <a:solidFill>
                  <a:srgbClr val="131313"/>
                </a:solidFill>
                <a:ea typeface="Adobe Fan Heiti Std B"/>
                <a:cs typeface="Arial" pitchFamily="34" charset="0"/>
              </a:rPr>
              <a:t> without affecting HW-handled RMA</a:t>
            </a:r>
          </a:p>
          <a:p>
            <a:pPr marL="270000" indent="-270000" defTabSz="3216062">
              <a:buFont typeface="Arial"/>
              <a:buChar char="•"/>
            </a:pPr>
            <a:endParaRPr lang="zh-CN" altLang="en-US" sz="2600" dirty="0">
              <a:solidFill>
                <a:srgbClr val="131313"/>
              </a:solidFill>
              <a:ea typeface="Adobe Fan Heiti Std B"/>
              <a:cs typeface="Arial" pitchFamily="34" charset="0"/>
            </a:endParaRPr>
          </a:p>
        </p:txBody>
      </p:sp>
      <p:sp>
        <p:nvSpPr>
          <p:cNvPr id="1721" name="文本框 1720"/>
          <p:cNvSpPr txBox="1"/>
          <p:nvPr/>
        </p:nvSpPr>
        <p:spPr>
          <a:xfrm>
            <a:off x="7473268" y="21316800"/>
            <a:ext cx="7128792" cy="1221901"/>
          </a:xfrm>
          <a:prstGeom prst="rect">
            <a:avLst/>
          </a:prstGeom>
          <a:noFill/>
        </p:spPr>
        <p:txBody>
          <a:bodyPr wrap="square" lIns="91398" tIns="45702" rIns="91398" bIns="45702" rtlCol="0">
            <a:spAutoFit/>
          </a:bodyPr>
          <a:lstStyle>
            <a:defPPr>
              <a:defRPr lang="ja-JP"/>
            </a:defPPr>
            <a:lvl2pPr lvl="1"/>
          </a:lstStyle>
          <a:p>
            <a:pPr marL="270000" lvl="1" indent="-432000">
              <a:lnSpc>
                <a:spcPts val="2499"/>
              </a:lnSpc>
              <a:spcBef>
                <a:spcPts val="624"/>
              </a:spcBef>
              <a:buFont typeface="Wingdings" charset="2"/>
              <a:buChar char="ü"/>
            </a:pPr>
            <a:r>
              <a:rPr lang="en-US" altLang="zh-CN" sz="2600" b="1" dirty="0" smtClean="0">
                <a:solidFill>
                  <a:srgbClr val="131313"/>
                </a:solidFill>
                <a:ea typeface="Adobe Fan Heiti Std B"/>
                <a:cs typeface="Arial" pitchFamily="34" charset="0"/>
              </a:rPr>
              <a:t>No </a:t>
            </a:r>
            <a:r>
              <a:rPr lang="en-US" altLang="zh-CN" sz="2600" b="1" dirty="0">
                <a:solidFill>
                  <a:srgbClr val="131313"/>
                </a:solidFill>
                <a:ea typeface="Adobe Fan Heiti Std B"/>
                <a:cs typeface="Arial" pitchFamily="34" charset="0"/>
              </a:rPr>
              <a:t>multithreading </a:t>
            </a:r>
            <a:r>
              <a:rPr lang="en-US" altLang="zh-CN" sz="2600" b="1" dirty="0" smtClean="0">
                <a:solidFill>
                  <a:srgbClr val="131313"/>
                </a:solidFill>
                <a:ea typeface="Adobe Fan Heiti Std B"/>
                <a:cs typeface="Arial" pitchFamily="34" charset="0"/>
              </a:rPr>
              <a:t>or interrupt overhead</a:t>
            </a:r>
          </a:p>
          <a:p>
            <a:pPr marL="270000" lvl="1" indent="-432000">
              <a:lnSpc>
                <a:spcPts val="2499"/>
              </a:lnSpc>
              <a:spcBef>
                <a:spcPts val="624"/>
              </a:spcBef>
              <a:buFont typeface="Wingdings" charset="2"/>
              <a:buChar char="ü"/>
            </a:pPr>
            <a:r>
              <a:rPr lang="en-US" altLang="zh-CN" sz="2600" b="1" dirty="0" smtClean="0">
                <a:solidFill>
                  <a:srgbClr val="131313"/>
                </a:solidFill>
                <a:ea typeface="Adobe Fan Heiti Std B"/>
                <a:cs typeface="Arial" pitchFamily="34" charset="0"/>
              </a:rPr>
              <a:t>Flexible </a:t>
            </a:r>
            <a:r>
              <a:rPr lang="en-US" altLang="zh-CN" sz="2600" b="1" dirty="0">
                <a:solidFill>
                  <a:srgbClr val="131313"/>
                </a:solidFill>
                <a:ea typeface="Adobe Fan Heiti Std B"/>
                <a:cs typeface="Arial" pitchFamily="34" charset="0"/>
              </a:rPr>
              <a:t>core deployment</a:t>
            </a:r>
          </a:p>
          <a:p>
            <a:pPr marL="270000" lvl="1" indent="-432000">
              <a:lnSpc>
                <a:spcPts val="2499"/>
              </a:lnSpc>
              <a:spcBef>
                <a:spcPts val="624"/>
              </a:spcBef>
              <a:buFont typeface="Wingdings" charset="2"/>
              <a:buChar char="ü"/>
            </a:pPr>
            <a:r>
              <a:rPr lang="en-US" altLang="zh-CN" sz="2600" b="1" dirty="0">
                <a:solidFill>
                  <a:srgbClr val="131313"/>
                </a:solidFill>
                <a:ea typeface="Adobe Fan Heiti Std B"/>
                <a:cs typeface="Arial" pitchFamily="34" charset="0"/>
              </a:rPr>
              <a:t>Portable </a:t>
            </a:r>
            <a:r>
              <a:rPr lang="en-US" altLang="zh-CN" sz="2600" b="1" dirty="0" smtClean="0">
                <a:solidFill>
                  <a:srgbClr val="131313"/>
                </a:solidFill>
                <a:ea typeface="Adobe Fan Heiti Std B"/>
                <a:cs typeface="Arial" pitchFamily="34" charset="0"/>
              </a:rPr>
              <a:t>PMPI* redirection</a:t>
            </a:r>
            <a:endParaRPr lang="en-US" altLang="zh-CN" sz="2600" b="1" dirty="0">
              <a:solidFill>
                <a:srgbClr val="131313"/>
              </a:solidFill>
              <a:ea typeface="Adobe Fan Heiti Std B"/>
              <a:cs typeface="Arial" pitchFamily="34" charset="0"/>
            </a:endParaRPr>
          </a:p>
        </p:txBody>
      </p:sp>
      <p:sp>
        <p:nvSpPr>
          <p:cNvPr id="193" name="文本框 192"/>
          <p:cNvSpPr txBox="1"/>
          <p:nvPr/>
        </p:nvSpPr>
        <p:spPr>
          <a:xfrm>
            <a:off x="-10428777" y="20722059"/>
            <a:ext cx="6940869" cy="492418"/>
          </a:xfrm>
          <a:prstGeom prst="rect">
            <a:avLst/>
          </a:prstGeom>
          <a:noFill/>
        </p:spPr>
        <p:txBody>
          <a:bodyPr wrap="square" lIns="91412" tIns="45708" rIns="91412" bIns="45708" rtlCol="0">
            <a:spAutoFit/>
          </a:bodyPr>
          <a:lstStyle/>
          <a:p>
            <a:pPr marL="213048" indent="-426097" defTabSz="3216062">
              <a:buSzPct val="80000"/>
              <a:buFont typeface="Wingdings" charset="2"/>
              <a:buChar char="n"/>
            </a:pPr>
            <a:r>
              <a:rPr lang="en-US" altLang="ja-JP" sz="2600" b="1" dirty="0">
                <a:solidFill>
                  <a:srgbClr val="000000"/>
                </a:solidFill>
                <a:ea typeface="Adobe Fan Heiti Std B"/>
                <a:cs typeface="Arial" pitchFamily="34" charset="0"/>
              </a:rPr>
              <a:t>Three Primary </a:t>
            </a:r>
            <a:r>
              <a:rPr lang="en-US" altLang="ja-JP" sz="2600" b="1" dirty="0" smtClean="0">
                <a:solidFill>
                  <a:srgbClr val="000000"/>
                </a:solidFill>
                <a:ea typeface="Adobe Fan Heiti Std B"/>
                <a:cs typeface="Arial" pitchFamily="34" charset="0"/>
              </a:rPr>
              <a:t>Functionalities</a:t>
            </a:r>
            <a:endParaRPr lang="en-US" altLang="ja-JP" sz="2600" b="1" dirty="0">
              <a:solidFill>
                <a:srgbClr val="000000"/>
              </a:solidFill>
              <a:ea typeface="Adobe Fan Heiti Std B"/>
              <a:cs typeface="Arial" pitchFamily="34" charset="0"/>
            </a:endParaRPr>
          </a:p>
        </p:txBody>
      </p:sp>
      <p:sp>
        <p:nvSpPr>
          <p:cNvPr id="219" name="文本框 218"/>
          <p:cNvSpPr txBox="1"/>
          <p:nvPr/>
        </p:nvSpPr>
        <p:spPr>
          <a:xfrm>
            <a:off x="-10332142" y="21244792"/>
            <a:ext cx="7824244" cy="2252900"/>
          </a:xfrm>
          <a:prstGeom prst="rect">
            <a:avLst/>
          </a:prstGeom>
          <a:noFill/>
        </p:spPr>
        <p:txBody>
          <a:bodyPr wrap="square" lIns="91412" tIns="45708" rIns="91412" bIns="45708" rtlCol="0">
            <a:spAutoFit/>
          </a:bodyPr>
          <a:lstStyle/>
          <a:p>
            <a:pPr marL="456994" indent="-456994" defTabSz="3216062">
              <a:spcBef>
                <a:spcPts val="624"/>
              </a:spcBef>
              <a:buFont typeface="+mj-lt"/>
              <a:buAutoNum type="arabicPeriod"/>
            </a:pPr>
            <a:r>
              <a:rPr lang="en-US" altLang="ja-JP" sz="2600" spc="-300" dirty="0" smtClean="0">
                <a:solidFill>
                  <a:prstClr val="black"/>
                </a:solidFill>
                <a:ea typeface="Adobe Fan Heiti Std B"/>
                <a:cs typeface="Arial" pitchFamily="34" charset="0"/>
              </a:rPr>
              <a:t>MPI_COMM_WORLD          COMM_USER_WORLD </a:t>
            </a:r>
          </a:p>
          <a:p>
            <a:pPr marL="456994" indent="-456994" defTabSz="3216062">
              <a:spcBef>
                <a:spcPts val="624"/>
              </a:spcBef>
              <a:buFont typeface="+mj-lt"/>
              <a:buAutoNum type="arabicPeriod" startAt="2"/>
            </a:pPr>
            <a:r>
              <a:rPr lang="en-US" altLang="ja-JP" sz="2600" dirty="0">
                <a:solidFill>
                  <a:prstClr val="black"/>
                </a:solidFill>
                <a:ea typeface="Adobe Fan Heiti Std B"/>
                <a:cs typeface="Arial" pitchFamily="34" charset="0"/>
              </a:rPr>
              <a:t>Shared memory mapping between local user and ghost processes </a:t>
            </a:r>
            <a:r>
              <a:rPr lang="en-US" altLang="ja-JP" sz="2600" dirty="0" smtClean="0">
                <a:solidFill>
                  <a:prstClr val="black"/>
                </a:solidFill>
                <a:ea typeface="Adobe Fan Heiti Std B"/>
                <a:cs typeface="Arial" pitchFamily="34" charset="0"/>
              </a:rPr>
              <a:t>(</a:t>
            </a:r>
            <a:r>
              <a:rPr lang="en-US" altLang="ja-JP" sz="2600" dirty="0">
                <a:solidFill>
                  <a:prstClr val="black"/>
                </a:solidFill>
                <a:ea typeface="Adobe Fan Heiti Std B"/>
                <a:cs typeface="Arial" pitchFamily="34" charset="0"/>
              </a:rPr>
              <a:t>MPI-</a:t>
            </a:r>
            <a:r>
              <a:rPr lang="en-US" altLang="ja-JP" sz="2600" dirty="0" smtClean="0">
                <a:solidFill>
                  <a:prstClr val="black"/>
                </a:solidFill>
                <a:ea typeface="Adobe Fan Heiti Std B"/>
                <a:cs typeface="Arial" pitchFamily="34" charset="0"/>
              </a:rPr>
              <a:t>3 </a:t>
            </a:r>
            <a:r>
              <a:rPr lang="en-US" altLang="ja-JP" sz="2600" spc="-300" dirty="0" err="1" smtClean="0">
                <a:solidFill>
                  <a:prstClr val="black"/>
                </a:solidFill>
                <a:ea typeface="Adobe Fan Heiti Std B"/>
                <a:cs typeface="Arial" pitchFamily="34" charset="0"/>
              </a:rPr>
              <a:t>MPI_Win_allocate_shared</a:t>
            </a:r>
            <a:r>
              <a:rPr lang="en-US" altLang="ja-JP" sz="2600" dirty="0" smtClean="0">
                <a:solidFill>
                  <a:prstClr val="black"/>
                </a:solidFill>
                <a:ea typeface="Adobe Fan Heiti Std B"/>
                <a:cs typeface="Arial" pitchFamily="34" charset="0"/>
              </a:rPr>
              <a:t> </a:t>
            </a:r>
            <a:r>
              <a:rPr lang="en-US" altLang="ja-JP" sz="2600" dirty="0">
                <a:solidFill>
                  <a:prstClr val="black"/>
                </a:solidFill>
                <a:ea typeface="Adobe Fan Heiti Std B"/>
                <a:cs typeface="Arial" pitchFamily="34" charset="0"/>
              </a:rPr>
              <a:t>)</a:t>
            </a:r>
          </a:p>
          <a:p>
            <a:pPr marL="457059" indent="-457059" defTabSz="3216062">
              <a:spcBef>
                <a:spcPts val="624"/>
              </a:spcBef>
              <a:buFont typeface="+mj-lt"/>
              <a:buAutoNum type="arabicPeriod" startAt="3"/>
            </a:pPr>
            <a:r>
              <a:rPr lang="en-US" altLang="ja-JP" sz="2600" dirty="0">
                <a:solidFill>
                  <a:prstClr val="black"/>
                </a:solidFill>
                <a:ea typeface="Adobe Fan Heiti Std B"/>
                <a:cs typeface="Arial" pitchFamily="34" charset="0"/>
              </a:rPr>
              <a:t>Redirect RMA operations to  ghost processes</a:t>
            </a:r>
            <a:r>
              <a:rPr lang="en-US" altLang="ja-JP" sz="2600" dirty="0" smtClean="0">
                <a:solidFill>
                  <a:prstClr val="black"/>
                </a:solidFill>
                <a:ea typeface="Adobe Fan Heiti Std B"/>
                <a:cs typeface="Arial" pitchFamily="34" charset="0"/>
              </a:rPr>
              <a:t>.</a:t>
            </a:r>
            <a:endParaRPr lang="en-US" altLang="ja-JP" sz="2600" dirty="0">
              <a:solidFill>
                <a:prstClr val="black"/>
              </a:solidFill>
              <a:ea typeface="Adobe Fan Heiti Std B"/>
              <a:cs typeface="Arial" pitchFamily="34" charset="0"/>
            </a:endParaRPr>
          </a:p>
        </p:txBody>
      </p:sp>
      <p:sp>
        <p:nvSpPr>
          <p:cNvPr id="418" name="テキスト ボックス 5"/>
          <p:cNvSpPr txBox="1"/>
          <p:nvPr/>
        </p:nvSpPr>
        <p:spPr>
          <a:xfrm>
            <a:off x="13715858" y="2349023"/>
            <a:ext cx="6076656" cy="1254987"/>
          </a:xfrm>
          <a:prstGeom prst="rect">
            <a:avLst/>
          </a:prstGeom>
          <a:noFill/>
          <a:ln>
            <a:noFill/>
          </a:ln>
        </p:spPr>
        <p:txBody>
          <a:bodyPr wrap="square" lIns="54131" tIns="27065" rIns="54131" bIns="27065" rtlCol="0">
            <a:spAutoFit/>
          </a:bodyPr>
          <a:lstStyle/>
          <a:p>
            <a:pPr algn="ctr"/>
            <a:r>
              <a:rPr lang="en-US" altLang="ja-JP" sz="2600" i="1" dirty="0">
                <a:ea typeface="Adobe Fan Heiti Std B"/>
              </a:rPr>
              <a:t>Yutaka Ishikawa (Advisor) </a:t>
            </a:r>
          </a:p>
          <a:p>
            <a:pPr algn="ctr"/>
            <a:r>
              <a:rPr lang="en-US" altLang="ja-JP" sz="2600" i="1" dirty="0">
                <a:ea typeface="Adobe Fan Heiti Std B"/>
              </a:rPr>
              <a:t>RIKEN AICS, JAPAN </a:t>
            </a:r>
          </a:p>
          <a:p>
            <a:pPr algn="ctr"/>
            <a:r>
              <a:rPr lang="en-US" altLang="zh-CN" sz="2600" dirty="0"/>
              <a:t>yutaka.ishikawa@riken.jp </a:t>
            </a:r>
          </a:p>
        </p:txBody>
      </p:sp>
      <p:pic>
        <p:nvPicPr>
          <p:cNvPr id="9" name="图片 8"/>
          <p:cNvPicPr>
            <a:picLocks noChangeAspect="1"/>
          </p:cNvPicPr>
          <p:nvPr/>
        </p:nvPicPr>
        <p:blipFill>
          <a:blip r:embed="rId3"/>
          <a:stretch>
            <a:fillRect/>
          </a:stretch>
        </p:blipFill>
        <p:spPr>
          <a:xfrm>
            <a:off x="973114" y="578496"/>
            <a:ext cx="2149446" cy="2952328"/>
          </a:xfrm>
          <a:prstGeom prst="rect">
            <a:avLst/>
          </a:prstGeom>
        </p:spPr>
      </p:pic>
      <p:sp>
        <p:nvSpPr>
          <p:cNvPr id="7" name="コンテンツ プレースホルダー 4"/>
          <p:cNvSpPr txBox="1">
            <a:spLocks/>
          </p:cNvSpPr>
          <p:nvPr/>
        </p:nvSpPr>
        <p:spPr>
          <a:xfrm>
            <a:off x="613073" y="9465245"/>
            <a:ext cx="6753199" cy="5771134"/>
          </a:xfrm>
          <a:prstGeom prst="rect">
            <a:avLst/>
          </a:prstGeom>
          <a:solidFill>
            <a:srgbClr val="FFFFFF"/>
          </a:solidFill>
          <a:ln>
            <a:noFill/>
          </a:ln>
          <a:effectLst/>
        </p:spPr>
        <p:txBody>
          <a:bodyPr vert="horz" lIns="144000" tIns="160802" rIns="144000" bIns="160802" rtlCol="0">
            <a:normAutofit/>
          </a:bodyPr>
          <a:lstStyle>
            <a:lvl1pPr marL="1868805" indent="-1868805" algn="l" defTabSz="4983480" rtl="0" eaLnBrk="1" latinLnBrk="0" hangingPunct="1">
              <a:spcBef>
                <a:spcPct val="20000"/>
              </a:spcBef>
              <a:buFont typeface="Arial" pitchFamily="34" charset="0"/>
              <a:buChar char="•"/>
              <a:defRPr kumimoji="1" sz="17400" kern="1200">
                <a:solidFill>
                  <a:schemeClr val="tx1"/>
                </a:solidFill>
                <a:latin typeface="+mn-lt"/>
                <a:ea typeface="+mn-ea"/>
                <a:cs typeface="+mn-cs"/>
              </a:defRPr>
            </a:lvl1pPr>
            <a:lvl2pPr marL="4049078" indent="-1557338" algn="l" defTabSz="4983480" rtl="0" eaLnBrk="1" latinLnBrk="0" hangingPunct="1">
              <a:spcBef>
                <a:spcPct val="20000"/>
              </a:spcBef>
              <a:buFont typeface="Arial" pitchFamily="34" charset="0"/>
              <a:buChar char="–"/>
              <a:defRPr kumimoji="1" sz="15300" kern="1200">
                <a:solidFill>
                  <a:schemeClr val="tx1"/>
                </a:solidFill>
                <a:latin typeface="+mn-lt"/>
                <a:ea typeface="+mn-ea"/>
                <a:cs typeface="+mn-cs"/>
              </a:defRPr>
            </a:lvl2pPr>
            <a:lvl3pPr marL="6229350" indent="-1245870" algn="l" defTabSz="4983480" rtl="0" eaLnBrk="1" latinLnBrk="0" hangingPunct="1">
              <a:spcBef>
                <a:spcPct val="20000"/>
              </a:spcBef>
              <a:buFont typeface="Arial" pitchFamily="34" charset="0"/>
              <a:buChar char="•"/>
              <a:defRPr kumimoji="1" sz="13100" kern="1200">
                <a:solidFill>
                  <a:schemeClr val="tx1"/>
                </a:solidFill>
                <a:latin typeface="+mn-lt"/>
                <a:ea typeface="+mn-ea"/>
                <a:cs typeface="+mn-cs"/>
              </a:defRPr>
            </a:lvl3pPr>
            <a:lvl4pPr marL="87210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4pPr>
            <a:lvl5pPr marL="1121283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5pPr>
            <a:lvl6pPr marL="1370457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6pPr>
            <a:lvl7pPr marL="1619631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7pPr>
            <a:lvl8pPr marL="1868805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8pPr>
            <a:lvl9pPr marL="211797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9pPr>
          </a:lstStyle>
          <a:p>
            <a:pPr marL="213048" indent="-426097" defTabSz="3216062">
              <a:buFont typeface="Wingdings" pitchFamily="2" charset="2"/>
              <a:buChar char="n"/>
            </a:pPr>
            <a:r>
              <a:rPr lang="en-US" altLang="ja-JP" sz="2600" b="1" dirty="0">
                <a:solidFill>
                  <a:schemeClr val="tx2">
                    <a:lumMod val="75000"/>
                  </a:schemeClr>
                </a:solidFill>
                <a:ea typeface="Adobe Fan Heiti Std B"/>
                <a:cs typeface="Arial" pitchFamily="34" charset="0"/>
              </a:rPr>
              <a:t>Problem in </a:t>
            </a:r>
            <a:r>
              <a:rPr lang="en-US" altLang="ja-JP" sz="2600" b="1" dirty="0" smtClean="0">
                <a:solidFill>
                  <a:schemeClr val="tx2">
                    <a:lumMod val="75000"/>
                  </a:schemeClr>
                </a:solidFill>
                <a:ea typeface="Adobe Fan Heiti Std B"/>
                <a:cs typeface="Arial" pitchFamily="34" charset="0"/>
              </a:rPr>
              <a:t>hybrid MPI + Threads</a:t>
            </a:r>
            <a:endParaRPr lang="en-US" altLang="ja-JP" sz="2600" b="1" dirty="0">
              <a:solidFill>
                <a:schemeClr val="tx2">
                  <a:lumMod val="75000"/>
                </a:schemeClr>
              </a:solidFill>
              <a:ea typeface="Adobe Fan Heiti Std B"/>
              <a:cs typeface="Arial" pitchFamily="34" charset="0"/>
            </a:endParaRPr>
          </a:p>
          <a:p>
            <a:pPr marL="213048" indent="-426097" defTabSz="3216062">
              <a:buFont typeface="Wingdings" pitchFamily="2" charset="2"/>
              <a:buChar char="n"/>
            </a:pPr>
            <a:endParaRPr lang="en-US" altLang="ja-JP" sz="2600" b="1" dirty="0">
              <a:solidFill>
                <a:schemeClr val="tx2"/>
              </a:solidFill>
              <a:ea typeface="Adobe Fan Heiti Std B"/>
              <a:cs typeface="Arial" pitchFamily="34" charset="0"/>
            </a:endParaRPr>
          </a:p>
        </p:txBody>
      </p:sp>
      <p:sp>
        <p:nvSpPr>
          <p:cNvPr id="1358" name="コンテンツ プレースホルダー 4"/>
          <p:cNvSpPr txBox="1">
            <a:spLocks/>
          </p:cNvSpPr>
          <p:nvPr/>
        </p:nvSpPr>
        <p:spPr>
          <a:xfrm>
            <a:off x="7041220" y="9465245"/>
            <a:ext cx="13734094" cy="5915151"/>
          </a:xfrm>
          <a:prstGeom prst="rect">
            <a:avLst/>
          </a:prstGeom>
          <a:solidFill>
            <a:schemeClr val="bg1"/>
          </a:solidFill>
          <a:ln>
            <a:noFill/>
          </a:ln>
          <a:effectLst/>
        </p:spPr>
        <p:txBody>
          <a:bodyPr vert="horz" lIns="144000" tIns="160802" rIns="144000" bIns="160802" rtlCol="0">
            <a:normAutofit/>
          </a:bodyPr>
          <a:lstStyle>
            <a:lvl1pPr marL="1868805" indent="-1868805" algn="l" defTabSz="4983480" rtl="0" eaLnBrk="1" latinLnBrk="0" hangingPunct="1">
              <a:spcBef>
                <a:spcPct val="20000"/>
              </a:spcBef>
              <a:buFont typeface="Arial" pitchFamily="34" charset="0"/>
              <a:buChar char="•"/>
              <a:defRPr kumimoji="1" sz="17400" kern="1200">
                <a:solidFill>
                  <a:schemeClr val="tx1"/>
                </a:solidFill>
                <a:latin typeface="+mn-lt"/>
                <a:ea typeface="+mn-ea"/>
                <a:cs typeface="+mn-cs"/>
              </a:defRPr>
            </a:lvl1pPr>
            <a:lvl2pPr marL="4049078" indent="-1557338" algn="l" defTabSz="4983480" rtl="0" eaLnBrk="1" latinLnBrk="0" hangingPunct="1">
              <a:spcBef>
                <a:spcPct val="20000"/>
              </a:spcBef>
              <a:buFont typeface="Arial" pitchFamily="34" charset="0"/>
              <a:buChar char="–"/>
              <a:defRPr kumimoji="1" sz="15300" kern="1200">
                <a:solidFill>
                  <a:schemeClr val="tx1"/>
                </a:solidFill>
                <a:latin typeface="+mn-lt"/>
                <a:ea typeface="+mn-ea"/>
                <a:cs typeface="+mn-cs"/>
              </a:defRPr>
            </a:lvl2pPr>
            <a:lvl3pPr marL="6229350" indent="-1245870" algn="l" defTabSz="4983480" rtl="0" eaLnBrk="1" latinLnBrk="0" hangingPunct="1">
              <a:spcBef>
                <a:spcPct val="20000"/>
              </a:spcBef>
              <a:buFont typeface="Arial" pitchFamily="34" charset="0"/>
              <a:buChar char="•"/>
              <a:defRPr kumimoji="1" sz="13100" kern="1200">
                <a:solidFill>
                  <a:schemeClr val="tx1"/>
                </a:solidFill>
                <a:latin typeface="+mn-lt"/>
                <a:ea typeface="+mn-ea"/>
                <a:cs typeface="+mn-cs"/>
              </a:defRPr>
            </a:lvl3pPr>
            <a:lvl4pPr marL="87210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4pPr>
            <a:lvl5pPr marL="1121283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5pPr>
            <a:lvl6pPr marL="1370457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6pPr>
            <a:lvl7pPr marL="1619631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7pPr>
            <a:lvl8pPr marL="1868805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8pPr>
            <a:lvl9pPr marL="211797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9pPr>
          </a:lstStyle>
          <a:p>
            <a:pPr marL="213048" indent="-426097" defTabSz="3216062">
              <a:buFont typeface="Wingdings" pitchFamily="2" charset="2"/>
              <a:buChar char="n"/>
            </a:pPr>
            <a:r>
              <a:rPr lang="en-US" altLang="ja-JP" sz="2600" b="1" dirty="0" smtClean="0">
                <a:solidFill>
                  <a:schemeClr val="tx2">
                    <a:lumMod val="75000"/>
                  </a:schemeClr>
                </a:solidFill>
                <a:ea typeface="Adobe Fan Heiti Std B"/>
                <a:cs typeface="Arial" pitchFamily="34" charset="0"/>
              </a:rPr>
              <a:t>Solution: MT</a:t>
            </a:r>
            <a:r>
              <a:rPr lang="en-US" altLang="ja-JP" sz="2600" b="1" dirty="0">
                <a:solidFill>
                  <a:schemeClr val="tx2">
                    <a:lumMod val="75000"/>
                  </a:schemeClr>
                </a:solidFill>
                <a:ea typeface="Adobe Fan Heiti Std B"/>
                <a:cs typeface="Arial" pitchFamily="34" charset="0"/>
              </a:rPr>
              <a:t>-</a:t>
            </a:r>
            <a:r>
              <a:rPr lang="en-US" altLang="ja-JP" sz="2600" b="1" dirty="0" smtClean="0">
                <a:solidFill>
                  <a:schemeClr val="tx2">
                    <a:lumMod val="75000"/>
                  </a:schemeClr>
                </a:solidFill>
                <a:ea typeface="Adobe Fan Heiti Std B"/>
                <a:cs typeface="Arial" pitchFamily="34" charset="0"/>
              </a:rPr>
              <a:t>MPI </a:t>
            </a:r>
            <a:r>
              <a:rPr lang="en-US" altLang="ja-JP" sz="2600" b="1" dirty="0" smtClean="0">
                <a:solidFill>
                  <a:schemeClr val="tx2">
                    <a:lumMod val="75000"/>
                  </a:schemeClr>
                </a:solidFill>
                <a:latin typeface="ＭＳ ゴシック"/>
                <a:ea typeface="ＭＳ ゴシック"/>
                <a:cs typeface="ＭＳ ゴシック"/>
              </a:rPr>
              <a:t>−−</a:t>
            </a:r>
            <a:r>
              <a:rPr lang="en-US" altLang="ja-JP" sz="2600" b="1" dirty="0" smtClean="0">
                <a:solidFill>
                  <a:schemeClr val="tx2">
                    <a:lumMod val="75000"/>
                  </a:schemeClr>
                </a:solidFill>
                <a:ea typeface="Adobe Fan Heiti Std B"/>
                <a:cs typeface="Arial" pitchFamily="34" charset="0"/>
              </a:rPr>
              <a:t> Sharing </a:t>
            </a:r>
            <a:r>
              <a:rPr lang="en-US" altLang="ja-JP" sz="2600" b="1" dirty="0">
                <a:solidFill>
                  <a:schemeClr val="tx2">
                    <a:lumMod val="75000"/>
                  </a:schemeClr>
                </a:solidFill>
                <a:ea typeface="Adobe Fan Heiti Std B"/>
                <a:cs typeface="Arial" pitchFamily="34" charset="0"/>
              </a:rPr>
              <a:t>Idle Threads with Application inside </a:t>
            </a:r>
            <a:r>
              <a:rPr lang="en-US" altLang="ja-JP" sz="2600" b="1" dirty="0" smtClean="0">
                <a:solidFill>
                  <a:schemeClr val="tx2">
                    <a:lumMod val="75000"/>
                  </a:schemeClr>
                </a:solidFill>
                <a:ea typeface="Adobe Fan Heiti Std B"/>
                <a:cs typeface="Arial" pitchFamily="34" charset="0"/>
              </a:rPr>
              <a:t>MPI </a:t>
            </a:r>
            <a:r>
              <a:rPr lang="en-US" altLang="ja-JP" sz="2600" b="1" baseline="-25000" dirty="0" smtClean="0">
                <a:solidFill>
                  <a:schemeClr val="tx2">
                    <a:lumMod val="75000"/>
                  </a:schemeClr>
                </a:solidFill>
                <a:ea typeface="Adobe Fan Heiti Std B"/>
                <a:cs typeface="Arial" pitchFamily="34" charset="0"/>
              </a:rPr>
              <a:t>[1]</a:t>
            </a:r>
            <a:endParaRPr lang="en-US" altLang="ja-JP" sz="2600" b="1" baseline="-25000" dirty="0">
              <a:solidFill>
                <a:schemeClr val="tx2">
                  <a:lumMod val="75000"/>
                </a:schemeClr>
              </a:solidFill>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0" indent="0" defTabSz="3216062">
              <a:buNone/>
            </a:pPr>
            <a:endParaRPr lang="en-US" altLang="ja-JP" sz="26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0" indent="0" defTabSz="3216062">
              <a:buNone/>
            </a:pPr>
            <a:endParaRPr lang="en-US" altLang="ja-JP" sz="2600" b="1" dirty="0">
              <a:solidFill>
                <a:schemeClr val="tx2">
                  <a:lumMod val="50000"/>
                </a:schemeClr>
              </a:solidFill>
              <a:ea typeface="Adobe Fan Heiti Std B"/>
              <a:cs typeface="Arial" pitchFamily="34" charset="0"/>
            </a:endParaRPr>
          </a:p>
          <a:p>
            <a:pPr marL="213048" indent="-426097" defTabSz="3216062">
              <a:buFont typeface="Wingdings" panose="05000000000000000000" pitchFamily="2" charset="2"/>
              <a:buChar char="p"/>
            </a:pPr>
            <a:endParaRPr lang="en-US" altLang="ja-JP" sz="2600" b="1" dirty="0">
              <a:solidFill>
                <a:schemeClr val="tx2">
                  <a:lumMod val="50000"/>
                </a:schemeClr>
              </a:solidFill>
              <a:ea typeface="Adobe Fan Heiti Std B"/>
              <a:cs typeface="Arial" pitchFamily="34" charset="0"/>
            </a:endParaRPr>
          </a:p>
        </p:txBody>
      </p:sp>
      <p:grpSp>
        <p:nvGrpSpPr>
          <p:cNvPr id="15" name="组 14"/>
          <p:cNvGrpSpPr/>
          <p:nvPr/>
        </p:nvGrpSpPr>
        <p:grpSpPr>
          <a:xfrm>
            <a:off x="670650" y="12395189"/>
            <a:ext cx="3384376" cy="2520280"/>
            <a:chOff x="416746" y="9251431"/>
            <a:chExt cx="2921518" cy="2520280"/>
          </a:xfrm>
        </p:grpSpPr>
        <p:sp>
          <p:nvSpPr>
            <p:cNvPr id="576" name="テキスト ボックス 575"/>
            <p:cNvSpPr txBox="1"/>
            <p:nvPr/>
          </p:nvSpPr>
          <p:spPr>
            <a:xfrm>
              <a:off x="416746" y="9707687"/>
              <a:ext cx="2921518" cy="2064024"/>
            </a:xfrm>
            <a:prstGeom prst="rect">
              <a:avLst/>
            </a:prstGeom>
            <a:gradFill flip="none" rotWithShape="1">
              <a:gsLst>
                <a:gs pos="0">
                  <a:schemeClr val="bg2">
                    <a:lumMod val="20000"/>
                    <a:lumOff val="80000"/>
                  </a:schemeClr>
                </a:gs>
                <a:gs pos="51000">
                  <a:schemeClr val="tx1">
                    <a:lumMod val="10000"/>
                    <a:lumOff val="90000"/>
                  </a:schemeClr>
                </a:gs>
                <a:gs pos="100000">
                  <a:schemeClr val="bg1"/>
                </a:gs>
              </a:gsLst>
              <a:lin ang="0" scaled="1"/>
              <a:tileRect/>
            </a:gradFill>
            <a:ln>
              <a:solidFill>
                <a:schemeClr val="tx1">
                  <a:lumMod val="10000"/>
                  <a:lumOff val="90000"/>
                </a:schemeClr>
              </a:solidFill>
            </a:ln>
            <a:effectLst/>
          </p:spPr>
          <p:txBody>
            <a:bodyPr wrap="square" lIns="107952" tIns="46778" rIns="35984" bIns="46778" rtlCol="0">
              <a:noAutofit/>
            </a:bodyPr>
            <a:lstStyle>
              <a:defPPr>
                <a:defRPr lang="ja-JP"/>
              </a:defPPr>
              <a:lvl1pPr>
                <a:defRPr sz="2000">
                  <a:solidFill>
                    <a:srgbClr val="8E0000"/>
                  </a:solidFill>
                  <a:latin typeface="Minion Pro"/>
                  <a:ea typeface="Cambria Math" panose="02040503050406030204" pitchFamily="18" charset="0"/>
                  <a:cs typeface="Minion Pro"/>
                </a:defRPr>
              </a:lvl1pPr>
              <a:lvl2pPr marL="0" lvl="1">
                <a:defRPr sz="2000">
                  <a:solidFill>
                    <a:srgbClr val="4E4E4E"/>
                  </a:solidFill>
                  <a:latin typeface="Minion Pro"/>
                  <a:ea typeface="Cambria Math" panose="02040503050406030204" pitchFamily="18" charset="0"/>
                  <a:cs typeface="Minion Pro"/>
                </a:defRPr>
              </a:lvl2pPr>
              <a:lvl3pPr marL="270569" lvl="2">
                <a:defRPr sz="2000" b="1" i="1">
                  <a:solidFill>
                    <a:srgbClr val="8E0000"/>
                  </a:solidFill>
                  <a:latin typeface="Minion Pro"/>
                  <a:ea typeface="Cambria Math" panose="02040503050406030204" pitchFamily="18" charset="0"/>
                  <a:cs typeface="Minion Pro"/>
                </a:defRPr>
              </a:lvl3pPr>
            </a:lstStyle>
            <a:p>
              <a:r>
                <a:rPr lang="en-US" altLang="ja-JP" sz="2400" dirty="0"/>
                <a:t>#pragma </a:t>
              </a:r>
              <a:r>
                <a:rPr lang="en-US" altLang="ja-JP" sz="2400" dirty="0" err="1">
                  <a:solidFill>
                    <a:srgbClr val="4E4E4E"/>
                  </a:solidFill>
                </a:rPr>
                <a:t>omp</a:t>
              </a:r>
              <a:r>
                <a:rPr lang="en-US" altLang="ja-JP" sz="2400" dirty="0">
                  <a:solidFill>
                    <a:srgbClr val="4E4E4E"/>
                  </a:solidFill>
                </a:rPr>
                <a:t> parallel</a:t>
              </a:r>
            </a:p>
            <a:p>
              <a:r>
                <a:rPr lang="en-US" altLang="ja-JP" sz="2400" dirty="0">
                  <a:solidFill>
                    <a:srgbClr val="4E4E4E"/>
                  </a:solidFill>
                </a:rPr>
                <a:t>{</a:t>
              </a:r>
              <a:r>
                <a:rPr lang="en-US" altLang="ja-JP" sz="2400" dirty="0"/>
                <a:t> </a:t>
              </a:r>
              <a:r>
                <a:rPr lang="en-US" altLang="ja-JP" sz="2400" dirty="0">
                  <a:solidFill>
                    <a:schemeClr val="accent5">
                      <a:lumMod val="50000"/>
                    </a:schemeClr>
                  </a:solidFill>
                </a:rPr>
                <a:t>/* User Computation */</a:t>
              </a:r>
              <a:r>
                <a:rPr lang="en-US" altLang="ja-JP" sz="2400" dirty="0"/>
                <a:t> </a:t>
              </a:r>
              <a:r>
                <a:rPr lang="en-US" altLang="ja-JP" sz="2400" dirty="0">
                  <a:solidFill>
                    <a:srgbClr val="4E4E4E"/>
                  </a:solidFill>
                </a:rPr>
                <a:t>}</a:t>
              </a:r>
            </a:p>
            <a:p>
              <a:endParaRPr lang="en-US" altLang="ja-JP" sz="2400" dirty="0"/>
            </a:p>
            <a:p>
              <a:r>
                <a:rPr lang="en-US" altLang="ja-JP" sz="2400" dirty="0" err="1">
                  <a:solidFill>
                    <a:srgbClr val="4E4E4E"/>
                  </a:solidFill>
                </a:rPr>
                <a:t>MPI_Function</a:t>
              </a:r>
              <a:r>
                <a:rPr lang="en-US" altLang="ja-JP" sz="2400" dirty="0">
                  <a:solidFill>
                    <a:srgbClr val="4E4E4E"/>
                  </a:solidFill>
                </a:rPr>
                <a:t> ( );</a:t>
              </a:r>
            </a:p>
          </p:txBody>
        </p:sp>
        <p:sp>
          <p:nvSpPr>
            <p:cNvPr id="18" name="文本框 17"/>
            <p:cNvSpPr txBox="1"/>
            <p:nvPr/>
          </p:nvSpPr>
          <p:spPr>
            <a:xfrm>
              <a:off x="851866" y="9251431"/>
              <a:ext cx="2107600" cy="461628"/>
            </a:xfrm>
            <a:prstGeom prst="rect">
              <a:avLst/>
            </a:prstGeom>
            <a:noFill/>
          </p:spPr>
          <p:txBody>
            <a:bodyPr wrap="none" lIns="91398" tIns="45702" rIns="91398" bIns="45702" rtlCol="0">
              <a:spAutoFit/>
            </a:bodyPr>
            <a:lstStyle/>
            <a:p>
              <a:r>
                <a:rPr lang="en-US" altLang="ja-JP" sz="2400" b="1" dirty="0">
                  <a:solidFill>
                    <a:schemeClr val="tx1">
                      <a:lumMod val="50000"/>
                    </a:schemeClr>
                  </a:solidFill>
                  <a:ea typeface="Cambria Math" panose="02040503050406030204" pitchFamily="18" charset="0"/>
                </a:rPr>
                <a:t>Funneled Mode </a:t>
              </a:r>
              <a:endParaRPr lang="ja-JP" altLang="en-US" sz="2400" b="1" dirty="0">
                <a:solidFill>
                  <a:srgbClr val="C00000"/>
                </a:solidFill>
                <a:ea typeface="Adobe Fan Heiti Std B"/>
                <a:cs typeface="Arial" pitchFamily="34" charset="0"/>
              </a:endParaRPr>
            </a:p>
          </p:txBody>
        </p:sp>
      </p:grpSp>
      <p:sp>
        <p:nvSpPr>
          <p:cNvPr id="215" name="圆角矩形 214"/>
          <p:cNvSpPr/>
          <p:nvPr/>
        </p:nvSpPr>
        <p:spPr>
          <a:xfrm>
            <a:off x="7256971" y="10149364"/>
            <a:ext cx="13518343" cy="2758225"/>
          </a:xfrm>
          <a:prstGeom prst="roundRect">
            <a:avLst>
              <a:gd name="adj" fmla="val 4233"/>
            </a:avLst>
          </a:prstGeom>
          <a:gradFill flip="none" rotWithShape="1">
            <a:gsLst>
              <a:gs pos="0">
                <a:schemeClr val="bg1"/>
              </a:gs>
              <a:gs pos="100000">
                <a:srgbClr val="D7E5F4"/>
              </a:gs>
            </a:gsLst>
            <a:lin ang="16200000" scaled="0"/>
            <a:tileRect/>
          </a:gradFill>
          <a:ln>
            <a:noFill/>
          </a:ln>
          <a:effectLst/>
        </p:spPr>
        <p:style>
          <a:lnRef idx="1">
            <a:schemeClr val="accent1"/>
          </a:lnRef>
          <a:fillRef idx="2">
            <a:schemeClr val="accent1"/>
          </a:fillRef>
          <a:effectRef idx="1">
            <a:schemeClr val="accent1"/>
          </a:effectRef>
          <a:fontRef idx="minor">
            <a:schemeClr val="dk1"/>
          </a:fontRef>
        </p:style>
        <p:txBody>
          <a:bodyPr lIns="91427" tIns="45715" rIns="91427" bIns="45715" spcCol="0" rtlCol="0" anchor="ctr"/>
          <a:lstStyle/>
          <a:p>
            <a:pPr algn="ctr" defTabSz="2950131"/>
            <a:endParaRPr lang="zh-CN" altLang="en-US"/>
          </a:p>
        </p:txBody>
      </p:sp>
      <p:sp>
        <p:nvSpPr>
          <p:cNvPr id="765" name="テキスト ボックス 764"/>
          <p:cNvSpPr txBox="1"/>
          <p:nvPr/>
        </p:nvSpPr>
        <p:spPr>
          <a:xfrm>
            <a:off x="7380051" y="10267828"/>
            <a:ext cx="3868998" cy="2664296"/>
          </a:xfrm>
          <a:prstGeom prst="rect">
            <a:avLst/>
          </a:prstGeom>
          <a:gradFill flip="none" rotWithShape="1">
            <a:gsLst>
              <a:gs pos="0">
                <a:schemeClr val="bg2">
                  <a:lumMod val="20000"/>
                  <a:lumOff val="80000"/>
                </a:schemeClr>
              </a:gs>
              <a:gs pos="51000">
                <a:schemeClr val="tx1">
                  <a:lumMod val="10000"/>
                  <a:lumOff val="90000"/>
                </a:schemeClr>
              </a:gs>
              <a:gs pos="100000">
                <a:schemeClr val="bg1"/>
              </a:gs>
            </a:gsLst>
            <a:lin ang="0" scaled="1"/>
            <a:tileRect/>
          </a:gradFill>
          <a:ln>
            <a:solidFill>
              <a:schemeClr val="tx1">
                <a:lumMod val="10000"/>
                <a:lumOff val="90000"/>
              </a:schemeClr>
            </a:solidFill>
          </a:ln>
          <a:effectLst/>
        </p:spPr>
        <p:txBody>
          <a:bodyPr wrap="square" lIns="107952" tIns="46778" rIns="35984" bIns="46778" rtlCol="0">
            <a:noAutofit/>
          </a:bodyPr>
          <a:lstStyle>
            <a:defPPr>
              <a:defRPr lang="ja-JP"/>
            </a:defPPr>
            <a:lvl1pPr>
              <a:defRPr sz="2800">
                <a:solidFill>
                  <a:srgbClr val="8E0000"/>
                </a:solidFill>
                <a:latin typeface="Cambria Math" panose="02040503050406030204" pitchFamily="18" charset="0"/>
                <a:ea typeface="Cambria Math" panose="02040503050406030204" pitchFamily="18" charset="0"/>
              </a:defRPr>
            </a:lvl1pPr>
          </a:lstStyle>
          <a:p>
            <a:r>
              <a:rPr lang="en-US" altLang="ja-JP" sz="2400" dirty="0">
                <a:latin typeface="Minion Pro"/>
                <a:cs typeface="Minion Pro"/>
              </a:rPr>
              <a:t>#pragma</a:t>
            </a:r>
            <a:r>
              <a:rPr lang="en-US" altLang="ja-JP" sz="2400" dirty="0">
                <a:solidFill>
                  <a:schemeClr val="tx1">
                    <a:lumMod val="75000"/>
                    <a:lumOff val="25000"/>
                  </a:schemeClr>
                </a:solidFill>
                <a:latin typeface="Minion Pro"/>
                <a:cs typeface="Minion Pro"/>
              </a:rPr>
              <a:t> </a:t>
            </a:r>
            <a:r>
              <a:rPr lang="en-US" altLang="ja-JP" sz="2400" dirty="0" err="1">
                <a:solidFill>
                  <a:schemeClr val="tx1">
                    <a:lumMod val="75000"/>
                    <a:lumOff val="25000"/>
                  </a:schemeClr>
                </a:solidFill>
                <a:latin typeface="Minion Pro"/>
                <a:cs typeface="Minion Pro"/>
              </a:rPr>
              <a:t>omp</a:t>
            </a:r>
            <a:r>
              <a:rPr lang="en-US" altLang="ja-JP" sz="2400" dirty="0">
                <a:solidFill>
                  <a:schemeClr val="tx1">
                    <a:lumMod val="75000"/>
                    <a:lumOff val="25000"/>
                  </a:schemeClr>
                </a:solidFill>
                <a:latin typeface="Minion Pro"/>
                <a:cs typeface="Minion Pro"/>
              </a:rPr>
              <a:t> parallel</a:t>
            </a:r>
          </a:p>
          <a:p>
            <a:r>
              <a:rPr lang="en-US" altLang="ja-JP" sz="2400" dirty="0">
                <a:solidFill>
                  <a:schemeClr val="tx1">
                    <a:lumMod val="75000"/>
                    <a:lumOff val="25000"/>
                  </a:schemeClr>
                </a:solidFill>
                <a:latin typeface="Minion Pro"/>
                <a:cs typeface="Minion Pro"/>
              </a:rPr>
              <a:t>{</a:t>
            </a:r>
            <a:r>
              <a:rPr lang="en-US" altLang="ja-JP" sz="2400" dirty="0">
                <a:solidFill>
                  <a:schemeClr val="accent5">
                    <a:lumMod val="50000"/>
                  </a:schemeClr>
                </a:solidFill>
                <a:latin typeface="Minion Pro"/>
                <a:cs typeface="Minion Pro"/>
              </a:rPr>
              <a:t> /* User Computation */</a:t>
            </a:r>
            <a:r>
              <a:rPr lang="en-US" altLang="ja-JP" sz="2400" dirty="0">
                <a:solidFill>
                  <a:schemeClr val="tx1">
                    <a:lumMod val="75000"/>
                    <a:lumOff val="25000"/>
                  </a:schemeClr>
                </a:solidFill>
                <a:latin typeface="Minion Pro"/>
                <a:cs typeface="Minion Pro"/>
              </a:rPr>
              <a:t> }</a:t>
            </a:r>
          </a:p>
          <a:p>
            <a:endParaRPr lang="en-US" altLang="ja-JP" sz="2400" dirty="0">
              <a:solidFill>
                <a:schemeClr val="tx1">
                  <a:lumMod val="75000"/>
                  <a:lumOff val="25000"/>
                </a:schemeClr>
              </a:solidFill>
              <a:latin typeface="Minion Pro"/>
              <a:cs typeface="Minion Pro"/>
            </a:endParaRPr>
          </a:p>
          <a:p>
            <a:r>
              <a:rPr lang="en-US" altLang="ja-JP" sz="2400" dirty="0" err="1">
                <a:solidFill>
                  <a:schemeClr val="tx1">
                    <a:lumMod val="75000"/>
                    <a:lumOff val="25000"/>
                  </a:schemeClr>
                </a:solidFill>
                <a:latin typeface="Minion Pro"/>
                <a:cs typeface="Minion Pro"/>
              </a:rPr>
              <a:t>MPI_Function</a:t>
            </a:r>
            <a:r>
              <a:rPr lang="en-US" altLang="ja-JP" sz="2400" dirty="0">
                <a:solidFill>
                  <a:schemeClr val="tx1">
                    <a:lumMod val="75000"/>
                    <a:lumOff val="25000"/>
                  </a:schemeClr>
                </a:solidFill>
                <a:latin typeface="Minion Pro"/>
                <a:cs typeface="Minion Pro"/>
              </a:rPr>
              <a:t>( ){</a:t>
            </a:r>
          </a:p>
          <a:p>
            <a:pPr marL="270569" lvl="2"/>
            <a:r>
              <a:rPr lang="en-US" altLang="ja-JP" sz="2400" b="1" i="1" dirty="0">
                <a:solidFill>
                  <a:srgbClr val="8E0000"/>
                </a:solidFill>
                <a:latin typeface="Minion Pro"/>
                <a:ea typeface="Cambria Math" panose="02040503050406030204" pitchFamily="18" charset="0"/>
                <a:cs typeface="Minion Pro"/>
              </a:rPr>
              <a:t>#pragma </a:t>
            </a:r>
            <a:r>
              <a:rPr lang="en-US" altLang="ja-JP" sz="2400" b="1" i="1" dirty="0" err="1">
                <a:solidFill>
                  <a:srgbClr val="4E4E4E"/>
                </a:solidFill>
                <a:latin typeface="Minion Pro"/>
                <a:ea typeface="Cambria Math" panose="02040503050406030204" pitchFamily="18" charset="0"/>
                <a:cs typeface="Minion Pro"/>
              </a:rPr>
              <a:t>omp</a:t>
            </a:r>
            <a:r>
              <a:rPr lang="en-US" altLang="ja-JP" sz="2400" b="1" i="1" dirty="0">
                <a:solidFill>
                  <a:srgbClr val="4E4E4E"/>
                </a:solidFill>
                <a:latin typeface="Minion Pro"/>
                <a:ea typeface="Cambria Math" panose="02040503050406030204" pitchFamily="18" charset="0"/>
                <a:cs typeface="Minion Pro"/>
              </a:rPr>
              <a:t> parallel</a:t>
            </a:r>
          </a:p>
          <a:p>
            <a:pPr marL="270569" lvl="2"/>
            <a:r>
              <a:rPr lang="en-US" altLang="ja-JP" sz="2400" b="1" i="1" dirty="0">
                <a:solidFill>
                  <a:srgbClr val="4E4E4E"/>
                </a:solidFill>
                <a:latin typeface="Minion Pro"/>
                <a:ea typeface="Cambria Math" panose="02040503050406030204" pitchFamily="18" charset="0"/>
                <a:cs typeface="Minion Pro"/>
              </a:rPr>
              <a:t>{</a:t>
            </a:r>
            <a:r>
              <a:rPr lang="en-US" altLang="ja-JP" sz="2400" b="1" i="1" dirty="0">
                <a:solidFill>
                  <a:schemeClr val="tx1">
                    <a:lumMod val="65000"/>
                    <a:lumOff val="35000"/>
                  </a:schemeClr>
                </a:solidFill>
                <a:latin typeface="Minion Pro"/>
                <a:ea typeface="Cambria Math" panose="02040503050406030204" pitchFamily="18" charset="0"/>
                <a:cs typeface="Minion Pro"/>
              </a:rPr>
              <a:t> </a:t>
            </a:r>
            <a:r>
              <a:rPr lang="en-US" altLang="ja-JP" sz="2400" b="1" i="1" dirty="0">
                <a:solidFill>
                  <a:schemeClr val="accent5">
                    <a:lumMod val="50000"/>
                  </a:schemeClr>
                </a:solidFill>
                <a:latin typeface="Minion Pro"/>
                <a:ea typeface="Cambria Math" panose="02040503050406030204" pitchFamily="18" charset="0"/>
                <a:cs typeface="Minion Pro"/>
              </a:rPr>
              <a:t>/* Internal Processing */</a:t>
            </a:r>
            <a:r>
              <a:rPr lang="en-US" altLang="ja-JP" sz="2400" b="1" i="1" dirty="0">
                <a:solidFill>
                  <a:srgbClr val="4E4E4E"/>
                </a:solidFill>
                <a:latin typeface="Minion Pro"/>
                <a:ea typeface="Cambria Math" panose="02040503050406030204" pitchFamily="18" charset="0"/>
                <a:cs typeface="Minion Pro"/>
              </a:rPr>
              <a:t> }</a:t>
            </a:r>
          </a:p>
          <a:p>
            <a:pPr marL="0" lvl="1"/>
            <a:r>
              <a:rPr lang="en-US" altLang="ja-JP" sz="2400" dirty="0">
                <a:solidFill>
                  <a:srgbClr val="4E4E4E"/>
                </a:solidFill>
                <a:latin typeface="Minion Pro"/>
                <a:ea typeface="Cambria Math" panose="02040503050406030204" pitchFamily="18" charset="0"/>
                <a:cs typeface="Minion Pro"/>
              </a:rPr>
              <a:t>}</a:t>
            </a:r>
          </a:p>
        </p:txBody>
      </p:sp>
      <p:sp>
        <p:nvSpPr>
          <p:cNvPr id="1359" name="コンテンツ プレースホルダー 4"/>
          <p:cNvSpPr txBox="1">
            <a:spLocks/>
          </p:cNvSpPr>
          <p:nvPr/>
        </p:nvSpPr>
        <p:spPr>
          <a:xfrm>
            <a:off x="11147408" y="10051804"/>
            <a:ext cx="6768752" cy="1510819"/>
          </a:xfrm>
          <a:prstGeom prst="rect">
            <a:avLst/>
          </a:prstGeom>
          <a:noFill/>
          <a:ln>
            <a:noFill/>
          </a:ln>
          <a:effectLst/>
        </p:spPr>
        <p:txBody>
          <a:bodyPr vert="horz" lIns="321606" tIns="160802" rIns="321606" bIns="160802" rtlCol="0">
            <a:noAutofit/>
          </a:bodyPr>
          <a:lstStyle>
            <a:lvl1pPr marL="1868805" indent="-1868805" algn="l" defTabSz="4983480" rtl="0" eaLnBrk="1" latinLnBrk="0" hangingPunct="1">
              <a:spcBef>
                <a:spcPct val="20000"/>
              </a:spcBef>
              <a:buFont typeface="Arial" pitchFamily="34" charset="0"/>
              <a:buChar char="•"/>
              <a:defRPr kumimoji="1" sz="17400" kern="1200">
                <a:solidFill>
                  <a:schemeClr val="tx1"/>
                </a:solidFill>
                <a:latin typeface="+mn-lt"/>
                <a:ea typeface="+mn-ea"/>
                <a:cs typeface="+mn-cs"/>
              </a:defRPr>
            </a:lvl1pPr>
            <a:lvl2pPr marL="4049078" indent="-1557338" algn="l" defTabSz="4983480" rtl="0" eaLnBrk="1" latinLnBrk="0" hangingPunct="1">
              <a:spcBef>
                <a:spcPct val="20000"/>
              </a:spcBef>
              <a:buFont typeface="Arial" pitchFamily="34" charset="0"/>
              <a:buChar char="–"/>
              <a:defRPr kumimoji="1" sz="15300" kern="1200">
                <a:solidFill>
                  <a:schemeClr val="tx1"/>
                </a:solidFill>
                <a:latin typeface="+mn-lt"/>
                <a:ea typeface="+mn-ea"/>
                <a:cs typeface="+mn-cs"/>
              </a:defRPr>
            </a:lvl2pPr>
            <a:lvl3pPr marL="6229350" indent="-1245870" algn="l" defTabSz="4983480" rtl="0" eaLnBrk="1" latinLnBrk="0" hangingPunct="1">
              <a:spcBef>
                <a:spcPct val="20000"/>
              </a:spcBef>
              <a:buFont typeface="Arial" pitchFamily="34" charset="0"/>
              <a:buChar char="•"/>
              <a:defRPr kumimoji="1" sz="13100" kern="1200">
                <a:solidFill>
                  <a:schemeClr val="tx1"/>
                </a:solidFill>
                <a:latin typeface="+mn-lt"/>
                <a:ea typeface="+mn-ea"/>
                <a:cs typeface="+mn-cs"/>
              </a:defRPr>
            </a:lvl3pPr>
            <a:lvl4pPr marL="87210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4pPr>
            <a:lvl5pPr marL="1121283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5pPr>
            <a:lvl6pPr marL="1370457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6pPr>
            <a:lvl7pPr marL="1619631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7pPr>
            <a:lvl8pPr marL="1868805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8pPr>
            <a:lvl9pPr marL="211797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9pPr>
          </a:lstStyle>
          <a:p>
            <a:pPr marL="213048" indent="-426097" defTabSz="3216062">
              <a:buSzPct val="80000"/>
              <a:buFont typeface="Wingdings" charset="2"/>
              <a:buChar char="n"/>
            </a:pPr>
            <a:r>
              <a:rPr lang="en-US" altLang="ja-JP" sz="2600" b="1" dirty="0" err="1">
                <a:solidFill>
                  <a:srgbClr val="000000"/>
                </a:solidFill>
                <a:ea typeface="Adobe Fan Heiti Std B"/>
                <a:cs typeface="Arial" pitchFamily="34" charset="0"/>
              </a:rPr>
              <a:t>OpenMP</a:t>
            </a:r>
            <a:r>
              <a:rPr lang="en-US" altLang="ja-JP" sz="2600" b="1" dirty="0">
                <a:solidFill>
                  <a:srgbClr val="000000"/>
                </a:solidFill>
                <a:ea typeface="Adobe Fan Heiti Std B"/>
                <a:cs typeface="Arial" pitchFamily="34" charset="0"/>
              </a:rPr>
              <a:t> </a:t>
            </a:r>
            <a:r>
              <a:rPr lang="en-US" altLang="ja-JP" sz="2600" b="1" dirty="0" smtClean="0">
                <a:solidFill>
                  <a:srgbClr val="000000"/>
                </a:solidFill>
                <a:ea typeface="Adobe Fan Heiti Std B"/>
                <a:cs typeface="Arial" pitchFamily="34" charset="0"/>
              </a:rPr>
              <a:t>Runtime Extension</a:t>
            </a:r>
          </a:p>
          <a:p>
            <a:pPr marL="269875" indent="-269875" defTabSz="3216062"/>
            <a:r>
              <a:rPr lang="en-US" altLang="ja-JP" sz="2600" dirty="0" smtClean="0">
                <a:ea typeface="Adobe Fan Heiti Std B"/>
                <a:cs typeface="Arial" pitchFamily="34" charset="0"/>
              </a:rPr>
              <a:t>Expose </a:t>
            </a:r>
            <a:r>
              <a:rPr lang="en-US" altLang="ja-JP" sz="2600" b="1" dirty="0" smtClean="0">
                <a:ea typeface="Adobe Fan Heiti Std B"/>
                <a:cs typeface="Arial" pitchFamily="34" charset="0"/>
              </a:rPr>
              <a:t>number </a:t>
            </a:r>
            <a:r>
              <a:rPr lang="en-US" altLang="ja-JP" sz="2600" b="1" dirty="0">
                <a:ea typeface="Adobe Fan Heiti Std B"/>
                <a:cs typeface="Arial" pitchFamily="34" charset="0"/>
              </a:rPr>
              <a:t>of </a:t>
            </a:r>
            <a:r>
              <a:rPr lang="en-US" altLang="ja-JP" sz="2600" b="1" dirty="0" smtClean="0">
                <a:ea typeface="Adobe Fan Heiti Std B"/>
                <a:cs typeface="Arial" pitchFamily="34" charset="0"/>
              </a:rPr>
              <a:t>IDLE threads</a:t>
            </a:r>
            <a:endParaRPr lang="en-US" altLang="ja-JP" sz="2600" b="1" dirty="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600" b="1" dirty="0">
              <a:latin typeface="Arial" pitchFamily="34" charset="0"/>
              <a:ea typeface="Adobe Fan Heiti Std B"/>
              <a:cs typeface="Arial" pitchFamily="34" charset="0"/>
            </a:endParaRPr>
          </a:p>
          <a:p>
            <a:pPr marL="0" indent="0" defTabSz="3216062">
              <a:buNone/>
            </a:pPr>
            <a:endParaRPr lang="en-US" altLang="ja-JP" sz="2600" b="1" dirty="0">
              <a:latin typeface="Arial" pitchFamily="34" charset="0"/>
              <a:ea typeface="Adobe Fan Heiti Std B"/>
              <a:cs typeface="Arial" pitchFamily="34" charset="0"/>
            </a:endParaRPr>
          </a:p>
          <a:p>
            <a:pPr marL="213048" indent="-426097" defTabSz="3216062">
              <a:buFont typeface="Wingdings" panose="05000000000000000000" pitchFamily="2" charset="2"/>
              <a:buChar char="p"/>
            </a:pPr>
            <a:endParaRPr lang="en-US" altLang="ja-JP" sz="2600" b="1" dirty="0">
              <a:solidFill>
                <a:schemeClr val="tx2">
                  <a:lumMod val="50000"/>
                </a:schemeClr>
              </a:solidFill>
              <a:ea typeface="Adobe Fan Heiti Std B"/>
              <a:cs typeface="Arial" pitchFamily="34" charset="0"/>
            </a:endParaRPr>
          </a:p>
          <a:p>
            <a:pPr marL="213048" indent="-426097" defTabSz="3216062">
              <a:buFont typeface="Wingdings" panose="05000000000000000000" pitchFamily="2" charset="2"/>
              <a:buChar char="p"/>
            </a:pPr>
            <a:endParaRPr lang="en-US" altLang="ja-JP" sz="2600" b="1" dirty="0">
              <a:solidFill>
                <a:schemeClr val="tx2">
                  <a:lumMod val="50000"/>
                </a:schemeClr>
              </a:solidFill>
              <a:ea typeface="Adobe Fan Heiti Std B"/>
              <a:cs typeface="Arial" pitchFamily="34" charset="0"/>
            </a:endParaRPr>
          </a:p>
          <a:p>
            <a:pPr marL="213048" indent="-426097" defTabSz="3216062">
              <a:buFont typeface="Wingdings" panose="05000000000000000000" pitchFamily="2" charset="2"/>
              <a:buChar char="p"/>
            </a:pPr>
            <a:endParaRPr lang="ja-JP" altLang="en-US" sz="2600" b="1" dirty="0">
              <a:solidFill>
                <a:schemeClr val="tx2">
                  <a:lumMod val="50000"/>
                </a:schemeClr>
              </a:solidFill>
              <a:ea typeface="Adobe Fan Heiti Std B"/>
              <a:cs typeface="Arial" pitchFamily="34" charset="0"/>
            </a:endParaRPr>
          </a:p>
        </p:txBody>
      </p:sp>
      <p:sp>
        <p:nvSpPr>
          <p:cNvPr id="949" name="コンテンツ プレースホルダー 4"/>
          <p:cNvSpPr txBox="1">
            <a:spLocks/>
          </p:cNvSpPr>
          <p:nvPr/>
        </p:nvSpPr>
        <p:spPr>
          <a:xfrm>
            <a:off x="11147408" y="11171169"/>
            <a:ext cx="5472608" cy="2016224"/>
          </a:xfrm>
          <a:prstGeom prst="rect">
            <a:avLst/>
          </a:prstGeom>
          <a:noFill/>
          <a:ln>
            <a:noFill/>
          </a:ln>
          <a:effectLst/>
        </p:spPr>
        <p:txBody>
          <a:bodyPr vert="horz" lIns="321606" tIns="160802" rIns="321606" bIns="160802" rtlCol="0">
            <a:noAutofit/>
          </a:bodyPr>
          <a:lstStyle>
            <a:lvl1pPr marL="1868805" indent="-1868805" algn="l" defTabSz="4983480" rtl="0" eaLnBrk="1" latinLnBrk="0" hangingPunct="1">
              <a:spcBef>
                <a:spcPct val="20000"/>
              </a:spcBef>
              <a:buFont typeface="Arial" pitchFamily="34" charset="0"/>
              <a:buChar char="•"/>
              <a:defRPr kumimoji="1" sz="17400" kern="1200">
                <a:solidFill>
                  <a:schemeClr val="tx1"/>
                </a:solidFill>
                <a:latin typeface="+mn-lt"/>
                <a:ea typeface="+mn-ea"/>
                <a:cs typeface="+mn-cs"/>
              </a:defRPr>
            </a:lvl1pPr>
            <a:lvl2pPr marL="4049078" indent="-1557338" algn="l" defTabSz="4983480" rtl="0" eaLnBrk="1" latinLnBrk="0" hangingPunct="1">
              <a:spcBef>
                <a:spcPct val="20000"/>
              </a:spcBef>
              <a:buFont typeface="Arial" pitchFamily="34" charset="0"/>
              <a:buChar char="–"/>
              <a:defRPr kumimoji="1" sz="15300" kern="1200">
                <a:solidFill>
                  <a:schemeClr val="tx1"/>
                </a:solidFill>
                <a:latin typeface="+mn-lt"/>
                <a:ea typeface="+mn-ea"/>
                <a:cs typeface="+mn-cs"/>
              </a:defRPr>
            </a:lvl2pPr>
            <a:lvl3pPr marL="6229350" indent="-1245870" algn="l" defTabSz="4983480" rtl="0" eaLnBrk="1" latinLnBrk="0" hangingPunct="1">
              <a:spcBef>
                <a:spcPct val="20000"/>
              </a:spcBef>
              <a:buFont typeface="Arial" pitchFamily="34" charset="0"/>
              <a:buChar char="•"/>
              <a:defRPr kumimoji="1" sz="13100" kern="1200">
                <a:solidFill>
                  <a:schemeClr val="tx1"/>
                </a:solidFill>
                <a:latin typeface="+mn-lt"/>
                <a:ea typeface="+mn-ea"/>
                <a:cs typeface="+mn-cs"/>
              </a:defRPr>
            </a:lvl3pPr>
            <a:lvl4pPr marL="87210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4pPr>
            <a:lvl5pPr marL="1121283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5pPr>
            <a:lvl6pPr marL="1370457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6pPr>
            <a:lvl7pPr marL="1619631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7pPr>
            <a:lvl8pPr marL="1868805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8pPr>
            <a:lvl9pPr marL="211797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9pPr>
          </a:lstStyle>
          <a:p>
            <a:pPr marL="213048" indent="-426097" defTabSz="3216062">
              <a:buSzPct val="80000"/>
              <a:buFont typeface="Wingdings" charset="2"/>
              <a:buChar char="n"/>
            </a:pPr>
            <a:r>
              <a:rPr lang="en-US" altLang="ja-JP" sz="2600" b="1" dirty="0">
                <a:solidFill>
                  <a:srgbClr val="000000"/>
                </a:solidFill>
                <a:ea typeface="Adobe Fan Heiti Std B"/>
                <a:cs typeface="Arial" pitchFamily="34" charset="0"/>
              </a:rPr>
              <a:t>MPI Internal Parallelism</a:t>
            </a:r>
          </a:p>
          <a:p>
            <a:pPr marL="456994" indent="-456994" defTabSz="3216062">
              <a:buFont typeface="+mj-lt"/>
              <a:buAutoNum type="arabicPeriod"/>
            </a:pPr>
            <a:r>
              <a:rPr lang="en-US" altLang="ja-JP" sz="2600" dirty="0">
                <a:ea typeface="Adobe Fan Heiti Std B"/>
                <a:cs typeface="Arial" pitchFamily="34" charset="0"/>
              </a:rPr>
              <a:t>Derived </a:t>
            </a:r>
            <a:r>
              <a:rPr lang="en-US" altLang="ja-JP" sz="2600" dirty="0" err="1">
                <a:ea typeface="Adobe Fan Heiti Std B"/>
                <a:cs typeface="Arial" pitchFamily="34" charset="0"/>
              </a:rPr>
              <a:t>datatype</a:t>
            </a:r>
            <a:r>
              <a:rPr lang="en-US" altLang="ja-JP" sz="2600" dirty="0">
                <a:ea typeface="Adobe Fan Heiti Std B"/>
                <a:cs typeface="Arial" pitchFamily="34" charset="0"/>
              </a:rPr>
              <a:t> processing</a:t>
            </a:r>
          </a:p>
          <a:p>
            <a:pPr marL="456994" indent="-456994" defTabSz="3216062">
              <a:buFont typeface="+mj-lt"/>
              <a:buAutoNum type="arabicPeriod" startAt="2"/>
            </a:pPr>
            <a:r>
              <a:rPr lang="en-US" altLang="ja-JP" sz="2600" dirty="0" smtClean="0">
                <a:ea typeface="Adobe Fan Heiti Std B"/>
                <a:cs typeface="Arial" pitchFamily="34" charset="0"/>
              </a:rPr>
              <a:t>SHM communication</a:t>
            </a:r>
            <a:endParaRPr lang="en-US" altLang="ja-JP" sz="2600" dirty="0">
              <a:ea typeface="Adobe Fan Heiti Std B"/>
              <a:cs typeface="Arial" pitchFamily="34" charset="0"/>
            </a:endParaRPr>
          </a:p>
          <a:p>
            <a:pPr marL="456994" indent="-456994" defTabSz="3216062">
              <a:buFont typeface="+mj-lt"/>
              <a:buAutoNum type="arabicPeriod" startAt="2"/>
            </a:pPr>
            <a:r>
              <a:rPr lang="en-US" altLang="ja-JP" sz="2600" dirty="0" err="1">
                <a:ea typeface="Adobe Fan Heiti Std B"/>
                <a:cs typeface="Arial" pitchFamily="34" charset="0"/>
              </a:rPr>
              <a:t>InfiniBand</a:t>
            </a:r>
            <a:r>
              <a:rPr lang="en-US" altLang="ja-JP" sz="2600" dirty="0">
                <a:ea typeface="Adobe Fan Heiti Std B"/>
                <a:cs typeface="Arial" pitchFamily="34" charset="0"/>
              </a:rPr>
              <a:t> network</a:t>
            </a:r>
          </a:p>
          <a:p>
            <a:pPr marL="174547" indent="0" defTabSz="3216062">
              <a:buNone/>
            </a:pPr>
            <a:endParaRPr lang="en-US" altLang="ja-JP" sz="2600" dirty="0">
              <a:ea typeface="Adobe Fan Heiti Std B"/>
              <a:cs typeface="Arial" pitchFamily="34" charset="0"/>
            </a:endParaRPr>
          </a:p>
          <a:p>
            <a:pPr marL="269753" indent="0" defTabSz="3216062">
              <a:spcBef>
                <a:spcPts val="104"/>
              </a:spcBef>
              <a:buNone/>
            </a:pPr>
            <a:endParaRPr lang="en-US" altLang="ja-JP" sz="2600" b="1" dirty="0">
              <a:solidFill>
                <a:srgbClr val="BC0000"/>
              </a:solidFill>
              <a:ea typeface="Adobe Fan Heiti Std B"/>
              <a:cs typeface="Arial" pitchFamily="34" charset="0"/>
            </a:endParaRPr>
          </a:p>
          <a:p>
            <a:pPr marL="456994" indent="-456994" defTabSz="3216062">
              <a:buFont typeface="+mj-lt"/>
              <a:buAutoNum type="arabicPeriod" startAt="2"/>
            </a:pPr>
            <a:endParaRPr lang="en-US" altLang="ja-JP" sz="2600" b="1" dirty="0">
              <a:ea typeface="Adobe Fan Heiti Std B"/>
              <a:cs typeface="Arial" pitchFamily="34" charset="0"/>
            </a:endParaRPr>
          </a:p>
        </p:txBody>
      </p:sp>
      <p:grpSp>
        <p:nvGrpSpPr>
          <p:cNvPr id="26" name="组 25"/>
          <p:cNvGrpSpPr/>
          <p:nvPr/>
        </p:nvGrpSpPr>
        <p:grpSpPr>
          <a:xfrm>
            <a:off x="3911010" y="12517090"/>
            <a:ext cx="3168352" cy="2614406"/>
            <a:chOff x="7165802" y="10214488"/>
            <a:chExt cx="2736304" cy="2380873"/>
          </a:xfrm>
        </p:grpSpPr>
        <p:grpSp>
          <p:nvGrpSpPr>
            <p:cNvPr id="577" name="グループ化 576"/>
            <p:cNvGrpSpPr/>
            <p:nvPr/>
          </p:nvGrpSpPr>
          <p:grpSpPr>
            <a:xfrm>
              <a:off x="7381825" y="10214488"/>
              <a:ext cx="2346178" cy="2380873"/>
              <a:chOff x="852863" y="2647202"/>
              <a:chExt cx="3193320" cy="3761545"/>
            </a:xfrm>
            <a:effectLst/>
          </p:grpSpPr>
          <p:grpSp>
            <p:nvGrpSpPr>
              <p:cNvPr id="578" name="グループ化 577"/>
              <p:cNvGrpSpPr/>
              <p:nvPr/>
            </p:nvGrpSpPr>
            <p:grpSpPr>
              <a:xfrm>
                <a:off x="852863" y="2647202"/>
                <a:ext cx="3193320" cy="3753061"/>
                <a:chOff x="514575" y="2322369"/>
                <a:chExt cx="2821446" cy="2081290"/>
              </a:xfrm>
            </p:grpSpPr>
            <p:sp>
              <p:nvSpPr>
                <p:cNvPr id="642" name="角丸四角形 641"/>
                <p:cNvSpPr/>
                <p:nvPr/>
              </p:nvSpPr>
              <p:spPr>
                <a:xfrm>
                  <a:off x="524115" y="2476393"/>
                  <a:ext cx="2811906" cy="1927266"/>
                </a:xfrm>
                <a:prstGeom prst="roundRect">
                  <a:avLst>
                    <a:gd name="adj" fmla="val 2655"/>
                  </a:avLst>
                </a:prstGeom>
                <a:gradFill flip="none" rotWithShape="1">
                  <a:gsLst>
                    <a:gs pos="0">
                      <a:sysClr val="window" lastClr="FFFFFF">
                        <a:lumMod val="85000"/>
                      </a:sysClr>
                    </a:gs>
                    <a:gs pos="91000">
                      <a:sysClr val="window" lastClr="FFFFFF">
                        <a:lumMod val="85000"/>
                      </a:sysClr>
                    </a:gs>
                    <a:gs pos="100000">
                      <a:sysClr val="window" lastClr="FFFFFF">
                        <a:lumMod val="95000"/>
                      </a:sysClr>
                    </a:gs>
                  </a:gsLst>
                  <a:lin ang="2700000" scaled="1"/>
                  <a:tileRect/>
                </a:gradFill>
                <a:ln w="12700" cap="flat" cmpd="sng" algn="ctr">
                  <a:solidFill>
                    <a:sysClr val="window" lastClr="FFFFFF">
                      <a:lumMod val="85000"/>
                    </a:sysClr>
                  </a:solidFill>
                  <a:prstDash val="solid"/>
                </a:ln>
                <a:effectLst>
                  <a:outerShdw blurRad="50800" dist="38100" dir="2700000" algn="tl" rotWithShape="0">
                    <a:prstClr val="black">
                      <a:alpha val="40000"/>
                    </a:prstClr>
                  </a:outerShdw>
                </a:effectLst>
                <a:scene3d>
                  <a:camera prst="orthographicFront"/>
                  <a:lightRig rig="threePt" dir="t"/>
                </a:scene3d>
                <a:sp3d contourW="12700">
                  <a:contourClr>
                    <a:sysClr val="window" lastClr="FFFFFF">
                      <a:lumMod val="75000"/>
                    </a:sysClr>
                  </a:contourClr>
                </a:sp3d>
              </p:spPr>
              <p:txBody>
                <a:bodyPr rtlCol="0" anchor="ctr"/>
                <a:lstStyle/>
                <a:p>
                  <a:pPr algn="ctr" defTabSz="541143">
                    <a:defRPr/>
                  </a:pPr>
                  <a:endParaRPr kumimoji="0" lang="ja-JP" altLang="en-US" sz="2000" kern="0">
                    <a:solidFill>
                      <a:prstClr val="white"/>
                    </a:solidFill>
                    <a:latin typeface="Calibri"/>
                    <a:ea typeface="ＭＳ Ｐゴシック"/>
                  </a:endParaRPr>
                </a:p>
              </p:txBody>
            </p:sp>
            <p:sp>
              <p:nvSpPr>
                <p:cNvPr id="643" name="片側の 2 つの角を丸めた四角形 642"/>
                <p:cNvSpPr/>
                <p:nvPr/>
              </p:nvSpPr>
              <p:spPr bwMode="auto">
                <a:xfrm>
                  <a:off x="514575" y="2322369"/>
                  <a:ext cx="2821446" cy="245921"/>
                </a:xfrm>
                <a:prstGeom prst="round2SameRect">
                  <a:avLst>
                    <a:gd name="adj1" fmla="val 50000"/>
                    <a:gd name="adj2" fmla="val 0"/>
                  </a:avLst>
                </a:prstGeom>
                <a:solidFill>
                  <a:srgbClr val="F79646">
                    <a:lumMod val="50000"/>
                  </a:srgbClr>
                </a:solidFill>
                <a:ln w="9525" cap="flat" cmpd="sng" algn="ctr">
                  <a:solidFill>
                    <a:srgbClr val="F79646">
                      <a:lumMod val="50000"/>
                    </a:srgb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algn="ctr" defTabSz="541143" fontAlgn="base">
                    <a:spcBef>
                      <a:spcPct val="0"/>
                    </a:spcBef>
                    <a:spcAft>
                      <a:spcPct val="0"/>
                    </a:spcAft>
                    <a:defRPr/>
                  </a:pPr>
                  <a:r>
                    <a:rPr kumimoji="0" lang="en-US" altLang="ja-JP" sz="2000" b="1" kern="0" dirty="0">
                      <a:solidFill>
                        <a:srgbClr val="FFFFFF"/>
                      </a:solidFill>
                      <a:ea typeface="ＭＳ Ｐゴシック"/>
                    </a:rPr>
                    <a:t>MPI Process</a:t>
                  </a:r>
                  <a:endParaRPr kumimoji="0" lang="ja-JP" altLang="en-US" sz="2000" b="1" kern="0" dirty="0">
                    <a:solidFill>
                      <a:srgbClr val="FFFFFF"/>
                    </a:solidFill>
                    <a:ea typeface="ＭＳ Ｐゴシック"/>
                  </a:endParaRPr>
                </a:p>
              </p:txBody>
            </p:sp>
          </p:grpSp>
          <p:sp>
            <p:nvSpPr>
              <p:cNvPr id="579" name="正方形/長方形 578"/>
              <p:cNvSpPr/>
              <p:nvPr/>
            </p:nvSpPr>
            <p:spPr bwMode="auto">
              <a:xfrm>
                <a:off x="960062" y="3356992"/>
                <a:ext cx="2997964" cy="759626"/>
              </a:xfrm>
              <a:prstGeom prst="rect">
                <a:avLst/>
              </a:prstGeom>
              <a:solidFill>
                <a:srgbClr val="D6D1B8">
                  <a:alpha val="58000"/>
                </a:srgbClr>
              </a:solidFill>
              <a:ln w="6350" cap="flat" cmpd="sng" algn="ctr">
                <a:solidFill>
                  <a:srgbClr val="EEECE1">
                    <a:lumMod val="5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defTabSz="541143" fontAlgn="base">
                  <a:spcBef>
                    <a:spcPct val="0"/>
                  </a:spcBef>
                  <a:spcAft>
                    <a:spcPct val="0"/>
                  </a:spcAft>
                  <a:defRPr/>
                </a:pPr>
                <a:r>
                  <a:rPr kumimoji="0" lang="en-US" altLang="ja-JP" sz="1800" kern="0" dirty="0">
                    <a:solidFill>
                      <a:srgbClr val="EEECE1">
                        <a:lumMod val="25000"/>
                      </a:srgbClr>
                    </a:solidFill>
                    <a:effectLst>
                      <a:outerShdw blurRad="38100" dist="38100" dir="2700000" algn="tl">
                        <a:srgbClr val="000000">
                          <a:alpha val="43137"/>
                        </a:srgbClr>
                      </a:outerShdw>
                    </a:effectLst>
                    <a:ea typeface="ＭＳ Ｐゴシック"/>
                  </a:rPr>
                  <a:t>COMP.</a:t>
                </a:r>
                <a:endParaRPr kumimoji="0" lang="ja-JP" altLang="en-US" sz="1800" kern="0" dirty="0">
                  <a:solidFill>
                    <a:srgbClr val="EEECE1">
                      <a:lumMod val="25000"/>
                    </a:srgbClr>
                  </a:solidFill>
                  <a:effectLst>
                    <a:outerShdw blurRad="38100" dist="38100" dir="2700000" algn="tl">
                      <a:srgbClr val="000000">
                        <a:alpha val="43137"/>
                      </a:srgbClr>
                    </a:outerShdw>
                  </a:effectLst>
                  <a:ea typeface="ＭＳ Ｐゴシック"/>
                </a:endParaRPr>
              </a:p>
            </p:txBody>
          </p:sp>
          <p:sp>
            <p:nvSpPr>
              <p:cNvPr id="580" name="正方形/長方形 579"/>
              <p:cNvSpPr/>
              <p:nvPr/>
            </p:nvSpPr>
            <p:spPr bwMode="auto">
              <a:xfrm>
                <a:off x="955100" y="4700325"/>
                <a:ext cx="3006440" cy="742796"/>
              </a:xfrm>
              <a:prstGeom prst="rect">
                <a:avLst/>
              </a:prstGeom>
              <a:solidFill>
                <a:srgbClr val="F79646">
                  <a:lumMod val="40000"/>
                  <a:lumOff val="60000"/>
                  <a:alpha val="58000"/>
                </a:srgbClr>
              </a:solidFill>
              <a:ln w="6350" cap="flat" cmpd="sng" algn="ctr">
                <a:solidFill>
                  <a:srgbClr val="F79646">
                    <a:lumMod val="60000"/>
                    <a:lumOff val="40000"/>
                  </a:srgbClr>
                </a:solidFill>
                <a:prstDash val="solid"/>
                <a:round/>
                <a:headEnd type="none" w="med" len="med"/>
                <a:tailEnd type="none" w="med" len="med"/>
              </a:ln>
              <a:effectLst/>
            </p:spPr>
            <p:txBody>
              <a:bodyPr vert="horz" wrap="square" lIns="91440" tIns="45720" rIns="36000" bIns="45720" numCol="1" rtlCol="0" anchor="ctr" anchorCtr="0" compatLnSpc="1">
                <a:prstTxWarp prst="textNoShape">
                  <a:avLst/>
                </a:prstTxWarp>
              </a:bodyPr>
              <a:lstStyle/>
              <a:p>
                <a:pPr algn="r" defTabSz="541143" fontAlgn="base">
                  <a:spcBef>
                    <a:spcPct val="0"/>
                  </a:spcBef>
                  <a:spcAft>
                    <a:spcPct val="0"/>
                  </a:spcAft>
                  <a:defRPr/>
                </a:pPr>
                <a:r>
                  <a:rPr kumimoji="0" lang="en-US" altLang="ja-JP" sz="1800" kern="0" dirty="0">
                    <a:solidFill>
                      <a:srgbClr val="F79646">
                        <a:lumMod val="50000"/>
                      </a:srgbClr>
                    </a:solidFill>
                    <a:effectLst>
                      <a:outerShdw blurRad="38100" dist="38100" dir="2700000" algn="tl">
                        <a:srgbClr val="000000">
                          <a:alpha val="43137"/>
                        </a:srgbClr>
                      </a:outerShdw>
                    </a:effectLst>
                    <a:ea typeface="ＭＳ Ｐゴシック"/>
                  </a:rPr>
                  <a:t>MPI COMM.</a:t>
                </a:r>
                <a:endParaRPr kumimoji="0" lang="ja-JP" altLang="en-US" sz="1800" kern="0" dirty="0">
                  <a:solidFill>
                    <a:srgbClr val="F79646">
                      <a:lumMod val="50000"/>
                    </a:srgbClr>
                  </a:solidFill>
                  <a:effectLst>
                    <a:outerShdw blurRad="38100" dist="38100" dir="2700000" algn="tl">
                      <a:srgbClr val="000000">
                        <a:alpha val="43137"/>
                      </a:srgbClr>
                    </a:outerShdw>
                  </a:effectLst>
                  <a:ea typeface="ＭＳ Ｐゴシック"/>
                </a:endParaRPr>
              </a:p>
            </p:txBody>
          </p:sp>
          <p:cxnSp>
            <p:nvCxnSpPr>
              <p:cNvPr id="581" name="直線コネクタ 580"/>
              <p:cNvCxnSpPr/>
              <p:nvPr/>
            </p:nvCxnSpPr>
            <p:spPr>
              <a:xfrm flipH="1">
                <a:off x="1221102" y="4060493"/>
                <a:ext cx="5430" cy="2151707"/>
              </a:xfrm>
              <a:prstGeom prst="line">
                <a:avLst/>
              </a:prstGeom>
              <a:noFill/>
              <a:ln w="12700" cap="flat" cmpd="sng" algn="ctr">
                <a:solidFill>
                  <a:sysClr val="windowText" lastClr="000000">
                    <a:lumMod val="50000"/>
                    <a:lumOff val="50000"/>
                  </a:sysClr>
                </a:solidFill>
                <a:prstDash val="dash"/>
                <a:round/>
                <a:headEnd type="none" w="med" len="med"/>
                <a:tailEnd type="none" w="med" len="med"/>
              </a:ln>
              <a:effectLst/>
            </p:spPr>
          </p:cxnSp>
          <p:cxnSp>
            <p:nvCxnSpPr>
              <p:cNvPr id="582" name="直線コネクタ 581"/>
              <p:cNvCxnSpPr/>
              <p:nvPr/>
            </p:nvCxnSpPr>
            <p:spPr>
              <a:xfrm flipH="1">
                <a:off x="1697561" y="4047582"/>
                <a:ext cx="3352" cy="2207306"/>
              </a:xfrm>
              <a:prstGeom prst="line">
                <a:avLst/>
              </a:prstGeom>
              <a:noFill/>
              <a:ln w="12700" cap="flat" cmpd="sng" algn="ctr">
                <a:solidFill>
                  <a:sysClr val="windowText" lastClr="000000">
                    <a:lumMod val="50000"/>
                    <a:lumOff val="50000"/>
                  </a:sysClr>
                </a:solidFill>
                <a:prstDash val="dash"/>
                <a:round/>
                <a:headEnd type="none" w="med" len="med"/>
                <a:tailEnd type="none" w="med" len="med"/>
              </a:ln>
              <a:effectLst/>
            </p:spPr>
          </p:cxnSp>
          <p:cxnSp>
            <p:nvCxnSpPr>
              <p:cNvPr id="583" name="直線コネクタ 582"/>
              <p:cNvCxnSpPr/>
              <p:nvPr/>
            </p:nvCxnSpPr>
            <p:spPr>
              <a:xfrm>
                <a:off x="2779696" y="4139144"/>
                <a:ext cx="1" cy="2134759"/>
              </a:xfrm>
              <a:prstGeom prst="line">
                <a:avLst/>
              </a:prstGeom>
              <a:noFill/>
              <a:ln w="12700" cap="flat" cmpd="sng" algn="ctr">
                <a:solidFill>
                  <a:sysClr val="windowText" lastClr="000000">
                    <a:lumMod val="50000"/>
                    <a:lumOff val="50000"/>
                  </a:sysClr>
                </a:solidFill>
                <a:prstDash val="dash"/>
                <a:round/>
                <a:headEnd type="none" w="med" len="med"/>
                <a:tailEnd type="none" w="med" len="med"/>
              </a:ln>
              <a:effectLst/>
            </p:spPr>
          </p:cxnSp>
          <p:grpSp>
            <p:nvGrpSpPr>
              <p:cNvPr id="584" name="グループ化 583"/>
              <p:cNvGrpSpPr/>
              <p:nvPr/>
            </p:nvGrpSpPr>
            <p:grpSpPr>
              <a:xfrm>
                <a:off x="1102715" y="3249281"/>
                <a:ext cx="1787833" cy="931720"/>
                <a:chOff x="10386344" y="3372600"/>
                <a:chExt cx="1787833" cy="931720"/>
              </a:xfrm>
            </p:grpSpPr>
            <p:grpSp>
              <p:nvGrpSpPr>
                <p:cNvPr id="606" name="グループ化 605"/>
                <p:cNvGrpSpPr/>
                <p:nvPr/>
              </p:nvGrpSpPr>
              <p:grpSpPr>
                <a:xfrm>
                  <a:off x="10386344" y="3372600"/>
                  <a:ext cx="1787833" cy="931720"/>
                  <a:chOff x="17194762" y="5243352"/>
                  <a:chExt cx="1787833" cy="688548"/>
                </a:xfrm>
              </p:grpSpPr>
              <p:grpSp>
                <p:nvGrpSpPr>
                  <p:cNvPr id="608" name="グループ化 607"/>
                  <p:cNvGrpSpPr/>
                  <p:nvPr/>
                </p:nvGrpSpPr>
                <p:grpSpPr>
                  <a:xfrm>
                    <a:off x="17194762" y="5243352"/>
                    <a:ext cx="236776" cy="688532"/>
                    <a:chOff x="1641119" y="4581128"/>
                    <a:chExt cx="193797" cy="490157"/>
                  </a:xfrm>
                </p:grpSpPr>
                <p:grpSp>
                  <p:nvGrpSpPr>
                    <p:cNvPr id="632" name="グループ化 631"/>
                    <p:cNvGrpSpPr/>
                    <p:nvPr/>
                  </p:nvGrpSpPr>
                  <p:grpSpPr>
                    <a:xfrm>
                      <a:off x="1641119" y="4728863"/>
                      <a:ext cx="193797" cy="113778"/>
                      <a:chOff x="2987824" y="2204864"/>
                      <a:chExt cx="216024" cy="184212"/>
                    </a:xfrm>
                  </p:grpSpPr>
                  <p:cxnSp>
                    <p:nvCxnSpPr>
                      <p:cNvPr id="640" name="直線コネクタ 639"/>
                      <p:cNvCxnSpPr/>
                      <p:nvPr/>
                    </p:nvCxnSpPr>
                    <p:spPr bwMode="auto">
                      <a:xfrm>
                        <a:off x="2987824" y="2204864"/>
                        <a:ext cx="216024" cy="108012"/>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41" name="直線コネクタ 640"/>
                      <p:cNvCxnSpPr/>
                      <p:nvPr/>
                    </p:nvCxnSpPr>
                    <p:spPr bwMode="auto">
                      <a:xfrm flipH="1">
                        <a:off x="2987824" y="2312876"/>
                        <a:ext cx="216024" cy="76200"/>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grpSp>
                  <p:nvGrpSpPr>
                    <p:cNvPr id="633" name="グループ化 632"/>
                    <p:cNvGrpSpPr/>
                    <p:nvPr/>
                  </p:nvGrpSpPr>
                  <p:grpSpPr>
                    <a:xfrm>
                      <a:off x="1641119" y="4837463"/>
                      <a:ext cx="193797" cy="113778"/>
                      <a:chOff x="2987824" y="2204864"/>
                      <a:chExt cx="216024" cy="184212"/>
                    </a:xfrm>
                  </p:grpSpPr>
                  <p:cxnSp>
                    <p:nvCxnSpPr>
                      <p:cNvPr id="638" name="直線コネクタ 637"/>
                      <p:cNvCxnSpPr/>
                      <p:nvPr/>
                    </p:nvCxnSpPr>
                    <p:spPr bwMode="auto">
                      <a:xfrm>
                        <a:off x="2987824" y="2204864"/>
                        <a:ext cx="216024" cy="108012"/>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39" name="直線コネクタ 638"/>
                      <p:cNvCxnSpPr/>
                      <p:nvPr/>
                    </p:nvCxnSpPr>
                    <p:spPr bwMode="auto">
                      <a:xfrm flipH="1">
                        <a:off x="2987824" y="2312876"/>
                        <a:ext cx="216024" cy="76200"/>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cxnSp>
                  <p:nvCxnSpPr>
                    <p:cNvPr id="634" name="直線コネクタ 633"/>
                    <p:cNvCxnSpPr/>
                    <p:nvPr/>
                  </p:nvCxnSpPr>
                  <p:spPr bwMode="auto">
                    <a:xfrm>
                      <a:off x="1641119" y="4951241"/>
                      <a:ext cx="103067" cy="33357"/>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35" name="直線コネクタ 634"/>
                    <p:cNvCxnSpPr/>
                    <p:nvPr/>
                  </p:nvCxnSpPr>
                  <p:spPr bwMode="auto">
                    <a:xfrm flipH="1">
                      <a:off x="1647289" y="4707881"/>
                      <a:ext cx="96897" cy="23533"/>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36" name="直線コネクタ 635"/>
                    <p:cNvCxnSpPr/>
                    <p:nvPr/>
                  </p:nvCxnSpPr>
                  <p:spPr bwMode="auto">
                    <a:xfrm>
                      <a:off x="1738916" y="4581128"/>
                      <a:ext cx="1" cy="130760"/>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37" name="直線コネクタ 636"/>
                    <p:cNvCxnSpPr/>
                    <p:nvPr/>
                  </p:nvCxnSpPr>
                  <p:spPr bwMode="auto">
                    <a:xfrm>
                      <a:off x="1738017" y="4988741"/>
                      <a:ext cx="0" cy="82544"/>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grpSp>
                <p:nvGrpSpPr>
                  <p:cNvPr id="609" name="グループ化 608"/>
                  <p:cNvGrpSpPr/>
                  <p:nvPr/>
                </p:nvGrpSpPr>
                <p:grpSpPr>
                  <a:xfrm>
                    <a:off x="17671220" y="5243357"/>
                    <a:ext cx="236776" cy="688538"/>
                    <a:chOff x="1641119" y="4581128"/>
                    <a:chExt cx="193797" cy="490161"/>
                  </a:xfrm>
                </p:grpSpPr>
                <p:grpSp>
                  <p:nvGrpSpPr>
                    <p:cNvPr id="622" name="グループ化 621"/>
                    <p:cNvGrpSpPr/>
                    <p:nvPr/>
                  </p:nvGrpSpPr>
                  <p:grpSpPr>
                    <a:xfrm>
                      <a:off x="1641119" y="4728863"/>
                      <a:ext cx="193797" cy="113778"/>
                      <a:chOff x="2987824" y="2204864"/>
                      <a:chExt cx="216024" cy="184212"/>
                    </a:xfrm>
                  </p:grpSpPr>
                  <p:cxnSp>
                    <p:nvCxnSpPr>
                      <p:cNvPr id="630" name="直線コネクタ 629"/>
                      <p:cNvCxnSpPr/>
                      <p:nvPr/>
                    </p:nvCxnSpPr>
                    <p:spPr bwMode="auto">
                      <a:xfrm>
                        <a:off x="2987824" y="2204864"/>
                        <a:ext cx="216024" cy="108012"/>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31" name="直線コネクタ 630"/>
                      <p:cNvCxnSpPr/>
                      <p:nvPr/>
                    </p:nvCxnSpPr>
                    <p:spPr bwMode="auto">
                      <a:xfrm flipH="1">
                        <a:off x="2987824" y="2312876"/>
                        <a:ext cx="216024" cy="76200"/>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grpSp>
                  <p:nvGrpSpPr>
                    <p:cNvPr id="623" name="グループ化 622"/>
                    <p:cNvGrpSpPr/>
                    <p:nvPr/>
                  </p:nvGrpSpPr>
                  <p:grpSpPr>
                    <a:xfrm>
                      <a:off x="1641119" y="4837463"/>
                      <a:ext cx="193797" cy="113778"/>
                      <a:chOff x="2987824" y="2204864"/>
                      <a:chExt cx="216024" cy="184212"/>
                    </a:xfrm>
                  </p:grpSpPr>
                  <p:cxnSp>
                    <p:nvCxnSpPr>
                      <p:cNvPr id="628" name="直線コネクタ 627"/>
                      <p:cNvCxnSpPr/>
                      <p:nvPr/>
                    </p:nvCxnSpPr>
                    <p:spPr bwMode="auto">
                      <a:xfrm>
                        <a:off x="2987824" y="2204864"/>
                        <a:ext cx="216024" cy="108012"/>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29" name="直線コネクタ 628"/>
                      <p:cNvCxnSpPr/>
                      <p:nvPr/>
                    </p:nvCxnSpPr>
                    <p:spPr bwMode="auto">
                      <a:xfrm flipH="1">
                        <a:off x="2987824" y="2312876"/>
                        <a:ext cx="216024" cy="76200"/>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cxnSp>
                  <p:nvCxnSpPr>
                    <p:cNvPr id="624" name="直線コネクタ 623"/>
                    <p:cNvCxnSpPr/>
                    <p:nvPr/>
                  </p:nvCxnSpPr>
                  <p:spPr bwMode="auto">
                    <a:xfrm>
                      <a:off x="1641119" y="4951241"/>
                      <a:ext cx="103067" cy="33357"/>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25" name="直線コネクタ 624"/>
                    <p:cNvCxnSpPr/>
                    <p:nvPr/>
                  </p:nvCxnSpPr>
                  <p:spPr bwMode="auto">
                    <a:xfrm flipH="1">
                      <a:off x="1647289" y="4707881"/>
                      <a:ext cx="96897" cy="23533"/>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26" name="直線コネクタ 625"/>
                    <p:cNvCxnSpPr/>
                    <p:nvPr/>
                  </p:nvCxnSpPr>
                  <p:spPr bwMode="auto">
                    <a:xfrm>
                      <a:off x="1738916" y="4581128"/>
                      <a:ext cx="1" cy="130760"/>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27" name="直線コネクタ 626"/>
                    <p:cNvCxnSpPr/>
                    <p:nvPr/>
                  </p:nvCxnSpPr>
                  <p:spPr bwMode="auto">
                    <a:xfrm>
                      <a:off x="1744186" y="4984598"/>
                      <a:ext cx="0" cy="86691"/>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grpSp>
                <p:nvGrpSpPr>
                  <p:cNvPr id="610" name="グループ化 609"/>
                  <p:cNvGrpSpPr/>
                  <p:nvPr/>
                </p:nvGrpSpPr>
                <p:grpSpPr>
                  <a:xfrm>
                    <a:off x="18745819" y="5243352"/>
                    <a:ext cx="236776" cy="688548"/>
                    <a:chOff x="1641119" y="4564754"/>
                    <a:chExt cx="193797" cy="504876"/>
                  </a:xfrm>
                </p:grpSpPr>
                <p:grpSp>
                  <p:nvGrpSpPr>
                    <p:cNvPr id="612" name="グループ化 611"/>
                    <p:cNvGrpSpPr/>
                    <p:nvPr/>
                  </p:nvGrpSpPr>
                  <p:grpSpPr>
                    <a:xfrm>
                      <a:off x="1641119" y="4728863"/>
                      <a:ext cx="193797" cy="113778"/>
                      <a:chOff x="2987824" y="2204864"/>
                      <a:chExt cx="216024" cy="184212"/>
                    </a:xfrm>
                  </p:grpSpPr>
                  <p:cxnSp>
                    <p:nvCxnSpPr>
                      <p:cNvPr id="620" name="直線コネクタ 619"/>
                      <p:cNvCxnSpPr/>
                      <p:nvPr/>
                    </p:nvCxnSpPr>
                    <p:spPr bwMode="auto">
                      <a:xfrm>
                        <a:off x="2987824" y="2204864"/>
                        <a:ext cx="216024" cy="108012"/>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21" name="直線コネクタ 620"/>
                      <p:cNvCxnSpPr/>
                      <p:nvPr/>
                    </p:nvCxnSpPr>
                    <p:spPr bwMode="auto">
                      <a:xfrm flipH="1">
                        <a:off x="2987824" y="2312876"/>
                        <a:ext cx="216024" cy="76200"/>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grpSp>
                  <p:nvGrpSpPr>
                    <p:cNvPr id="613" name="グループ化 612"/>
                    <p:cNvGrpSpPr/>
                    <p:nvPr/>
                  </p:nvGrpSpPr>
                  <p:grpSpPr>
                    <a:xfrm>
                      <a:off x="1641119" y="4837463"/>
                      <a:ext cx="193797" cy="113778"/>
                      <a:chOff x="2987824" y="2204864"/>
                      <a:chExt cx="216024" cy="184212"/>
                    </a:xfrm>
                  </p:grpSpPr>
                  <p:cxnSp>
                    <p:nvCxnSpPr>
                      <p:cNvPr id="618" name="直線コネクタ 617"/>
                      <p:cNvCxnSpPr/>
                      <p:nvPr/>
                    </p:nvCxnSpPr>
                    <p:spPr bwMode="auto">
                      <a:xfrm>
                        <a:off x="2987824" y="2204864"/>
                        <a:ext cx="216024" cy="108012"/>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19" name="直線コネクタ 618"/>
                      <p:cNvCxnSpPr/>
                      <p:nvPr/>
                    </p:nvCxnSpPr>
                    <p:spPr bwMode="auto">
                      <a:xfrm flipH="1">
                        <a:off x="2987824" y="2312876"/>
                        <a:ext cx="216024" cy="76200"/>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cxnSp>
                  <p:nvCxnSpPr>
                    <p:cNvPr id="614" name="直線コネクタ 613"/>
                    <p:cNvCxnSpPr/>
                    <p:nvPr/>
                  </p:nvCxnSpPr>
                  <p:spPr bwMode="auto">
                    <a:xfrm>
                      <a:off x="1641119" y="4951241"/>
                      <a:ext cx="103067" cy="33357"/>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15" name="直線コネクタ 614"/>
                    <p:cNvCxnSpPr/>
                    <p:nvPr/>
                  </p:nvCxnSpPr>
                  <p:spPr bwMode="auto">
                    <a:xfrm flipH="1">
                      <a:off x="1647289" y="4707881"/>
                      <a:ext cx="96897" cy="23533"/>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16" name="直線コネクタ 615"/>
                    <p:cNvCxnSpPr/>
                    <p:nvPr/>
                  </p:nvCxnSpPr>
                  <p:spPr bwMode="auto">
                    <a:xfrm>
                      <a:off x="1738017" y="4564754"/>
                      <a:ext cx="900" cy="147134"/>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cxnSp>
                  <p:nvCxnSpPr>
                    <p:cNvPr id="617" name="直線コネクタ 616"/>
                    <p:cNvCxnSpPr/>
                    <p:nvPr/>
                  </p:nvCxnSpPr>
                  <p:spPr bwMode="auto">
                    <a:xfrm>
                      <a:off x="1744186" y="4984598"/>
                      <a:ext cx="0" cy="85032"/>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cxnSp>
                <p:nvCxnSpPr>
                  <p:cNvPr id="611" name="直線コネクタ 610"/>
                  <p:cNvCxnSpPr/>
                  <p:nvPr/>
                </p:nvCxnSpPr>
                <p:spPr>
                  <a:xfrm>
                    <a:off x="17313525" y="5931887"/>
                    <a:ext cx="1569244" cy="2"/>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cxnSp>
              <p:nvCxnSpPr>
                <p:cNvPr id="607" name="直線コネクタ 606"/>
                <p:cNvCxnSpPr/>
                <p:nvPr/>
              </p:nvCxnSpPr>
              <p:spPr>
                <a:xfrm>
                  <a:off x="10512269" y="3374385"/>
                  <a:ext cx="1569244" cy="3"/>
                </a:xfrm>
                <a:prstGeom prst="line">
                  <a:avLst/>
                </a:prstGeom>
                <a:noFill/>
                <a:ln w="28575" cap="flat" cmpd="sng" algn="ctr">
                  <a:solidFill>
                    <a:sysClr val="windowText" lastClr="000000">
                      <a:lumMod val="75000"/>
                      <a:lumOff val="25000"/>
                    </a:sysClr>
                  </a:solidFill>
                  <a:prstDash val="solid"/>
                  <a:round/>
                  <a:headEnd type="none" w="med" len="med"/>
                  <a:tailEnd type="none" w="med" len="med"/>
                </a:ln>
                <a:effectLst/>
              </p:spPr>
            </p:cxnSp>
          </p:grpSp>
          <p:grpSp>
            <p:nvGrpSpPr>
              <p:cNvPr id="585" name="グループ化 584"/>
              <p:cNvGrpSpPr/>
              <p:nvPr/>
            </p:nvGrpSpPr>
            <p:grpSpPr>
              <a:xfrm>
                <a:off x="1993189" y="3189748"/>
                <a:ext cx="418571" cy="3218999"/>
                <a:chOff x="1921181" y="3189748"/>
                <a:chExt cx="418571" cy="3218999"/>
              </a:xfrm>
            </p:grpSpPr>
            <p:grpSp>
              <p:nvGrpSpPr>
                <p:cNvPr id="586" name="グループ化 585"/>
                <p:cNvGrpSpPr/>
                <p:nvPr/>
              </p:nvGrpSpPr>
              <p:grpSpPr>
                <a:xfrm>
                  <a:off x="1921181" y="3189748"/>
                  <a:ext cx="418571" cy="3218999"/>
                  <a:chOff x="18223062" y="5214619"/>
                  <a:chExt cx="236776" cy="3218999"/>
                </a:xfrm>
              </p:grpSpPr>
              <p:cxnSp>
                <p:nvCxnSpPr>
                  <p:cNvPr id="594" name="直線コネクタ 593"/>
                  <p:cNvCxnSpPr/>
                  <p:nvPr/>
                </p:nvCxnSpPr>
                <p:spPr bwMode="auto">
                  <a:xfrm flipH="1">
                    <a:off x="18353143" y="5214619"/>
                    <a:ext cx="66" cy="342220"/>
                  </a:xfrm>
                  <a:prstGeom prst="line">
                    <a:avLst/>
                  </a:prstGeom>
                  <a:noFill/>
                  <a:ln w="38100" cap="flat" cmpd="sng" algn="ctr">
                    <a:solidFill>
                      <a:schemeClr val="accent6">
                        <a:lumMod val="50000"/>
                      </a:schemeClr>
                    </a:solidFill>
                    <a:prstDash val="solid"/>
                    <a:round/>
                    <a:headEnd type="none" w="med" len="med"/>
                    <a:tailEnd type="none" w="med" len="med"/>
                  </a:ln>
                  <a:effectLst/>
                </p:spPr>
              </p:cxnSp>
              <p:grpSp>
                <p:nvGrpSpPr>
                  <p:cNvPr id="595" name="グループ化 594"/>
                  <p:cNvGrpSpPr/>
                  <p:nvPr/>
                </p:nvGrpSpPr>
                <p:grpSpPr>
                  <a:xfrm>
                    <a:off x="18223062" y="6056257"/>
                    <a:ext cx="236776" cy="2377361"/>
                    <a:chOff x="1641119" y="4231380"/>
                    <a:chExt cx="193797" cy="1381882"/>
                  </a:xfrm>
                </p:grpSpPr>
                <p:grpSp>
                  <p:nvGrpSpPr>
                    <p:cNvPr id="596" name="グループ化 595"/>
                    <p:cNvGrpSpPr/>
                    <p:nvPr/>
                  </p:nvGrpSpPr>
                  <p:grpSpPr>
                    <a:xfrm>
                      <a:off x="1641119" y="4728863"/>
                      <a:ext cx="193797" cy="113778"/>
                      <a:chOff x="2987824" y="2204864"/>
                      <a:chExt cx="216024" cy="184212"/>
                    </a:xfrm>
                  </p:grpSpPr>
                  <p:cxnSp>
                    <p:nvCxnSpPr>
                      <p:cNvPr id="604" name="直線コネクタ 603"/>
                      <p:cNvCxnSpPr/>
                      <p:nvPr/>
                    </p:nvCxnSpPr>
                    <p:spPr bwMode="auto">
                      <a:xfrm>
                        <a:off x="2987824" y="2204864"/>
                        <a:ext cx="216024" cy="108012"/>
                      </a:xfrm>
                      <a:prstGeom prst="line">
                        <a:avLst/>
                      </a:prstGeom>
                      <a:noFill/>
                      <a:ln w="38100" cap="flat" cmpd="sng" algn="ctr">
                        <a:solidFill>
                          <a:schemeClr val="accent6">
                            <a:lumMod val="50000"/>
                          </a:schemeClr>
                        </a:solidFill>
                        <a:prstDash val="solid"/>
                        <a:round/>
                        <a:headEnd type="none" w="med" len="med"/>
                        <a:tailEnd type="none" w="med" len="med"/>
                      </a:ln>
                      <a:effectLst/>
                    </p:spPr>
                  </p:cxnSp>
                  <p:cxnSp>
                    <p:nvCxnSpPr>
                      <p:cNvPr id="605" name="直線コネクタ 604"/>
                      <p:cNvCxnSpPr/>
                      <p:nvPr/>
                    </p:nvCxnSpPr>
                    <p:spPr bwMode="auto">
                      <a:xfrm flipH="1">
                        <a:off x="2987824" y="2312876"/>
                        <a:ext cx="216024" cy="76200"/>
                      </a:xfrm>
                      <a:prstGeom prst="line">
                        <a:avLst/>
                      </a:prstGeom>
                      <a:noFill/>
                      <a:ln w="38100" cap="flat" cmpd="sng" algn="ctr">
                        <a:solidFill>
                          <a:schemeClr val="accent6">
                            <a:lumMod val="50000"/>
                          </a:schemeClr>
                        </a:solidFill>
                        <a:prstDash val="solid"/>
                        <a:round/>
                        <a:headEnd type="none" w="med" len="med"/>
                        <a:tailEnd type="none" w="med" len="med"/>
                      </a:ln>
                      <a:effectLst/>
                    </p:spPr>
                  </p:cxnSp>
                </p:grpSp>
                <p:grpSp>
                  <p:nvGrpSpPr>
                    <p:cNvPr id="597" name="グループ化 596"/>
                    <p:cNvGrpSpPr/>
                    <p:nvPr/>
                  </p:nvGrpSpPr>
                  <p:grpSpPr>
                    <a:xfrm>
                      <a:off x="1641119" y="4837463"/>
                      <a:ext cx="193797" cy="113778"/>
                      <a:chOff x="2987824" y="2204864"/>
                      <a:chExt cx="216024" cy="184212"/>
                    </a:xfrm>
                  </p:grpSpPr>
                  <p:cxnSp>
                    <p:nvCxnSpPr>
                      <p:cNvPr id="602" name="直線コネクタ 601"/>
                      <p:cNvCxnSpPr/>
                      <p:nvPr/>
                    </p:nvCxnSpPr>
                    <p:spPr bwMode="auto">
                      <a:xfrm>
                        <a:off x="2987824" y="2204864"/>
                        <a:ext cx="216024" cy="108012"/>
                      </a:xfrm>
                      <a:prstGeom prst="line">
                        <a:avLst/>
                      </a:prstGeom>
                      <a:noFill/>
                      <a:ln w="38100" cap="flat" cmpd="sng" algn="ctr">
                        <a:solidFill>
                          <a:schemeClr val="accent6">
                            <a:lumMod val="50000"/>
                          </a:schemeClr>
                        </a:solidFill>
                        <a:prstDash val="solid"/>
                        <a:round/>
                        <a:headEnd type="none" w="med" len="med"/>
                        <a:tailEnd type="none" w="med" len="med"/>
                      </a:ln>
                      <a:effectLst/>
                    </p:spPr>
                  </p:cxnSp>
                  <p:cxnSp>
                    <p:nvCxnSpPr>
                      <p:cNvPr id="603" name="直線コネクタ 602"/>
                      <p:cNvCxnSpPr/>
                      <p:nvPr/>
                    </p:nvCxnSpPr>
                    <p:spPr bwMode="auto">
                      <a:xfrm flipH="1">
                        <a:off x="2987824" y="2312876"/>
                        <a:ext cx="216024" cy="76200"/>
                      </a:xfrm>
                      <a:prstGeom prst="line">
                        <a:avLst/>
                      </a:prstGeom>
                      <a:noFill/>
                      <a:ln w="38100" cap="flat" cmpd="sng" algn="ctr">
                        <a:solidFill>
                          <a:schemeClr val="accent6">
                            <a:lumMod val="50000"/>
                          </a:schemeClr>
                        </a:solidFill>
                        <a:prstDash val="solid"/>
                        <a:round/>
                        <a:headEnd type="none" w="med" len="med"/>
                        <a:tailEnd type="none" w="med" len="med"/>
                      </a:ln>
                      <a:effectLst/>
                    </p:spPr>
                  </p:cxnSp>
                </p:grpSp>
                <p:cxnSp>
                  <p:nvCxnSpPr>
                    <p:cNvPr id="598" name="直線コネクタ 597"/>
                    <p:cNvCxnSpPr/>
                    <p:nvPr/>
                  </p:nvCxnSpPr>
                  <p:spPr bwMode="auto">
                    <a:xfrm>
                      <a:off x="1641119" y="4946812"/>
                      <a:ext cx="106523" cy="38739"/>
                    </a:xfrm>
                    <a:prstGeom prst="line">
                      <a:avLst/>
                    </a:prstGeom>
                    <a:noFill/>
                    <a:ln w="38100" cap="flat" cmpd="sng" algn="ctr">
                      <a:solidFill>
                        <a:schemeClr val="accent6">
                          <a:lumMod val="50000"/>
                        </a:schemeClr>
                      </a:solidFill>
                      <a:prstDash val="solid"/>
                      <a:round/>
                      <a:headEnd type="none" w="med" len="med"/>
                      <a:tailEnd type="none" w="med" len="med"/>
                    </a:ln>
                    <a:effectLst/>
                  </p:spPr>
                </p:cxnSp>
                <p:cxnSp>
                  <p:nvCxnSpPr>
                    <p:cNvPr id="599" name="直線コネクタ 598"/>
                    <p:cNvCxnSpPr/>
                    <p:nvPr/>
                  </p:nvCxnSpPr>
                  <p:spPr bwMode="auto">
                    <a:xfrm flipH="1">
                      <a:off x="1647289" y="4693401"/>
                      <a:ext cx="100353" cy="38013"/>
                    </a:xfrm>
                    <a:prstGeom prst="line">
                      <a:avLst/>
                    </a:prstGeom>
                    <a:noFill/>
                    <a:ln w="38100" cap="flat" cmpd="sng" algn="ctr">
                      <a:solidFill>
                        <a:schemeClr val="accent6">
                          <a:lumMod val="50000"/>
                        </a:schemeClr>
                      </a:solidFill>
                      <a:prstDash val="solid"/>
                      <a:round/>
                      <a:headEnd type="none" w="med" len="med"/>
                      <a:tailEnd type="none" w="med" len="med"/>
                    </a:ln>
                    <a:effectLst/>
                  </p:spPr>
                </p:cxnSp>
                <p:cxnSp>
                  <p:nvCxnSpPr>
                    <p:cNvPr id="600" name="直線コネクタ 599"/>
                    <p:cNvCxnSpPr/>
                    <p:nvPr/>
                  </p:nvCxnSpPr>
                  <p:spPr bwMode="auto">
                    <a:xfrm flipH="1">
                      <a:off x="1746650" y="4231380"/>
                      <a:ext cx="992" cy="476604"/>
                    </a:xfrm>
                    <a:prstGeom prst="line">
                      <a:avLst/>
                    </a:prstGeom>
                    <a:noFill/>
                    <a:ln w="38100" cap="flat" cmpd="sng" algn="ctr">
                      <a:solidFill>
                        <a:schemeClr val="accent6">
                          <a:lumMod val="50000"/>
                        </a:schemeClr>
                      </a:solidFill>
                      <a:prstDash val="solid"/>
                      <a:round/>
                      <a:headEnd type="none" w="med" len="med"/>
                      <a:tailEnd type="none" w="med" len="med"/>
                    </a:ln>
                    <a:effectLst/>
                  </p:spPr>
                </p:cxnSp>
                <p:cxnSp>
                  <p:nvCxnSpPr>
                    <p:cNvPr id="601" name="直線コネクタ 600"/>
                    <p:cNvCxnSpPr/>
                    <p:nvPr/>
                  </p:nvCxnSpPr>
                  <p:spPr bwMode="auto">
                    <a:xfrm>
                      <a:off x="1739106" y="4972262"/>
                      <a:ext cx="1277" cy="641000"/>
                    </a:xfrm>
                    <a:prstGeom prst="line">
                      <a:avLst/>
                    </a:prstGeom>
                    <a:noFill/>
                    <a:ln w="38100" cap="flat" cmpd="sng" algn="ctr">
                      <a:solidFill>
                        <a:schemeClr val="accent6">
                          <a:lumMod val="50000"/>
                        </a:schemeClr>
                      </a:solidFill>
                      <a:prstDash val="solid"/>
                      <a:round/>
                      <a:headEnd type="none" w="med" len="med"/>
                      <a:tailEnd type="none" w="med" len="med"/>
                    </a:ln>
                    <a:effectLst/>
                  </p:spPr>
                </p:cxnSp>
              </p:grpSp>
            </p:grpSp>
            <p:grpSp>
              <p:nvGrpSpPr>
                <p:cNvPr id="587" name="グループ化 586"/>
                <p:cNvGrpSpPr/>
                <p:nvPr/>
              </p:nvGrpSpPr>
              <p:grpSpPr>
                <a:xfrm>
                  <a:off x="1949048" y="3513414"/>
                  <a:ext cx="377227" cy="525989"/>
                  <a:chOff x="1731573" y="3642622"/>
                  <a:chExt cx="236776" cy="525989"/>
                </a:xfrm>
              </p:grpSpPr>
              <p:cxnSp>
                <p:nvCxnSpPr>
                  <p:cNvPr id="588" name="直線コネクタ 587"/>
                  <p:cNvCxnSpPr/>
                  <p:nvPr/>
                </p:nvCxnSpPr>
                <p:spPr bwMode="auto">
                  <a:xfrm>
                    <a:off x="1731573" y="3682505"/>
                    <a:ext cx="236776" cy="126810"/>
                  </a:xfrm>
                  <a:prstGeom prst="line">
                    <a:avLst/>
                  </a:prstGeom>
                  <a:noFill/>
                  <a:ln w="38100" cap="flat" cmpd="sng" algn="ctr">
                    <a:solidFill>
                      <a:schemeClr val="accent6">
                        <a:lumMod val="50000"/>
                      </a:schemeClr>
                    </a:solidFill>
                    <a:prstDash val="solid"/>
                    <a:round/>
                    <a:headEnd type="none" w="med" len="med"/>
                    <a:tailEnd type="none" w="med" len="med"/>
                  </a:ln>
                  <a:effectLst/>
                </p:spPr>
              </p:cxnSp>
              <p:cxnSp>
                <p:nvCxnSpPr>
                  <p:cNvPr id="589" name="直線コネクタ 588"/>
                  <p:cNvCxnSpPr/>
                  <p:nvPr/>
                </p:nvCxnSpPr>
                <p:spPr bwMode="auto">
                  <a:xfrm flipH="1">
                    <a:off x="1731573" y="3809315"/>
                    <a:ext cx="236776" cy="89461"/>
                  </a:xfrm>
                  <a:prstGeom prst="line">
                    <a:avLst/>
                  </a:prstGeom>
                  <a:noFill/>
                  <a:ln w="38100" cap="flat" cmpd="sng" algn="ctr">
                    <a:solidFill>
                      <a:schemeClr val="accent6">
                        <a:lumMod val="50000"/>
                      </a:schemeClr>
                    </a:solidFill>
                    <a:prstDash val="solid"/>
                    <a:round/>
                    <a:headEnd type="none" w="med" len="med"/>
                    <a:tailEnd type="none" w="med" len="med"/>
                  </a:ln>
                  <a:effectLst/>
                </p:spPr>
              </p:cxnSp>
              <p:cxnSp>
                <p:nvCxnSpPr>
                  <p:cNvPr id="590" name="直線コネクタ 589"/>
                  <p:cNvCxnSpPr/>
                  <p:nvPr/>
                </p:nvCxnSpPr>
                <p:spPr bwMode="auto">
                  <a:xfrm>
                    <a:off x="1731573" y="3888934"/>
                    <a:ext cx="236776" cy="126810"/>
                  </a:xfrm>
                  <a:prstGeom prst="line">
                    <a:avLst/>
                  </a:prstGeom>
                  <a:noFill/>
                  <a:ln w="38100" cap="flat" cmpd="sng" algn="ctr">
                    <a:solidFill>
                      <a:schemeClr val="accent6">
                        <a:lumMod val="50000"/>
                      </a:schemeClr>
                    </a:solidFill>
                    <a:prstDash val="solid"/>
                    <a:round/>
                    <a:headEnd type="none" w="med" len="med"/>
                    <a:tailEnd type="none" w="med" len="med"/>
                  </a:ln>
                  <a:effectLst/>
                </p:spPr>
              </p:cxnSp>
              <p:cxnSp>
                <p:nvCxnSpPr>
                  <p:cNvPr id="591" name="直線コネクタ 590"/>
                  <p:cNvCxnSpPr/>
                  <p:nvPr/>
                </p:nvCxnSpPr>
                <p:spPr bwMode="auto">
                  <a:xfrm flipH="1">
                    <a:off x="1731573" y="4015744"/>
                    <a:ext cx="236776" cy="89461"/>
                  </a:xfrm>
                  <a:prstGeom prst="line">
                    <a:avLst/>
                  </a:prstGeom>
                  <a:noFill/>
                  <a:ln w="38100" cap="flat" cmpd="sng" algn="ctr">
                    <a:solidFill>
                      <a:schemeClr val="accent6">
                        <a:lumMod val="50000"/>
                      </a:schemeClr>
                    </a:solidFill>
                    <a:prstDash val="solid"/>
                    <a:round/>
                    <a:headEnd type="none" w="med" len="med"/>
                    <a:tailEnd type="none" w="med" len="med"/>
                  </a:ln>
                  <a:effectLst/>
                </p:spPr>
              </p:cxnSp>
              <p:cxnSp>
                <p:nvCxnSpPr>
                  <p:cNvPr id="592" name="直線コネクタ 591"/>
                  <p:cNvCxnSpPr/>
                  <p:nvPr/>
                </p:nvCxnSpPr>
                <p:spPr bwMode="auto">
                  <a:xfrm>
                    <a:off x="1731573" y="4105205"/>
                    <a:ext cx="125925" cy="63406"/>
                  </a:xfrm>
                  <a:prstGeom prst="line">
                    <a:avLst/>
                  </a:prstGeom>
                  <a:noFill/>
                  <a:ln w="38100" cap="flat" cmpd="sng" algn="ctr">
                    <a:solidFill>
                      <a:schemeClr val="accent6">
                        <a:lumMod val="50000"/>
                      </a:schemeClr>
                    </a:solidFill>
                    <a:prstDash val="solid"/>
                    <a:round/>
                    <a:headEnd type="none" w="med" len="med"/>
                    <a:tailEnd type="none" w="med" len="med"/>
                  </a:ln>
                  <a:effectLst/>
                </p:spPr>
              </p:cxnSp>
              <p:cxnSp>
                <p:nvCxnSpPr>
                  <p:cNvPr id="593" name="直線コネクタ 592"/>
                  <p:cNvCxnSpPr/>
                  <p:nvPr/>
                </p:nvCxnSpPr>
                <p:spPr bwMode="auto">
                  <a:xfrm flipH="1">
                    <a:off x="1739111" y="3642622"/>
                    <a:ext cx="118386" cy="44732"/>
                  </a:xfrm>
                  <a:prstGeom prst="line">
                    <a:avLst/>
                  </a:prstGeom>
                  <a:noFill/>
                  <a:ln w="38100" cap="flat" cmpd="sng" algn="ctr">
                    <a:solidFill>
                      <a:schemeClr val="accent6">
                        <a:lumMod val="50000"/>
                      </a:schemeClr>
                    </a:solidFill>
                    <a:prstDash val="solid"/>
                    <a:round/>
                    <a:headEnd type="none" w="med" len="med"/>
                    <a:tailEnd type="none" w="med" len="med"/>
                  </a:ln>
                  <a:effectLst/>
                </p:spPr>
              </p:cxnSp>
            </p:grpSp>
          </p:grpSp>
        </p:grpSp>
        <p:sp>
          <p:nvSpPr>
            <p:cNvPr id="1029" name="正方形/長方形 1028"/>
            <p:cNvSpPr/>
            <p:nvPr/>
          </p:nvSpPr>
          <p:spPr>
            <a:xfrm>
              <a:off x="7165802" y="11465198"/>
              <a:ext cx="2736304" cy="648072"/>
            </a:xfrm>
            <a:prstGeom prst="rect">
              <a:avLst/>
            </a:prstGeom>
            <a:noFill/>
            <a:ln w="38100">
              <a:solidFill>
                <a:srgbClr val="C0000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54139" tIns="27070" rIns="54139" bIns="27070" rtlCol="0" anchor="ctr"/>
            <a:lstStyle/>
            <a:p>
              <a:pPr algn="ctr"/>
              <a:endParaRPr lang="ja-JP" altLang="en-US" sz="2000"/>
            </a:p>
          </p:txBody>
        </p:sp>
      </p:grpSp>
      <p:sp>
        <p:nvSpPr>
          <p:cNvPr id="1034" name="片側の 2 つの角を丸めた四角形 1033"/>
          <p:cNvSpPr/>
          <p:nvPr/>
        </p:nvSpPr>
        <p:spPr>
          <a:xfrm>
            <a:off x="613074" y="8871453"/>
            <a:ext cx="20160000" cy="576000"/>
          </a:xfrm>
          <a:prstGeom prst="round2SameRect">
            <a:avLst>
              <a:gd name="adj1" fmla="val 25637"/>
              <a:gd name="adj2" fmla="val 0"/>
            </a:avLst>
          </a:prstGeom>
          <a:gradFill flip="none" rotWithShape="1">
            <a:gsLst>
              <a:gs pos="0">
                <a:schemeClr val="tx2">
                  <a:lumMod val="50000"/>
                </a:schemeClr>
              </a:gs>
              <a:gs pos="30000">
                <a:schemeClr val="tx2">
                  <a:lumMod val="75000"/>
                </a:schemeClr>
              </a:gs>
              <a:gs pos="64000">
                <a:schemeClr val="tx2">
                  <a:lumMod val="50000"/>
                </a:schemeClr>
              </a:gs>
              <a:gs pos="91000">
                <a:srgbClr val="7BCAE4"/>
              </a:gs>
              <a:gs pos="100000">
                <a:srgbClr val="CBF1F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70438" tIns="170438" rIns="170438" bIns="170438" rtlCol="0" anchor="ctr"/>
          <a:lstStyle/>
          <a:p>
            <a:r>
              <a:rPr lang="en-US" altLang="ja-JP" sz="2800" b="1" dirty="0" smtClean="0">
                <a:solidFill>
                  <a:schemeClr val="bg1"/>
                </a:solidFill>
                <a:ea typeface="Adobe Heiti Std R" pitchFamily="34" charset="-128"/>
              </a:rPr>
              <a:t>Part I</a:t>
            </a:r>
            <a:r>
              <a:rPr lang="en-US" altLang="ja-JP" sz="2800" b="1" dirty="0">
                <a:solidFill>
                  <a:schemeClr val="bg1"/>
                </a:solidFill>
                <a:ea typeface="Adobe Heiti Std R" pitchFamily="34" charset="-128"/>
              </a:rPr>
              <a:t>. </a:t>
            </a:r>
            <a:r>
              <a:rPr lang="en-US" altLang="ja-JP" sz="2800" b="1" dirty="0" smtClean="0">
                <a:solidFill>
                  <a:schemeClr val="bg1"/>
                </a:solidFill>
                <a:ea typeface="Adobe Heiti Std R" pitchFamily="34" charset="-128"/>
              </a:rPr>
              <a:t> Multithreaded </a:t>
            </a:r>
            <a:r>
              <a:rPr lang="en-US" altLang="ja-JP" sz="2800" b="1" dirty="0">
                <a:solidFill>
                  <a:schemeClr val="bg1"/>
                </a:solidFill>
                <a:ea typeface="Adobe Heiti Std R" pitchFamily="34" charset="-128"/>
              </a:rPr>
              <a:t>MPI for Hybrid </a:t>
            </a:r>
            <a:r>
              <a:rPr lang="en-US" altLang="ja-JP" sz="2800" b="1" dirty="0" err="1">
                <a:solidFill>
                  <a:schemeClr val="bg1"/>
                </a:solidFill>
                <a:ea typeface="Adobe Heiti Std R" pitchFamily="34" charset="-128"/>
              </a:rPr>
              <a:t>MPI+Threads</a:t>
            </a:r>
            <a:r>
              <a:rPr lang="en-US" altLang="ja-JP" sz="2800" b="1" dirty="0">
                <a:solidFill>
                  <a:schemeClr val="bg1"/>
                </a:solidFill>
                <a:ea typeface="Adobe Heiti Std R" pitchFamily="34" charset="-128"/>
              </a:rPr>
              <a:t> Model</a:t>
            </a:r>
          </a:p>
        </p:txBody>
      </p:sp>
      <p:grpSp>
        <p:nvGrpSpPr>
          <p:cNvPr id="458" name="组 457"/>
          <p:cNvGrpSpPr/>
          <p:nvPr/>
        </p:nvGrpSpPr>
        <p:grpSpPr>
          <a:xfrm>
            <a:off x="14870658" y="17389388"/>
            <a:ext cx="5976664" cy="2016224"/>
            <a:chOff x="4900704" y="4962418"/>
            <a:chExt cx="4156032" cy="1597216"/>
          </a:xfrm>
        </p:grpSpPr>
        <p:sp>
          <p:nvSpPr>
            <p:cNvPr id="459" name="文本框 458"/>
            <p:cNvSpPr txBox="1"/>
            <p:nvPr/>
          </p:nvSpPr>
          <p:spPr>
            <a:xfrm>
              <a:off x="5545087" y="5010414"/>
              <a:ext cx="1617667" cy="40780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1" u="none" strike="noStrike" kern="0" cap="none" spc="0" normalizeH="0" baseline="0" noProof="0" dirty="0">
                  <a:ln>
                    <a:noFill/>
                  </a:ln>
                  <a:solidFill>
                    <a:sysClr val="windowText" lastClr="000000">
                      <a:lumMod val="50000"/>
                    </a:sysClr>
                  </a:solidFill>
                  <a:effectLst/>
                  <a:uLnTx/>
                  <a:uFillTx/>
                </a:rPr>
                <a:t>RMA Image</a:t>
              </a:r>
              <a:endParaRPr kumimoji="0" lang="zh-CN" altLang="en-US" sz="2000" b="1" i="1" u="none" strike="noStrike" kern="0" cap="none" spc="0" normalizeH="0" baseline="0" noProof="0" dirty="0">
                <a:ln>
                  <a:noFill/>
                </a:ln>
                <a:solidFill>
                  <a:sysClr val="windowText" lastClr="000000">
                    <a:lumMod val="50000"/>
                  </a:sysClr>
                </a:solidFill>
                <a:effectLst/>
                <a:uLnTx/>
                <a:uFillTx/>
              </a:endParaRPr>
            </a:p>
          </p:txBody>
        </p:sp>
        <p:grpSp>
          <p:nvGrpSpPr>
            <p:cNvPr id="460" name="组 459"/>
            <p:cNvGrpSpPr/>
            <p:nvPr/>
          </p:nvGrpSpPr>
          <p:grpSpPr>
            <a:xfrm>
              <a:off x="4900704" y="4966298"/>
              <a:ext cx="2036008" cy="1593336"/>
              <a:chOff x="1157756" y="2161347"/>
              <a:chExt cx="2036008" cy="1593336"/>
            </a:xfrm>
          </p:grpSpPr>
          <p:sp>
            <p:nvSpPr>
              <p:cNvPr id="478" name="矩形 477"/>
              <p:cNvSpPr/>
              <p:nvPr/>
            </p:nvSpPr>
            <p:spPr bwMode="auto">
              <a:xfrm>
                <a:off x="1157756" y="2161347"/>
                <a:ext cx="2036008" cy="1593336"/>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ysClr val="windowText" lastClr="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271"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Calibri"/>
                    <a:ea typeface="宋体"/>
                    <a:cs typeface="+mn-cs"/>
                  </a:rPr>
                  <a:t>Computing Node 1</a:t>
                </a:r>
                <a:endParaRPr kumimoji="0" lang="zh-CN" altLang="en-US" sz="2000" b="1"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79" name="矩形 478"/>
              <p:cNvSpPr/>
              <p:nvPr/>
            </p:nvSpPr>
            <p:spPr bwMode="auto">
              <a:xfrm>
                <a:off x="1227792" y="2527352"/>
                <a:ext cx="872594" cy="1062439"/>
              </a:xfrm>
              <a:prstGeom prst="rect">
                <a:avLst/>
              </a:prstGeom>
              <a:noFill/>
              <a:ln w="9525" cap="flat" cmpd="sng" algn="ctr">
                <a:solidFill>
                  <a:sysClr val="windowText" lastClr="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rPr>
                  <a:t>Socket 0</a:t>
                </a:r>
                <a:endParaRPr kumimoji="0" lang="zh-CN" altLang="en-US" sz="2000" b="1" i="0" u="none" strike="noStrike" kern="0" cap="none" spc="0" normalizeH="0" baseline="0" noProof="0" dirty="0">
                  <a:ln>
                    <a:noFill/>
                  </a:ln>
                  <a:solidFill>
                    <a:sysClr val="windowText" lastClr="000000"/>
                  </a:solidFill>
                  <a:effectLst/>
                  <a:uLnTx/>
                  <a:uFillTx/>
                </a:endParaRPr>
              </a:p>
            </p:txBody>
          </p:sp>
          <p:sp>
            <p:nvSpPr>
              <p:cNvPr id="480" name="圆角矩形 479"/>
              <p:cNvSpPr/>
              <p:nvPr/>
            </p:nvSpPr>
            <p:spPr>
              <a:xfrm>
                <a:off x="1319599" y="2915676"/>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81" name="圆角矩形 480"/>
              <p:cNvSpPr/>
              <p:nvPr/>
            </p:nvSpPr>
            <p:spPr>
              <a:xfrm>
                <a:off x="1642120" y="2915676"/>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82" name="圆角矩形 481"/>
              <p:cNvSpPr/>
              <p:nvPr/>
            </p:nvSpPr>
            <p:spPr>
              <a:xfrm>
                <a:off x="1319599" y="3228147"/>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83" name="圆角矩形 482"/>
              <p:cNvSpPr/>
              <p:nvPr/>
            </p:nvSpPr>
            <p:spPr>
              <a:xfrm>
                <a:off x="1642120" y="3231983"/>
                <a:ext cx="322521" cy="312471"/>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G</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grpSp>
        <p:sp>
          <p:nvSpPr>
            <p:cNvPr id="461" name="矩形 460"/>
            <p:cNvSpPr/>
            <p:nvPr/>
          </p:nvSpPr>
          <p:spPr bwMode="auto">
            <a:xfrm>
              <a:off x="5995734" y="5336051"/>
              <a:ext cx="872594" cy="1063751"/>
            </a:xfrm>
            <a:prstGeom prst="rect">
              <a:avLst/>
            </a:prstGeom>
            <a:noFill/>
            <a:ln w="9525" cap="flat" cmpd="sng" algn="ctr">
              <a:solidFill>
                <a:sysClr val="windowText" lastClr="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rPr>
                <a:t>Socket 1</a:t>
              </a:r>
              <a:endParaRPr kumimoji="0" lang="zh-CN" altLang="en-US" sz="2000" b="1" i="0" u="none" strike="noStrike" kern="0" cap="none" spc="0" normalizeH="0" baseline="0" noProof="0" dirty="0">
                <a:ln>
                  <a:noFill/>
                </a:ln>
                <a:solidFill>
                  <a:sysClr val="windowText" lastClr="000000"/>
                </a:solidFill>
                <a:effectLst/>
                <a:uLnTx/>
                <a:uFillTx/>
              </a:endParaRPr>
            </a:p>
          </p:txBody>
        </p:sp>
        <p:sp>
          <p:nvSpPr>
            <p:cNvPr id="462" name="圆角矩形 461"/>
            <p:cNvSpPr/>
            <p:nvPr/>
          </p:nvSpPr>
          <p:spPr>
            <a:xfrm>
              <a:off x="6087541" y="5724375"/>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63" name="圆角矩形 462"/>
            <p:cNvSpPr/>
            <p:nvPr/>
          </p:nvSpPr>
          <p:spPr>
            <a:xfrm>
              <a:off x="6410062" y="5724375"/>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64" name="圆角矩形 463"/>
            <p:cNvSpPr/>
            <p:nvPr/>
          </p:nvSpPr>
          <p:spPr>
            <a:xfrm>
              <a:off x="6087541" y="6036846"/>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65" name="圆角矩形 464"/>
            <p:cNvSpPr/>
            <p:nvPr/>
          </p:nvSpPr>
          <p:spPr>
            <a:xfrm>
              <a:off x="6410062" y="6040682"/>
              <a:ext cx="322521" cy="312471"/>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alibri"/>
                  <a:ea typeface="宋体"/>
                  <a:cs typeface="+mn-cs"/>
                </a:rPr>
                <a:t>G</a:t>
              </a:r>
              <a:endParaRPr kumimoji="0" lang="zh-CN" altLang="en-US" sz="2000" b="0" i="0" u="none" strike="noStrike" kern="0" cap="none" spc="0" normalizeH="0" baseline="0" noProof="0" dirty="0">
                <a:ln>
                  <a:noFill/>
                </a:ln>
                <a:solidFill>
                  <a:srgbClr val="000000"/>
                </a:solidFill>
                <a:effectLst/>
                <a:uLnTx/>
                <a:uFillTx/>
                <a:latin typeface="Calibri"/>
                <a:ea typeface="宋体"/>
                <a:cs typeface="+mn-cs"/>
              </a:endParaRPr>
            </a:p>
          </p:txBody>
        </p:sp>
        <p:grpSp>
          <p:nvGrpSpPr>
            <p:cNvPr id="466" name="组 465"/>
            <p:cNvGrpSpPr/>
            <p:nvPr/>
          </p:nvGrpSpPr>
          <p:grpSpPr>
            <a:xfrm>
              <a:off x="7020728" y="4962418"/>
              <a:ext cx="2036008" cy="1597216"/>
              <a:chOff x="1157756" y="2161347"/>
              <a:chExt cx="2036008" cy="1597216"/>
            </a:xfrm>
          </p:grpSpPr>
          <p:sp>
            <p:nvSpPr>
              <p:cNvPr id="472" name="矩形 471"/>
              <p:cNvSpPr/>
              <p:nvPr/>
            </p:nvSpPr>
            <p:spPr bwMode="auto">
              <a:xfrm>
                <a:off x="1157756" y="2161347"/>
                <a:ext cx="2036008" cy="1597216"/>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ysClr val="windowText" lastClr="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271"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Calibri"/>
                    <a:ea typeface="宋体"/>
                    <a:cs typeface="+mn-cs"/>
                  </a:rPr>
                  <a:t>Computing Node 2</a:t>
                </a:r>
                <a:endParaRPr kumimoji="0" lang="zh-CN" altLang="en-US" sz="2000" b="1"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73" name="矩形 472"/>
              <p:cNvSpPr/>
              <p:nvPr/>
            </p:nvSpPr>
            <p:spPr bwMode="auto">
              <a:xfrm>
                <a:off x="1227792" y="2527352"/>
                <a:ext cx="872594" cy="1071379"/>
              </a:xfrm>
              <a:prstGeom prst="rect">
                <a:avLst/>
              </a:prstGeom>
              <a:noFill/>
              <a:ln w="9525" cap="flat" cmpd="sng" algn="ctr">
                <a:solidFill>
                  <a:sysClr val="windowText" lastClr="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rPr>
                  <a:t>Socket 0</a:t>
                </a:r>
                <a:endParaRPr kumimoji="0" lang="zh-CN" altLang="en-US" sz="2000" b="1" i="0" u="none" strike="noStrike" kern="0" cap="none" spc="0" normalizeH="0" baseline="0" noProof="0" dirty="0">
                  <a:ln>
                    <a:noFill/>
                  </a:ln>
                  <a:solidFill>
                    <a:sysClr val="windowText" lastClr="000000"/>
                  </a:solidFill>
                  <a:effectLst/>
                  <a:uLnTx/>
                  <a:uFillTx/>
                </a:endParaRPr>
              </a:p>
            </p:txBody>
          </p:sp>
          <p:sp>
            <p:nvSpPr>
              <p:cNvPr id="474" name="圆角矩形 473"/>
              <p:cNvSpPr/>
              <p:nvPr/>
            </p:nvSpPr>
            <p:spPr>
              <a:xfrm>
                <a:off x="1319599" y="2915676"/>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75" name="圆角矩形 474"/>
              <p:cNvSpPr/>
              <p:nvPr/>
            </p:nvSpPr>
            <p:spPr>
              <a:xfrm>
                <a:off x="1642120" y="2915676"/>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76" name="圆角矩形 475"/>
              <p:cNvSpPr/>
              <p:nvPr/>
            </p:nvSpPr>
            <p:spPr>
              <a:xfrm>
                <a:off x="1319599" y="3228147"/>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77" name="圆角矩形 476"/>
              <p:cNvSpPr/>
              <p:nvPr/>
            </p:nvSpPr>
            <p:spPr>
              <a:xfrm>
                <a:off x="1642120" y="3231983"/>
                <a:ext cx="322521" cy="312471"/>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alibri"/>
                    <a:ea typeface="宋体"/>
                    <a:cs typeface="+mn-cs"/>
                  </a:rPr>
                  <a:t>G</a:t>
                </a:r>
                <a:endParaRPr kumimoji="0" lang="zh-CN" altLang="en-US" sz="2000" b="0" i="0" u="none" strike="noStrike" kern="0" cap="none" spc="0" normalizeH="0" baseline="0" noProof="0" dirty="0">
                  <a:ln>
                    <a:noFill/>
                  </a:ln>
                  <a:solidFill>
                    <a:srgbClr val="000000"/>
                  </a:solidFill>
                  <a:effectLst/>
                  <a:uLnTx/>
                  <a:uFillTx/>
                  <a:latin typeface="Calibri"/>
                  <a:ea typeface="宋体"/>
                  <a:cs typeface="+mn-cs"/>
                </a:endParaRPr>
              </a:p>
            </p:txBody>
          </p:sp>
        </p:grpSp>
        <p:sp>
          <p:nvSpPr>
            <p:cNvPr id="467" name="矩形 466"/>
            <p:cNvSpPr/>
            <p:nvPr/>
          </p:nvSpPr>
          <p:spPr bwMode="auto">
            <a:xfrm>
              <a:off x="8115758" y="5332171"/>
              <a:ext cx="872594" cy="1067631"/>
            </a:xfrm>
            <a:prstGeom prst="rect">
              <a:avLst/>
            </a:prstGeom>
            <a:noFill/>
            <a:ln w="9525" cap="flat" cmpd="sng" algn="ctr">
              <a:solidFill>
                <a:sysClr val="windowText" lastClr="0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rPr>
                <a:t>Socket 1</a:t>
              </a:r>
              <a:endParaRPr kumimoji="0" lang="zh-CN" altLang="en-US" sz="2000" b="1" i="0" u="none" strike="noStrike" kern="0" cap="none" spc="0" normalizeH="0" baseline="0" noProof="0" dirty="0">
                <a:ln>
                  <a:noFill/>
                </a:ln>
                <a:solidFill>
                  <a:sysClr val="windowText" lastClr="000000"/>
                </a:solidFill>
                <a:effectLst/>
                <a:uLnTx/>
                <a:uFillTx/>
              </a:endParaRPr>
            </a:p>
          </p:txBody>
        </p:sp>
        <p:sp>
          <p:nvSpPr>
            <p:cNvPr id="468" name="圆角矩形 467"/>
            <p:cNvSpPr/>
            <p:nvPr/>
          </p:nvSpPr>
          <p:spPr>
            <a:xfrm>
              <a:off x="8207565" y="5720495"/>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69" name="圆角矩形 468"/>
            <p:cNvSpPr/>
            <p:nvPr/>
          </p:nvSpPr>
          <p:spPr>
            <a:xfrm>
              <a:off x="8530086" y="5720495"/>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70" name="圆角矩形 469"/>
            <p:cNvSpPr/>
            <p:nvPr/>
          </p:nvSpPr>
          <p:spPr>
            <a:xfrm>
              <a:off x="8207565" y="6032966"/>
              <a:ext cx="322521" cy="3124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latin typeface="Calibri"/>
                  <a:ea typeface="宋体"/>
                  <a:cs typeface="+mn-cs"/>
                </a:rPr>
                <a:t>P</a:t>
              </a:r>
              <a:endParaRPr kumimoji="0" lang="zh-CN" altLang="en-US" sz="2000" b="0" i="0" u="none" strike="noStrike" kern="0" cap="none" spc="0" normalizeH="0" baseline="0" noProof="0" dirty="0">
                <a:ln>
                  <a:noFill/>
                </a:ln>
                <a:solidFill>
                  <a:sysClr val="windowText" lastClr="000000"/>
                </a:solidFill>
                <a:effectLst/>
                <a:uLnTx/>
                <a:uFillTx/>
                <a:latin typeface="Calibri"/>
                <a:ea typeface="宋体"/>
                <a:cs typeface="+mn-cs"/>
              </a:endParaRPr>
            </a:p>
          </p:txBody>
        </p:sp>
        <p:sp>
          <p:nvSpPr>
            <p:cNvPr id="471" name="圆角矩形 470"/>
            <p:cNvSpPr/>
            <p:nvPr/>
          </p:nvSpPr>
          <p:spPr>
            <a:xfrm>
              <a:off x="8530086" y="6036802"/>
              <a:ext cx="322521" cy="312471"/>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alibri"/>
                  <a:ea typeface="宋体"/>
                  <a:cs typeface="+mn-cs"/>
                </a:rPr>
                <a:t>G</a:t>
              </a:r>
              <a:endParaRPr kumimoji="0" lang="zh-CN" altLang="en-US" sz="2000" b="0" i="0" u="none" strike="noStrike" kern="0" cap="none" spc="0" normalizeH="0" baseline="0" noProof="0" dirty="0">
                <a:ln>
                  <a:noFill/>
                </a:ln>
                <a:solidFill>
                  <a:srgbClr val="000000"/>
                </a:solidFill>
                <a:effectLst/>
                <a:uLnTx/>
                <a:uFillTx/>
                <a:latin typeface="Calibri"/>
                <a:ea typeface="宋体"/>
                <a:cs typeface="+mn-cs"/>
              </a:endParaRPr>
            </a:p>
          </p:txBody>
        </p:sp>
      </p:grpSp>
      <p:grpSp>
        <p:nvGrpSpPr>
          <p:cNvPr id="28" name="组 27"/>
          <p:cNvGrpSpPr/>
          <p:nvPr/>
        </p:nvGrpSpPr>
        <p:grpSpPr>
          <a:xfrm>
            <a:off x="15459533" y="19405612"/>
            <a:ext cx="5068301" cy="2376264"/>
            <a:chOff x="16446973" y="18220456"/>
            <a:chExt cx="4396684" cy="1944216"/>
          </a:xfrm>
        </p:grpSpPr>
        <p:sp>
          <p:nvSpPr>
            <p:cNvPr id="505" name="Text Box 5"/>
            <p:cNvSpPr txBox="1">
              <a:spLocks noChangeArrowheads="1"/>
            </p:cNvSpPr>
            <p:nvPr/>
          </p:nvSpPr>
          <p:spPr bwMode="auto">
            <a:xfrm>
              <a:off x="16446973" y="18388910"/>
              <a:ext cx="1211607" cy="327363"/>
            </a:xfrm>
            <a:prstGeom prst="rect">
              <a:avLst/>
            </a:prstGeom>
            <a:noFill/>
            <a:ln w="12700">
              <a:noFill/>
              <a:miter lim="800000"/>
              <a:headEnd type="none" w="sm" len="sm"/>
              <a:tailEnd type="none" w="sm" len="sm"/>
            </a:ln>
            <a:effectLst/>
          </p:spPr>
          <p:txBody>
            <a:bodyPr wrap="non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Process 0</a:t>
              </a:r>
            </a:p>
          </p:txBody>
        </p:sp>
        <p:sp>
          <p:nvSpPr>
            <p:cNvPr id="506" name="Text Box 6"/>
            <p:cNvSpPr txBox="1">
              <a:spLocks noChangeArrowheads="1"/>
            </p:cNvSpPr>
            <p:nvPr/>
          </p:nvSpPr>
          <p:spPr bwMode="auto">
            <a:xfrm>
              <a:off x="17685179" y="18388910"/>
              <a:ext cx="1405206" cy="327363"/>
            </a:xfrm>
            <a:prstGeom prst="rect">
              <a:avLst/>
            </a:prstGeom>
            <a:noFill/>
            <a:ln w="12700">
              <a:noFill/>
              <a:miter lim="800000"/>
              <a:headEnd type="none" w="sm" len="sm"/>
              <a:tailEnd type="none" w="sm" len="sm"/>
            </a:ln>
            <a:effectLst/>
          </p:spPr>
          <p:txBody>
            <a:bodyPr wrap="squar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Process 1</a:t>
              </a:r>
            </a:p>
          </p:txBody>
        </p:sp>
        <p:sp>
          <p:nvSpPr>
            <p:cNvPr id="507" name="TextBox 15"/>
            <p:cNvSpPr txBox="1"/>
            <p:nvPr/>
          </p:nvSpPr>
          <p:spPr>
            <a:xfrm>
              <a:off x="19051776" y="19195247"/>
              <a:ext cx="641082" cy="40011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u="none" strike="noStrike" kern="0" cap="none" spc="0" normalizeH="0" baseline="0" noProof="0" dirty="0">
                  <a:ln>
                    <a:noFill/>
                  </a:ln>
                  <a:solidFill>
                    <a:srgbClr val="F79646">
                      <a:lumMod val="50000"/>
                    </a:srgbClr>
                  </a:solidFill>
                  <a:effectLst/>
                  <a:uLnTx/>
                  <a:uFillTx/>
                  <a:latin typeface="0"/>
                  <a:cs typeface="0"/>
                </a:rPr>
                <a:t>+=</a:t>
              </a:r>
            </a:p>
          </p:txBody>
        </p:sp>
        <p:sp>
          <p:nvSpPr>
            <p:cNvPr id="508" name="Line 7"/>
            <p:cNvSpPr>
              <a:spLocks noChangeShapeType="1"/>
            </p:cNvSpPr>
            <p:nvPr/>
          </p:nvSpPr>
          <p:spPr bwMode="auto">
            <a:xfrm>
              <a:off x="18424159" y="18780283"/>
              <a:ext cx="0" cy="1375562"/>
            </a:xfrm>
            <a:prstGeom prst="line">
              <a:avLst/>
            </a:prstGeom>
            <a:noFill/>
            <a:ln w="28575"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509" name="矩形 508"/>
            <p:cNvSpPr/>
            <p:nvPr/>
          </p:nvSpPr>
          <p:spPr>
            <a:xfrm>
              <a:off x="18191598" y="18983987"/>
              <a:ext cx="453082" cy="1068161"/>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u="none" strike="noStrike" kern="0" cap="none" spc="0" normalizeH="0" baseline="0" noProof="0">
                <a:ln>
                  <a:noFill/>
                </a:ln>
                <a:solidFill>
                  <a:sysClr val="window" lastClr="FFFFFF"/>
                </a:solidFill>
                <a:effectLst/>
                <a:uLnTx/>
                <a:uFillTx/>
                <a:latin typeface="0"/>
                <a:ea typeface="宋体"/>
                <a:cs typeface="0"/>
              </a:endParaRPr>
            </a:p>
          </p:txBody>
        </p:sp>
        <p:sp>
          <p:nvSpPr>
            <p:cNvPr id="510" name="Text Box 9"/>
            <p:cNvSpPr txBox="1">
              <a:spLocks noChangeArrowheads="1"/>
            </p:cNvSpPr>
            <p:nvPr/>
          </p:nvSpPr>
          <p:spPr bwMode="auto">
            <a:xfrm>
              <a:off x="17750978" y="18940536"/>
              <a:ext cx="1766003" cy="400110"/>
            </a:xfrm>
            <a:prstGeom prst="rect">
              <a:avLst/>
            </a:prstGeom>
            <a:noFill/>
            <a:ln w="12700">
              <a:noFill/>
              <a:miter lim="800000"/>
              <a:headEnd type="none" w="sm" len="sm"/>
              <a:tailEnd type="none" w="sm" len="sm"/>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0000FF"/>
                  </a:solidFill>
                  <a:effectLst/>
                  <a:uLnTx/>
                  <a:uFillTx/>
                  <a:latin typeface="0"/>
                  <a:cs typeface="0"/>
                </a:rPr>
                <a:t>Computation</a:t>
              </a:r>
            </a:p>
          </p:txBody>
        </p:sp>
        <p:sp>
          <p:nvSpPr>
            <p:cNvPr id="511" name="Line 10"/>
            <p:cNvSpPr>
              <a:spLocks noChangeShapeType="1"/>
            </p:cNvSpPr>
            <p:nvPr/>
          </p:nvSpPr>
          <p:spPr bwMode="auto">
            <a:xfrm>
              <a:off x="17532920" y="19283481"/>
              <a:ext cx="1907072" cy="232810"/>
            </a:xfrm>
            <a:prstGeom prst="line">
              <a:avLst/>
            </a:prstGeom>
            <a:noFill/>
            <a:ln w="28575" cmpd="sng">
              <a:solidFill>
                <a:srgbClr val="F79646">
                  <a:lumMod val="50000"/>
                </a:srgbClr>
              </a:solidFill>
              <a:round/>
              <a:headEnd type="none" w="sm" len="sm"/>
              <a:tailEnd type="arrow" w="med"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512" name="Line 10"/>
            <p:cNvSpPr>
              <a:spLocks noChangeShapeType="1"/>
            </p:cNvSpPr>
            <p:nvPr/>
          </p:nvSpPr>
          <p:spPr bwMode="auto">
            <a:xfrm flipH="1">
              <a:off x="17297994" y="19530713"/>
              <a:ext cx="2012920" cy="81415"/>
            </a:xfrm>
            <a:prstGeom prst="line">
              <a:avLst/>
            </a:prstGeom>
            <a:noFill/>
            <a:ln w="28575" cmpd="sng">
              <a:solidFill>
                <a:srgbClr val="F79646">
                  <a:lumMod val="50000"/>
                </a:srgbClr>
              </a:solidFill>
              <a:prstDash val="dash"/>
              <a:round/>
              <a:headEnd type="none" w="sm" len="sm"/>
              <a:tailEnd type="arrow" w="med"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513" name="Line 7"/>
            <p:cNvSpPr>
              <a:spLocks noChangeShapeType="1"/>
            </p:cNvSpPr>
            <p:nvPr/>
          </p:nvSpPr>
          <p:spPr bwMode="auto">
            <a:xfrm>
              <a:off x="17044219" y="18780284"/>
              <a:ext cx="0" cy="1375562"/>
            </a:xfrm>
            <a:prstGeom prst="line">
              <a:avLst/>
            </a:prstGeom>
            <a:noFill/>
            <a:ln w="28575"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514" name="矩形 513"/>
            <p:cNvSpPr/>
            <p:nvPr/>
          </p:nvSpPr>
          <p:spPr>
            <a:xfrm>
              <a:off x="16822781" y="19003926"/>
              <a:ext cx="453082" cy="847255"/>
            </a:xfrm>
            <a:prstGeom prst="rect">
              <a:avLst/>
            </a:prstGeom>
            <a:gradFill flip="none" rotWithShape="1">
              <a:gsLst>
                <a:gs pos="0">
                  <a:srgbClr val="EB8822"/>
                </a:gs>
                <a:gs pos="100000">
                  <a:srgbClr val="FF6600"/>
                </a:gs>
              </a:gsLst>
              <a:lin ang="5640000" scaled="0"/>
              <a:tileRect/>
            </a:gradFill>
            <a:ln w="9525" cap="flat" cmpd="sng" algn="ctr">
              <a:solidFill>
                <a:srgbClr val="F79646">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u="none" strike="noStrike" kern="0" cap="none" spc="0" normalizeH="0" baseline="0" noProof="0">
                <a:ln>
                  <a:noFill/>
                </a:ln>
                <a:solidFill>
                  <a:sysClr val="window" lastClr="FFFFFF"/>
                </a:solidFill>
                <a:effectLst/>
                <a:uLnTx/>
                <a:uFillTx/>
                <a:latin typeface="0"/>
                <a:ea typeface="宋体"/>
                <a:cs typeface="0"/>
              </a:endParaRPr>
            </a:p>
          </p:txBody>
        </p:sp>
        <p:sp>
          <p:nvSpPr>
            <p:cNvPr id="515" name="Text Box 8"/>
            <p:cNvSpPr txBox="1">
              <a:spLocks noChangeArrowheads="1"/>
            </p:cNvSpPr>
            <p:nvPr/>
          </p:nvSpPr>
          <p:spPr bwMode="auto">
            <a:xfrm>
              <a:off x="16526842" y="19059838"/>
              <a:ext cx="1438515" cy="400110"/>
            </a:xfrm>
            <a:prstGeom prst="rect">
              <a:avLst/>
            </a:prstGeom>
            <a:noFill/>
            <a:ln w="12700">
              <a:noFill/>
              <a:miter lim="800000"/>
              <a:headEnd type="none" w="sm" len="sm"/>
              <a:tailEnd type="none" w="sm" len="sm"/>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984807"/>
                  </a:solidFill>
                  <a:effectLst/>
                  <a:uLnTx/>
                  <a:uFillTx/>
                  <a:latin typeface="0"/>
                  <a:cs typeface="0"/>
                </a:rPr>
                <a:t>ACC(data)</a:t>
              </a:r>
            </a:p>
          </p:txBody>
        </p:sp>
        <p:sp>
          <p:nvSpPr>
            <p:cNvPr id="516" name="Line 7"/>
            <p:cNvSpPr>
              <a:spLocks noChangeShapeType="1"/>
            </p:cNvSpPr>
            <p:nvPr/>
          </p:nvSpPr>
          <p:spPr bwMode="auto">
            <a:xfrm>
              <a:off x="19531242" y="18789110"/>
              <a:ext cx="0" cy="1375562"/>
            </a:xfrm>
            <a:prstGeom prst="line">
              <a:avLst/>
            </a:prstGeom>
            <a:noFill/>
            <a:ln w="28575"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517" name="Text Box 6"/>
            <p:cNvSpPr txBox="1">
              <a:spLocks noChangeArrowheads="1"/>
            </p:cNvSpPr>
            <p:nvPr/>
          </p:nvSpPr>
          <p:spPr bwMode="auto">
            <a:xfrm>
              <a:off x="18796951" y="18220456"/>
              <a:ext cx="1470975" cy="579179"/>
            </a:xfrm>
            <a:prstGeom prst="rect">
              <a:avLst/>
            </a:prstGeom>
            <a:noFill/>
            <a:ln w="12700">
              <a:noFill/>
              <a:miter lim="800000"/>
              <a:headEnd type="none" w="sm" len="sm"/>
              <a:tailEnd type="none" w="sm" len="sm"/>
            </a:ln>
            <a:effectLst/>
          </p:spPr>
          <p:txBody>
            <a:bodyPr wrap="squar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Ghost </a:t>
              </a:r>
              <a:endParaRPr kumimoji="0" lang="en-US" sz="2000" b="1" u="none" strike="noStrike" kern="0" cap="none" spc="0" normalizeH="0" baseline="0" noProof="0" dirty="0" smtClean="0">
                <a:ln>
                  <a:noFill/>
                </a:ln>
                <a:solidFill>
                  <a:srgbClr val="EEECE1">
                    <a:lumMod val="10000"/>
                  </a:srgbClr>
                </a:solidFill>
                <a:effectLst/>
                <a:uLnTx/>
                <a:uFillTx/>
                <a:latin typeface="0"/>
                <a:cs typeface="0"/>
              </a:endParaRPr>
            </a:p>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smtClean="0">
                  <a:ln>
                    <a:noFill/>
                  </a:ln>
                  <a:solidFill>
                    <a:srgbClr val="EEECE1">
                      <a:lumMod val="10000"/>
                    </a:srgbClr>
                  </a:solidFill>
                  <a:effectLst/>
                  <a:uLnTx/>
                  <a:uFillTx/>
                  <a:latin typeface="0"/>
                  <a:cs typeface="0"/>
                </a:rPr>
                <a:t>Process</a:t>
              </a:r>
              <a:endParaRPr kumimoji="0" lang="en-US" sz="2000" b="1" u="none" strike="noStrike" kern="0" cap="none" spc="0" normalizeH="0" baseline="0" noProof="0" dirty="0">
                <a:ln>
                  <a:noFill/>
                </a:ln>
                <a:solidFill>
                  <a:srgbClr val="EEECE1">
                    <a:lumMod val="10000"/>
                  </a:srgbClr>
                </a:solidFill>
                <a:effectLst/>
                <a:uLnTx/>
                <a:uFillTx/>
                <a:latin typeface="0"/>
                <a:cs typeface="0"/>
              </a:endParaRPr>
            </a:p>
          </p:txBody>
        </p:sp>
        <p:sp>
          <p:nvSpPr>
            <p:cNvPr id="503" name="矩形 502"/>
            <p:cNvSpPr/>
            <p:nvPr/>
          </p:nvSpPr>
          <p:spPr>
            <a:xfrm>
              <a:off x="19447221" y="18985403"/>
              <a:ext cx="224983" cy="1163937"/>
            </a:xfrm>
            <a:prstGeom prst="rect">
              <a:avLst/>
            </a:prstGeom>
            <a:gradFill flip="none" rotWithShape="1">
              <a:gsLst>
                <a:gs pos="0">
                  <a:srgbClr val="EB8822"/>
                </a:gs>
                <a:gs pos="100000">
                  <a:srgbClr val="FF6600"/>
                </a:gs>
              </a:gsLst>
              <a:lin ang="5640000" scaled="0"/>
              <a:tileRect/>
            </a:gradFill>
            <a:ln w="9525" cap="flat" cmpd="sng" algn="ctr">
              <a:solidFill>
                <a:srgbClr val="F79646">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u="none" strike="noStrike" kern="0" cap="none" spc="0" normalizeH="0" baseline="0" noProof="0">
                <a:ln>
                  <a:noFill/>
                </a:ln>
                <a:solidFill>
                  <a:sysClr val="window" lastClr="FFFFFF"/>
                </a:solidFill>
                <a:effectLst/>
                <a:uLnTx/>
                <a:uFillTx/>
                <a:latin typeface="0"/>
                <a:ea typeface="宋体"/>
                <a:cs typeface="0"/>
              </a:endParaRPr>
            </a:p>
          </p:txBody>
        </p:sp>
        <p:sp>
          <p:nvSpPr>
            <p:cNvPr id="504" name="文本框 503"/>
            <p:cNvSpPr txBox="1"/>
            <p:nvPr/>
          </p:nvSpPr>
          <p:spPr>
            <a:xfrm>
              <a:off x="19447221" y="18998346"/>
              <a:ext cx="139643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u="none" strike="noStrike" kern="0" cap="none" spc="0" normalizeH="0" baseline="0" noProof="0" dirty="0" err="1">
                  <a:ln>
                    <a:noFill/>
                  </a:ln>
                  <a:solidFill>
                    <a:srgbClr val="F79646">
                      <a:lumMod val="50000"/>
                    </a:srgbClr>
                  </a:solidFill>
                  <a:effectLst/>
                  <a:uLnTx/>
                  <a:uFillTx/>
                  <a:latin typeface="0"/>
                  <a:cs typeface="0"/>
                </a:rPr>
                <a:t>MPI_Recv</a:t>
              </a:r>
              <a:endParaRPr kumimoji="0" lang="zh-CN" altLang="en-US" sz="2000" b="1" u="none" strike="noStrike" kern="0" cap="none" spc="0" normalizeH="0" baseline="0" noProof="0" dirty="0">
                <a:ln>
                  <a:noFill/>
                </a:ln>
                <a:solidFill>
                  <a:srgbClr val="F79646">
                    <a:lumMod val="50000"/>
                  </a:srgbClr>
                </a:solidFill>
                <a:effectLst/>
                <a:uLnTx/>
                <a:uFillTx/>
                <a:latin typeface="0"/>
                <a:cs typeface="0"/>
              </a:endParaRPr>
            </a:p>
          </p:txBody>
        </p:sp>
      </p:grpSp>
      <p:grpSp>
        <p:nvGrpSpPr>
          <p:cNvPr id="571" name="组 570"/>
          <p:cNvGrpSpPr/>
          <p:nvPr/>
        </p:nvGrpSpPr>
        <p:grpSpPr>
          <a:xfrm>
            <a:off x="1280580" y="20956760"/>
            <a:ext cx="5309158" cy="2160240"/>
            <a:chOff x="481992" y="3037557"/>
            <a:chExt cx="4024775" cy="1668101"/>
          </a:xfrm>
          <a:effectLst/>
        </p:grpSpPr>
        <p:grpSp>
          <p:nvGrpSpPr>
            <p:cNvPr id="572" name="组 571"/>
            <p:cNvGrpSpPr/>
            <p:nvPr/>
          </p:nvGrpSpPr>
          <p:grpSpPr>
            <a:xfrm>
              <a:off x="481992" y="3037557"/>
              <a:ext cx="4024775" cy="1668101"/>
              <a:chOff x="5466464" y="3820398"/>
              <a:chExt cx="4024775" cy="2300302"/>
            </a:xfrm>
          </p:grpSpPr>
          <p:sp>
            <p:nvSpPr>
              <p:cNvPr id="574" name="Text Box 5"/>
              <p:cNvSpPr txBox="1">
                <a:spLocks noChangeArrowheads="1"/>
              </p:cNvSpPr>
              <p:nvPr/>
            </p:nvSpPr>
            <p:spPr bwMode="auto">
              <a:xfrm>
                <a:off x="5466464" y="3820398"/>
                <a:ext cx="1566339" cy="502819"/>
              </a:xfrm>
              <a:prstGeom prst="rect">
                <a:avLst/>
              </a:prstGeom>
              <a:noFill/>
              <a:ln w="12700">
                <a:noFill/>
                <a:miter lim="800000"/>
                <a:headEnd type="none" w="sm" len="sm"/>
                <a:tailEnd type="none" w="sm" len="sm"/>
              </a:ln>
              <a:effectLst/>
            </p:spPr>
            <p:txBody>
              <a:bodyPr wrap="non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Process 0</a:t>
                </a:r>
              </a:p>
            </p:txBody>
          </p:sp>
          <p:sp>
            <p:nvSpPr>
              <p:cNvPr id="575" name="Text Box 6"/>
              <p:cNvSpPr txBox="1">
                <a:spLocks noChangeArrowheads="1"/>
              </p:cNvSpPr>
              <p:nvPr/>
            </p:nvSpPr>
            <p:spPr bwMode="auto">
              <a:xfrm>
                <a:off x="7582728" y="3820398"/>
                <a:ext cx="1272453" cy="889602"/>
              </a:xfrm>
              <a:prstGeom prst="rect">
                <a:avLst/>
              </a:prstGeom>
              <a:noFill/>
              <a:ln w="12700">
                <a:noFill/>
                <a:miter lim="800000"/>
                <a:headEnd type="none" w="sm" len="sm"/>
                <a:tailEnd type="none" w="sm" len="sm"/>
              </a:ln>
              <a:effectLst/>
            </p:spPr>
            <p:txBody>
              <a:bodyPr wrap="squar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Process 1</a:t>
                </a:r>
              </a:p>
            </p:txBody>
          </p:sp>
          <p:sp>
            <p:nvSpPr>
              <p:cNvPr id="644" name="Line 10"/>
              <p:cNvSpPr>
                <a:spLocks noChangeShapeType="1"/>
              </p:cNvSpPr>
              <p:nvPr/>
            </p:nvSpPr>
            <p:spPr bwMode="auto">
              <a:xfrm>
                <a:off x="6661369" y="4972525"/>
                <a:ext cx="849352" cy="110726"/>
              </a:xfrm>
              <a:prstGeom prst="line">
                <a:avLst/>
              </a:prstGeom>
              <a:noFill/>
              <a:ln w="28575" cmpd="sng">
                <a:solidFill>
                  <a:srgbClr val="F79646">
                    <a:lumMod val="50000"/>
                  </a:srgbClr>
                </a:solidFill>
                <a:round/>
                <a:headEnd type="none" w="sm" len="sm"/>
                <a:tailEnd type="arrow" w="med"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u="none" strike="noStrike" kern="0" cap="none" spc="0" normalizeH="0" baseline="0" noProof="0">
                  <a:ln>
                    <a:noFill/>
                  </a:ln>
                  <a:solidFill>
                    <a:srgbClr val="EEECE1">
                      <a:lumMod val="10000"/>
                    </a:srgbClr>
                  </a:solidFill>
                  <a:effectLst/>
                  <a:uLnTx/>
                  <a:uFillTx/>
                  <a:latin typeface="0"/>
                  <a:cs typeface="0"/>
                </a:endParaRPr>
              </a:p>
            </p:txBody>
          </p:sp>
          <p:sp>
            <p:nvSpPr>
              <p:cNvPr id="645" name="TextBox 15"/>
              <p:cNvSpPr txBox="1"/>
              <p:nvPr/>
            </p:nvSpPr>
            <p:spPr>
              <a:xfrm>
                <a:off x="6998462" y="4607910"/>
                <a:ext cx="713204" cy="50281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u="none" strike="noStrike" kern="0" cap="none" spc="0" normalizeH="0" baseline="0" noProof="0" dirty="0">
                    <a:ln>
                      <a:noFill/>
                    </a:ln>
                    <a:solidFill>
                      <a:srgbClr val="F79646">
                        <a:lumMod val="50000"/>
                      </a:srgbClr>
                    </a:solidFill>
                    <a:effectLst/>
                    <a:uLnTx/>
                    <a:uFillTx/>
                    <a:latin typeface="0"/>
                    <a:cs typeface="0"/>
                  </a:rPr>
                  <a:t>+=</a:t>
                </a:r>
              </a:p>
            </p:txBody>
          </p:sp>
          <p:sp>
            <p:nvSpPr>
              <p:cNvPr id="646" name="Line 7"/>
              <p:cNvSpPr>
                <a:spLocks noChangeShapeType="1"/>
              </p:cNvSpPr>
              <p:nvPr/>
            </p:nvSpPr>
            <p:spPr bwMode="auto">
              <a:xfrm>
                <a:off x="8230801" y="4324453"/>
                <a:ext cx="0" cy="1796056"/>
              </a:xfrm>
              <a:prstGeom prst="line">
                <a:avLst/>
              </a:prstGeom>
              <a:noFill/>
              <a:ln w="28575"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u="none" strike="noStrike" kern="0" cap="none" spc="0" normalizeH="0" baseline="0" noProof="0">
                  <a:ln>
                    <a:noFill/>
                  </a:ln>
                  <a:solidFill>
                    <a:srgbClr val="EEECE1">
                      <a:lumMod val="10000"/>
                    </a:srgbClr>
                  </a:solidFill>
                  <a:effectLst/>
                  <a:uLnTx/>
                  <a:uFillTx/>
                  <a:latin typeface="0"/>
                  <a:cs typeface="0"/>
                </a:endParaRPr>
              </a:p>
            </p:txBody>
          </p:sp>
          <p:sp>
            <p:nvSpPr>
              <p:cNvPr id="647" name="Line 7"/>
              <p:cNvSpPr>
                <a:spLocks noChangeShapeType="1"/>
              </p:cNvSpPr>
              <p:nvPr/>
            </p:nvSpPr>
            <p:spPr bwMode="auto">
              <a:xfrm>
                <a:off x="6229321" y="4324454"/>
                <a:ext cx="0" cy="1796055"/>
              </a:xfrm>
              <a:prstGeom prst="line">
                <a:avLst/>
              </a:prstGeom>
              <a:noFill/>
              <a:ln w="28575"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u="none" strike="noStrike" kern="0" cap="none" spc="0" normalizeH="0" baseline="0" noProof="0">
                  <a:ln>
                    <a:noFill/>
                  </a:ln>
                  <a:solidFill>
                    <a:srgbClr val="EEECE1">
                      <a:lumMod val="10000"/>
                    </a:srgbClr>
                  </a:solidFill>
                  <a:effectLst/>
                  <a:uLnTx/>
                  <a:uFillTx/>
                  <a:latin typeface="0"/>
                  <a:cs typeface="0"/>
                </a:endParaRPr>
              </a:p>
            </p:txBody>
          </p:sp>
          <p:sp>
            <p:nvSpPr>
              <p:cNvPr id="766" name="矩形 765"/>
              <p:cNvSpPr/>
              <p:nvPr/>
            </p:nvSpPr>
            <p:spPr>
              <a:xfrm>
                <a:off x="7972076" y="4586804"/>
                <a:ext cx="504056" cy="1080121"/>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u="none" strike="noStrike" kern="0" cap="none" spc="0" normalizeH="0" baseline="0" noProof="0">
                  <a:ln>
                    <a:noFill/>
                  </a:ln>
                  <a:solidFill>
                    <a:sysClr val="window" lastClr="FFFFFF"/>
                  </a:solidFill>
                  <a:effectLst/>
                  <a:uLnTx/>
                  <a:uFillTx/>
                  <a:latin typeface="0"/>
                  <a:ea typeface="宋体"/>
                  <a:cs typeface="0"/>
                </a:endParaRPr>
              </a:p>
            </p:txBody>
          </p:sp>
          <p:sp>
            <p:nvSpPr>
              <p:cNvPr id="767" name="Text Box 9"/>
              <p:cNvSpPr txBox="1">
                <a:spLocks noChangeArrowheads="1"/>
              </p:cNvSpPr>
              <p:nvPr/>
            </p:nvSpPr>
            <p:spPr bwMode="auto">
              <a:xfrm>
                <a:off x="7510722" y="4900521"/>
                <a:ext cx="1980517" cy="502819"/>
              </a:xfrm>
              <a:prstGeom prst="rect">
                <a:avLst/>
              </a:prstGeom>
              <a:noFill/>
              <a:ln w="12700">
                <a:noFill/>
                <a:miter lim="800000"/>
                <a:headEnd type="none" w="sm" len="sm"/>
                <a:tailEnd type="none" w="sm" len="sm"/>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0000FF"/>
                    </a:solidFill>
                    <a:effectLst/>
                    <a:uLnTx/>
                    <a:uFillTx/>
                    <a:latin typeface="0"/>
                    <a:cs typeface="0"/>
                  </a:rPr>
                  <a:t>Computation</a:t>
                </a:r>
              </a:p>
            </p:txBody>
          </p:sp>
          <p:sp>
            <p:nvSpPr>
              <p:cNvPr id="768" name="矩形 767"/>
              <p:cNvSpPr/>
              <p:nvPr/>
            </p:nvSpPr>
            <p:spPr>
              <a:xfrm>
                <a:off x="5993759" y="4612486"/>
                <a:ext cx="504056" cy="1368152"/>
              </a:xfrm>
              <a:prstGeom prst="rect">
                <a:avLst/>
              </a:prstGeom>
              <a:gradFill flip="none" rotWithShape="1">
                <a:gsLst>
                  <a:gs pos="0">
                    <a:srgbClr val="EB8822"/>
                  </a:gs>
                  <a:gs pos="100000">
                    <a:srgbClr val="FF6600"/>
                  </a:gs>
                </a:gsLst>
                <a:lin ang="5640000" scaled="0"/>
                <a:tileRect/>
              </a:gradFill>
              <a:ln w="9525" cap="flat" cmpd="sng" algn="ctr">
                <a:solidFill>
                  <a:srgbClr val="F79646">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u="none" strike="noStrike" kern="0" cap="none" spc="0" normalizeH="0" baseline="0" noProof="0">
                  <a:ln>
                    <a:noFill/>
                  </a:ln>
                  <a:solidFill>
                    <a:sysClr val="window" lastClr="FFFFFF"/>
                  </a:solidFill>
                  <a:effectLst/>
                  <a:uLnTx/>
                  <a:uFillTx/>
                  <a:latin typeface="0"/>
                  <a:ea typeface="宋体"/>
                  <a:cs typeface="0"/>
                </a:endParaRPr>
              </a:p>
            </p:txBody>
          </p:sp>
          <p:sp>
            <p:nvSpPr>
              <p:cNvPr id="769" name="Text Box 8"/>
              <p:cNvSpPr txBox="1">
                <a:spLocks noChangeArrowheads="1"/>
              </p:cNvSpPr>
              <p:nvPr/>
            </p:nvSpPr>
            <p:spPr bwMode="auto">
              <a:xfrm>
                <a:off x="5725265" y="4612485"/>
                <a:ext cx="1613249" cy="502819"/>
              </a:xfrm>
              <a:prstGeom prst="rect">
                <a:avLst/>
              </a:prstGeom>
              <a:noFill/>
              <a:ln w="12700">
                <a:noFill/>
                <a:miter lim="800000"/>
                <a:headEnd type="none" w="sm" len="sm"/>
                <a:tailEnd type="none" w="sm" len="sm"/>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984807"/>
                    </a:solidFill>
                    <a:effectLst/>
                    <a:uLnTx/>
                    <a:uFillTx/>
                    <a:latin typeface="0"/>
                    <a:cs typeface="0"/>
                  </a:rPr>
                  <a:t>ACC(data)</a:t>
                </a:r>
              </a:p>
            </p:txBody>
          </p:sp>
          <p:sp>
            <p:nvSpPr>
              <p:cNvPr id="770" name="Line 10"/>
              <p:cNvSpPr>
                <a:spLocks noChangeShapeType="1"/>
              </p:cNvSpPr>
              <p:nvPr/>
            </p:nvSpPr>
            <p:spPr bwMode="auto">
              <a:xfrm flipH="1">
                <a:off x="6651576" y="5112397"/>
                <a:ext cx="859145" cy="144017"/>
              </a:xfrm>
              <a:prstGeom prst="line">
                <a:avLst/>
              </a:prstGeom>
              <a:noFill/>
              <a:ln w="28575" cmpd="sng">
                <a:solidFill>
                  <a:srgbClr val="F79646">
                    <a:lumMod val="50000"/>
                  </a:srgbClr>
                </a:solidFill>
                <a:prstDash val="dash"/>
                <a:round/>
                <a:headEnd type="none" w="sm" len="sm"/>
                <a:tailEnd type="arrow" w="med"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u="none" strike="noStrike" kern="0" cap="none" spc="0" normalizeH="0" baseline="0" noProof="0">
                  <a:ln>
                    <a:noFill/>
                  </a:ln>
                  <a:solidFill>
                    <a:srgbClr val="EEECE1">
                      <a:lumMod val="10000"/>
                    </a:srgbClr>
                  </a:solidFill>
                  <a:effectLst/>
                  <a:uLnTx/>
                  <a:uFillTx/>
                  <a:latin typeface="0"/>
                  <a:cs typeface="0"/>
                </a:endParaRPr>
              </a:p>
            </p:txBody>
          </p:sp>
          <p:cxnSp>
            <p:nvCxnSpPr>
              <p:cNvPr id="771" name="直线箭头连接符 770"/>
              <p:cNvCxnSpPr/>
              <p:nvPr/>
            </p:nvCxnSpPr>
            <p:spPr>
              <a:xfrm>
                <a:off x="6579568" y="5256413"/>
                <a:ext cx="9793" cy="648072"/>
              </a:xfrm>
              <a:prstGeom prst="straightConnector1">
                <a:avLst/>
              </a:prstGeom>
              <a:noFill/>
              <a:ln w="38100" cap="flat" cmpd="sng" algn="ctr">
                <a:solidFill>
                  <a:srgbClr val="AB0005"/>
                </a:solidFill>
                <a:prstDash val="solid"/>
                <a:headEnd type="triangle"/>
                <a:tailEnd type="triangle"/>
              </a:ln>
              <a:effectLst>
                <a:outerShdw blurRad="40000" dist="20000" dir="5400000" rotWithShape="0">
                  <a:srgbClr val="000000">
                    <a:alpha val="38000"/>
                  </a:srgbClr>
                </a:outerShdw>
              </a:effectLst>
            </p:spPr>
          </p:cxnSp>
          <p:sp>
            <p:nvSpPr>
              <p:cNvPr id="772" name="乘 771"/>
              <p:cNvSpPr/>
              <p:nvPr/>
            </p:nvSpPr>
            <p:spPr>
              <a:xfrm>
                <a:off x="6917545" y="5006572"/>
                <a:ext cx="288032" cy="360040"/>
              </a:xfrm>
              <a:prstGeom prst="mathMultiply">
                <a:avLst>
                  <a:gd name="adj1" fmla="val 3737"/>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AB0005"/>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u="none" strike="noStrike" kern="0" cap="none" spc="0" normalizeH="0" baseline="0" noProof="0">
                  <a:ln>
                    <a:noFill/>
                  </a:ln>
                  <a:solidFill>
                    <a:sysClr val="window" lastClr="FFFFFF"/>
                  </a:solidFill>
                  <a:effectLst/>
                  <a:uLnTx/>
                  <a:uFillTx/>
                  <a:latin typeface="0"/>
                  <a:ea typeface="宋体"/>
                  <a:cs typeface="0"/>
                </a:endParaRPr>
              </a:p>
            </p:txBody>
          </p:sp>
          <p:sp>
            <p:nvSpPr>
              <p:cNvPr id="773" name="Line 10"/>
              <p:cNvSpPr>
                <a:spLocks noChangeShapeType="1"/>
              </p:cNvSpPr>
              <p:nvPr/>
            </p:nvSpPr>
            <p:spPr bwMode="auto">
              <a:xfrm flipH="1">
                <a:off x="6576025" y="5868910"/>
                <a:ext cx="1224648" cy="144017"/>
              </a:xfrm>
              <a:prstGeom prst="line">
                <a:avLst/>
              </a:prstGeom>
              <a:noFill/>
              <a:ln w="28575" cmpd="sng">
                <a:solidFill>
                  <a:srgbClr val="F79646">
                    <a:lumMod val="50000"/>
                  </a:srgbClr>
                </a:solidFill>
                <a:prstDash val="dash"/>
                <a:round/>
                <a:headEnd type="none" w="sm" len="sm"/>
                <a:tailEnd type="arrow" w="med"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u="none" strike="noStrike" kern="0" cap="none" spc="0" normalizeH="0" baseline="0" noProof="0">
                  <a:ln>
                    <a:noFill/>
                  </a:ln>
                  <a:solidFill>
                    <a:srgbClr val="EEECE1">
                      <a:lumMod val="10000"/>
                    </a:srgbClr>
                  </a:solidFill>
                  <a:effectLst/>
                  <a:uLnTx/>
                  <a:uFillTx/>
                  <a:latin typeface="0"/>
                  <a:cs typeface="0"/>
                </a:endParaRPr>
              </a:p>
            </p:txBody>
          </p:sp>
          <p:sp>
            <p:nvSpPr>
              <p:cNvPr id="774" name="矩形 773"/>
              <p:cNvSpPr/>
              <p:nvPr/>
            </p:nvSpPr>
            <p:spPr>
              <a:xfrm>
                <a:off x="7978773" y="5760900"/>
                <a:ext cx="504056" cy="207403"/>
              </a:xfrm>
              <a:prstGeom prst="rect">
                <a:avLst/>
              </a:prstGeom>
              <a:gradFill flip="none" rotWithShape="1">
                <a:gsLst>
                  <a:gs pos="0">
                    <a:srgbClr val="EB8822"/>
                  </a:gs>
                  <a:gs pos="100000">
                    <a:srgbClr val="FF6600"/>
                  </a:gs>
                </a:gsLst>
                <a:lin ang="5640000" scaled="0"/>
                <a:tileRect/>
              </a:gradFill>
              <a:ln w="9525" cap="flat" cmpd="sng" algn="ctr">
                <a:solidFill>
                  <a:srgbClr val="F79646">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u="none" strike="noStrike" kern="0" cap="none" spc="0" normalizeH="0" baseline="0" noProof="0">
                  <a:ln>
                    <a:noFill/>
                  </a:ln>
                  <a:solidFill>
                    <a:sysClr val="window" lastClr="FFFFFF"/>
                  </a:solidFill>
                  <a:effectLst/>
                  <a:uLnTx/>
                  <a:uFillTx/>
                  <a:latin typeface="0"/>
                  <a:ea typeface="宋体"/>
                  <a:cs typeface="0"/>
                </a:endParaRPr>
              </a:p>
            </p:txBody>
          </p:sp>
          <p:sp>
            <p:nvSpPr>
              <p:cNvPr id="775" name="文本框 774"/>
              <p:cNvSpPr txBox="1"/>
              <p:nvPr/>
            </p:nvSpPr>
            <p:spPr>
              <a:xfrm>
                <a:off x="7785416" y="5617881"/>
                <a:ext cx="1278143" cy="5028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u="none" strike="noStrike" kern="0" cap="none" spc="0" normalizeH="0" baseline="0" noProof="0" dirty="0">
                    <a:ln>
                      <a:noFill/>
                    </a:ln>
                    <a:solidFill>
                      <a:srgbClr val="F79646">
                        <a:lumMod val="50000"/>
                      </a:srgbClr>
                    </a:solidFill>
                    <a:effectLst/>
                    <a:uLnTx/>
                    <a:uFillTx/>
                    <a:latin typeface="0"/>
                    <a:cs typeface="0"/>
                  </a:rPr>
                  <a:t>MPI call</a:t>
                </a:r>
                <a:endParaRPr kumimoji="0" lang="zh-CN" altLang="en-US" sz="2000" b="1" u="none" strike="noStrike" kern="0" cap="none" spc="0" normalizeH="0" baseline="0" noProof="0" dirty="0">
                  <a:ln>
                    <a:noFill/>
                  </a:ln>
                  <a:solidFill>
                    <a:srgbClr val="F79646">
                      <a:lumMod val="50000"/>
                    </a:srgbClr>
                  </a:solidFill>
                  <a:effectLst/>
                  <a:uLnTx/>
                  <a:uFillTx/>
                  <a:latin typeface="0"/>
                  <a:cs typeface="0"/>
                </a:endParaRPr>
              </a:p>
            </p:txBody>
          </p:sp>
        </p:grpSp>
        <p:sp>
          <p:nvSpPr>
            <p:cNvPr id="573" name="文本框 572"/>
            <p:cNvSpPr txBox="1"/>
            <p:nvPr/>
          </p:nvSpPr>
          <p:spPr>
            <a:xfrm>
              <a:off x="1667105" y="4028705"/>
              <a:ext cx="983711" cy="36462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u="none" strike="noStrike" kern="0" cap="none" spc="0" normalizeH="0" baseline="0" noProof="0" dirty="0">
                  <a:ln>
                    <a:noFill/>
                  </a:ln>
                  <a:solidFill>
                    <a:srgbClr val="BC0000"/>
                  </a:solidFill>
                  <a:effectLst/>
                  <a:uLnTx/>
                  <a:uFillTx/>
                  <a:latin typeface="0"/>
                  <a:cs typeface="0"/>
                </a:rPr>
                <a:t>Delay</a:t>
              </a:r>
              <a:endParaRPr kumimoji="0" lang="zh-CN" altLang="en-US" sz="2000" b="1" u="none" strike="noStrike" kern="0" cap="none" spc="0" normalizeH="0" baseline="0" noProof="0" dirty="0">
                <a:ln>
                  <a:noFill/>
                </a:ln>
                <a:solidFill>
                  <a:srgbClr val="BC0000"/>
                </a:solidFill>
                <a:effectLst/>
                <a:uLnTx/>
                <a:uFillTx/>
                <a:latin typeface="0"/>
                <a:cs typeface="0"/>
              </a:endParaRPr>
            </a:p>
          </p:txBody>
        </p:sp>
      </p:grpSp>
      <p:grpSp>
        <p:nvGrpSpPr>
          <p:cNvPr id="776" name="组 775"/>
          <p:cNvGrpSpPr/>
          <p:nvPr/>
        </p:nvGrpSpPr>
        <p:grpSpPr>
          <a:xfrm>
            <a:off x="-10044110" y="17932424"/>
            <a:ext cx="4964273" cy="2232248"/>
            <a:chOff x="5190063" y="23634550"/>
            <a:chExt cx="4220752" cy="2016224"/>
          </a:xfrm>
        </p:grpSpPr>
        <p:sp>
          <p:nvSpPr>
            <p:cNvPr id="777" name="Text Box 5"/>
            <p:cNvSpPr txBox="1">
              <a:spLocks noChangeArrowheads="1"/>
            </p:cNvSpPr>
            <p:nvPr/>
          </p:nvSpPr>
          <p:spPr bwMode="auto">
            <a:xfrm>
              <a:off x="5190063" y="23634550"/>
              <a:ext cx="1745932" cy="467211"/>
            </a:xfrm>
            <a:prstGeom prst="rect">
              <a:avLst/>
            </a:prstGeom>
            <a:noFill/>
            <a:ln w="12700">
              <a:noFill/>
              <a:miter lim="800000"/>
              <a:headEnd type="none" w="sm" len="sm"/>
              <a:tailEnd type="none" w="sm" len="sm"/>
            </a:ln>
            <a:effectLst/>
          </p:spPr>
          <p:txBody>
            <a:bodyPr wrap="non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Process 0</a:t>
              </a:r>
            </a:p>
          </p:txBody>
        </p:sp>
        <p:sp>
          <p:nvSpPr>
            <p:cNvPr id="778" name="Text Box 6"/>
            <p:cNvSpPr txBox="1">
              <a:spLocks noChangeArrowheads="1"/>
            </p:cNvSpPr>
            <p:nvPr/>
          </p:nvSpPr>
          <p:spPr bwMode="auto">
            <a:xfrm>
              <a:off x="6807092" y="23634550"/>
              <a:ext cx="1555187" cy="826604"/>
            </a:xfrm>
            <a:prstGeom prst="rect">
              <a:avLst/>
            </a:prstGeom>
            <a:noFill/>
            <a:ln w="12700">
              <a:noFill/>
              <a:miter lim="800000"/>
              <a:headEnd type="none" w="sm" len="sm"/>
              <a:tailEnd type="none" w="sm" len="sm"/>
            </a:ln>
            <a:effectLst/>
          </p:spPr>
          <p:txBody>
            <a:bodyPr wrap="squar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Process 1</a:t>
              </a:r>
            </a:p>
          </p:txBody>
        </p:sp>
        <p:sp>
          <p:nvSpPr>
            <p:cNvPr id="779" name="Line 10"/>
            <p:cNvSpPr>
              <a:spLocks noChangeShapeType="1"/>
            </p:cNvSpPr>
            <p:nvPr/>
          </p:nvSpPr>
          <p:spPr bwMode="auto">
            <a:xfrm>
              <a:off x="6358116" y="24644479"/>
              <a:ext cx="950169" cy="82193"/>
            </a:xfrm>
            <a:prstGeom prst="line">
              <a:avLst/>
            </a:prstGeom>
            <a:noFill/>
            <a:ln w="28575" cmpd="sng">
              <a:solidFill>
                <a:srgbClr val="F79646">
                  <a:lumMod val="50000"/>
                </a:srgbClr>
              </a:solidFill>
              <a:round/>
              <a:headEnd type="none" w="sm" len="sm"/>
              <a:tailEnd type="arrow" w="med"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780" name="TextBox 15"/>
            <p:cNvSpPr txBox="1"/>
            <p:nvPr/>
          </p:nvSpPr>
          <p:spPr>
            <a:xfrm>
              <a:off x="6671455" y="24331114"/>
              <a:ext cx="511143" cy="82660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solidFill>
                    <a:srgbClr val="F79646">
                      <a:lumMod val="50000"/>
                    </a:srgbClr>
                  </a:solidFill>
                  <a:effectLst/>
                  <a:uLnTx/>
                  <a:uFillTx/>
                  <a:latin typeface="0"/>
                  <a:cs typeface="0"/>
                </a:rPr>
                <a:t>+=</a:t>
              </a:r>
            </a:p>
          </p:txBody>
        </p:sp>
        <p:sp>
          <p:nvSpPr>
            <p:cNvPr id="781" name="Line 7"/>
            <p:cNvSpPr>
              <a:spLocks noChangeShapeType="1"/>
            </p:cNvSpPr>
            <p:nvPr/>
          </p:nvSpPr>
          <p:spPr bwMode="auto">
            <a:xfrm>
              <a:off x="7596687" y="24076394"/>
              <a:ext cx="0" cy="1574380"/>
            </a:xfrm>
            <a:prstGeom prst="line">
              <a:avLst/>
            </a:prstGeom>
            <a:noFill/>
            <a:ln w="28575"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782" name="Line 7"/>
            <p:cNvSpPr>
              <a:spLocks noChangeShapeType="1"/>
            </p:cNvSpPr>
            <p:nvPr/>
          </p:nvSpPr>
          <p:spPr bwMode="auto">
            <a:xfrm>
              <a:off x="6048474" y="24076394"/>
              <a:ext cx="0" cy="1574380"/>
            </a:xfrm>
            <a:prstGeom prst="line">
              <a:avLst/>
            </a:prstGeom>
            <a:noFill/>
            <a:ln w="28575"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783" name="矩形 782"/>
            <p:cNvSpPr/>
            <p:nvPr/>
          </p:nvSpPr>
          <p:spPr>
            <a:xfrm>
              <a:off x="7432623" y="24306364"/>
              <a:ext cx="348763" cy="946808"/>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u="none" strike="noStrike" kern="0" cap="none" spc="0" normalizeH="0" baseline="0" noProof="0">
                <a:ln>
                  <a:noFill/>
                </a:ln>
                <a:solidFill>
                  <a:sysClr val="window" lastClr="FFFFFF"/>
                </a:solidFill>
                <a:effectLst/>
                <a:uLnTx/>
                <a:uFillTx/>
                <a:latin typeface="0"/>
                <a:ea typeface="宋体"/>
                <a:cs typeface="0"/>
              </a:endParaRPr>
            </a:p>
          </p:txBody>
        </p:sp>
        <p:sp>
          <p:nvSpPr>
            <p:cNvPr id="784" name="Text Box 9"/>
            <p:cNvSpPr txBox="1">
              <a:spLocks noChangeArrowheads="1"/>
            </p:cNvSpPr>
            <p:nvPr/>
          </p:nvSpPr>
          <p:spPr bwMode="auto">
            <a:xfrm>
              <a:off x="6886962" y="24138606"/>
              <a:ext cx="2207598" cy="467211"/>
            </a:xfrm>
            <a:prstGeom prst="rect">
              <a:avLst/>
            </a:prstGeom>
            <a:noFill/>
            <a:ln w="12700">
              <a:noFill/>
              <a:miter lim="800000"/>
              <a:headEnd type="none" w="sm" len="sm"/>
              <a:tailEnd type="none" w="sm" len="sm"/>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0000FF"/>
                  </a:solidFill>
                  <a:effectLst/>
                  <a:uLnTx/>
                  <a:uFillTx/>
                  <a:latin typeface="0"/>
                  <a:cs typeface="0"/>
                </a:rPr>
                <a:t>Computation</a:t>
              </a:r>
            </a:p>
          </p:txBody>
        </p:sp>
        <p:sp>
          <p:nvSpPr>
            <p:cNvPr id="785" name="矩形 784"/>
            <p:cNvSpPr/>
            <p:nvPr/>
          </p:nvSpPr>
          <p:spPr>
            <a:xfrm>
              <a:off x="5879651" y="24328876"/>
              <a:ext cx="361250" cy="1199290"/>
            </a:xfrm>
            <a:prstGeom prst="rect">
              <a:avLst/>
            </a:prstGeom>
            <a:gradFill flip="none" rotWithShape="1">
              <a:gsLst>
                <a:gs pos="0">
                  <a:srgbClr val="EB8822"/>
                </a:gs>
                <a:gs pos="100000">
                  <a:srgbClr val="FF6600"/>
                </a:gs>
              </a:gsLst>
              <a:lin ang="5640000" scaled="0"/>
              <a:tileRect/>
            </a:gradFill>
            <a:ln w="9525" cap="flat" cmpd="sng" algn="ctr">
              <a:solidFill>
                <a:srgbClr val="F79646">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u="none" strike="noStrike" kern="0" cap="none" spc="0" normalizeH="0" baseline="0" noProof="0">
                <a:ln>
                  <a:noFill/>
                </a:ln>
                <a:solidFill>
                  <a:sysClr val="window" lastClr="FFFFFF"/>
                </a:solidFill>
                <a:effectLst/>
                <a:uLnTx/>
                <a:uFillTx/>
                <a:latin typeface="0"/>
                <a:ea typeface="宋体"/>
                <a:cs typeface="0"/>
              </a:endParaRPr>
            </a:p>
          </p:txBody>
        </p:sp>
        <p:sp>
          <p:nvSpPr>
            <p:cNvPr id="786" name="Text Box 8"/>
            <p:cNvSpPr txBox="1">
              <a:spLocks noChangeArrowheads="1"/>
            </p:cNvSpPr>
            <p:nvPr/>
          </p:nvSpPr>
          <p:spPr bwMode="auto">
            <a:xfrm>
              <a:off x="5487887" y="24182655"/>
              <a:ext cx="1798221" cy="467211"/>
            </a:xfrm>
            <a:prstGeom prst="rect">
              <a:avLst/>
            </a:prstGeom>
            <a:noFill/>
            <a:ln w="12700">
              <a:noFill/>
              <a:miter lim="800000"/>
              <a:headEnd type="none" w="sm" len="sm"/>
              <a:tailEnd type="none" w="sm" len="sm"/>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984807"/>
                  </a:solidFill>
                  <a:effectLst/>
                  <a:uLnTx/>
                  <a:uFillTx/>
                  <a:latin typeface="0"/>
                  <a:cs typeface="0"/>
                </a:rPr>
                <a:t>ACC(data)</a:t>
              </a:r>
            </a:p>
          </p:txBody>
        </p:sp>
        <p:sp>
          <p:nvSpPr>
            <p:cNvPr id="787" name="Line 10"/>
            <p:cNvSpPr>
              <a:spLocks noChangeShapeType="1"/>
            </p:cNvSpPr>
            <p:nvPr/>
          </p:nvSpPr>
          <p:spPr bwMode="auto">
            <a:xfrm flipH="1">
              <a:off x="6371983" y="24894690"/>
              <a:ext cx="2116008" cy="256702"/>
            </a:xfrm>
            <a:prstGeom prst="line">
              <a:avLst/>
            </a:prstGeom>
            <a:noFill/>
            <a:ln w="28575" cmpd="sng">
              <a:solidFill>
                <a:srgbClr val="F79646">
                  <a:lumMod val="50000"/>
                </a:srgbClr>
              </a:solidFill>
              <a:prstDash val="dash"/>
              <a:round/>
              <a:headEnd type="none" w="sm" len="sm"/>
              <a:tailEnd type="arrow" w="med"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788" name="Line 7"/>
            <p:cNvSpPr>
              <a:spLocks noChangeShapeType="1"/>
            </p:cNvSpPr>
            <p:nvPr/>
          </p:nvSpPr>
          <p:spPr bwMode="auto">
            <a:xfrm flipH="1">
              <a:off x="8736696" y="24432272"/>
              <a:ext cx="0" cy="924102"/>
            </a:xfrm>
            <a:prstGeom prst="line">
              <a:avLst/>
            </a:prstGeom>
            <a:noFill/>
            <a:ln w="38100"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789" name="Text Box 6"/>
            <p:cNvSpPr txBox="1">
              <a:spLocks noChangeArrowheads="1"/>
            </p:cNvSpPr>
            <p:nvPr/>
          </p:nvSpPr>
          <p:spPr bwMode="auto">
            <a:xfrm>
              <a:off x="7978315" y="23634550"/>
              <a:ext cx="1432500" cy="826604"/>
            </a:xfrm>
            <a:prstGeom prst="rect">
              <a:avLst/>
            </a:prstGeom>
            <a:noFill/>
            <a:ln w="12700">
              <a:noFill/>
              <a:miter lim="800000"/>
              <a:headEnd type="none" w="sm" len="sm"/>
              <a:tailEnd type="none" w="sm" len="sm"/>
            </a:ln>
            <a:effectLst/>
          </p:spPr>
          <p:txBody>
            <a:bodyPr wrap="squar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Helper </a:t>
              </a:r>
            </a:p>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thread</a:t>
              </a:r>
            </a:p>
          </p:txBody>
        </p:sp>
        <p:sp>
          <p:nvSpPr>
            <p:cNvPr id="790" name="任意形状 789"/>
            <p:cNvSpPr/>
            <p:nvPr/>
          </p:nvSpPr>
          <p:spPr>
            <a:xfrm>
              <a:off x="7827795" y="24478374"/>
              <a:ext cx="690444" cy="315023"/>
            </a:xfrm>
            <a:custGeom>
              <a:avLst/>
              <a:gdLst>
                <a:gd name="connsiteX0" fmla="*/ 590016 w 590016"/>
                <a:gd name="connsiteY0" fmla="*/ 0 h 270020"/>
                <a:gd name="connsiteX1" fmla="*/ 0 w 590016"/>
                <a:gd name="connsiteY1" fmla="*/ 170012 h 270020"/>
                <a:gd name="connsiteX2" fmla="*/ 590016 w 590016"/>
                <a:gd name="connsiteY2" fmla="*/ 270020 h 270020"/>
              </a:gdLst>
              <a:ahLst/>
              <a:cxnLst>
                <a:cxn ang="0">
                  <a:pos x="connsiteX0" y="connsiteY0"/>
                </a:cxn>
                <a:cxn ang="0">
                  <a:pos x="connsiteX1" y="connsiteY1"/>
                </a:cxn>
                <a:cxn ang="0">
                  <a:pos x="connsiteX2" y="connsiteY2"/>
                </a:cxn>
              </a:cxnLst>
              <a:rect l="l" t="t" r="r" b="b"/>
              <a:pathLst>
                <a:path w="590016" h="270020">
                  <a:moveTo>
                    <a:pt x="590016" y="0"/>
                  </a:moveTo>
                  <a:cubicBezTo>
                    <a:pt x="295008" y="62504"/>
                    <a:pt x="0" y="125009"/>
                    <a:pt x="0" y="170012"/>
                  </a:cubicBezTo>
                  <a:cubicBezTo>
                    <a:pt x="0" y="215015"/>
                    <a:pt x="590016" y="270020"/>
                    <a:pt x="590016" y="270020"/>
                  </a:cubicBezTo>
                </a:path>
              </a:pathLst>
            </a:custGeom>
            <a:noFill/>
            <a:ln w="28575" cmpd="sng">
              <a:solidFill>
                <a:srgbClr val="F79646">
                  <a:lumMod val="50000"/>
                </a:srgbClr>
              </a:solidFill>
              <a:prstDash val="dash"/>
              <a:round/>
              <a:headEnd type="none" w="sm" len="sm"/>
              <a:tailEnd type="arrow" w="med"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u="none" strike="noStrike" kern="0" cap="none" spc="0" normalizeH="0" baseline="0" noProof="0">
                <a:ln>
                  <a:noFill/>
                </a:ln>
                <a:solidFill>
                  <a:srgbClr val="EEECE1">
                    <a:lumMod val="10000"/>
                  </a:srgbClr>
                </a:solidFill>
                <a:effectLst/>
                <a:uLnTx/>
                <a:uFillTx/>
                <a:latin typeface="0"/>
                <a:cs typeface="0"/>
              </a:endParaRPr>
            </a:p>
          </p:txBody>
        </p:sp>
      </p:grpSp>
      <p:grpSp>
        <p:nvGrpSpPr>
          <p:cNvPr id="791" name="组 790"/>
          <p:cNvGrpSpPr/>
          <p:nvPr/>
        </p:nvGrpSpPr>
        <p:grpSpPr>
          <a:xfrm>
            <a:off x="-9972102" y="24629168"/>
            <a:ext cx="4752528" cy="2014427"/>
            <a:chOff x="3974082" y="26370854"/>
            <a:chExt cx="4473681" cy="2016224"/>
          </a:xfrm>
        </p:grpSpPr>
        <p:sp>
          <p:nvSpPr>
            <p:cNvPr id="792" name="Text Box 6"/>
            <p:cNvSpPr txBox="1">
              <a:spLocks noChangeArrowheads="1"/>
            </p:cNvSpPr>
            <p:nvPr/>
          </p:nvSpPr>
          <p:spPr bwMode="auto">
            <a:xfrm>
              <a:off x="5404193" y="26370854"/>
              <a:ext cx="1978660" cy="400467"/>
            </a:xfrm>
            <a:prstGeom prst="rect">
              <a:avLst/>
            </a:prstGeom>
            <a:noFill/>
            <a:ln w="12700">
              <a:noFill/>
              <a:miter lim="800000"/>
              <a:headEnd type="none" w="sm" len="sm"/>
              <a:tailEnd type="none" w="sm" len="sm"/>
            </a:ln>
            <a:effectLst/>
          </p:spPr>
          <p:txBody>
            <a:bodyPr wrap="squar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Process 1</a:t>
              </a:r>
            </a:p>
          </p:txBody>
        </p:sp>
        <p:sp>
          <p:nvSpPr>
            <p:cNvPr id="793" name="Line 10"/>
            <p:cNvSpPr>
              <a:spLocks noChangeShapeType="1"/>
            </p:cNvSpPr>
            <p:nvPr/>
          </p:nvSpPr>
          <p:spPr bwMode="auto">
            <a:xfrm>
              <a:off x="5094190" y="27380783"/>
              <a:ext cx="950169" cy="82193"/>
            </a:xfrm>
            <a:prstGeom prst="line">
              <a:avLst/>
            </a:prstGeom>
            <a:noFill/>
            <a:ln w="28575" cmpd="sng">
              <a:solidFill>
                <a:srgbClr val="F79646">
                  <a:lumMod val="50000"/>
                </a:srgbClr>
              </a:solidFill>
              <a:round/>
              <a:headEnd type="none" w="sm" len="sm"/>
              <a:tailEnd type="arrow" w="med"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794" name="TextBox 15"/>
            <p:cNvSpPr txBox="1"/>
            <p:nvPr/>
          </p:nvSpPr>
          <p:spPr>
            <a:xfrm>
              <a:off x="5545819" y="27116920"/>
              <a:ext cx="608398" cy="708517"/>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solidFill>
                    <a:srgbClr val="F79646">
                      <a:lumMod val="50000"/>
                    </a:srgbClr>
                  </a:solidFill>
                  <a:effectLst/>
                  <a:uLnTx/>
                  <a:uFillTx/>
                  <a:latin typeface="0"/>
                  <a:cs typeface="0"/>
                </a:rPr>
                <a:t>+=</a:t>
              </a:r>
            </a:p>
          </p:txBody>
        </p:sp>
        <p:sp>
          <p:nvSpPr>
            <p:cNvPr id="795" name="Line 7"/>
            <p:cNvSpPr>
              <a:spLocks noChangeShapeType="1"/>
            </p:cNvSpPr>
            <p:nvPr/>
          </p:nvSpPr>
          <p:spPr bwMode="auto">
            <a:xfrm>
              <a:off x="6332761" y="26812698"/>
              <a:ext cx="0" cy="1574380"/>
            </a:xfrm>
            <a:prstGeom prst="line">
              <a:avLst/>
            </a:prstGeom>
            <a:noFill/>
            <a:ln w="28575"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796" name="Line 7"/>
            <p:cNvSpPr>
              <a:spLocks noChangeShapeType="1"/>
            </p:cNvSpPr>
            <p:nvPr/>
          </p:nvSpPr>
          <p:spPr bwMode="auto">
            <a:xfrm>
              <a:off x="4784548" y="26812698"/>
              <a:ext cx="0" cy="1574380"/>
            </a:xfrm>
            <a:prstGeom prst="line">
              <a:avLst/>
            </a:prstGeom>
            <a:noFill/>
            <a:ln w="28575"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797" name="矩形 796"/>
            <p:cNvSpPr/>
            <p:nvPr/>
          </p:nvSpPr>
          <p:spPr>
            <a:xfrm>
              <a:off x="6171160" y="27042668"/>
              <a:ext cx="355347" cy="1091656"/>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u="none" strike="noStrike" kern="0" cap="none" spc="0" normalizeH="0" baseline="0" noProof="0" dirty="0">
                <a:ln>
                  <a:noFill/>
                </a:ln>
                <a:solidFill>
                  <a:sysClr val="window" lastClr="FFFFFF"/>
                </a:solidFill>
                <a:effectLst/>
                <a:uLnTx/>
                <a:uFillTx/>
                <a:latin typeface="0"/>
                <a:ea typeface="宋体"/>
                <a:cs typeface="0"/>
              </a:endParaRPr>
            </a:p>
          </p:txBody>
        </p:sp>
        <p:sp>
          <p:nvSpPr>
            <p:cNvPr id="798" name="Text Box 9"/>
            <p:cNvSpPr txBox="1">
              <a:spLocks noChangeArrowheads="1"/>
            </p:cNvSpPr>
            <p:nvPr/>
          </p:nvSpPr>
          <p:spPr bwMode="auto">
            <a:xfrm>
              <a:off x="5613843" y="26802902"/>
              <a:ext cx="2385162" cy="400467"/>
            </a:xfrm>
            <a:prstGeom prst="rect">
              <a:avLst/>
            </a:prstGeom>
            <a:noFill/>
            <a:ln w="12700">
              <a:noFill/>
              <a:miter lim="800000"/>
              <a:headEnd type="none" w="sm" len="sm"/>
              <a:tailEnd type="none" w="sm" len="sm"/>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0000FF"/>
                  </a:solidFill>
                  <a:effectLst/>
                  <a:uLnTx/>
                  <a:uFillTx/>
                  <a:latin typeface="0"/>
                  <a:cs typeface="0"/>
                </a:rPr>
                <a:t>Computation</a:t>
              </a:r>
            </a:p>
          </p:txBody>
        </p:sp>
        <p:sp>
          <p:nvSpPr>
            <p:cNvPr id="799" name="矩形 798"/>
            <p:cNvSpPr/>
            <p:nvPr/>
          </p:nvSpPr>
          <p:spPr>
            <a:xfrm>
              <a:off x="4615725" y="27065180"/>
              <a:ext cx="361250" cy="1199290"/>
            </a:xfrm>
            <a:prstGeom prst="rect">
              <a:avLst/>
            </a:prstGeom>
            <a:gradFill flip="none" rotWithShape="1">
              <a:gsLst>
                <a:gs pos="0">
                  <a:srgbClr val="EB8822"/>
                </a:gs>
                <a:gs pos="100000">
                  <a:srgbClr val="FF6600"/>
                </a:gs>
              </a:gsLst>
              <a:lin ang="5640000" scaled="0"/>
              <a:tileRect/>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u="none" strike="noStrike" kern="0" cap="none" spc="0" normalizeH="0" baseline="0" noProof="0">
                <a:ln>
                  <a:noFill/>
                </a:ln>
                <a:solidFill>
                  <a:sysClr val="window" lastClr="FFFFFF"/>
                </a:solidFill>
                <a:effectLst/>
                <a:uLnTx/>
                <a:uFillTx/>
                <a:latin typeface="0"/>
                <a:ea typeface="宋体"/>
                <a:cs typeface="0"/>
              </a:endParaRPr>
            </a:p>
          </p:txBody>
        </p:sp>
        <p:sp>
          <p:nvSpPr>
            <p:cNvPr id="800" name="Text Box 8"/>
            <p:cNvSpPr txBox="1">
              <a:spLocks noChangeArrowheads="1"/>
            </p:cNvSpPr>
            <p:nvPr/>
          </p:nvSpPr>
          <p:spPr bwMode="auto">
            <a:xfrm>
              <a:off x="4189747" y="26972903"/>
              <a:ext cx="1942857" cy="400467"/>
            </a:xfrm>
            <a:prstGeom prst="rect">
              <a:avLst/>
            </a:prstGeom>
            <a:noFill/>
            <a:ln w="12700">
              <a:noFill/>
              <a:miter lim="800000"/>
              <a:headEnd type="none" w="sm" len="sm"/>
              <a:tailEnd type="none" w="sm" len="sm"/>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984807"/>
                  </a:solidFill>
                  <a:effectLst/>
                  <a:uLnTx/>
                  <a:uFillTx/>
                  <a:latin typeface="0"/>
                  <a:cs typeface="0"/>
                </a:rPr>
                <a:t>ACC(data)</a:t>
              </a:r>
            </a:p>
          </p:txBody>
        </p:sp>
        <p:sp>
          <p:nvSpPr>
            <p:cNvPr id="801" name="Line 10"/>
            <p:cNvSpPr>
              <a:spLocks noChangeShapeType="1"/>
            </p:cNvSpPr>
            <p:nvPr/>
          </p:nvSpPr>
          <p:spPr bwMode="auto">
            <a:xfrm flipH="1">
              <a:off x="5181796" y="27811014"/>
              <a:ext cx="2304256" cy="360040"/>
            </a:xfrm>
            <a:prstGeom prst="line">
              <a:avLst/>
            </a:prstGeom>
            <a:noFill/>
            <a:ln w="28575" cmpd="sng">
              <a:solidFill>
                <a:srgbClr val="F79646">
                  <a:lumMod val="50000"/>
                </a:srgbClr>
              </a:solidFill>
              <a:prstDash val="dash"/>
              <a:round/>
              <a:headEnd type="none" w="sm" len="sm"/>
              <a:tailEnd type="arrow" w="med"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802" name="Line 7"/>
            <p:cNvSpPr>
              <a:spLocks noChangeShapeType="1"/>
            </p:cNvSpPr>
            <p:nvPr/>
          </p:nvSpPr>
          <p:spPr bwMode="auto">
            <a:xfrm flipH="1">
              <a:off x="7868422" y="27504194"/>
              <a:ext cx="1463" cy="491174"/>
            </a:xfrm>
            <a:prstGeom prst="line">
              <a:avLst/>
            </a:prstGeom>
            <a:noFill/>
            <a:ln w="38100" cmpd="sng">
              <a:solidFill>
                <a:sysClr val="windowText" lastClr="000000"/>
              </a:solidFill>
              <a:prstDash val="sysDash"/>
              <a:round/>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u="none" strike="noStrike" kern="0" cap="none" spc="0" normalizeH="0" baseline="0" noProof="0">
                <a:ln>
                  <a:noFill/>
                </a:ln>
                <a:solidFill>
                  <a:srgbClr val="EEECE1">
                    <a:lumMod val="10000"/>
                  </a:srgbClr>
                </a:solidFill>
                <a:effectLst/>
                <a:uLnTx/>
                <a:uFillTx/>
                <a:latin typeface="0"/>
                <a:cs typeface="0"/>
              </a:endParaRPr>
            </a:p>
          </p:txBody>
        </p:sp>
        <p:sp>
          <p:nvSpPr>
            <p:cNvPr id="803" name="Text Box 6"/>
            <p:cNvSpPr txBox="1">
              <a:spLocks noChangeArrowheads="1"/>
            </p:cNvSpPr>
            <p:nvPr/>
          </p:nvSpPr>
          <p:spPr bwMode="auto">
            <a:xfrm>
              <a:off x="7332147" y="26874911"/>
              <a:ext cx="1115616" cy="1324620"/>
            </a:xfrm>
            <a:prstGeom prst="rect">
              <a:avLst/>
            </a:prstGeom>
            <a:noFill/>
            <a:ln w="12700">
              <a:noFill/>
              <a:miter lim="800000"/>
              <a:headEnd type="none" w="sm" len="sm"/>
              <a:tailEnd type="none" w="sm" len="sm"/>
            </a:ln>
            <a:effectLst/>
          </p:spPr>
          <p:txBody>
            <a:bodyPr wrap="squar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Helper </a:t>
              </a:r>
            </a:p>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thread</a:t>
              </a:r>
            </a:p>
          </p:txBody>
        </p:sp>
        <p:grpSp>
          <p:nvGrpSpPr>
            <p:cNvPr id="804" name="组 803"/>
            <p:cNvGrpSpPr/>
            <p:nvPr/>
          </p:nvGrpSpPr>
          <p:grpSpPr>
            <a:xfrm>
              <a:off x="6016415" y="27441682"/>
              <a:ext cx="1539723" cy="708517"/>
              <a:chOff x="8451957" y="5219908"/>
              <a:chExt cx="1539723" cy="708517"/>
            </a:xfrm>
          </p:grpSpPr>
          <p:sp>
            <p:nvSpPr>
              <p:cNvPr id="807" name="爆炸形 2 806"/>
              <p:cNvSpPr/>
              <p:nvPr/>
            </p:nvSpPr>
            <p:spPr>
              <a:xfrm>
                <a:off x="8748464" y="5229200"/>
                <a:ext cx="931022" cy="432048"/>
              </a:xfrm>
              <a:prstGeom prst="irregularSeal2">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u="none" strike="noStrike" kern="0" cap="none" spc="0" normalizeH="0" baseline="0" noProof="0">
                  <a:ln>
                    <a:noFill/>
                  </a:ln>
                  <a:solidFill>
                    <a:sysClr val="windowText" lastClr="000000"/>
                  </a:solidFill>
                  <a:effectLst/>
                  <a:uLnTx/>
                  <a:uFillTx/>
                  <a:latin typeface="0"/>
                  <a:ea typeface="宋体"/>
                  <a:cs typeface="0"/>
                </a:endParaRPr>
              </a:p>
            </p:txBody>
          </p:sp>
          <p:sp>
            <p:nvSpPr>
              <p:cNvPr id="808" name="文本框 807"/>
              <p:cNvSpPr txBox="1"/>
              <p:nvPr/>
            </p:nvSpPr>
            <p:spPr>
              <a:xfrm>
                <a:off x="8451957" y="5219908"/>
                <a:ext cx="1539723" cy="7085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u="none" strike="noStrike" kern="0" cap="none" spc="0" normalizeH="0" baseline="0" noProof="0" dirty="0">
                    <a:ln>
                      <a:noFill/>
                    </a:ln>
                    <a:solidFill>
                      <a:srgbClr val="AB0005"/>
                    </a:solidFill>
                    <a:effectLst/>
                    <a:uLnTx/>
                    <a:uFillTx/>
                    <a:latin typeface="0"/>
                    <a:cs typeface="0"/>
                  </a:rPr>
                  <a:t>Interrupt</a:t>
                </a:r>
                <a:endParaRPr kumimoji="0" lang="zh-CN" altLang="en-US" sz="2000" b="1" u="none" strike="noStrike" kern="0" cap="none" spc="0" normalizeH="0" baseline="0" noProof="0" dirty="0">
                  <a:ln>
                    <a:noFill/>
                  </a:ln>
                  <a:solidFill>
                    <a:srgbClr val="AB0005"/>
                  </a:solidFill>
                  <a:effectLst/>
                  <a:uLnTx/>
                  <a:uFillTx/>
                  <a:latin typeface="0"/>
                  <a:cs typeface="0"/>
                </a:endParaRPr>
              </a:p>
            </p:txBody>
          </p:sp>
        </p:grpSp>
        <p:cxnSp>
          <p:nvCxnSpPr>
            <p:cNvPr id="805" name="直线箭头连接符 804"/>
            <p:cNvCxnSpPr/>
            <p:nvPr/>
          </p:nvCxnSpPr>
          <p:spPr>
            <a:xfrm>
              <a:off x="7432912" y="27654570"/>
              <a:ext cx="335863" cy="9074"/>
            </a:xfrm>
            <a:prstGeom prst="straightConnector1">
              <a:avLst/>
            </a:prstGeom>
            <a:noFill/>
            <a:ln w="25400" cap="flat" cmpd="sng" algn="ctr">
              <a:solidFill>
                <a:srgbClr val="AB0005"/>
              </a:solidFill>
              <a:prstDash val="solid"/>
              <a:tailEnd type="arrow"/>
            </a:ln>
            <a:effectLst>
              <a:outerShdw blurRad="40000" dist="20000" dir="5400000" rotWithShape="0">
                <a:srgbClr val="000000">
                  <a:alpha val="38000"/>
                </a:srgbClr>
              </a:outerShdw>
            </a:effectLst>
          </p:spPr>
        </p:cxnSp>
        <p:sp>
          <p:nvSpPr>
            <p:cNvPr id="806" name="Text Box 6"/>
            <p:cNvSpPr txBox="1">
              <a:spLocks noChangeArrowheads="1"/>
            </p:cNvSpPr>
            <p:nvPr/>
          </p:nvSpPr>
          <p:spPr bwMode="auto">
            <a:xfrm>
              <a:off x="3974082" y="26370854"/>
              <a:ext cx="1556063" cy="708517"/>
            </a:xfrm>
            <a:prstGeom prst="rect">
              <a:avLst/>
            </a:prstGeom>
            <a:noFill/>
            <a:ln w="12700">
              <a:noFill/>
              <a:miter lim="800000"/>
              <a:headEnd type="none" w="sm" len="sm"/>
              <a:tailEnd type="none" w="sm" len="sm"/>
            </a:ln>
            <a:effectLst/>
          </p:spPr>
          <p:txBody>
            <a:bodyPr wrap="squar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000" b="1" u="none" strike="noStrike" kern="0" cap="none" spc="0" normalizeH="0" baseline="0" noProof="0" dirty="0">
                  <a:ln>
                    <a:noFill/>
                  </a:ln>
                  <a:solidFill>
                    <a:srgbClr val="EEECE1">
                      <a:lumMod val="10000"/>
                    </a:srgbClr>
                  </a:solidFill>
                  <a:effectLst/>
                  <a:uLnTx/>
                  <a:uFillTx/>
                  <a:latin typeface="0"/>
                  <a:cs typeface="0"/>
                </a:rPr>
                <a:t>Process 0</a:t>
              </a:r>
            </a:p>
          </p:txBody>
        </p:sp>
      </p:grpSp>
      <p:sp>
        <p:nvSpPr>
          <p:cNvPr id="30" name="文本框 29"/>
          <p:cNvSpPr txBox="1"/>
          <p:nvPr/>
        </p:nvSpPr>
        <p:spPr>
          <a:xfrm>
            <a:off x="812920" y="10140824"/>
            <a:ext cx="6352882" cy="1932837"/>
          </a:xfrm>
          <a:prstGeom prst="rect">
            <a:avLst/>
          </a:prstGeom>
          <a:noFill/>
        </p:spPr>
        <p:txBody>
          <a:bodyPr wrap="square" rtlCol="0">
            <a:spAutoFit/>
          </a:bodyPr>
          <a:lstStyle/>
          <a:p>
            <a:pPr marL="270000" indent="-270000" defTabSz="3216062">
              <a:spcBef>
                <a:spcPts val="624"/>
              </a:spcBef>
              <a:buFont typeface="Arial"/>
              <a:buChar char="•"/>
            </a:pPr>
            <a:r>
              <a:rPr lang="en-US" altLang="ja-JP" sz="2600" dirty="0">
                <a:solidFill>
                  <a:srgbClr val="131313"/>
                </a:solidFill>
                <a:ea typeface="Adobe Fan Heiti Std B"/>
                <a:cs typeface="Arial" pitchFamily="34" charset="0"/>
              </a:rPr>
              <a:t>Thread </a:t>
            </a:r>
            <a:r>
              <a:rPr lang="en-US" altLang="ja-JP" sz="2600" b="1" dirty="0" smtClean="0">
                <a:solidFill>
                  <a:srgbClr val="131313"/>
                </a:solidFill>
                <a:ea typeface="Adobe Fan Heiti Std B"/>
                <a:cs typeface="Arial" pitchFamily="34" charset="0"/>
              </a:rPr>
              <a:t>Funneled </a:t>
            </a:r>
            <a:r>
              <a:rPr lang="en-US" altLang="ja-JP" sz="2600" dirty="0" smtClean="0">
                <a:solidFill>
                  <a:srgbClr val="131313"/>
                </a:solidFill>
                <a:ea typeface="Adobe Fan Heiti Std B"/>
                <a:cs typeface="Arial" pitchFamily="34" charset="0"/>
              </a:rPr>
              <a:t>or</a:t>
            </a:r>
            <a:r>
              <a:rPr lang="en-US" altLang="ja-JP" sz="2600" b="1" dirty="0" smtClean="0">
                <a:solidFill>
                  <a:srgbClr val="131313"/>
                </a:solidFill>
                <a:ea typeface="Adobe Fan Heiti Std B"/>
                <a:cs typeface="Arial" pitchFamily="34" charset="0"/>
              </a:rPr>
              <a:t> </a:t>
            </a:r>
            <a:r>
              <a:rPr lang="en-US" altLang="ja-JP" sz="2600" b="1" dirty="0">
                <a:solidFill>
                  <a:srgbClr val="131313"/>
                </a:solidFill>
                <a:ea typeface="Adobe Fan Heiti Std B"/>
                <a:cs typeface="Arial" pitchFamily="34" charset="0"/>
              </a:rPr>
              <a:t>Serialized</a:t>
            </a:r>
            <a:r>
              <a:rPr lang="en-US" altLang="ja-JP" sz="2600" dirty="0">
                <a:solidFill>
                  <a:srgbClr val="131313"/>
                </a:solidFill>
                <a:ea typeface="Adobe Fan Heiti Std B"/>
                <a:cs typeface="Arial" pitchFamily="34" charset="0"/>
              </a:rPr>
              <a:t> </a:t>
            </a:r>
            <a:r>
              <a:rPr lang="en-US" altLang="ja-JP" sz="2600" dirty="0" smtClean="0">
                <a:solidFill>
                  <a:srgbClr val="131313"/>
                </a:solidFill>
                <a:ea typeface="Adobe Fan Heiti Std B"/>
                <a:cs typeface="Arial" pitchFamily="34" charset="0"/>
              </a:rPr>
              <a:t>mode </a:t>
            </a:r>
          </a:p>
          <a:p>
            <a:pPr marL="270000" indent="-270000" defTabSz="3216062">
              <a:spcBef>
                <a:spcPts val="624"/>
              </a:spcBef>
              <a:buFont typeface="Arial"/>
              <a:buChar char="•"/>
            </a:pPr>
            <a:r>
              <a:rPr lang="en-US" altLang="ja-JP" sz="2600" dirty="0" smtClean="0">
                <a:solidFill>
                  <a:srgbClr val="131313"/>
                </a:solidFill>
                <a:ea typeface="Adobe Fan Heiti Std B"/>
                <a:cs typeface="Arial" pitchFamily="34" charset="0"/>
              </a:rPr>
              <a:t>Multiple threads parallelize computation</a:t>
            </a:r>
          </a:p>
          <a:p>
            <a:pPr marL="270000" lvl="0" indent="-270000" defTabSz="3216062">
              <a:spcBef>
                <a:spcPts val="624"/>
              </a:spcBef>
              <a:buFont typeface="Arial"/>
              <a:buChar char="•"/>
            </a:pPr>
            <a:r>
              <a:rPr lang="en-US" altLang="ja-JP" sz="2600" dirty="0" smtClean="0">
                <a:solidFill>
                  <a:srgbClr val="131313"/>
                </a:solidFill>
                <a:ea typeface="Adobe Fan Heiti Std B"/>
                <a:cs typeface="Arial" pitchFamily="34" charset="0"/>
              </a:rPr>
              <a:t>Only </a:t>
            </a:r>
            <a:r>
              <a:rPr lang="en-US" altLang="ja-JP" sz="2600" b="1" dirty="0">
                <a:solidFill>
                  <a:srgbClr val="131313"/>
                </a:solidFill>
                <a:ea typeface="Adobe Fan Heiti Std B"/>
                <a:cs typeface="Arial" pitchFamily="34" charset="0"/>
              </a:rPr>
              <a:t>one thread </a:t>
            </a:r>
            <a:r>
              <a:rPr lang="en-US" altLang="ja-JP" sz="2600" b="1" dirty="0" smtClean="0">
                <a:solidFill>
                  <a:srgbClr val="131313"/>
                </a:solidFill>
                <a:ea typeface="Adobe Fan Heiti Std B"/>
                <a:cs typeface="Arial" pitchFamily="34" charset="0"/>
              </a:rPr>
              <a:t>issues </a:t>
            </a:r>
            <a:r>
              <a:rPr lang="en-US" altLang="ja-JP" sz="2600" b="1" dirty="0">
                <a:solidFill>
                  <a:srgbClr val="131313"/>
                </a:solidFill>
                <a:ea typeface="Adobe Fan Heiti Std B"/>
                <a:cs typeface="Arial" pitchFamily="34" charset="0"/>
              </a:rPr>
              <a:t>MPI calls</a:t>
            </a:r>
          </a:p>
          <a:p>
            <a:pPr marL="270000" lvl="0" indent="-270000" defTabSz="3216062">
              <a:spcBef>
                <a:spcPts val="624"/>
              </a:spcBef>
              <a:buFont typeface="Arial"/>
              <a:buChar char="•"/>
            </a:pPr>
            <a:r>
              <a:rPr lang="en-US" altLang="ja-JP" sz="2600" b="1" dirty="0">
                <a:solidFill>
                  <a:srgbClr val="9F252A"/>
                </a:solidFill>
                <a:ea typeface="Adobe Fan Heiti Std B"/>
                <a:cs typeface="Arial" pitchFamily="34" charset="0"/>
              </a:rPr>
              <a:t>Most cores are IDLE during MPI </a:t>
            </a:r>
            <a:r>
              <a:rPr lang="en-US" altLang="ja-JP" sz="2600" b="1" dirty="0" smtClean="0">
                <a:solidFill>
                  <a:srgbClr val="9F252A"/>
                </a:solidFill>
                <a:ea typeface="Adobe Fan Heiti Std B"/>
                <a:cs typeface="Arial" pitchFamily="34" charset="0"/>
              </a:rPr>
              <a:t>Calls</a:t>
            </a:r>
          </a:p>
        </p:txBody>
      </p:sp>
      <p:sp>
        <p:nvSpPr>
          <p:cNvPr id="31" name="文本框 30"/>
          <p:cNvSpPr txBox="1"/>
          <p:nvPr/>
        </p:nvSpPr>
        <p:spPr>
          <a:xfrm>
            <a:off x="829098" y="17091595"/>
            <a:ext cx="6264696" cy="4431983"/>
          </a:xfrm>
          <a:prstGeom prst="rect">
            <a:avLst/>
          </a:prstGeom>
          <a:noFill/>
        </p:spPr>
        <p:txBody>
          <a:bodyPr wrap="square" rtlCol="0">
            <a:spAutoFit/>
          </a:bodyPr>
          <a:lstStyle/>
          <a:p>
            <a:pPr marL="270000" lvl="0" indent="-270000" defTabSz="3216062">
              <a:buFont typeface="Arial"/>
              <a:buChar char="•"/>
            </a:pPr>
            <a:r>
              <a:rPr lang="en-US" altLang="ja-JP" sz="2600" dirty="0" smtClean="0">
                <a:solidFill>
                  <a:srgbClr val="131313"/>
                </a:solidFill>
                <a:ea typeface="Adobe Fan Heiti Std B"/>
                <a:cs typeface="Arial" pitchFamily="34" charset="0"/>
              </a:rPr>
              <a:t>Suitable for applications with large memory requirements. (i.e., </a:t>
            </a:r>
            <a:r>
              <a:rPr lang="en-US" altLang="ja-JP" sz="2600" dirty="0" err="1" smtClean="0">
                <a:solidFill>
                  <a:srgbClr val="131313"/>
                </a:solidFill>
                <a:ea typeface="Adobe Fan Heiti Std B"/>
                <a:cs typeface="Arial" pitchFamily="34" charset="0"/>
              </a:rPr>
              <a:t>NWChem</a:t>
            </a:r>
            <a:r>
              <a:rPr lang="en-US" altLang="ja-JP" sz="2600" dirty="0" smtClean="0">
                <a:solidFill>
                  <a:srgbClr val="131313"/>
                </a:solidFill>
                <a:ea typeface="Adobe Fan Heiti Std B"/>
                <a:cs typeface="Arial" pitchFamily="34" charset="0"/>
              </a:rPr>
              <a:t>)</a:t>
            </a:r>
          </a:p>
          <a:p>
            <a:pPr marL="270000" lvl="0" indent="-270000" defTabSz="3216062">
              <a:buFont typeface="Arial"/>
              <a:buChar char="•"/>
            </a:pPr>
            <a:endParaRPr lang="en-US" altLang="ja-JP" sz="2400" dirty="0" smtClean="0">
              <a:solidFill>
                <a:srgbClr val="131313"/>
              </a:solidFill>
              <a:ea typeface="Adobe Fan Heiti Std B"/>
              <a:cs typeface="Arial" pitchFamily="34" charset="0"/>
            </a:endParaRPr>
          </a:p>
          <a:p>
            <a:pPr marL="270000" lvl="0" indent="-270000" defTabSz="3216062">
              <a:buFont typeface="Arial"/>
              <a:buChar char="•"/>
            </a:pPr>
            <a:endParaRPr lang="en-US" altLang="ja-JP" sz="2400" dirty="0" smtClean="0">
              <a:solidFill>
                <a:srgbClr val="131313"/>
              </a:solidFill>
              <a:ea typeface="Adobe Fan Heiti Std B"/>
              <a:cs typeface="Arial" pitchFamily="34" charset="0"/>
            </a:endParaRPr>
          </a:p>
          <a:p>
            <a:pPr marL="270000" lvl="0" indent="-270000" defTabSz="3216062">
              <a:buFont typeface="Arial"/>
              <a:buChar char="•"/>
            </a:pPr>
            <a:endParaRPr lang="en-US" altLang="ja-JP" sz="2400" dirty="0">
              <a:solidFill>
                <a:srgbClr val="131313"/>
              </a:solidFill>
              <a:ea typeface="Adobe Fan Heiti Std B"/>
              <a:cs typeface="Arial" pitchFamily="34" charset="0"/>
            </a:endParaRPr>
          </a:p>
          <a:p>
            <a:pPr marL="270000" lvl="0" indent="-270000" defTabSz="3216062">
              <a:buFont typeface="Arial"/>
              <a:buChar char="•"/>
            </a:pPr>
            <a:endParaRPr lang="en-US" altLang="ja-JP" sz="2400" dirty="0" smtClean="0">
              <a:solidFill>
                <a:srgbClr val="131313"/>
              </a:solidFill>
              <a:ea typeface="Adobe Fan Heiti Std B"/>
              <a:cs typeface="Arial" pitchFamily="34" charset="0"/>
            </a:endParaRPr>
          </a:p>
          <a:p>
            <a:pPr marL="270000" lvl="0" indent="-270000" defTabSz="3216062">
              <a:buFont typeface="Arial"/>
              <a:buChar char="•"/>
            </a:pPr>
            <a:endParaRPr lang="en-US" altLang="ja-JP" sz="2400" dirty="0">
              <a:solidFill>
                <a:srgbClr val="131313"/>
              </a:solidFill>
              <a:ea typeface="Adobe Fan Heiti Std B"/>
              <a:cs typeface="Arial" pitchFamily="34" charset="0"/>
            </a:endParaRPr>
          </a:p>
          <a:p>
            <a:pPr lvl="0" defTabSz="3216062"/>
            <a:endParaRPr lang="en-US" altLang="ja-JP" sz="2400" dirty="0" smtClean="0">
              <a:solidFill>
                <a:srgbClr val="131313"/>
              </a:solidFill>
              <a:ea typeface="Adobe Fan Heiti Std B"/>
              <a:cs typeface="Arial" pitchFamily="34" charset="0"/>
            </a:endParaRPr>
          </a:p>
          <a:p>
            <a:pPr lvl="0" defTabSz="3216062"/>
            <a:endParaRPr lang="en-US" altLang="ja-JP" sz="1600" dirty="0" smtClean="0">
              <a:solidFill>
                <a:srgbClr val="131313"/>
              </a:solidFill>
              <a:ea typeface="Adobe Fan Heiti Std B"/>
              <a:cs typeface="Arial" pitchFamily="34" charset="0"/>
            </a:endParaRPr>
          </a:p>
          <a:p>
            <a:pPr lvl="0" defTabSz="3216062"/>
            <a:endParaRPr lang="en-US" altLang="ja-JP" sz="1050" dirty="0">
              <a:solidFill>
                <a:srgbClr val="131313"/>
              </a:solidFill>
              <a:ea typeface="Adobe Fan Heiti Std B"/>
              <a:cs typeface="Arial" pitchFamily="34" charset="0"/>
            </a:endParaRPr>
          </a:p>
          <a:p>
            <a:pPr marL="270000" indent="-270000" defTabSz="3216062">
              <a:buFont typeface="Arial"/>
              <a:buChar char="•"/>
            </a:pPr>
            <a:r>
              <a:rPr lang="en-US" altLang="ja-JP" sz="2600" b="1" dirty="0">
                <a:solidFill>
                  <a:srgbClr val="9F252A"/>
                </a:solidFill>
                <a:ea typeface="Adobe Fan Heiti Std B"/>
                <a:cs typeface="Arial" pitchFamily="34" charset="0"/>
              </a:rPr>
              <a:t>MPI RMA is not </a:t>
            </a:r>
            <a:r>
              <a:rPr lang="en-US" altLang="ja-JP" sz="2600" b="1" dirty="0" smtClean="0">
                <a:solidFill>
                  <a:srgbClr val="9F252A"/>
                </a:solidFill>
                <a:ea typeface="Adobe Fan Heiti Std B"/>
                <a:cs typeface="Arial" pitchFamily="34" charset="0"/>
              </a:rPr>
              <a:t>truly </a:t>
            </a:r>
            <a:r>
              <a:rPr lang="en-US" altLang="ja-JP" sz="2600" b="1" dirty="0">
                <a:solidFill>
                  <a:srgbClr val="9F252A"/>
                </a:solidFill>
                <a:ea typeface="Adobe Fan Heiti Std B"/>
                <a:cs typeface="Arial" pitchFamily="34" charset="0"/>
              </a:rPr>
              <a:t>asynchronous</a:t>
            </a:r>
            <a:endParaRPr lang="zh-CN" altLang="en-US" sz="2600" b="1" dirty="0">
              <a:solidFill>
                <a:srgbClr val="9F252A"/>
              </a:solidFill>
              <a:ea typeface="Adobe Fan Heiti Std B"/>
              <a:cs typeface="Arial" pitchFamily="34" charset="0"/>
            </a:endParaRPr>
          </a:p>
          <a:p>
            <a:pPr lvl="0" defTabSz="3216062"/>
            <a:endParaRPr lang="en-US" altLang="ja-JP" sz="2600" dirty="0" smtClean="0">
              <a:solidFill>
                <a:srgbClr val="131313"/>
              </a:solidFill>
              <a:ea typeface="Adobe Fan Heiti Std B"/>
              <a:cs typeface="Arial" pitchFamily="34" charset="0"/>
            </a:endParaRPr>
          </a:p>
        </p:txBody>
      </p:sp>
      <p:grpSp>
        <p:nvGrpSpPr>
          <p:cNvPr id="22" name="组 21"/>
          <p:cNvGrpSpPr/>
          <p:nvPr/>
        </p:nvGrpSpPr>
        <p:grpSpPr>
          <a:xfrm>
            <a:off x="15810948" y="10631393"/>
            <a:ext cx="5472608" cy="5213445"/>
            <a:chOff x="15915780" y="9867528"/>
            <a:chExt cx="5472608" cy="5213445"/>
          </a:xfrm>
        </p:grpSpPr>
        <p:sp>
          <p:nvSpPr>
            <p:cNvPr id="1536" name="矩形 1535"/>
            <p:cNvSpPr/>
            <p:nvPr/>
          </p:nvSpPr>
          <p:spPr>
            <a:xfrm>
              <a:off x="16744878" y="9867528"/>
              <a:ext cx="4643510" cy="430851"/>
            </a:xfrm>
            <a:prstGeom prst="rect">
              <a:avLst/>
            </a:prstGeom>
          </p:spPr>
          <p:txBody>
            <a:bodyPr wrap="square" lIns="91398" tIns="45702" rIns="91398" bIns="45702">
              <a:spAutoFit/>
            </a:bodyPr>
            <a:lstStyle/>
            <a:p>
              <a:pPr algn="ctr"/>
              <a:endParaRPr lang="en-US" altLang="ja-JP" sz="2200" b="1" i="1" dirty="0"/>
            </a:p>
          </p:txBody>
        </p:sp>
        <p:graphicFrame>
          <p:nvGraphicFramePr>
            <p:cNvPr id="817" name="グラフ 6"/>
            <p:cNvGraphicFramePr>
              <a:graphicFrameLocks/>
            </p:cNvGraphicFramePr>
            <p:nvPr>
              <p:extLst>
                <p:ext uri="{D42A27DB-BD31-4B8C-83A1-F6EECF244321}">
                  <p14:modId xmlns:p14="http://schemas.microsoft.com/office/powerpoint/2010/main" val="238851977"/>
                </p:ext>
              </p:extLst>
            </p:nvPr>
          </p:nvGraphicFramePr>
          <p:xfrm>
            <a:off x="15915780" y="10543823"/>
            <a:ext cx="5112568" cy="4537150"/>
          </p:xfrm>
          <a:graphic>
            <a:graphicData uri="http://schemas.openxmlformats.org/drawingml/2006/chart">
              <c:chart xmlns:c="http://schemas.openxmlformats.org/drawingml/2006/chart" xmlns:r="http://schemas.openxmlformats.org/officeDocument/2006/relationships" r:id="rId4"/>
            </a:graphicData>
          </a:graphic>
        </p:graphicFrame>
      </p:grpSp>
      <p:sp>
        <p:nvSpPr>
          <p:cNvPr id="819" name="圆角矩形 818"/>
          <p:cNvSpPr/>
          <p:nvPr/>
        </p:nvSpPr>
        <p:spPr>
          <a:xfrm>
            <a:off x="685082" y="4034880"/>
            <a:ext cx="7200800" cy="3306455"/>
          </a:xfrm>
          <a:prstGeom prst="roundRect">
            <a:avLst>
              <a:gd name="adj" fmla="val 4233"/>
            </a:avLst>
          </a:prstGeom>
          <a:noFill/>
          <a:ln>
            <a:gradFill flip="none" rotWithShape="1">
              <a:gsLst>
                <a:gs pos="0">
                  <a:schemeClr val="tx2">
                    <a:lumMod val="75000"/>
                  </a:schemeClr>
                </a:gs>
                <a:gs pos="100000">
                  <a:srgbClr val="FFFFFF"/>
                </a:gs>
              </a:gsLst>
              <a:lin ang="5400000" scaled="0"/>
              <a:tileRect/>
            </a:gradFill>
          </a:ln>
          <a:effectLst/>
        </p:spPr>
        <p:style>
          <a:lnRef idx="1">
            <a:schemeClr val="accent1"/>
          </a:lnRef>
          <a:fillRef idx="2">
            <a:schemeClr val="accent1"/>
          </a:fillRef>
          <a:effectRef idx="1">
            <a:schemeClr val="accent1"/>
          </a:effectRef>
          <a:fontRef idx="minor">
            <a:schemeClr val="dk1"/>
          </a:fontRef>
        </p:style>
        <p:txBody>
          <a:bodyPr lIns="91427" tIns="45715" rIns="91427" bIns="45715" spcCol="0" rtlCol="0" anchor="ctr"/>
          <a:lstStyle/>
          <a:p>
            <a:pPr algn="ctr" defTabSz="2950131"/>
            <a:endParaRPr lang="zh-CN" altLang="en-US" dirty="0"/>
          </a:p>
        </p:txBody>
      </p:sp>
      <p:sp>
        <p:nvSpPr>
          <p:cNvPr id="222" name="文本框 221"/>
          <p:cNvSpPr txBox="1"/>
          <p:nvPr/>
        </p:nvSpPr>
        <p:spPr>
          <a:xfrm>
            <a:off x="757090" y="4034880"/>
            <a:ext cx="7128792" cy="4608512"/>
          </a:xfrm>
          <a:prstGeom prst="rect">
            <a:avLst/>
          </a:prstGeom>
          <a:noFill/>
        </p:spPr>
        <p:txBody>
          <a:bodyPr wrap="square" lIns="91398" tIns="45702" rIns="91398" bIns="45702" rtlCol="0">
            <a:noAutofit/>
          </a:bodyPr>
          <a:lstStyle/>
          <a:p>
            <a:pPr marL="269875" indent="-177800">
              <a:spcBef>
                <a:spcPts val="645"/>
              </a:spcBef>
            </a:pPr>
            <a:r>
              <a:rPr lang="en-US" altLang="ja-JP" sz="4800" dirty="0" smtClean="0">
                <a:solidFill>
                  <a:schemeClr val="tx2">
                    <a:lumMod val="75000"/>
                  </a:schemeClr>
                </a:solidFill>
                <a:latin typeface="Adobe Caslon Pro Bold"/>
                <a:ea typeface="Adobe Song Std L" pitchFamily="18" charset="-128"/>
                <a:cs typeface="Adobe Caslon Pro Bold"/>
              </a:rPr>
              <a:t>I</a:t>
            </a:r>
            <a:r>
              <a:rPr lang="en-US" altLang="ja-JP" sz="2600" dirty="0" smtClean="0">
                <a:solidFill>
                  <a:prstClr val="black"/>
                </a:solidFill>
                <a:ea typeface="Adobe Song Std L" pitchFamily="18" charset="-128"/>
              </a:rPr>
              <a:t>n this thesis, we investigate the </a:t>
            </a:r>
            <a:r>
              <a:rPr lang="en-US" altLang="ja-JP" sz="2600" dirty="0" err="1" smtClean="0">
                <a:solidFill>
                  <a:prstClr val="black"/>
                </a:solidFill>
                <a:ea typeface="Adobe Song Std L" pitchFamily="18" charset="-128"/>
              </a:rPr>
              <a:t>characterist-ics</a:t>
            </a:r>
            <a:r>
              <a:rPr lang="en-US" altLang="ja-JP" sz="2600" dirty="0" smtClean="0">
                <a:solidFill>
                  <a:prstClr val="black"/>
                </a:solidFill>
                <a:ea typeface="Adobe Song Std L" pitchFamily="18" charset="-128"/>
              </a:rPr>
              <a:t> of MPI on massively parallel many-core architectures and propose efficient strategies for two most popular programming models: </a:t>
            </a:r>
          </a:p>
          <a:p>
            <a:pPr marL="269875" indent="-177800">
              <a:spcBef>
                <a:spcPts val="645"/>
              </a:spcBef>
            </a:pPr>
            <a:endParaRPr lang="en-US" altLang="ja-JP" sz="100" dirty="0" smtClean="0">
              <a:solidFill>
                <a:prstClr val="black"/>
              </a:solidFill>
              <a:ea typeface="Adobe Song Std L" pitchFamily="18" charset="-128"/>
            </a:endParaRPr>
          </a:p>
          <a:p>
            <a:pPr marL="269875" indent="-177800">
              <a:spcBef>
                <a:spcPts val="645"/>
              </a:spcBef>
              <a:buFont typeface="Arial"/>
              <a:buChar char="•"/>
            </a:pPr>
            <a:r>
              <a:rPr lang="en-US" altLang="ja-JP" sz="2600" b="1" dirty="0" smtClean="0">
                <a:ea typeface="Adobe Song Std L" pitchFamily="18" charset="-128"/>
              </a:rPr>
              <a:t>Improving core utilization and </a:t>
            </a:r>
            <a:r>
              <a:rPr lang="en-US" altLang="ja-JP" sz="2600" b="1" dirty="0" err="1" smtClean="0">
                <a:ea typeface="Adobe Song Std L" pitchFamily="18" charset="-128"/>
              </a:rPr>
              <a:t>commu-nication</a:t>
            </a:r>
            <a:r>
              <a:rPr lang="en-US" altLang="ja-JP" sz="2600" b="1" dirty="0" smtClean="0">
                <a:solidFill>
                  <a:srgbClr val="00558D"/>
                </a:solidFill>
                <a:ea typeface="Adobe Song Std L" pitchFamily="18" charset="-128"/>
              </a:rPr>
              <a:t> </a:t>
            </a:r>
            <a:r>
              <a:rPr lang="en-US" altLang="ja-JP" sz="2600" dirty="0" smtClean="0">
                <a:solidFill>
                  <a:prstClr val="black"/>
                </a:solidFill>
                <a:ea typeface="Adobe Song Std L" pitchFamily="18" charset="-128"/>
              </a:rPr>
              <a:t>for </a:t>
            </a:r>
            <a:r>
              <a:rPr lang="en-US" altLang="ja-JP" sz="2600" dirty="0">
                <a:solidFill>
                  <a:prstClr val="black"/>
                </a:solidFill>
                <a:ea typeface="Adobe Song Std L" pitchFamily="18" charset="-128"/>
              </a:rPr>
              <a:t>the hybrid </a:t>
            </a:r>
            <a:r>
              <a:rPr lang="en-US" altLang="ja-JP" sz="2600" dirty="0" err="1">
                <a:solidFill>
                  <a:prstClr val="black"/>
                </a:solidFill>
                <a:ea typeface="Adobe Song Std L" pitchFamily="18" charset="-128"/>
              </a:rPr>
              <a:t>MPI+thread</a:t>
            </a:r>
            <a:r>
              <a:rPr lang="en-US" altLang="ja-JP" sz="2600" dirty="0">
                <a:solidFill>
                  <a:prstClr val="black"/>
                </a:solidFill>
                <a:ea typeface="Adobe Song Std L" pitchFamily="18" charset="-128"/>
              </a:rPr>
              <a:t> model</a:t>
            </a:r>
            <a:r>
              <a:rPr lang="en-US" altLang="ja-JP" sz="2600" dirty="0" smtClean="0">
                <a:solidFill>
                  <a:prstClr val="black"/>
                </a:solidFill>
                <a:ea typeface="Adobe Song Std L" pitchFamily="18" charset="-128"/>
              </a:rPr>
              <a:t>;</a:t>
            </a:r>
          </a:p>
          <a:p>
            <a:pPr marL="269875" indent="-177800">
              <a:spcBef>
                <a:spcPts val="645"/>
              </a:spcBef>
              <a:buFont typeface="Arial"/>
              <a:buChar char="•"/>
            </a:pPr>
            <a:endParaRPr lang="en-US" altLang="ja-JP" sz="100" dirty="0">
              <a:solidFill>
                <a:prstClr val="black"/>
              </a:solidFill>
              <a:ea typeface="Adobe Song Std L" pitchFamily="18" charset="-128"/>
            </a:endParaRPr>
          </a:p>
          <a:p>
            <a:pPr marL="269875" indent="-177800">
              <a:spcBef>
                <a:spcPts val="645"/>
              </a:spcBef>
              <a:buFont typeface="Arial"/>
              <a:buChar char="•"/>
            </a:pPr>
            <a:r>
              <a:rPr lang="en-US" altLang="ja-JP" sz="2600" b="1" dirty="0" smtClean="0">
                <a:solidFill>
                  <a:srgbClr val="131313"/>
                </a:solidFill>
                <a:ea typeface="Adobe Song Std L" pitchFamily="18" charset="-128"/>
              </a:rPr>
              <a:t>Efficient process-based asynchronous </a:t>
            </a:r>
            <a:r>
              <a:rPr lang="en-US" altLang="ja-JP" sz="2600" b="1" dirty="0">
                <a:solidFill>
                  <a:srgbClr val="131313"/>
                </a:solidFill>
                <a:ea typeface="Adobe Song Std L" pitchFamily="18" charset="-128"/>
              </a:rPr>
              <a:t>p</a:t>
            </a:r>
            <a:r>
              <a:rPr lang="en-US" altLang="ja-JP" sz="2600" b="1" dirty="0" smtClean="0">
                <a:solidFill>
                  <a:srgbClr val="131313"/>
                </a:solidFill>
                <a:ea typeface="Adobe Song Std L" pitchFamily="18" charset="-128"/>
              </a:rPr>
              <a:t>rogress</a:t>
            </a:r>
            <a:r>
              <a:rPr lang="en-US" altLang="ja-JP" sz="2600" dirty="0" smtClean="0">
                <a:solidFill>
                  <a:prstClr val="black"/>
                </a:solidFill>
                <a:ea typeface="Adobe Song Std L" pitchFamily="18" charset="-128"/>
              </a:rPr>
              <a:t> for the </a:t>
            </a:r>
            <a:r>
              <a:rPr lang="en-US" altLang="ja-JP" sz="2600" dirty="0">
                <a:solidFill>
                  <a:prstClr val="black"/>
                </a:solidFill>
                <a:ea typeface="Adobe Song Std L" pitchFamily="18" charset="-128"/>
              </a:rPr>
              <a:t>MPI one-</a:t>
            </a:r>
            <a:r>
              <a:rPr lang="en-US" altLang="ja-JP" sz="2600" dirty="0" smtClean="0">
                <a:solidFill>
                  <a:prstClr val="black"/>
                </a:solidFill>
                <a:ea typeface="Adobe Song Std L" pitchFamily="18" charset="-128"/>
              </a:rPr>
              <a:t>sided </a:t>
            </a:r>
            <a:r>
              <a:rPr lang="en-US" altLang="ja-JP" sz="2600" dirty="0" err="1" smtClean="0">
                <a:solidFill>
                  <a:prstClr val="black"/>
                </a:solidFill>
                <a:ea typeface="Adobe Song Std L" pitchFamily="18" charset="-128"/>
              </a:rPr>
              <a:t>communica-tion</a:t>
            </a:r>
            <a:r>
              <a:rPr lang="en-US" altLang="ja-JP" sz="2600" dirty="0" smtClean="0">
                <a:solidFill>
                  <a:prstClr val="black"/>
                </a:solidFill>
                <a:ea typeface="Adobe Song Std L" pitchFamily="18" charset="-128"/>
              </a:rPr>
              <a:t> model.</a:t>
            </a:r>
            <a:endParaRPr lang="en-US" altLang="ja-JP" sz="2600" dirty="0">
              <a:solidFill>
                <a:prstClr val="black"/>
              </a:solidFill>
              <a:ea typeface="Adobe Song Std L" pitchFamily="18" charset="-128"/>
            </a:endParaRPr>
          </a:p>
        </p:txBody>
      </p:sp>
      <p:grpSp>
        <p:nvGrpSpPr>
          <p:cNvPr id="14" name="组 13"/>
          <p:cNvGrpSpPr/>
          <p:nvPr/>
        </p:nvGrpSpPr>
        <p:grpSpPr>
          <a:xfrm>
            <a:off x="8173914" y="4034880"/>
            <a:ext cx="13042504" cy="4693029"/>
            <a:chOff x="13862546" y="4225076"/>
            <a:chExt cx="13042504" cy="4693029"/>
          </a:xfrm>
        </p:grpSpPr>
        <p:sp>
          <p:nvSpPr>
            <p:cNvPr id="1032" name="コンテンツ プレースホルダー 4"/>
            <p:cNvSpPr txBox="1">
              <a:spLocks/>
            </p:cNvSpPr>
            <p:nvPr/>
          </p:nvSpPr>
          <p:spPr>
            <a:xfrm>
              <a:off x="13862546" y="4801140"/>
              <a:ext cx="5384913" cy="1870538"/>
            </a:xfrm>
            <a:prstGeom prst="rect">
              <a:avLst/>
            </a:prstGeom>
            <a:solidFill>
              <a:schemeClr val="bg1"/>
            </a:solidFill>
            <a:ln>
              <a:noFill/>
            </a:ln>
            <a:effectLst/>
          </p:spPr>
          <p:txBody>
            <a:bodyPr vert="horz" lIns="144000" tIns="160802" rIns="144000" bIns="160802" rtlCol="0">
              <a:noAutofit/>
            </a:bodyPr>
            <a:lstStyle>
              <a:lvl1pPr marL="1868805" indent="-1868805" algn="l" defTabSz="4983480" rtl="0" eaLnBrk="1" latinLnBrk="0" hangingPunct="1">
                <a:spcBef>
                  <a:spcPct val="20000"/>
                </a:spcBef>
                <a:buFont typeface="Arial" pitchFamily="34" charset="0"/>
                <a:buChar char="•"/>
                <a:defRPr kumimoji="1" sz="17400" kern="1200">
                  <a:solidFill>
                    <a:schemeClr val="tx1"/>
                  </a:solidFill>
                  <a:latin typeface="+mn-lt"/>
                  <a:ea typeface="+mn-ea"/>
                  <a:cs typeface="+mn-cs"/>
                </a:defRPr>
              </a:lvl1pPr>
              <a:lvl2pPr marL="4049078" indent="-1557338" algn="l" defTabSz="4983480" rtl="0" eaLnBrk="1" latinLnBrk="0" hangingPunct="1">
                <a:spcBef>
                  <a:spcPct val="20000"/>
                </a:spcBef>
                <a:buFont typeface="Arial" pitchFamily="34" charset="0"/>
                <a:buChar char="–"/>
                <a:defRPr kumimoji="1" sz="15300" kern="1200">
                  <a:solidFill>
                    <a:schemeClr val="tx1"/>
                  </a:solidFill>
                  <a:latin typeface="+mn-lt"/>
                  <a:ea typeface="+mn-ea"/>
                  <a:cs typeface="+mn-cs"/>
                </a:defRPr>
              </a:lvl2pPr>
              <a:lvl3pPr marL="6229350" indent="-1245870" algn="l" defTabSz="4983480" rtl="0" eaLnBrk="1" latinLnBrk="0" hangingPunct="1">
                <a:spcBef>
                  <a:spcPct val="20000"/>
                </a:spcBef>
                <a:buFont typeface="Arial" pitchFamily="34" charset="0"/>
                <a:buChar char="•"/>
                <a:defRPr kumimoji="1" sz="13100" kern="1200">
                  <a:solidFill>
                    <a:schemeClr val="tx1"/>
                  </a:solidFill>
                  <a:latin typeface="+mn-lt"/>
                  <a:ea typeface="+mn-ea"/>
                  <a:cs typeface="+mn-cs"/>
                </a:defRPr>
              </a:lvl3pPr>
              <a:lvl4pPr marL="87210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4pPr>
              <a:lvl5pPr marL="1121283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5pPr>
              <a:lvl6pPr marL="1370457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6pPr>
              <a:lvl7pPr marL="1619631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7pPr>
              <a:lvl8pPr marL="1868805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8pPr>
              <a:lvl9pPr marL="211797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9pPr>
            </a:lstStyle>
            <a:p>
              <a:pPr marL="213048" indent="-426097" defTabSz="3216062">
                <a:buFont typeface="Wingdings" pitchFamily="2" charset="2"/>
                <a:buChar char="n"/>
              </a:pPr>
              <a:r>
                <a:rPr lang="en-US" altLang="ja-JP" sz="2600" b="1" dirty="0" smtClean="0">
                  <a:solidFill>
                    <a:schemeClr val="tx2">
                      <a:lumMod val="75000"/>
                    </a:schemeClr>
                  </a:solidFill>
                  <a:ea typeface="Adobe Fan Heiti Std B"/>
                  <a:cs typeface="Arial" pitchFamily="34" charset="0"/>
                </a:rPr>
                <a:t>Many-Core</a:t>
              </a:r>
              <a:endParaRPr lang="en-US" altLang="ja-JP" sz="2600" b="1" dirty="0">
                <a:solidFill>
                  <a:schemeClr val="tx2">
                    <a:lumMod val="75000"/>
                  </a:schemeClr>
                </a:solidFill>
                <a:ea typeface="Adobe Fan Heiti Std B"/>
                <a:cs typeface="Arial" pitchFamily="34" charset="0"/>
              </a:endParaRPr>
            </a:p>
            <a:p>
              <a:pPr marL="270569" lvl="1" indent="-270569" defTabSz="3216062">
                <a:buFont typeface="Arial" pitchFamily="34" charset="0"/>
                <a:buChar char="•"/>
              </a:pPr>
              <a:r>
                <a:rPr lang="en-US" altLang="ja-JP" sz="2600" dirty="0" smtClean="0">
                  <a:ea typeface="Adobe Fan Heiti Std B"/>
                  <a:cs typeface="Arial" pitchFamily="34" charset="0"/>
                </a:rPr>
                <a:t>Massively parallel environment</a:t>
              </a:r>
            </a:p>
            <a:p>
              <a:pPr marL="270569" lvl="1" indent="-270569" defTabSz="3216062">
                <a:buFont typeface="Arial" pitchFamily="34" charset="0"/>
                <a:buChar char="•"/>
              </a:pPr>
              <a:r>
                <a:rPr lang="en-US" altLang="ja-JP" sz="2600" dirty="0" smtClean="0">
                  <a:ea typeface="Adobe Fan Heiti Std B"/>
                  <a:cs typeface="Arial" pitchFamily="34" charset="0"/>
                </a:rPr>
                <a:t>Intel</a:t>
              </a:r>
              <a:r>
                <a:rPr lang="en-US" altLang="ja-JP" sz="2600" dirty="0">
                  <a:ea typeface="Adobe Fan Heiti Std B"/>
                  <a:cs typeface="Arial" pitchFamily="34" charset="0"/>
                </a:rPr>
                <a:t>® Xeon Phi </a:t>
              </a:r>
              <a:endParaRPr lang="en-US" altLang="ja-JP" sz="2600" dirty="0" smtClean="0">
                <a:ea typeface="Adobe Fan Heiti Std B"/>
                <a:cs typeface="Arial" pitchFamily="34" charset="0"/>
              </a:endParaRPr>
            </a:p>
            <a:p>
              <a:pPr marL="270569" lvl="1" indent="-270569" defTabSz="3216062">
                <a:buFont typeface="Arial" pitchFamily="34" charset="0"/>
                <a:buChar char="•"/>
              </a:pPr>
              <a:r>
                <a:rPr lang="en-US" altLang="ja-JP" sz="2600" dirty="0" smtClean="0">
                  <a:ea typeface="Adobe Fan Heiti Std B"/>
                  <a:cs typeface="Arial" pitchFamily="34" charset="0"/>
                </a:rPr>
                <a:t>Blue </a:t>
              </a:r>
              <a:r>
                <a:rPr lang="en-US" altLang="ja-JP" sz="2600" dirty="0">
                  <a:ea typeface="Adobe Fan Heiti Std B"/>
                  <a:cs typeface="Arial" pitchFamily="34" charset="0"/>
                </a:rPr>
                <a:t>Gene/Q</a:t>
              </a:r>
            </a:p>
            <a:p>
              <a:pPr marL="0" lvl="1" indent="0" defTabSz="3216062">
                <a:buNone/>
              </a:pPr>
              <a:endParaRPr lang="en-US" altLang="ja-JP" sz="2600" b="1" dirty="0">
                <a:ea typeface="Adobe Fan Heiti Std B"/>
                <a:cs typeface="Arial" pitchFamily="34" charset="0"/>
              </a:endParaRPr>
            </a:p>
          </p:txBody>
        </p:sp>
        <p:sp>
          <p:nvSpPr>
            <p:cNvPr id="1775" name="コンテンツ プレースホルダー 4"/>
            <p:cNvSpPr txBox="1">
              <a:spLocks/>
            </p:cNvSpPr>
            <p:nvPr/>
          </p:nvSpPr>
          <p:spPr>
            <a:xfrm>
              <a:off x="20927188" y="4801140"/>
              <a:ext cx="5977862" cy="2014427"/>
            </a:xfrm>
            <a:prstGeom prst="rect">
              <a:avLst/>
            </a:prstGeom>
            <a:solidFill>
              <a:schemeClr val="bg1"/>
            </a:solidFill>
            <a:ln>
              <a:noFill/>
            </a:ln>
            <a:effectLst/>
          </p:spPr>
          <p:txBody>
            <a:bodyPr vert="horz" lIns="144000" tIns="160802" rIns="144000" bIns="160802" rtlCol="0">
              <a:noAutofit/>
            </a:bodyPr>
            <a:lstStyle>
              <a:lvl1pPr marL="1868805" indent="-1868805" algn="l" defTabSz="4983480" rtl="0" eaLnBrk="1" latinLnBrk="0" hangingPunct="1">
                <a:spcBef>
                  <a:spcPct val="20000"/>
                </a:spcBef>
                <a:buFont typeface="Arial" pitchFamily="34" charset="0"/>
                <a:buChar char="•"/>
                <a:defRPr kumimoji="1" sz="17400" kern="1200">
                  <a:solidFill>
                    <a:schemeClr val="tx1"/>
                  </a:solidFill>
                  <a:latin typeface="+mn-lt"/>
                  <a:ea typeface="+mn-ea"/>
                  <a:cs typeface="+mn-cs"/>
                </a:defRPr>
              </a:lvl1pPr>
              <a:lvl2pPr marL="4049078" indent="-1557338" algn="l" defTabSz="4983480" rtl="0" eaLnBrk="1" latinLnBrk="0" hangingPunct="1">
                <a:spcBef>
                  <a:spcPct val="20000"/>
                </a:spcBef>
                <a:buFont typeface="Arial" pitchFamily="34" charset="0"/>
                <a:buChar char="–"/>
                <a:defRPr kumimoji="1" sz="15300" kern="1200">
                  <a:solidFill>
                    <a:schemeClr val="tx1"/>
                  </a:solidFill>
                  <a:latin typeface="+mn-lt"/>
                  <a:ea typeface="+mn-ea"/>
                  <a:cs typeface="+mn-cs"/>
                </a:defRPr>
              </a:lvl2pPr>
              <a:lvl3pPr marL="6229350" indent="-1245870" algn="l" defTabSz="4983480" rtl="0" eaLnBrk="1" latinLnBrk="0" hangingPunct="1">
                <a:spcBef>
                  <a:spcPct val="20000"/>
                </a:spcBef>
                <a:buFont typeface="Arial" pitchFamily="34" charset="0"/>
                <a:buChar char="•"/>
                <a:defRPr kumimoji="1" sz="13100" kern="1200">
                  <a:solidFill>
                    <a:schemeClr val="tx1"/>
                  </a:solidFill>
                  <a:latin typeface="+mn-lt"/>
                  <a:ea typeface="+mn-ea"/>
                  <a:cs typeface="+mn-cs"/>
                </a:defRPr>
              </a:lvl3pPr>
              <a:lvl4pPr marL="87210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4pPr>
              <a:lvl5pPr marL="1121283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5pPr>
              <a:lvl6pPr marL="1370457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6pPr>
              <a:lvl7pPr marL="1619631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7pPr>
              <a:lvl8pPr marL="1868805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8pPr>
              <a:lvl9pPr marL="211797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9pPr>
            </a:lstStyle>
            <a:p>
              <a:pPr marL="213048" indent="-426097" defTabSz="3216062">
                <a:buFont typeface="Wingdings" pitchFamily="2" charset="2"/>
                <a:buChar char="n"/>
              </a:pPr>
              <a:r>
                <a:rPr lang="en-US" altLang="ja-JP" sz="2600" b="1" dirty="0">
                  <a:solidFill>
                    <a:schemeClr val="tx2">
                      <a:lumMod val="75000"/>
                    </a:schemeClr>
                  </a:solidFill>
                  <a:ea typeface="Adobe Fan Heiti Std B"/>
                  <a:cs typeface="Arial" pitchFamily="34" charset="0"/>
                </a:rPr>
                <a:t>Hardware Characteristics</a:t>
              </a:r>
            </a:p>
            <a:p>
              <a:pPr marL="270569" lvl="1" indent="-270569" defTabSz="3216062">
                <a:buFont typeface="Arial" pitchFamily="34" charset="0"/>
                <a:buChar char="•"/>
              </a:pPr>
              <a:r>
                <a:rPr lang="en-US" altLang="ja-JP" sz="2600" dirty="0">
                  <a:ea typeface="Adobe Fan Heiti Std B"/>
                  <a:cs typeface="Arial" pitchFamily="34" charset="0"/>
                </a:rPr>
                <a:t>Simple </a:t>
              </a:r>
              <a:r>
                <a:rPr lang="en-US" altLang="ja-JP" sz="2600" dirty="0" smtClean="0">
                  <a:ea typeface="Adobe Fan Heiti Std B"/>
                  <a:cs typeface="Arial" pitchFamily="34" charset="0"/>
                </a:rPr>
                <a:t>&amp; low </a:t>
              </a:r>
              <a:r>
                <a:rPr lang="en-US" altLang="ja-JP" sz="2600" dirty="0">
                  <a:ea typeface="Adobe Fan Heiti Std B"/>
                  <a:cs typeface="Arial" pitchFamily="34" charset="0"/>
                </a:rPr>
                <a:t>frequency core </a:t>
              </a:r>
              <a:r>
                <a:rPr lang="en-US" altLang="ja-JP" sz="2600" dirty="0" smtClean="0">
                  <a:ea typeface="Adobe Fan Heiti Std B"/>
                  <a:cs typeface="Arial" pitchFamily="34" charset="0"/>
                </a:rPr>
                <a:t>design</a:t>
              </a:r>
            </a:p>
            <a:p>
              <a:pPr marL="270569" lvl="1" indent="-270569" defTabSz="3216062">
                <a:buFont typeface="Arial" pitchFamily="34" charset="0"/>
                <a:buChar char="•"/>
              </a:pPr>
              <a:r>
                <a:rPr lang="en-US" altLang="ja-JP" sz="2600" dirty="0" smtClean="0">
                  <a:ea typeface="Adobe Fan Heiti Std B"/>
                  <a:cs typeface="Arial" pitchFamily="34" charset="0"/>
                </a:rPr>
                <a:t>#</a:t>
              </a:r>
              <a:r>
                <a:rPr lang="en-US" altLang="ja-JP" sz="2600" dirty="0" smtClean="0">
                  <a:ea typeface="Adobe Fan Heiti Std B"/>
                  <a:cs typeface="Arial" pitchFamily="34" charset="0"/>
                </a:rPr>
                <a:t>core </a:t>
              </a:r>
              <a:r>
                <a:rPr lang="en-US" altLang="ja-JP" sz="2600" dirty="0" smtClean="0">
                  <a:ea typeface="Adobe Fan Heiti Std B"/>
                  <a:cs typeface="Arial" pitchFamily="34" charset="0"/>
                </a:rPr>
                <a:t>increases faster </a:t>
              </a:r>
              <a:r>
                <a:rPr lang="en-US" altLang="ja-JP" sz="2600" dirty="0">
                  <a:ea typeface="Adobe Fan Heiti Std B"/>
                  <a:cs typeface="Arial" pitchFamily="34" charset="0"/>
                </a:rPr>
                <a:t>than other on-</a:t>
              </a:r>
              <a:r>
                <a:rPr lang="en-US" altLang="ja-JP" sz="2600" dirty="0" smtClean="0">
                  <a:ea typeface="Adobe Fan Heiti Std B"/>
                  <a:cs typeface="Arial" pitchFamily="34" charset="0"/>
                </a:rPr>
                <a:t>chip resources</a:t>
              </a:r>
              <a:endParaRPr lang="en-US" altLang="ja-JP" sz="2600" b="1" dirty="0">
                <a:ea typeface="Adobe Fan Heiti Std B"/>
                <a:cs typeface="Arial" pitchFamily="34" charset="0"/>
              </a:endParaRPr>
            </a:p>
            <a:p>
              <a:pPr marL="0" lvl="1" indent="0" defTabSz="3216062">
                <a:buNone/>
              </a:pPr>
              <a:endParaRPr lang="en-US" altLang="ja-JP" sz="2600" b="1" dirty="0">
                <a:ea typeface="Adobe Fan Heiti Std B"/>
                <a:cs typeface="Arial" pitchFamily="34" charset="0"/>
              </a:endParaRPr>
            </a:p>
          </p:txBody>
        </p:sp>
        <p:sp>
          <p:nvSpPr>
            <p:cNvPr id="1189" name="片側の 2 つの角を丸めた四角形 1033"/>
            <p:cNvSpPr/>
            <p:nvPr/>
          </p:nvSpPr>
          <p:spPr>
            <a:xfrm>
              <a:off x="13862546" y="4225076"/>
              <a:ext cx="12601400" cy="576000"/>
            </a:xfrm>
            <a:prstGeom prst="round2SameRect">
              <a:avLst>
                <a:gd name="adj1" fmla="val 25637"/>
                <a:gd name="adj2" fmla="val 0"/>
              </a:avLst>
            </a:prstGeom>
            <a:gradFill flip="none" rotWithShape="1">
              <a:gsLst>
                <a:gs pos="0">
                  <a:schemeClr val="tx2">
                    <a:lumMod val="50000"/>
                  </a:schemeClr>
                </a:gs>
                <a:gs pos="30000">
                  <a:schemeClr val="tx2">
                    <a:lumMod val="75000"/>
                  </a:schemeClr>
                </a:gs>
                <a:gs pos="64000">
                  <a:schemeClr val="tx2">
                    <a:lumMod val="50000"/>
                  </a:schemeClr>
                </a:gs>
                <a:gs pos="91000">
                  <a:srgbClr val="7BCAE4"/>
                </a:gs>
                <a:gs pos="100000">
                  <a:srgbClr val="CBF1F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70438" tIns="170438" rIns="170438" bIns="170438" rtlCol="0" anchor="ctr"/>
            <a:lstStyle/>
            <a:p>
              <a:r>
                <a:rPr lang="en-US" altLang="ja-JP" sz="2800" b="1" dirty="0">
                  <a:solidFill>
                    <a:schemeClr val="bg1"/>
                  </a:solidFill>
                  <a:ea typeface="Adobe Heiti Std R" pitchFamily="34" charset="-128"/>
                </a:rPr>
                <a:t>Background</a:t>
              </a:r>
            </a:p>
          </p:txBody>
        </p:sp>
        <p:sp>
          <p:nvSpPr>
            <p:cNvPr id="1776" name="コンテンツ プレースホルダー 4"/>
            <p:cNvSpPr txBox="1">
              <a:spLocks/>
            </p:cNvSpPr>
            <p:nvPr/>
          </p:nvSpPr>
          <p:spPr>
            <a:xfrm>
              <a:off x="13862546" y="6817364"/>
              <a:ext cx="10282202" cy="1870538"/>
            </a:xfrm>
            <a:prstGeom prst="rect">
              <a:avLst/>
            </a:prstGeom>
            <a:solidFill>
              <a:schemeClr val="bg1"/>
            </a:solidFill>
            <a:ln>
              <a:noFill/>
            </a:ln>
            <a:effectLst/>
          </p:spPr>
          <p:txBody>
            <a:bodyPr vert="horz" lIns="144000" tIns="160802" rIns="144000" bIns="160802" rtlCol="0">
              <a:noAutofit/>
            </a:bodyPr>
            <a:lstStyle>
              <a:lvl1pPr marL="1868805" indent="-1868805" algn="l" defTabSz="4983480" rtl="0" eaLnBrk="1" latinLnBrk="0" hangingPunct="1">
                <a:spcBef>
                  <a:spcPct val="20000"/>
                </a:spcBef>
                <a:buFont typeface="Arial" pitchFamily="34" charset="0"/>
                <a:buChar char="•"/>
                <a:defRPr kumimoji="1" sz="17400" kern="1200">
                  <a:solidFill>
                    <a:schemeClr val="tx1"/>
                  </a:solidFill>
                  <a:latin typeface="+mn-lt"/>
                  <a:ea typeface="+mn-ea"/>
                  <a:cs typeface="+mn-cs"/>
                </a:defRPr>
              </a:lvl1pPr>
              <a:lvl2pPr marL="4049078" indent="-1557338" algn="l" defTabSz="4983480" rtl="0" eaLnBrk="1" latinLnBrk="0" hangingPunct="1">
                <a:spcBef>
                  <a:spcPct val="20000"/>
                </a:spcBef>
                <a:buFont typeface="Arial" pitchFamily="34" charset="0"/>
                <a:buChar char="–"/>
                <a:defRPr kumimoji="1" sz="15300" kern="1200">
                  <a:solidFill>
                    <a:schemeClr val="tx1"/>
                  </a:solidFill>
                  <a:latin typeface="+mn-lt"/>
                  <a:ea typeface="+mn-ea"/>
                  <a:cs typeface="+mn-cs"/>
                </a:defRPr>
              </a:lvl2pPr>
              <a:lvl3pPr marL="6229350" indent="-1245870" algn="l" defTabSz="4983480" rtl="0" eaLnBrk="1" latinLnBrk="0" hangingPunct="1">
                <a:spcBef>
                  <a:spcPct val="20000"/>
                </a:spcBef>
                <a:buFont typeface="Arial" pitchFamily="34" charset="0"/>
                <a:buChar char="•"/>
                <a:defRPr kumimoji="1" sz="13100" kern="1200">
                  <a:solidFill>
                    <a:schemeClr val="tx1"/>
                  </a:solidFill>
                  <a:latin typeface="+mn-lt"/>
                  <a:ea typeface="+mn-ea"/>
                  <a:cs typeface="+mn-cs"/>
                </a:defRPr>
              </a:lvl3pPr>
              <a:lvl4pPr marL="87210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4pPr>
              <a:lvl5pPr marL="1121283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5pPr>
              <a:lvl6pPr marL="1370457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6pPr>
              <a:lvl7pPr marL="1619631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7pPr>
              <a:lvl8pPr marL="1868805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8pPr>
              <a:lvl9pPr marL="211797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9pPr>
            </a:lstStyle>
            <a:p>
              <a:pPr marL="213048" indent="-426097" defTabSz="3216062">
                <a:buFont typeface="Wingdings" pitchFamily="2" charset="2"/>
                <a:buChar char="n"/>
              </a:pPr>
              <a:r>
                <a:rPr lang="en-US" altLang="ja-JP" sz="2600" b="1" dirty="0">
                  <a:solidFill>
                    <a:schemeClr val="tx2">
                      <a:lumMod val="75000"/>
                    </a:schemeClr>
                  </a:solidFill>
                  <a:ea typeface="Adobe Fan Heiti Std B"/>
                  <a:cs typeface="Arial" pitchFamily="34" charset="0"/>
                </a:rPr>
                <a:t>Parallelism and Resource Sharing in Scientific Applications</a:t>
              </a:r>
            </a:p>
          </p:txBody>
        </p:sp>
        <p:sp>
          <p:nvSpPr>
            <p:cNvPr id="220" name="文本框 219"/>
            <p:cNvSpPr txBox="1"/>
            <p:nvPr/>
          </p:nvSpPr>
          <p:spPr>
            <a:xfrm>
              <a:off x="20994073" y="7465436"/>
              <a:ext cx="5400600" cy="972538"/>
            </a:xfrm>
            <a:prstGeom prst="rect">
              <a:avLst/>
            </a:prstGeom>
            <a:noFill/>
          </p:spPr>
          <p:txBody>
            <a:bodyPr wrap="square" lIns="91398" tIns="45702" rIns="91398" bIns="45702" rtlCol="0">
              <a:spAutoFit/>
            </a:bodyPr>
            <a:lstStyle/>
            <a:p>
              <a:pPr marL="456994" lvl="1" indent="-456994" defTabSz="3216062">
                <a:spcBef>
                  <a:spcPts val="624"/>
                </a:spcBef>
                <a:buFont typeface="+mj-lt"/>
                <a:buAutoNum type="arabicPeriod" startAt="2"/>
              </a:pPr>
              <a:r>
                <a:rPr lang="en-US" altLang="ja-JP" sz="2600" b="1" dirty="0">
                  <a:ea typeface="Adobe Fan Heiti Std B"/>
                  <a:cs typeface="Arial" pitchFamily="34" charset="0"/>
                </a:rPr>
                <a:t>MPI RMA-based </a:t>
              </a:r>
              <a:r>
                <a:rPr lang="en-US" altLang="ja-JP" sz="2600" b="1" dirty="0" smtClean="0">
                  <a:ea typeface="Adobe Fan Heiti Std B"/>
                  <a:cs typeface="Arial" pitchFamily="34" charset="0"/>
                </a:rPr>
                <a:t>PGAS model</a:t>
              </a:r>
              <a:endParaRPr lang="en-US" altLang="ja-JP" sz="2600" dirty="0">
                <a:ea typeface="Adobe Fan Heiti Std B"/>
                <a:cs typeface="Arial" pitchFamily="34" charset="0"/>
              </a:endParaRPr>
            </a:p>
            <a:p>
              <a:pPr marL="342746" lvl="1" indent="-342746" defTabSz="3216062">
                <a:spcBef>
                  <a:spcPts val="624"/>
                </a:spcBef>
                <a:buFont typeface="Wingdings" charset="2"/>
                <a:buChar char="ü"/>
              </a:pPr>
              <a:r>
                <a:rPr lang="en-US" altLang="ja-JP" sz="2600" dirty="0">
                  <a:ea typeface="Adobe Fan Heiti Std B"/>
                  <a:cs typeface="Arial" pitchFamily="34" charset="0"/>
                </a:rPr>
                <a:t>M</a:t>
              </a:r>
              <a:r>
                <a:rPr lang="en-US" altLang="ja-JP" sz="2600" dirty="0" smtClean="0">
                  <a:ea typeface="Adobe Fan Heiti Std B"/>
                  <a:cs typeface="Arial" pitchFamily="34" charset="0"/>
                </a:rPr>
                <a:t>emory </a:t>
              </a:r>
              <a:r>
                <a:rPr lang="en-US" altLang="ja-JP" sz="2600" dirty="0">
                  <a:ea typeface="Adobe Fan Heiti Std B"/>
                  <a:cs typeface="Arial" pitchFamily="34" charset="0"/>
                </a:rPr>
                <a:t>sharing across nodes </a:t>
              </a:r>
            </a:p>
          </p:txBody>
        </p:sp>
        <p:sp>
          <p:nvSpPr>
            <p:cNvPr id="221" name="文本框 220"/>
            <p:cNvSpPr txBox="1"/>
            <p:nvPr/>
          </p:nvSpPr>
          <p:spPr>
            <a:xfrm>
              <a:off x="14006562" y="7465436"/>
              <a:ext cx="8280920" cy="1452669"/>
            </a:xfrm>
            <a:prstGeom prst="rect">
              <a:avLst/>
            </a:prstGeom>
            <a:noFill/>
          </p:spPr>
          <p:txBody>
            <a:bodyPr wrap="square" lIns="91398" tIns="45702" rIns="91398" bIns="45702" rtlCol="0">
              <a:spAutoFit/>
            </a:bodyPr>
            <a:lstStyle/>
            <a:p>
              <a:pPr marL="456994" lvl="1" indent="-456994" defTabSz="3216062">
                <a:spcBef>
                  <a:spcPts val="624"/>
                </a:spcBef>
                <a:buFont typeface="+mj-lt"/>
                <a:buAutoNum type="arabicPeriod"/>
              </a:pPr>
              <a:r>
                <a:rPr lang="en-US" altLang="ja-JP" sz="2600" b="1" dirty="0">
                  <a:ea typeface="Adobe Fan Heiti Std B"/>
                  <a:cs typeface="Arial" pitchFamily="34" charset="0"/>
                </a:rPr>
                <a:t>Hybrid </a:t>
              </a:r>
              <a:r>
                <a:rPr lang="en-US" altLang="ja-JP" sz="2600" b="1" dirty="0" err="1">
                  <a:ea typeface="Adobe Fan Heiti Std B"/>
                  <a:cs typeface="Arial" pitchFamily="34" charset="0"/>
                </a:rPr>
                <a:t>MPI+</a:t>
              </a:r>
              <a:r>
                <a:rPr lang="en-US" altLang="ja-JP" sz="2600" b="1" dirty="0" err="1" smtClean="0">
                  <a:ea typeface="Adobe Fan Heiti Std B"/>
                  <a:cs typeface="Arial" pitchFamily="34" charset="0"/>
                </a:rPr>
                <a:t>threads</a:t>
              </a:r>
              <a:r>
                <a:rPr lang="en-US" altLang="ja-JP" sz="2600" b="1" dirty="0" smtClean="0">
                  <a:ea typeface="Adobe Fan Heiti Std B"/>
                  <a:cs typeface="Arial" pitchFamily="34" charset="0"/>
                </a:rPr>
                <a:t> model</a:t>
              </a:r>
              <a:endParaRPr lang="en-US" altLang="ja-JP" sz="2600" b="1" dirty="0">
                <a:ea typeface="Adobe Fan Heiti Std B"/>
                <a:cs typeface="Arial" pitchFamily="34" charset="0"/>
              </a:endParaRPr>
            </a:p>
            <a:p>
              <a:pPr marL="342746" lvl="1" indent="-342746" defTabSz="3216062">
                <a:spcBef>
                  <a:spcPts val="624"/>
                </a:spcBef>
                <a:buFont typeface="Wingdings" charset="2"/>
                <a:buChar char="ü"/>
              </a:pPr>
              <a:r>
                <a:rPr lang="en-US" altLang="ja-JP" sz="2600" dirty="0" smtClean="0">
                  <a:ea typeface="Adobe Fan Heiti Std B"/>
                  <a:cs typeface="Arial" pitchFamily="34" charset="0"/>
                </a:rPr>
                <a:t>Massive </a:t>
              </a:r>
              <a:r>
                <a:rPr lang="en-US" altLang="ja-JP" sz="2600" dirty="0">
                  <a:ea typeface="Adobe Fan Heiti Std B"/>
                  <a:cs typeface="Arial" pitchFamily="34" charset="0"/>
                </a:rPr>
                <a:t>parallelism in computation</a:t>
              </a:r>
            </a:p>
            <a:p>
              <a:pPr marL="342746" lvl="1" indent="-342746" defTabSz="3216062">
                <a:spcBef>
                  <a:spcPts val="624"/>
                </a:spcBef>
                <a:buFont typeface="Wingdings" charset="2"/>
                <a:buChar char="ü"/>
              </a:pPr>
              <a:r>
                <a:rPr lang="en-US" altLang="ja-JP" sz="2600" dirty="0">
                  <a:ea typeface="Adobe Fan Heiti Std B"/>
                  <a:cs typeface="Arial" pitchFamily="34" charset="0"/>
                </a:rPr>
                <a:t>On-chip resource sharing between threads</a:t>
              </a:r>
            </a:p>
          </p:txBody>
        </p:sp>
        <p:pic>
          <p:nvPicPr>
            <p:cNvPr id="1046" name="Picture 2" descr="http://upload.wikimedia.org/wikipedia/commons/thumb/6/61/Mira_-_Blue_Gene_Q_at_Argonne_National_Laboratory_-_Skin.jpg/220px-Mira_-_Blue_Gene_Q_at_Argonne_National_Laboratory_-_Ski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32914" y="5377204"/>
              <a:ext cx="1670392" cy="1458280"/>
            </a:xfrm>
            <a:prstGeom prst="rect">
              <a:avLst/>
            </a:prstGeom>
            <a:gradFill flip="none" rotWithShape="1">
              <a:gsLst>
                <a:gs pos="0">
                  <a:schemeClr val="tx2">
                    <a:lumMod val="50000"/>
                  </a:schemeClr>
                </a:gs>
                <a:gs pos="30000">
                  <a:schemeClr val="tx2">
                    <a:lumMod val="75000"/>
                  </a:schemeClr>
                </a:gs>
                <a:gs pos="64000">
                  <a:schemeClr val="tx2">
                    <a:lumMod val="50000"/>
                  </a:schemeClr>
                </a:gs>
                <a:gs pos="91000">
                  <a:srgbClr val="7BCAE4"/>
                </a:gs>
                <a:gs pos="100000">
                  <a:srgbClr val="CBF1F2"/>
                </a:gs>
              </a:gsLst>
              <a:lin ang="0" scaled="1"/>
              <a:tileRect/>
            </a:gradFill>
            <a:ln>
              <a:noFill/>
            </a:ln>
            <a:extLst/>
          </p:spPr>
        </p:pic>
        <p:pic>
          <p:nvPicPr>
            <p:cNvPr id="143" name="図 1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30898" y="5882940"/>
              <a:ext cx="1872208" cy="1100973"/>
            </a:xfrm>
            <a:prstGeom prst="rect">
              <a:avLst/>
            </a:prstGeom>
            <a:noFill/>
            <a:ln>
              <a:noFill/>
            </a:ln>
          </p:spPr>
        </p:pic>
      </p:grpSp>
      <p:grpSp>
        <p:nvGrpSpPr>
          <p:cNvPr id="3" name="组 2"/>
          <p:cNvGrpSpPr/>
          <p:nvPr/>
        </p:nvGrpSpPr>
        <p:grpSpPr>
          <a:xfrm>
            <a:off x="14726642" y="22180896"/>
            <a:ext cx="6001463" cy="4858585"/>
            <a:chOff x="14701843" y="22324912"/>
            <a:chExt cx="6001463" cy="4858585"/>
          </a:xfrm>
        </p:grpSpPr>
        <p:graphicFrame>
          <p:nvGraphicFramePr>
            <p:cNvPr id="414" name="图表 413"/>
            <p:cNvGraphicFramePr>
              <a:graphicFrameLocks/>
            </p:cNvGraphicFramePr>
            <p:nvPr>
              <p:extLst>
                <p:ext uri="{D42A27DB-BD31-4B8C-83A1-F6EECF244321}">
                  <p14:modId xmlns:p14="http://schemas.microsoft.com/office/powerpoint/2010/main" val="173963828"/>
                </p:ext>
              </p:extLst>
            </p:nvPr>
          </p:nvGraphicFramePr>
          <p:xfrm>
            <a:off x="14701844" y="23943497"/>
            <a:ext cx="5760000" cy="3240000"/>
          </p:xfrm>
          <a:graphic>
            <a:graphicData uri="http://schemas.openxmlformats.org/drawingml/2006/chart">
              <c:chart xmlns:c="http://schemas.openxmlformats.org/drawingml/2006/chart" xmlns:r="http://schemas.openxmlformats.org/officeDocument/2006/relationships" r:id="rId7"/>
            </a:graphicData>
          </a:graphic>
        </p:graphicFrame>
        <p:grpSp>
          <p:nvGrpSpPr>
            <p:cNvPr id="417" name="组 416"/>
            <p:cNvGrpSpPr/>
            <p:nvPr/>
          </p:nvGrpSpPr>
          <p:grpSpPr>
            <a:xfrm>
              <a:off x="14701843" y="22324912"/>
              <a:ext cx="6001463" cy="1546577"/>
              <a:chOff x="6340436" y="3035064"/>
              <a:chExt cx="5802076" cy="1546577"/>
            </a:xfrm>
          </p:grpSpPr>
          <p:pic>
            <p:nvPicPr>
              <p:cNvPr id="419" name="图片 418"/>
              <p:cNvPicPr>
                <a:picLocks noChangeAspect="1"/>
              </p:cNvPicPr>
              <p:nvPr/>
            </p:nvPicPr>
            <p:blipFill>
              <a:blip r:embed="rId8"/>
              <a:stretch>
                <a:fillRect/>
              </a:stretch>
            </p:blipFill>
            <p:spPr>
              <a:xfrm>
                <a:off x="6479668" y="3683136"/>
                <a:ext cx="833697" cy="829751"/>
              </a:xfrm>
              <a:prstGeom prst="rect">
                <a:avLst/>
              </a:prstGeom>
            </p:spPr>
          </p:pic>
          <p:sp>
            <p:nvSpPr>
              <p:cNvPr id="420" name="矩形 419"/>
              <p:cNvSpPr/>
              <p:nvPr/>
            </p:nvSpPr>
            <p:spPr>
              <a:xfrm>
                <a:off x="6340436" y="3035064"/>
                <a:ext cx="5802076" cy="1546577"/>
              </a:xfrm>
              <a:prstGeom prst="rect">
                <a:avLst/>
              </a:prstGeom>
            </p:spPr>
            <p:txBody>
              <a:bodyPr wrap="square">
                <a:spAutoFit/>
              </a:bodyPr>
              <a:lstStyle/>
              <a:p>
                <a:pPr marL="0" lvl="1" defTabSz="3216062">
                  <a:buSzPct val="80000"/>
                </a:pPr>
                <a:r>
                  <a:rPr lang="en-US" altLang="zh-CN" sz="2400" b="1" i="1" dirty="0" err="1" smtClean="0">
                    <a:solidFill>
                      <a:srgbClr val="000000"/>
                    </a:solidFill>
                    <a:ea typeface="Adobe Fan Heiti Std B"/>
                    <a:cs typeface="Arial" pitchFamily="34" charset="0"/>
                  </a:rPr>
                  <a:t>NWChem</a:t>
                </a:r>
                <a:r>
                  <a:rPr lang="en-US" altLang="zh-CN" sz="2400" b="1" i="1" dirty="0" smtClean="0">
                    <a:solidFill>
                      <a:srgbClr val="000000"/>
                    </a:solidFill>
                    <a:ea typeface="Adobe Fan Heiti Std B"/>
                    <a:cs typeface="Arial" pitchFamily="34" charset="0"/>
                  </a:rPr>
                  <a:t> </a:t>
                </a:r>
                <a:r>
                  <a:rPr lang="en-US" altLang="zh-CN" sz="2400" b="1" i="1" dirty="0">
                    <a:solidFill>
                      <a:srgbClr val="000000"/>
                    </a:solidFill>
                    <a:ea typeface="Adobe Fan Heiti Std B"/>
                    <a:cs typeface="Arial" pitchFamily="34" charset="0"/>
                  </a:rPr>
                  <a:t>Quantum Chemistry Suite</a:t>
                </a:r>
              </a:p>
              <a:p>
                <a:pPr marL="1588" lvl="1"/>
                <a:endParaRPr lang="en-US" altLang="zh-CN" sz="1050" b="1" i="1" dirty="0">
                  <a:solidFill>
                    <a:schemeClr val="tx1">
                      <a:lumMod val="75000"/>
                    </a:schemeClr>
                  </a:solidFill>
                </a:endParaRPr>
              </a:p>
              <a:p>
                <a:pPr marL="1082675" lvl="1"/>
                <a:r>
                  <a:rPr lang="en-US" altLang="zh-CN" sz="2000" i="1" dirty="0" smtClean="0">
                    <a:solidFill>
                      <a:schemeClr val="bg2">
                        <a:lumMod val="10000"/>
                      </a:schemeClr>
                    </a:solidFill>
                  </a:rPr>
                  <a:t>NERSC </a:t>
                </a:r>
                <a:r>
                  <a:rPr lang="en-US" altLang="zh-CN" sz="2000" i="1" dirty="0">
                    <a:solidFill>
                      <a:schemeClr val="bg2">
                        <a:lumMod val="10000"/>
                      </a:schemeClr>
                    </a:solidFill>
                  </a:rPr>
                  <a:t>Edison Cray </a:t>
                </a:r>
                <a:r>
                  <a:rPr lang="en-US" altLang="zh-CN" sz="2000" i="1" dirty="0" smtClean="0">
                    <a:solidFill>
                      <a:schemeClr val="bg2">
                        <a:lumMod val="10000"/>
                      </a:schemeClr>
                    </a:solidFill>
                  </a:rPr>
                  <a:t>XC30</a:t>
                </a:r>
              </a:p>
              <a:p>
                <a:pPr marL="1082675" lvl="1"/>
                <a:r>
                  <a:rPr lang="en-US" altLang="zh-CN" sz="2000" i="1" dirty="0" smtClean="0">
                    <a:solidFill>
                      <a:schemeClr val="bg2">
                        <a:lumMod val="10000"/>
                      </a:schemeClr>
                    </a:solidFill>
                  </a:rPr>
                  <a:t>Input </a:t>
                </a:r>
                <a:r>
                  <a:rPr lang="en-US" altLang="zh-CN" sz="2000" i="1" dirty="0">
                    <a:solidFill>
                      <a:schemeClr val="bg2">
                        <a:lumMod val="10000"/>
                      </a:schemeClr>
                    </a:solidFill>
                  </a:rPr>
                  <a:t>tce_c20_triplet </a:t>
                </a:r>
                <a:endParaRPr lang="en-US" altLang="zh-CN" sz="2000" i="1" dirty="0" smtClean="0">
                  <a:solidFill>
                    <a:schemeClr val="bg2">
                      <a:lumMod val="10000"/>
                    </a:schemeClr>
                  </a:solidFill>
                </a:endParaRPr>
              </a:p>
              <a:p>
                <a:pPr marL="1082675" lvl="1"/>
                <a:r>
                  <a:rPr lang="en-US" altLang="zh-CN" sz="2000" i="1" dirty="0" smtClean="0">
                    <a:solidFill>
                      <a:schemeClr val="bg2">
                        <a:lumMod val="10000"/>
                      </a:schemeClr>
                    </a:solidFill>
                  </a:rPr>
                  <a:t>Compute</a:t>
                </a:r>
                <a:r>
                  <a:rPr lang="en-US" altLang="zh-CN" sz="2000" i="1" dirty="0">
                    <a:solidFill>
                      <a:schemeClr val="bg2">
                        <a:lumMod val="10000"/>
                      </a:schemeClr>
                    </a:solidFill>
                  </a:rPr>
                  <a:t>-intensive CCSD(T) simulation</a:t>
                </a:r>
                <a:endParaRPr lang="zh-CN" altLang="en-US" sz="2000" i="1" dirty="0">
                  <a:solidFill>
                    <a:schemeClr val="bg2">
                      <a:lumMod val="10000"/>
                    </a:schemeClr>
                  </a:solidFill>
                </a:endParaRPr>
              </a:p>
            </p:txBody>
          </p:sp>
        </p:grpSp>
      </p:grpSp>
      <p:graphicFrame>
        <p:nvGraphicFramePr>
          <p:cNvPr id="1049" name="表格 1048"/>
          <p:cNvGraphicFramePr>
            <a:graphicFrameLocks noGrp="1"/>
          </p:cNvGraphicFramePr>
          <p:nvPr>
            <p:extLst>
              <p:ext uri="{D42A27DB-BD31-4B8C-83A1-F6EECF244321}">
                <p14:modId xmlns:p14="http://schemas.microsoft.com/office/powerpoint/2010/main" val="2911782124"/>
              </p:ext>
            </p:extLst>
          </p:nvPr>
        </p:nvGraphicFramePr>
        <p:xfrm>
          <a:off x="1837210" y="18526575"/>
          <a:ext cx="840609" cy="840846"/>
        </p:xfrm>
        <a:graphic>
          <a:graphicData uri="http://schemas.openxmlformats.org/drawingml/2006/table">
            <a:tbl>
              <a:tblPr firstRow="1" bandRow="1">
                <a:tableStyleId>{BC89EF96-8CEA-46FF-86C4-4CE0E7609802}</a:tableStyleId>
              </a:tblPr>
              <a:tblGrid>
                <a:gridCol w="280203"/>
                <a:gridCol w="280203"/>
                <a:gridCol w="280203"/>
              </a:tblGrid>
              <a:tr h="280282">
                <a:tc>
                  <a:txBody>
                    <a:bodyPr/>
                    <a:lstStyle/>
                    <a:p>
                      <a:endParaRPr lang="zh-CN" altLang="en-US" sz="700" dirty="0"/>
                    </a:p>
                  </a:txBody>
                  <a:tcPr marT="45680" marB="45680">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tx2">
                        <a:lumMod val="60000"/>
                        <a:lumOff val="40000"/>
                      </a:schemeClr>
                    </a:solidFill>
                  </a:tcPr>
                </a:tc>
                <a:tc>
                  <a:txBody>
                    <a:bodyPr/>
                    <a:lstStyle/>
                    <a:p>
                      <a:endParaRPr lang="zh-CN" altLang="en-US" sz="700" dirty="0"/>
                    </a:p>
                  </a:txBody>
                  <a:tcPr marT="45680" marB="45680">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endParaRPr lang="zh-CN" altLang="en-US" sz="700" dirty="0"/>
                    </a:p>
                  </a:txBody>
                  <a:tcPr marT="45680" marB="45680">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tx2">
                        <a:lumMod val="20000"/>
                        <a:lumOff val="80000"/>
                      </a:schemeClr>
                    </a:solidFill>
                  </a:tcPr>
                </a:tc>
              </a:tr>
              <a:tr h="280282">
                <a:tc>
                  <a:txBody>
                    <a:bodyPr/>
                    <a:lstStyle/>
                    <a:p>
                      <a:endParaRPr lang="zh-CN" altLang="en-US" sz="700" dirty="0"/>
                    </a:p>
                  </a:txBody>
                  <a:tcPr marT="45680" marB="45680">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tx2">
                        <a:lumMod val="20000"/>
                        <a:lumOff val="80000"/>
                      </a:schemeClr>
                    </a:solidFill>
                  </a:tcPr>
                </a:tc>
                <a:tc>
                  <a:txBody>
                    <a:bodyPr/>
                    <a:lstStyle/>
                    <a:p>
                      <a:endParaRPr lang="zh-CN" altLang="en-US" sz="700" dirty="0"/>
                    </a:p>
                  </a:txBody>
                  <a:tcPr marT="45680" marB="45680">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tx2">
                        <a:lumMod val="20000"/>
                        <a:lumOff val="80000"/>
                      </a:schemeClr>
                    </a:solidFill>
                  </a:tcPr>
                </a:tc>
                <a:tc>
                  <a:txBody>
                    <a:bodyPr/>
                    <a:lstStyle/>
                    <a:p>
                      <a:endParaRPr lang="zh-CN" altLang="en-US" sz="700" dirty="0"/>
                    </a:p>
                  </a:txBody>
                  <a:tcPr marT="45680" marB="45680">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tx2">
                        <a:lumMod val="20000"/>
                        <a:lumOff val="80000"/>
                      </a:schemeClr>
                    </a:solidFill>
                  </a:tcPr>
                </a:tc>
              </a:tr>
              <a:tr h="280282">
                <a:tc>
                  <a:txBody>
                    <a:bodyPr/>
                    <a:lstStyle/>
                    <a:p>
                      <a:endParaRPr lang="zh-CN" altLang="en-US" sz="700" dirty="0"/>
                    </a:p>
                  </a:txBody>
                  <a:tcPr marT="45680" marB="45680">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endParaRPr lang="zh-CN" altLang="en-US" sz="700" dirty="0"/>
                    </a:p>
                  </a:txBody>
                  <a:tcPr marT="45680" marB="45680">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BFE5FF"/>
                    </a:solidFill>
                  </a:tcPr>
                </a:tc>
                <a:tc>
                  <a:txBody>
                    <a:bodyPr/>
                    <a:lstStyle/>
                    <a:p>
                      <a:endParaRPr lang="zh-CN" altLang="en-US" sz="700" dirty="0"/>
                    </a:p>
                  </a:txBody>
                  <a:tcPr marT="45680" marB="45680">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r>
            </a:tbl>
          </a:graphicData>
        </a:graphic>
      </p:graphicFrame>
      <p:graphicFrame>
        <p:nvGraphicFramePr>
          <p:cNvPr id="1051" name="表格 1050"/>
          <p:cNvGraphicFramePr>
            <a:graphicFrameLocks noGrp="1"/>
          </p:cNvGraphicFramePr>
          <p:nvPr>
            <p:extLst>
              <p:ext uri="{D42A27DB-BD31-4B8C-83A1-F6EECF244321}">
                <p14:modId xmlns:p14="http://schemas.microsoft.com/office/powerpoint/2010/main" val="454110792"/>
              </p:ext>
            </p:extLst>
          </p:nvPr>
        </p:nvGraphicFramePr>
        <p:xfrm>
          <a:off x="3178735" y="18481822"/>
          <a:ext cx="834306" cy="840846"/>
        </p:xfrm>
        <a:graphic>
          <a:graphicData uri="http://schemas.openxmlformats.org/drawingml/2006/table">
            <a:tbl>
              <a:tblPr firstRow="1" bandRow="1">
                <a:tableStyleId>{E8B1032C-EA38-4F05-BA0D-38AFFFC7BED3}</a:tableStyleId>
              </a:tblPr>
              <a:tblGrid>
                <a:gridCol w="278102"/>
                <a:gridCol w="278102"/>
                <a:gridCol w="278102"/>
              </a:tblGrid>
              <a:tr h="280282">
                <a:tc>
                  <a:txBody>
                    <a:bodyPr/>
                    <a:lstStyle/>
                    <a:p>
                      <a:endParaRPr lang="zh-CN" altLang="en-US" sz="700" dirty="0"/>
                    </a:p>
                  </a:txBody>
                  <a:tcPr marT="45680" marB="45680">
                    <a:lnL w="12700" cap="flat" cmpd="sng" algn="ctr">
                      <a:solidFill>
                        <a:srgbClr val="AAD0B3">
                          <a:lumMod val="50000"/>
                        </a:srgbClr>
                      </a:solidFill>
                      <a:prstDash val="solid"/>
                      <a:round/>
                      <a:headEnd type="none" w="med" len="med"/>
                      <a:tailEnd type="none" w="med" len="med"/>
                    </a:lnL>
                    <a:lnR w="12700" cap="flat" cmpd="sng" algn="ctr">
                      <a:solidFill>
                        <a:srgbClr val="AAD0B3">
                          <a:lumMod val="50000"/>
                        </a:srgbClr>
                      </a:solidFill>
                      <a:prstDash val="solid"/>
                      <a:round/>
                      <a:headEnd type="none" w="med" len="med"/>
                      <a:tailEnd type="none" w="med" len="med"/>
                    </a:lnR>
                    <a:lnT w="12700" cap="flat" cmpd="sng" algn="ctr">
                      <a:solidFill>
                        <a:srgbClr val="AAD0B3">
                          <a:lumMod val="50000"/>
                        </a:srgbClr>
                      </a:solidFill>
                      <a:prstDash val="solid"/>
                      <a:round/>
                      <a:headEnd type="none" w="med" len="med"/>
                      <a:tailEnd type="none" w="med" len="med"/>
                    </a:lnT>
                    <a:lnB w="12700" cap="flat" cmpd="sng" algn="ctr">
                      <a:solidFill>
                        <a:srgbClr val="AAD0B3">
                          <a:lumMod val="50000"/>
                        </a:srgbClr>
                      </a:solidFill>
                      <a:prstDash val="solid"/>
                      <a:round/>
                      <a:headEnd type="none" w="med" len="med"/>
                      <a:tailEnd type="none" w="med" len="med"/>
                    </a:lnB>
                    <a:solidFill>
                      <a:schemeClr val="accent5">
                        <a:lumMod val="75000"/>
                      </a:schemeClr>
                    </a:solidFill>
                  </a:tcPr>
                </a:tc>
                <a:tc>
                  <a:txBody>
                    <a:bodyPr/>
                    <a:lstStyle/>
                    <a:p>
                      <a:endParaRPr lang="zh-CN" altLang="en-US" sz="700" dirty="0"/>
                    </a:p>
                  </a:txBody>
                  <a:tcPr marT="45680" marB="45680">
                    <a:lnL w="12700" cap="flat" cmpd="sng" algn="ctr">
                      <a:solidFill>
                        <a:srgbClr val="AAD0B3">
                          <a:lumMod val="50000"/>
                        </a:srgbClr>
                      </a:solidFill>
                      <a:prstDash val="solid"/>
                      <a:round/>
                      <a:headEnd type="none" w="med" len="med"/>
                      <a:tailEnd type="none" w="med" len="med"/>
                    </a:lnL>
                    <a:lnR w="12700" cap="flat" cmpd="sng" algn="ctr">
                      <a:solidFill>
                        <a:srgbClr val="AAD0B3">
                          <a:lumMod val="50000"/>
                        </a:srgbClr>
                      </a:solidFill>
                      <a:prstDash val="solid"/>
                      <a:round/>
                      <a:headEnd type="none" w="med" len="med"/>
                      <a:tailEnd type="none" w="med" len="med"/>
                    </a:lnR>
                    <a:lnT w="12700" cap="flat" cmpd="sng" algn="ctr">
                      <a:solidFill>
                        <a:srgbClr val="AAD0B3">
                          <a:lumMod val="50000"/>
                        </a:srgbClr>
                      </a:solidFill>
                      <a:prstDash val="solid"/>
                      <a:round/>
                      <a:headEnd type="none" w="med" len="med"/>
                      <a:tailEnd type="none" w="med" len="med"/>
                    </a:lnT>
                    <a:lnB w="12700" cap="flat" cmpd="sng" algn="ctr">
                      <a:solidFill>
                        <a:srgbClr val="AAD0B3">
                          <a:lumMod val="50000"/>
                        </a:srgbClr>
                      </a:solidFill>
                      <a:prstDash val="solid"/>
                      <a:round/>
                      <a:headEnd type="none" w="med" len="med"/>
                      <a:tailEnd type="none" w="med" len="med"/>
                    </a:lnB>
                    <a:solidFill>
                      <a:srgbClr val="DDECE1"/>
                    </a:solidFill>
                  </a:tcPr>
                </a:tc>
                <a:tc>
                  <a:txBody>
                    <a:bodyPr/>
                    <a:lstStyle/>
                    <a:p>
                      <a:endParaRPr lang="zh-CN" altLang="en-US" sz="700" dirty="0"/>
                    </a:p>
                  </a:txBody>
                  <a:tcPr marT="45680" marB="45680">
                    <a:lnL w="12700" cap="flat" cmpd="sng" algn="ctr">
                      <a:solidFill>
                        <a:srgbClr val="AAD0B3">
                          <a:lumMod val="50000"/>
                        </a:srgbClr>
                      </a:solidFill>
                      <a:prstDash val="solid"/>
                      <a:round/>
                      <a:headEnd type="none" w="med" len="med"/>
                      <a:tailEnd type="none" w="med" len="med"/>
                    </a:lnL>
                    <a:lnR w="12700" cap="flat" cmpd="sng" algn="ctr">
                      <a:solidFill>
                        <a:srgbClr val="AAD0B3">
                          <a:lumMod val="50000"/>
                        </a:srgbClr>
                      </a:solidFill>
                      <a:prstDash val="solid"/>
                      <a:round/>
                      <a:headEnd type="none" w="med" len="med"/>
                      <a:tailEnd type="none" w="med" len="med"/>
                    </a:lnR>
                    <a:lnT w="12700" cap="flat" cmpd="sng" algn="ctr">
                      <a:solidFill>
                        <a:srgbClr val="AAD0B3">
                          <a:lumMod val="50000"/>
                        </a:srgbClr>
                      </a:solidFill>
                      <a:prstDash val="solid"/>
                      <a:round/>
                      <a:headEnd type="none" w="med" len="med"/>
                      <a:tailEnd type="none" w="med" len="med"/>
                    </a:lnT>
                    <a:lnB w="12700" cap="flat" cmpd="sng" algn="ctr">
                      <a:solidFill>
                        <a:srgbClr val="AAD0B3">
                          <a:lumMod val="50000"/>
                        </a:srgbClr>
                      </a:solidFill>
                      <a:prstDash val="solid"/>
                      <a:round/>
                      <a:headEnd type="none" w="med" len="med"/>
                      <a:tailEnd type="none" w="med" len="med"/>
                    </a:lnB>
                  </a:tcPr>
                </a:tc>
              </a:tr>
              <a:tr h="280282">
                <a:tc>
                  <a:txBody>
                    <a:bodyPr/>
                    <a:lstStyle/>
                    <a:p>
                      <a:endParaRPr lang="zh-CN" altLang="en-US" sz="700" dirty="0"/>
                    </a:p>
                  </a:txBody>
                  <a:tcPr marT="45680" marB="45680">
                    <a:lnL w="12700" cap="flat" cmpd="sng" algn="ctr">
                      <a:solidFill>
                        <a:srgbClr val="AAD0B3">
                          <a:lumMod val="50000"/>
                        </a:srgbClr>
                      </a:solidFill>
                      <a:prstDash val="solid"/>
                      <a:round/>
                      <a:headEnd type="none" w="med" len="med"/>
                      <a:tailEnd type="none" w="med" len="med"/>
                    </a:lnL>
                    <a:lnR w="12700" cap="flat" cmpd="sng" algn="ctr">
                      <a:solidFill>
                        <a:srgbClr val="AAD0B3">
                          <a:lumMod val="50000"/>
                        </a:srgbClr>
                      </a:solidFill>
                      <a:prstDash val="solid"/>
                      <a:round/>
                      <a:headEnd type="none" w="med" len="med"/>
                      <a:tailEnd type="none" w="med" len="med"/>
                    </a:lnR>
                    <a:lnT w="12700" cap="flat" cmpd="sng" algn="ctr">
                      <a:solidFill>
                        <a:srgbClr val="AAD0B3">
                          <a:lumMod val="50000"/>
                        </a:srgbClr>
                      </a:solidFill>
                      <a:prstDash val="solid"/>
                      <a:round/>
                      <a:headEnd type="none" w="med" len="med"/>
                      <a:tailEnd type="none" w="med" len="med"/>
                    </a:lnT>
                    <a:lnB w="12700" cap="flat" cmpd="sng" algn="ctr">
                      <a:solidFill>
                        <a:srgbClr val="AAD0B3">
                          <a:lumMod val="50000"/>
                        </a:srgbClr>
                      </a:solidFill>
                      <a:prstDash val="solid"/>
                      <a:round/>
                      <a:headEnd type="none" w="med" len="med"/>
                      <a:tailEnd type="none" w="med" len="med"/>
                    </a:lnB>
                    <a:solidFill>
                      <a:schemeClr val="accent5">
                        <a:lumMod val="40000"/>
                        <a:lumOff val="60000"/>
                      </a:schemeClr>
                    </a:solidFill>
                  </a:tcPr>
                </a:tc>
                <a:tc>
                  <a:txBody>
                    <a:bodyPr/>
                    <a:lstStyle/>
                    <a:p>
                      <a:endParaRPr lang="zh-CN" altLang="en-US" sz="700" dirty="0"/>
                    </a:p>
                  </a:txBody>
                  <a:tcPr marT="45680" marB="45680">
                    <a:lnL w="12700" cap="flat" cmpd="sng" algn="ctr">
                      <a:solidFill>
                        <a:srgbClr val="AAD0B3">
                          <a:lumMod val="50000"/>
                        </a:srgbClr>
                      </a:solidFill>
                      <a:prstDash val="solid"/>
                      <a:round/>
                      <a:headEnd type="none" w="med" len="med"/>
                      <a:tailEnd type="none" w="med" len="med"/>
                    </a:lnL>
                    <a:lnR w="12700" cap="flat" cmpd="sng" algn="ctr">
                      <a:solidFill>
                        <a:srgbClr val="AAD0B3">
                          <a:lumMod val="50000"/>
                        </a:srgbClr>
                      </a:solidFill>
                      <a:prstDash val="solid"/>
                      <a:round/>
                      <a:headEnd type="none" w="med" len="med"/>
                      <a:tailEnd type="none" w="med" len="med"/>
                    </a:lnR>
                    <a:lnT w="12700" cap="flat" cmpd="sng" algn="ctr">
                      <a:solidFill>
                        <a:srgbClr val="AAD0B3">
                          <a:lumMod val="50000"/>
                        </a:srgbClr>
                      </a:solidFill>
                      <a:prstDash val="solid"/>
                      <a:round/>
                      <a:headEnd type="none" w="med" len="med"/>
                      <a:tailEnd type="none" w="med" len="med"/>
                    </a:lnT>
                    <a:lnB w="12700" cap="flat" cmpd="sng" algn="ctr">
                      <a:solidFill>
                        <a:srgbClr val="AAD0B3">
                          <a:lumMod val="50000"/>
                        </a:srgbClr>
                      </a:solidFill>
                      <a:prstDash val="solid"/>
                      <a:round/>
                      <a:headEnd type="none" w="med" len="med"/>
                      <a:tailEnd type="none" w="med" len="med"/>
                    </a:lnB>
                    <a:solidFill>
                      <a:srgbClr val="DDECE1"/>
                    </a:solidFill>
                  </a:tcPr>
                </a:tc>
                <a:tc>
                  <a:txBody>
                    <a:bodyPr/>
                    <a:lstStyle/>
                    <a:p>
                      <a:endParaRPr lang="zh-CN" altLang="en-US" sz="700" dirty="0"/>
                    </a:p>
                  </a:txBody>
                  <a:tcPr marT="45680" marB="45680">
                    <a:lnL w="12700" cap="flat" cmpd="sng" algn="ctr">
                      <a:solidFill>
                        <a:srgbClr val="AAD0B3">
                          <a:lumMod val="50000"/>
                        </a:srgbClr>
                      </a:solidFill>
                      <a:prstDash val="solid"/>
                      <a:round/>
                      <a:headEnd type="none" w="med" len="med"/>
                      <a:tailEnd type="none" w="med" len="med"/>
                    </a:lnL>
                    <a:lnR w="12700" cap="flat" cmpd="sng" algn="ctr">
                      <a:solidFill>
                        <a:srgbClr val="AAD0B3">
                          <a:lumMod val="50000"/>
                        </a:srgbClr>
                      </a:solidFill>
                      <a:prstDash val="solid"/>
                      <a:round/>
                      <a:headEnd type="none" w="med" len="med"/>
                      <a:tailEnd type="none" w="med" len="med"/>
                    </a:lnR>
                    <a:lnT w="12700" cap="flat" cmpd="sng" algn="ctr">
                      <a:solidFill>
                        <a:srgbClr val="AAD0B3">
                          <a:lumMod val="50000"/>
                        </a:srgbClr>
                      </a:solidFill>
                      <a:prstDash val="solid"/>
                      <a:round/>
                      <a:headEnd type="none" w="med" len="med"/>
                      <a:tailEnd type="none" w="med" len="med"/>
                    </a:lnT>
                    <a:lnB w="12700" cap="flat" cmpd="sng" algn="ctr">
                      <a:solidFill>
                        <a:srgbClr val="AAD0B3">
                          <a:lumMod val="50000"/>
                        </a:srgbClr>
                      </a:solidFill>
                      <a:prstDash val="solid"/>
                      <a:round/>
                      <a:headEnd type="none" w="med" len="med"/>
                      <a:tailEnd type="none" w="med" len="med"/>
                    </a:lnB>
                    <a:solidFill>
                      <a:schemeClr val="accent5">
                        <a:lumMod val="40000"/>
                        <a:lumOff val="60000"/>
                      </a:schemeClr>
                    </a:solidFill>
                  </a:tcPr>
                </a:tc>
              </a:tr>
              <a:tr h="280282">
                <a:tc>
                  <a:txBody>
                    <a:bodyPr/>
                    <a:lstStyle/>
                    <a:p>
                      <a:endParaRPr lang="zh-CN" altLang="en-US" sz="700" dirty="0"/>
                    </a:p>
                  </a:txBody>
                  <a:tcPr marT="45680" marB="45680">
                    <a:lnL w="12700" cap="flat" cmpd="sng" algn="ctr">
                      <a:solidFill>
                        <a:srgbClr val="AAD0B3">
                          <a:lumMod val="50000"/>
                        </a:srgbClr>
                      </a:solidFill>
                      <a:prstDash val="solid"/>
                      <a:round/>
                      <a:headEnd type="none" w="med" len="med"/>
                      <a:tailEnd type="none" w="med" len="med"/>
                    </a:lnL>
                    <a:lnR w="12700" cap="flat" cmpd="sng" algn="ctr">
                      <a:solidFill>
                        <a:srgbClr val="AAD0B3">
                          <a:lumMod val="50000"/>
                        </a:srgbClr>
                      </a:solidFill>
                      <a:prstDash val="solid"/>
                      <a:round/>
                      <a:headEnd type="none" w="med" len="med"/>
                      <a:tailEnd type="none" w="med" len="med"/>
                    </a:lnR>
                    <a:lnT w="12700" cap="flat" cmpd="sng" algn="ctr">
                      <a:solidFill>
                        <a:srgbClr val="AAD0B3">
                          <a:lumMod val="50000"/>
                        </a:srgbClr>
                      </a:solidFill>
                      <a:prstDash val="solid"/>
                      <a:round/>
                      <a:headEnd type="none" w="med" len="med"/>
                      <a:tailEnd type="none" w="med" len="med"/>
                    </a:lnT>
                    <a:lnB w="12700" cap="flat" cmpd="sng" algn="ctr">
                      <a:solidFill>
                        <a:srgbClr val="AAD0B3">
                          <a:lumMod val="50000"/>
                        </a:srgbClr>
                      </a:solidFill>
                      <a:prstDash val="solid"/>
                      <a:round/>
                      <a:headEnd type="none" w="med" len="med"/>
                      <a:tailEnd type="none" w="med" len="med"/>
                    </a:lnB>
                  </a:tcPr>
                </a:tc>
                <a:tc>
                  <a:txBody>
                    <a:bodyPr/>
                    <a:lstStyle/>
                    <a:p>
                      <a:endParaRPr lang="zh-CN" altLang="en-US" sz="700" dirty="0"/>
                    </a:p>
                  </a:txBody>
                  <a:tcPr marT="45680" marB="45680">
                    <a:lnL w="12700" cap="flat" cmpd="sng" algn="ctr">
                      <a:solidFill>
                        <a:srgbClr val="AAD0B3">
                          <a:lumMod val="50000"/>
                        </a:srgbClr>
                      </a:solidFill>
                      <a:prstDash val="solid"/>
                      <a:round/>
                      <a:headEnd type="none" w="med" len="med"/>
                      <a:tailEnd type="none" w="med" len="med"/>
                    </a:lnL>
                    <a:lnR w="12700" cap="flat" cmpd="sng" algn="ctr">
                      <a:solidFill>
                        <a:srgbClr val="AAD0B3">
                          <a:lumMod val="50000"/>
                        </a:srgbClr>
                      </a:solidFill>
                      <a:prstDash val="solid"/>
                      <a:round/>
                      <a:headEnd type="none" w="med" len="med"/>
                      <a:tailEnd type="none" w="med" len="med"/>
                    </a:lnR>
                    <a:lnT w="12700" cap="flat" cmpd="sng" algn="ctr">
                      <a:solidFill>
                        <a:srgbClr val="AAD0B3">
                          <a:lumMod val="50000"/>
                        </a:srgbClr>
                      </a:solidFill>
                      <a:prstDash val="solid"/>
                      <a:round/>
                      <a:headEnd type="none" w="med" len="med"/>
                      <a:tailEnd type="none" w="med" len="med"/>
                    </a:lnT>
                    <a:lnB w="12700" cap="flat" cmpd="sng" algn="ctr">
                      <a:solidFill>
                        <a:srgbClr val="AAD0B3">
                          <a:lumMod val="50000"/>
                        </a:srgbClr>
                      </a:solidFill>
                      <a:prstDash val="solid"/>
                      <a:round/>
                      <a:headEnd type="none" w="med" len="med"/>
                      <a:tailEnd type="none" w="med" len="med"/>
                    </a:lnB>
                    <a:solidFill>
                      <a:srgbClr val="DDECE1"/>
                    </a:solidFill>
                  </a:tcPr>
                </a:tc>
                <a:tc>
                  <a:txBody>
                    <a:bodyPr/>
                    <a:lstStyle/>
                    <a:p>
                      <a:endParaRPr lang="zh-CN" altLang="en-US" sz="700" dirty="0"/>
                    </a:p>
                  </a:txBody>
                  <a:tcPr marT="45680" marB="45680">
                    <a:lnL w="12700" cap="flat" cmpd="sng" algn="ctr">
                      <a:solidFill>
                        <a:srgbClr val="AAD0B3">
                          <a:lumMod val="50000"/>
                        </a:srgbClr>
                      </a:solidFill>
                      <a:prstDash val="solid"/>
                      <a:round/>
                      <a:headEnd type="none" w="med" len="med"/>
                      <a:tailEnd type="none" w="med" len="med"/>
                    </a:lnL>
                    <a:lnR w="12700" cap="flat" cmpd="sng" algn="ctr">
                      <a:solidFill>
                        <a:srgbClr val="AAD0B3">
                          <a:lumMod val="50000"/>
                        </a:srgbClr>
                      </a:solidFill>
                      <a:prstDash val="solid"/>
                      <a:round/>
                      <a:headEnd type="none" w="med" len="med"/>
                      <a:tailEnd type="none" w="med" len="med"/>
                    </a:lnR>
                    <a:lnT w="12700" cap="flat" cmpd="sng" algn="ctr">
                      <a:solidFill>
                        <a:srgbClr val="AAD0B3">
                          <a:lumMod val="50000"/>
                        </a:srgbClr>
                      </a:solidFill>
                      <a:prstDash val="solid"/>
                      <a:round/>
                      <a:headEnd type="none" w="med" len="med"/>
                      <a:tailEnd type="none" w="med" len="med"/>
                    </a:lnT>
                    <a:lnB w="12700" cap="flat" cmpd="sng" algn="ctr">
                      <a:solidFill>
                        <a:srgbClr val="AAD0B3">
                          <a:lumMod val="50000"/>
                        </a:srgbClr>
                      </a:solidFill>
                      <a:prstDash val="solid"/>
                      <a:round/>
                      <a:headEnd type="none" w="med" len="med"/>
                      <a:tailEnd type="none" w="med" len="med"/>
                    </a:lnB>
                  </a:tcPr>
                </a:tc>
              </a:tr>
            </a:tbl>
          </a:graphicData>
        </a:graphic>
      </p:graphicFrame>
      <p:graphicFrame>
        <p:nvGraphicFramePr>
          <p:cNvPr id="1054" name="表格 1053"/>
          <p:cNvGraphicFramePr>
            <a:graphicFrameLocks noGrp="1"/>
          </p:cNvGraphicFramePr>
          <p:nvPr>
            <p:extLst>
              <p:ext uri="{D42A27DB-BD31-4B8C-83A1-F6EECF244321}">
                <p14:modId xmlns:p14="http://schemas.microsoft.com/office/powerpoint/2010/main" val="3678149761"/>
              </p:ext>
            </p:extLst>
          </p:nvPr>
        </p:nvGraphicFramePr>
        <p:xfrm>
          <a:off x="4474880" y="18481673"/>
          <a:ext cx="838149" cy="840846"/>
        </p:xfrm>
        <a:graphic>
          <a:graphicData uri="http://schemas.openxmlformats.org/drawingml/2006/table">
            <a:tbl>
              <a:tblPr firstRow="1" bandRow="1">
                <a:tableStyleId>{8A107856-5554-42FB-B03E-39F5DBC370BA}</a:tableStyleId>
              </a:tblPr>
              <a:tblGrid>
                <a:gridCol w="279383"/>
                <a:gridCol w="279383"/>
                <a:gridCol w="279383"/>
              </a:tblGrid>
              <a:tr h="280282">
                <a:tc>
                  <a:txBody>
                    <a:bodyPr/>
                    <a:lstStyle/>
                    <a:p>
                      <a:endParaRPr lang="zh-CN" altLang="en-US" sz="700" dirty="0"/>
                    </a:p>
                  </a:txBody>
                  <a:tcPr marT="45680" marB="45680">
                    <a:lnL w="12700" cap="flat" cmpd="sng" algn="ctr">
                      <a:solidFill>
                        <a:srgbClr val="C0504D">
                          <a:lumMod val="50000"/>
                        </a:srgbClr>
                      </a:solidFill>
                      <a:prstDash val="solid"/>
                      <a:round/>
                      <a:headEnd type="none" w="med" len="med"/>
                      <a:tailEnd type="none" w="med" len="med"/>
                    </a:lnL>
                    <a:lnR w="12700" cap="flat" cmpd="sng" algn="ctr">
                      <a:solidFill>
                        <a:srgbClr val="C0504D">
                          <a:lumMod val="50000"/>
                        </a:srgbClr>
                      </a:solidFill>
                      <a:prstDash val="solid"/>
                      <a:round/>
                      <a:headEnd type="none" w="med" len="med"/>
                      <a:tailEnd type="none" w="med" len="med"/>
                    </a:lnR>
                    <a:lnT w="12700" cap="flat" cmpd="sng" algn="ctr">
                      <a:solidFill>
                        <a:srgbClr val="C0504D">
                          <a:lumMod val="50000"/>
                        </a:srgbClr>
                      </a:solidFill>
                      <a:prstDash val="solid"/>
                      <a:round/>
                      <a:headEnd type="none" w="med" len="med"/>
                      <a:tailEnd type="none" w="med" len="med"/>
                    </a:lnT>
                    <a:lnB w="12700" cap="flat" cmpd="sng" algn="ctr">
                      <a:solidFill>
                        <a:srgbClr val="C0504D">
                          <a:lumMod val="50000"/>
                        </a:srgbClr>
                      </a:solidFill>
                      <a:prstDash val="solid"/>
                      <a:round/>
                      <a:headEnd type="none" w="med" len="med"/>
                      <a:tailEnd type="none" w="med" len="med"/>
                    </a:lnB>
                    <a:solidFill>
                      <a:schemeClr val="accent2"/>
                    </a:solidFill>
                  </a:tcPr>
                </a:tc>
                <a:tc>
                  <a:txBody>
                    <a:bodyPr/>
                    <a:lstStyle/>
                    <a:p>
                      <a:endParaRPr lang="zh-CN" altLang="en-US" sz="700" dirty="0"/>
                    </a:p>
                  </a:txBody>
                  <a:tcPr marT="45680" marB="45680">
                    <a:lnL w="12700" cap="flat" cmpd="sng" algn="ctr">
                      <a:solidFill>
                        <a:srgbClr val="C0504D">
                          <a:lumMod val="50000"/>
                        </a:srgbClr>
                      </a:solidFill>
                      <a:prstDash val="solid"/>
                      <a:round/>
                      <a:headEnd type="none" w="med" len="med"/>
                      <a:tailEnd type="none" w="med" len="med"/>
                    </a:lnL>
                    <a:lnR w="12700" cap="flat" cmpd="sng" algn="ctr">
                      <a:solidFill>
                        <a:srgbClr val="C0504D">
                          <a:lumMod val="50000"/>
                        </a:srgbClr>
                      </a:solidFill>
                      <a:prstDash val="solid"/>
                      <a:round/>
                      <a:headEnd type="none" w="med" len="med"/>
                      <a:tailEnd type="none" w="med" len="med"/>
                    </a:lnR>
                    <a:lnT w="12700" cap="flat" cmpd="sng" algn="ctr">
                      <a:solidFill>
                        <a:srgbClr val="C0504D">
                          <a:lumMod val="50000"/>
                        </a:srgbClr>
                      </a:solidFill>
                      <a:prstDash val="solid"/>
                      <a:round/>
                      <a:headEnd type="none" w="med" len="med"/>
                      <a:tailEnd type="none" w="med" len="med"/>
                    </a:lnT>
                    <a:lnB w="12700" cap="flat" cmpd="sng" algn="ctr">
                      <a:solidFill>
                        <a:srgbClr val="C0504D">
                          <a:lumMod val="50000"/>
                        </a:srgbClr>
                      </a:solidFill>
                      <a:prstDash val="solid"/>
                      <a:round/>
                      <a:headEnd type="none" w="med" len="med"/>
                      <a:tailEnd type="none" w="med" len="med"/>
                    </a:lnB>
                    <a:solidFill>
                      <a:schemeClr val="accent3">
                        <a:lumMod val="20000"/>
                        <a:lumOff val="80000"/>
                      </a:schemeClr>
                    </a:solidFill>
                  </a:tcPr>
                </a:tc>
                <a:tc>
                  <a:txBody>
                    <a:bodyPr/>
                    <a:lstStyle/>
                    <a:p>
                      <a:endParaRPr lang="zh-CN" altLang="en-US" sz="700" dirty="0"/>
                    </a:p>
                  </a:txBody>
                  <a:tcPr marT="45680" marB="45680">
                    <a:lnL w="12700" cap="flat" cmpd="sng" algn="ctr">
                      <a:solidFill>
                        <a:srgbClr val="C0504D">
                          <a:lumMod val="50000"/>
                        </a:srgbClr>
                      </a:solidFill>
                      <a:prstDash val="solid"/>
                      <a:round/>
                      <a:headEnd type="none" w="med" len="med"/>
                      <a:tailEnd type="none" w="med" len="med"/>
                    </a:lnL>
                    <a:lnR w="12700" cap="flat" cmpd="sng" algn="ctr">
                      <a:solidFill>
                        <a:srgbClr val="C0504D">
                          <a:lumMod val="50000"/>
                        </a:srgbClr>
                      </a:solidFill>
                      <a:prstDash val="solid"/>
                      <a:round/>
                      <a:headEnd type="none" w="med" len="med"/>
                      <a:tailEnd type="none" w="med" len="med"/>
                    </a:lnR>
                    <a:lnT w="12700" cap="flat" cmpd="sng" algn="ctr">
                      <a:solidFill>
                        <a:srgbClr val="C0504D">
                          <a:lumMod val="50000"/>
                        </a:srgbClr>
                      </a:solidFill>
                      <a:prstDash val="solid"/>
                      <a:round/>
                      <a:headEnd type="none" w="med" len="med"/>
                      <a:tailEnd type="none" w="med" len="med"/>
                    </a:lnT>
                    <a:lnB w="12700" cap="flat" cmpd="sng" algn="ctr">
                      <a:solidFill>
                        <a:srgbClr val="C0504D">
                          <a:lumMod val="50000"/>
                        </a:srgbClr>
                      </a:solidFill>
                      <a:prstDash val="solid"/>
                      <a:round/>
                      <a:headEnd type="none" w="med" len="med"/>
                      <a:tailEnd type="none" w="med" len="med"/>
                    </a:lnB>
                    <a:solidFill>
                      <a:schemeClr val="accent3">
                        <a:lumMod val="20000"/>
                        <a:lumOff val="80000"/>
                      </a:schemeClr>
                    </a:solidFill>
                  </a:tcPr>
                </a:tc>
              </a:tr>
              <a:tr h="280282">
                <a:tc>
                  <a:txBody>
                    <a:bodyPr/>
                    <a:lstStyle/>
                    <a:p>
                      <a:endParaRPr lang="zh-CN" altLang="en-US" sz="700" dirty="0"/>
                    </a:p>
                  </a:txBody>
                  <a:tcPr marT="45680" marB="45680">
                    <a:lnL w="12700" cap="flat" cmpd="sng" algn="ctr">
                      <a:solidFill>
                        <a:srgbClr val="C0504D">
                          <a:lumMod val="50000"/>
                        </a:srgbClr>
                      </a:solidFill>
                      <a:prstDash val="solid"/>
                      <a:round/>
                      <a:headEnd type="none" w="med" len="med"/>
                      <a:tailEnd type="none" w="med" len="med"/>
                    </a:lnL>
                    <a:lnR w="12700" cap="flat" cmpd="sng" algn="ctr">
                      <a:solidFill>
                        <a:srgbClr val="C0504D">
                          <a:lumMod val="50000"/>
                        </a:srgbClr>
                      </a:solidFill>
                      <a:prstDash val="solid"/>
                      <a:round/>
                      <a:headEnd type="none" w="med" len="med"/>
                      <a:tailEnd type="none" w="med" len="med"/>
                    </a:lnR>
                    <a:lnT w="12700" cap="flat" cmpd="sng" algn="ctr">
                      <a:solidFill>
                        <a:srgbClr val="C0504D">
                          <a:lumMod val="50000"/>
                        </a:srgbClr>
                      </a:solidFill>
                      <a:prstDash val="solid"/>
                      <a:round/>
                      <a:headEnd type="none" w="med" len="med"/>
                      <a:tailEnd type="none" w="med" len="med"/>
                    </a:lnT>
                    <a:lnB w="12700" cap="flat" cmpd="sng" algn="ctr">
                      <a:solidFill>
                        <a:srgbClr val="C0504D">
                          <a:lumMod val="50000"/>
                        </a:srgbClr>
                      </a:solidFill>
                      <a:prstDash val="solid"/>
                      <a:round/>
                      <a:headEnd type="none" w="med" len="med"/>
                      <a:tailEnd type="none" w="med" len="med"/>
                    </a:lnB>
                    <a:solidFill>
                      <a:schemeClr val="accent3">
                        <a:lumMod val="20000"/>
                        <a:lumOff val="80000"/>
                      </a:schemeClr>
                    </a:solidFill>
                  </a:tcPr>
                </a:tc>
                <a:tc>
                  <a:txBody>
                    <a:bodyPr/>
                    <a:lstStyle/>
                    <a:p>
                      <a:endParaRPr lang="zh-CN" altLang="en-US" sz="700" dirty="0"/>
                    </a:p>
                  </a:txBody>
                  <a:tcPr marT="45680" marB="45680">
                    <a:lnL w="12700" cap="flat" cmpd="sng" algn="ctr">
                      <a:solidFill>
                        <a:srgbClr val="C0504D">
                          <a:lumMod val="50000"/>
                        </a:srgbClr>
                      </a:solidFill>
                      <a:prstDash val="solid"/>
                      <a:round/>
                      <a:headEnd type="none" w="med" len="med"/>
                      <a:tailEnd type="none" w="med" len="med"/>
                    </a:lnL>
                    <a:lnR w="12700" cap="flat" cmpd="sng" algn="ctr">
                      <a:solidFill>
                        <a:srgbClr val="C0504D">
                          <a:lumMod val="50000"/>
                        </a:srgbClr>
                      </a:solidFill>
                      <a:prstDash val="solid"/>
                      <a:round/>
                      <a:headEnd type="none" w="med" len="med"/>
                      <a:tailEnd type="none" w="med" len="med"/>
                    </a:lnR>
                    <a:lnT w="12700" cap="flat" cmpd="sng" algn="ctr">
                      <a:solidFill>
                        <a:srgbClr val="C0504D">
                          <a:lumMod val="50000"/>
                        </a:srgbClr>
                      </a:solidFill>
                      <a:prstDash val="solid"/>
                      <a:round/>
                      <a:headEnd type="none" w="med" len="med"/>
                      <a:tailEnd type="none" w="med" len="med"/>
                    </a:lnT>
                    <a:lnB w="12700" cap="flat" cmpd="sng" algn="ctr">
                      <a:solidFill>
                        <a:srgbClr val="C0504D">
                          <a:lumMod val="50000"/>
                        </a:srgbClr>
                      </a:solidFill>
                      <a:prstDash val="solid"/>
                      <a:round/>
                      <a:headEnd type="none" w="med" len="med"/>
                      <a:tailEnd type="none" w="med" len="med"/>
                    </a:lnB>
                    <a:solidFill>
                      <a:schemeClr val="accent3">
                        <a:lumMod val="20000"/>
                        <a:lumOff val="80000"/>
                      </a:schemeClr>
                    </a:solidFill>
                  </a:tcPr>
                </a:tc>
                <a:tc>
                  <a:txBody>
                    <a:bodyPr/>
                    <a:lstStyle/>
                    <a:p>
                      <a:endParaRPr lang="zh-CN" altLang="en-US" sz="700"/>
                    </a:p>
                  </a:txBody>
                  <a:tcPr marT="45680" marB="45680">
                    <a:lnL w="12700" cap="flat" cmpd="sng" algn="ctr">
                      <a:solidFill>
                        <a:srgbClr val="C0504D">
                          <a:lumMod val="50000"/>
                        </a:srgbClr>
                      </a:solidFill>
                      <a:prstDash val="solid"/>
                      <a:round/>
                      <a:headEnd type="none" w="med" len="med"/>
                      <a:tailEnd type="none" w="med" len="med"/>
                    </a:lnL>
                    <a:lnR w="12700" cap="flat" cmpd="sng" algn="ctr">
                      <a:solidFill>
                        <a:srgbClr val="C0504D">
                          <a:lumMod val="50000"/>
                        </a:srgbClr>
                      </a:solidFill>
                      <a:prstDash val="solid"/>
                      <a:round/>
                      <a:headEnd type="none" w="med" len="med"/>
                      <a:tailEnd type="none" w="med" len="med"/>
                    </a:lnR>
                    <a:lnT w="12700" cap="flat" cmpd="sng" algn="ctr">
                      <a:solidFill>
                        <a:srgbClr val="C0504D">
                          <a:lumMod val="50000"/>
                        </a:srgbClr>
                      </a:solidFill>
                      <a:prstDash val="solid"/>
                      <a:round/>
                      <a:headEnd type="none" w="med" len="med"/>
                      <a:tailEnd type="none" w="med" len="med"/>
                    </a:lnT>
                    <a:lnB w="12700" cap="flat" cmpd="sng" algn="ctr">
                      <a:solidFill>
                        <a:srgbClr val="C0504D">
                          <a:lumMod val="50000"/>
                        </a:srgbClr>
                      </a:solidFill>
                      <a:prstDash val="solid"/>
                      <a:round/>
                      <a:headEnd type="none" w="med" len="med"/>
                      <a:tailEnd type="none" w="med" len="med"/>
                    </a:lnB>
                    <a:solidFill>
                      <a:schemeClr val="accent3">
                        <a:lumMod val="20000"/>
                        <a:lumOff val="80000"/>
                      </a:schemeClr>
                    </a:solidFill>
                  </a:tcPr>
                </a:tc>
              </a:tr>
              <a:tr h="280282">
                <a:tc>
                  <a:txBody>
                    <a:bodyPr/>
                    <a:lstStyle/>
                    <a:p>
                      <a:endParaRPr lang="zh-CN" altLang="en-US" sz="700"/>
                    </a:p>
                  </a:txBody>
                  <a:tcPr marT="45680" marB="45680">
                    <a:lnL w="12700" cap="flat" cmpd="sng" algn="ctr">
                      <a:solidFill>
                        <a:srgbClr val="C0504D">
                          <a:lumMod val="50000"/>
                        </a:srgbClr>
                      </a:solidFill>
                      <a:prstDash val="solid"/>
                      <a:round/>
                      <a:headEnd type="none" w="med" len="med"/>
                      <a:tailEnd type="none" w="med" len="med"/>
                    </a:lnL>
                    <a:lnR w="12700" cap="flat" cmpd="sng" algn="ctr">
                      <a:solidFill>
                        <a:srgbClr val="C0504D">
                          <a:lumMod val="50000"/>
                        </a:srgbClr>
                      </a:solidFill>
                      <a:prstDash val="solid"/>
                      <a:round/>
                      <a:headEnd type="none" w="med" len="med"/>
                      <a:tailEnd type="none" w="med" len="med"/>
                    </a:lnR>
                    <a:lnT w="12700" cap="flat" cmpd="sng" algn="ctr">
                      <a:solidFill>
                        <a:srgbClr val="C0504D">
                          <a:lumMod val="50000"/>
                        </a:srgbClr>
                      </a:solidFill>
                      <a:prstDash val="solid"/>
                      <a:round/>
                      <a:headEnd type="none" w="med" len="med"/>
                      <a:tailEnd type="none" w="med" len="med"/>
                    </a:lnT>
                    <a:lnB w="12700" cap="flat" cmpd="sng" algn="ctr">
                      <a:solidFill>
                        <a:srgbClr val="C0504D">
                          <a:lumMod val="50000"/>
                        </a:srgbClr>
                      </a:solidFill>
                      <a:prstDash val="solid"/>
                      <a:round/>
                      <a:headEnd type="none" w="med" len="med"/>
                      <a:tailEnd type="none" w="med" len="med"/>
                    </a:lnB>
                    <a:solidFill>
                      <a:schemeClr val="accent3">
                        <a:lumMod val="20000"/>
                        <a:lumOff val="80000"/>
                      </a:schemeClr>
                    </a:solidFill>
                  </a:tcPr>
                </a:tc>
                <a:tc>
                  <a:txBody>
                    <a:bodyPr/>
                    <a:lstStyle/>
                    <a:p>
                      <a:endParaRPr lang="zh-CN" altLang="en-US" sz="700" dirty="0"/>
                    </a:p>
                  </a:txBody>
                  <a:tcPr marT="45680" marB="45680">
                    <a:lnL w="12700" cap="flat" cmpd="sng" algn="ctr">
                      <a:solidFill>
                        <a:srgbClr val="C0504D">
                          <a:lumMod val="50000"/>
                        </a:srgbClr>
                      </a:solidFill>
                      <a:prstDash val="solid"/>
                      <a:round/>
                      <a:headEnd type="none" w="med" len="med"/>
                      <a:tailEnd type="none" w="med" len="med"/>
                    </a:lnL>
                    <a:lnR w="12700" cap="flat" cmpd="sng" algn="ctr">
                      <a:solidFill>
                        <a:srgbClr val="C0504D">
                          <a:lumMod val="50000"/>
                        </a:srgbClr>
                      </a:solidFill>
                      <a:prstDash val="solid"/>
                      <a:round/>
                      <a:headEnd type="none" w="med" len="med"/>
                      <a:tailEnd type="none" w="med" len="med"/>
                    </a:lnR>
                    <a:lnT w="12700" cap="flat" cmpd="sng" algn="ctr">
                      <a:solidFill>
                        <a:srgbClr val="C0504D">
                          <a:lumMod val="50000"/>
                        </a:srgbClr>
                      </a:solidFill>
                      <a:prstDash val="solid"/>
                      <a:round/>
                      <a:headEnd type="none" w="med" len="med"/>
                      <a:tailEnd type="none" w="med" len="med"/>
                    </a:lnT>
                    <a:lnB w="12700" cap="flat" cmpd="sng" algn="ctr">
                      <a:solidFill>
                        <a:srgbClr val="C0504D">
                          <a:lumMod val="50000"/>
                        </a:srgbClr>
                      </a:solidFill>
                      <a:prstDash val="solid"/>
                      <a:round/>
                      <a:headEnd type="none" w="med" len="med"/>
                      <a:tailEnd type="none" w="med" len="med"/>
                    </a:lnB>
                    <a:solidFill>
                      <a:schemeClr val="accent3">
                        <a:lumMod val="20000"/>
                        <a:lumOff val="80000"/>
                      </a:schemeClr>
                    </a:solidFill>
                  </a:tcPr>
                </a:tc>
                <a:tc>
                  <a:txBody>
                    <a:bodyPr/>
                    <a:lstStyle/>
                    <a:p>
                      <a:endParaRPr lang="zh-CN" altLang="en-US" sz="700" dirty="0"/>
                    </a:p>
                  </a:txBody>
                  <a:tcPr marT="45680" marB="45680">
                    <a:lnL w="12700" cap="flat" cmpd="sng" algn="ctr">
                      <a:solidFill>
                        <a:srgbClr val="C0504D">
                          <a:lumMod val="50000"/>
                        </a:srgbClr>
                      </a:solidFill>
                      <a:prstDash val="solid"/>
                      <a:round/>
                      <a:headEnd type="none" w="med" len="med"/>
                      <a:tailEnd type="none" w="med" len="med"/>
                    </a:lnL>
                    <a:lnR w="12700" cap="flat" cmpd="sng" algn="ctr">
                      <a:solidFill>
                        <a:srgbClr val="C0504D">
                          <a:lumMod val="50000"/>
                        </a:srgbClr>
                      </a:solidFill>
                      <a:prstDash val="solid"/>
                      <a:round/>
                      <a:headEnd type="none" w="med" len="med"/>
                      <a:tailEnd type="none" w="med" len="med"/>
                    </a:lnR>
                    <a:lnT w="12700" cap="flat" cmpd="sng" algn="ctr">
                      <a:solidFill>
                        <a:srgbClr val="C0504D">
                          <a:lumMod val="50000"/>
                        </a:srgbClr>
                      </a:solidFill>
                      <a:prstDash val="solid"/>
                      <a:round/>
                      <a:headEnd type="none" w="med" len="med"/>
                      <a:tailEnd type="none" w="med" len="med"/>
                    </a:lnT>
                    <a:lnB w="12700" cap="flat" cmpd="sng" algn="ctr">
                      <a:solidFill>
                        <a:srgbClr val="C0504D">
                          <a:lumMod val="50000"/>
                        </a:srgbClr>
                      </a:solidFill>
                      <a:prstDash val="solid"/>
                      <a:round/>
                      <a:headEnd type="none" w="med" len="med"/>
                      <a:tailEnd type="none" w="med" len="med"/>
                    </a:lnB>
                    <a:solidFill>
                      <a:schemeClr val="accent3">
                        <a:lumMod val="20000"/>
                        <a:lumOff val="80000"/>
                      </a:schemeClr>
                    </a:solidFill>
                  </a:tcPr>
                </a:tc>
              </a:tr>
            </a:tbl>
          </a:graphicData>
        </a:graphic>
      </p:graphicFrame>
      <p:grpSp>
        <p:nvGrpSpPr>
          <p:cNvPr id="1381" name="组 1380"/>
          <p:cNvGrpSpPr/>
          <p:nvPr/>
        </p:nvGrpSpPr>
        <p:grpSpPr>
          <a:xfrm>
            <a:off x="1693193" y="18670591"/>
            <a:ext cx="3600401" cy="1584176"/>
            <a:chOff x="1693193" y="17860416"/>
            <a:chExt cx="3600401" cy="1584176"/>
          </a:xfrm>
        </p:grpSpPr>
        <p:sp>
          <p:nvSpPr>
            <p:cNvPr id="1193" name="圆角矩形 1192"/>
            <p:cNvSpPr/>
            <p:nvPr/>
          </p:nvSpPr>
          <p:spPr bwMode="auto">
            <a:xfrm>
              <a:off x="1837210" y="18872173"/>
              <a:ext cx="3456384" cy="572419"/>
            </a:xfrm>
            <a:prstGeom prst="round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b" anchorCtr="0" compatLnSpc="1">
              <a:prstTxWarp prst="textNoShape">
                <a:avLst/>
              </a:prstTxWarp>
            </a:bodyPr>
            <a:lstStyle/>
            <a:p>
              <a:pPr algn="r" defTabSz="913989" fontAlgn="base">
                <a:spcBef>
                  <a:spcPct val="0"/>
                </a:spcBef>
                <a:spcAft>
                  <a:spcPct val="0"/>
                </a:spcAft>
              </a:pPr>
              <a:r>
                <a:rPr kumimoji="0" lang="en-US" altLang="zh-CN" sz="1400" dirty="0">
                  <a:solidFill>
                    <a:schemeClr val="tx1"/>
                  </a:solidFill>
                  <a:latin typeface="0"/>
                  <a:cs typeface="0"/>
                </a:rPr>
                <a:t>Local buffer</a:t>
              </a:r>
              <a:endParaRPr kumimoji="0" lang="zh-CN" altLang="en-US" sz="1400" dirty="0">
                <a:solidFill>
                  <a:schemeClr val="tx1"/>
                </a:solidFill>
                <a:latin typeface="0"/>
                <a:cs typeface="0"/>
              </a:endParaRPr>
            </a:p>
          </p:txBody>
        </p:sp>
        <p:sp>
          <p:nvSpPr>
            <p:cNvPr id="1194" name="矩形 1193"/>
            <p:cNvSpPr/>
            <p:nvPr/>
          </p:nvSpPr>
          <p:spPr bwMode="auto">
            <a:xfrm>
              <a:off x="2319178" y="18968938"/>
              <a:ext cx="256964" cy="234934"/>
            </a:xfrm>
            <a:prstGeom prst="rect">
              <a:avLst/>
            </a:prstGeom>
            <a:solidFill>
              <a:srgbClr val="3EB2FF"/>
            </a:solidFill>
            <a:ln>
              <a:solidFill>
                <a:srgbClr val="0071BC"/>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kumimoji="0" lang="zh-CN" altLang="en-US" sz="2000" dirty="0">
                <a:solidFill>
                  <a:schemeClr val="tx1"/>
                </a:solidFill>
                <a:latin typeface="0"/>
                <a:cs typeface="0"/>
              </a:endParaRPr>
            </a:p>
          </p:txBody>
        </p:sp>
        <p:sp>
          <p:nvSpPr>
            <p:cNvPr id="1195" name="矩形 1194"/>
            <p:cNvSpPr/>
            <p:nvPr/>
          </p:nvSpPr>
          <p:spPr bwMode="auto">
            <a:xfrm>
              <a:off x="3038676" y="18968938"/>
              <a:ext cx="256964" cy="234934"/>
            </a:xfrm>
            <a:prstGeom prst="rect">
              <a:avLst/>
            </a:prstGeom>
            <a:solidFill>
              <a:schemeClr val="accent5">
                <a:lumMod val="75000"/>
              </a:schemeClr>
            </a:solidFill>
            <a:ln>
              <a:solidFill>
                <a:schemeClr val="accent5">
                  <a:lumMod val="50000"/>
                </a:schemeClr>
              </a:solid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3989" fontAlgn="base">
                <a:spcBef>
                  <a:spcPct val="0"/>
                </a:spcBef>
                <a:spcAft>
                  <a:spcPct val="0"/>
                </a:spcAft>
              </a:pPr>
              <a:endParaRPr kumimoji="0" lang="zh-CN" altLang="en-US" sz="2000" dirty="0">
                <a:solidFill>
                  <a:schemeClr val="tx1"/>
                </a:solidFill>
                <a:latin typeface="0"/>
                <a:cs typeface="0"/>
              </a:endParaRPr>
            </a:p>
          </p:txBody>
        </p:sp>
        <p:sp>
          <p:nvSpPr>
            <p:cNvPr id="1196" name="矩形 1195"/>
            <p:cNvSpPr/>
            <p:nvPr/>
          </p:nvSpPr>
          <p:spPr bwMode="auto">
            <a:xfrm>
              <a:off x="4022864" y="18968938"/>
              <a:ext cx="256964" cy="234934"/>
            </a:xfrm>
            <a:prstGeom prst="rect">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3989" fontAlgn="base">
                <a:spcBef>
                  <a:spcPct val="0"/>
                </a:spcBef>
                <a:spcAft>
                  <a:spcPct val="0"/>
                </a:spcAft>
              </a:pPr>
              <a:endParaRPr kumimoji="0" lang="zh-CN" altLang="en-US" sz="2000" dirty="0">
                <a:solidFill>
                  <a:schemeClr val="tx1"/>
                </a:solidFill>
                <a:latin typeface="0"/>
                <a:cs typeface="0"/>
              </a:endParaRPr>
            </a:p>
          </p:txBody>
        </p:sp>
        <p:cxnSp>
          <p:nvCxnSpPr>
            <p:cNvPr id="1199" name="直线箭头连接符 1198"/>
            <p:cNvCxnSpPr>
              <a:endCxn id="1194" idx="0"/>
            </p:cNvCxnSpPr>
            <p:nvPr/>
          </p:nvCxnSpPr>
          <p:spPr bwMode="auto">
            <a:xfrm>
              <a:off x="2072668" y="17929771"/>
              <a:ext cx="374992" cy="1039166"/>
            </a:xfrm>
            <a:prstGeom prst="straightConnector1">
              <a:avLst/>
            </a:prstGeom>
            <a:noFill/>
            <a:ln w="28575" cap="flat" cmpd="sng" algn="ctr">
              <a:solidFill>
                <a:schemeClr val="tx2"/>
              </a:solidFill>
              <a:prstDash val="solid"/>
              <a:round/>
              <a:headEnd type="none" w="med" len="med"/>
              <a:tailEnd type="arrow" w="lg" len="lg"/>
            </a:ln>
            <a:effectLst/>
          </p:spPr>
        </p:cxnSp>
        <p:cxnSp>
          <p:nvCxnSpPr>
            <p:cNvPr id="1200" name="直线箭头连接符 1199"/>
            <p:cNvCxnSpPr>
              <a:endCxn id="1195" idx="0"/>
            </p:cNvCxnSpPr>
            <p:nvPr/>
          </p:nvCxnSpPr>
          <p:spPr bwMode="auto">
            <a:xfrm flipH="1">
              <a:off x="3167158" y="17860416"/>
              <a:ext cx="110212" cy="1108522"/>
            </a:xfrm>
            <a:prstGeom prst="straightConnector1">
              <a:avLst/>
            </a:prstGeom>
            <a:noFill/>
            <a:ln w="28575" cap="flat" cmpd="sng" algn="ctr">
              <a:solidFill>
                <a:srgbClr val="437A50"/>
              </a:solidFill>
              <a:prstDash val="solid"/>
              <a:round/>
              <a:headEnd type="none" w="med" len="med"/>
              <a:tailEnd type="arrow" w="lg" len="lg"/>
            </a:ln>
            <a:effectLst/>
          </p:spPr>
        </p:cxnSp>
        <p:cxnSp>
          <p:nvCxnSpPr>
            <p:cNvPr id="1201" name="直线箭头连接符 1200"/>
            <p:cNvCxnSpPr>
              <a:stCxn id="1196" idx="0"/>
            </p:cNvCxnSpPr>
            <p:nvPr/>
          </p:nvCxnSpPr>
          <p:spPr bwMode="auto">
            <a:xfrm flipV="1">
              <a:off x="4151346" y="18004432"/>
              <a:ext cx="422168" cy="964506"/>
            </a:xfrm>
            <a:prstGeom prst="straightConnector1">
              <a:avLst/>
            </a:prstGeom>
            <a:noFill/>
            <a:ln w="28575" cap="flat" cmpd="sng" algn="ctr">
              <a:solidFill>
                <a:schemeClr val="accent2"/>
              </a:solidFill>
              <a:prstDash val="solid"/>
              <a:round/>
              <a:headEnd type="none" w="med" len="med"/>
              <a:tailEnd type="arrow" w="lg" len="lg"/>
            </a:ln>
            <a:effectLst/>
          </p:spPr>
        </p:cxnSp>
        <p:sp>
          <p:nvSpPr>
            <p:cNvPr id="1202" name="文本框 1201"/>
            <p:cNvSpPr txBox="1"/>
            <p:nvPr/>
          </p:nvSpPr>
          <p:spPr>
            <a:xfrm>
              <a:off x="4190101" y="18486679"/>
              <a:ext cx="808946" cy="678241"/>
            </a:xfrm>
            <a:prstGeom prst="rect">
              <a:avLst/>
            </a:prstGeom>
            <a:noFill/>
            <a:effectLst/>
          </p:spPr>
          <p:txBody>
            <a:bodyPr wrap="square" rtlCol="0">
              <a:spAutoFit/>
            </a:bodyPr>
            <a:lstStyle/>
            <a:p>
              <a:r>
                <a:rPr lang="en-US" altLang="zh-CN" sz="2000" b="1" dirty="0">
                  <a:solidFill>
                    <a:schemeClr val="accent2"/>
                  </a:solidFill>
                  <a:latin typeface="0"/>
                  <a:cs typeface="0"/>
                </a:rPr>
                <a:t>ACC</a:t>
              </a:r>
              <a:endParaRPr lang="zh-CN" altLang="en-US" sz="2000" b="1" dirty="0">
                <a:solidFill>
                  <a:schemeClr val="accent2"/>
                </a:solidFill>
                <a:latin typeface="0"/>
                <a:cs typeface="0"/>
              </a:endParaRPr>
            </a:p>
          </p:txBody>
        </p:sp>
        <p:sp>
          <p:nvSpPr>
            <p:cNvPr id="1203" name="文本框 1202"/>
            <p:cNvSpPr txBox="1"/>
            <p:nvPr/>
          </p:nvSpPr>
          <p:spPr>
            <a:xfrm>
              <a:off x="2557290" y="18508488"/>
              <a:ext cx="792088" cy="400110"/>
            </a:xfrm>
            <a:prstGeom prst="rect">
              <a:avLst/>
            </a:prstGeom>
            <a:noFill/>
            <a:effectLst/>
          </p:spPr>
          <p:txBody>
            <a:bodyPr wrap="square" rtlCol="0">
              <a:spAutoFit/>
            </a:bodyPr>
            <a:lstStyle/>
            <a:p>
              <a:r>
                <a:rPr lang="en-US" altLang="zh-CN" sz="2000" b="1" dirty="0">
                  <a:solidFill>
                    <a:schemeClr val="accent5">
                      <a:lumMod val="50000"/>
                    </a:schemeClr>
                  </a:solidFill>
                  <a:latin typeface="0"/>
                  <a:cs typeface="0"/>
                </a:rPr>
                <a:t>GET</a:t>
              </a:r>
            </a:p>
          </p:txBody>
        </p:sp>
        <p:sp>
          <p:nvSpPr>
            <p:cNvPr id="1204" name="文本框 1203"/>
            <p:cNvSpPr txBox="1"/>
            <p:nvPr/>
          </p:nvSpPr>
          <p:spPr>
            <a:xfrm>
              <a:off x="1693193" y="18508488"/>
              <a:ext cx="792089" cy="400110"/>
            </a:xfrm>
            <a:prstGeom prst="rect">
              <a:avLst/>
            </a:prstGeom>
            <a:noFill/>
            <a:effectLst/>
          </p:spPr>
          <p:txBody>
            <a:bodyPr wrap="square" rtlCol="0">
              <a:spAutoFit/>
            </a:bodyPr>
            <a:lstStyle/>
            <a:p>
              <a:r>
                <a:rPr lang="en-US" altLang="zh-CN" sz="2000" b="1" dirty="0">
                  <a:solidFill>
                    <a:schemeClr val="tx2">
                      <a:lumMod val="75000"/>
                    </a:schemeClr>
                  </a:solidFill>
                  <a:latin typeface="0"/>
                  <a:cs typeface="0"/>
                </a:rPr>
                <a:t>GET</a:t>
              </a:r>
              <a:endParaRPr lang="zh-CN" altLang="en-US" sz="2000" b="1" dirty="0">
                <a:solidFill>
                  <a:schemeClr val="tx2">
                    <a:lumMod val="75000"/>
                  </a:schemeClr>
                </a:solidFill>
                <a:latin typeface="0"/>
                <a:cs typeface="0"/>
              </a:endParaRPr>
            </a:p>
          </p:txBody>
        </p:sp>
      </p:grpSp>
      <p:sp>
        <p:nvSpPr>
          <p:cNvPr id="1205" name="文本框 1204"/>
          <p:cNvSpPr txBox="1"/>
          <p:nvPr/>
        </p:nvSpPr>
        <p:spPr>
          <a:xfrm>
            <a:off x="1320498" y="18022519"/>
            <a:ext cx="4589078" cy="430851"/>
          </a:xfrm>
          <a:prstGeom prst="rect">
            <a:avLst/>
          </a:prstGeom>
          <a:noFill/>
        </p:spPr>
        <p:txBody>
          <a:bodyPr wrap="square" lIns="91398" tIns="45702" rIns="91398" bIns="45702" rtlCol="0">
            <a:spAutoFit/>
          </a:bodyPr>
          <a:lstStyle/>
          <a:p>
            <a:pPr algn="ctr"/>
            <a:r>
              <a:rPr lang="en-US" altLang="zh-CN" sz="2200" b="1" i="1" dirty="0"/>
              <a:t>Typical Get-Compute-</a:t>
            </a:r>
            <a:r>
              <a:rPr lang="en-US" altLang="zh-CN" sz="2200" b="1" i="1" dirty="0" smtClean="0"/>
              <a:t>Update</a:t>
            </a:r>
            <a:endParaRPr lang="zh-CN" altLang="en-US" sz="2200" b="1" i="1" dirty="0"/>
          </a:p>
        </p:txBody>
      </p:sp>
      <p:sp>
        <p:nvSpPr>
          <p:cNvPr id="1513" name="乘 1512"/>
          <p:cNvSpPr/>
          <p:nvPr/>
        </p:nvSpPr>
        <p:spPr>
          <a:xfrm>
            <a:off x="2818701" y="18814606"/>
            <a:ext cx="262080" cy="242617"/>
          </a:xfrm>
          <a:prstGeom prst="mathMultiply">
            <a:avLst>
              <a:gd name="adj1" fmla="val 7190"/>
            </a:avLst>
          </a:prstGeom>
          <a:solidFill>
            <a:schemeClr val="tx1">
              <a:lumMod val="50000"/>
              <a:lumOff val="50000"/>
            </a:schemeClr>
          </a:solidFill>
          <a:ln>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lIns="91398" tIns="45702" rIns="91398" bIns="45702" spcCol="0" rtlCol="0" anchor="ctr"/>
          <a:lstStyle/>
          <a:p>
            <a:pPr algn="ctr"/>
            <a:endParaRPr kumimoji="1" lang="zh-CN" altLang="en-US" sz="6000"/>
          </a:p>
        </p:txBody>
      </p:sp>
      <p:sp>
        <p:nvSpPr>
          <p:cNvPr id="1514" name="乘 1513"/>
          <p:cNvSpPr/>
          <p:nvPr/>
        </p:nvSpPr>
        <p:spPr>
          <a:xfrm>
            <a:off x="2629298" y="19750711"/>
            <a:ext cx="283504" cy="287774"/>
          </a:xfrm>
          <a:prstGeom prst="mathMultiply">
            <a:avLst>
              <a:gd name="adj1" fmla="val 7190"/>
            </a:avLst>
          </a:prstGeom>
          <a:solidFill>
            <a:srgbClr val="7F7F7F"/>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lIns="91398" tIns="45702" rIns="91398" bIns="45702" spcCol="0" rtlCol="0" anchor="ctr"/>
          <a:lstStyle/>
          <a:p>
            <a:pPr algn="ctr"/>
            <a:endParaRPr kumimoji="1" lang="zh-CN" altLang="en-US" sz="6000"/>
          </a:p>
        </p:txBody>
      </p:sp>
      <p:sp>
        <p:nvSpPr>
          <p:cNvPr id="1516" name="等于 1515"/>
          <p:cNvSpPr/>
          <p:nvPr/>
        </p:nvSpPr>
        <p:spPr>
          <a:xfrm>
            <a:off x="4114842" y="18481673"/>
            <a:ext cx="241479" cy="863326"/>
          </a:xfrm>
          <a:prstGeom prst="mathEqual">
            <a:avLst>
              <a:gd name="adj1" fmla="val 1485"/>
              <a:gd name="adj2" fmla="val 11760"/>
            </a:avLst>
          </a:prstGeom>
          <a:solidFill>
            <a:schemeClr val="tx1">
              <a:lumMod val="50000"/>
              <a:lumOff val="50000"/>
            </a:schemeClr>
          </a:solidFill>
          <a:ln>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lIns="91398" tIns="45702" rIns="91398" bIns="45702" spcCol="0" rtlCol="0" anchor="ctr"/>
          <a:lstStyle/>
          <a:p>
            <a:pPr algn="ctr"/>
            <a:endParaRPr kumimoji="1" lang="zh-CN" altLang="en-US" sz="6000">
              <a:solidFill>
                <a:schemeClr val="tx1"/>
              </a:solidFill>
            </a:endParaRPr>
          </a:p>
        </p:txBody>
      </p:sp>
      <p:sp>
        <p:nvSpPr>
          <p:cNvPr id="1517" name="等于 1516"/>
          <p:cNvSpPr/>
          <p:nvPr/>
        </p:nvSpPr>
        <p:spPr>
          <a:xfrm>
            <a:off x="3565402" y="19246655"/>
            <a:ext cx="226803" cy="863326"/>
          </a:xfrm>
          <a:prstGeom prst="mathEqual">
            <a:avLst>
              <a:gd name="adj1" fmla="val 1485"/>
              <a:gd name="adj2" fmla="val 11760"/>
            </a:avLst>
          </a:prstGeom>
          <a:solidFill>
            <a:srgbClr val="7F7F7F"/>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lIns="91398" tIns="45702" rIns="91398" bIns="45702" spcCol="0" rtlCol="0" anchor="ctr"/>
          <a:lstStyle/>
          <a:p>
            <a:pPr algn="ctr"/>
            <a:endParaRPr kumimoji="1" lang="zh-CN" altLang="en-US" sz="6000">
              <a:solidFill>
                <a:schemeClr val="tx1"/>
              </a:solidFill>
            </a:endParaRPr>
          </a:p>
        </p:txBody>
      </p:sp>
      <p:sp>
        <p:nvSpPr>
          <p:cNvPr id="16" name="矩形 15"/>
          <p:cNvSpPr/>
          <p:nvPr/>
        </p:nvSpPr>
        <p:spPr>
          <a:xfrm>
            <a:off x="-10260134" y="14727609"/>
            <a:ext cx="10693400" cy="2234458"/>
          </a:xfrm>
          <a:prstGeom prst="rect">
            <a:avLst/>
          </a:prstGeom>
        </p:spPr>
        <p:txBody>
          <a:bodyPr>
            <a:spAutoFit/>
          </a:bodyPr>
          <a:lstStyle/>
          <a:p>
            <a:pPr marL="270569" lvl="0" indent="-270569" defTabSz="3216062">
              <a:spcBef>
                <a:spcPct val="20000"/>
              </a:spcBef>
              <a:buSzPct val="80000"/>
              <a:buFont typeface="Arial" panose="020B0604020202020204" pitchFamily="34" charset="0"/>
              <a:buChar char="•"/>
            </a:pPr>
            <a:r>
              <a:rPr lang="en-US" altLang="zh-CN" sz="2400" dirty="0">
                <a:solidFill>
                  <a:srgbClr val="A22B38"/>
                </a:solidFill>
              </a:rPr>
              <a:t>Correctness challenges</a:t>
            </a:r>
          </a:p>
          <a:p>
            <a:pPr lvl="0" defTabSz="3216062">
              <a:spcBef>
                <a:spcPct val="20000"/>
              </a:spcBef>
              <a:buSzPct val="80000"/>
            </a:pPr>
            <a:r>
              <a:rPr lang="en-US" altLang="zh-CN" sz="2400" dirty="0">
                <a:solidFill>
                  <a:srgbClr val="131313"/>
                </a:solidFill>
              </a:rPr>
              <a:t>    i.e.  lock permission, self lock consistency,      </a:t>
            </a:r>
          </a:p>
          <a:p>
            <a:pPr lvl="0" defTabSz="3216062">
              <a:spcBef>
                <a:spcPct val="20000"/>
              </a:spcBef>
              <a:buSzPct val="80000"/>
            </a:pPr>
            <a:r>
              <a:rPr lang="en-US" altLang="zh-CN" sz="2400" dirty="0">
                <a:solidFill>
                  <a:srgbClr val="131313"/>
                </a:solidFill>
              </a:rPr>
              <a:t>           simultaneous epochs… </a:t>
            </a:r>
          </a:p>
          <a:p>
            <a:pPr marL="270569" lvl="0" indent="-270569" defTabSz="3216062">
              <a:spcBef>
                <a:spcPct val="20000"/>
              </a:spcBef>
              <a:buSzPct val="80000"/>
              <a:buFont typeface="Arial" panose="020B0604020202020204" pitchFamily="34" charset="0"/>
              <a:buChar char="•"/>
            </a:pPr>
            <a:r>
              <a:rPr lang="en-US" altLang="zh-CN" sz="2400" dirty="0">
                <a:solidFill>
                  <a:srgbClr val="A22B38"/>
                </a:solidFill>
              </a:rPr>
              <a:t>Performance challenges</a:t>
            </a:r>
          </a:p>
          <a:p>
            <a:pPr lvl="0" defTabSz="3216062">
              <a:spcBef>
                <a:spcPct val="20000"/>
              </a:spcBef>
              <a:buSzPct val="80000"/>
            </a:pPr>
            <a:r>
              <a:rPr lang="en-US" altLang="zh-CN" sz="2400" dirty="0">
                <a:solidFill>
                  <a:srgbClr val="131313"/>
                </a:solidFill>
              </a:rPr>
              <a:t>    i.e.   Memory locality</a:t>
            </a:r>
          </a:p>
        </p:txBody>
      </p:sp>
      <p:cxnSp>
        <p:nvCxnSpPr>
          <p:cNvPr id="426" name="直线箭头连接符 425"/>
          <p:cNvCxnSpPr/>
          <p:nvPr/>
        </p:nvCxnSpPr>
        <p:spPr bwMode="auto">
          <a:xfrm>
            <a:off x="-5892274" y="23140658"/>
            <a:ext cx="360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nvGrpSpPr>
          <p:cNvPr id="27" name="组 26"/>
          <p:cNvGrpSpPr/>
          <p:nvPr/>
        </p:nvGrpSpPr>
        <p:grpSpPr>
          <a:xfrm>
            <a:off x="7401261" y="13436180"/>
            <a:ext cx="8477510" cy="2232248"/>
            <a:chOff x="7165802" y="12675840"/>
            <a:chExt cx="8477511" cy="2232248"/>
          </a:xfrm>
        </p:grpSpPr>
        <p:sp>
          <p:nvSpPr>
            <p:cNvPr id="213" name="正方形/長方形 212"/>
            <p:cNvSpPr/>
            <p:nvPr/>
          </p:nvSpPr>
          <p:spPr>
            <a:xfrm>
              <a:off x="7165802" y="12675840"/>
              <a:ext cx="4517070" cy="2232248"/>
            </a:xfrm>
            <a:prstGeom prst="rect">
              <a:avLst/>
            </a:prstGeom>
            <a:noFill/>
            <a:ln>
              <a:noFill/>
              <a:prstDash val="dash"/>
            </a:ln>
            <a:effectLst/>
          </p:spPr>
          <p:txBody>
            <a:bodyPr vert="horz" lIns="321606" tIns="160802" rIns="321606" bIns="160802" rtlCol="0">
              <a:noAutofit/>
            </a:bodyPr>
            <a:lstStyle/>
            <a:p>
              <a:pPr marL="270569" indent="-270569" defTabSz="3216062">
                <a:spcBef>
                  <a:spcPct val="20000"/>
                </a:spcBef>
                <a:buFont typeface="Arial" panose="020B0604020202020204" pitchFamily="34" charset="0"/>
                <a:buChar char="•"/>
              </a:pPr>
              <a:r>
                <a:rPr lang="en-US" altLang="zh-CN" sz="2600" b="1" dirty="0">
                  <a:solidFill>
                    <a:schemeClr val="accent6"/>
                  </a:solidFill>
                  <a:ea typeface="Adobe Fan Heiti Std B"/>
                  <a:cs typeface="Arial" pitchFamily="34" charset="0"/>
                </a:rPr>
                <a:t>Algorithms tradeoff</a:t>
              </a:r>
            </a:p>
            <a:p>
              <a:pPr marL="523292" lvl="1" indent="-252720" defTabSz="3216062">
                <a:spcBef>
                  <a:spcPct val="20000"/>
                </a:spcBef>
                <a:buFont typeface="Arial" panose="020B0604020202020204" pitchFamily="34" charset="0"/>
                <a:buChar char="-"/>
              </a:pPr>
              <a:r>
                <a:rPr lang="en-US" altLang="ja-JP" sz="2600" dirty="0">
                  <a:ea typeface="Adobe Fan Heiti Std B"/>
                  <a:cs typeface="Arial" pitchFamily="34" charset="0"/>
                </a:rPr>
                <a:t>Number of IDLE </a:t>
              </a:r>
              <a:r>
                <a:rPr lang="en-US" altLang="ja-JP" sz="2600" dirty="0">
                  <a:ea typeface="Adobe Fan Heiti Std B"/>
                  <a:cs typeface="Arial" pitchFamily="34" charset="0"/>
                </a:rPr>
                <a:t>threads </a:t>
              </a:r>
              <a:r>
                <a:rPr lang="en-US" altLang="ja-JP" sz="2600" dirty="0" smtClean="0">
                  <a:ea typeface="Adobe Fan Heiti Std B"/>
                  <a:cs typeface="Arial" pitchFamily="34" charset="0"/>
                </a:rPr>
                <a:t>is unknown.</a:t>
              </a:r>
              <a:endParaRPr lang="en-US" altLang="ja-JP" sz="2600" dirty="0">
                <a:ea typeface="Adobe Fan Heiti Std B"/>
                <a:cs typeface="Arial" pitchFamily="34" charset="0"/>
              </a:endParaRPr>
            </a:p>
          </p:txBody>
        </p:sp>
        <p:sp>
          <p:nvSpPr>
            <p:cNvPr id="17" name="矩形 16"/>
            <p:cNvSpPr/>
            <p:nvPr/>
          </p:nvSpPr>
          <p:spPr>
            <a:xfrm>
              <a:off x="10962791" y="12779596"/>
              <a:ext cx="4680522" cy="1852815"/>
            </a:xfrm>
            <a:prstGeom prst="rect">
              <a:avLst/>
            </a:prstGeom>
          </p:spPr>
          <p:txBody>
            <a:bodyPr wrap="square">
              <a:spAutoFit/>
            </a:bodyPr>
            <a:lstStyle/>
            <a:p>
              <a:pPr marL="270569" indent="-270569" defTabSz="3216062">
                <a:spcBef>
                  <a:spcPct val="20000"/>
                </a:spcBef>
                <a:buFont typeface="Arial" panose="020B0604020202020204" pitchFamily="34" charset="0"/>
                <a:buChar char="•"/>
              </a:pPr>
              <a:r>
                <a:rPr lang="en-US" altLang="ja-JP" sz="2600" b="1" dirty="0">
                  <a:solidFill>
                    <a:schemeClr val="accent6"/>
                  </a:solidFill>
                  <a:ea typeface="Adobe Fan Heiti Std B"/>
                  <a:cs typeface="Arial" pitchFamily="34" charset="0"/>
                </a:rPr>
                <a:t>Nested parallelism</a:t>
              </a:r>
            </a:p>
            <a:p>
              <a:pPr marL="523292" lvl="1" indent="-252720" defTabSz="3216062">
                <a:spcBef>
                  <a:spcPct val="20000"/>
                </a:spcBef>
                <a:buFont typeface="Arial" panose="020B0604020202020204" pitchFamily="34" charset="0"/>
                <a:buChar char="-"/>
              </a:pPr>
              <a:r>
                <a:rPr lang="en-US" altLang="ja-JP" sz="2600" dirty="0">
                  <a:solidFill>
                    <a:srgbClr val="131313"/>
                  </a:solidFill>
                  <a:ea typeface="Adobe Fan Heiti Std B"/>
                  <a:cs typeface="Arial" pitchFamily="34" charset="0"/>
                </a:rPr>
                <a:t>Creates new </a:t>
              </a:r>
              <a:r>
                <a:rPr lang="en-US" altLang="ja-JP" sz="2600" dirty="0" err="1" smtClean="0">
                  <a:solidFill>
                    <a:srgbClr val="131313"/>
                  </a:solidFill>
                  <a:ea typeface="Adobe Fan Heiti Std B"/>
                  <a:cs typeface="Arial" pitchFamily="34" charset="0"/>
                </a:rPr>
                <a:t>Pthreads</a:t>
              </a:r>
              <a:r>
                <a:rPr lang="en-US" altLang="ja-JP" sz="2600" dirty="0" smtClean="0">
                  <a:solidFill>
                    <a:srgbClr val="131313"/>
                  </a:solidFill>
                  <a:ea typeface="Adobe Fan Heiti Std B"/>
                  <a:cs typeface="Arial" pitchFamily="34" charset="0"/>
                </a:rPr>
                <a:t> and offloads scheduling </a:t>
              </a:r>
              <a:r>
                <a:rPr lang="en-US" altLang="ja-JP" sz="2600" dirty="0">
                  <a:solidFill>
                    <a:srgbClr val="131313"/>
                  </a:solidFill>
                  <a:ea typeface="Adobe Fan Heiti Std B"/>
                  <a:cs typeface="Arial" pitchFamily="34" charset="0"/>
                </a:rPr>
                <a:t>to </a:t>
              </a:r>
              <a:r>
                <a:rPr lang="en-US" altLang="ja-JP" sz="2600" dirty="0" smtClean="0">
                  <a:solidFill>
                    <a:srgbClr val="131313"/>
                  </a:solidFill>
                  <a:ea typeface="Adobe Fan Heiti Std B"/>
                  <a:cs typeface="Arial" pitchFamily="34" charset="0"/>
                </a:rPr>
                <a:t>OS </a:t>
              </a:r>
            </a:p>
            <a:p>
              <a:pPr marL="523292" lvl="1" indent="-252720" defTabSz="3216062">
                <a:spcBef>
                  <a:spcPct val="20000"/>
                </a:spcBef>
                <a:buFont typeface="Arial" panose="020B0604020202020204" pitchFamily="34" charset="0"/>
                <a:buChar char="-"/>
              </a:pPr>
              <a:r>
                <a:rPr lang="en-US" altLang="ja-JP" sz="2600" dirty="0">
                  <a:solidFill>
                    <a:srgbClr val="131313"/>
                  </a:solidFill>
                  <a:ea typeface="Adobe Fan Heiti Std B"/>
                  <a:cs typeface="Arial" pitchFamily="34" charset="0"/>
                </a:rPr>
                <a:t>T</a:t>
              </a:r>
              <a:r>
                <a:rPr lang="en-US" altLang="ja-JP" sz="2600" dirty="0" smtClean="0">
                  <a:solidFill>
                    <a:srgbClr val="131313"/>
                  </a:solidFill>
                  <a:ea typeface="Adobe Fan Heiti Std B"/>
                  <a:cs typeface="Arial" pitchFamily="34" charset="0"/>
                </a:rPr>
                <a:t>hreads overrunning.</a:t>
              </a:r>
              <a:endParaRPr lang="en-US" altLang="ja-JP" sz="2600" dirty="0">
                <a:solidFill>
                  <a:srgbClr val="131313"/>
                </a:solidFill>
                <a:ea typeface="Adobe Fan Heiti Std B"/>
                <a:cs typeface="Arial" pitchFamily="34" charset="0"/>
              </a:endParaRPr>
            </a:p>
          </p:txBody>
        </p:sp>
      </p:grpSp>
      <p:sp>
        <p:nvSpPr>
          <p:cNvPr id="25" name="圆角矩形 24"/>
          <p:cNvSpPr/>
          <p:nvPr/>
        </p:nvSpPr>
        <p:spPr bwMode="auto">
          <a:xfrm>
            <a:off x="7545276" y="13508188"/>
            <a:ext cx="8333494" cy="1944216"/>
          </a:xfrm>
          <a:prstGeom prst="roundRect">
            <a:avLst>
              <a:gd name="adj" fmla="val 3152"/>
            </a:avLst>
          </a:prstGeom>
          <a:noFill/>
          <a:ln w="9525" cap="flat" cmpd="sng" algn="ctr">
            <a:solidFill>
              <a:schemeClr val="accent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110" charset="-52"/>
              <a:ea typeface="ＭＳ Ｐゴシック" pitchFamily="-110" charset="-128"/>
              <a:cs typeface="ＭＳ Ｐゴシック" pitchFamily="-110" charset="-128"/>
            </a:endParaRPr>
          </a:p>
        </p:txBody>
      </p:sp>
      <p:sp>
        <p:nvSpPr>
          <p:cNvPr id="29" name="矩形 28"/>
          <p:cNvSpPr/>
          <p:nvPr/>
        </p:nvSpPr>
        <p:spPr>
          <a:xfrm>
            <a:off x="7473268" y="13004132"/>
            <a:ext cx="2377574" cy="492443"/>
          </a:xfrm>
          <a:prstGeom prst="rect">
            <a:avLst/>
          </a:prstGeom>
        </p:spPr>
        <p:txBody>
          <a:bodyPr wrap="none">
            <a:spAutoFit/>
          </a:bodyPr>
          <a:lstStyle/>
          <a:p>
            <a:pPr marL="213048" lvl="0" indent="-426097" defTabSz="3216062">
              <a:spcBef>
                <a:spcPct val="20000"/>
              </a:spcBef>
              <a:buSzPct val="80000"/>
              <a:buFont typeface="Wingdings" charset="2"/>
              <a:buChar char="n"/>
            </a:pPr>
            <a:r>
              <a:rPr lang="en-US" altLang="ja-JP" sz="2600" b="1" dirty="0">
                <a:solidFill>
                  <a:srgbClr val="9F252A"/>
                </a:solidFill>
                <a:ea typeface="Adobe Fan Heiti Std B"/>
                <a:cs typeface="Arial" pitchFamily="34" charset="0"/>
              </a:rPr>
              <a:t>Challenges</a:t>
            </a:r>
          </a:p>
        </p:txBody>
      </p:sp>
      <p:grpSp>
        <p:nvGrpSpPr>
          <p:cNvPr id="1377" name="组 1376"/>
          <p:cNvGrpSpPr/>
          <p:nvPr/>
        </p:nvGrpSpPr>
        <p:grpSpPr>
          <a:xfrm>
            <a:off x="7422469" y="22612944"/>
            <a:ext cx="7488832" cy="4246619"/>
            <a:chOff x="7187011" y="22612944"/>
            <a:chExt cx="7488832" cy="4246619"/>
          </a:xfrm>
        </p:grpSpPr>
        <p:sp>
          <p:nvSpPr>
            <p:cNvPr id="207" name="矩形 206"/>
            <p:cNvSpPr/>
            <p:nvPr/>
          </p:nvSpPr>
          <p:spPr>
            <a:xfrm>
              <a:off x="7187011" y="22612944"/>
              <a:ext cx="7488832" cy="492443"/>
            </a:xfrm>
            <a:prstGeom prst="rect">
              <a:avLst/>
            </a:prstGeom>
          </p:spPr>
          <p:txBody>
            <a:bodyPr wrap="square">
              <a:spAutoFit/>
            </a:bodyPr>
            <a:lstStyle/>
            <a:p>
              <a:pPr marL="342746" indent="-342746">
                <a:spcAft>
                  <a:spcPts val="600"/>
                </a:spcAft>
                <a:buSzPct val="80000"/>
                <a:buFont typeface="Wingdings" charset="2"/>
                <a:buChar char="n"/>
              </a:pPr>
              <a:r>
                <a:rPr lang="en-US" altLang="zh-CN" sz="2600" b="1" dirty="0">
                  <a:solidFill>
                    <a:srgbClr val="9F252A"/>
                  </a:solidFill>
                  <a:ea typeface="Adobe Fan Heiti Std B"/>
                  <a:cs typeface="Arial" pitchFamily="34" charset="0"/>
                </a:rPr>
                <a:t>Correctness and Performance challenges</a:t>
              </a:r>
            </a:p>
          </p:txBody>
        </p:sp>
        <p:sp>
          <p:nvSpPr>
            <p:cNvPr id="423" name="文本框 422"/>
            <p:cNvSpPr txBox="1"/>
            <p:nvPr/>
          </p:nvSpPr>
          <p:spPr>
            <a:xfrm>
              <a:off x="7381826" y="23117000"/>
              <a:ext cx="6928651" cy="3742563"/>
            </a:xfrm>
            <a:prstGeom prst="rect">
              <a:avLst/>
            </a:prstGeom>
            <a:noFill/>
          </p:spPr>
          <p:txBody>
            <a:bodyPr wrap="square" rtlCol="0">
              <a:spAutoFit/>
            </a:bodyPr>
            <a:lstStyle/>
            <a:p>
              <a:pPr marL="269878" indent="-269878">
                <a:spcBef>
                  <a:spcPts val="624"/>
                </a:spcBef>
                <a:buSzPct val="80000"/>
                <a:buFont typeface="Arial"/>
                <a:buChar char="•"/>
              </a:pPr>
              <a:r>
                <a:rPr lang="en-US" altLang="zh-CN" sz="2600" b="1" dirty="0" smtClean="0">
                  <a:solidFill>
                    <a:srgbClr val="9F252A"/>
                  </a:solidFill>
                </a:rPr>
                <a:t>Ensuring correctness</a:t>
              </a:r>
              <a:endParaRPr lang="en-US" altLang="zh-CN" sz="2600" dirty="0" smtClean="0">
                <a:solidFill>
                  <a:srgbClr val="9F252A"/>
                </a:solidFill>
              </a:endParaRPr>
            </a:p>
            <a:p>
              <a:pPr marL="269878" indent="-269878">
                <a:spcBef>
                  <a:spcPts val="624"/>
                </a:spcBef>
                <a:buSzPct val="80000"/>
                <a:buFont typeface="+mj-lt"/>
                <a:buAutoNum type="arabicPeriod"/>
              </a:pPr>
              <a:r>
                <a:rPr lang="en-US" altLang="zh-CN" sz="2600" dirty="0" smtClean="0"/>
                <a:t>Lock permission for shared ghost processes</a:t>
              </a:r>
            </a:p>
            <a:p>
              <a:pPr marL="269878" indent="-269878">
                <a:spcBef>
                  <a:spcPts val="624"/>
                </a:spcBef>
                <a:buSzPct val="80000"/>
                <a:buFont typeface="+mj-lt"/>
                <a:buAutoNum type="arabicPeriod"/>
              </a:pPr>
              <a:r>
                <a:rPr lang="en-US" altLang="zh-CN" sz="2600" dirty="0" smtClean="0"/>
                <a:t>Managing multiple ghost processes</a:t>
              </a:r>
            </a:p>
            <a:p>
              <a:pPr marL="269878" indent="-269878">
                <a:spcBef>
                  <a:spcPts val="624"/>
                </a:spcBef>
                <a:buSzPct val="80000"/>
                <a:buFont typeface="+mj-lt"/>
                <a:buAutoNum type="arabicPeriod"/>
              </a:pPr>
              <a:r>
                <a:rPr lang="en-US" altLang="zh-CN" sz="2600" dirty="0" smtClean="0"/>
                <a:t>Self lock consistency</a:t>
              </a:r>
            </a:p>
            <a:p>
              <a:pPr marL="269878" indent="-269878">
                <a:spcBef>
                  <a:spcPts val="624"/>
                </a:spcBef>
                <a:buSzPct val="80000"/>
                <a:buFont typeface="+mj-lt"/>
                <a:buAutoNum type="arabicPeriod"/>
              </a:pPr>
              <a:r>
                <a:rPr lang="en-US" altLang="zh-CN" sz="2600" dirty="0" smtClean="0"/>
                <a:t>Multiple simultaneous epochs</a:t>
              </a:r>
              <a:endParaRPr lang="en-US" altLang="zh-CN" sz="2600" b="1" dirty="0" smtClean="0">
                <a:solidFill>
                  <a:srgbClr val="9F252A"/>
                </a:solidFill>
              </a:endParaRPr>
            </a:p>
            <a:p>
              <a:pPr marL="269878" indent="-269878">
                <a:spcBef>
                  <a:spcPts val="624"/>
                </a:spcBef>
                <a:buSzPct val="80000"/>
                <a:buFont typeface="Arial"/>
                <a:buChar char="•"/>
              </a:pPr>
              <a:r>
                <a:rPr lang="en-US" altLang="zh-CN" sz="2600" b="1" dirty="0">
                  <a:solidFill>
                    <a:srgbClr val="9F252A"/>
                  </a:solidFill>
                </a:rPr>
                <a:t>Ensuring </a:t>
              </a:r>
              <a:r>
                <a:rPr lang="en-US" altLang="zh-CN" sz="2600" b="1" dirty="0" smtClean="0">
                  <a:solidFill>
                    <a:srgbClr val="9F252A"/>
                  </a:solidFill>
                </a:rPr>
                <a:t>performance</a:t>
              </a:r>
            </a:p>
            <a:p>
              <a:pPr marL="269878" indent="-269878">
                <a:spcBef>
                  <a:spcPts val="624"/>
                </a:spcBef>
                <a:buSzPct val="80000"/>
                <a:buFont typeface="+mj-lt"/>
                <a:buAutoNum type="arabicPeriod"/>
              </a:pPr>
              <a:r>
                <a:rPr lang="en-US" altLang="zh-CN" sz="2600" dirty="0" smtClean="0">
                  <a:solidFill>
                    <a:srgbClr val="000000"/>
                  </a:solidFill>
                </a:rPr>
                <a:t>Memory locality</a:t>
              </a:r>
            </a:p>
            <a:p>
              <a:endParaRPr lang="zh-CN" altLang="en-US" sz="2400" dirty="0"/>
            </a:p>
          </p:txBody>
        </p:sp>
        <p:sp>
          <p:nvSpPr>
            <p:cNvPr id="434" name="圆角矩形 433"/>
            <p:cNvSpPr/>
            <p:nvPr/>
          </p:nvSpPr>
          <p:spPr bwMode="auto">
            <a:xfrm>
              <a:off x="7237810" y="23117000"/>
              <a:ext cx="7056784" cy="3454531"/>
            </a:xfrm>
            <a:prstGeom prst="roundRect">
              <a:avLst>
                <a:gd name="adj" fmla="val 3152"/>
              </a:avLst>
            </a:prstGeom>
            <a:noFill/>
            <a:ln w="9525" cap="flat" cmpd="sng" algn="ctr">
              <a:solidFill>
                <a:srgbClr val="E8A1A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110" charset="-52"/>
                <a:ea typeface="ＭＳ Ｐゴシック" pitchFamily="-110" charset="-128"/>
                <a:cs typeface="ＭＳ Ｐゴシック" pitchFamily="-110" charset="-128"/>
              </a:endParaRPr>
            </a:p>
          </p:txBody>
        </p:sp>
      </p:grpSp>
      <p:sp>
        <p:nvSpPr>
          <p:cNvPr id="1382" name="矩形 1381"/>
          <p:cNvSpPr/>
          <p:nvPr/>
        </p:nvSpPr>
        <p:spPr>
          <a:xfrm>
            <a:off x="16711115" y="10587608"/>
            <a:ext cx="3960440" cy="769441"/>
          </a:xfrm>
          <a:prstGeom prst="rect">
            <a:avLst/>
          </a:prstGeom>
        </p:spPr>
        <p:txBody>
          <a:bodyPr wrap="square">
            <a:spAutoFit/>
          </a:bodyPr>
          <a:lstStyle/>
          <a:p>
            <a:pPr algn="ctr"/>
            <a:r>
              <a:rPr lang="en-US" altLang="ja-JP" sz="2200" b="1" i="1" dirty="0" smtClean="0"/>
              <a:t>Hybrid </a:t>
            </a:r>
            <a:r>
              <a:rPr lang="en-US" altLang="ja-JP" sz="2200" b="1" i="1" dirty="0"/>
              <a:t>NAS MG </a:t>
            </a:r>
            <a:r>
              <a:rPr lang="en-US" altLang="ja-JP" sz="2200" b="1" i="1" dirty="0" smtClean="0"/>
              <a:t>- class </a:t>
            </a:r>
            <a:r>
              <a:rPr lang="en-US" altLang="ja-JP" sz="2200" b="1" i="1" dirty="0"/>
              <a:t>E </a:t>
            </a:r>
            <a:r>
              <a:rPr lang="en-US" altLang="ja-JP" sz="2200" b="1" i="1" dirty="0" smtClean="0"/>
              <a:t>using 64 </a:t>
            </a:r>
            <a:r>
              <a:rPr lang="en-US" altLang="ja-JP" sz="2200" b="1" i="1" dirty="0"/>
              <a:t>MPI </a:t>
            </a:r>
            <a:r>
              <a:rPr lang="en-US" altLang="ja-JP" sz="2200" b="1" i="1" dirty="0" smtClean="0"/>
              <a:t>processes</a:t>
            </a:r>
          </a:p>
        </p:txBody>
      </p:sp>
      <p:grpSp>
        <p:nvGrpSpPr>
          <p:cNvPr id="1385" name="组 1384"/>
          <p:cNvGrpSpPr/>
          <p:nvPr/>
        </p:nvGrpSpPr>
        <p:grpSpPr>
          <a:xfrm>
            <a:off x="613074" y="23292764"/>
            <a:ext cx="6463787" cy="4729261"/>
            <a:chOff x="613074" y="22869852"/>
            <a:chExt cx="6463787" cy="4729261"/>
          </a:xfrm>
        </p:grpSpPr>
        <p:sp>
          <p:nvSpPr>
            <p:cNvPr id="1044" name="コンテンツ プレースホルダー 4"/>
            <p:cNvSpPr txBox="1">
              <a:spLocks/>
            </p:cNvSpPr>
            <p:nvPr/>
          </p:nvSpPr>
          <p:spPr>
            <a:xfrm>
              <a:off x="613074" y="22869852"/>
              <a:ext cx="6264696" cy="4729261"/>
            </a:xfrm>
            <a:prstGeom prst="rect">
              <a:avLst/>
            </a:prstGeom>
            <a:solidFill>
              <a:schemeClr val="bg1"/>
            </a:solidFill>
            <a:ln>
              <a:noFill/>
            </a:ln>
            <a:effectLst/>
          </p:spPr>
          <p:txBody>
            <a:bodyPr vert="horz" lIns="144000" tIns="160802" rIns="144000" bIns="160802" rtlCol="0">
              <a:normAutofit/>
            </a:bodyPr>
            <a:lstStyle>
              <a:lvl1pPr marL="1868805" indent="-1868805" algn="l" defTabSz="4983480" rtl="0" eaLnBrk="1" latinLnBrk="0" hangingPunct="1">
                <a:spcBef>
                  <a:spcPct val="20000"/>
                </a:spcBef>
                <a:buFont typeface="Arial" pitchFamily="34" charset="0"/>
                <a:buChar char="•"/>
                <a:defRPr kumimoji="1" sz="17400" kern="1200">
                  <a:solidFill>
                    <a:schemeClr val="tx1"/>
                  </a:solidFill>
                  <a:latin typeface="+mn-lt"/>
                  <a:ea typeface="+mn-ea"/>
                  <a:cs typeface="+mn-cs"/>
                </a:defRPr>
              </a:lvl1pPr>
              <a:lvl2pPr marL="4049078" indent="-1557338" algn="l" defTabSz="4983480" rtl="0" eaLnBrk="1" latinLnBrk="0" hangingPunct="1">
                <a:spcBef>
                  <a:spcPct val="20000"/>
                </a:spcBef>
                <a:buFont typeface="Arial" pitchFamily="34" charset="0"/>
                <a:buChar char="–"/>
                <a:defRPr kumimoji="1" sz="15300" kern="1200">
                  <a:solidFill>
                    <a:schemeClr val="tx1"/>
                  </a:solidFill>
                  <a:latin typeface="+mn-lt"/>
                  <a:ea typeface="+mn-ea"/>
                  <a:cs typeface="+mn-cs"/>
                </a:defRPr>
              </a:lvl2pPr>
              <a:lvl3pPr marL="6229350" indent="-1245870" algn="l" defTabSz="4983480" rtl="0" eaLnBrk="1" latinLnBrk="0" hangingPunct="1">
                <a:spcBef>
                  <a:spcPct val="20000"/>
                </a:spcBef>
                <a:buFont typeface="Arial" pitchFamily="34" charset="0"/>
                <a:buChar char="•"/>
                <a:defRPr kumimoji="1" sz="13100" kern="1200">
                  <a:solidFill>
                    <a:schemeClr val="tx1"/>
                  </a:solidFill>
                  <a:latin typeface="+mn-lt"/>
                  <a:ea typeface="+mn-ea"/>
                  <a:cs typeface="+mn-cs"/>
                </a:defRPr>
              </a:lvl3pPr>
              <a:lvl4pPr marL="87210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4pPr>
              <a:lvl5pPr marL="1121283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5pPr>
              <a:lvl6pPr marL="1370457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6pPr>
              <a:lvl7pPr marL="1619631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7pPr>
              <a:lvl8pPr marL="1868805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8pPr>
              <a:lvl9pPr marL="21179790" indent="-1245870" algn="l" defTabSz="4983480" rtl="0" eaLnBrk="1" latinLnBrk="0" hangingPunct="1">
                <a:spcBef>
                  <a:spcPct val="20000"/>
                </a:spcBef>
                <a:buFont typeface="Arial" pitchFamily="34" charset="0"/>
                <a:buChar char="•"/>
                <a:defRPr kumimoji="1" sz="10900" kern="1200">
                  <a:solidFill>
                    <a:schemeClr val="tx1"/>
                  </a:solidFill>
                  <a:latin typeface="+mn-lt"/>
                  <a:ea typeface="+mn-ea"/>
                  <a:cs typeface="+mn-cs"/>
                </a:defRPr>
              </a:lvl9pPr>
            </a:lstStyle>
            <a:p>
              <a:pPr marL="213048" lvl="1" indent="-426097" defTabSz="3216062">
                <a:buFont typeface="Wingdings" pitchFamily="2" charset="2"/>
                <a:buChar char="n"/>
              </a:pPr>
              <a:r>
                <a:rPr lang="en-US" altLang="ja-JP" sz="2600" b="1" dirty="0">
                  <a:solidFill>
                    <a:schemeClr val="tx2">
                      <a:lumMod val="75000"/>
                    </a:schemeClr>
                  </a:solidFill>
                  <a:ea typeface="Adobe Fan Heiti Std B"/>
                  <a:cs typeface="Arial" pitchFamily="34" charset="0"/>
                </a:rPr>
                <a:t>Traditional ASYNC </a:t>
              </a:r>
              <a:r>
                <a:rPr lang="en-US" altLang="ja-JP" sz="2600" b="1" dirty="0" smtClean="0">
                  <a:solidFill>
                    <a:schemeClr val="tx2">
                      <a:lumMod val="75000"/>
                    </a:schemeClr>
                  </a:solidFill>
                  <a:ea typeface="Adobe Fan Heiti Std B"/>
                  <a:cs typeface="Arial" pitchFamily="34" charset="0"/>
                </a:rPr>
                <a:t>Progress</a:t>
              </a:r>
              <a:endParaRPr lang="en-US" altLang="ja-JP" sz="2600" b="1" dirty="0">
                <a:solidFill>
                  <a:srgbClr val="00558D"/>
                </a:solidFill>
                <a:ea typeface="Adobe Fan Heiti Std B"/>
                <a:cs typeface="Arial" pitchFamily="34" charset="0"/>
              </a:endParaRPr>
            </a:p>
            <a:p>
              <a:pPr marL="0" indent="0" defTabSz="3216062">
                <a:buNone/>
              </a:pPr>
              <a:endParaRPr lang="en-US" altLang="ja-JP" sz="27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7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7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7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700" b="1" dirty="0">
                <a:latin typeface="Arial" pitchFamily="34" charset="0"/>
                <a:ea typeface="Adobe Fan Heiti Std B"/>
                <a:cs typeface="Arial" pitchFamily="34" charset="0"/>
              </a:endParaRPr>
            </a:p>
            <a:p>
              <a:pPr marL="213048" indent="-426097" defTabSz="3216062">
                <a:buFont typeface="Wingdings" pitchFamily="2" charset="2"/>
                <a:buChar char="n"/>
              </a:pPr>
              <a:endParaRPr lang="en-US" altLang="ja-JP" sz="2700" b="1" dirty="0">
                <a:latin typeface="Arial" pitchFamily="34" charset="0"/>
                <a:ea typeface="Adobe Fan Heiti Std B"/>
                <a:cs typeface="Arial" pitchFamily="34" charset="0"/>
              </a:endParaRPr>
            </a:p>
            <a:p>
              <a:pPr marL="213048" indent="-426097" defTabSz="3216062">
                <a:buFont typeface="Wingdings" panose="05000000000000000000" pitchFamily="2" charset="2"/>
                <a:buChar char="p"/>
              </a:pPr>
              <a:endParaRPr lang="en-US" altLang="ja-JP" sz="2700" b="1" dirty="0">
                <a:solidFill>
                  <a:schemeClr val="tx2">
                    <a:lumMod val="50000"/>
                  </a:schemeClr>
                </a:solidFill>
                <a:ea typeface="Adobe Fan Heiti Std B"/>
                <a:cs typeface="Arial" pitchFamily="34" charset="0"/>
              </a:endParaRPr>
            </a:p>
            <a:p>
              <a:pPr marL="213048" indent="-426097" defTabSz="3216062">
                <a:buFont typeface="Wingdings" panose="05000000000000000000" pitchFamily="2" charset="2"/>
                <a:buChar char="p"/>
              </a:pPr>
              <a:endParaRPr lang="en-US" altLang="ja-JP" sz="2700" b="1" dirty="0">
                <a:solidFill>
                  <a:schemeClr val="tx2">
                    <a:lumMod val="50000"/>
                  </a:schemeClr>
                </a:solidFill>
                <a:ea typeface="Adobe Fan Heiti Std B"/>
                <a:cs typeface="Arial" pitchFamily="34" charset="0"/>
              </a:endParaRPr>
            </a:p>
            <a:p>
              <a:pPr marL="213048" indent="-426097" defTabSz="3216062">
                <a:buFont typeface="Wingdings" panose="05000000000000000000" pitchFamily="2" charset="2"/>
                <a:buChar char="p"/>
              </a:pPr>
              <a:endParaRPr lang="ja-JP" altLang="en-US" sz="2700" b="1" dirty="0">
                <a:solidFill>
                  <a:schemeClr val="tx2">
                    <a:lumMod val="50000"/>
                  </a:schemeClr>
                </a:solidFill>
                <a:ea typeface="Adobe Fan Heiti Std B"/>
                <a:cs typeface="Arial" pitchFamily="34" charset="0"/>
              </a:endParaRPr>
            </a:p>
          </p:txBody>
        </p:sp>
        <p:sp>
          <p:nvSpPr>
            <p:cNvPr id="19" name="文本框 18"/>
            <p:cNvSpPr txBox="1"/>
            <p:nvPr/>
          </p:nvSpPr>
          <p:spPr>
            <a:xfrm>
              <a:off x="807932" y="26924117"/>
              <a:ext cx="5189589" cy="492443"/>
            </a:xfrm>
            <a:prstGeom prst="rect">
              <a:avLst/>
            </a:prstGeom>
            <a:noFill/>
          </p:spPr>
          <p:txBody>
            <a:bodyPr wrap="none" lIns="144000" rIns="144000" rtlCol="0">
              <a:spAutoFit/>
            </a:bodyPr>
            <a:lstStyle/>
            <a:p>
              <a:pPr marL="270000" indent="-270000" defTabSz="3216062">
                <a:buSzPct val="80000"/>
                <a:buFont typeface="Lucida Grande"/>
                <a:buChar char="×"/>
              </a:pPr>
              <a:r>
                <a:rPr lang="en-US" altLang="ja-JP" sz="2600" dirty="0" smtClean="0">
                  <a:solidFill>
                    <a:srgbClr val="131313"/>
                  </a:solidFill>
                  <a:ea typeface="Adobe Fan Heiti Std B"/>
                  <a:cs typeface="Arial" pitchFamily="34" charset="0"/>
                </a:rPr>
                <a:t>Overhead of frequent interrupts</a:t>
              </a:r>
              <a:endParaRPr lang="en-US" altLang="ja-JP" sz="2600" dirty="0">
                <a:solidFill>
                  <a:srgbClr val="131313"/>
                </a:solidFill>
                <a:ea typeface="Adobe Fan Heiti Std B"/>
                <a:cs typeface="Arial" pitchFamily="34" charset="0"/>
              </a:endParaRPr>
            </a:p>
          </p:txBody>
        </p:sp>
        <p:sp>
          <p:nvSpPr>
            <p:cNvPr id="20" name="文本框 19"/>
            <p:cNvSpPr txBox="1"/>
            <p:nvPr/>
          </p:nvSpPr>
          <p:spPr>
            <a:xfrm>
              <a:off x="807932" y="24547853"/>
              <a:ext cx="5907735" cy="892552"/>
            </a:xfrm>
            <a:prstGeom prst="rect">
              <a:avLst/>
            </a:prstGeom>
            <a:noFill/>
          </p:spPr>
          <p:txBody>
            <a:bodyPr wrap="none" lIns="144000" rIns="144000" rtlCol="0">
              <a:spAutoFit/>
            </a:bodyPr>
            <a:lstStyle/>
            <a:p>
              <a:pPr marL="270000" lvl="0" indent="-270000" defTabSz="3216062">
                <a:buSzPct val="80000"/>
                <a:buFont typeface="Lucida Grande"/>
                <a:buChar char="×"/>
              </a:pPr>
              <a:r>
                <a:rPr lang="en-US" altLang="ja-JP" sz="2600" dirty="0">
                  <a:solidFill>
                    <a:srgbClr val="131313"/>
                  </a:solidFill>
                  <a:ea typeface="Adobe Fan Heiti Std B"/>
                  <a:cs typeface="Arial" pitchFamily="34" charset="0"/>
                </a:rPr>
                <a:t>Waste </a:t>
              </a:r>
              <a:r>
                <a:rPr lang="en-US" altLang="ja-JP" sz="2600" dirty="0" smtClean="0">
                  <a:solidFill>
                    <a:srgbClr val="131313"/>
                  </a:solidFill>
                  <a:ea typeface="Adobe Fan Heiti Std B"/>
                  <a:cs typeface="Arial" pitchFamily="34" charset="0"/>
                </a:rPr>
                <a:t>half cores </a:t>
              </a:r>
              <a:r>
                <a:rPr lang="en-US" altLang="ja-JP" sz="2600" dirty="0">
                  <a:solidFill>
                    <a:srgbClr val="131313"/>
                  </a:solidFill>
                  <a:ea typeface="Adobe Fan Heiti Std B"/>
                  <a:cs typeface="Arial" pitchFamily="34" charset="0"/>
                </a:rPr>
                <a:t>or </a:t>
              </a:r>
              <a:r>
                <a:rPr lang="en-US" altLang="ja-JP" sz="2600" dirty="0" smtClean="0">
                  <a:solidFill>
                    <a:srgbClr val="131313"/>
                  </a:solidFill>
                  <a:ea typeface="Adobe Fan Heiti Std B"/>
                  <a:cs typeface="Arial" pitchFamily="34" charset="0"/>
                </a:rPr>
                <a:t>oversubscription</a:t>
              </a:r>
              <a:endParaRPr lang="en-US" altLang="ja-JP" sz="2600" dirty="0">
                <a:solidFill>
                  <a:srgbClr val="131313"/>
                </a:solidFill>
                <a:ea typeface="Adobe Fan Heiti Std B"/>
                <a:cs typeface="Arial" pitchFamily="34" charset="0"/>
              </a:endParaRPr>
            </a:p>
            <a:p>
              <a:pPr marL="270000" lvl="0" indent="-270000" defTabSz="3216062">
                <a:buSzPct val="80000"/>
                <a:buFont typeface="Lucida Grande"/>
                <a:buChar char="×"/>
              </a:pPr>
              <a:r>
                <a:rPr lang="en-US" altLang="ja-JP" sz="2600" dirty="0">
                  <a:solidFill>
                    <a:srgbClr val="131313"/>
                  </a:solidFill>
                  <a:ea typeface="Adobe Fan Heiti Std B"/>
                  <a:cs typeface="Arial" pitchFamily="34" charset="0"/>
                </a:rPr>
                <a:t>Multithreading overhead in </a:t>
              </a:r>
              <a:r>
                <a:rPr lang="en-US" altLang="ja-JP" sz="2600" dirty="0" smtClean="0">
                  <a:solidFill>
                    <a:srgbClr val="131313"/>
                  </a:solidFill>
                  <a:ea typeface="Adobe Fan Heiti Std B"/>
                  <a:cs typeface="Arial" pitchFamily="34" charset="0"/>
                </a:rPr>
                <a:t>MPI</a:t>
              </a:r>
              <a:endParaRPr lang="en-US" altLang="ja-JP" sz="2600" dirty="0">
                <a:solidFill>
                  <a:srgbClr val="131313"/>
                </a:solidFill>
                <a:ea typeface="Adobe Fan Heiti Std B"/>
                <a:cs typeface="Arial" pitchFamily="34" charset="0"/>
              </a:endParaRPr>
            </a:p>
          </p:txBody>
        </p:sp>
        <p:sp>
          <p:nvSpPr>
            <p:cNvPr id="1384" name="矩形 1383"/>
            <p:cNvSpPr/>
            <p:nvPr/>
          </p:nvSpPr>
          <p:spPr>
            <a:xfrm>
              <a:off x="812165" y="23549048"/>
              <a:ext cx="6264696" cy="3400931"/>
            </a:xfrm>
            <a:prstGeom prst="rect">
              <a:avLst/>
            </a:prstGeom>
          </p:spPr>
          <p:txBody>
            <a:bodyPr wrap="square" lIns="144000" rIns="144000">
              <a:spAutoFit/>
            </a:bodyPr>
            <a:lstStyle/>
            <a:p>
              <a:pPr marL="352266" indent="-352266" defTabSz="3216062">
                <a:buSzPct val="80000"/>
                <a:buFont typeface="+mj-lt"/>
                <a:buAutoNum type="arabicPeriod"/>
              </a:pPr>
              <a:r>
                <a:rPr lang="en-US" altLang="ja-JP" sz="2600" b="1" dirty="0">
                  <a:solidFill>
                    <a:srgbClr val="000000"/>
                  </a:solidFill>
                  <a:ea typeface="Adobe Fan Heiti Std B"/>
                  <a:cs typeface="Arial" pitchFamily="34" charset="0"/>
                </a:rPr>
                <a:t>Thread-based Approach</a:t>
              </a:r>
            </a:p>
            <a:p>
              <a:pPr marL="270000" lvl="1" indent="-270000" defTabSz="3216062">
                <a:buSzPct val="80000"/>
                <a:buFont typeface="Arial"/>
                <a:buChar char="•"/>
              </a:pPr>
              <a:r>
                <a:rPr lang="en-US" altLang="ja-JP" sz="2600" dirty="0">
                  <a:solidFill>
                    <a:prstClr val="black"/>
                  </a:solidFill>
                  <a:ea typeface="Adobe Fan Heiti Std B"/>
                  <a:cs typeface="Arial" pitchFamily="34" charset="0"/>
                </a:rPr>
                <a:t>Per-MPI process background thread</a:t>
              </a:r>
              <a:endParaRPr lang="en-US" altLang="ja-JP" sz="2600" dirty="0">
                <a:solidFill>
                  <a:srgbClr val="000000"/>
                </a:solidFill>
                <a:ea typeface="Adobe Fan Heiti Std B"/>
                <a:cs typeface="Arial" pitchFamily="34" charset="0"/>
              </a:endParaRPr>
            </a:p>
            <a:p>
              <a:pPr marL="352266" indent="-352266" defTabSz="3216062">
                <a:buSzPct val="80000"/>
                <a:buFont typeface="+mj-lt"/>
                <a:buAutoNum type="arabicPeriod"/>
              </a:pPr>
              <a:endParaRPr lang="en-US" altLang="ja-JP" sz="2600" b="1" dirty="0">
                <a:solidFill>
                  <a:srgbClr val="000000"/>
                </a:solidFill>
                <a:ea typeface="Adobe Fan Heiti Std B"/>
                <a:cs typeface="Arial" pitchFamily="34" charset="0"/>
              </a:endParaRPr>
            </a:p>
            <a:p>
              <a:pPr defTabSz="3216062">
                <a:buSzPct val="80000"/>
              </a:pPr>
              <a:endParaRPr lang="en-US" altLang="ja-JP" sz="2600" b="1" dirty="0">
                <a:solidFill>
                  <a:srgbClr val="000000"/>
                </a:solidFill>
                <a:ea typeface="Adobe Fan Heiti Std B"/>
                <a:cs typeface="Arial" pitchFamily="34" charset="0"/>
              </a:endParaRPr>
            </a:p>
            <a:p>
              <a:pPr marL="352266" indent="-352266" defTabSz="3216062">
                <a:buSzPct val="80000"/>
                <a:buFont typeface="+mj-lt"/>
                <a:buAutoNum type="arabicPeriod"/>
              </a:pPr>
              <a:endParaRPr lang="en-US" altLang="ja-JP" sz="700" b="1" dirty="0">
                <a:solidFill>
                  <a:srgbClr val="000000"/>
                </a:solidFill>
                <a:ea typeface="Adobe Fan Heiti Std B"/>
                <a:cs typeface="Arial" pitchFamily="34" charset="0"/>
              </a:endParaRPr>
            </a:p>
            <a:p>
              <a:pPr marL="352266" indent="-352266" defTabSz="3216062">
                <a:buSzPct val="80000"/>
                <a:buFont typeface="+mj-lt"/>
                <a:buAutoNum type="arabicPeriod"/>
              </a:pPr>
              <a:endParaRPr lang="en-US" altLang="ja-JP" sz="2600" b="1" dirty="0" smtClean="0">
                <a:solidFill>
                  <a:srgbClr val="000000"/>
                </a:solidFill>
                <a:ea typeface="Adobe Fan Heiti Std B"/>
                <a:cs typeface="Arial" pitchFamily="34" charset="0"/>
              </a:endParaRPr>
            </a:p>
            <a:p>
              <a:pPr marL="352266" indent="-352266" defTabSz="3216062">
                <a:buSzPct val="80000"/>
                <a:buFont typeface="+mj-lt"/>
                <a:buAutoNum type="arabicPeriod"/>
              </a:pPr>
              <a:r>
                <a:rPr lang="en-US" altLang="ja-JP" sz="2600" b="1" dirty="0" smtClean="0">
                  <a:solidFill>
                    <a:srgbClr val="000000"/>
                  </a:solidFill>
                  <a:ea typeface="Adobe Fan Heiti Std B"/>
                  <a:cs typeface="Arial" pitchFamily="34" charset="0"/>
                </a:rPr>
                <a:t>Interrupt</a:t>
              </a:r>
              <a:r>
                <a:rPr lang="en-US" altLang="ja-JP" sz="2600" b="1" dirty="0">
                  <a:solidFill>
                    <a:srgbClr val="000000"/>
                  </a:solidFill>
                  <a:ea typeface="Adobe Fan Heiti Std B"/>
                  <a:cs typeface="Arial" pitchFamily="34" charset="0"/>
                </a:rPr>
                <a:t>-based Approach</a:t>
              </a:r>
            </a:p>
            <a:p>
              <a:pPr marL="269878" indent="-269878" defTabSz="3216062">
                <a:buSzPct val="80000"/>
                <a:buFont typeface="Arial"/>
                <a:buChar char="•"/>
              </a:pPr>
              <a:r>
                <a:rPr lang="en-US" altLang="ja-JP" sz="2600" dirty="0">
                  <a:solidFill>
                    <a:prstClr val="black"/>
                  </a:solidFill>
                  <a:ea typeface="Adobe Fan Heiti Std B"/>
                  <a:cs typeface="Arial" pitchFamily="34" charset="0"/>
                </a:rPr>
                <a:t>Per-operation hardware interrupts </a:t>
              </a:r>
              <a:r>
                <a:rPr lang="en-US" altLang="ja-JP" sz="2600" dirty="0" smtClean="0">
                  <a:solidFill>
                    <a:prstClr val="black"/>
                  </a:solidFill>
                  <a:ea typeface="Adobe Fan Heiti Std B"/>
                  <a:cs typeface="Arial" pitchFamily="34" charset="0"/>
                </a:rPr>
                <a:t>awaken </a:t>
              </a:r>
              <a:r>
                <a:rPr lang="en-US" altLang="ja-JP" sz="2600" dirty="0">
                  <a:solidFill>
                    <a:prstClr val="black"/>
                  </a:solidFill>
                  <a:ea typeface="Adobe Fan Heiti Std B"/>
                  <a:cs typeface="Arial" pitchFamily="34" charset="0"/>
                </a:rPr>
                <a:t>kernel thread</a:t>
              </a:r>
              <a:endParaRPr lang="en-US" altLang="ja-JP" sz="2600" b="1" dirty="0">
                <a:latin typeface="Arial" pitchFamily="34" charset="0"/>
                <a:ea typeface="Adobe Fan Heiti Std B"/>
                <a:cs typeface="Arial" pitchFamily="34" charset="0"/>
              </a:endParaRPr>
            </a:p>
          </p:txBody>
        </p:sp>
      </p:grpSp>
    </p:spTree>
    <p:extLst>
      <p:ext uri="{BB962C8B-B14F-4D97-AF65-F5344CB8AC3E}">
        <p14:creationId xmlns:p14="http://schemas.microsoft.com/office/powerpoint/2010/main" val="14036941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
      <a:dk1>
        <a:srgbClr val="131313"/>
      </a:dk1>
      <a:lt1>
        <a:srgbClr val="FFFFFF"/>
      </a:lt1>
      <a:dk2>
        <a:srgbClr val="0071BC"/>
      </a:dk2>
      <a:lt2>
        <a:srgbClr val="808080"/>
      </a:lt2>
      <a:accent1>
        <a:srgbClr val="00A650"/>
      </a:accent1>
      <a:accent2>
        <a:srgbClr val="B02A30"/>
      </a:accent2>
      <a:accent3>
        <a:srgbClr val="FFFFFF"/>
      </a:accent3>
      <a:accent4>
        <a:srgbClr val="0E0E0E"/>
      </a:accent4>
      <a:accent5>
        <a:srgbClr val="AAD0B3"/>
      </a:accent5>
      <a:accent6>
        <a:srgbClr val="9F252A"/>
      </a:accent6>
      <a:hlink>
        <a:srgbClr val="00ADEF"/>
      </a:hlink>
      <a:folHlink>
        <a:srgbClr val="693163"/>
      </a:folHlink>
    </a:clrScheme>
    <a:fontScheme name="Office 主题">
      <a:majorFont>
        <a:latin typeface="Arial"/>
        <a:ea typeface=""/>
        <a:cs typeface=""/>
      </a:majorFont>
      <a:minorFont>
        <a:latin typeface="Arial"/>
        <a:ea typeface=""/>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Arial" pitchFamily="-110" charset="-52"/>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52"/>
            <a:ea typeface="ＭＳ Ｐゴシック" pitchFamily="-110" charset="-128"/>
            <a:cs typeface="ＭＳ Ｐゴシック" pitchFamily="-110" charset="-128"/>
          </a:defRPr>
        </a:defPPr>
      </a:lstStyle>
    </a:lnDef>
  </a:objectDefaults>
  <a:extraClrSchemeLst>
    <a:extraClrScheme>
      <a:clrScheme name="Office Theme 1">
        <a:dk1>
          <a:srgbClr val="131313"/>
        </a:dk1>
        <a:lt1>
          <a:srgbClr val="FFFFFF"/>
        </a:lt1>
        <a:dk2>
          <a:srgbClr val="0071BC"/>
        </a:dk2>
        <a:lt2>
          <a:srgbClr val="808080"/>
        </a:lt2>
        <a:accent1>
          <a:srgbClr val="00A650"/>
        </a:accent1>
        <a:accent2>
          <a:srgbClr val="FFC20E"/>
        </a:accent2>
        <a:accent3>
          <a:srgbClr val="FFFFFF"/>
        </a:accent3>
        <a:accent4>
          <a:srgbClr val="0E0E0E"/>
        </a:accent4>
        <a:accent5>
          <a:srgbClr val="AAD0B3"/>
        </a:accent5>
        <a:accent6>
          <a:srgbClr val="E7B00C"/>
        </a:accent6>
        <a:hlink>
          <a:srgbClr val="00ADEF"/>
        </a:hlink>
        <a:folHlink>
          <a:srgbClr val="6931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3x4poster_b_blue.ppt</Template>
  <TotalTime>11135</TotalTime>
  <Words>873</Words>
  <Application>Microsoft Macintosh PowerPoint</Application>
  <PresentationFormat>自定义</PresentationFormat>
  <Paragraphs>238</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Techniques for Enabling Highly Efficient Message Passing  on Many-Core Architectures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simin</dc:creator>
  <cp:lastModifiedBy>敏 思</cp:lastModifiedBy>
  <cp:revision>3077</cp:revision>
  <cp:lastPrinted>2015-04-28T20:10:37Z</cp:lastPrinted>
  <dcterms:created xsi:type="dcterms:W3CDTF">2013-10-29T06:52:34Z</dcterms:created>
  <dcterms:modified xsi:type="dcterms:W3CDTF">2015-04-28T21:10:42Z</dcterms:modified>
</cp:coreProperties>
</file>