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63" r:id="rId3"/>
    <p:sldId id="261" r:id="rId4"/>
    <p:sldId id="256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55" autoAdjust="0"/>
  </p:normalViewPr>
  <p:slideViewPr>
    <p:cSldViewPr snapToGrid="0" snapToObjects="1">
      <p:cViewPr>
        <p:scale>
          <a:sx n="110" d="100"/>
          <a:sy n="110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simin:dev:lab-repo:papers:ipdps2015-casper:data:evaluation_cr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0999382716049"/>
          <c:y val="0.0477899409026237"/>
          <c:w val="0.80761975308642"/>
          <c:h val="0.687239634166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'NPB-MG'!$AK$108</c:f>
              <c:strCache>
                <c:ptCount val="1"/>
                <c:pt idx="0">
                  <c:v>Communication Time Speedup</c:v>
                </c:pt>
              </c:strCache>
            </c:strRef>
          </c:tx>
          <c:invertIfNegative val="0"/>
          <c:dLbls>
            <c:dLbl>
              <c:idx val="7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chemeClr val="tx2"/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'NPB-MG'!$AJ$109:$AJ$117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240.0</c:v>
                </c:pt>
              </c:numCache>
            </c:numRef>
          </c:cat>
          <c:val>
            <c:numRef>
              <c:f>'NPB-MG'!$AK$109:$AK$117</c:f>
              <c:numCache>
                <c:formatCode>General</c:formatCode>
                <c:ptCount val="9"/>
                <c:pt idx="0">
                  <c:v>1.0</c:v>
                </c:pt>
                <c:pt idx="1">
                  <c:v>0.992373567768768</c:v>
                </c:pt>
                <c:pt idx="2">
                  <c:v>1.276073117071572</c:v>
                </c:pt>
                <c:pt idx="3">
                  <c:v>2.038567956627407</c:v>
                </c:pt>
                <c:pt idx="4">
                  <c:v>2.77159850545205</c:v>
                </c:pt>
                <c:pt idx="5">
                  <c:v>3.827413127413127</c:v>
                </c:pt>
                <c:pt idx="6">
                  <c:v>4.509822573307416</c:v>
                </c:pt>
                <c:pt idx="7">
                  <c:v>4.679756233638042</c:v>
                </c:pt>
                <c:pt idx="8">
                  <c:v>3.082313367442124</c:v>
                </c:pt>
              </c:numCache>
            </c:numRef>
          </c:val>
        </c:ser>
        <c:ser>
          <c:idx val="1"/>
          <c:order val="1"/>
          <c:tx>
            <c:strRef>
              <c:f>'NPB-MG'!$AL$108</c:f>
              <c:strCache>
                <c:ptCount val="1"/>
                <c:pt idx="0">
                  <c:v>Execution Time Speedup</c:v>
                </c:pt>
              </c:strCache>
            </c:strRef>
          </c:tx>
          <c:invertIfNegative val="0"/>
          <c:dLbls>
            <c:dLbl>
              <c:idx val="7"/>
              <c:layout>
                <c:manualLayout>
                  <c:x val="0.00367122158308278"/>
                  <c:y val="-0.005427350427350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rgbClr val="FF6600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'NPB-MG'!$AJ$109:$AJ$117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240.0</c:v>
                </c:pt>
              </c:numCache>
            </c:numRef>
          </c:cat>
          <c:val>
            <c:numRef>
              <c:f>'NPB-MG'!$AL$109:$AL$117</c:f>
              <c:numCache>
                <c:formatCode>General</c:formatCode>
                <c:ptCount val="9"/>
                <c:pt idx="0">
                  <c:v>0.994675685341693</c:v>
                </c:pt>
                <c:pt idx="1">
                  <c:v>1.034962773752051</c:v>
                </c:pt>
                <c:pt idx="2">
                  <c:v>1.146372371439567</c:v>
                </c:pt>
                <c:pt idx="3">
                  <c:v>1.31602275177819</c:v>
                </c:pt>
                <c:pt idx="4">
                  <c:v>1.540094418848973</c:v>
                </c:pt>
                <c:pt idx="5">
                  <c:v>1.831730154318938</c:v>
                </c:pt>
                <c:pt idx="6">
                  <c:v>2.168547821080108</c:v>
                </c:pt>
                <c:pt idx="7">
                  <c:v>2.347932595971997</c:v>
                </c:pt>
                <c:pt idx="8">
                  <c:v>2.224489552135616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231240"/>
        <c:axId val="2116848360"/>
      </c:barChart>
      <c:catAx>
        <c:axId val="2116231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347479376898207"/>
              <c:y val="0.897649147946252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crossAx val="2116848360"/>
        <c:crossesAt val="0.0"/>
        <c:auto val="1"/>
        <c:lblAlgn val="ctr"/>
        <c:lblOffset val="100"/>
        <c:noMultiLvlLbl val="0"/>
      </c:catAx>
      <c:valAx>
        <c:axId val="2116848360"/>
        <c:scaling>
          <c:orientation val="minMax"/>
          <c:max val="8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Speedup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231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3644028526837"/>
          <c:y val="0.0497811965811966"/>
          <c:w val="0.755614873246016"/>
          <c:h val="0.307869230769231"/>
        </c:manualLayout>
      </c:layout>
      <c:overlay val="0"/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400" b="0" i="0">
          <a:latin typeface="Calibri"/>
          <a:ea typeface="Calibri"/>
          <a:cs typeface="Calibri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1687046438471"/>
          <c:y val="0.0696736111111111"/>
          <c:w val="0.84770402778071"/>
          <c:h val="0.703839761076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NWChem_flush_epoch!$S$145</c:f>
              <c:strCache>
                <c:ptCount val="1"/>
                <c:pt idx="0">
                  <c:v>Original MPI</c:v>
                </c:pt>
              </c:strCache>
            </c:strRef>
          </c:tx>
          <c:invertIfNegative val="0"/>
          <c:cat>
            <c:numRef>
              <c:f>NWChem_flush_epoch!$R$146:$R$149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NWChem_flush_epoch!$S$146:$S$149</c:f>
              <c:numCache>
                <c:formatCode>General</c:formatCode>
                <c:ptCount val="4"/>
                <c:pt idx="0">
                  <c:v>67.69833333333324</c:v>
                </c:pt>
                <c:pt idx="1">
                  <c:v>50.95</c:v>
                </c:pt>
                <c:pt idx="2">
                  <c:v>39.94666666666657</c:v>
                </c:pt>
                <c:pt idx="3">
                  <c:v>33.67</c:v>
                </c:pt>
              </c:numCache>
            </c:numRef>
          </c:val>
        </c:ser>
        <c:ser>
          <c:idx val="1"/>
          <c:order val="1"/>
          <c:tx>
            <c:strRef>
              <c:f>NWChem_flush_epoch!$T$145</c:f>
              <c:strCache>
                <c:ptCount val="1"/>
                <c:pt idx="0">
                  <c:v>Casper</c:v>
                </c:pt>
              </c:strCache>
            </c:strRef>
          </c:tx>
          <c:invertIfNegative val="0"/>
          <c:cat>
            <c:numRef>
              <c:f>NWChem_flush_epoch!$R$146:$R$149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NWChem_flush_epoch!$T$146:$T$149</c:f>
              <c:numCache>
                <c:formatCode>General</c:formatCode>
                <c:ptCount val="4"/>
                <c:pt idx="0">
                  <c:v>36.87166666666656</c:v>
                </c:pt>
                <c:pt idx="1">
                  <c:v>27.595</c:v>
                </c:pt>
                <c:pt idx="2">
                  <c:v>22.235</c:v>
                </c:pt>
                <c:pt idx="3">
                  <c:v>18.445</c:v>
                </c:pt>
              </c:numCache>
            </c:numRef>
          </c:val>
        </c:ser>
        <c:ser>
          <c:idx val="2"/>
          <c:order val="2"/>
          <c:tx>
            <c:strRef>
              <c:f>NWChem_flush_epoch!$U$145</c:f>
              <c:strCache>
                <c:ptCount val="1"/>
                <c:pt idx="0">
                  <c:v>Thread (O)</c:v>
                </c:pt>
              </c:strCache>
            </c:strRef>
          </c:tx>
          <c:invertIfNegative val="0"/>
          <c:cat>
            <c:numRef>
              <c:f>NWChem_flush_epoch!$R$146:$R$149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NWChem_flush_epoch!$U$146:$U$149</c:f>
              <c:numCache>
                <c:formatCode>General</c:formatCode>
                <c:ptCount val="4"/>
                <c:pt idx="0">
                  <c:v>62.65833333333333</c:v>
                </c:pt>
                <c:pt idx="1">
                  <c:v>46.065</c:v>
                </c:pt>
                <c:pt idx="2">
                  <c:v>36.745</c:v>
                </c:pt>
                <c:pt idx="3">
                  <c:v>30.75666666666667</c:v>
                </c:pt>
              </c:numCache>
            </c:numRef>
          </c:val>
        </c:ser>
        <c:ser>
          <c:idx val="3"/>
          <c:order val="3"/>
          <c:tx>
            <c:strRef>
              <c:f>NWChem_flush_epoch!$V$145</c:f>
              <c:strCache>
                <c:ptCount val="1"/>
                <c:pt idx="0">
                  <c:v>Thread (D)</c:v>
                </c:pt>
              </c:strCache>
            </c:strRef>
          </c:tx>
          <c:invertIfNegative val="0"/>
          <c:cat>
            <c:numRef>
              <c:f>NWChem_flush_epoch!$R$146:$R$149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NWChem_flush_epoch!$V$146:$V$149</c:f>
              <c:numCache>
                <c:formatCode>General</c:formatCode>
                <c:ptCount val="4"/>
                <c:pt idx="0">
                  <c:v>60.905</c:v>
                </c:pt>
                <c:pt idx="1">
                  <c:v>46.195</c:v>
                </c:pt>
                <c:pt idx="2">
                  <c:v>37.33833333333334</c:v>
                </c:pt>
                <c:pt idx="3">
                  <c:v>31.20333333333328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956040"/>
        <c:axId val="2108770120"/>
      </c:barChart>
      <c:catAx>
        <c:axId val="20399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770120"/>
        <c:crosses val="autoZero"/>
        <c:auto val="1"/>
        <c:lblAlgn val="ctr"/>
        <c:lblOffset val="100"/>
        <c:noMultiLvlLbl val="0"/>
      </c:catAx>
      <c:valAx>
        <c:axId val="2108770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(T) Portion Time (min 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9956040"/>
        <c:crosses val="autoZero"/>
        <c:crossBetween val="between"/>
        <c:majorUnit val="20.0"/>
      </c:valAx>
    </c:plotArea>
    <c:legend>
      <c:legendPos val="r"/>
      <c:layout>
        <c:manualLayout>
          <c:xMode val="edge"/>
          <c:yMode val="edge"/>
          <c:x val="0.429646302590192"/>
          <c:y val="0.0786114583333333"/>
          <c:w val="0.566103206603196"/>
          <c:h val="0.225822316185191"/>
        </c:manualLayout>
      </c:layout>
      <c:overlay val="0"/>
      <c:spPr>
        <a:solidFill>
          <a:srgbClr val="FFFFFF"/>
        </a:solidFill>
      </c:spPr>
    </c:legend>
    <c:plotVisOnly val="1"/>
    <c:dispBlanksAs val="gap"/>
    <c:showDLblsOverMax val="0"/>
  </c:chart>
  <c:spPr>
    <a:extLst/>
  </c:spPr>
  <c:txPr>
    <a:bodyPr/>
    <a:lstStyle/>
    <a:p>
      <a:pPr>
        <a:defRPr sz="1300" b="0">
          <a:latin typeface="+mn-lt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D5299-63F8-3A47-8929-2217130EFE0A}" type="datetime1">
              <a:rPr kumimoji="1" lang="en-US" altLang="zh-CN" smtClean="0"/>
              <a:t>5/5/15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19EE-244D-674C-9A6A-90D53E8A3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634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10CE-D27B-0A40-A73A-42E47D489A4D}" type="datetime1">
              <a:rPr kumimoji="1" lang="en-US" altLang="zh-CN" smtClean="0"/>
              <a:t>5/5/15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502D-E1D9-7E40-A394-B343ED4AF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64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Have worked </a:t>
            </a:r>
            <a:r>
              <a:rPr kumimoji="1" lang="en-US" altLang="zh-CN" baseline="0" dirty="0" smtClean="0"/>
              <a:t>at Argonne for </a:t>
            </a:r>
            <a:r>
              <a:rPr kumimoji="1" lang="en-US" altLang="zh-CN" dirty="0" smtClean="0"/>
              <a:t>1 year,</a:t>
            </a:r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502D-E1D9-7E40-A394-B343ED4AF47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6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502D-E1D9-7E40-A394-B343ED4AF47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66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freelogovectors.net/wp-content/uploads/2012/05/university-of-tokyo_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2483768" cy="4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F497D"/>
                </a:solidFill>
              </a:defRPr>
            </a:lvl1pPr>
          </a:lstStyle>
          <a:p>
            <a:fld id="{32F427E8-9DD2-254C-B81B-690C5543B9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F497D"/>
                </a:solidFill>
              </a:defRPr>
            </a:lvl1pPr>
          </a:lstStyle>
          <a:p>
            <a:fld id="{32F427E8-9DD2-254C-B81B-690C5543B9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flipH="1">
            <a:off x="5270445" y="28575"/>
            <a:ext cx="254000" cy="25400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F497D"/>
                </a:solidFill>
              </a:defRPr>
            </a:lvl1pPr>
          </a:lstStyle>
          <a:p>
            <a:fld id="{32F427E8-9DD2-254C-B81B-690C5543B9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F49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Techniques for Enabling Highly Efficient Message Passing on Many-Core Architectures 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85838" y="3505200"/>
            <a:ext cx="6400800" cy="2660104"/>
          </a:xfrm>
        </p:spPr>
        <p:txBody>
          <a:bodyPr/>
          <a:lstStyle/>
          <a:p>
            <a:r>
              <a:rPr lang="en-US" altLang="zh-CN" b="1" dirty="0"/>
              <a:t>Min Si</a:t>
            </a:r>
          </a:p>
          <a:p>
            <a:r>
              <a:rPr lang="en-US" altLang="zh-CN" dirty="0"/>
              <a:t>PhD student at University of Tokyo, Tokyo, Japan</a:t>
            </a:r>
          </a:p>
          <a:p>
            <a:r>
              <a:rPr lang="en-US" altLang="zh-CN" dirty="0"/>
              <a:t>Advisor : Yutaka </a:t>
            </a:r>
            <a:r>
              <a:rPr lang="en-US" altLang="zh-CN" dirty="0" smtClean="0"/>
              <a:t>Ishikawa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Guest </a:t>
            </a:r>
            <a:r>
              <a:rPr lang="en-US" altLang="zh-CN" dirty="0"/>
              <a:t>graduate student </a:t>
            </a:r>
            <a:r>
              <a:rPr lang="en-US" altLang="zh-CN" dirty="0" smtClean="0"/>
              <a:t>at Argonne </a:t>
            </a:r>
            <a:r>
              <a:rPr lang="en-US" altLang="zh-CN" dirty="0"/>
              <a:t>National Laboratory, IL, USA </a:t>
            </a:r>
            <a:endParaRPr lang="en-US" altLang="zh-CN" dirty="0" smtClean="0"/>
          </a:p>
          <a:p>
            <a:r>
              <a:rPr lang="en-US" altLang="zh-CN" dirty="0"/>
              <a:t>Mentor : Antonio J. </a:t>
            </a:r>
            <a:r>
              <a:rPr lang="en-US" altLang="zh-CN" dirty="0" smtClean="0"/>
              <a:t>Peña           Supervisor : </a:t>
            </a:r>
            <a:r>
              <a:rPr lang="en-US" altLang="zh-CN" dirty="0" err="1" smtClean="0"/>
              <a:t>Pavan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Balaji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Picture 6" descr="http://www.freelogovectors.net/wp-content/uploads/2012/05/university-of-toky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2483768" cy="4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47725" y="6165304"/>
            <a:ext cx="441659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Email:           </a:t>
            </a:r>
            <a:r>
              <a:rPr lang="en-US" altLang="zh-CN" sz="1600" dirty="0" err="1" smtClean="0"/>
              <a:t>msi</a:t>
            </a:r>
            <a:r>
              <a:rPr lang="en-US" altLang="zh-CN" sz="1600" dirty="0" err="1"/>
              <a:t>@il.is.s.u-</a:t>
            </a:r>
            <a:r>
              <a:rPr lang="en-US" altLang="zh-CN" sz="1600" dirty="0" err="1" smtClean="0"/>
              <a:t>tokyo.ac.jp</a:t>
            </a:r>
            <a:r>
              <a:rPr lang="en-US" altLang="zh-CN" sz="1600" dirty="0" smtClean="0"/>
              <a:t>, msi@anl.gov</a:t>
            </a:r>
          </a:p>
          <a:p>
            <a:r>
              <a:rPr lang="en-US" altLang="zh-CN" sz="1600" dirty="0" smtClean="0"/>
              <a:t>Homepage:  http</a:t>
            </a:r>
            <a:r>
              <a:rPr lang="en-US" altLang="zh-CN" sz="1600" dirty="0"/>
              <a:t>://</a:t>
            </a:r>
            <a:r>
              <a:rPr lang="en-US" altLang="zh-CN" sz="1600" dirty="0" err="1"/>
              <a:t>sudalab.is.s.u-tokyo.ac.jp</a:t>
            </a:r>
            <a:r>
              <a:rPr lang="en-US" altLang="zh-CN" sz="1600" dirty="0"/>
              <a:t>/~</a:t>
            </a:r>
            <a:r>
              <a:rPr lang="en-US" altLang="zh-CN" sz="1600" dirty="0" err="1"/>
              <a:t>msi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02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同侧圆角矩形 75"/>
          <p:cNvSpPr/>
          <p:nvPr/>
        </p:nvSpPr>
        <p:spPr bwMode="auto">
          <a:xfrm>
            <a:off x="4338320" y="4147969"/>
            <a:ext cx="4683760" cy="2115665"/>
          </a:xfrm>
          <a:prstGeom prst="round2SameRect">
            <a:avLst>
              <a:gd name="adj1" fmla="val 868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同侧圆角矩形 7"/>
          <p:cNvSpPr/>
          <p:nvPr/>
        </p:nvSpPr>
        <p:spPr bwMode="auto">
          <a:xfrm>
            <a:off x="115443" y="4147970"/>
            <a:ext cx="4090797" cy="2115664"/>
          </a:xfrm>
          <a:prstGeom prst="round2SameRect">
            <a:avLst>
              <a:gd name="adj1" fmla="val 868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Scientific Programming on Many</a:t>
            </a:r>
            <a:r>
              <a:rPr lang="en-US" altLang="ja-JP" sz="2400" dirty="0"/>
              <a:t>-Core </a:t>
            </a:r>
            <a:r>
              <a:rPr lang="en-US" altLang="ja-JP" sz="2400" dirty="0" smtClean="0"/>
              <a:t>Architectures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1F497D"/>
                </a:solidFill>
              </a:rPr>
              <a:t>Massive Parallel Many-Core Environment</a:t>
            </a:r>
          </a:p>
          <a:p>
            <a:pPr lvl="1"/>
            <a:r>
              <a:rPr kumimoji="1" lang="en-US" altLang="zh-CN" sz="1800" dirty="0" smtClean="0"/>
              <a:t>Intel</a:t>
            </a:r>
            <a:r>
              <a:rPr kumimoji="1" lang="en-US" altLang="zh-CN" sz="1800" dirty="0"/>
              <a:t>® Xeon Phi co-</a:t>
            </a:r>
            <a:r>
              <a:rPr kumimoji="1" lang="en-US" altLang="zh-CN" sz="1800" dirty="0" smtClean="0"/>
              <a:t>processor, Blue </a:t>
            </a:r>
            <a:r>
              <a:rPr kumimoji="1" lang="en-US" altLang="zh-CN" sz="1800" dirty="0"/>
              <a:t>Gene/</a:t>
            </a:r>
            <a:r>
              <a:rPr kumimoji="1" lang="en-US" altLang="zh-CN" sz="1800" dirty="0" smtClean="0"/>
              <a:t>Q</a:t>
            </a:r>
          </a:p>
          <a:p>
            <a:r>
              <a:rPr lang="en-US" altLang="zh-CN" sz="1800" b="1" dirty="0">
                <a:solidFill>
                  <a:srgbClr val="1F497D"/>
                </a:solidFill>
              </a:rPr>
              <a:t>Hardware Characteristics</a:t>
            </a:r>
          </a:p>
          <a:p>
            <a:pPr lvl="1"/>
            <a:r>
              <a:rPr kumimoji="1" lang="en-US" altLang="zh-CN" sz="1800" b="1" dirty="0"/>
              <a:t>Simple and low frequency </a:t>
            </a:r>
            <a:r>
              <a:rPr kumimoji="1" lang="en-US" altLang="zh-CN" sz="1800" b="1" dirty="0" smtClean="0"/>
              <a:t>cores</a:t>
            </a:r>
            <a:endParaRPr kumimoji="1" lang="en-US" altLang="zh-CN" sz="1800" dirty="0"/>
          </a:p>
          <a:p>
            <a:pPr lvl="1"/>
            <a:r>
              <a:rPr kumimoji="1" lang="en-US" altLang="zh-CN" sz="1800" b="1" dirty="0" smtClean="0"/>
              <a:t>Other on-chip resources are growing at a lower rate…</a:t>
            </a:r>
          </a:p>
        </p:txBody>
      </p:sp>
      <p:pic>
        <p:nvPicPr>
          <p:cNvPr id="5" name="図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5241" r="8897" b="19586"/>
          <a:stretch/>
        </p:blipFill>
        <p:spPr>
          <a:xfrm>
            <a:off x="5812506" y="1717039"/>
            <a:ext cx="1460509" cy="859297"/>
          </a:xfrm>
          <a:prstGeom prst="rect">
            <a:avLst/>
          </a:prstGeom>
        </p:spPr>
      </p:pic>
      <p:pic>
        <p:nvPicPr>
          <p:cNvPr id="6" name="Picture 2" descr="http://upload.wikimedia.org/wikipedia/commons/thumb/6/61/Mira_-_Blue_Gene_Q_at_Argonne_National_Laboratory_-_Skin.jpg/220px-Mira_-_Blue_Gene_Q_at_Argonne_National_Laboratory_-_Sk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320800"/>
            <a:ext cx="1419764" cy="11175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0000">
                <a:schemeClr val="tx2">
                  <a:lumMod val="75000"/>
                </a:schemeClr>
              </a:gs>
              <a:gs pos="64000">
                <a:schemeClr val="tx2">
                  <a:lumMod val="50000"/>
                </a:schemeClr>
              </a:gs>
              <a:gs pos="91000">
                <a:srgbClr val="7BCAE4"/>
              </a:gs>
              <a:gs pos="100000">
                <a:srgbClr val="CBF1F2"/>
              </a:gs>
            </a:gsLst>
            <a:lin ang="0" scaled="1"/>
            <a:tileRect/>
          </a:gradFill>
          <a:ln>
            <a:noFill/>
          </a:ln>
          <a:extLst/>
        </p:spPr>
      </p:pic>
      <p:sp>
        <p:nvSpPr>
          <p:cNvPr id="7" name="矩形 6"/>
          <p:cNvSpPr/>
          <p:nvPr/>
        </p:nvSpPr>
        <p:spPr>
          <a:xfrm>
            <a:off x="963316" y="3261558"/>
            <a:ext cx="7283772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i="1" dirty="0">
                <a:solidFill>
                  <a:srgbClr val="008000"/>
                </a:solidFill>
              </a:rPr>
              <a:t>We need </a:t>
            </a:r>
            <a:r>
              <a:rPr lang="en-US" altLang="zh-CN" sz="2400" b="1" i="1" u="sng" dirty="0">
                <a:solidFill>
                  <a:srgbClr val="008000"/>
                </a:solidFill>
              </a:rPr>
              <a:t>Parallelism</a:t>
            </a:r>
            <a:r>
              <a:rPr lang="en-US" altLang="zh-CN" b="1" i="1" dirty="0">
                <a:solidFill>
                  <a:srgbClr val="008000"/>
                </a:solidFill>
              </a:rPr>
              <a:t> and </a:t>
            </a:r>
            <a:r>
              <a:rPr lang="en-US" altLang="zh-CN" sz="2400" b="1" i="1" u="sng" dirty="0">
                <a:solidFill>
                  <a:srgbClr val="008000"/>
                </a:solidFill>
              </a:rPr>
              <a:t>Resource Sharing</a:t>
            </a:r>
            <a:r>
              <a:rPr lang="en-US" altLang="zh-CN" b="1" i="1" dirty="0">
                <a:solidFill>
                  <a:srgbClr val="008000"/>
                </a:solidFill>
              </a:rPr>
              <a:t> !</a:t>
            </a:r>
          </a:p>
          <a:p>
            <a:pPr lvl="0" algn="ctr">
              <a:spcBef>
                <a:spcPct val="20000"/>
              </a:spcBef>
            </a:pPr>
            <a:r>
              <a:rPr lang="en-US" altLang="zh-CN" b="1" i="1" dirty="0">
                <a:solidFill>
                  <a:srgbClr val="008000"/>
                </a:solidFill>
              </a:rPr>
              <a:t>Thus we are studying </a:t>
            </a:r>
            <a:r>
              <a:rPr lang="en-US" altLang="zh-CN" b="1" i="1" dirty="0" smtClean="0">
                <a:solidFill>
                  <a:srgbClr val="008000"/>
                </a:solidFill>
              </a:rPr>
              <a:t>two popular programming models</a:t>
            </a:r>
            <a:endParaRPr lang="en-US" altLang="zh-CN" b="1" i="1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050" y="4147970"/>
            <a:ext cx="3077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CN" b="1" dirty="0" smtClean="0">
                <a:solidFill>
                  <a:srgbClr val="1F497D"/>
                </a:solidFill>
              </a:rPr>
              <a:t>1. Hybrid </a:t>
            </a:r>
            <a:r>
              <a:rPr lang="en-US" altLang="zh-CN" b="1" dirty="0" err="1">
                <a:solidFill>
                  <a:srgbClr val="1F497D"/>
                </a:solidFill>
              </a:rPr>
              <a:t>MPI+Threads</a:t>
            </a:r>
            <a:r>
              <a:rPr lang="en-US" altLang="zh-CN" b="1" dirty="0">
                <a:solidFill>
                  <a:srgbClr val="1F497D"/>
                </a:solidFill>
              </a:rPr>
              <a:t> model</a:t>
            </a:r>
          </a:p>
        </p:txBody>
      </p:sp>
      <p:sp>
        <p:nvSpPr>
          <p:cNvPr id="10" name="矩形 9"/>
          <p:cNvSpPr/>
          <p:nvPr/>
        </p:nvSpPr>
        <p:spPr>
          <a:xfrm>
            <a:off x="4455657" y="4147970"/>
            <a:ext cx="32355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altLang="zh-CN" b="1" dirty="0" smtClean="0">
                <a:solidFill>
                  <a:srgbClr val="1F497D"/>
                </a:solidFill>
              </a:rPr>
              <a:t>2. MPI RMA-based </a:t>
            </a:r>
            <a:r>
              <a:rPr lang="en-US" altLang="zh-CN" b="1" dirty="0">
                <a:solidFill>
                  <a:srgbClr val="1F497D"/>
                </a:solidFill>
              </a:rPr>
              <a:t>PGAS model</a:t>
            </a:r>
            <a:endParaRPr lang="zh-CN" altLang="en-US" b="1" dirty="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9969" y="4696978"/>
            <a:ext cx="28462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46" lvl="1" indent="-342746" defTabSz="3216062">
              <a:buFont typeface="Wingdings" charset="2"/>
              <a:buChar char="ü"/>
            </a:pPr>
            <a:r>
              <a:rPr lang="en-US" altLang="ja-JP" sz="1600" b="1" dirty="0" smtClean="0">
                <a:solidFill>
                  <a:srgbClr val="008000"/>
                </a:solidFill>
                <a:ea typeface="Adobe Fan Heiti Std B"/>
                <a:cs typeface="Arial" pitchFamily="34" charset="0"/>
              </a:rPr>
              <a:t>Massive parallelism </a:t>
            </a:r>
            <a:r>
              <a:rPr lang="en-US" altLang="ja-JP" sz="1600" dirty="0" smtClean="0">
                <a:solidFill>
                  <a:srgbClr val="151515"/>
                </a:solidFill>
                <a:ea typeface="Adobe Fan Heiti Std B"/>
                <a:cs typeface="Arial" pitchFamily="34" charset="0"/>
              </a:rPr>
              <a:t>in computation</a:t>
            </a:r>
          </a:p>
          <a:p>
            <a:pPr marL="342746" lvl="1" indent="-342746" defTabSz="3216062">
              <a:buFont typeface="Wingdings" charset="2"/>
              <a:buChar char="ü"/>
            </a:pPr>
            <a:r>
              <a:rPr lang="en-US" altLang="ja-JP" sz="1600" b="1" dirty="0" smtClean="0">
                <a:solidFill>
                  <a:srgbClr val="008000"/>
                </a:solidFill>
                <a:ea typeface="Adobe Fan Heiti Std B"/>
                <a:cs typeface="Arial" pitchFamily="34" charset="0"/>
              </a:rPr>
              <a:t>On-chip resource sharing </a:t>
            </a:r>
            <a:r>
              <a:rPr lang="en-US" altLang="ja-JP" sz="1600" dirty="0" smtClean="0">
                <a:solidFill>
                  <a:srgbClr val="151515"/>
                </a:solidFill>
                <a:ea typeface="Adobe Fan Heiti Std B"/>
                <a:cs typeface="Arial" pitchFamily="34" charset="0"/>
              </a:rPr>
              <a:t>between threads</a:t>
            </a:r>
            <a:endParaRPr lang="en-US" altLang="ja-JP" sz="1600" dirty="0">
              <a:solidFill>
                <a:srgbClr val="151515"/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3186" y="4696978"/>
            <a:ext cx="25688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46" lvl="1" indent="-342746" defTabSz="3216062">
              <a:buFont typeface="Wingdings" charset="2"/>
              <a:buChar char="ü"/>
            </a:pPr>
            <a:r>
              <a:rPr lang="en-US" altLang="ja-JP" sz="1600" dirty="0">
                <a:solidFill>
                  <a:srgbClr val="151515"/>
                </a:solidFill>
                <a:ea typeface="Adobe Fan Heiti Std B"/>
                <a:cs typeface="Arial" pitchFamily="34" charset="0"/>
              </a:rPr>
              <a:t>Global shared arrays</a:t>
            </a:r>
          </a:p>
          <a:p>
            <a:pPr marL="342746" lvl="1" indent="-342746" defTabSz="3216062">
              <a:buFont typeface="Wingdings" charset="2"/>
              <a:buChar char="ü"/>
            </a:pPr>
            <a:r>
              <a:rPr lang="en-US" altLang="ja-JP" sz="1600" b="1" dirty="0" smtClean="0">
                <a:solidFill>
                  <a:srgbClr val="008000"/>
                </a:solidFill>
                <a:ea typeface="Adobe Fan Heiti Std B"/>
                <a:cs typeface="Arial" pitchFamily="34" charset="0"/>
              </a:rPr>
              <a:t>Memory </a:t>
            </a:r>
            <a:r>
              <a:rPr lang="en-US" altLang="ja-JP" sz="1600" b="1" dirty="0">
                <a:solidFill>
                  <a:srgbClr val="008000"/>
                </a:solidFill>
                <a:ea typeface="Adobe Fan Heiti Std B"/>
                <a:cs typeface="Arial" pitchFamily="34" charset="0"/>
              </a:rPr>
              <a:t>sharing across nodes </a:t>
            </a:r>
            <a:r>
              <a:rPr lang="en-US" altLang="ja-JP" sz="1600" dirty="0" smtClean="0">
                <a:solidFill>
                  <a:srgbClr val="151515"/>
                </a:solidFill>
                <a:ea typeface="Adobe Fan Heiti Std B"/>
                <a:cs typeface="Arial" pitchFamily="34" charset="0"/>
              </a:rPr>
              <a:t>on distributed memory systems</a:t>
            </a:r>
            <a:endParaRPr lang="en-US" altLang="ja-JP" sz="1600" dirty="0">
              <a:solidFill>
                <a:srgbClr val="151515"/>
              </a:solidFill>
              <a:ea typeface="Adobe Fan Heiti Std B"/>
              <a:cs typeface="Arial" pitchFamily="34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91535"/>
              </p:ext>
            </p:extLst>
          </p:nvPr>
        </p:nvGraphicFramePr>
        <p:xfrm>
          <a:off x="4424139" y="5037437"/>
          <a:ext cx="540000" cy="54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51473"/>
              </p:ext>
            </p:extLst>
          </p:nvPr>
        </p:nvGraphicFramePr>
        <p:xfrm>
          <a:off x="5217221" y="5037438"/>
          <a:ext cx="540000" cy="54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72324"/>
              </p:ext>
            </p:extLst>
          </p:nvPr>
        </p:nvGraphicFramePr>
        <p:xfrm>
          <a:off x="5986024" y="5037438"/>
          <a:ext cx="540000" cy="540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7" name="组 56"/>
          <p:cNvGrpSpPr/>
          <p:nvPr/>
        </p:nvGrpSpPr>
        <p:grpSpPr>
          <a:xfrm>
            <a:off x="4552146" y="4752177"/>
            <a:ext cx="1770176" cy="1432995"/>
            <a:chOff x="4377408" y="4912202"/>
            <a:chExt cx="1770176" cy="1432995"/>
          </a:xfrm>
        </p:grpSpPr>
        <p:sp>
          <p:nvSpPr>
            <p:cNvPr id="46" name="文本框 45"/>
            <p:cNvSpPr txBox="1"/>
            <p:nvPr/>
          </p:nvSpPr>
          <p:spPr>
            <a:xfrm>
              <a:off x="4377408" y="4912202"/>
              <a:ext cx="1770176" cy="246185"/>
            </a:xfrm>
            <a:prstGeom prst="rect">
              <a:avLst/>
            </a:prstGeom>
            <a:noFill/>
          </p:spPr>
          <p:txBody>
            <a:bodyPr wrap="none" lIns="91398" tIns="45702" rIns="91398" bIns="45702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bg2">
                      <a:lumMod val="10000"/>
                    </a:schemeClr>
                  </a:solidFill>
                </a:rPr>
                <a:t>Typical Get-Compute-</a:t>
              </a:r>
              <a:r>
                <a:rPr lang="en-US" altLang="zh-CN" sz="1000" b="1" i="1" dirty="0" smtClean="0">
                  <a:solidFill>
                    <a:schemeClr val="bg2">
                      <a:lumMod val="10000"/>
                    </a:schemeClr>
                  </a:solidFill>
                </a:rPr>
                <a:t>Update</a:t>
              </a:r>
              <a:endParaRPr lang="zh-CN" altLang="en-US" sz="1000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4377408" y="5271234"/>
              <a:ext cx="1689306" cy="1073963"/>
              <a:chOff x="4444763" y="5701861"/>
              <a:chExt cx="1689306" cy="1073963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4444763" y="5797728"/>
                <a:ext cx="1689306" cy="978096"/>
                <a:chOff x="528192" y="18740889"/>
                <a:chExt cx="3296698" cy="1761734"/>
              </a:xfrm>
            </p:grpSpPr>
            <p:sp>
              <p:nvSpPr>
                <p:cNvPr id="36" name="圆角矩形 35"/>
                <p:cNvSpPr/>
                <p:nvPr/>
              </p:nvSpPr>
              <p:spPr bwMode="auto">
                <a:xfrm>
                  <a:off x="757090" y="19674109"/>
                  <a:ext cx="2738033" cy="82851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algn="r" defTabSz="91398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zh-CN" sz="800" dirty="0">
                      <a:solidFill>
                        <a:schemeClr val="tx1"/>
                      </a:solidFill>
                      <a:latin typeface="0"/>
                      <a:cs typeface="0"/>
                    </a:rPr>
                    <a:t>Local buffer</a:t>
                  </a:r>
                  <a:endParaRPr kumimoji="0" lang="zh-CN" altLang="en-US" sz="800" dirty="0">
                    <a:solidFill>
                      <a:schemeClr val="tx1"/>
                    </a:solidFill>
                    <a:latin typeface="0"/>
                    <a:cs typeface="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auto">
                <a:xfrm>
                  <a:off x="1178559" y="19889865"/>
                  <a:ext cx="253748" cy="24542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zh-CN" altLang="en-US" sz="1000" dirty="0">
                    <a:solidFill>
                      <a:schemeClr val="tx1"/>
                    </a:solidFill>
                    <a:latin typeface="0"/>
                    <a:cs typeface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1889053" y="19889865"/>
                  <a:ext cx="253748" cy="24542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8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zh-CN" altLang="en-US" sz="1000" dirty="0">
                    <a:solidFill>
                      <a:schemeClr val="tx1"/>
                    </a:solidFill>
                    <a:latin typeface="0"/>
                    <a:cs typeface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2860924" y="19889865"/>
                  <a:ext cx="253748" cy="24542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98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zh-CN" altLang="en-US" sz="1000" dirty="0">
                    <a:solidFill>
                      <a:schemeClr val="tx1"/>
                    </a:solidFill>
                    <a:latin typeface="0"/>
                    <a:cs typeface="0"/>
                  </a:endParaRPr>
                </a:p>
              </p:txBody>
            </p:sp>
            <p:cxnSp>
              <p:nvCxnSpPr>
                <p:cNvPr id="40" name="直线箭头连接符 39"/>
                <p:cNvCxnSpPr>
                  <a:endCxn id="37" idx="0"/>
                </p:cNvCxnSpPr>
                <p:nvPr/>
              </p:nvCxnSpPr>
              <p:spPr bwMode="auto">
                <a:xfrm>
                  <a:off x="528192" y="18760356"/>
                  <a:ext cx="777240" cy="1129508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arrow" w="lg" len="lg"/>
                </a:ln>
                <a:effectLst/>
              </p:spPr>
            </p:cxnSp>
            <p:cxnSp>
              <p:nvCxnSpPr>
                <p:cNvPr id="41" name="直线箭头连接符 40"/>
                <p:cNvCxnSpPr>
                  <a:endCxn id="38" idx="0"/>
                </p:cNvCxnSpPr>
                <p:nvPr/>
              </p:nvCxnSpPr>
              <p:spPr bwMode="auto">
                <a:xfrm>
                  <a:off x="1994268" y="18760356"/>
                  <a:ext cx="21659" cy="112951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 w="lg" len="lg"/>
                </a:ln>
                <a:effectLst/>
              </p:spPr>
            </p:cxnSp>
            <p:cxnSp>
              <p:nvCxnSpPr>
                <p:cNvPr id="42" name="直线箭头连接符 41"/>
                <p:cNvCxnSpPr>
                  <a:stCxn id="39" idx="0"/>
                </p:cNvCxnSpPr>
                <p:nvPr/>
              </p:nvCxnSpPr>
              <p:spPr bwMode="auto">
                <a:xfrm flipV="1">
                  <a:off x="2987797" y="18740889"/>
                  <a:ext cx="454523" cy="114897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arrow" w="lg" len="lg"/>
                </a:ln>
                <a:effectLst/>
              </p:spPr>
            </p:cxnSp>
            <p:sp>
              <p:nvSpPr>
                <p:cNvPr id="43" name="文本框 42"/>
                <p:cNvSpPr txBox="1"/>
                <p:nvPr/>
              </p:nvSpPr>
              <p:spPr>
                <a:xfrm>
                  <a:off x="3026069" y="19271710"/>
                  <a:ext cx="798821" cy="4434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3"/>
                      </a:solidFill>
                      <a:cs typeface="0"/>
                    </a:rPr>
                    <a:t>ACC</a:t>
                  </a:r>
                  <a:endParaRPr lang="zh-CN" altLang="en-US" sz="1000" b="1" dirty="0">
                    <a:solidFill>
                      <a:schemeClr val="accent3"/>
                    </a:solidFill>
                    <a:cs typeface="0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017955" y="19271710"/>
                  <a:ext cx="761243" cy="4434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2">
                          <a:lumMod val="75000"/>
                        </a:schemeClr>
                      </a:solidFill>
                      <a:cs typeface="0"/>
                    </a:rPr>
                    <a:t>GET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153860" y="19277115"/>
                  <a:ext cx="774871" cy="4434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tx2">
                          <a:lumMod val="75000"/>
                        </a:schemeClr>
                      </a:solidFill>
                      <a:cs typeface="0"/>
                    </a:rPr>
                    <a:t>GET</a:t>
                  </a:r>
                  <a:endParaRPr lang="zh-CN" altLang="en-US" sz="1000" b="1" dirty="0">
                    <a:solidFill>
                      <a:schemeClr val="tx2">
                        <a:lumMod val="75000"/>
                      </a:schemeClr>
                    </a:solidFill>
                    <a:cs typeface="0"/>
                  </a:endParaRPr>
                </a:p>
              </p:txBody>
            </p:sp>
          </p:grpSp>
          <p:sp>
            <p:nvSpPr>
              <p:cNvPr id="47" name="乘 46"/>
              <p:cNvSpPr/>
              <p:nvPr/>
            </p:nvSpPr>
            <p:spPr>
              <a:xfrm>
                <a:off x="4922598" y="5839005"/>
                <a:ext cx="116042" cy="132165"/>
              </a:xfrm>
              <a:prstGeom prst="mathMultiply">
                <a:avLst>
                  <a:gd name="adj1" fmla="val 7190"/>
                </a:avLst>
              </a:prstGeom>
              <a:ln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91398" tIns="45702" rIns="91398" bIns="45702" spcCol="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等于 48"/>
              <p:cNvSpPr/>
              <p:nvPr/>
            </p:nvSpPr>
            <p:spPr>
              <a:xfrm>
                <a:off x="5712401" y="5701861"/>
                <a:ext cx="106920" cy="406454"/>
              </a:xfrm>
              <a:prstGeom prst="mathEqual">
                <a:avLst>
                  <a:gd name="adj1" fmla="val 1485"/>
                  <a:gd name="adj2" fmla="val 11760"/>
                </a:avLst>
              </a:prstGeom>
              <a:ln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91398" tIns="45702" rIns="91398" bIns="45702" spcCol="0"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乘 51"/>
              <p:cNvSpPr/>
              <p:nvPr/>
            </p:nvSpPr>
            <p:spPr>
              <a:xfrm>
                <a:off x="4968078" y="6448839"/>
                <a:ext cx="116042" cy="132165"/>
              </a:xfrm>
              <a:prstGeom prst="mathMultiply">
                <a:avLst>
                  <a:gd name="adj1" fmla="val 7190"/>
                </a:avLst>
              </a:prstGeom>
              <a:ln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91398" tIns="45702" rIns="91398" bIns="45702" spcCol="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等于 52"/>
              <p:cNvSpPr/>
              <p:nvPr/>
            </p:nvSpPr>
            <p:spPr>
              <a:xfrm>
                <a:off x="5401929" y="6385794"/>
                <a:ext cx="106920" cy="267115"/>
              </a:xfrm>
              <a:prstGeom prst="mathEqual">
                <a:avLst>
                  <a:gd name="adj1" fmla="val 1485"/>
                  <a:gd name="adj2" fmla="val 11760"/>
                </a:avLst>
              </a:prstGeom>
              <a:ln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lIns="91398" tIns="45702" rIns="91398" bIns="45702" spcCol="0"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グループ化 441"/>
          <p:cNvGrpSpPr/>
          <p:nvPr/>
        </p:nvGrpSpPr>
        <p:grpSpPr>
          <a:xfrm>
            <a:off x="286555" y="4753188"/>
            <a:ext cx="1103758" cy="1068343"/>
            <a:chOff x="4482210" y="2735526"/>
            <a:chExt cx="1548000" cy="1473095"/>
          </a:xfrm>
        </p:grpSpPr>
        <p:sp>
          <p:nvSpPr>
            <p:cNvPr id="98" name="角丸四角形 442"/>
            <p:cNvSpPr/>
            <p:nvPr/>
          </p:nvSpPr>
          <p:spPr bwMode="auto">
            <a:xfrm>
              <a:off x="4499990" y="2753237"/>
              <a:ext cx="1512169" cy="145538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8900" dist="50800" dir="8520000" algn="ctr" rotWithShape="0">
                <a:schemeClr val="bg1">
                  <a:alpha val="59000"/>
                </a:schemeClr>
              </a:outerShdw>
            </a:effectLst>
            <a:scene3d>
              <a:camera prst="orthographicFront"/>
              <a:lightRig rig="soft" dir="t">
                <a:rot lat="0" lon="0" rev="1800000"/>
              </a:lightRig>
            </a:scene3d>
            <a:sp3d extrusionH="76200" contourW="25400">
              <a:bevelT w="63500" h="63500"/>
              <a:extrusionClr>
                <a:schemeClr val="tx1">
                  <a:lumMod val="40000"/>
                  <a:lumOff val="60000"/>
                </a:schemeClr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1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99" name="グループ化 443"/>
            <p:cNvGrpSpPr/>
            <p:nvPr/>
          </p:nvGrpSpPr>
          <p:grpSpPr>
            <a:xfrm>
              <a:off x="5173288" y="3488378"/>
              <a:ext cx="199966" cy="559228"/>
              <a:chOff x="3275856" y="3123604"/>
              <a:chExt cx="222900" cy="616323"/>
            </a:xfrm>
          </p:grpSpPr>
          <p:grpSp>
            <p:nvGrpSpPr>
              <p:cNvPr id="126" name="グループ化 470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28" name="グループ化 472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5" name="直線コネクタ 47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6" name="直線コネクタ 48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9" name="グループ化 473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3" name="直線コネクタ 47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4" name="直線コネクタ 47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0" name="グループ化 474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1" name="直線コネクタ 47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2" name="直線コネクタ 47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27" name="直線コネクタ 471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グループ化 444"/>
            <p:cNvGrpSpPr/>
            <p:nvPr/>
          </p:nvGrpSpPr>
          <p:grpSpPr>
            <a:xfrm>
              <a:off x="5422855" y="3488378"/>
              <a:ext cx="199966" cy="559228"/>
              <a:chOff x="3275856" y="3123604"/>
              <a:chExt cx="222900" cy="616323"/>
            </a:xfrm>
          </p:grpSpPr>
          <p:grpSp>
            <p:nvGrpSpPr>
              <p:cNvPr id="115" name="グループ化 459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17" name="グループ化 461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4" name="直線コネクタ 46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5" name="直線コネクタ 46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8" name="グループ化 462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2" name="直線コネクタ 46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3" name="直線コネクタ 46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9" name="グループ化 463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0" name="直線コネクタ 46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1" name="直線コネクタ 46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16" name="直線コネクタ 460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1" name="グループ化 445"/>
            <p:cNvGrpSpPr/>
            <p:nvPr/>
          </p:nvGrpSpPr>
          <p:grpSpPr>
            <a:xfrm>
              <a:off x="4906292" y="3480929"/>
              <a:ext cx="199966" cy="559228"/>
              <a:chOff x="3275856" y="3123604"/>
              <a:chExt cx="222900" cy="616323"/>
            </a:xfrm>
          </p:grpSpPr>
          <p:grpSp>
            <p:nvGrpSpPr>
              <p:cNvPr id="104" name="グループ化 448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06" name="グループ化 450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13" name="直線コネクタ 45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" name="直線コネクタ 45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7" name="グループ化 451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11" name="直線コネクタ 45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2" name="直線コネクタ 45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8" name="グループ化 452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09" name="直線コネクタ 45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0" name="直線コネクタ 45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05" name="直線コネクタ 449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片側の 2 つの角を丸めた四角形 446"/>
            <p:cNvSpPr/>
            <p:nvPr/>
          </p:nvSpPr>
          <p:spPr bwMode="auto">
            <a:xfrm>
              <a:off x="4482210" y="2735526"/>
              <a:ext cx="1548000" cy="36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MPI Process </a:t>
              </a:r>
              <a:endParaRPr kumimoji="0" lang="ja-JP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3" name="テキスト ボックス 447"/>
            <p:cNvSpPr txBox="1"/>
            <p:nvPr/>
          </p:nvSpPr>
          <p:spPr>
            <a:xfrm>
              <a:off x="4526381" y="3140969"/>
              <a:ext cx="1485778" cy="31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ja-JP" sz="900" b="1" dirty="0" smtClean="0">
                  <a:solidFill>
                    <a:schemeClr val="tx2"/>
                  </a:solidFill>
                  <a:latin typeface="Calibri" pitchFamily="34" charset="0"/>
                </a:rPr>
                <a:t>OpenMP Threads</a:t>
              </a:r>
              <a:endParaRPr kumimoji="0" lang="ja-JP" altLang="en-US" sz="9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13" name="幻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F427E8-9DD2-254C-B81B-690C5543B9D2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03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Communication </a:t>
            </a:r>
            <a:r>
              <a:rPr lang="en-US" altLang="ja-JP" sz="2400" dirty="0" smtClean="0"/>
              <a:t>Optimization </a:t>
            </a:r>
            <a:r>
              <a:rPr lang="en-US" altLang="ja-JP" sz="2400" dirty="0"/>
              <a:t>in H</a:t>
            </a:r>
            <a:r>
              <a:rPr lang="en-US" altLang="ja-JP" sz="2400" dirty="0" smtClean="0"/>
              <a:t>ybrid </a:t>
            </a:r>
            <a:r>
              <a:rPr lang="en-US" altLang="ja-JP" sz="2400" dirty="0" err="1"/>
              <a:t>MPI+threads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Model </a:t>
            </a:r>
            <a:endParaRPr lang="en-US" altLang="ja-JP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83295" cy="5105400"/>
          </a:xfrm>
        </p:spPr>
        <p:txBody>
          <a:bodyPr/>
          <a:lstStyle/>
          <a:p>
            <a:r>
              <a:rPr lang="en-US" altLang="ja-JP" sz="2000" b="1" dirty="0" smtClean="0">
                <a:solidFill>
                  <a:srgbClr val="1F497D"/>
                </a:solidFill>
              </a:rPr>
              <a:t>Problem Statement</a:t>
            </a:r>
            <a:endParaRPr lang="en-US" altLang="ja-JP" sz="2000" b="1" dirty="0">
              <a:solidFill>
                <a:srgbClr val="1F497D"/>
              </a:solidFill>
            </a:endParaRPr>
          </a:p>
          <a:p>
            <a:pPr marL="357188" lvl="1"/>
            <a:r>
              <a:rPr lang="en-US" altLang="ja-JP" sz="1800" dirty="0" smtClean="0"/>
              <a:t>Only single </a:t>
            </a:r>
            <a:r>
              <a:rPr lang="en-US" altLang="ja-JP" sz="1800" dirty="0"/>
              <a:t>thread issues MPI</a:t>
            </a:r>
          </a:p>
          <a:p>
            <a:pPr marL="357188" lvl="1"/>
            <a:r>
              <a:rPr lang="en-US" altLang="ja-JP" sz="1800" b="1" dirty="0" smtClean="0">
                <a:solidFill>
                  <a:srgbClr val="800000"/>
                </a:solidFill>
              </a:rPr>
              <a:t>Most threads </a:t>
            </a:r>
            <a:r>
              <a:rPr lang="en-US" altLang="ja-JP" sz="1800" b="1" dirty="0">
                <a:solidFill>
                  <a:srgbClr val="800000"/>
                </a:solidFill>
              </a:rPr>
              <a:t>are IDLE during MPI </a:t>
            </a:r>
            <a:r>
              <a:rPr lang="en-US" altLang="ja-JP" sz="1800" b="1" dirty="0" smtClean="0">
                <a:solidFill>
                  <a:srgbClr val="800000"/>
                </a:solidFill>
              </a:rPr>
              <a:t>calls</a:t>
            </a:r>
          </a:p>
          <a:p>
            <a:pPr lvl="1"/>
            <a:endParaRPr lang="en-US" altLang="ja-JP" sz="2000" dirty="0" smtClean="0"/>
          </a:p>
          <a:p>
            <a:pPr lvl="1"/>
            <a:endParaRPr lang="en-US" altLang="ja-JP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24680" cy="5105400"/>
          </a:xfrm>
        </p:spPr>
        <p:txBody>
          <a:bodyPr/>
          <a:lstStyle/>
          <a:p>
            <a:r>
              <a:rPr lang="en-US" altLang="ja-JP" sz="2000" b="1" dirty="0">
                <a:solidFill>
                  <a:srgbClr val="008000"/>
                </a:solidFill>
              </a:rPr>
              <a:t>MT-MPI: Multi-threaded </a:t>
            </a:r>
            <a:r>
              <a:rPr lang="en-US" altLang="ja-JP" sz="2000" b="1" dirty="0" smtClean="0">
                <a:solidFill>
                  <a:srgbClr val="008000"/>
                </a:solidFill>
              </a:rPr>
              <a:t>MPI</a:t>
            </a:r>
            <a:r>
              <a:rPr lang="en-US" altLang="ja-JP" sz="2000" b="1" baseline="30000" dirty="0" smtClean="0">
                <a:solidFill>
                  <a:srgbClr val="008000"/>
                </a:solidFill>
              </a:rPr>
              <a:t>[1]</a:t>
            </a:r>
            <a:endParaRPr lang="en-US" altLang="ja-JP" sz="2000" b="1" baseline="30000" dirty="0">
              <a:solidFill>
                <a:srgbClr val="008000"/>
              </a:solidFill>
            </a:endParaRPr>
          </a:p>
          <a:p>
            <a:pPr lvl="1"/>
            <a:r>
              <a:rPr lang="en-US" altLang="ja-JP" sz="1800" b="1" dirty="0">
                <a:solidFill>
                  <a:srgbClr val="1F497D"/>
                </a:solidFill>
              </a:rPr>
              <a:t>Sharing Idle Threads</a:t>
            </a:r>
            <a:r>
              <a:rPr lang="en-US" altLang="ja-JP" sz="1800" b="1" i="1" dirty="0">
                <a:solidFill>
                  <a:srgbClr val="1F497D"/>
                </a:solidFill>
              </a:rPr>
              <a:t> </a:t>
            </a:r>
            <a:r>
              <a:rPr lang="en-US" altLang="ja-JP" sz="1800" dirty="0"/>
              <a:t>with </a:t>
            </a:r>
            <a:r>
              <a:rPr lang="en-US" altLang="ja-JP" sz="1800" dirty="0" smtClean="0"/>
              <a:t>application </a:t>
            </a:r>
            <a:r>
              <a:rPr lang="en-US" altLang="ja-JP" sz="1800" dirty="0"/>
              <a:t>inside </a:t>
            </a:r>
            <a:r>
              <a:rPr lang="en-US" altLang="ja-JP" sz="1800" dirty="0" smtClean="0"/>
              <a:t>MPI</a:t>
            </a:r>
          </a:p>
          <a:p>
            <a:pPr lvl="1"/>
            <a:r>
              <a:rPr lang="en-US" altLang="ja-JP" sz="1800" dirty="0" smtClean="0"/>
              <a:t>Optimizing MPI internal processing by massive parallelism</a:t>
            </a:r>
          </a:p>
          <a:p>
            <a:endParaRPr kumimoji="1" lang="zh-CN" altLang="en-US" dirty="0"/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276692" y="5119635"/>
            <a:ext cx="2621218" cy="11637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effectLst/>
        </p:spPr>
        <p:txBody>
          <a:bodyPr wrap="square" lIns="72000" tIns="180000" rIns="72000" bIns="180000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ja-JP" sz="13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MPI_Function</a:t>
            </a:r>
            <a:r>
              <a:rPr lang="en-US" altLang="ja-JP" sz="13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 ){</a:t>
            </a:r>
          </a:p>
          <a:p>
            <a:pPr marL="361950" lvl="1"/>
            <a:r>
              <a:rPr lang="en-US" altLang="ja-JP" sz="1300" b="1" dirty="0">
                <a:solidFill>
                  <a:srgbClr val="800000"/>
                </a:solidFill>
                <a:latin typeface="+mj-lt"/>
                <a:ea typeface="Cambria Math" panose="02040503050406030204" pitchFamily="18" charset="0"/>
              </a:rPr>
              <a:t>#pragma</a:t>
            </a:r>
            <a:r>
              <a:rPr lang="en-US" altLang="ja-JP" sz="1300" b="1" dirty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en-US" altLang="ja-JP" sz="1300" b="1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omp</a:t>
            </a:r>
            <a:r>
              <a:rPr lang="en-US" altLang="ja-JP" sz="1300" b="1" dirty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parallel</a:t>
            </a:r>
          </a:p>
          <a:p>
            <a:pPr marL="361950" lvl="1"/>
            <a:r>
              <a:rPr lang="en-US" altLang="ja-JP" sz="1300" b="1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{ </a:t>
            </a:r>
            <a:r>
              <a:rPr lang="en-US" altLang="ja-JP" sz="13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/</a:t>
            </a:r>
            <a:r>
              <a:rPr lang="en-US" altLang="ja-JP" sz="13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* Internal Processing */ </a:t>
            </a:r>
            <a:r>
              <a:rPr lang="en-US" altLang="ja-JP" sz="1300" b="1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}</a:t>
            </a:r>
            <a:endParaRPr lang="en-US" altLang="ja-JP" sz="1300" b="1" dirty="0">
              <a:solidFill>
                <a:schemeClr val="tx1">
                  <a:lumMod val="5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altLang="ja-JP" sz="13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361" name="テキスト ボックス 120"/>
          <p:cNvSpPr txBox="1"/>
          <p:nvPr/>
        </p:nvSpPr>
        <p:spPr>
          <a:xfrm>
            <a:off x="277557" y="3016591"/>
            <a:ext cx="2620353" cy="11637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effectLst/>
        </p:spPr>
        <p:txBody>
          <a:bodyPr wrap="square" lIns="72000" tIns="180000" rIns="72000" bIns="180000" rtlCol="0">
            <a:spAutoFit/>
          </a:bodyPr>
          <a:lstStyle/>
          <a:p>
            <a:r>
              <a:rPr lang="en-US" altLang="ja-JP" sz="1300" dirty="0" smtClean="0">
                <a:solidFill>
                  <a:srgbClr val="800000"/>
                </a:solidFill>
                <a:latin typeface="+mj-lt"/>
                <a:ea typeface="Cambria Math" panose="02040503050406030204" pitchFamily="18" charset="0"/>
              </a:rPr>
              <a:t>#pragma </a:t>
            </a:r>
            <a:r>
              <a:rPr lang="en-US" altLang="ja-JP" sz="13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omp</a:t>
            </a:r>
            <a:r>
              <a:rPr lang="en-US" altLang="ja-JP" sz="1300" dirty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en-US" altLang="ja-JP" sz="13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parallel </a:t>
            </a:r>
          </a:p>
          <a:p>
            <a:r>
              <a:rPr lang="en-US" altLang="ja-JP" sz="13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{ </a:t>
            </a:r>
            <a:r>
              <a:rPr lang="en-US" altLang="ja-JP" sz="13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/* user computation */ </a:t>
            </a:r>
            <a:r>
              <a:rPr lang="en-US" altLang="ja-JP" sz="13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}</a:t>
            </a:r>
          </a:p>
          <a:p>
            <a:endParaRPr lang="en-US" altLang="ja-JP" sz="1300" dirty="0" smtClean="0">
              <a:solidFill>
                <a:schemeClr val="tx1">
                  <a:lumMod val="5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altLang="ja-JP" sz="13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MPI_Function</a:t>
            </a:r>
            <a:r>
              <a:rPr lang="en-US" altLang="ja-JP" sz="1300" b="1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( )</a:t>
            </a:r>
            <a:r>
              <a:rPr lang="en-US" altLang="ja-JP" sz="13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;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3148576" y="2672753"/>
            <a:ext cx="1580444" cy="1626230"/>
            <a:chOff x="3377636" y="3238458"/>
            <a:chExt cx="1800000" cy="1683504"/>
          </a:xfrm>
        </p:grpSpPr>
        <p:grpSp>
          <p:nvGrpSpPr>
            <p:cNvPr id="172" name="グループ化 194"/>
            <p:cNvGrpSpPr/>
            <p:nvPr/>
          </p:nvGrpSpPr>
          <p:grpSpPr>
            <a:xfrm>
              <a:off x="3377636" y="3238458"/>
              <a:ext cx="1800000" cy="1683504"/>
              <a:chOff x="514576" y="2282562"/>
              <a:chExt cx="2737106" cy="1857525"/>
            </a:xfrm>
            <a:effectLst/>
          </p:grpSpPr>
          <p:sp>
            <p:nvSpPr>
              <p:cNvPr id="173" name="角丸四角形 195"/>
              <p:cNvSpPr/>
              <p:nvPr/>
            </p:nvSpPr>
            <p:spPr>
              <a:xfrm>
                <a:off x="524116" y="2505825"/>
                <a:ext cx="2720965" cy="1634262"/>
              </a:xfrm>
              <a:prstGeom prst="roundRect">
                <a:avLst>
                  <a:gd name="adj" fmla="val 2655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91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contourW="12700"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片側の 2 つの角を丸めた四角形 196"/>
              <p:cNvSpPr/>
              <p:nvPr/>
            </p:nvSpPr>
            <p:spPr bwMode="auto">
              <a:xfrm>
                <a:off x="514576" y="2282562"/>
                <a:ext cx="2737106" cy="285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>
                  <a:lumMod val="50000"/>
                </a:schemeClr>
              </a:solidFill>
              <a:ln w="952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MPI Process</a:t>
                </a:r>
                <a:endParaRPr kumimoji="0" lang="ja-JP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5" name="正方形/長方形 197"/>
            <p:cNvSpPr/>
            <p:nvPr/>
          </p:nvSpPr>
          <p:spPr bwMode="auto">
            <a:xfrm>
              <a:off x="3472651" y="3694416"/>
              <a:ext cx="1664470" cy="417992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COMP.</a:t>
              </a: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7" name="正方形/長方形 199"/>
            <p:cNvSpPr/>
            <p:nvPr/>
          </p:nvSpPr>
          <p:spPr bwMode="auto">
            <a:xfrm>
              <a:off x="3458548" y="4254238"/>
              <a:ext cx="1669176" cy="41799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8000"/>
              </a:schemeClr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MPI </a:t>
              </a:r>
              <a:r>
                <a:rPr kumimoji="0" lang="en-US" altLang="ja-JP" sz="12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COMM.</a:t>
              </a: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grpSp>
          <p:nvGrpSpPr>
            <p:cNvPr id="178" name="グループ化 200"/>
            <p:cNvGrpSpPr/>
            <p:nvPr/>
          </p:nvGrpSpPr>
          <p:grpSpPr>
            <a:xfrm>
              <a:off x="3499993" y="3654142"/>
              <a:ext cx="1038813" cy="513423"/>
              <a:chOff x="767351" y="4058614"/>
              <a:chExt cx="1463308" cy="566495"/>
            </a:xfrm>
          </p:grpSpPr>
          <p:grpSp>
            <p:nvGrpSpPr>
              <p:cNvPr id="179" name="グループ化 201"/>
              <p:cNvGrpSpPr/>
              <p:nvPr/>
            </p:nvGrpSpPr>
            <p:grpSpPr>
              <a:xfrm>
                <a:off x="767351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214" name="グループ化 32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39" name="直線コネクタ 33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0" name="直線コネクタ 33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15" name="グループ化 32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37" name="直線コネクタ 33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38" name="直線コネクタ 33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16" name="直線コネクタ 33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7" name="直線コネクタ 33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2" name="直線コネクタ 33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直線コネクタ 333"/>
                <p:cNvCxnSpPr/>
                <p:nvPr/>
              </p:nvCxnSpPr>
              <p:spPr bwMode="auto">
                <a:xfrm>
                  <a:off x="1738017" y="4988741"/>
                  <a:ext cx="0" cy="8254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0" name="グループ化 202"/>
              <p:cNvGrpSpPr/>
              <p:nvPr/>
            </p:nvGrpSpPr>
            <p:grpSpPr>
              <a:xfrm>
                <a:off x="1157323" y="4058618"/>
                <a:ext cx="193797" cy="566487"/>
                <a:chOff x="1641119" y="4581128"/>
                <a:chExt cx="193797" cy="490161"/>
              </a:xfrm>
            </p:grpSpPr>
            <p:grpSp>
              <p:nvGrpSpPr>
                <p:cNvPr id="204" name="グループ化 311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12" name="直線コネクタ 32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13" name="直線コネクタ 32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05" name="グループ化 312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10" name="直線コネクタ 32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11" name="直線コネクタ 32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06" name="直線コネクタ 313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7" name="直線コネクタ 32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8" name="直線コネクタ 32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9" name="直線コネクタ 323"/>
                <p:cNvCxnSpPr/>
                <p:nvPr/>
              </p:nvCxnSpPr>
              <p:spPr bwMode="auto">
                <a:xfrm>
                  <a:off x="1744186" y="4984598"/>
                  <a:ext cx="0" cy="8669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1" name="グループ化 203"/>
              <p:cNvGrpSpPr/>
              <p:nvPr/>
            </p:nvGrpSpPr>
            <p:grpSpPr>
              <a:xfrm>
                <a:off x="1608995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194" name="グループ化 289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02" name="直線コネクタ 30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3" name="直線コネクタ 31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95" name="グループ化 302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200" name="直線コネクタ 30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1" name="直線コネクタ 30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96" name="直線コネクタ 303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7" name="直線コネクタ 304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直線コネクタ 305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9" name="直線コネクタ 306"/>
                <p:cNvCxnSpPr/>
                <p:nvPr/>
              </p:nvCxnSpPr>
              <p:spPr bwMode="auto">
                <a:xfrm>
                  <a:off x="1744186" y="4984598"/>
                  <a:ext cx="3456" cy="866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2" name="グループ化 204"/>
              <p:cNvGrpSpPr/>
              <p:nvPr/>
            </p:nvGrpSpPr>
            <p:grpSpPr>
              <a:xfrm>
                <a:off x="2036862" y="4058614"/>
                <a:ext cx="193797" cy="566495"/>
                <a:chOff x="1641119" y="4564754"/>
                <a:chExt cx="193797" cy="504876"/>
              </a:xfrm>
            </p:grpSpPr>
            <p:grpSp>
              <p:nvGrpSpPr>
                <p:cNvPr id="184" name="グループ化 206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92" name="直線コネクタ 28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3" name="直線コネクタ 28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85" name="グループ化 207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90" name="直線コネクタ 28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1" name="直線コネクタ 28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61616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86" name="直線コネクタ 208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7" name="直線コネクタ 233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8" name="直線コネクタ 234"/>
                <p:cNvCxnSpPr/>
                <p:nvPr/>
              </p:nvCxnSpPr>
              <p:spPr bwMode="auto">
                <a:xfrm>
                  <a:off x="1738017" y="4564754"/>
                  <a:ext cx="900" cy="14713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9" name="直線コネクタ 284"/>
                <p:cNvCxnSpPr/>
                <p:nvPr/>
              </p:nvCxnSpPr>
              <p:spPr bwMode="auto">
                <a:xfrm>
                  <a:off x="1744186" y="4984598"/>
                  <a:ext cx="0" cy="8503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83" name="直線コネクタ 205"/>
              <p:cNvCxnSpPr/>
              <p:nvPr/>
            </p:nvCxnSpPr>
            <p:spPr>
              <a:xfrm>
                <a:off x="872872" y="4625098"/>
                <a:ext cx="1284397" cy="2"/>
              </a:xfrm>
              <a:prstGeom prst="line">
                <a:avLst/>
              </a:prstGeom>
              <a:noFill/>
              <a:ln w="19050" cap="flat" cmpd="sng" algn="ctr">
                <a:solidFill>
                  <a:srgbClr val="61616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7" name="グループ化 384"/>
            <p:cNvGrpSpPr/>
            <p:nvPr/>
          </p:nvGrpSpPr>
          <p:grpSpPr>
            <a:xfrm>
              <a:off x="4099225" y="4086804"/>
              <a:ext cx="137578" cy="737244"/>
              <a:chOff x="1641119" y="4557461"/>
              <a:chExt cx="193797" cy="574705"/>
            </a:xfrm>
          </p:grpSpPr>
          <p:grpSp>
            <p:nvGrpSpPr>
              <p:cNvPr id="288" name="グループ化 385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296" name="直線コネクタ 393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7" name="直線コネクタ 394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89" name="グループ化 386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294" name="直線コネクタ 391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5" name="直線コネクタ 392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161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90" name="直線コネクタ 387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rgbClr val="61616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直線コネクタ 388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rgbClr val="61616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直線コネクタ 389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rgbClr val="61616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直線コネクタ 390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rgbClr val="61616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8" name="直線コネクタ 395"/>
            <p:cNvCxnSpPr/>
            <p:nvPr/>
          </p:nvCxnSpPr>
          <p:spPr>
            <a:xfrm flipH="1" flipV="1">
              <a:off x="3573162" y="4198602"/>
              <a:ext cx="3482" cy="602245"/>
            </a:xfrm>
            <a:prstGeom prst="line">
              <a:avLst/>
            </a:prstGeom>
            <a:noFill/>
            <a:ln w="12700" cap="flat" cmpd="sng" algn="ctr">
              <a:solidFill>
                <a:srgbClr val="61616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線コネクタ 396"/>
            <p:cNvCxnSpPr/>
            <p:nvPr/>
          </p:nvCxnSpPr>
          <p:spPr>
            <a:xfrm flipH="1" flipV="1">
              <a:off x="3850006" y="4198601"/>
              <a:ext cx="4122" cy="618896"/>
            </a:xfrm>
            <a:prstGeom prst="line">
              <a:avLst/>
            </a:prstGeom>
            <a:noFill/>
            <a:ln w="12700" cap="flat" cmpd="sng" algn="ctr">
              <a:solidFill>
                <a:srgbClr val="61616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線コネクタ 398"/>
            <p:cNvCxnSpPr/>
            <p:nvPr/>
          </p:nvCxnSpPr>
          <p:spPr>
            <a:xfrm flipV="1">
              <a:off x="4474396" y="4201574"/>
              <a:ext cx="0" cy="615922"/>
            </a:xfrm>
            <a:prstGeom prst="line">
              <a:avLst/>
            </a:prstGeom>
            <a:noFill/>
            <a:ln w="12700" cap="flat" cmpd="sng" algn="ctr">
              <a:solidFill>
                <a:srgbClr val="61616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4" name="角丸四角形 175"/>
          <p:cNvSpPr/>
          <p:nvPr/>
        </p:nvSpPr>
        <p:spPr>
          <a:xfrm>
            <a:off x="213361" y="3688533"/>
            <a:ext cx="4622799" cy="458054"/>
          </a:xfrm>
          <a:prstGeom prst="roundRect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3148576" y="5303612"/>
            <a:ext cx="1584000" cy="829130"/>
            <a:chOff x="3377636" y="5604247"/>
            <a:chExt cx="1743489" cy="829130"/>
          </a:xfrm>
        </p:grpSpPr>
        <p:sp>
          <p:nvSpPr>
            <p:cNvPr id="302" name="角丸四角形 121"/>
            <p:cNvSpPr/>
            <p:nvPr/>
          </p:nvSpPr>
          <p:spPr>
            <a:xfrm>
              <a:off x="3377636" y="5604247"/>
              <a:ext cx="1743489" cy="829130"/>
            </a:xfrm>
            <a:prstGeom prst="roundRect">
              <a:avLst>
                <a:gd name="adj" fmla="val 2655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91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ysClr val="window" lastClr="FFFFFF">
                  <a:lumMod val="7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</a:endParaRPr>
            </a:p>
          </p:txBody>
        </p:sp>
        <p:sp>
          <p:nvSpPr>
            <p:cNvPr id="305" name="正方形/長方形 123"/>
            <p:cNvSpPr/>
            <p:nvPr/>
          </p:nvSpPr>
          <p:spPr bwMode="auto">
            <a:xfrm>
              <a:off x="3440459" y="5764139"/>
              <a:ext cx="1630519" cy="43424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8000"/>
              </a:schemeClr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MPI COMM.</a:t>
              </a:r>
              <a:endParaRPr lang="ja-JP" altLang="en-US" sz="1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3440459" y="5660017"/>
              <a:ext cx="994925" cy="649319"/>
              <a:chOff x="6721300" y="4102959"/>
              <a:chExt cx="1401687" cy="915111"/>
            </a:xfrm>
          </p:grpSpPr>
          <p:grpSp>
            <p:nvGrpSpPr>
              <p:cNvPr id="306" name="グループ化 124"/>
              <p:cNvGrpSpPr/>
              <p:nvPr/>
            </p:nvGrpSpPr>
            <p:grpSpPr>
              <a:xfrm>
                <a:off x="6721300" y="4253918"/>
                <a:ext cx="1401687" cy="591391"/>
                <a:chOff x="9890588" y="6850104"/>
                <a:chExt cx="1473883" cy="831740"/>
              </a:xfrm>
            </p:grpSpPr>
            <p:grpSp>
              <p:nvGrpSpPr>
                <p:cNvPr id="308" name="グループ化 126"/>
                <p:cNvGrpSpPr/>
                <p:nvPr/>
              </p:nvGrpSpPr>
              <p:grpSpPr>
                <a:xfrm>
                  <a:off x="10738059" y="6861589"/>
                  <a:ext cx="193797" cy="813452"/>
                  <a:chOff x="1641119" y="4557461"/>
                  <a:chExt cx="193797" cy="574705"/>
                </a:xfrm>
              </p:grpSpPr>
              <p:grpSp>
                <p:nvGrpSpPr>
                  <p:cNvPr id="344" name="グループ化 16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52" name="直線コネクタ 17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3" name="直線コネクタ 17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45" name="グループ化 16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50" name="直線コネクタ 16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1" name="直線コネクタ 16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346" name="直線コネクタ 16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7" name="直線コネクタ 16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8" name="直線コネクタ 16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9" name="直線コネクタ 16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09" name="グループ化 127"/>
                <p:cNvGrpSpPr/>
                <p:nvPr/>
              </p:nvGrpSpPr>
              <p:grpSpPr>
                <a:xfrm>
                  <a:off x="10301178" y="6860508"/>
                  <a:ext cx="193797" cy="813452"/>
                  <a:chOff x="1641119" y="4557461"/>
                  <a:chExt cx="193797" cy="574705"/>
                </a:xfrm>
              </p:grpSpPr>
              <p:grpSp>
                <p:nvGrpSpPr>
                  <p:cNvPr id="334" name="グループ化 15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42" name="直線コネクタ 16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43" name="直線コネクタ 16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35" name="グループ化 15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40" name="直線コネクタ 15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41" name="直線コネクタ 15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336" name="直線コネクタ 15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37" name="直線コネクタ 15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38" name="直線コネクタ 15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39" name="直線コネクタ 15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10" name="グループ化 128"/>
                <p:cNvGrpSpPr/>
                <p:nvPr/>
              </p:nvGrpSpPr>
              <p:grpSpPr>
                <a:xfrm>
                  <a:off x="9890588" y="6856817"/>
                  <a:ext cx="193797" cy="813452"/>
                  <a:chOff x="1641119" y="4557461"/>
                  <a:chExt cx="193797" cy="574705"/>
                </a:xfrm>
              </p:grpSpPr>
              <p:grpSp>
                <p:nvGrpSpPr>
                  <p:cNvPr id="324" name="グループ化 14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32" name="直線コネクタ 15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3" name="直線コネクタ 15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25" name="グループ化 14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30" name="直線コネクタ 14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1" name="直線コネクタ 14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326" name="直線コネクタ 14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7" name="直線コネクタ 14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8" name="直線コネクタ 14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9" name="直線コネクタ 14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11" name="グループ化 129"/>
                <p:cNvGrpSpPr/>
                <p:nvPr/>
              </p:nvGrpSpPr>
              <p:grpSpPr>
                <a:xfrm>
                  <a:off x="11170674" y="6858537"/>
                  <a:ext cx="193797" cy="813452"/>
                  <a:chOff x="1641119" y="4557461"/>
                  <a:chExt cx="193797" cy="574705"/>
                </a:xfrm>
              </p:grpSpPr>
              <p:grpSp>
                <p:nvGrpSpPr>
                  <p:cNvPr id="314" name="グループ化 13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22" name="直線コネクタ 14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3" name="直線コネクタ 14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15" name="グループ化 13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320" name="直線コネクタ 13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1" name="直線コネクタ 13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316" name="直線コネクタ 13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7" name="直線コネクタ 13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8" name="直線コネクタ 13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9" name="直線コネクタ 13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12" name="直線コネクタ 130"/>
                <p:cNvCxnSpPr/>
                <p:nvPr/>
              </p:nvCxnSpPr>
              <p:spPr>
                <a:xfrm>
                  <a:off x="9975911" y="6850104"/>
                  <a:ext cx="130501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3" name="直線コネクタ 131"/>
                <p:cNvCxnSpPr/>
                <p:nvPr/>
              </p:nvCxnSpPr>
              <p:spPr>
                <a:xfrm>
                  <a:off x="9972600" y="7681844"/>
                  <a:ext cx="130501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7" name="直線コネクタ 125"/>
              <p:cNvCxnSpPr/>
              <p:nvPr/>
            </p:nvCxnSpPr>
            <p:spPr bwMode="auto">
              <a:xfrm flipH="1">
                <a:off x="7619314" y="4102959"/>
                <a:ext cx="1" cy="3071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直線コネクタ 172"/>
              <p:cNvCxnSpPr/>
              <p:nvPr/>
            </p:nvCxnSpPr>
            <p:spPr bwMode="auto">
              <a:xfrm flipH="1">
                <a:off x="7624175" y="4710954"/>
                <a:ext cx="1" cy="3071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62" name="直線コネクタ 395"/>
            <p:cNvCxnSpPr/>
            <p:nvPr/>
          </p:nvCxnSpPr>
          <p:spPr>
            <a:xfrm flipH="1" flipV="1">
              <a:off x="3511066" y="6144069"/>
              <a:ext cx="3322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線コネクタ 396"/>
            <p:cNvCxnSpPr/>
            <p:nvPr/>
          </p:nvCxnSpPr>
          <p:spPr>
            <a:xfrm flipH="1" flipV="1">
              <a:off x="3780275" y="6144068"/>
              <a:ext cx="3932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線コネクタ 398"/>
            <p:cNvCxnSpPr/>
            <p:nvPr/>
          </p:nvCxnSpPr>
          <p:spPr>
            <a:xfrm flipV="1">
              <a:off x="4375887" y="6147041"/>
              <a:ext cx="0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5" name="テキスト ボックス 177"/>
          <p:cNvSpPr txBox="1"/>
          <p:nvPr/>
        </p:nvSpPr>
        <p:spPr>
          <a:xfrm>
            <a:off x="1343412" y="4146587"/>
            <a:ext cx="312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i="1" dirty="0" smtClean="0">
                <a:solidFill>
                  <a:srgbClr val="FF0000"/>
                </a:solidFill>
              </a:rPr>
              <a:t>Many threads are IDLE !</a:t>
            </a:r>
            <a:endParaRPr kumimoji="1" lang="ja-JP" altLang="en-US" sz="2000" i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428" y="4814011"/>
            <a:ext cx="3764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ja-JP" sz="2000" b="1" i="1" dirty="0">
                <a:solidFill>
                  <a:srgbClr val="008000"/>
                </a:solidFill>
              </a:rPr>
              <a:t>Sharing IDLE threads inside MPI </a:t>
            </a:r>
            <a:endParaRPr lang="zh-CN" altLang="en-US" sz="2000" b="1" i="1" dirty="0">
              <a:solidFill>
                <a:srgbClr val="008000"/>
              </a:solidFill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2804160" y="4564053"/>
            <a:ext cx="247424" cy="3575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4836160" y="3379483"/>
            <a:ext cx="4340304" cy="584739"/>
          </a:xfrm>
          <a:prstGeom prst="rect">
            <a:avLst/>
          </a:prstGeom>
        </p:spPr>
        <p:txBody>
          <a:bodyPr wrap="square" lIns="91398" tIns="45702" rIns="91398" bIns="45702">
            <a:spAutoFit/>
          </a:bodyPr>
          <a:lstStyle/>
          <a:p>
            <a:pPr algn="ctr"/>
            <a:r>
              <a:rPr lang="en-US" altLang="ja-JP" sz="1600" b="1" i="1" dirty="0" smtClean="0">
                <a:solidFill>
                  <a:schemeClr val="bg2">
                    <a:lumMod val="10000"/>
                  </a:schemeClr>
                </a:solidFill>
              </a:rPr>
              <a:t>Hybrid </a:t>
            </a:r>
            <a:r>
              <a:rPr lang="en-US" altLang="ja-JP" sz="1600" b="1" i="1" dirty="0">
                <a:solidFill>
                  <a:schemeClr val="bg2">
                    <a:lumMod val="10000"/>
                  </a:schemeClr>
                </a:solidFill>
              </a:rPr>
              <a:t>NAS MG class E </a:t>
            </a:r>
            <a:r>
              <a:rPr lang="en-US" altLang="ja-JP" sz="1600" b="1" i="1" dirty="0" smtClean="0">
                <a:solidFill>
                  <a:schemeClr val="bg2">
                    <a:lumMod val="10000"/>
                  </a:schemeClr>
                </a:solidFill>
              </a:rPr>
              <a:t>using </a:t>
            </a:r>
            <a:r>
              <a:rPr lang="en-US" altLang="ja-JP" sz="1600" b="1" i="1" dirty="0">
                <a:solidFill>
                  <a:schemeClr val="bg2">
                    <a:lumMod val="10000"/>
                  </a:schemeClr>
                </a:solidFill>
              </a:rPr>
              <a:t>64 MPI </a:t>
            </a:r>
            <a:r>
              <a:rPr lang="en-US" altLang="ja-JP" sz="1600" b="1" i="1" dirty="0" smtClean="0">
                <a:solidFill>
                  <a:schemeClr val="bg2">
                    <a:lumMod val="10000"/>
                  </a:schemeClr>
                </a:solidFill>
              </a:rPr>
              <a:t>processes</a:t>
            </a:r>
          </a:p>
          <a:p>
            <a:pPr algn="ctr"/>
            <a:r>
              <a:rPr lang="en-US" altLang="ja-JP" sz="1600" b="1" i="1" dirty="0" smtClean="0">
                <a:solidFill>
                  <a:schemeClr val="bg2">
                    <a:lumMod val="10000"/>
                  </a:schemeClr>
                </a:solidFill>
              </a:rPr>
              <a:t>on TACC Stampede supercomputer</a:t>
            </a:r>
          </a:p>
        </p:txBody>
      </p:sp>
      <p:graphicFrame>
        <p:nvGraphicFramePr>
          <p:cNvPr id="36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161739"/>
              </p:ext>
            </p:extLst>
          </p:nvPr>
        </p:nvGraphicFramePr>
        <p:xfrm>
          <a:off x="5227461" y="4041053"/>
          <a:ext cx="3459339" cy="210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607890" y="6377438"/>
            <a:ext cx="7866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/>
            <a:r>
              <a:rPr lang="en-US" altLang="zh-CN" b="1" baseline="30000" dirty="0" smtClean="0">
                <a:solidFill>
                  <a:schemeClr val="tx2"/>
                </a:solidFill>
              </a:rPr>
              <a:t>[1] M</a:t>
            </a:r>
            <a:r>
              <a:rPr lang="en-US" altLang="zh-CN" b="1" baseline="30000" dirty="0">
                <a:solidFill>
                  <a:schemeClr val="tx2"/>
                </a:solidFill>
              </a:rPr>
              <a:t>. Si, A. J. 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Pena</a:t>
            </a:r>
            <a:r>
              <a:rPr lang="en-US" altLang="zh-CN" b="1" baseline="30000" dirty="0">
                <a:solidFill>
                  <a:schemeClr val="tx2"/>
                </a:solidFill>
              </a:rPr>
              <a:t>, P. </a:t>
            </a:r>
            <a:r>
              <a:rPr lang="en-US" altLang="zh-CN" b="1" baseline="30000" dirty="0" err="1">
                <a:solidFill>
                  <a:schemeClr val="tx2"/>
                </a:solidFill>
              </a:rPr>
              <a:t>Balaji</a:t>
            </a:r>
            <a:r>
              <a:rPr lang="en-US" altLang="zh-CN" b="1" baseline="30000" dirty="0">
                <a:solidFill>
                  <a:schemeClr val="tx2"/>
                </a:solidFill>
              </a:rPr>
              <a:t>, M. Takagi, and Y. Ishikawa, “MT-MPI: Multithreaded MPI for Many-Core Environments,” in Proceedings of the 28th ACM international conference on Supercomputing, 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ICS 2014.</a:t>
            </a:r>
            <a:endParaRPr lang="zh-CN" altLang="en-US" b="1" baseline="30000" dirty="0">
              <a:solidFill>
                <a:schemeClr val="tx2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F427E8-9DD2-254C-B81B-690C5543B9D2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1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Process-based Asynchronous Progress Model for MPI </a:t>
            </a:r>
            <a:r>
              <a:rPr kumimoji="1" lang="en-US" altLang="zh-CN" sz="2400" dirty="0" smtClean="0"/>
              <a:t>RMA</a:t>
            </a:r>
            <a:endParaRPr kumimoji="1"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31240" cy="51054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F497D"/>
                </a:solidFill>
              </a:rPr>
              <a:t>MPI RMA </a:t>
            </a:r>
            <a:r>
              <a:rPr lang="en-US" altLang="zh-CN" sz="2000" b="1" dirty="0" smtClean="0">
                <a:solidFill>
                  <a:srgbClr val="1F497D"/>
                </a:solidFill>
              </a:rPr>
              <a:t>Communication</a:t>
            </a:r>
            <a:endParaRPr lang="en-US" altLang="zh-CN" sz="2000" b="1" dirty="0">
              <a:solidFill>
                <a:srgbClr val="1F497D"/>
              </a:solidFill>
            </a:endParaRPr>
          </a:p>
          <a:p>
            <a:pPr lvl="1"/>
            <a:r>
              <a:rPr kumimoji="1" lang="en-US" altLang="zh-CN" sz="1800" b="1" dirty="0" smtClean="0">
                <a:solidFill>
                  <a:srgbClr val="800000"/>
                </a:solidFill>
              </a:rPr>
              <a:t>Not </a:t>
            </a:r>
            <a:r>
              <a:rPr kumimoji="1" lang="en-US" altLang="zh-CN" sz="1800" b="1" dirty="0">
                <a:solidFill>
                  <a:srgbClr val="800000"/>
                </a:solidFill>
              </a:rPr>
              <a:t>truly one-</a:t>
            </a:r>
            <a:r>
              <a:rPr kumimoji="1" lang="en-US" altLang="zh-CN" sz="1800" b="1" dirty="0" smtClean="0">
                <a:solidFill>
                  <a:srgbClr val="800000"/>
                </a:solidFill>
              </a:rPr>
              <a:t>sided</a:t>
            </a:r>
          </a:p>
          <a:p>
            <a:pPr lvl="1"/>
            <a:endParaRPr kumimoji="1" lang="en-US" altLang="zh-CN" b="1" dirty="0" smtClean="0">
              <a:solidFill>
                <a:srgbClr val="800000"/>
              </a:solidFill>
            </a:endParaRPr>
          </a:p>
          <a:p>
            <a:pPr lvl="1"/>
            <a:endParaRPr kumimoji="1" lang="en-US" altLang="zh-CN" b="1" dirty="0">
              <a:solidFill>
                <a:srgbClr val="800000"/>
              </a:solidFill>
            </a:endParaRPr>
          </a:p>
          <a:p>
            <a:pPr lvl="1"/>
            <a:endParaRPr kumimoji="1" lang="en-US" altLang="zh-CN" b="1" dirty="0" smtClean="0">
              <a:solidFill>
                <a:srgbClr val="800000"/>
              </a:solidFill>
            </a:endParaRPr>
          </a:p>
          <a:p>
            <a:pPr lvl="1"/>
            <a:endParaRPr kumimoji="1" lang="en-US" altLang="zh-CN" b="1" dirty="0">
              <a:solidFill>
                <a:srgbClr val="800000"/>
              </a:solidFill>
            </a:endParaRPr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lvl="1"/>
            <a:endParaRPr kumimoji="1"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3902364" y="1143000"/>
            <a:ext cx="5103092" cy="5105400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8000"/>
                </a:solidFill>
              </a:rPr>
              <a:t>Casper </a:t>
            </a:r>
            <a:r>
              <a:rPr lang="en-US" altLang="zh-CN" sz="2000" b="1" dirty="0">
                <a:solidFill>
                  <a:srgbClr val="008000"/>
                </a:solidFill>
              </a:rPr>
              <a:t>: Process-based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ASYNC Progress</a:t>
            </a:r>
            <a:r>
              <a:rPr lang="en-US" altLang="zh-CN" sz="2000" b="1" baseline="30000" dirty="0">
                <a:solidFill>
                  <a:srgbClr val="008000"/>
                </a:solidFill>
              </a:rPr>
              <a:t>[2]</a:t>
            </a:r>
          </a:p>
          <a:p>
            <a:pPr lvl="1"/>
            <a:endParaRPr lang="en-US" altLang="zh-CN" sz="100" b="1" dirty="0" smtClean="0"/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</a:rPr>
              <a:t>Flexible &amp; Portable &amp; Low overhead</a:t>
            </a:r>
          </a:p>
          <a:p>
            <a:pPr lvl="1"/>
            <a:r>
              <a:rPr kumimoji="1" lang="en-US" altLang="zh-CN" sz="1800" dirty="0"/>
              <a:t>Improve </a:t>
            </a:r>
            <a:r>
              <a:rPr kumimoji="1" lang="en-US" altLang="zh-CN" sz="1800" dirty="0" smtClean="0"/>
              <a:t>SW</a:t>
            </a:r>
            <a:r>
              <a:rPr kumimoji="1" lang="en-US" altLang="zh-CN" sz="1800" dirty="0"/>
              <a:t>-handled </a:t>
            </a:r>
            <a:r>
              <a:rPr kumimoji="1" lang="en-US" altLang="zh-CN" sz="1800" dirty="0" smtClean="0"/>
              <a:t>RMA operations </a:t>
            </a:r>
            <a:r>
              <a:rPr kumimoji="1" lang="en-US" altLang="zh-CN" sz="1800" b="1" dirty="0"/>
              <a:t>without affecting </a:t>
            </a:r>
            <a:r>
              <a:rPr kumimoji="1" lang="en-US" altLang="zh-CN" sz="1800" b="1" dirty="0" smtClean="0"/>
              <a:t>HW</a:t>
            </a:r>
            <a:r>
              <a:rPr kumimoji="1" lang="en-US" altLang="zh-CN" sz="1800" b="1" dirty="0"/>
              <a:t>-handled RMA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</p:txBody>
      </p:sp>
      <p:grpSp>
        <p:nvGrpSpPr>
          <p:cNvPr id="13" name="组 12"/>
          <p:cNvGrpSpPr/>
          <p:nvPr/>
        </p:nvGrpSpPr>
        <p:grpSpPr>
          <a:xfrm>
            <a:off x="302706" y="1992491"/>
            <a:ext cx="3067786" cy="1802070"/>
            <a:chOff x="740793" y="3037558"/>
            <a:chExt cx="3482028" cy="2098369"/>
          </a:xfrm>
        </p:grpSpPr>
        <p:grpSp>
          <p:nvGrpSpPr>
            <p:cNvPr id="36" name="组 35"/>
            <p:cNvGrpSpPr/>
            <p:nvPr/>
          </p:nvGrpSpPr>
          <p:grpSpPr>
            <a:xfrm>
              <a:off x="740793" y="3037558"/>
              <a:ext cx="3129917" cy="1667963"/>
              <a:chOff x="5725265" y="3820398"/>
              <a:chExt cx="3129917" cy="2300111"/>
            </a:xfrm>
          </p:grpSpPr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5788190" y="3820398"/>
                <a:ext cx="922886" cy="3864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Process 0</a:t>
                </a: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7582729" y="3820398"/>
                <a:ext cx="1272453" cy="3864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Process 1</a:t>
                </a: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6771383" y="4972526"/>
                <a:ext cx="739338" cy="110726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1" name="TextBox 15"/>
              <p:cNvSpPr txBox="1"/>
              <p:nvPr/>
            </p:nvSpPr>
            <p:spPr>
              <a:xfrm>
                <a:off x="6998462" y="4607911"/>
                <a:ext cx="713207" cy="38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+=</a:t>
                </a:r>
                <a:endParaRPr 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8230801" y="4324453"/>
                <a:ext cx="0" cy="1796056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6229321" y="4324454"/>
                <a:ext cx="0" cy="1796055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972076" y="4586804"/>
                <a:ext cx="504056" cy="10801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+mj-lt"/>
                </a:endParaRP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7510721" y="4900519"/>
                <a:ext cx="1260218" cy="3864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 smtClean="0">
                    <a:solidFill>
                      <a:srgbClr val="0000FF"/>
                    </a:solidFill>
                    <a:latin typeface="+mj-lt"/>
                  </a:rPr>
                  <a:t>Computation</a:t>
                </a:r>
                <a:endParaRPr lang="en-US" sz="1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993759" y="4612486"/>
                <a:ext cx="504056" cy="1368152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5725265" y="4612486"/>
                <a:ext cx="1016599" cy="3864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 smtClean="0">
                    <a:solidFill>
                      <a:srgbClr val="984807"/>
                    </a:solidFill>
                    <a:latin typeface="+mj-lt"/>
                  </a:rPr>
                  <a:t>ACC(data)</a:t>
                </a:r>
                <a:endParaRPr lang="en-US" sz="1400" b="1" dirty="0">
                  <a:solidFill>
                    <a:srgbClr val="984807"/>
                  </a:solidFill>
                  <a:latin typeface="+mj-lt"/>
                </a:endParaRPr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H="1">
                <a:off x="6651576" y="5112397"/>
                <a:ext cx="859145" cy="144017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prstDash val="dash"/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29" name="直线箭头连接符 28"/>
              <p:cNvCxnSpPr/>
              <p:nvPr/>
            </p:nvCxnSpPr>
            <p:spPr>
              <a:xfrm>
                <a:off x="6579568" y="5256413"/>
                <a:ext cx="9793" cy="648072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乘 29"/>
              <p:cNvSpPr/>
              <p:nvPr/>
            </p:nvSpPr>
            <p:spPr>
              <a:xfrm>
                <a:off x="6917545" y="5006572"/>
                <a:ext cx="288032" cy="360040"/>
              </a:xfrm>
              <a:prstGeom prst="mathMultiply">
                <a:avLst>
                  <a:gd name="adj1" fmla="val 3737"/>
                </a:avLst>
              </a:prstGeom>
              <a:ln>
                <a:solidFill>
                  <a:srgbClr val="AB000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+mj-lt"/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6576025" y="5868910"/>
                <a:ext cx="1224648" cy="144017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prstDash val="dash"/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978773" y="5760900"/>
                <a:ext cx="504056" cy="207403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785417" y="5652885"/>
                <a:ext cx="825867" cy="38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MPI call</a:t>
                </a:r>
                <a:endParaRPr kumimoji="1" lang="zh-CN" altLang="en-US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988333" y="4705869"/>
              <a:ext cx="3234488" cy="43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  <a:latin typeface="+mj-lt"/>
                </a:rPr>
                <a:t>Communication </a:t>
              </a:r>
              <a:r>
                <a:rPr kumimoji="1" lang="en-US" altLang="zh-CN" b="1" dirty="0">
                  <a:solidFill>
                    <a:srgbClr val="FF0000"/>
                  </a:solidFill>
                  <a:latin typeface="+mj-lt"/>
                </a:rPr>
                <a:t>D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+mj-lt"/>
                </a:rPr>
                <a:t>elay</a:t>
              </a:r>
              <a:endParaRPr kumimoji="1" lang="zh-CN" alt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9980920" y="66129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238213" y="4633337"/>
            <a:ext cx="3908758" cy="1630715"/>
            <a:chOff x="294192" y="4579690"/>
            <a:chExt cx="3908758" cy="1630715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358685" y="4579690"/>
              <a:ext cx="922886" cy="2573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Process 0</a:t>
              </a:r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794916" y="4579690"/>
              <a:ext cx="1143774" cy="2573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Process 1</a:t>
              </a:r>
            </a:p>
          </p:txBody>
        </p:sp>
        <p:sp>
          <p:nvSpPr>
            <p:cNvPr id="55" name="TextBox 15"/>
            <p:cNvSpPr txBox="1"/>
            <p:nvPr/>
          </p:nvSpPr>
          <p:spPr>
            <a:xfrm>
              <a:off x="2984413" y="5214397"/>
              <a:ext cx="641083" cy="25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+=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2377451" y="4913661"/>
              <a:ext cx="0" cy="12892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44890" y="5087486"/>
              <a:ext cx="453082" cy="9114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+mj-lt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59812" y="5091345"/>
              <a:ext cx="1260218" cy="2573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FF"/>
                  </a:solidFill>
                  <a:latin typeface="+mj-lt"/>
                </a:rPr>
                <a:t>Computation</a:t>
              </a:r>
              <a:endParaRPr lang="en-US" sz="14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1207909" y="5343054"/>
              <a:ext cx="2050661" cy="182022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H="1">
              <a:off x="1168973" y="5525076"/>
              <a:ext cx="2089595" cy="98421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811569" y="4913662"/>
              <a:ext cx="0" cy="12892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90131" y="5104502"/>
              <a:ext cx="453082" cy="616473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294192" y="5152212"/>
              <a:ext cx="980657" cy="2573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984807"/>
                  </a:solidFill>
                  <a:latin typeface="+mj-lt"/>
                </a:rPr>
                <a:t>Acc</a:t>
              </a:r>
              <a:r>
                <a:rPr lang="en-US" sz="1400" b="1" dirty="0" smtClean="0">
                  <a:solidFill>
                    <a:srgbClr val="984807"/>
                  </a:solidFill>
                  <a:latin typeface="+mj-lt"/>
                </a:rPr>
                <a:t>(data)</a:t>
              </a:r>
              <a:endParaRPr lang="en-US" sz="1400" b="1" dirty="0">
                <a:solidFill>
                  <a:srgbClr val="984807"/>
                </a:solidFill>
                <a:latin typeface="+mj-lt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3387594" y="5099738"/>
              <a:ext cx="0" cy="111066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2670940" y="4583416"/>
              <a:ext cx="1470976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Ghost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Process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284185" y="5311681"/>
              <a:ext cx="224983" cy="68729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274491" y="5303334"/>
              <a:ext cx="928459" cy="257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MPI </a:t>
              </a:r>
              <a:r>
                <a:rPr kumimoji="1"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Recv</a:t>
              </a:r>
              <a:endParaRPr kumimoji="1" lang="zh-CN" altLang="en-US" sz="1400" b="1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98432" y="4206614"/>
            <a:ext cx="435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2000" b="1" i="1" dirty="0" smtClean="0">
                <a:solidFill>
                  <a:srgbClr val="008000"/>
                </a:solidFill>
              </a:rPr>
              <a:t>Process-based Asynchronous Progress</a:t>
            </a:r>
            <a:endParaRPr lang="zh-CN" altLang="en-US" sz="2000" b="1" i="1" dirty="0">
              <a:solidFill>
                <a:srgbClr val="008000"/>
              </a:solidFill>
            </a:endParaRPr>
          </a:p>
        </p:txBody>
      </p:sp>
      <p:sp>
        <p:nvSpPr>
          <p:cNvPr id="76" name="下箭头 75"/>
          <p:cNvSpPr/>
          <p:nvPr/>
        </p:nvSpPr>
        <p:spPr bwMode="auto">
          <a:xfrm>
            <a:off x="2089988" y="3891589"/>
            <a:ext cx="264160" cy="3575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101" name="图表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05716"/>
              </p:ext>
            </p:extLst>
          </p:nvPr>
        </p:nvGraphicFramePr>
        <p:xfrm>
          <a:off x="4535182" y="3891589"/>
          <a:ext cx="3931920" cy="21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4454367" y="3200976"/>
            <a:ext cx="42983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-192088">
              <a:buSzPct val="100000"/>
            </a:pPr>
            <a:r>
              <a:rPr lang="en-US" altLang="zh-CN" sz="1600" b="1" i="1" dirty="0" err="1" smtClean="0">
                <a:solidFill>
                  <a:schemeClr val="bg2">
                    <a:lumMod val="10000"/>
                  </a:schemeClr>
                </a:solidFill>
              </a:rPr>
              <a:t>NWChem</a:t>
            </a:r>
            <a:r>
              <a:rPr lang="en-US" altLang="zh-CN" sz="1600" b="1" i="1" dirty="0" smtClean="0">
                <a:solidFill>
                  <a:schemeClr val="bg2">
                    <a:lumMod val="10000"/>
                  </a:schemeClr>
                </a:solidFill>
              </a:rPr>
              <a:t> CCSD(T) simulation for </a:t>
            </a:r>
            <a:r>
              <a:rPr lang="en-US" altLang="zh-CN" sz="1600" b="1" i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altLang="zh-CN" sz="1600" b="1" i="1" baseline="-25000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lang="en-US" altLang="zh-CN" sz="1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588" lvl="1" algn="ctr"/>
            <a:r>
              <a:rPr lang="en-US" altLang="zh-CN" sz="1600" b="1" i="1" dirty="0" smtClean="0">
                <a:solidFill>
                  <a:schemeClr val="bg2">
                    <a:lumMod val="10000"/>
                  </a:schemeClr>
                </a:solidFill>
              </a:rPr>
              <a:t>on </a:t>
            </a:r>
            <a:r>
              <a:rPr lang="en-US" altLang="zh-CN" sz="1600" b="1" i="1" dirty="0">
                <a:solidFill>
                  <a:schemeClr val="bg2">
                    <a:lumMod val="10000"/>
                  </a:schemeClr>
                </a:solidFill>
              </a:rPr>
              <a:t>NERSC </a:t>
            </a:r>
            <a:r>
              <a:rPr lang="en-US" altLang="zh-CN" sz="1600" b="1" i="1" dirty="0" smtClean="0">
                <a:solidFill>
                  <a:schemeClr val="bg2">
                    <a:lumMod val="10000"/>
                  </a:schemeClr>
                </a:solidFill>
              </a:rPr>
              <a:t>Edison supercomputer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63203" y="4408650"/>
            <a:ext cx="1326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Reduced 45%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 bwMode="auto">
          <a:xfrm>
            <a:off x="5463203" y="4229708"/>
            <a:ext cx="0" cy="571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F427E8-9DD2-254C-B81B-690C5543B9D2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2246" y="6287080"/>
            <a:ext cx="80091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/>
            <a:r>
              <a:rPr lang="fi-FI" altLang="zh-CN" b="1" baseline="30000" dirty="0" smtClean="0">
                <a:solidFill>
                  <a:srgbClr val="1F497D"/>
                </a:solidFill>
              </a:rPr>
              <a:t>[2]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M.Si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A.J.Pena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J.Hammond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P.Balaji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M.Takagi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 and 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Y.Ishikawa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,</a:t>
            </a:r>
            <a:r>
              <a:rPr lang="fi-FI" altLang="zh-CN" b="1" dirty="0">
                <a:solidFill>
                  <a:srgbClr val="1F497D"/>
                </a:solidFill>
              </a:rPr>
              <a:t> 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“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Casper</a:t>
            </a:r>
            <a:r>
              <a:rPr lang="fi-FI" altLang="zh-CN" b="1" baseline="30000" dirty="0">
                <a:solidFill>
                  <a:srgbClr val="1F497D"/>
                </a:solidFill>
              </a:rPr>
              <a:t>: An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Asynchronous</a:t>
            </a:r>
            <a:r>
              <a:rPr lang="fi-FI" altLang="zh-CN" b="1" baseline="30000" dirty="0">
                <a:solidFill>
                  <a:srgbClr val="1F497D"/>
                </a:solidFill>
              </a:rPr>
              <a:t>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Progress</a:t>
            </a:r>
            <a:r>
              <a:rPr lang="fi-FI" altLang="zh-CN" b="1" baseline="30000" dirty="0">
                <a:solidFill>
                  <a:srgbClr val="1F497D"/>
                </a:solidFill>
              </a:rPr>
              <a:t>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Model</a:t>
            </a:r>
            <a:r>
              <a:rPr lang="fi-FI" altLang="zh-CN" b="1" baseline="30000" dirty="0">
                <a:solidFill>
                  <a:srgbClr val="1F497D"/>
                </a:solidFill>
              </a:rPr>
              <a:t> for MPI RMA on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Many</a:t>
            </a:r>
            <a:r>
              <a:rPr lang="fi-FI" altLang="zh-CN" b="1" baseline="30000" dirty="0" err="1" smtClean="0">
                <a:solidFill>
                  <a:srgbClr val="1F497D"/>
                </a:solidFill>
              </a:rPr>
              <a:t>-Core</a:t>
            </a:r>
            <a:r>
              <a:rPr lang="fi-FI" altLang="zh-CN" b="1" baseline="30000" dirty="0" smtClean="0">
                <a:solidFill>
                  <a:srgbClr val="1F497D"/>
                </a:solidFill>
              </a:rPr>
              <a:t>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Architectures</a:t>
            </a:r>
            <a:r>
              <a:rPr lang="fi-FI" altLang="zh-CN" b="1" baseline="30000" dirty="0">
                <a:solidFill>
                  <a:srgbClr val="1F497D"/>
                </a:solidFill>
              </a:rPr>
              <a:t>,” in </a:t>
            </a:r>
            <a:r>
              <a:rPr lang="fi-FI" altLang="zh-CN" b="1" baseline="30000" dirty="0" err="1">
                <a:solidFill>
                  <a:srgbClr val="1F497D"/>
                </a:solidFill>
              </a:rPr>
              <a:t>Parallel</a:t>
            </a:r>
            <a:r>
              <a:rPr lang="fi-FI" altLang="zh-CN" b="1" baseline="30000" dirty="0">
                <a:solidFill>
                  <a:srgbClr val="1F497D"/>
                </a:solidFill>
              </a:rPr>
              <a:t> and Distributed Processing, 2015. IPDPS 2015.</a:t>
            </a:r>
            <a:endParaRPr lang="zh-CN" altLang="en-US" b="1" baseline="30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1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pava_201310template.pptx</Template>
  <TotalTime>2339</TotalTime>
  <Words>521</Words>
  <Application>Microsoft Macintosh PowerPoint</Application>
  <PresentationFormat>全屏显示(4:3)</PresentationFormat>
  <Paragraphs>107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argonne.updates</vt:lpstr>
      <vt:lpstr>Techniques for Enabling Highly Efficient Message Passing on Many-Core Architectures </vt:lpstr>
      <vt:lpstr>Scientific Programming on Many-Core Architectures</vt:lpstr>
      <vt:lpstr>Communication Optimization in Hybrid MPI+threads Model </vt:lpstr>
      <vt:lpstr>Process-based Asynchronous Progress Model for MPI RMA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 Process-based asynchronous progress </dc:title>
  <dc:creator>敏 思</dc:creator>
  <cp:lastModifiedBy>敏 思</cp:lastModifiedBy>
  <cp:revision>950</cp:revision>
  <dcterms:created xsi:type="dcterms:W3CDTF">2014-11-14T02:54:33Z</dcterms:created>
  <dcterms:modified xsi:type="dcterms:W3CDTF">2015-05-05T08:33:52Z</dcterms:modified>
</cp:coreProperties>
</file>