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1396325" cy="30267275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306345" indent="150791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614277" indent="299996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922207" indent="4492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228551" indent="59999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5677" algn="l" defTabSz="457135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2813" algn="l" defTabSz="457135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199948" algn="l" defTabSz="457135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083" algn="l" defTabSz="457135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9FF33"/>
    <a:srgbClr val="990000"/>
    <a:srgbClr val="CCFF00"/>
    <a:srgbClr val="CCFF66"/>
    <a:srgbClr val="000000"/>
    <a:srgbClr val="CC6666"/>
    <a:srgbClr val="FFCCCC"/>
    <a:srgbClr val="FFCCFF"/>
    <a:srgbClr val="FF66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014" autoAdjust="0"/>
    <p:restoredTop sz="97812" autoAdjust="0"/>
  </p:normalViewPr>
  <p:slideViewPr>
    <p:cSldViewPr snapToGrid="0">
      <p:cViewPr>
        <p:scale>
          <a:sx n="72" d="100"/>
          <a:sy n="72" d="100"/>
        </p:scale>
        <p:origin x="-2048" y="6400"/>
      </p:cViewPr>
      <p:guideLst>
        <p:guide orient="horz" pos="191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xinzhao3:Desktop:ccgrid-g50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nzhao3:Documents:2014-09-25-Xin-Zhao%20cop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 b="0">
                <a:solidFill>
                  <a:srgbClr val="000000"/>
                </a:solidFill>
              </a:defRPr>
            </a:pPr>
            <a:r>
              <a:rPr lang="en-US" sz="2000" b="0" dirty="0" smtClean="0">
                <a:solidFill>
                  <a:srgbClr val="000000"/>
                </a:solidFill>
              </a:rPr>
              <a:t>(#vertices = </a:t>
            </a:r>
            <a:r>
              <a:rPr lang="en-US" sz="2000" b="0" dirty="0">
                <a:solidFill>
                  <a:srgbClr val="000000"/>
                </a:solidFill>
              </a:rPr>
              <a:t>2^</a:t>
            </a:r>
            <a:r>
              <a:rPr lang="en-US" sz="2000" b="0" dirty="0" smtClean="0">
                <a:solidFill>
                  <a:srgbClr val="000000"/>
                </a:solidFill>
              </a:rPr>
              <a:t>15)</a:t>
            </a:r>
            <a:endParaRPr lang="zh-CN" sz="2000" b="0" dirty="0">
              <a:solidFill>
                <a:srgbClr val="000000"/>
              </a:solidFill>
            </a:endParaRPr>
          </a:p>
        </c:rich>
      </c:tx>
      <c:layout>
        <c:manualLayout>
          <c:xMode val="edge"/>
          <c:yMode val="edge"/>
          <c:x val="0.0219758216554547"/>
          <c:y val="0.83231039347409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430674394009"/>
          <c:y val="0.0497911320817594"/>
          <c:w val="0.715300605925971"/>
          <c:h val="0.6474010270564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工作表1!$A$3</c:f>
              <c:strCache>
                <c:ptCount val="1"/>
                <c:pt idx="0">
                  <c:v> Default-g500</c:v>
                </c:pt>
              </c:strCache>
            </c:strRef>
          </c:tx>
          <c:spPr>
            <a:solidFill>
              <a:srgbClr val="00BFC3"/>
            </a:solidFill>
          </c:spPr>
          <c:invertIfNegative val="0"/>
          <c:cat>
            <c:numRef>
              <c:f>工作表1!$B$2:$D$2</c:f>
              <c:numCache>
                <c:formatCode>General</c:formatCode>
                <c:ptCount val="3"/>
                <c:pt idx="0">
                  <c:v>128.0</c:v>
                </c:pt>
                <c:pt idx="1">
                  <c:v>256.0</c:v>
                </c:pt>
                <c:pt idx="2">
                  <c:v>512.0</c:v>
                </c:pt>
              </c:numCache>
            </c:numRef>
          </c:cat>
          <c:val>
            <c:numRef>
              <c:f>工作表1!$B$3:$D$3</c:f>
              <c:numCache>
                <c:formatCode>General</c:formatCode>
                <c:ptCount val="3"/>
                <c:pt idx="0">
                  <c:v>107.2697103</c:v>
                </c:pt>
                <c:pt idx="1">
                  <c:v>37.99276791</c:v>
                </c:pt>
                <c:pt idx="2">
                  <c:v>12.13322163</c:v>
                </c:pt>
              </c:numCache>
            </c:numRef>
          </c:val>
        </c:ser>
        <c:ser>
          <c:idx val="1"/>
          <c:order val="1"/>
          <c:tx>
            <c:strRef>
              <c:f>工作表1!$A$4</c:f>
              <c:strCache>
                <c:ptCount val="1"/>
                <c:pt idx="0">
                  <c:v> DDT-g500</c:v>
                </c:pt>
              </c:strCache>
            </c:strRef>
          </c:tx>
          <c:spPr>
            <a:solidFill>
              <a:srgbClr val="103154">
                <a:lumMod val="25000"/>
                <a:lumOff val="75000"/>
              </a:srgbClr>
            </a:solidFill>
          </c:spPr>
          <c:invertIfNegative val="0"/>
          <c:cat>
            <c:numRef>
              <c:f>工作表1!$B$2:$D$2</c:f>
              <c:numCache>
                <c:formatCode>General</c:formatCode>
                <c:ptCount val="3"/>
                <c:pt idx="0">
                  <c:v>128.0</c:v>
                </c:pt>
                <c:pt idx="1">
                  <c:v>256.0</c:v>
                </c:pt>
                <c:pt idx="2">
                  <c:v>512.0</c:v>
                </c:pt>
              </c:numCache>
            </c:numRef>
          </c:cat>
          <c:val>
            <c:numRef>
              <c:f>工作表1!$B$4:$D$4</c:f>
              <c:numCache>
                <c:formatCode>General</c:formatCode>
                <c:ptCount val="3"/>
                <c:pt idx="0">
                  <c:v>142.0229985</c:v>
                </c:pt>
                <c:pt idx="1">
                  <c:v>50.2641267</c:v>
                </c:pt>
                <c:pt idx="2">
                  <c:v>13.70747828</c:v>
                </c:pt>
              </c:numCache>
            </c:numRef>
          </c:val>
        </c:ser>
        <c:ser>
          <c:idx val="2"/>
          <c:order val="2"/>
          <c:tx>
            <c:strRef>
              <c:f>工作表1!$A$5</c:f>
              <c:strCache>
                <c:ptCount val="1"/>
                <c:pt idx="0">
                  <c:v> AM-g500</c:v>
                </c:pt>
              </c:strCache>
            </c:strRef>
          </c:tx>
          <c:spPr>
            <a:solidFill>
              <a:srgbClr val="FF7F01"/>
            </a:solidFill>
          </c:spPr>
          <c:invertIfNegative val="0"/>
          <c:cat>
            <c:numRef>
              <c:f>工作表1!$B$2:$D$2</c:f>
              <c:numCache>
                <c:formatCode>General</c:formatCode>
                <c:ptCount val="3"/>
                <c:pt idx="0">
                  <c:v>128.0</c:v>
                </c:pt>
                <c:pt idx="1">
                  <c:v>256.0</c:v>
                </c:pt>
                <c:pt idx="2">
                  <c:v>512.0</c:v>
                </c:pt>
              </c:numCache>
            </c:numRef>
          </c:cat>
          <c:val>
            <c:numRef>
              <c:f>工作表1!$B$5:$D$5</c:f>
              <c:numCache>
                <c:formatCode>General</c:formatCode>
                <c:ptCount val="3"/>
                <c:pt idx="0">
                  <c:v>151.0355</c:v>
                </c:pt>
                <c:pt idx="1">
                  <c:v>55.71726742999999</c:v>
                </c:pt>
                <c:pt idx="2">
                  <c:v>17.65822295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9064104"/>
        <c:axId val="-2079058168"/>
      </c:barChart>
      <c:catAx>
        <c:axId val="-2079064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 b="0">
                    <a:solidFill>
                      <a:srgbClr val="000000"/>
                    </a:solidFill>
                  </a:defRPr>
                </a:pPr>
                <a:r>
                  <a:rPr lang="en-US" sz="2000" b="0" dirty="0" smtClean="0">
                    <a:solidFill>
                      <a:srgbClr val="000000"/>
                    </a:solidFill>
                  </a:rPr>
                  <a:t>#processes</a:t>
                </a:r>
                <a:endParaRPr lang="zh-CN" sz="2000" b="0" dirty="0">
                  <a:solidFill>
                    <a:srgbClr val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477683899888295"/>
              <c:y val="0.826588660559739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endParaRPr lang="zh-CN"/>
          </a:p>
        </c:txPr>
        <c:crossAx val="-2079058168"/>
        <c:crosses val="autoZero"/>
        <c:auto val="1"/>
        <c:lblAlgn val="ctr"/>
        <c:lblOffset val="100"/>
        <c:noMultiLvlLbl val="0"/>
      </c:catAx>
      <c:valAx>
        <c:axId val="-20790581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 b="0">
                    <a:solidFill>
                      <a:srgbClr val="000000"/>
                    </a:solidFill>
                  </a:defRPr>
                </a:pPr>
                <a:r>
                  <a:rPr lang="en-US" sz="2000" b="0">
                    <a:solidFill>
                      <a:srgbClr val="000000"/>
                    </a:solidFill>
                  </a:rPr>
                  <a:t>TEPS (X1000)</a:t>
                </a:r>
                <a:endParaRPr lang="zh-CN" sz="2000" b="0">
                  <a:solidFill>
                    <a:srgbClr val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0515349121609799"/>
              <c:y val="0.140053567939738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endParaRPr lang="zh-CN"/>
          </a:p>
        </c:txPr>
        <c:crossAx val="-2079064104"/>
        <c:crosses val="autoZero"/>
        <c:crossBetween val="between"/>
      </c:valAx>
      <c:spPr>
        <a:ln>
          <a:solidFill>
            <a:srgbClr val="000000"/>
          </a:solidFill>
        </a:ln>
      </c:spPr>
    </c:plotArea>
    <c:legend>
      <c:legendPos val="r"/>
      <c:layout>
        <c:manualLayout>
          <c:xMode val="edge"/>
          <c:yMode val="edge"/>
          <c:x val="0.554859313803975"/>
          <c:y val="0.0911949335018844"/>
          <c:w val="0.374725520475587"/>
          <c:h val="0.325417746810613"/>
        </c:manualLayout>
      </c:layout>
      <c:overlay val="0"/>
      <c:spPr>
        <a:solidFill>
          <a:schemeClr val="bg1"/>
        </a:solidFill>
        <a:ln>
          <a:solidFill>
            <a:srgbClr val="000000"/>
          </a:solidFill>
        </a:ln>
      </c:spPr>
      <c:txPr>
        <a:bodyPr/>
        <a:lstStyle/>
        <a:p>
          <a:pPr>
            <a:defRPr sz="2000">
              <a:solidFill>
                <a:srgbClr val="000000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100"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1896413357747"/>
          <c:y val="0.0393759854834883"/>
          <c:w val="0.56723701828904"/>
          <c:h val="0.680878736626261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'graph500 (strong scaling)'!$J$3</c:f>
              <c:strCache>
                <c:ptCount val="1"/>
                <c:pt idx="0">
                  <c:v>improvement (%)</c:v>
                </c:pt>
              </c:strCache>
            </c:strRef>
          </c:tx>
          <c:spPr>
            <a:solidFill>
              <a:srgbClr val="CCFF00"/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numRef>
              <c:f>'graph500 (strong scaling)'!$G$67:$G$75</c:f>
              <c:numCache>
                <c:formatCode>General</c:formatCode>
                <c:ptCount val="9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  <c:pt idx="8">
                  <c:v>2048.0</c:v>
                </c:pt>
              </c:numCache>
            </c:numRef>
          </c:cat>
          <c:val>
            <c:numRef>
              <c:f>'graph500 (strong scaling)'!$J$67:$J$75</c:f>
              <c:numCache>
                <c:formatCode>General</c:formatCode>
                <c:ptCount val="9"/>
                <c:pt idx="2" formatCode="0.00%">
                  <c:v>0.0389172639741334</c:v>
                </c:pt>
                <c:pt idx="3" formatCode="0.00%">
                  <c:v>0.0400667552009339</c:v>
                </c:pt>
                <c:pt idx="4" formatCode="0.00%">
                  <c:v>0.12053198708318</c:v>
                </c:pt>
                <c:pt idx="5" formatCode="0.00%">
                  <c:v>0.0836488118129225</c:v>
                </c:pt>
                <c:pt idx="6" formatCode="0.00%">
                  <c:v>0.0659589848970334</c:v>
                </c:pt>
                <c:pt idx="7" formatCode="0.00%">
                  <c:v>-0.00757961144369938</c:v>
                </c:pt>
                <c:pt idx="8" formatCode="0.00%">
                  <c:v>0.00437600757574431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4048328"/>
        <c:axId val="-2074054088"/>
      </c:barChart>
      <c:lineChart>
        <c:grouping val="standard"/>
        <c:varyColors val="0"/>
        <c:ser>
          <c:idx val="0"/>
          <c:order val="0"/>
          <c:tx>
            <c:strRef>
              <c:f>'graph500 (strong scaling)'!$H$3</c:f>
              <c:strCache>
                <c:ptCount val="1"/>
                <c:pt idx="0">
                  <c:v>mpich-3.1.3</c:v>
                </c:pt>
              </c:strCache>
            </c:strRef>
          </c:tx>
          <c:spPr>
            <a:ln>
              <a:solidFill>
                <a:schemeClr val="bg2"/>
              </a:solidFill>
            </a:ln>
            <a:effectLst/>
          </c:spPr>
          <c:marker>
            <c:spPr>
              <a:solidFill>
                <a:schemeClr val="bg2"/>
              </a:solidFill>
              <a:ln>
                <a:solidFill>
                  <a:schemeClr val="bg2"/>
                </a:solidFill>
              </a:ln>
              <a:effectLst/>
            </c:spPr>
          </c:marker>
          <c:cat>
            <c:numRef>
              <c:f>'graph500 (strong scaling)'!$G$67:$G$75</c:f>
              <c:numCache>
                <c:formatCode>General</c:formatCode>
                <c:ptCount val="9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  <c:pt idx="8">
                  <c:v>2048.0</c:v>
                </c:pt>
              </c:numCache>
            </c:numRef>
          </c:cat>
          <c:val>
            <c:numRef>
              <c:f>'graph500 (strong scaling)'!$H$67:$H$75</c:f>
              <c:numCache>
                <c:formatCode>General</c:formatCode>
                <c:ptCount val="9"/>
                <c:pt idx="2" formatCode="0.00E+00">
                  <c:v>1397.94</c:v>
                </c:pt>
                <c:pt idx="3" formatCode="0.00E+00">
                  <c:v>2200.278</c:v>
                </c:pt>
                <c:pt idx="4" formatCode="0.00E+00">
                  <c:v>3787.31</c:v>
                </c:pt>
                <c:pt idx="5" formatCode="0.00E+00">
                  <c:v>6703.574</c:v>
                </c:pt>
                <c:pt idx="6" formatCode="0.00E+00">
                  <c:v>8208.585999999956</c:v>
                </c:pt>
                <c:pt idx="7" formatCode="0.00E+00">
                  <c:v>11362.06</c:v>
                </c:pt>
                <c:pt idx="8" formatCode="0.00E+00">
                  <c:v>11425.94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'graph500 (strong scaling)'!$I$3</c:f>
              <c:strCache>
                <c:ptCount val="1"/>
                <c:pt idx="0">
                  <c:v>scalable-rma</c:v>
                </c:pt>
              </c:strCache>
            </c:strRef>
          </c:tx>
          <c:spPr>
            <a:ln>
              <a:solidFill>
                <a:srgbClr val="B02A30"/>
              </a:solidFill>
            </a:ln>
            <a:effectLst/>
          </c:spPr>
          <c:marker>
            <c:symbol val="square"/>
            <c:size val="6"/>
            <c:spPr>
              <a:solidFill>
                <a:srgbClr val="B02A30"/>
              </a:solidFill>
              <a:ln>
                <a:solidFill>
                  <a:srgbClr val="B02A30"/>
                </a:solidFill>
              </a:ln>
              <a:effectLst/>
            </c:spPr>
          </c:marker>
          <c:cat>
            <c:numRef>
              <c:f>'graph500 (strong scaling)'!$G$67:$G$75</c:f>
              <c:numCache>
                <c:formatCode>General</c:formatCode>
                <c:ptCount val="9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  <c:pt idx="8">
                  <c:v>2048.0</c:v>
                </c:pt>
              </c:numCache>
            </c:numRef>
          </c:cat>
          <c:val>
            <c:numRef>
              <c:f>'graph500 (strong scaling)'!$I$67:$I$75</c:f>
              <c:numCache>
                <c:formatCode>0.00E+00</c:formatCode>
                <c:ptCount val="9"/>
                <c:pt idx="0">
                  <c:v>1263.67</c:v>
                </c:pt>
                <c:pt idx="1">
                  <c:v>1111.318</c:v>
                </c:pt>
                <c:pt idx="2">
                  <c:v>1452.344</c:v>
                </c:pt>
                <c:pt idx="3">
                  <c:v>2288.436</c:v>
                </c:pt>
                <c:pt idx="4">
                  <c:v>4243.802</c:v>
                </c:pt>
                <c:pt idx="5">
                  <c:v>7264.32</c:v>
                </c:pt>
                <c:pt idx="6">
                  <c:v>8750.016</c:v>
                </c:pt>
                <c:pt idx="7">
                  <c:v>11275.94</c:v>
                </c:pt>
                <c:pt idx="8">
                  <c:v>11475.94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9267016"/>
        <c:axId val="-2074060072"/>
      </c:lineChart>
      <c:catAx>
        <c:axId val="-20792670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sz="2000" b="0"/>
                  <a:t>#processes</a:t>
                </a:r>
                <a:endParaRPr lang="zh-CN" sz="2000" b="0"/>
              </a:p>
            </c:rich>
          </c:tx>
          <c:layout>
            <c:manualLayout>
              <c:xMode val="edge"/>
              <c:yMode val="edge"/>
              <c:x val="0.329168998684811"/>
              <c:y val="0.876804612240083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600"/>
            </a:pPr>
            <a:endParaRPr lang="zh-CN"/>
          </a:p>
        </c:txPr>
        <c:crossAx val="-2074060072"/>
        <c:crosses val="autoZero"/>
        <c:auto val="1"/>
        <c:lblAlgn val="ctr"/>
        <c:lblOffset val="100"/>
        <c:noMultiLvlLbl val="0"/>
      </c:catAx>
      <c:valAx>
        <c:axId val="-2074060072"/>
        <c:scaling>
          <c:orientation val="minMax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 b="0"/>
                </a:pPr>
                <a:r>
                  <a:rPr lang="en-US" sz="2000" b="0"/>
                  <a:t>TEPS (X1000)</a:t>
                </a:r>
                <a:endParaRPr lang="zh-CN" sz="2000" b="0"/>
              </a:p>
            </c:rich>
          </c:tx>
          <c:layout>
            <c:manualLayout>
              <c:xMode val="edge"/>
              <c:yMode val="edge"/>
              <c:x val="0.0104602049742269"/>
              <c:y val="0.24619134689991"/>
            </c:manualLayout>
          </c:layout>
          <c:overlay val="0"/>
        </c:title>
        <c:numFmt formatCode="General" sourceLinked="0"/>
        <c:majorTickMark val="in"/>
        <c:minorTickMark val="none"/>
        <c:tickLblPos val="nextTo"/>
        <c:spPr>
          <a:ln>
            <a:solidFill>
              <a:srgbClr val="000000"/>
            </a:solidFill>
          </a:ln>
        </c:spPr>
        <c:crossAx val="-2079267016"/>
        <c:crosses val="autoZero"/>
        <c:crossBetween val="between"/>
      </c:valAx>
      <c:valAx>
        <c:axId val="-2074054088"/>
        <c:scaling>
          <c:orientation val="minMax"/>
          <c:max val="1.0"/>
          <c:min val="0.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2000" b="0"/>
                </a:pPr>
                <a:r>
                  <a:rPr lang="en-US" sz="2000" b="0" dirty="0" smtClean="0"/>
                  <a:t>improvement</a:t>
                </a:r>
                <a:endParaRPr lang="zh-CN" sz="2000" b="0" dirty="0"/>
              </a:p>
            </c:rich>
          </c:tx>
          <c:layout>
            <c:manualLayout>
              <c:xMode val="edge"/>
              <c:yMode val="edge"/>
              <c:x val="0.926929547028663"/>
              <c:y val="0.227813434657436"/>
            </c:manualLayout>
          </c:layout>
          <c:overlay val="0"/>
        </c:title>
        <c:numFmt formatCode="0%" sourceLinked="0"/>
        <c:majorTickMark val="in"/>
        <c:minorTickMark val="none"/>
        <c:tickLblPos val="nextTo"/>
        <c:spPr>
          <a:ln>
            <a:solidFill>
              <a:srgbClr val="000000"/>
            </a:solidFill>
          </a:ln>
        </c:spPr>
        <c:crossAx val="-2074048328"/>
        <c:crosses val="max"/>
        <c:crossBetween val="between"/>
      </c:valAx>
      <c:catAx>
        <c:axId val="-20740483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74054088"/>
        <c:crosses val="autoZero"/>
        <c:auto val="1"/>
        <c:lblAlgn val="ctr"/>
        <c:lblOffset val="100"/>
        <c:noMultiLvlLbl val="0"/>
      </c:catAx>
      <c:spPr>
        <a:ln>
          <a:solidFill>
            <a:srgbClr val="000000"/>
          </a:solidFill>
        </a:ln>
      </c:spPr>
    </c:plotArea>
    <c:legend>
      <c:legendPos val="r"/>
      <c:layout>
        <c:manualLayout>
          <c:xMode val="edge"/>
          <c:yMode val="edge"/>
          <c:x val="0.22130447126494"/>
          <c:y val="0.0146286805022404"/>
          <c:w val="0.421041750945025"/>
          <c:h val="0.214192118339209"/>
        </c:manualLayout>
      </c:layout>
      <c:overlay val="0"/>
      <c:spPr>
        <a:solidFill>
          <a:schemeClr val="bg1"/>
        </a:solidFill>
        <a:ln>
          <a:solidFill>
            <a:srgbClr val="000000"/>
          </a:solidFill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>
          <a:solidFill>
            <a:srgbClr val="000000"/>
          </a:solidFill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710B7E1-F655-6246-B679-0F818755FD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8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3300" y="696913"/>
            <a:ext cx="24638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3CD48DC4-C806-CD47-80CF-B90E642C3F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1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700" kern="1200">
        <a:solidFill>
          <a:schemeClr val="tx1"/>
        </a:solidFill>
        <a:latin typeface="Arial" pitchFamily="-110" charset="-52"/>
        <a:ea typeface="ＭＳ Ｐゴシック" pitchFamily="-110" charset="-128"/>
        <a:cs typeface="ＭＳ Ｐゴシック" pitchFamily="-110" charset="-128"/>
      </a:defRPr>
    </a:lvl1pPr>
    <a:lvl2pPr marL="306345" algn="l" rtl="0" eaLnBrk="0" fontAlgn="base" hangingPunct="0">
      <a:spcBef>
        <a:spcPct val="30000"/>
      </a:spcBef>
      <a:spcAft>
        <a:spcPct val="0"/>
      </a:spcAft>
      <a:defRPr kumimoji="1" sz="700" kern="1200">
        <a:solidFill>
          <a:schemeClr val="tx1"/>
        </a:solidFill>
        <a:latin typeface="Arial" pitchFamily="-110" charset="-52"/>
        <a:ea typeface="ＭＳ Ｐゴシック" pitchFamily="-110" charset="-128"/>
        <a:cs typeface="ＭＳ Ｐゴシック" charset="0"/>
      </a:defRPr>
    </a:lvl2pPr>
    <a:lvl3pPr marL="614277" algn="l" rtl="0" eaLnBrk="0" fontAlgn="base" hangingPunct="0">
      <a:spcBef>
        <a:spcPct val="30000"/>
      </a:spcBef>
      <a:spcAft>
        <a:spcPct val="0"/>
      </a:spcAft>
      <a:defRPr kumimoji="1" sz="700" kern="1200">
        <a:solidFill>
          <a:schemeClr val="tx1"/>
        </a:solidFill>
        <a:latin typeface="Arial" pitchFamily="-110" charset="-52"/>
        <a:ea typeface="ＭＳ Ｐゴシック" pitchFamily="-110" charset="-128"/>
        <a:cs typeface="ＭＳ Ｐゴシック" charset="0"/>
      </a:defRPr>
    </a:lvl3pPr>
    <a:lvl4pPr marL="922207" algn="l" rtl="0" eaLnBrk="0" fontAlgn="base" hangingPunct="0">
      <a:spcBef>
        <a:spcPct val="30000"/>
      </a:spcBef>
      <a:spcAft>
        <a:spcPct val="0"/>
      </a:spcAft>
      <a:defRPr kumimoji="1" sz="700" kern="1200">
        <a:solidFill>
          <a:schemeClr val="tx1"/>
        </a:solidFill>
        <a:latin typeface="Arial" pitchFamily="-110" charset="-52"/>
        <a:ea typeface="ＭＳ Ｐゴシック" pitchFamily="-110" charset="-128"/>
        <a:cs typeface="ＭＳ Ｐゴシック" charset="0"/>
      </a:defRPr>
    </a:lvl4pPr>
    <a:lvl5pPr marL="1228551" algn="l" rtl="0" eaLnBrk="0" fontAlgn="base" hangingPunct="0">
      <a:spcBef>
        <a:spcPct val="30000"/>
      </a:spcBef>
      <a:spcAft>
        <a:spcPct val="0"/>
      </a:spcAft>
      <a:defRPr kumimoji="1" sz="700" kern="1200">
        <a:solidFill>
          <a:schemeClr val="tx1"/>
        </a:solidFill>
        <a:latin typeface="Arial" pitchFamily="-110" charset="-52"/>
        <a:ea typeface="ＭＳ Ｐゴシック" pitchFamily="-110" charset="-128"/>
        <a:cs typeface="ＭＳ Ｐゴシック" charset="0"/>
      </a:defRPr>
    </a:lvl5pPr>
    <a:lvl6pPr marL="1537346" algn="l" defTabSz="3074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844816" algn="l" defTabSz="3074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2152285" algn="l" defTabSz="3074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459754" algn="l" defTabSz="3074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defTabSz="931863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defTabSz="931863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defTabSz="931863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5ECA69A-512F-4C41-8CB2-862E5446DCEC}" type="slidenum">
              <a:rPr kumimoji="0" lang="en-US" altLang="zh-CN" sz="1200"/>
              <a:pPr/>
              <a:t>1</a:t>
            </a:fld>
            <a:endParaRPr kumimoji="0" lang="en-US" altLang="zh-CN" sz="120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3300" y="696913"/>
            <a:ext cx="2463800" cy="348615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66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>
            <a:off x="1" y="1"/>
            <a:ext cx="21396325" cy="4169268"/>
          </a:xfrm>
          <a:prstGeom prst="rect">
            <a:avLst/>
          </a:prstGeom>
          <a:gradFill rotWithShape="1">
            <a:gsLst>
              <a:gs pos="0">
                <a:srgbClr val="B25A00">
                  <a:alpha val="50000"/>
                </a:srgbClr>
              </a:gs>
              <a:gs pos="100000">
                <a:srgbClr val="FFFFFF">
                  <a:alpha val="42999"/>
                </a:srgbClr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1494" tIns="30747" rIns="61494" bIns="30747"/>
          <a:lstStyle/>
          <a:p>
            <a:endParaRPr lang="zh-CN" altLang="en-US"/>
          </a:p>
        </p:txBody>
      </p:sp>
      <p:pic>
        <p:nvPicPr>
          <p:cNvPr id="1027" name="Picture 4" descr="ANL_RGB_P_H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62" y="28059644"/>
            <a:ext cx="3633548" cy="145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5" descr="New_DOE_Logo_Color_042808(2)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749" y="28640516"/>
            <a:ext cx="3096773" cy="91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8"/>
          <p:cNvSpPr txBox="1">
            <a:spLocks noChangeArrowheads="1"/>
          </p:cNvSpPr>
          <p:nvPr userDrawn="1"/>
        </p:nvSpPr>
        <p:spPr bwMode="auto">
          <a:xfrm>
            <a:off x="5175584" y="29092833"/>
            <a:ext cx="4168733" cy="44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494" tIns="30747" rIns="61494" bIns="30747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kumimoji="0" lang="en-US" altLang="zh-CN" sz="1200"/>
              <a:t>Argonne National Laboratory is a U.S. Department of Energy laboratory managed by U Chicago Argonne, LLC.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29507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000" b="1" i="1">
          <a:solidFill>
            <a:srgbClr val="006F45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29507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000" b="1" i="1">
          <a:solidFill>
            <a:srgbClr val="006F45"/>
          </a:solidFill>
          <a:latin typeface="Arial" pitchFamily="-110" charset="-52"/>
          <a:ea typeface="ＭＳ Ｐゴシック" pitchFamily="-65" charset="-128"/>
          <a:cs typeface="ＭＳ Ｐゴシック" pitchFamily="-65" charset="-128"/>
        </a:defRPr>
      </a:lvl2pPr>
      <a:lvl3pPr algn="l" defTabSz="29507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000" b="1" i="1">
          <a:solidFill>
            <a:srgbClr val="006F45"/>
          </a:solidFill>
          <a:latin typeface="Arial" pitchFamily="-110" charset="-52"/>
          <a:ea typeface="ＭＳ Ｐゴシック" pitchFamily="-65" charset="-128"/>
          <a:cs typeface="ＭＳ Ｐゴシック" pitchFamily="-65" charset="-128"/>
        </a:defRPr>
      </a:lvl3pPr>
      <a:lvl4pPr algn="l" defTabSz="29507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000" b="1" i="1">
          <a:solidFill>
            <a:srgbClr val="006F45"/>
          </a:solidFill>
          <a:latin typeface="Arial" pitchFamily="-110" charset="-52"/>
          <a:ea typeface="ＭＳ Ｐゴシック" pitchFamily="-65" charset="-128"/>
          <a:cs typeface="ＭＳ Ｐゴシック" pitchFamily="-65" charset="-128"/>
        </a:defRPr>
      </a:lvl4pPr>
      <a:lvl5pPr algn="l" defTabSz="295074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000" b="1" i="1">
          <a:solidFill>
            <a:srgbClr val="006F45"/>
          </a:solidFill>
          <a:latin typeface="Arial" pitchFamily="-110" charset="-52"/>
          <a:ea typeface="ＭＳ Ｐゴシック" pitchFamily="-65" charset="-128"/>
          <a:cs typeface="ＭＳ Ｐゴシック" pitchFamily="-65" charset="-128"/>
        </a:defRPr>
      </a:lvl5pPr>
      <a:lvl6pPr marL="307469" algn="l" defTabSz="295192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000" b="1" i="1">
          <a:solidFill>
            <a:srgbClr val="006F45"/>
          </a:solidFill>
          <a:latin typeface="Arial" pitchFamily="-110" charset="-52"/>
        </a:defRPr>
      </a:lvl6pPr>
      <a:lvl7pPr marL="614939" algn="l" defTabSz="295192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000" b="1" i="1">
          <a:solidFill>
            <a:srgbClr val="006F45"/>
          </a:solidFill>
          <a:latin typeface="Arial" pitchFamily="-110" charset="-52"/>
        </a:defRPr>
      </a:lvl7pPr>
      <a:lvl8pPr marL="922408" algn="l" defTabSz="295192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000" b="1" i="1">
          <a:solidFill>
            <a:srgbClr val="006F45"/>
          </a:solidFill>
          <a:latin typeface="Arial" pitchFamily="-110" charset="-52"/>
        </a:defRPr>
      </a:lvl8pPr>
      <a:lvl9pPr marL="1229877" algn="l" defTabSz="295192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000" b="1" i="1">
          <a:solidFill>
            <a:srgbClr val="006F45"/>
          </a:solidFill>
          <a:latin typeface="Arial" pitchFamily="-110" charset="-52"/>
        </a:defRPr>
      </a:lvl9pPr>
    </p:titleStyle>
    <p:bodyStyle>
      <a:lvl1pPr marL="911096" indent="-911096" algn="l" defTabSz="2950747" rtl="0" eaLnBrk="0" fontAlgn="base" hangingPunct="0">
        <a:spcBef>
          <a:spcPct val="10000"/>
        </a:spcBef>
        <a:spcAft>
          <a:spcPct val="10000"/>
        </a:spcAft>
        <a:buClr>
          <a:srgbClr val="006F45"/>
        </a:buClr>
        <a:buFont typeface="Wingdings" charset="0"/>
        <a:buChar char="n"/>
        <a:defRPr kumimoji="1" sz="58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212662" indent="-931730" algn="l" defTabSz="2950747" rtl="0" eaLnBrk="0" fontAlgn="base" hangingPunct="0">
        <a:spcBef>
          <a:spcPct val="10000"/>
        </a:spcBef>
        <a:spcAft>
          <a:spcPct val="10000"/>
        </a:spcAft>
        <a:buClr>
          <a:srgbClr val="006F45"/>
        </a:buClr>
        <a:buChar char="–"/>
        <a:defRPr kumimoji="1" sz="5800">
          <a:solidFill>
            <a:schemeClr val="tx1"/>
          </a:solidFill>
          <a:latin typeface="+mn-lt"/>
          <a:ea typeface="ＭＳ Ｐゴシック" pitchFamily="-110" charset="-128"/>
          <a:cs typeface="ＭＳ Ｐゴシック" charset="0"/>
        </a:defRPr>
      </a:lvl2pPr>
      <a:lvl3pPr marL="3123760" indent="-541262" algn="l" defTabSz="2950747" rtl="0" eaLnBrk="0" fontAlgn="base" hangingPunct="0">
        <a:spcBef>
          <a:spcPct val="10000"/>
        </a:spcBef>
        <a:spcAft>
          <a:spcPct val="10000"/>
        </a:spcAft>
        <a:buClr>
          <a:srgbClr val="006F45"/>
        </a:buClr>
        <a:buFont typeface="Times" charset="0"/>
        <a:buChar char="•"/>
        <a:defRPr sz="5800" i="1">
          <a:solidFill>
            <a:schemeClr val="tx1"/>
          </a:solidFill>
          <a:latin typeface="+mn-lt"/>
          <a:ea typeface="ＭＳ Ｐゴシック" pitchFamily="-110" charset="-128"/>
          <a:cs typeface="ＭＳ Ｐゴシック" charset="0"/>
        </a:defRPr>
      </a:lvl3pPr>
      <a:lvl4pPr marL="4401516" indent="-906335" algn="l" defTabSz="2950747" rtl="0" eaLnBrk="0" fontAlgn="base" hangingPunct="0">
        <a:spcBef>
          <a:spcPct val="10000"/>
        </a:spcBef>
        <a:spcAft>
          <a:spcPct val="10000"/>
        </a:spcAft>
        <a:buClr>
          <a:srgbClr val="006F45"/>
        </a:buClr>
        <a:buFont typeface="Times" charset="0"/>
        <a:buChar char="–"/>
        <a:defRPr kumimoji="1" sz="5800">
          <a:solidFill>
            <a:schemeClr val="tx1"/>
          </a:solidFill>
          <a:latin typeface="+mn-lt"/>
          <a:ea typeface="ＭＳ Ｐゴシック" pitchFamily="-110" charset="-128"/>
          <a:cs typeface="ＭＳ Ｐゴシック" charset="0"/>
        </a:defRPr>
      </a:lvl4pPr>
      <a:lvl5pPr marL="5333247" indent="-563484" algn="l" defTabSz="2950747" rtl="0" eaLnBrk="0" fontAlgn="base" hangingPunct="0">
        <a:spcBef>
          <a:spcPct val="10000"/>
        </a:spcBef>
        <a:spcAft>
          <a:spcPct val="10000"/>
        </a:spcAft>
        <a:buClr>
          <a:srgbClr val="006F45"/>
        </a:buClr>
        <a:buFont typeface="Times" charset="0"/>
        <a:buChar char="•"/>
        <a:defRPr sz="5800" i="1">
          <a:solidFill>
            <a:schemeClr val="tx1"/>
          </a:solidFill>
          <a:latin typeface="+mn-lt"/>
          <a:ea typeface="ＭＳ Ｐゴシック" pitchFamily="-110" charset="-128"/>
          <a:cs typeface="ＭＳ Ｐゴシック" charset="0"/>
        </a:defRPr>
      </a:lvl5pPr>
      <a:lvl6pPr marL="5642274" indent="-563692" algn="l" defTabSz="2951920" rtl="0" eaLnBrk="0" fontAlgn="base" hangingPunct="0">
        <a:spcBef>
          <a:spcPct val="10000"/>
        </a:spcBef>
        <a:spcAft>
          <a:spcPct val="10000"/>
        </a:spcAft>
        <a:buClr>
          <a:srgbClr val="006F45"/>
        </a:buClr>
        <a:buFont typeface="Times" pitchFamily="-110" charset="0"/>
        <a:buChar char="•"/>
        <a:defRPr sz="5800" i="1">
          <a:solidFill>
            <a:schemeClr val="tx1"/>
          </a:solidFill>
          <a:latin typeface="+mn-lt"/>
          <a:ea typeface="ＭＳ Ｐゴシック" pitchFamily="-110" charset="-128"/>
        </a:defRPr>
      </a:lvl6pPr>
      <a:lvl7pPr marL="5949744" indent="-563692" algn="l" defTabSz="2951920" rtl="0" eaLnBrk="0" fontAlgn="base" hangingPunct="0">
        <a:spcBef>
          <a:spcPct val="10000"/>
        </a:spcBef>
        <a:spcAft>
          <a:spcPct val="10000"/>
        </a:spcAft>
        <a:buClr>
          <a:srgbClr val="006F45"/>
        </a:buClr>
        <a:buFont typeface="Times" pitchFamily="-110" charset="0"/>
        <a:buChar char="•"/>
        <a:defRPr sz="5800" i="1">
          <a:solidFill>
            <a:schemeClr val="tx1"/>
          </a:solidFill>
          <a:latin typeface="+mn-lt"/>
          <a:ea typeface="ＭＳ Ｐゴシック" pitchFamily="-110" charset="-128"/>
        </a:defRPr>
      </a:lvl7pPr>
      <a:lvl8pPr marL="6257213" indent="-563692" algn="l" defTabSz="2951920" rtl="0" eaLnBrk="0" fontAlgn="base" hangingPunct="0">
        <a:spcBef>
          <a:spcPct val="10000"/>
        </a:spcBef>
        <a:spcAft>
          <a:spcPct val="10000"/>
        </a:spcAft>
        <a:buClr>
          <a:srgbClr val="006F45"/>
        </a:buClr>
        <a:buFont typeface="Times" pitchFamily="-110" charset="0"/>
        <a:buChar char="•"/>
        <a:defRPr sz="5800" i="1">
          <a:solidFill>
            <a:schemeClr val="tx1"/>
          </a:solidFill>
          <a:latin typeface="+mn-lt"/>
          <a:ea typeface="ＭＳ Ｐゴシック" pitchFamily="-110" charset="-128"/>
        </a:defRPr>
      </a:lvl8pPr>
      <a:lvl9pPr marL="6564682" indent="-563692" algn="l" defTabSz="2951920" rtl="0" eaLnBrk="0" fontAlgn="base" hangingPunct="0">
        <a:spcBef>
          <a:spcPct val="10000"/>
        </a:spcBef>
        <a:spcAft>
          <a:spcPct val="10000"/>
        </a:spcAft>
        <a:buClr>
          <a:srgbClr val="006F45"/>
        </a:buClr>
        <a:buFont typeface="Times" pitchFamily="-110" charset="0"/>
        <a:buChar char="•"/>
        <a:defRPr sz="5800" i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30746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7469" algn="l" defTabSz="30746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4939" algn="l" defTabSz="30746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2408" algn="l" defTabSz="30746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9877" algn="l" defTabSz="30746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7346" algn="l" defTabSz="30746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44816" algn="l" defTabSz="30746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52285" algn="l" defTabSz="30746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59754" algn="l" defTabSz="30746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6" name="Straight Connector 26"/>
          <p:cNvCxnSpPr/>
          <p:nvPr/>
        </p:nvCxnSpPr>
        <p:spPr>
          <a:xfrm>
            <a:off x="22235" y="3397051"/>
            <a:ext cx="213963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297770" y="1766502"/>
            <a:ext cx="15777234" cy="1673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1361" tIns="30677" rIns="61361" bIns="30677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400" dirty="0">
                <a:solidFill>
                  <a:srgbClr val="000000"/>
                </a:solidFill>
              </a:rPr>
              <a:t>Xin Zhao</a:t>
            </a:r>
            <a:r>
              <a:rPr lang="en-US" altLang="zh-CN" sz="3400" baseline="30000" dirty="0">
                <a:solidFill>
                  <a:srgbClr val="000000"/>
                </a:solidFill>
              </a:rPr>
              <a:t>*</a:t>
            </a:r>
            <a:r>
              <a:rPr lang="en-US" altLang="zh-CN" sz="3400" dirty="0">
                <a:solidFill>
                  <a:srgbClr val="000000"/>
                </a:solidFill>
              </a:rPr>
              <a:t>, </a:t>
            </a:r>
            <a:r>
              <a:rPr lang="en-US" altLang="zh-CN" sz="3400" dirty="0" err="1">
                <a:solidFill>
                  <a:srgbClr val="000000"/>
                </a:solidFill>
              </a:rPr>
              <a:t>Pavan</a:t>
            </a:r>
            <a:r>
              <a:rPr lang="en-US" altLang="zh-CN" sz="3400" dirty="0">
                <a:solidFill>
                  <a:srgbClr val="000000"/>
                </a:solidFill>
              </a:rPr>
              <a:t> </a:t>
            </a:r>
            <a:r>
              <a:rPr lang="en-US" altLang="zh-CN" sz="3400" dirty="0" err="1">
                <a:solidFill>
                  <a:srgbClr val="000000"/>
                </a:solidFill>
              </a:rPr>
              <a:t>Balaji</a:t>
            </a:r>
            <a:r>
              <a:rPr lang="en-US" altLang="zh-CN" sz="3400" baseline="30000" dirty="0">
                <a:solidFill>
                  <a:srgbClr val="000000"/>
                </a:solidFill>
              </a:rPr>
              <a:t>†</a:t>
            </a:r>
            <a:r>
              <a:rPr lang="en-US" altLang="zh-CN" sz="3400" dirty="0">
                <a:solidFill>
                  <a:srgbClr val="000000"/>
                </a:solidFill>
              </a:rPr>
              <a:t> (Co-advisor) and William </a:t>
            </a:r>
            <a:r>
              <a:rPr lang="en-US" altLang="zh-CN" sz="3400" dirty="0" err="1">
                <a:solidFill>
                  <a:srgbClr val="000000"/>
                </a:solidFill>
              </a:rPr>
              <a:t>Gropp</a:t>
            </a:r>
            <a:r>
              <a:rPr lang="en-US" altLang="zh-CN" sz="3400" baseline="30000" dirty="0">
                <a:solidFill>
                  <a:srgbClr val="000000"/>
                </a:solidFill>
              </a:rPr>
              <a:t>*</a:t>
            </a:r>
            <a:r>
              <a:rPr lang="en-US" altLang="zh-CN" sz="3400" dirty="0">
                <a:solidFill>
                  <a:srgbClr val="000000"/>
                </a:solidFill>
              </a:rPr>
              <a:t> (Advisor)</a:t>
            </a:r>
            <a:r>
              <a:rPr lang="en-US" altLang="zh-CN" sz="3200" dirty="0">
                <a:solidFill>
                  <a:srgbClr val="000000"/>
                </a:solidFill>
              </a:rPr>
              <a:t/>
            </a:r>
            <a:br>
              <a:rPr lang="en-US" altLang="zh-CN" sz="3200" dirty="0">
                <a:solidFill>
                  <a:srgbClr val="000000"/>
                </a:solidFill>
              </a:rPr>
            </a:br>
            <a:r>
              <a:rPr lang="en-US" altLang="zh-CN" sz="3400" baseline="30000" dirty="0">
                <a:solidFill>
                  <a:srgbClr val="000000"/>
                </a:solidFill>
              </a:rPr>
              <a:t>*</a:t>
            </a:r>
            <a:r>
              <a:rPr lang="en-US" altLang="zh-CN" sz="2800" i="1" dirty="0">
                <a:solidFill>
                  <a:srgbClr val="000000"/>
                </a:solidFill>
              </a:rPr>
              <a:t>University of Illinois at Urbana-Champaign, Champaign, IL, USA  {xinzhao3, </a:t>
            </a:r>
            <a:r>
              <a:rPr lang="en-US" altLang="zh-CN" sz="2800" i="1" dirty="0" err="1">
                <a:solidFill>
                  <a:srgbClr val="000000"/>
                </a:solidFill>
              </a:rPr>
              <a:t>wgropp</a:t>
            </a:r>
            <a:r>
              <a:rPr lang="en-US" altLang="zh-CN" sz="2800" i="1" dirty="0">
                <a:solidFill>
                  <a:srgbClr val="000000"/>
                </a:solidFill>
              </a:rPr>
              <a:t>}@</a:t>
            </a:r>
            <a:r>
              <a:rPr lang="en-US" altLang="zh-CN" sz="2800" i="1" dirty="0" err="1">
                <a:solidFill>
                  <a:srgbClr val="000000"/>
                </a:solidFill>
              </a:rPr>
              <a:t>illinois.edu</a:t>
            </a:r>
            <a:endParaRPr lang="en-US" altLang="zh-CN" sz="2400" i="1" dirty="0">
              <a:solidFill>
                <a:srgbClr val="000000"/>
              </a:solidFill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400" baseline="30000" dirty="0">
                <a:solidFill>
                  <a:srgbClr val="000000"/>
                </a:solidFill>
              </a:rPr>
              <a:t>†</a:t>
            </a:r>
            <a:r>
              <a:rPr lang="en-US" altLang="zh-CN" sz="2600" i="1" dirty="0">
                <a:solidFill>
                  <a:srgbClr val="000000"/>
                </a:solidFill>
              </a:rPr>
              <a:t>Argonne National Laboratory, Argonne, IL, USA  </a:t>
            </a:r>
            <a:r>
              <a:rPr lang="en-US" altLang="zh-CN" sz="2600" i="1" dirty="0" err="1">
                <a:solidFill>
                  <a:srgbClr val="000000"/>
                </a:solidFill>
              </a:rPr>
              <a:t>balaji@mcs.anl.gov</a:t>
            </a:r>
            <a:endParaRPr lang="en-US" altLang="zh-CN" sz="2600" i="1" dirty="0">
              <a:solidFill>
                <a:srgbClr val="000000"/>
              </a:solidFill>
            </a:endParaRPr>
          </a:p>
        </p:txBody>
      </p:sp>
      <p:sp>
        <p:nvSpPr>
          <p:cNvPr id="4099" name="TextBox 93"/>
          <p:cNvSpPr txBox="1">
            <a:spLocks noChangeArrowheads="1"/>
          </p:cNvSpPr>
          <p:nvPr/>
        </p:nvSpPr>
        <p:spPr bwMode="auto">
          <a:xfrm>
            <a:off x="249242" y="73976"/>
            <a:ext cx="13851664" cy="184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1494" tIns="30747" rIns="61494" bIns="30747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kumimoji="0" lang="en-US" altLang="zh-CN" sz="5800" b="1" dirty="0">
                <a:solidFill>
                  <a:schemeClr val="accent1">
                    <a:lumMod val="50000"/>
                  </a:schemeClr>
                </a:solidFill>
                <a:latin typeface="Calibri" charset="0"/>
                <a:cs typeface="Calibri" charset="0"/>
              </a:rPr>
              <a:t>Runtime Support for Irregular </a:t>
            </a:r>
            <a:r>
              <a:rPr kumimoji="0" lang="en-US" altLang="zh-CN" sz="5800" b="1" dirty="0" smtClean="0">
                <a:solidFill>
                  <a:schemeClr val="accent1">
                    <a:lumMod val="50000"/>
                  </a:schemeClr>
                </a:solidFill>
                <a:latin typeface="Calibri" charset="0"/>
                <a:cs typeface="Calibri" charset="0"/>
              </a:rPr>
              <a:t>Computation in </a:t>
            </a:r>
            <a:r>
              <a:rPr kumimoji="0" lang="en-US" altLang="zh-CN" sz="5800" b="1" dirty="0">
                <a:solidFill>
                  <a:schemeClr val="accent1">
                    <a:lumMod val="50000"/>
                  </a:schemeClr>
                </a:solidFill>
                <a:latin typeface="Calibri" charset="0"/>
                <a:cs typeface="Calibri" charset="0"/>
              </a:rPr>
              <a:t>MPI-Based Applications</a:t>
            </a:r>
          </a:p>
        </p:txBody>
      </p:sp>
      <p:sp>
        <p:nvSpPr>
          <p:cNvPr id="4100" name="Rectangle 34"/>
          <p:cNvSpPr>
            <a:spLocks noChangeArrowheads="1"/>
          </p:cNvSpPr>
          <p:nvPr/>
        </p:nvSpPr>
        <p:spPr bwMode="auto">
          <a:xfrm>
            <a:off x="10462332" y="13541804"/>
            <a:ext cx="10721267" cy="12289996"/>
          </a:xfrm>
          <a:prstGeom prst="rect">
            <a:avLst/>
          </a:prstGeom>
          <a:solidFill>
            <a:schemeClr val="bg1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lIns="242102" tIns="242102" rIns="242102" bIns="242102"/>
          <a:lstStyle/>
          <a:p>
            <a:pPr>
              <a:spcBef>
                <a:spcPct val="50000"/>
              </a:spcBef>
            </a:pPr>
            <a:r>
              <a:rPr lang="en-GB" altLang="zh-CN" sz="2700" b="1">
                <a:solidFill>
                  <a:srgbClr val="000000"/>
                </a:solidFill>
              </a:rPr>
              <a:t>Integrated Data and Computation Management</a:t>
            </a:r>
          </a:p>
          <a:p>
            <a:endParaRPr lang="en-US" altLang="zh-CN" sz="1900">
              <a:solidFill>
                <a:srgbClr val="000000"/>
              </a:solidFill>
            </a:endParaRPr>
          </a:p>
          <a:p>
            <a:endParaRPr lang="en-US" altLang="zh-CN" sz="1900">
              <a:solidFill>
                <a:srgbClr val="000000"/>
              </a:solidFill>
            </a:endParaRPr>
          </a:p>
        </p:txBody>
      </p:sp>
      <p:sp>
        <p:nvSpPr>
          <p:cNvPr id="4101" name="Rectangle 34"/>
          <p:cNvSpPr>
            <a:spLocks noChangeArrowheads="1"/>
          </p:cNvSpPr>
          <p:nvPr/>
        </p:nvSpPr>
        <p:spPr bwMode="auto">
          <a:xfrm>
            <a:off x="248428" y="12974619"/>
            <a:ext cx="10088171" cy="12867969"/>
          </a:xfrm>
          <a:prstGeom prst="rect">
            <a:avLst/>
          </a:prstGeom>
          <a:solidFill>
            <a:schemeClr val="bg1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lIns="242102" tIns="242102" rIns="242102" bIns="242102"/>
          <a:lstStyle/>
          <a:p>
            <a:pPr>
              <a:spcBef>
                <a:spcPct val="50000"/>
              </a:spcBef>
            </a:pPr>
            <a:r>
              <a:rPr lang="en-GB" altLang="zh-CN" sz="2700" b="1">
                <a:solidFill>
                  <a:srgbClr val="000000"/>
                </a:solidFill>
              </a:rPr>
              <a:t>Addressing Scalability and Performance Limitations in Massive Asynchronous Communication</a:t>
            </a:r>
          </a:p>
          <a:p>
            <a:endParaRPr lang="en-US" altLang="zh-CN" sz="1900">
              <a:solidFill>
                <a:srgbClr val="000000"/>
              </a:solidFill>
            </a:endParaRPr>
          </a:p>
          <a:p>
            <a:endParaRPr lang="en-US" altLang="zh-CN" sz="1900">
              <a:solidFill>
                <a:srgbClr val="000000"/>
              </a:solidFill>
            </a:endParaRPr>
          </a:p>
        </p:txBody>
      </p:sp>
      <p:sp>
        <p:nvSpPr>
          <p:cNvPr id="4102" name="Rectangle 34"/>
          <p:cNvSpPr>
            <a:spLocks noChangeArrowheads="1"/>
          </p:cNvSpPr>
          <p:nvPr/>
        </p:nvSpPr>
        <p:spPr bwMode="auto">
          <a:xfrm>
            <a:off x="239800" y="3539132"/>
            <a:ext cx="8980400" cy="4480942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lumMod val="75000"/>
              </a:schemeClr>
            </a:solidFill>
            <a:prstDash val="dot"/>
            <a:miter lim="800000"/>
            <a:headEnd/>
            <a:tailEnd/>
          </a:ln>
        </p:spPr>
        <p:txBody>
          <a:bodyPr lIns="182854" tIns="182854" rIns="182854" bIns="182854"/>
          <a:lstStyle/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GB" altLang="zh-CN" sz="2900" b="1" dirty="0" smtClean="0">
                <a:solidFill>
                  <a:schemeClr val="accent1">
                    <a:lumMod val="75000"/>
                  </a:schemeClr>
                </a:solidFill>
              </a:rPr>
              <a:t>Highlights</a:t>
            </a:r>
          </a:p>
          <a:p>
            <a:pPr>
              <a:spcBef>
                <a:spcPts val="1200"/>
              </a:spcBef>
            </a:pPr>
            <a:r>
              <a:rPr lang="en-US" altLang="zh-CN" sz="2600" i="1" dirty="0" smtClean="0">
                <a:solidFill>
                  <a:srgbClr val="000000"/>
                </a:solidFill>
              </a:rPr>
              <a:t>    My PhD research </a:t>
            </a:r>
            <a:r>
              <a:rPr lang="en-US" altLang="zh-CN" sz="2600" i="1" dirty="0">
                <a:solidFill>
                  <a:srgbClr val="000000"/>
                </a:solidFill>
              </a:rPr>
              <a:t>focuses on studying </a:t>
            </a:r>
            <a:r>
              <a:rPr lang="en-US" altLang="zh-CN" sz="2600" i="1" dirty="0">
                <a:solidFill>
                  <a:srgbClr val="990000"/>
                </a:solidFill>
              </a:rPr>
              <a:t>the suitability </a:t>
            </a:r>
            <a:r>
              <a:rPr lang="en-US" altLang="zh-CN" sz="2600" i="1" dirty="0" smtClean="0">
                <a:solidFill>
                  <a:srgbClr val="990000"/>
                </a:solidFill>
              </a:rPr>
              <a:t>of MPI </a:t>
            </a:r>
            <a:r>
              <a:rPr lang="en-US" altLang="zh-CN" sz="2600" i="1" dirty="0">
                <a:solidFill>
                  <a:srgbClr val="990000"/>
                </a:solidFill>
              </a:rPr>
              <a:t>to irregular </a:t>
            </a:r>
            <a:r>
              <a:rPr lang="en-US" altLang="zh-CN" sz="2600" i="1" dirty="0" smtClean="0">
                <a:solidFill>
                  <a:srgbClr val="990000"/>
                </a:solidFill>
              </a:rPr>
              <a:t>applications</a:t>
            </a:r>
            <a:r>
              <a:rPr lang="en-US" altLang="zh-CN" sz="2600" i="1" dirty="0" smtClean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zh-CN" sz="2600" i="1" dirty="0">
                <a:solidFill>
                  <a:srgbClr val="000000"/>
                </a:solidFill>
              </a:rPr>
              <a:t> </a:t>
            </a:r>
            <a:r>
              <a:rPr lang="en-US" altLang="zh-CN" sz="2600" i="1" dirty="0" smtClean="0">
                <a:solidFill>
                  <a:srgbClr val="000000"/>
                </a:solidFill>
              </a:rPr>
              <a:t>   The </a:t>
            </a:r>
            <a:r>
              <a:rPr lang="en-US" altLang="zh-CN" sz="2600" i="1" dirty="0">
                <a:solidFill>
                  <a:srgbClr val="000000"/>
                </a:solidFill>
              </a:rPr>
              <a:t>thesis is divided into two parts. In the first part, I will investigate </a:t>
            </a:r>
            <a:r>
              <a:rPr lang="en-US" altLang="zh-CN" sz="2600" i="1" dirty="0" smtClean="0">
                <a:solidFill>
                  <a:srgbClr val="990000"/>
                </a:solidFill>
              </a:rPr>
              <a:t>scalability </a:t>
            </a:r>
            <a:r>
              <a:rPr lang="en-US" altLang="zh-CN" sz="2600" i="1" dirty="0">
                <a:solidFill>
                  <a:srgbClr val="990000"/>
                </a:solidFill>
              </a:rPr>
              <a:t>and performance challenges </a:t>
            </a:r>
            <a:r>
              <a:rPr lang="en-US" altLang="zh-CN" sz="2600" i="1" dirty="0">
                <a:solidFill>
                  <a:srgbClr val="000000"/>
                </a:solidFill>
              </a:rPr>
              <a:t>in MPI runtime and propose corresponding solutions; in the second part, I will explore </a:t>
            </a:r>
            <a:r>
              <a:rPr lang="en-US" altLang="zh-CN" sz="2600" i="1" dirty="0">
                <a:solidFill>
                  <a:srgbClr val="990000"/>
                </a:solidFill>
              </a:rPr>
              <a:t>how to improve MPI standard to support integration of data movement and computation </a:t>
            </a:r>
            <a:r>
              <a:rPr lang="en-US" altLang="zh-CN" sz="2600" i="1" dirty="0">
                <a:solidFill>
                  <a:srgbClr val="000000"/>
                </a:solidFill>
              </a:rPr>
              <a:t>by combining Active Messages (AM) with traditional MPI data movement patterns.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236627" y="8166759"/>
            <a:ext cx="10100248" cy="4661267"/>
            <a:chOff x="236538" y="8190425"/>
            <a:chExt cx="10096500" cy="4662488"/>
          </a:xfrm>
        </p:grpSpPr>
        <p:sp>
          <p:nvSpPr>
            <p:cNvPr id="4104" name="Rectangle 34"/>
            <p:cNvSpPr>
              <a:spLocks noChangeArrowheads="1"/>
            </p:cNvSpPr>
            <p:nvPr/>
          </p:nvSpPr>
          <p:spPr bwMode="auto">
            <a:xfrm>
              <a:off x="236538" y="8190425"/>
              <a:ext cx="10096500" cy="4662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242136" tIns="242136" rIns="242136" bIns="242136"/>
            <a:lstStyle/>
            <a:p>
              <a:pPr>
                <a:spcBef>
                  <a:spcPct val="50000"/>
                </a:spcBef>
              </a:pPr>
              <a:r>
                <a:rPr lang="en-GB" altLang="zh-CN" sz="2700" b="1">
                  <a:solidFill>
                    <a:srgbClr val="000000"/>
                  </a:solidFill>
                </a:rPr>
                <a:t>Research Goal</a:t>
              </a:r>
            </a:p>
            <a:p>
              <a:endParaRPr lang="en-US" altLang="zh-CN" sz="1900">
                <a:solidFill>
                  <a:srgbClr val="000000"/>
                </a:solidFill>
              </a:endParaRPr>
            </a:p>
            <a:p>
              <a:endParaRPr lang="en-US" altLang="zh-CN" sz="1900">
                <a:solidFill>
                  <a:srgbClr val="000000"/>
                </a:solidFill>
              </a:endParaRPr>
            </a:p>
          </p:txBody>
        </p:sp>
        <p:sp>
          <p:nvSpPr>
            <p:cNvPr id="4105" name="Rectangle 1027"/>
            <p:cNvSpPr txBox="1">
              <a:spLocks noChangeArrowheads="1"/>
            </p:cNvSpPr>
            <p:nvPr/>
          </p:nvSpPr>
          <p:spPr bwMode="auto">
            <a:xfrm>
              <a:off x="357188" y="8996875"/>
              <a:ext cx="9601200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lIns="92075" tIns="46038" rIns="92075" bIns="46038"/>
            <a:lstStyle>
              <a:lvl1pPr marL="342900" indent="-3429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65125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170981"/>
                </a:buClr>
                <a:buSzPct val="80000"/>
                <a:buFont typeface="Wingdings" charset="0"/>
                <a:buChar char="§"/>
              </a:pPr>
              <a:r>
                <a:rPr kumimoji="0" lang="en-US" altLang="zh-CN" sz="2800" b="1" dirty="0">
                  <a:solidFill>
                    <a:srgbClr val="000000"/>
                  </a:solidFill>
                  <a:ea typeface="Calibri" charset="0"/>
                  <a:cs typeface="Calibri" charset="0"/>
                </a:rPr>
                <a:t>Study MPI’s suitability to irregular applications</a:t>
              </a:r>
            </a:p>
            <a:p>
              <a:pPr lvl="1">
                <a:spcBef>
                  <a:spcPct val="20000"/>
                </a:spcBef>
                <a:buClr>
                  <a:srgbClr val="FF6600"/>
                </a:buClr>
                <a:buSzPct val="80000"/>
                <a:buFont typeface="Wingdings" charset="0"/>
                <a:buChar char="§"/>
              </a:pPr>
              <a:r>
                <a:rPr kumimoji="0" lang="en-US" altLang="zh-CN" sz="2600" dirty="0">
                  <a:solidFill>
                    <a:srgbClr val="000000"/>
                  </a:solidFill>
                  <a:ea typeface="Calibri" charset="0"/>
                  <a:cs typeface="Calibri" charset="0"/>
                </a:rPr>
                <a:t>Find out where MPI </a:t>
              </a:r>
              <a:r>
                <a:rPr kumimoji="0" lang="en-US" altLang="zh-CN" sz="2600" dirty="0" smtClean="0">
                  <a:solidFill>
                    <a:srgbClr val="000000"/>
                  </a:solidFill>
                  <a:ea typeface="Calibri" charset="0"/>
                  <a:cs typeface="Calibri" charset="0"/>
                </a:rPr>
                <a:t>lies </a:t>
              </a:r>
              <a:r>
                <a:rPr kumimoji="0" lang="en-US" altLang="zh-CN" sz="2600" dirty="0">
                  <a:solidFill>
                    <a:srgbClr val="000000"/>
                  </a:solidFill>
                  <a:ea typeface="Calibri" charset="0"/>
                  <a:cs typeface="Calibri" charset="0"/>
                </a:rPr>
                <a:t>on the </a:t>
              </a:r>
              <a:r>
                <a:rPr kumimoji="0" lang="en-US" altLang="zh-CN" sz="2600" dirty="0" smtClean="0">
                  <a:solidFill>
                    <a:srgbClr val="000000"/>
                  </a:solidFill>
                  <a:ea typeface="Calibri" charset="0"/>
                  <a:cs typeface="Calibri" charset="0"/>
                </a:rPr>
                <a:t>spectrum </a:t>
              </a:r>
              <a:r>
                <a:rPr kumimoji="0" lang="en-US" altLang="zh-CN" sz="2600" dirty="0">
                  <a:solidFill>
                    <a:srgbClr val="000000"/>
                  </a:solidFill>
                  <a:ea typeface="Calibri" charset="0"/>
                  <a:cs typeface="Calibri" charset="0"/>
                </a:rPr>
                <a:t>of </a:t>
              </a:r>
              <a:r>
                <a:rPr kumimoji="0" lang="en-US" altLang="zh-CN" sz="2600" dirty="0" smtClean="0">
                  <a:solidFill>
                    <a:srgbClr val="000000"/>
                  </a:solidFill>
                  <a:ea typeface="Calibri" charset="0"/>
                  <a:cs typeface="Calibri" charset="0"/>
                </a:rPr>
                <a:t>suitability</a:t>
              </a:r>
            </a:p>
            <a:p>
              <a:pPr lvl="1">
                <a:spcBef>
                  <a:spcPct val="20000"/>
                </a:spcBef>
                <a:buClr>
                  <a:srgbClr val="FF6600"/>
                </a:buClr>
                <a:buSzPct val="80000"/>
                <a:buFont typeface="Wingdings" charset="0"/>
                <a:buChar char="§"/>
              </a:pPr>
              <a:r>
                <a:rPr kumimoji="0" lang="en-US" altLang="zh-CN" sz="2600" dirty="0">
                  <a:solidFill>
                    <a:srgbClr val="000000"/>
                  </a:solidFill>
                  <a:ea typeface="Calibri" charset="0"/>
                  <a:cs typeface="Calibri" charset="0"/>
                </a:rPr>
                <a:t>Propose what if anything needs to </a:t>
              </a:r>
              <a:r>
                <a:rPr kumimoji="0" lang="en-US" altLang="zh-CN" sz="2600" dirty="0" smtClean="0">
                  <a:solidFill>
                    <a:srgbClr val="000000"/>
                  </a:solidFill>
                  <a:ea typeface="Calibri" charset="0"/>
                  <a:cs typeface="Calibri" charset="0"/>
                </a:rPr>
                <a:t>change in MPI runtime and semantics </a:t>
              </a:r>
              <a:r>
                <a:rPr kumimoji="0" lang="en-US" altLang="zh-CN" sz="2600" dirty="0">
                  <a:solidFill>
                    <a:srgbClr val="000000"/>
                  </a:solidFill>
                  <a:ea typeface="Calibri" charset="0"/>
                  <a:cs typeface="Calibri" charset="0"/>
                </a:rPr>
                <a:t>to efficiently support irregular applications</a:t>
              </a:r>
            </a:p>
            <a:p>
              <a:pPr marL="79375" lvl="1" indent="0">
                <a:spcBef>
                  <a:spcPct val="20000"/>
                </a:spcBef>
                <a:buClr>
                  <a:srgbClr val="FF6600"/>
                </a:buClr>
                <a:buSzPct val="80000"/>
              </a:pPr>
              <a:endParaRPr kumimoji="0" lang="en-US" altLang="zh-CN" sz="2600" dirty="0">
                <a:solidFill>
                  <a:srgbClr val="000000"/>
                </a:solidFill>
                <a:ea typeface="Calibri" charset="0"/>
                <a:cs typeface="Calibri" charset="0"/>
              </a:endParaRPr>
            </a:p>
          </p:txBody>
        </p:sp>
        <p:sp>
          <p:nvSpPr>
            <p:cNvPr id="426" name="左右箭头 425"/>
            <p:cNvSpPr/>
            <p:nvPr/>
          </p:nvSpPr>
          <p:spPr bwMode="auto">
            <a:xfrm>
              <a:off x="2043113" y="11570386"/>
              <a:ext cx="6248400" cy="1143000"/>
            </a:xfrm>
            <a:prstGeom prst="leftRightArrow">
              <a:avLst/>
            </a:prstGeom>
            <a:gradFill>
              <a:gsLst>
                <a:gs pos="0">
                  <a:srgbClr val="000090"/>
                </a:gs>
                <a:gs pos="51000">
                  <a:schemeClr val="dk1">
                    <a:tint val="37000"/>
                    <a:satMod val="300000"/>
                  </a:schemeClr>
                </a:gs>
                <a:gs pos="100000">
                  <a:schemeClr val="bg1"/>
                </a:gs>
              </a:gsLst>
              <a:lin ang="20520000" scaled="0"/>
            </a:gradFill>
            <a:ln w="28575" cmpd="sng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9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cxnSp>
          <p:nvCxnSpPr>
            <p:cNvPr id="4107" name="直线箭头连接符 426"/>
            <p:cNvCxnSpPr>
              <a:cxnSpLocks noChangeShapeType="1"/>
            </p:cNvCxnSpPr>
            <p:nvPr/>
          </p:nvCxnSpPr>
          <p:spPr bwMode="auto">
            <a:xfrm flipH="1">
              <a:off x="5157788" y="11312974"/>
              <a:ext cx="114369" cy="521699"/>
            </a:xfrm>
            <a:prstGeom prst="straightConnector1">
              <a:avLst/>
            </a:prstGeom>
            <a:noFill/>
            <a:ln w="38100" cmpd="sng">
              <a:solidFill>
                <a:srgbClr val="000000"/>
              </a:solidFill>
              <a:miter lim="800000"/>
              <a:headEnd/>
              <a:tailEnd type="stealth" w="lg" len="lg"/>
            </a:ln>
          </p:spPr>
        </p:cxnSp>
        <p:sp>
          <p:nvSpPr>
            <p:cNvPr id="4108" name="文本框 427"/>
            <p:cNvSpPr txBox="1">
              <a:spLocks noChangeArrowheads="1"/>
            </p:cNvSpPr>
            <p:nvPr/>
          </p:nvSpPr>
          <p:spPr bwMode="auto">
            <a:xfrm>
              <a:off x="352652" y="11603184"/>
              <a:ext cx="1757136" cy="892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zh-CN" sz="2600" dirty="0">
                  <a:solidFill>
                    <a:srgbClr val="000000"/>
                  </a:solidFill>
                </a:rPr>
                <a:t>completely suitable</a:t>
              </a:r>
              <a:endParaRPr lang="zh-CN" altLang="en-US" sz="2600" dirty="0">
                <a:solidFill>
                  <a:srgbClr val="000000"/>
                </a:solidFill>
              </a:endParaRPr>
            </a:p>
          </p:txBody>
        </p:sp>
        <p:sp>
          <p:nvSpPr>
            <p:cNvPr id="4109" name="文本框 428"/>
            <p:cNvSpPr txBox="1">
              <a:spLocks noChangeArrowheads="1"/>
            </p:cNvSpPr>
            <p:nvPr/>
          </p:nvSpPr>
          <p:spPr bwMode="auto">
            <a:xfrm>
              <a:off x="8059057" y="11587768"/>
              <a:ext cx="2062075" cy="892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zh-CN" sz="2600" dirty="0">
                  <a:solidFill>
                    <a:srgbClr val="000000"/>
                  </a:solidFill>
                </a:rPr>
                <a:t>not suitable at all</a:t>
              </a:r>
              <a:endParaRPr lang="zh-CN" altLang="en-US" sz="2600" dirty="0">
                <a:solidFill>
                  <a:srgbClr val="000000"/>
                </a:solidFill>
              </a:endParaRPr>
            </a:p>
          </p:txBody>
        </p:sp>
        <p:sp>
          <p:nvSpPr>
            <p:cNvPr id="4110" name="文本框 429"/>
            <p:cNvSpPr txBox="1">
              <a:spLocks noChangeArrowheads="1"/>
            </p:cNvSpPr>
            <p:nvPr/>
          </p:nvSpPr>
          <p:spPr bwMode="auto">
            <a:xfrm>
              <a:off x="4827588" y="10839236"/>
              <a:ext cx="1295401" cy="492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2600" dirty="0">
                  <a:solidFill>
                    <a:srgbClr val="000000"/>
                  </a:solidFill>
                </a:rPr>
                <a:t>MPI?</a:t>
              </a:r>
              <a:endParaRPr lang="zh-CN" altLang="en-US" sz="2600" dirty="0">
                <a:solidFill>
                  <a:srgbClr val="000000"/>
                </a:solidFill>
              </a:endParaRPr>
            </a:p>
          </p:txBody>
        </p:sp>
        <p:grpSp>
          <p:nvGrpSpPr>
            <p:cNvPr id="4111" name="组 430"/>
            <p:cNvGrpSpPr>
              <a:grpSpLocks/>
            </p:cNvGrpSpPr>
            <p:nvPr/>
          </p:nvGrpSpPr>
          <p:grpSpPr bwMode="auto">
            <a:xfrm>
              <a:off x="371475" y="8350759"/>
              <a:ext cx="9586913" cy="563562"/>
              <a:chOff x="371220" y="8684454"/>
              <a:chExt cx="7772400" cy="564384"/>
            </a:xfrm>
          </p:grpSpPr>
          <p:sp>
            <p:nvSpPr>
              <p:cNvPr id="432" name="五边形 431"/>
              <p:cNvSpPr/>
              <p:nvPr/>
            </p:nvSpPr>
            <p:spPr>
              <a:xfrm>
                <a:off x="371220" y="8684454"/>
                <a:ext cx="7772400" cy="564384"/>
              </a:xfrm>
              <a:prstGeom prst="homePlate">
                <a:avLst/>
              </a:prstGeom>
              <a:gradFill>
                <a:gsLst>
                  <a:gs pos="0">
                    <a:srgbClr val="800000"/>
                  </a:gs>
                  <a:gs pos="100000">
                    <a:srgbClr val="CC6666"/>
                  </a:gs>
                </a:gsLst>
                <a:lin ang="21000000" scaled="0"/>
              </a:gradFill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06" name="文本框 432"/>
              <p:cNvSpPr txBox="1">
                <a:spLocks noChangeArrowheads="1"/>
              </p:cNvSpPr>
              <p:nvPr/>
            </p:nvSpPr>
            <p:spPr bwMode="auto">
              <a:xfrm>
                <a:off x="404207" y="8694569"/>
                <a:ext cx="6781800" cy="539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r>
                  <a:rPr lang="en-US" altLang="zh-CN" sz="2900" b="1" dirty="0">
                    <a:solidFill>
                      <a:schemeClr val="bg1"/>
                    </a:solidFill>
                  </a:rPr>
                  <a:t>Research Goal</a:t>
                </a:r>
                <a:endParaRPr lang="zh-CN" altLang="en-US" sz="2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112" name="Rectangle 34"/>
          <p:cNvSpPr>
            <a:spLocks noChangeArrowheads="1"/>
          </p:cNvSpPr>
          <p:nvPr/>
        </p:nvSpPr>
        <p:spPr bwMode="auto">
          <a:xfrm>
            <a:off x="10462332" y="8153401"/>
            <a:ext cx="10721262" cy="5276128"/>
          </a:xfrm>
          <a:prstGeom prst="rect">
            <a:avLst/>
          </a:prstGeom>
          <a:solidFill>
            <a:schemeClr val="bg1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lIns="242136" tIns="242136" rIns="242136" bIns="242136"/>
          <a:lstStyle/>
          <a:p>
            <a:pPr>
              <a:spcBef>
                <a:spcPct val="50000"/>
              </a:spcBef>
            </a:pPr>
            <a:r>
              <a:rPr lang="en-GB" altLang="zh-CN" sz="2700" b="1">
                <a:solidFill>
                  <a:srgbClr val="000000"/>
                </a:solidFill>
              </a:rPr>
              <a:t>Plan of Study</a:t>
            </a:r>
          </a:p>
          <a:p>
            <a:endParaRPr lang="en-US" altLang="zh-CN" sz="1900">
              <a:solidFill>
                <a:srgbClr val="000000"/>
              </a:solidFill>
            </a:endParaRPr>
          </a:p>
        </p:txBody>
      </p:sp>
      <p:sp>
        <p:nvSpPr>
          <p:cNvPr id="4439" name="TextBox 9"/>
          <p:cNvSpPr txBox="1">
            <a:spLocks noChangeArrowheads="1"/>
          </p:cNvSpPr>
          <p:nvPr/>
        </p:nvSpPr>
        <p:spPr bwMode="auto">
          <a:xfrm>
            <a:off x="10353862" y="12047918"/>
            <a:ext cx="274953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kumimoji="0" lang="en-US" altLang="zh-CN" sz="2600" dirty="0">
                <a:solidFill>
                  <a:srgbClr val="0000FF"/>
                </a:solidFill>
                <a:latin typeface="Calibri" charset="0"/>
                <a:cs typeface="Calibri" charset="0"/>
              </a:rPr>
              <a:t>irregular applications</a:t>
            </a:r>
          </a:p>
        </p:txBody>
      </p:sp>
      <p:grpSp>
        <p:nvGrpSpPr>
          <p:cNvPr id="4440" name="组 436"/>
          <p:cNvGrpSpPr>
            <a:grpSpLocks/>
          </p:cNvGrpSpPr>
          <p:nvPr/>
        </p:nvGrpSpPr>
        <p:grpSpPr bwMode="auto">
          <a:xfrm>
            <a:off x="10687750" y="10038598"/>
            <a:ext cx="2085245" cy="1947976"/>
            <a:chOff x="2354480" y="1382356"/>
            <a:chExt cx="3889970" cy="3121193"/>
          </a:xfrm>
        </p:grpSpPr>
        <p:sp>
          <p:nvSpPr>
            <p:cNvPr id="439" name="椭圆 438"/>
            <p:cNvSpPr/>
            <p:nvPr/>
          </p:nvSpPr>
          <p:spPr>
            <a:xfrm>
              <a:off x="3142982" y="2111113"/>
              <a:ext cx="186639" cy="185636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40" name="椭圆 439"/>
            <p:cNvSpPr/>
            <p:nvPr/>
          </p:nvSpPr>
          <p:spPr>
            <a:xfrm>
              <a:off x="3388871" y="2856197"/>
              <a:ext cx="183677" cy="183092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41" name="椭圆 440"/>
            <p:cNvSpPr/>
            <p:nvPr/>
          </p:nvSpPr>
          <p:spPr>
            <a:xfrm>
              <a:off x="4443535" y="2762107"/>
              <a:ext cx="183677" cy="185636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42" name="椭圆 441"/>
            <p:cNvSpPr/>
            <p:nvPr/>
          </p:nvSpPr>
          <p:spPr>
            <a:xfrm>
              <a:off x="4923466" y="2111113"/>
              <a:ext cx="183677" cy="185636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cxnSp>
          <p:nvCxnSpPr>
            <p:cNvPr id="443" name="直线连接符 442"/>
            <p:cNvCxnSpPr>
              <a:stCxn id="439" idx="6"/>
              <a:endCxn id="446" idx="2"/>
            </p:cNvCxnSpPr>
            <p:nvPr/>
          </p:nvCxnSpPr>
          <p:spPr>
            <a:xfrm flipV="1">
              <a:off x="3329621" y="2169602"/>
              <a:ext cx="619171" cy="33057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线连接符 443"/>
            <p:cNvCxnSpPr>
              <a:stCxn id="439" idx="4"/>
              <a:endCxn id="440" idx="1"/>
            </p:cNvCxnSpPr>
            <p:nvPr/>
          </p:nvCxnSpPr>
          <p:spPr>
            <a:xfrm>
              <a:off x="3234819" y="2296749"/>
              <a:ext cx="180716" cy="584877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线连接符 444"/>
            <p:cNvCxnSpPr>
              <a:stCxn id="440" idx="7"/>
            </p:cNvCxnSpPr>
            <p:nvPr/>
          </p:nvCxnSpPr>
          <p:spPr>
            <a:xfrm flipV="1">
              <a:off x="3545887" y="2169602"/>
              <a:ext cx="494743" cy="712024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椭圆 445"/>
            <p:cNvSpPr/>
            <p:nvPr/>
          </p:nvSpPr>
          <p:spPr>
            <a:xfrm>
              <a:off x="3948792" y="2078056"/>
              <a:ext cx="186639" cy="185634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cxnSp>
          <p:nvCxnSpPr>
            <p:cNvPr id="447" name="直线连接符 446"/>
            <p:cNvCxnSpPr>
              <a:stCxn id="440" idx="6"/>
              <a:endCxn id="441" idx="2"/>
            </p:cNvCxnSpPr>
            <p:nvPr/>
          </p:nvCxnSpPr>
          <p:spPr>
            <a:xfrm flipV="1">
              <a:off x="3572549" y="2856197"/>
              <a:ext cx="870986" cy="91546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线连接符 447"/>
            <p:cNvCxnSpPr>
              <a:stCxn id="441" idx="7"/>
              <a:endCxn id="442" idx="3"/>
            </p:cNvCxnSpPr>
            <p:nvPr/>
          </p:nvCxnSpPr>
          <p:spPr>
            <a:xfrm flipV="1">
              <a:off x="4600550" y="2268776"/>
              <a:ext cx="349579" cy="521304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线连接符 448"/>
            <p:cNvCxnSpPr>
              <a:stCxn id="446" idx="6"/>
              <a:endCxn id="442" idx="2"/>
            </p:cNvCxnSpPr>
            <p:nvPr/>
          </p:nvCxnSpPr>
          <p:spPr>
            <a:xfrm>
              <a:off x="4135431" y="2169602"/>
              <a:ext cx="788035" cy="33057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椭圆 449"/>
            <p:cNvSpPr/>
            <p:nvPr/>
          </p:nvSpPr>
          <p:spPr>
            <a:xfrm>
              <a:off x="4363547" y="3583479"/>
              <a:ext cx="186639" cy="185634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51" name="椭圆 450"/>
            <p:cNvSpPr/>
            <p:nvPr/>
          </p:nvSpPr>
          <p:spPr>
            <a:xfrm>
              <a:off x="5240458" y="2901970"/>
              <a:ext cx="183677" cy="185634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52" name="椭圆 451"/>
            <p:cNvSpPr/>
            <p:nvPr/>
          </p:nvSpPr>
          <p:spPr>
            <a:xfrm>
              <a:off x="5821116" y="2296749"/>
              <a:ext cx="183677" cy="183092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53" name="椭圆 452"/>
            <p:cNvSpPr/>
            <p:nvPr/>
          </p:nvSpPr>
          <p:spPr>
            <a:xfrm>
              <a:off x="3027442" y="3619080"/>
              <a:ext cx="186641" cy="185634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54" name="椭圆 453"/>
            <p:cNvSpPr/>
            <p:nvPr/>
          </p:nvSpPr>
          <p:spPr>
            <a:xfrm>
              <a:off x="2538624" y="2584101"/>
              <a:ext cx="186639" cy="183092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55" name="椭圆 454"/>
            <p:cNvSpPr/>
            <p:nvPr/>
          </p:nvSpPr>
          <p:spPr>
            <a:xfrm>
              <a:off x="5370810" y="3713168"/>
              <a:ext cx="183677" cy="183092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56" name="椭圆 455"/>
            <p:cNvSpPr/>
            <p:nvPr/>
          </p:nvSpPr>
          <p:spPr>
            <a:xfrm>
              <a:off x="4407984" y="1462663"/>
              <a:ext cx="186641" cy="183092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cxnSp>
          <p:nvCxnSpPr>
            <p:cNvPr id="457" name="直线连接符 456"/>
            <p:cNvCxnSpPr>
              <a:stCxn id="446" idx="7"/>
              <a:endCxn id="456" idx="3"/>
            </p:cNvCxnSpPr>
            <p:nvPr/>
          </p:nvCxnSpPr>
          <p:spPr>
            <a:xfrm flipV="1">
              <a:off x="4105806" y="1620326"/>
              <a:ext cx="328843" cy="485702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直线连接符 457"/>
            <p:cNvCxnSpPr>
              <a:stCxn id="456" idx="5"/>
              <a:endCxn id="442" idx="1"/>
            </p:cNvCxnSpPr>
            <p:nvPr/>
          </p:nvCxnSpPr>
          <p:spPr>
            <a:xfrm>
              <a:off x="4565000" y="1620326"/>
              <a:ext cx="385130" cy="516217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线连接符 458"/>
            <p:cNvCxnSpPr>
              <a:stCxn id="441" idx="6"/>
              <a:endCxn id="451" idx="2"/>
            </p:cNvCxnSpPr>
            <p:nvPr/>
          </p:nvCxnSpPr>
          <p:spPr>
            <a:xfrm>
              <a:off x="4627212" y="2856197"/>
              <a:ext cx="613246" cy="139861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线连接符 459"/>
            <p:cNvCxnSpPr>
              <a:stCxn id="451" idx="7"/>
              <a:endCxn id="452" idx="3"/>
            </p:cNvCxnSpPr>
            <p:nvPr/>
          </p:nvCxnSpPr>
          <p:spPr>
            <a:xfrm flipV="1">
              <a:off x="5397472" y="2454412"/>
              <a:ext cx="450306" cy="475530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线连接符 460"/>
            <p:cNvCxnSpPr>
              <a:stCxn id="442" idx="6"/>
              <a:endCxn id="452" idx="2"/>
            </p:cNvCxnSpPr>
            <p:nvPr/>
          </p:nvCxnSpPr>
          <p:spPr>
            <a:xfrm>
              <a:off x="5107143" y="2202659"/>
              <a:ext cx="713973" cy="185636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线连接符 461"/>
            <p:cNvCxnSpPr>
              <a:stCxn id="451" idx="4"/>
              <a:endCxn id="455" idx="0"/>
            </p:cNvCxnSpPr>
            <p:nvPr/>
          </p:nvCxnSpPr>
          <p:spPr>
            <a:xfrm>
              <a:off x="5332296" y="3087604"/>
              <a:ext cx="130352" cy="625564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线连接符 462"/>
            <p:cNvCxnSpPr>
              <a:stCxn id="450" idx="6"/>
              <a:endCxn id="455" idx="2"/>
            </p:cNvCxnSpPr>
            <p:nvPr/>
          </p:nvCxnSpPr>
          <p:spPr>
            <a:xfrm>
              <a:off x="4550186" y="3675025"/>
              <a:ext cx="820624" cy="129689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线连接符 463"/>
            <p:cNvCxnSpPr>
              <a:stCxn id="453" idx="7"/>
              <a:endCxn id="440" idx="3"/>
            </p:cNvCxnSpPr>
            <p:nvPr/>
          </p:nvCxnSpPr>
          <p:spPr>
            <a:xfrm flipV="1">
              <a:off x="3184457" y="3013859"/>
              <a:ext cx="231078" cy="633192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线连接符 464"/>
            <p:cNvCxnSpPr>
              <a:stCxn id="453" idx="6"/>
              <a:endCxn id="450" idx="2"/>
            </p:cNvCxnSpPr>
            <p:nvPr/>
          </p:nvCxnSpPr>
          <p:spPr>
            <a:xfrm flipV="1">
              <a:off x="3214083" y="3675025"/>
              <a:ext cx="1149465" cy="38143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线连接符 465"/>
            <p:cNvCxnSpPr>
              <a:stCxn id="455" idx="1"/>
              <a:endCxn id="441" idx="5"/>
            </p:cNvCxnSpPr>
            <p:nvPr/>
          </p:nvCxnSpPr>
          <p:spPr>
            <a:xfrm flipH="1" flipV="1">
              <a:off x="4600550" y="2919770"/>
              <a:ext cx="796922" cy="818828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线连接符 466"/>
            <p:cNvCxnSpPr>
              <a:stCxn id="450" idx="0"/>
              <a:endCxn id="441" idx="4"/>
            </p:cNvCxnSpPr>
            <p:nvPr/>
          </p:nvCxnSpPr>
          <p:spPr>
            <a:xfrm flipV="1">
              <a:off x="4458348" y="2947743"/>
              <a:ext cx="77026" cy="635736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线连接符 467"/>
            <p:cNvCxnSpPr>
              <a:stCxn id="456" idx="6"/>
              <a:endCxn id="452" idx="1"/>
            </p:cNvCxnSpPr>
            <p:nvPr/>
          </p:nvCxnSpPr>
          <p:spPr>
            <a:xfrm>
              <a:off x="4594625" y="1554209"/>
              <a:ext cx="1253153" cy="767969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线连接符 468"/>
            <p:cNvCxnSpPr>
              <a:stCxn id="454" idx="5"/>
              <a:endCxn id="453" idx="1"/>
            </p:cNvCxnSpPr>
            <p:nvPr/>
          </p:nvCxnSpPr>
          <p:spPr>
            <a:xfrm>
              <a:off x="2698601" y="2741764"/>
              <a:ext cx="355505" cy="905288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线连接符 469"/>
            <p:cNvCxnSpPr>
              <a:stCxn id="454" idx="7"/>
              <a:endCxn id="439" idx="3"/>
            </p:cNvCxnSpPr>
            <p:nvPr/>
          </p:nvCxnSpPr>
          <p:spPr>
            <a:xfrm flipV="1">
              <a:off x="2698601" y="2268776"/>
              <a:ext cx="471043" cy="340755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椭圆 470"/>
            <p:cNvSpPr/>
            <p:nvPr/>
          </p:nvSpPr>
          <p:spPr>
            <a:xfrm>
              <a:off x="4135431" y="4086982"/>
              <a:ext cx="183677" cy="185634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cxnSp>
          <p:nvCxnSpPr>
            <p:cNvPr id="472" name="直线连接符 471"/>
            <p:cNvCxnSpPr>
              <a:stCxn id="453" idx="5"/>
              <a:endCxn id="471" idx="2"/>
            </p:cNvCxnSpPr>
            <p:nvPr/>
          </p:nvCxnSpPr>
          <p:spPr>
            <a:xfrm>
              <a:off x="3184457" y="3776743"/>
              <a:ext cx="950974" cy="401785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线连接符 472"/>
            <p:cNvCxnSpPr>
              <a:stCxn id="471" idx="6"/>
              <a:endCxn id="455" idx="3"/>
            </p:cNvCxnSpPr>
            <p:nvPr/>
          </p:nvCxnSpPr>
          <p:spPr>
            <a:xfrm flipV="1">
              <a:off x="4319108" y="3870831"/>
              <a:ext cx="1078364" cy="307697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椭圆 473"/>
            <p:cNvSpPr/>
            <p:nvPr/>
          </p:nvSpPr>
          <p:spPr>
            <a:xfrm>
              <a:off x="3501448" y="1465206"/>
              <a:ext cx="183677" cy="185636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cxnSp>
          <p:nvCxnSpPr>
            <p:cNvPr id="475" name="直线连接符 474"/>
            <p:cNvCxnSpPr>
              <a:stCxn id="439" idx="7"/>
              <a:endCxn id="474" idx="4"/>
            </p:cNvCxnSpPr>
            <p:nvPr/>
          </p:nvCxnSpPr>
          <p:spPr>
            <a:xfrm flipV="1">
              <a:off x="3299995" y="1650841"/>
              <a:ext cx="293292" cy="485702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线连接符 475"/>
            <p:cNvCxnSpPr>
              <a:stCxn id="474" idx="6"/>
              <a:endCxn id="456" idx="2"/>
            </p:cNvCxnSpPr>
            <p:nvPr/>
          </p:nvCxnSpPr>
          <p:spPr>
            <a:xfrm flipV="1">
              <a:off x="3685125" y="1554209"/>
              <a:ext cx="722859" cy="5086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椭圆 476"/>
            <p:cNvSpPr/>
            <p:nvPr/>
          </p:nvSpPr>
          <p:spPr>
            <a:xfrm>
              <a:off x="5800377" y="3054547"/>
              <a:ext cx="186641" cy="185634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cxnSp>
          <p:nvCxnSpPr>
            <p:cNvPr id="478" name="直线连接符 477"/>
            <p:cNvCxnSpPr>
              <a:stCxn id="477" idx="0"/>
              <a:endCxn id="452" idx="4"/>
            </p:cNvCxnSpPr>
            <p:nvPr/>
          </p:nvCxnSpPr>
          <p:spPr>
            <a:xfrm flipV="1">
              <a:off x="5895178" y="2479841"/>
              <a:ext cx="17775" cy="574705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线连接符 478"/>
            <p:cNvCxnSpPr>
              <a:stCxn id="451" idx="5"/>
              <a:endCxn id="477" idx="2"/>
            </p:cNvCxnSpPr>
            <p:nvPr/>
          </p:nvCxnSpPr>
          <p:spPr>
            <a:xfrm>
              <a:off x="5397472" y="3059632"/>
              <a:ext cx="402905" cy="89002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任意形状 479"/>
            <p:cNvSpPr/>
            <p:nvPr/>
          </p:nvSpPr>
          <p:spPr>
            <a:xfrm rot="313665">
              <a:off x="4170981" y="1381289"/>
              <a:ext cx="2073777" cy="1088380"/>
            </a:xfrm>
            <a:custGeom>
              <a:avLst/>
              <a:gdLst>
                <a:gd name="connsiteX0" fmla="*/ 193109 w 2074263"/>
                <a:gd name="connsiteY0" fmla="*/ 23019 h 1242193"/>
                <a:gd name="connsiteX1" fmla="*/ 94581 w 2074263"/>
                <a:gd name="connsiteY1" fmla="*/ 296737 h 1242193"/>
                <a:gd name="connsiteX2" fmla="*/ 674805 w 2074263"/>
                <a:gd name="connsiteY2" fmla="*/ 1074095 h 1242193"/>
                <a:gd name="connsiteX3" fmla="*/ 1857148 w 2074263"/>
                <a:gd name="connsiteY3" fmla="*/ 1227377 h 1242193"/>
                <a:gd name="connsiteX4" fmla="*/ 1911886 w 2074263"/>
                <a:gd name="connsiteY4" fmla="*/ 833224 h 1242193"/>
                <a:gd name="connsiteX5" fmla="*/ 193109 w 2074263"/>
                <a:gd name="connsiteY5" fmla="*/ 23019 h 124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4263" h="1242193">
                  <a:moveTo>
                    <a:pt x="193109" y="23019"/>
                  </a:moveTo>
                  <a:cubicBezTo>
                    <a:pt x="-109775" y="-66396"/>
                    <a:pt x="14298" y="121558"/>
                    <a:pt x="94581" y="296737"/>
                  </a:cubicBezTo>
                  <a:cubicBezTo>
                    <a:pt x="174864" y="471916"/>
                    <a:pt x="381044" y="918988"/>
                    <a:pt x="674805" y="1074095"/>
                  </a:cubicBezTo>
                  <a:cubicBezTo>
                    <a:pt x="968566" y="1229202"/>
                    <a:pt x="1650968" y="1267522"/>
                    <a:pt x="1857148" y="1227377"/>
                  </a:cubicBezTo>
                  <a:cubicBezTo>
                    <a:pt x="2063328" y="1187232"/>
                    <a:pt x="2194699" y="1033950"/>
                    <a:pt x="1911886" y="833224"/>
                  </a:cubicBezTo>
                  <a:cubicBezTo>
                    <a:pt x="1629073" y="632498"/>
                    <a:pt x="495993" y="112434"/>
                    <a:pt x="193109" y="23019"/>
                  </a:cubicBezTo>
                  <a:close/>
                </a:path>
              </a:pathLst>
            </a:custGeom>
            <a:solidFill>
              <a:srgbClr val="3366FF">
                <a:alpha val="15000"/>
              </a:srgbClr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81" name="椭圆 480"/>
            <p:cNvSpPr/>
            <p:nvPr/>
          </p:nvSpPr>
          <p:spPr>
            <a:xfrm>
              <a:off x="3388871" y="4178528"/>
              <a:ext cx="183677" cy="185634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82" name="椭圆 481"/>
            <p:cNvSpPr/>
            <p:nvPr/>
          </p:nvSpPr>
          <p:spPr>
            <a:xfrm>
              <a:off x="2725263" y="1658469"/>
              <a:ext cx="183677" cy="185636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83" name="椭圆 482"/>
            <p:cNvSpPr/>
            <p:nvPr/>
          </p:nvSpPr>
          <p:spPr>
            <a:xfrm>
              <a:off x="5841853" y="3593651"/>
              <a:ext cx="183677" cy="183092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84" name="椭圆 483"/>
            <p:cNvSpPr/>
            <p:nvPr/>
          </p:nvSpPr>
          <p:spPr>
            <a:xfrm>
              <a:off x="5542637" y="1462663"/>
              <a:ext cx="183677" cy="183092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85" name="椭圆 484"/>
            <p:cNvSpPr/>
            <p:nvPr/>
          </p:nvSpPr>
          <p:spPr>
            <a:xfrm>
              <a:off x="2354947" y="3270696"/>
              <a:ext cx="183677" cy="185636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cxnSp>
          <p:nvCxnSpPr>
            <p:cNvPr id="486" name="直线连接符 485"/>
            <p:cNvCxnSpPr>
              <a:stCxn id="482" idx="6"/>
              <a:endCxn id="474" idx="2"/>
            </p:cNvCxnSpPr>
            <p:nvPr/>
          </p:nvCxnSpPr>
          <p:spPr>
            <a:xfrm flipV="1">
              <a:off x="2908940" y="1559295"/>
              <a:ext cx="592508" cy="193264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线连接符 486"/>
            <p:cNvCxnSpPr>
              <a:stCxn id="439" idx="1"/>
              <a:endCxn id="482" idx="5"/>
            </p:cNvCxnSpPr>
            <p:nvPr/>
          </p:nvCxnSpPr>
          <p:spPr>
            <a:xfrm flipH="1" flipV="1">
              <a:off x="2882278" y="1818676"/>
              <a:ext cx="287365" cy="317867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线连接符 487"/>
            <p:cNvCxnSpPr>
              <a:stCxn id="454" idx="0"/>
              <a:endCxn id="482" idx="4"/>
            </p:cNvCxnSpPr>
            <p:nvPr/>
          </p:nvCxnSpPr>
          <p:spPr>
            <a:xfrm flipV="1">
              <a:off x="2633425" y="1844105"/>
              <a:ext cx="183677" cy="739996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线连接符 488"/>
            <p:cNvCxnSpPr>
              <a:stCxn id="485" idx="0"/>
              <a:endCxn id="454" idx="3"/>
            </p:cNvCxnSpPr>
            <p:nvPr/>
          </p:nvCxnSpPr>
          <p:spPr>
            <a:xfrm flipV="1">
              <a:off x="2446784" y="2741764"/>
              <a:ext cx="121465" cy="528932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线连接符 489"/>
            <p:cNvCxnSpPr>
              <a:stCxn id="453" idx="2"/>
              <a:endCxn id="485" idx="5"/>
            </p:cNvCxnSpPr>
            <p:nvPr/>
          </p:nvCxnSpPr>
          <p:spPr>
            <a:xfrm flipH="1" flipV="1">
              <a:off x="2511960" y="3428359"/>
              <a:ext cx="515482" cy="284810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线连接符 490"/>
            <p:cNvCxnSpPr>
              <a:stCxn id="481" idx="1"/>
              <a:endCxn id="453" idx="4"/>
            </p:cNvCxnSpPr>
            <p:nvPr/>
          </p:nvCxnSpPr>
          <p:spPr>
            <a:xfrm flipH="1" flipV="1">
              <a:off x="3119281" y="3804714"/>
              <a:ext cx="296254" cy="401785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线连接符 491"/>
            <p:cNvCxnSpPr>
              <a:stCxn id="481" idx="6"/>
              <a:endCxn id="471" idx="3"/>
            </p:cNvCxnSpPr>
            <p:nvPr/>
          </p:nvCxnSpPr>
          <p:spPr>
            <a:xfrm flipV="1">
              <a:off x="3572549" y="4244644"/>
              <a:ext cx="589546" cy="27972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线连接符 492"/>
            <p:cNvCxnSpPr>
              <a:stCxn id="483" idx="0"/>
              <a:endCxn id="477" idx="4"/>
            </p:cNvCxnSpPr>
            <p:nvPr/>
          </p:nvCxnSpPr>
          <p:spPr>
            <a:xfrm flipH="1" flipV="1">
              <a:off x="5895178" y="3240181"/>
              <a:ext cx="38514" cy="353470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线连接符 493"/>
            <p:cNvCxnSpPr>
              <a:stCxn id="455" idx="6"/>
              <a:endCxn id="483" idx="2"/>
            </p:cNvCxnSpPr>
            <p:nvPr/>
          </p:nvCxnSpPr>
          <p:spPr>
            <a:xfrm flipV="1">
              <a:off x="5554488" y="3685197"/>
              <a:ext cx="287365" cy="119518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线连接符 494"/>
            <p:cNvCxnSpPr/>
            <p:nvPr/>
          </p:nvCxnSpPr>
          <p:spPr>
            <a:xfrm flipH="1" flipV="1">
              <a:off x="5681876" y="1645755"/>
              <a:ext cx="213303" cy="650994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线连接符 495"/>
            <p:cNvCxnSpPr/>
            <p:nvPr/>
          </p:nvCxnSpPr>
          <p:spPr>
            <a:xfrm>
              <a:off x="4594625" y="1508436"/>
              <a:ext cx="942087" cy="45773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7" name="任意形状 496"/>
            <p:cNvSpPr/>
            <p:nvPr/>
          </p:nvSpPr>
          <p:spPr>
            <a:xfrm>
              <a:off x="5113068" y="2790080"/>
              <a:ext cx="1051702" cy="1210441"/>
            </a:xfrm>
            <a:custGeom>
              <a:avLst/>
              <a:gdLst>
                <a:gd name="connsiteX0" fmla="*/ 1049928 w 1127702"/>
                <a:gd name="connsiteY0" fmla="*/ 1090532 h 1379830"/>
                <a:gd name="connsiteX1" fmla="*/ 282408 w 1127702"/>
                <a:gd name="connsiteY1" fmla="*/ 1318942 h 1379830"/>
                <a:gd name="connsiteX2" fmla="*/ 35705 w 1127702"/>
                <a:gd name="connsiteY2" fmla="*/ 67257 h 1379830"/>
                <a:gd name="connsiteX3" fmla="*/ 985968 w 1127702"/>
                <a:gd name="connsiteY3" fmla="*/ 268257 h 1379830"/>
                <a:gd name="connsiteX4" fmla="*/ 1049928 w 1127702"/>
                <a:gd name="connsiteY4" fmla="*/ 1090532 h 137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7702" h="1379830">
                  <a:moveTo>
                    <a:pt x="1049928" y="1090532"/>
                  </a:moveTo>
                  <a:cubicBezTo>
                    <a:pt x="932668" y="1265646"/>
                    <a:pt x="451445" y="1489488"/>
                    <a:pt x="282408" y="1318942"/>
                  </a:cubicBezTo>
                  <a:cubicBezTo>
                    <a:pt x="113371" y="1148396"/>
                    <a:pt x="-81555" y="242371"/>
                    <a:pt x="35705" y="67257"/>
                  </a:cubicBezTo>
                  <a:cubicBezTo>
                    <a:pt x="152965" y="-107857"/>
                    <a:pt x="815408" y="94666"/>
                    <a:pt x="985968" y="268257"/>
                  </a:cubicBezTo>
                  <a:cubicBezTo>
                    <a:pt x="1156528" y="441848"/>
                    <a:pt x="1167188" y="915418"/>
                    <a:pt x="1049928" y="1090532"/>
                  </a:cubicBezTo>
                  <a:close/>
                </a:path>
              </a:pathLst>
            </a:custGeom>
            <a:solidFill>
              <a:srgbClr val="3366FF">
                <a:alpha val="17000"/>
              </a:srgbClr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98" name="任意形状 497"/>
            <p:cNvSpPr/>
            <p:nvPr/>
          </p:nvSpPr>
          <p:spPr>
            <a:xfrm>
              <a:off x="2823028" y="3540248"/>
              <a:ext cx="1650133" cy="963777"/>
            </a:xfrm>
            <a:custGeom>
              <a:avLst/>
              <a:gdLst>
                <a:gd name="connsiteX0" fmla="*/ 1548983 w 1649134"/>
                <a:gd name="connsiteY0" fmla="*/ 817713 h 964556"/>
                <a:gd name="connsiteX1" fmla="*/ 470799 w 1649134"/>
                <a:gd name="connsiteY1" fmla="*/ 909077 h 964556"/>
                <a:gd name="connsiteX2" fmla="*/ 41353 w 1649134"/>
                <a:gd name="connsiteY2" fmla="*/ 13711 h 964556"/>
                <a:gd name="connsiteX3" fmla="*/ 1430200 w 1649134"/>
                <a:gd name="connsiteY3" fmla="*/ 397439 h 964556"/>
                <a:gd name="connsiteX4" fmla="*/ 1548983 w 1649134"/>
                <a:gd name="connsiteY4" fmla="*/ 817713 h 96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134" h="964556">
                  <a:moveTo>
                    <a:pt x="1548983" y="817713"/>
                  </a:moveTo>
                  <a:cubicBezTo>
                    <a:pt x="1389083" y="902986"/>
                    <a:pt x="722071" y="1043077"/>
                    <a:pt x="470799" y="909077"/>
                  </a:cubicBezTo>
                  <a:cubicBezTo>
                    <a:pt x="219527" y="775077"/>
                    <a:pt x="-118547" y="98984"/>
                    <a:pt x="41353" y="13711"/>
                  </a:cubicBezTo>
                  <a:cubicBezTo>
                    <a:pt x="201253" y="-71562"/>
                    <a:pt x="1177405" y="263439"/>
                    <a:pt x="1430200" y="397439"/>
                  </a:cubicBezTo>
                  <a:cubicBezTo>
                    <a:pt x="1682995" y="531439"/>
                    <a:pt x="1708883" y="732440"/>
                    <a:pt x="1548983" y="817713"/>
                  </a:cubicBezTo>
                  <a:close/>
                </a:path>
              </a:pathLst>
            </a:custGeom>
            <a:solidFill>
              <a:srgbClr val="3366FF">
                <a:alpha val="17000"/>
              </a:srgbClr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99" name="任意形状 498"/>
            <p:cNvSpPr/>
            <p:nvPr/>
          </p:nvSpPr>
          <p:spPr>
            <a:xfrm>
              <a:off x="4301333" y="2675647"/>
              <a:ext cx="405869" cy="1190098"/>
            </a:xfrm>
            <a:custGeom>
              <a:avLst/>
              <a:gdLst>
                <a:gd name="connsiteX0" fmla="*/ 163662 w 524454"/>
                <a:gd name="connsiteY0" fmla="*/ 83407 h 1337953"/>
                <a:gd name="connsiteX1" fmla="*/ 54017 w 524454"/>
                <a:gd name="connsiteY1" fmla="*/ 540226 h 1337953"/>
                <a:gd name="connsiteX2" fmla="*/ 26605 w 524454"/>
                <a:gd name="connsiteY2" fmla="*/ 1243728 h 1337953"/>
                <a:gd name="connsiteX3" fmla="*/ 437777 w 524454"/>
                <a:gd name="connsiteY3" fmla="*/ 1207183 h 1337953"/>
                <a:gd name="connsiteX4" fmla="*/ 501737 w 524454"/>
                <a:gd name="connsiteY4" fmla="*/ 110816 h 1337953"/>
                <a:gd name="connsiteX5" fmla="*/ 163662 w 524454"/>
                <a:gd name="connsiteY5" fmla="*/ 83407 h 1337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454" h="1337953">
                  <a:moveTo>
                    <a:pt x="163662" y="83407"/>
                  </a:moveTo>
                  <a:cubicBezTo>
                    <a:pt x="89042" y="154975"/>
                    <a:pt x="76860" y="346839"/>
                    <a:pt x="54017" y="540226"/>
                  </a:cubicBezTo>
                  <a:cubicBezTo>
                    <a:pt x="31174" y="733613"/>
                    <a:pt x="-37355" y="1132569"/>
                    <a:pt x="26605" y="1243728"/>
                  </a:cubicBezTo>
                  <a:cubicBezTo>
                    <a:pt x="90565" y="1354887"/>
                    <a:pt x="358588" y="1396002"/>
                    <a:pt x="437777" y="1207183"/>
                  </a:cubicBezTo>
                  <a:cubicBezTo>
                    <a:pt x="516966" y="1018364"/>
                    <a:pt x="550468" y="295066"/>
                    <a:pt x="501737" y="110816"/>
                  </a:cubicBezTo>
                  <a:cubicBezTo>
                    <a:pt x="453006" y="-73434"/>
                    <a:pt x="238282" y="11839"/>
                    <a:pt x="163662" y="83407"/>
                  </a:cubicBezTo>
                  <a:close/>
                </a:path>
              </a:pathLst>
            </a:custGeom>
            <a:solidFill>
              <a:srgbClr val="3366FF">
                <a:alpha val="23000"/>
              </a:srgbClr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500" name="任意形状 499"/>
            <p:cNvSpPr/>
            <p:nvPr/>
          </p:nvSpPr>
          <p:spPr>
            <a:xfrm rot="1259805">
              <a:off x="3060031" y="2723964"/>
              <a:ext cx="482893" cy="1190098"/>
            </a:xfrm>
            <a:custGeom>
              <a:avLst/>
              <a:gdLst>
                <a:gd name="connsiteX0" fmla="*/ 163662 w 524454"/>
                <a:gd name="connsiteY0" fmla="*/ 83407 h 1337953"/>
                <a:gd name="connsiteX1" fmla="*/ 54017 w 524454"/>
                <a:gd name="connsiteY1" fmla="*/ 540226 h 1337953"/>
                <a:gd name="connsiteX2" fmla="*/ 26605 w 524454"/>
                <a:gd name="connsiteY2" fmla="*/ 1243728 h 1337953"/>
                <a:gd name="connsiteX3" fmla="*/ 437777 w 524454"/>
                <a:gd name="connsiteY3" fmla="*/ 1207183 h 1337953"/>
                <a:gd name="connsiteX4" fmla="*/ 501737 w 524454"/>
                <a:gd name="connsiteY4" fmla="*/ 110816 h 1337953"/>
                <a:gd name="connsiteX5" fmla="*/ 163662 w 524454"/>
                <a:gd name="connsiteY5" fmla="*/ 83407 h 1337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454" h="1337953">
                  <a:moveTo>
                    <a:pt x="163662" y="83407"/>
                  </a:moveTo>
                  <a:cubicBezTo>
                    <a:pt x="89042" y="154975"/>
                    <a:pt x="76860" y="346839"/>
                    <a:pt x="54017" y="540226"/>
                  </a:cubicBezTo>
                  <a:cubicBezTo>
                    <a:pt x="31174" y="733613"/>
                    <a:pt x="-37355" y="1132569"/>
                    <a:pt x="26605" y="1243728"/>
                  </a:cubicBezTo>
                  <a:cubicBezTo>
                    <a:pt x="90565" y="1354887"/>
                    <a:pt x="358588" y="1396002"/>
                    <a:pt x="437777" y="1207183"/>
                  </a:cubicBezTo>
                  <a:cubicBezTo>
                    <a:pt x="516966" y="1018364"/>
                    <a:pt x="550468" y="295066"/>
                    <a:pt x="501737" y="110816"/>
                  </a:cubicBezTo>
                  <a:cubicBezTo>
                    <a:pt x="453006" y="-73434"/>
                    <a:pt x="238282" y="11839"/>
                    <a:pt x="163662" y="83407"/>
                  </a:cubicBezTo>
                  <a:close/>
                </a:path>
              </a:pathLst>
            </a:custGeom>
            <a:solidFill>
              <a:srgbClr val="3366FF">
                <a:alpha val="23000"/>
              </a:srgbClr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501" name="任意形状 500"/>
            <p:cNvSpPr/>
            <p:nvPr/>
          </p:nvSpPr>
          <p:spPr>
            <a:xfrm>
              <a:off x="2426047" y="1467749"/>
              <a:ext cx="992449" cy="1403705"/>
            </a:xfrm>
            <a:custGeom>
              <a:avLst/>
              <a:gdLst>
                <a:gd name="connsiteX0" fmla="*/ 201712 w 992938"/>
                <a:gd name="connsiteY0" fmla="*/ 93263 h 1405344"/>
                <a:gd name="connsiteX1" fmla="*/ 694 w 992938"/>
                <a:gd name="connsiteY1" fmla="*/ 1134811 h 1405344"/>
                <a:gd name="connsiteX2" fmla="*/ 174300 w 992938"/>
                <a:gd name="connsiteY2" fmla="*/ 1390630 h 1405344"/>
                <a:gd name="connsiteX3" fmla="*/ 987506 w 992938"/>
                <a:gd name="connsiteY3" fmla="*/ 815038 h 1405344"/>
                <a:gd name="connsiteX4" fmla="*/ 512375 w 992938"/>
                <a:gd name="connsiteY4" fmla="*/ 129809 h 1405344"/>
                <a:gd name="connsiteX5" fmla="*/ 201712 w 992938"/>
                <a:gd name="connsiteY5" fmla="*/ 93263 h 140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938" h="1405344">
                  <a:moveTo>
                    <a:pt x="201712" y="93263"/>
                  </a:moveTo>
                  <a:cubicBezTo>
                    <a:pt x="116432" y="260763"/>
                    <a:pt x="5263" y="918583"/>
                    <a:pt x="694" y="1134811"/>
                  </a:cubicBezTo>
                  <a:cubicBezTo>
                    <a:pt x="-3875" y="1351039"/>
                    <a:pt x="9831" y="1443926"/>
                    <a:pt x="174300" y="1390630"/>
                  </a:cubicBezTo>
                  <a:cubicBezTo>
                    <a:pt x="338769" y="1337335"/>
                    <a:pt x="931160" y="1025175"/>
                    <a:pt x="987506" y="815038"/>
                  </a:cubicBezTo>
                  <a:cubicBezTo>
                    <a:pt x="1043852" y="604901"/>
                    <a:pt x="646387" y="247059"/>
                    <a:pt x="512375" y="129809"/>
                  </a:cubicBezTo>
                  <a:cubicBezTo>
                    <a:pt x="378364" y="12559"/>
                    <a:pt x="286992" y="-74237"/>
                    <a:pt x="201712" y="93263"/>
                  </a:cubicBezTo>
                  <a:close/>
                </a:path>
              </a:pathLst>
            </a:custGeom>
            <a:solidFill>
              <a:srgbClr val="3366FF">
                <a:alpha val="13000"/>
              </a:srgbClr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endParaRPr>
            </a:p>
          </p:txBody>
        </p:sp>
      </p:grpSp>
      <p:sp>
        <p:nvSpPr>
          <p:cNvPr id="4441" name="矩形 437"/>
          <p:cNvSpPr>
            <a:spLocks noChangeArrowheads="1"/>
          </p:cNvSpPr>
          <p:nvPr/>
        </p:nvSpPr>
        <p:spPr bwMode="auto">
          <a:xfrm>
            <a:off x="10592062" y="9912922"/>
            <a:ext cx="2259015" cy="21993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1" hangingPunct="1"/>
            <a:endParaRPr lang="zh-CN" alt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02" name="圆角矩形 501"/>
          <p:cNvSpPr/>
          <p:nvPr/>
        </p:nvSpPr>
        <p:spPr bwMode="auto">
          <a:xfrm>
            <a:off x="14413730" y="10969074"/>
            <a:ext cx="6652489" cy="2476329"/>
          </a:xfrm>
          <a:prstGeom prst="roundRect">
            <a:avLst>
              <a:gd name="adj" fmla="val 9427"/>
            </a:avLst>
          </a:prstGeom>
          <a:solidFill>
            <a:schemeClr val="tx1">
              <a:lumMod val="10000"/>
              <a:lumOff val="90000"/>
            </a:schemeClr>
          </a:solidFill>
          <a:ln w="28575" cmpd="sng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pPr eaLnBrk="1" hangingPunct="1">
              <a:defRPr/>
            </a:pPr>
            <a:endParaRPr lang="zh-CN" altLang="en-US" sz="29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115" name="Rectangle 1027"/>
          <p:cNvSpPr txBox="1">
            <a:spLocks noChangeArrowheads="1"/>
          </p:cNvSpPr>
          <p:nvPr/>
        </p:nvSpPr>
        <p:spPr bwMode="auto">
          <a:xfrm>
            <a:off x="14353252" y="10953047"/>
            <a:ext cx="6733127" cy="245204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2075" tIns="46038" rIns="92075" bIns="46038"/>
          <a:lstStyle>
            <a:lvl1pPr marL="547688" indent="-3429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39763" indent="-28575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1"/>
              </a:spcBef>
              <a:buClr>
                <a:srgbClr val="170981"/>
              </a:buClr>
              <a:buSzPct val="80000"/>
              <a:buFont typeface="Wingdings" charset="0"/>
              <a:buChar char="§"/>
            </a:pPr>
            <a:r>
              <a:rPr kumimoji="0" lang="en-US" altLang="zh-CN" sz="2600" b="1" dirty="0">
                <a:solidFill>
                  <a:srgbClr val="000000"/>
                </a:solidFill>
                <a:ea typeface="SimSun" charset="0"/>
                <a:cs typeface="SimSun" charset="0"/>
              </a:rPr>
              <a:t>Integrated data and computation </a:t>
            </a:r>
            <a:r>
              <a:rPr kumimoji="0" lang="en-US" altLang="zh-CN" sz="2600" b="1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management</a:t>
            </a:r>
          </a:p>
          <a:p>
            <a:pPr lvl="1" eaLnBrk="1" hangingPunct="1">
              <a:lnSpc>
                <a:spcPct val="90000"/>
              </a:lnSpc>
              <a:spcBef>
                <a:spcPts val="601"/>
              </a:spcBef>
              <a:buClr>
                <a:srgbClr val="170981"/>
              </a:buClr>
              <a:buSzPct val="80000"/>
              <a:buFont typeface="Wingdings" charset="0"/>
              <a:buChar char="§"/>
            </a:pPr>
            <a:r>
              <a:rPr kumimoji="0" lang="en-US" altLang="zh-CN" sz="2600" dirty="0">
                <a:solidFill>
                  <a:srgbClr val="000000"/>
                </a:solidFill>
                <a:ea typeface="SimSun" charset="0"/>
                <a:cs typeface="SimSun" charset="0"/>
              </a:rPr>
              <a:t>Generalized MPI-interoperable </a:t>
            </a:r>
            <a:r>
              <a:rPr kumimoji="0" lang="en-US" altLang="zh-CN" sz="26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Active Messages </a:t>
            </a:r>
            <a:r>
              <a:rPr kumimoji="0" lang="en-US" altLang="zh-CN" sz="2600" dirty="0">
                <a:solidFill>
                  <a:srgbClr val="000000"/>
                </a:solidFill>
                <a:ea typeface="SimSun" charset="0"/>
                <a:cs typeface="SimSun" charset="0"/>
              </a:rPr>
              <a:t>framework (MPI-AM</a:t>
            </a:r>
            <a:r>
              <a:rPr kumimoji="0" lang="en-US" altLang="zh-CN" sz="26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1"/>
              </a:spcBef>
              <a:buClr>
                <a:srgbClr val="170981"/>
              </a:buClr>
              <a:buSzPct val="80000"/>
              <a:buFont typeface="Wingdings" charset="0"/>
              <a:buChar char="§"/>
            </a:pPr>
            <a:r>
              <a:rPr kumimoji="0" lang="en-US" altLang="zh-CN" sz="26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Optimized </a:t>
            </a:r>
            <a:r>
              <a:rPr kumimoji="0" lang="en-US" altLang="zh-CN" sz="2600" dirty="0">
                <a:solidFill>
                  <a:srgbClr val="000000"/>
                </a:solidFill>
                <a:ea typeface="SimSun" charset="0"/>
                <a:cs typeface="SimSun" charset="0"/>
              </a:rPr>
              <a:t>MPI-</a:t>
            </a:r>
            <a:r>
              <a:rPr kumimoji="0" lang="en-US" altLang="zh-CN" sz="26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AM</a:t>
            </a:r>
          </a:p>
          <a:p>
            <a:pPr lvl="1" eaLnBrk="1" hangingPunct="1">
              <a:lnSpc>
                <a:spcPct val="90000"/>
              </a:lnSpc>
              <a:spcBef>
                <a:spcPts val="601"/>
              </a:spcBef>
              <a:buClr>
                <a:srgbClr val="170981"/>
              </a:buClr>
              <a:buSzPct val="80000"/>
              <a:buFont typeface="Wingdings" charset="0"/>
              <a:buChar char="§"/>
            </a:pPr>
            <a:r>
              <a:rPr kumimoji="0" lang="en-US" altLang="zh-CN" sz="2800" dirty="0">
                <a:solidFill>
                  <a:srgbClr val="000000"/>
                </a:solidFill>
                <a:ea typeface="宋体" charset="0"/>
                <a:cs typeface="宋体" charset="0"/>
              </a:rPr>
              <a:t>Asynchronous processing in MPI-</a:t>
            </a:r>
            <a:r>
              <a:rPr kumimoji="0" lang="en-US" altLang="zh-CN" sz="28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AM</a:t>
            </a:r>
            <a:endParaRPr kumimoji="0" lang="en-US" altLang="zh-CN" sz="2600" dirty="0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505" name="下箭头 504"/>
          <p:cNvSpPr/>
          <p:nvPr/>
        </p:nvSpPr>
        <p:spPr bwMode="auto">
          <a:xfrm rot="18310960">
            <a:off x="12991243" y="11271297"/>
            <a:ext cx="1460470" cy="1247827"/>
          </a:xfrm>
          <a:prstGeom prst="downArrow">
            <a:avLst>
              <a:gd name="adj1" fmla="val 61384"/>
              <a:gd name="adj2" fmla="val 39976"/>
            </a:avLst>
          </a:prstGeom>
          <a:ln w="28575" cmpd="sng"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 eaLnBrk="1" hangingPunct="1">
              <a:defRPr/>
            </a:pPr>
            <a:endParaRPr lang="zh-CN" altLang="en-US" sz="29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119" name="文本框 506"/>
          <p:cNvSpPr txBox="1">
            <a:spLocks noChangeArrowheads="1"/>
          </p:cNvSpPr>
          <p:nvPr/>
        </p:nvSpPr>
        <p:spPr bwMode="auto">
          <a:xfrm>
            <a:off x="12438139" y="12431850"/>
            <a:ext cx="189563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altLang="zh-CN" sz="2600" dirty="0" smtClean="0">
                <a:solidFill>
                  <a:srgbClr val="000000"/>
                </a:solidFill>
              </a:rPr>
              <a:t>MPI standard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grpSp>
        <p:nvGrpSpPr>
          <p:cNvPr id="4120" name="组 507"/>
          <p:cNvGrpSpPr>
            <a:grpSpLocks/>
          </p:cNvGrpSpPr>
          <p:nvPr/>
        </p:nvGrpSpPr>
        <p:grpSpPr bwMode="auto">
          <a:xfrm>
            <a:off x="10590968" y="8307882"/>
            <a:ext cx="7775282" cy="592117"/>
            <a:chOff x="10586800" y="8650505"/>
            <a:chExt cx="7772400" cy="591487"/>
          </a:xfrm>
        </p:grpSpPr>
        <p:sp>
          <p:nvSpPr>
            <p:cNvPr id="509" name="五边形 508"/>
            <p:cNvSpPr/>
            <p:nvPr/>
          </p:nvSpPr>
          <p:spPr>
            <a:xfrm>
              <a:off x="10586800" y="8677591"/>
              <a:ext cx="7772400" cy="564401"/>
            </a:xfrm>
            <a:prstGeom prst="homePlate">
              <a:avLst/>
            </a:prstGeom>
            <a:gradFill>
              <a:gsLst>
                <a:gs pos="0">
                  <a:srgbClr val="800000"/>
                </a:gs>
                <a:gs pos="100000">
                  <a:srgbClr val="CC6666"/>
                </a:gs>
              </a:gsLst>
              <a:lin ang="21000000" scaled="0"/>
            </a:gra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38" name="文本框 509"/>
            <p:cNvSpPr txBox="1">
              <a:spLocks noChangeArrowheads="1"/>
            </p:cNvSpPr>
            <p:nvPr/>
          </p:nvSpPr>
          <p:spPr bwMode="auto">
            <a:xfrm>
              <a:off x="10619787" y="8650505"/>
              <a:ext cx="6781800" cy="538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2900" b="1" dirty="0">
                  <a:solidFill>
                    <a:srgbClr val="FFFFFF"/>
                  </a:solidFill>
                </a:rPr>
                <a:t>Plan of Study</a:t>
              </a:r>
              <a:endParaRPr lang="zh-CN" altLang="en-US" sz="29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511" name="圆角矩形 510"/>
          <p:cNvSpPr/>
          <p:nvPr/>
        </p:nvSpPr>
        <p:spPr bwMode="auto">
          <a:xfrm>
            <a:off x="14393571" y="8165934"/>
            <a:ext cx="6652484" cy="2739558"/>
          </a:xfrm>
          <a:prstGeom prst="roundRect">
            <a:avLst>
              <a:gd name="adj" fmla="val 10310"/>
            </a:avLst>
          </a:prstGeom>
          <a:solidFill>
            <a:schemeClr val="tx1">
              <a:lumMod val="10000"/>
              <a:lumOff val="90000"/>
            </a:schemeClr>
          </a:solidFill>
          <a:ln w="28575" cmpd="sng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pPr eaLnBrk="1" hangingPunct="1">
              <a:defRPr/>
            </a:pPr>
            <a:endParaRPr lang="zh-CN" altLang="en-US" sz="3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122" name="Rectangle 1027"/>
          <p:cNvSpPr txBox="1">
            <a:spLocks noChangeArrowheads="1"/>
          </p:cNvSpPr>
          <p:nvPr/>
        </p:nvSpPr>
        <p:spPr bwMode="auto">
          <a:xfrm>
            <a:off x="14333094" y="8180086"/>
            <a:ext cx="6854081" cy="274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75" tIns="46038" rIns="92075" bIns="46038"/>
          <a:lstStyle>
            <a:lvl1pPr marL="547688" indent="-3429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39763" indent="-28575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1"/>
              </a:spcBef>
              <a:buClr>
                <a:srgbClr val="170981"/>
              </a:buClr>
              <a:buSzPct val="80000"/>
              <a:buFont typeface="Wingdings" charset="0"/>
              <a:buChar char="§"/>
            </a:pPr>
            <a:r>
              <a:rPr kumimoji="0" lang="en-US" altLang="zh-CN" sz="2600" b="1" dirty="0">
                <a:solidFill>
                  <a:srgbClr val="000000"/>
                </a:solidFill>
                <a:ea typeface="SimSun" charset="0"/>
                <a:cs typeface="SimSun" charset="0"/>
              </a:rPr>
              <a:t>Addressing scalability and performance limitations in massive asynchronous </a:t>
            </a:r>
            <a:r>
              <a:rPr kumimoji="0" lang="en-US" altLang="zh-CN" sz="2600" b="1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communication</a:t>
            </a:r>
            <a:endParaRPr kumimoji="0" lang="en-US" altLang="zh-CN" sz="2600" b="1" dirty="0">
              <a:solidFill>
                <a:srgbClr val="000000"/>
              </a:solidFill>
              <a:ea typeface="SimSun" charset="0"/>
              <a:cs typeface="SimSun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1"/>
              </a:spcBef>
              <a:buClr>
                <a:srgbClr val="170981"/>
              </a:buClr>
              <a:buSzPct val="80000"/>
              <a:buFont typeface="Wingdings" charset="0"/>
              <a:buChar char="§"/>
            </a:pPr>
            <a:r>
              <a:rPr kumimoji="0" lang="en-US" altLang="zh-CN" sz="2600" dirty="0">
                <a:solidFill>
                  <a:srgbClr val="000000"/>
                </a:solidFill>
                <a:ea typeface="SimSun" charset="0"/>
                <a:cs typeface="SimSun" charset="0"/>
              </a:rPr>
              <a:t>Tackling scalability challenges in MPI </a:t>
            </a:r>
            <a:r>
              <a:rPr kumimoji="0" lang="en-US" altLang="zh-CN" sz="26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runtime</a:t>
            </a:r>
          </a:p>
          <a:p>
            <a:pPr lvl="1" eaLnBrk="1" hangingPunct="1">
              <a:lnSpc>
                <a:spcPct val="90000"/>
              </a:lnSpc>
              <a:spcBef>
                <a:spcPts val="601"/>
              </a:spcBef>
              <a:buClr>
                <a:srgbClr val="170981"/>
              </a:buClr>
              <a:buSzPct val="80000"/>
              <a:buFont typeface="Wingdings" charset="0"/>
              <a:buChar char="§"/>
            </a:pPr>
            <a:r>
              <a:rPr kumimoji="0" lang="en-US" altLang="zh-CN" sz="2600" dirty="0">
                <a:solidFill>
                  <a:srgbClr val="000000"/>
                </a:solidFill>
                <a:ea typeface="SimSun" charset="0"/>
                <a:cs typeface="SimSun" charset="0"/>
              </a:rPr>
              <a:t>Optimizing MPI runtime for fine-grained </a:t>
            </a:r>
            <a:r>
              <a:rPr kumimoji="0" lang="en-US" altLang="zh-CN" sz="26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operations</a:t>
            </a:r>
            <a:endParaRPr kumimoji="0" lang="en-US" altLang="zh-CN" sz="2600" dirty="0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504" name="下箭头 503"/>
          <p:cNvSpPr/>
          <p:nvPr/>
        </p:nvSpPr>
        <p:spPr bwMode="auto">
          <a:xfrm rot="13651754">
            <a:off x="12973368" y="8992050"/>
            <a:ext cx="1402906" cy="1370426"/>
          </a:xfrm>
          <a:prstGeom prst="downArrow">
            <a:avLst>
              <a:gd name="adj1" fmla="val 58900"/>
              <a:gd name="adj2" fmla="val 44675"/>
            </a:avLst>
          </a:prstGeom>
          <a:ln w="28575" cmpd="sng"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 eaLnBrk="1" hangingPunct="1">
              <a:defRPr/>
            </a:pPr>
            <a:endParaRPr lang="zh-CN" altLang="en-US" sz="29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14" name="五边形 513"/>
          <p:cNvSpPr/>
          <p:nvPr/>
        </p:nvSpPr>
        <p:spPr bwMode="auto">
          <a:xfrm>
            <a:off x="10592553" y="13647802"/>
            <a:ext cx="10293994" cy="565001"/>
          </a:xfrm>
          <a:prstGeom prst="homePlate">
            <a:avLst/>
          </a:prstGeom>
          <a:gradFill>
            <a:gsLst>
              <a:gs pos="0">
                <a:srgbClr val="800000"/>
              </a:gs>
              <a:gs pos="100000">
                <a:srgbClr val="CC6666"/>
              </a:gs>
            </a:gsLst>
            <a:lin ang="21000000" scaled="0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436" name="文本框 514"/>
          <p:cNvSpPr txBox="1">
            <a:spLocks noChangeArrowheads="1"/>
          </p:cNvSpPr>
          <p:nvPr/>
        </p:nvSpPr>
        <p:spPr bwMode="auto">
          <a:xfrm>
            <a:off x="10636241" y="13658031"/>
            <a:ext cx="9805048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zh-CN" sz="2900" b="1" dirty="0">
                <a:solidFill>
                  <a:srgbClr val="FFFFFF"/>
                </a:solidFill>
              </a:rPr>
              <a:t>Integrated Data and Computation Management</a:t>
            </a:r>
            <a:endParaRPr lang="zh-CN" altLang="en-US" sz="2900" b="1" dirty="0">
              <a:solidFill>
                <a:srgbClr val="FFFFFF"/>
              </a:solidFill>
            </a:endParaRPr>
          </a:p>
        </p:txBody>
      </p:sp>
      <p:sp>
        <p:nvSpPr>
          <p:cNvPr id="516" name="五边形 515"/>
          <p:cNvSpPr/>
          <p:nvPr/>
        </p:nvSpPr>
        <p:spPr>
          <a:xfrm>
            <a:off x="357829" y="13087418"/>
            <a:ext cx="9822497" cy="1001450"/>
          </a:xfrm>
          <a:prstGeom prst="homePlate">
            <a:avLst/>
          </a:prstGeom>
          <a:gradFill>
            <a:gsLst>
              <a:gs pos="0">
                <a:srgbClr val="800000"/>
              </a:gs>
              <a:gs pos="100000">
                <a:srgbClr val="CC6666"/>
              </a:gs>
            </a:gsLst>
            <a:lin ang="21000000" scaled="0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4125" name="文本框 516"/>
          <p:cNvSpPr txBox="1">
            <a:spLocks noChangeArrowheads="1"/>
          </p:cNvSpPr>
          <p:nvPr/>
        </p:nvSpPr>
        <p:spPr bwMode="auto">
          <a:xfrm>
            <a:off x="389107" y="13077528"/>
            <a:ext cx="9529152" cy="143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5" rIns="91427" bIns="45715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zh-CN" sz="2900" b="1" dirty="0">
                <a:solidFill>
                  <a:srgbClr val="FFFFFF"/>
                </a:solidFill>
              </a:rPr>
              <a:t>Addressing Scalability and Performance Limitations in Massive </a:t>
            </a:r>
            <a:r>
              <a:rPr lang="en-US" altLang="zh-CN" sz="2900" b="1" dirty="0" smtClean="0">
                <a:solidFill>
                  <a:srgbClr val="FFFFFF"/>
                </a:solidFill>
              </a:rPr>
              <a:t>Asynchronous Communication </a:t>
            </a:r>
            <a:r>
              <a:rPr lang="en-US" altLang="zh-CN" sz="2900" b="1" dirty="0">
                <a:solidFill>
                  <a:srgbClr val="FFFFFF"/>
                </a:solidFill>
              </a:rPr>
              <a:t>Communication</a:t>
            </a:r>
            <a:endParaRPr lang="zh-CN" altLang="en-US" sz="2900" b="1" dirty="0">
              <a:solidFill>
                <a:srgbClr val="FFFFFF"/>
              </a:solidFill>
            </a:endParaRPr>
          </a:p>
        </p:txBody>
      </p:sp>
      <p:sp>
        <p:nvSpPr>
          <p:cNvPr id="4126" name="Rectangle 34"/>
          <p:cNvSpPr>
            <a:spLocks noChangeArrowheads="1"/>
          </p:cNvSpPr>
          <p:nvPr/>
        </p:nvSpPr>
        <p:spPr bwMode="auto">
          <a:xfrm>
            <a:off x="17170400" y="25923524"/>
            <a:ext cx="4013199" cy="2040696"/>
          </a:xfrm>
          <a:prstGeom prst="rect">
            <a:avLst/>
          </a:prstGeom>
          <a:solidFill>
            <a:schemeClr val="bg1"/>
          </a:solidFill>
          <a:ln w="28575">
            <a:solidFill>
              <a:srgbClr val="C05F00"/>
            </a:solidFill>
            <a:prstDash val="dot"/>
            <a:miter lim="800000"/>
            <a:headEnd/>
            <a:tailEnd/>
          </a:ln>
        </p:spPr>
        <p:txBody>
          <a:bodyPr lIns="91440" tIns="91440" rIns="91440" bIns="91440"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GB" altLang="zh-CN" sz="2000" b="1" dirty="0">
                <a:solidFill>
                  <a:srgbClr val="C05F00"/>
                </a:solidFill>
              </a:rPr>
              <a:t>Acknowledgements</a:t>
            </a:r>
          </a:p>
          <a:p>
            <a:pPr>
              <a:lnSpc>
                <a:spcPct val="80000"/>
              </a:lnSpc>
            </a:pPr>
            <a:endParaRPr lang="en-US" altLang="zh-CN" sz="2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This material was based upon work supported by the U.S. Department of Energy, Office of Science, Office of Advanced Scientific Computing Research, under Contracts DE-AC02-06CH11357, DE-FG02-08ER25835, and DE-SC0004131</a:t>
            </a:r>
            <a:r>
              <a:rPr lang="en-US" altLang="zh-CN" sz="1600" dirty="0" smtClean="0">
                <a:solidFill>
                  <a:srgbClr val="000000"/>
                </a:solidFill>
              </a:rPr>
              <a:t>.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sp>
        <p:nvSpPr>
          <p:cNvPr id="522" name="Rectangle 34"/>
          <p:cNvSpPr>
            <a:spLocks noChangeArrowheads="1"/>
          </p:cNvSpPr>
          <p:nvPr/>
        </p:nvSpPr>
        <p:spPr bwMode="auto">
          <a:xfrm>
            <a:off x="9448799" y="3553055"/>
            <a:ext cx="11709401" cy="445895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C05F00"/>
            </a:solidFill>
            <a:prstDash val="dot"/>
            <a:miter lim="800000"/>
            <a:headEnd/>
            <a:tailEnd/>
          </a:ln>
        </p:spPr>
        <p:txBody>
          <a:bodyPr lIns="182880" tIns="182880" rIns="182880" bIns="182880"/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GB" sz="2900" b="1" dirty="0">
                <a:solidFill>
                  <a:srgbClr val="C05F00"/>
                </a:solidFill>
              </a:rPr>
              <a:t>Irregular Computations</a:t>
            </a:r>
          </a:p>
          <a:p>
            <a:pPr>
              <a:defRPr/>
            </a:pPr>
            <a:endParaRPr lang="en-US" sz="700" dirty="0">
              <a:solidFill>
                <a:srgbClr val="000000"/>
              </a:solidFill>
            </a:endParaRPr>
          </a:p>
          <a:p>
            <a:pPr marL="342851" indent="-342851">
              <a:buFont typeface="Arial"/>
              <a:buChar char="•"/>
              <a:defRPr/>
            </a:pPr>
            <a:r>
              <a:rPr lang="en-US" sz="2600" dirty="0">
                <a:solidFill>
                  <a:srgbClr val="000000"/>
                </a:solidFill>
              </a:rPr>
              <a:t>Some of them are organized around </a:t>
            </a:r>
            <a:r>
              <a:rPr lang="en-US" sz="2600" b="1" dirty="0">
                <a:solidFill>
                  <a:srgbClr val="000000"/>
                </a:solidFill>
              </a:rPr>
              <a:t>sparse data structures</a:t>
            </a:r>
          </a:p>
          <a:p>
            <a:pPr marL="342851" indent="-342851">
              <a:buFont typeface="Arial"/>
              <a:buChar char="•"/>
              <a:defRPr/>
            </a:pPr>
            <a:r>
              <a:rPr lang="en-US" sz="2600" dirty="0" smtClean="0">
                <a:solidFill>
                  <a:srgbClr val="000000"/>
                </a:solidFill>
              </a:rPr>
              <a:t>Large amount of </a:t>
            </a:r>
            <a:r>
              <a:rPr lang="en-US" sz="2600" b="1" dirty="0">
                <a:solidFill>
                  <a:srgbClr val="000000"/>
                </a:solidFill>
              </a:rPr>
              <a:t>outstanding asynchronous messages </a:t>
            </a:r>
            <a:r>
              <a:rPr lang="en-US" sz="2600" dirty="0" smtClean="0">
                <a:solidFill>
                  <a:srgbClr val="000000"/>
                </a:solidFill>
              </a:rPr>
              <a:t>involved</a:t>
            </a:r>
            <a:endParaRPr lang="en-US" sz="2600" dirty="0">
              <a:solidFill>
                <a:srgbClr val="000000"/>
              </a:solidFill>
            </a:endParaRPr>
          </a:p>
          <a:p>
            <a:pPr marL="342851" indent="-342851">
              <a:buFont typeface="Arial"/>
              <a:buChar char="•"/>
              <a:defRPr/>
            </a:pPr>
            <a:r>
              <a:rPr lang="en-US" sz="2600" dirty="0">
                <a:solidFill>
                  <a:srgbClr val="000000"/>
                </a:solidFill>
              </a:rPr>
              <a:t>Data movement pattern </a:t>
            </a:r>
            <a:r>
              <a:rPr lang="en-US" sz="2600" dirty="0" smtClean="0">
                <a:solidFill>
                  <a:srgbClr val="000000"/>
                </a:solidFill>
              </a:rPr>
              <a:t>is </a:t>
            </a:r>
            <a:r>
              <a:rPr lang="en-US" sz="2600" b="1" dirty="0" smtClean="0">
                <a:solidFill>
                  <a:srgbClr val="000000"/>
                </a:solidFill>
              </a:rPr>
              <a:t>irregular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</a:rPr>
              <a:t>and </a:t>
            </a:r>
            <a:r>
              <a:rPr lang="en-US" sz="2600" b="1" dirty="0">
                <a:solidFill>
                  <a:srgbClr val="000000"/>
                </a:solidFill>
              </a:rPr>
              <a:t>data-driven</a:t>
            </a:r>
          </a:p>
          <a:p>
            <a:pPr marL="342851" indent="-342851">
              <a:buFont typeface="Arial"/>
              <a:buChar char="•"/>
              <a:defRPr/>
            </a:pPr>
            <a:r>
              <a:rPr lang="en-US" sz="2600" dirty="0">
                <a:solidFill>
                  <a:srgbClr val="000000"/>
                </a:solidFill>
              </a:rPr>
              <a:t>Increasing trend of applications migrated from regular computation model to irregular computation model, due to reasons of </a:t>
            </a:r>
            <a:r>
              <a:rPr lang="en-US" sz="2600" b="1" dirty="0">
                <a:solidFill>
                  <a:srgbClr val="000000"/>
                </a:solidFill>
              </a:rPr>
              <a:t>computation complexity</a:t>
            </a:r>
            <a:r>
              <a:rPr lang="en-US" sz="2600" dirty="0">
                <a:solidFill>
                  <a:srgbClr val="000000"/>
                </a:solidFill>
              </a:rPr>
              <a:t>, </a:t>
            </a:r>
            <a:r>
              <a:rPr lang="en-US" sz="2600" b="1" dirty="0">
                <a:solidFill>
                  <a:srgbClr val="000000"/>
                </a:solidFill>
              </a:rPr>
              <a:t>power consumption</a:t>
            </a:r>
            <a:r>
              <a:rPr lang="en-US" sz="2600" dirty="0">
                <a:solidFill>
                  <a:srgbClr val="000000"/>
                </a:solidFill>
              </a:rPr>
              <a:t>, etc.</a:t>
            </a:r>
          </a:p>
          <a:p>
            <a:pPr>
              <a:defRPr/>
            </a:pPr>
            <a:endParaRPr lang="en-US" sz="2200" dirty="0">
              <a:solidFill>
                <a:srgbClr val="000000"/>
              </a:solidFill>
            </a:endParaRPr>
          </a:p>
        </p:txBody>
      </p:sp>
      <p:grpSp>
        <p:nvGrpSpPr>
          <p:cNvPr id="4137" name="组 531"/>
          <p:cNvGrpSpPr>
            <a:grpSpLocks/>
          </p:cNvGrpSpPr>
          <p:nvPr/>
        </p:nvGrpSpPr>
        <p:grpSpPr bwMode="auto">
          <a:xfrm>
            <a:off x="10602572" y="15952146"/>
            <a:ext cx="5338931" cy="3555054"/>
            <a:chOff x="17720321" y="14856899"/>
            <a:chExt cx="3689790" cy="3361407"/>
          </a:xfrm>
        </p:grpSpPr>
        <p:sp>
          <p:nvSpPr>
            <p:cNvPr id="533" name="矩形 532"/>
            <p:cNvSpPr/>
            <p:nvPr/>
          </p:nvSpPr>
          <p:spPr>
            <a:xfrm>
              <a:off x="17925898" y="15215737"/>
              <a:ext cx="389628" cy="148943"/>
            </a:xfrm>
            <a:prstGeom prst="rect">
              <a:avLst/>
            </a:prstGeom>
            <a:solidFill>
              <a:srgbClr val="CC6666"/>
            </a:solidFill>
            <a:ln w="190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0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534" name="矩形 533"/>
            <p:cNvSpPr/>
            <p:nvPr/>
          </p:nvSpPr>
          <p:spPr>
            <a:xfrm>
              <a:off x="18315526" y="15215737"/>
              <a:ext cx="388531" cy="148943"/>
            </a:xfrm>
            <a:prstGeom prst="rect">
              <a:avLst/>
            </a:prstGeom>
            <a:solidFill>
              <a:srgbClr val="CC6666"/>
            </a:solidFill>
            <a:ln w="190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0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535" name="矩形 534"/>
            <p:cNvSpPr/>
            <p:nvPr/>
          </p:nvSpPr>
          <p:spPr>
            <a:xfrm>
              <a:off x="18704057" y="15215737"/>
              <a:ext cx="389629" cy="148943"/>
            </a:xfrm>
            <a:prstGeom prst="rect">
              <a:avLst/>
            </a:prstGeom>
            <a:solidFill>
              <a:srgbClr val="CC6666"/>
            </a:solidFill>
            <a:ln w="190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0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536" name="矩形 535"/>
            <p:cNvSpPr/>
            <p:nvPr/>
          </p:nvSpPr>
          <p:spPr>
            <a:xfrm>
              <a:off x="19662214" y="15217091"/>
              <a:ext cx="389628" cy="148943"/>
            </a:xfrm>
            <a:prstGeom prst="rect">
              <a:avLst/>
            </a:prstGeom>
            <a:solidFill>
              <a:srgbClr val="CC6666"/>
            </a:solidFill>
            <a:ln w="19050" cmpd="sng">
              <a:solidFill>
                <a:srgbClr val="151515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0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537" name="矩形 536"/>
            <p:cNvSpPr/>
            <p:nvPr/>
          </p:nvSpPr>
          <p:spPr>
            <a:xfrm>
              <a:off x="20051842" y="15217091"/>
              <a:ext cx="388531" cy="148943"/>
            </a:xfrm>
            <a:prstGeom prst="rect">
              <a:avLst/>
            </a:prstGeom>
            <a:solidFill>
              <a:srgbClr val="CC6666"/>
            </a:solidFill>
            <a:ln w="19050" cmpd="sng">
              <a:solidFill>
                <a:srgbClr val="151515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0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538" name="矩形 537"/>
            <p:cNvSpPr/>
            <p:nvPr/>
          </p:nvSpPr>
          <p:spPr>
            <a:xfrm>
              <a:off x="20440372" y="15217091"/>
              <a:ext cx="389629" cy="148943"/>
            </a:xfrm>
            <a:prstGeom prst="rect">
              <a:avLst/>
            </a:prstGeom>
            <a:solidFill>
              <a:srgbClr val="CC6666"/>
            </a:solidFill>
            <a:ln w="19050" cmpd="sng">
              <a:solidFill>
                <a:srgbClr val="151515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0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539" name="矩形 538"/>
            <p:cNvSpPr/>
            <p:nvPr/>
          </p:nvSpPr>
          <p:spPr>
            <a:xfrm>
              <a:off x="17933580" y="16259693"/>
              <a:ext cx="389629" cy="148943"/>
            </a:xfrm>
            <a:prstGeom prst="rect">
              <a:avLst/>
            </a:prstGeom>
            <a:solidFill>
              <a:srgbClr val="C0504D"/>
            </a:solidFill>
            <a:ln w="19050" cmpd="sng">
              <a:solidFill>
                <a:srgbClr val="151515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0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540" name="矩形 539"/>
            <p:cNvSpPr/>
            <p:nvPr/>
          </p:nvSpPr>
          <p:spPr>
            <a:xfrm>
              <a:off x="18323209" y="16259693"/>
              <a:ext cx="389628" cy="148943"/>
            </a:xfrm>
            <a:prstGeom prst="rect">
              <a:avLst/>
            </a:prstGeom>
            <a:solidFill>
              <a:srgbClr val="C0504D"/>
            </a:solidFill>
            <a:ln w="19050" cmpd="sng">
              <a:solidFill>
                <a:srgbClr val="151515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0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541" name="矩形 540"/>
            <p:cNvSpPr/>
            <p:nvPr/>
          </p:nvSpPr>
          <p:spPr>
            <a:xfrm>
              <a:off x="18712837" y="16259693"/>
              <a:ext cx="388531" cy="148943"/>
            </a:xfrm>
            <a:prstGeom prst="rect">
              <a:avLst/>
            </a:prstGeom>
            <a:solidFill>
              <a:srgbClr val="C0504D"/>
            </a:solidFill>
            <a:ln w="19050" cmpd="sng">
              <a:solidFill>
                <a:srgbClr val="151515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0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542" name="矩形 541"/>
            <p:cNvSpPr/>
            <p:nvPr/>
          </p:nvSpPr>
          <p:spPr>
            <a:xfrm>
              <a:off x="18798446" y="17732220"/>
              <a:ext cx="388531" cy="148943"/>
            </a:xfrm>
            <a:prstGeom prst="rect">
              <a:avLst/>
            </a:prstGeom>
            <a:solidFill>
              <a:srgbClr val="C0504D"/>
            </a:solidFill>
            <a:ln w="19050" cmpd="sng">
              <a:solidFill>
                <a:srgbClr val="151515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0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543" name="矩形 542"/>
            <p:cNvSpPr/>
            <p:nvPr/>
          </p:nvSpPr>
          <p:spPr>
            <a:xfrm>
              <a:off x="19186976" y="17732220"/>
              <a:ext cx="389629" cy="148943"/>
            </a:xfrm>
            <a:prstGeom prst="rect">
              <a:avLst/>
            </a:prstGeom>
            <a:solidFill>
              <a:srgbClr val="C0504D"/>
            </a:solidFill>
            <a:ln w="19050" cmpd="sng">
              <a:solidFill>
                <a:srgbClr val="151515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0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544" name="矩形 543"/>
            <p:cNvSpPr/>
            <p:nvPr/>
          </p:nvSpPr>
          <p:spPr>
            <a:xfrm>
              <a:off x="19576605" y="17732220"/>
              <a:ext cx="389628" cy="148943"/>
            </a:xfrm>
            <a:prstGeom prst="rect">
              <a:avLst/>
            </a:prstGeom>
            <a:solidFill>
              <a:srgbClr val="C0504D"/>
            </a:solidFill>
            <a:ln w="19050" cmpd="sng">
              <a:solidFill>
                <a:srgbClr val="151515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0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545" name="矩形 544"/>
            <p:cNvSpPr/>
            <p:nvPr/>
          </p:nvSpPr>
          <p:spPr>
            <a:xfrm>
              <a:off x="19670994" y="16259693"/>
              <a:ext cx="388531" cy="148943"/>
            </a:xfrm>
            <a:prstGeom prst="rect">
              <a:avLst/>
            </a:prstGeom>
            <a:solidFill>
              <a:srgbClr val="C0504D"/>
            </a:solidFill>
            <a:ln w="19050" cmpd="sng">
              <a:solidFill>
                <a:srgbClr val="151515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0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546" name="矩形 545"/>
            <p:cNvSpPr/>
            <p:nvPr/>
          </p:nvSpPr>
          <p:spPr>
            <a:xfrm>
              <a:off x="20059525" y="16259693"/>
              <a:ext cx="389628" cy="148943"/>
            </a:xfrm>
            <a:prstGeom prst="rect">
              <a:avLst/>
            </a:prstGeom>
            <a:solidFill>
              <a:srgbClr val="C0504D"/>
            </a:solidFill>
            <a:ln w="19050" cmpd="sng">
              <a:solidFill>
                <a:srgbClr val="151515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0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547" name="矩形 546"/>
            <p:cNvSpPr/>
            <p:nvPr/>
          </p:nvSpPr>
          <p:spPr>
            <a:xfrm>
              <a:off x="20449153" y="16259693"/>
              <a:ext cx="388531" cy="148943"/>
            </a:xfrm>
            <a:prstGeom prst="rect">
              <a:avLst/>
            </a:prstGeom>
            <a:solidFill>
              <a:srgbClr val="C0504D"/>
            </a:solidFill>
            <a:ln w="19050" cmpd="sng">
              <a:solidFill>
                <a:srgbClr val="151515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0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548" name="下箭头 547"/>
            <p:cNvSpPr/>
            <p:nvPr/>
          </p:nvSpPr>
          <p:spPr>
            <a:xfrm>
              <a:off x="18323209" y="15448630"/>
              <a:ext cx="321580" cy="603897"/>
            </a:xfrm>
            <a:prstGeom prst="downArrow">
              <a:avLst>
                <a:gd name="adj1" fmla="val 38249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0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549" name="下箭头 548"/>
            <p:cNvSpPr/>
            <p:nvPr/>
          </p:nvSpPr>
          <p:spPr>
            <a:xfrm rot="10800000">
              <a:off x="20086963" y="15421550"/>
              <a:ext cx="362190" cy="603897"/>
            </a:xfrm>
            <a:prstGeom prst="downArrow">
              <a:avLst>
                <a:gd name="adj1" fmla="val 33128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0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4421" name="文本框 549"/>
            <p:cNvSpPr txBox="1">
              <a:spLocks noChangeArrowheads="1"/>
            </p:cNvSpPr>
            <p:nvPr/>
          </p:nvSpPr>
          <p:spPr bwMode="auto">
            <a:xfrm>
              <a:off x="18542779" y="15350818"/>
              <a:ext cx="1034260" cy="70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rgbClr val="000000"/>
                  </a:solidFill>
                  <a:cs typeface="Arial" charset="0"/>
                </a:rPr>
                <a:t>AM</a:t>
              </a: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cs typeface="Arial" charset="0"/>
                </a:rPr>
                <a:t>input data</a:t>
              </a:r>
              <a:endParaRPr lang="zh-CN" altLang="en-US" sz="20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422" name="文本框 550"/>
            <p:cNvSpPr txBox="1">
              <a:spLocks noChangeArrowheads="1"/>
            </p:cNvSpPr>
            <p:nvPr/>
          </p:nvSpPr>
          <p:spPr bwMode="auto">
            <a:xfrm>
              <a:off x="20251103" y="15330841"/>
              <a:ext cx="1159008" cy="70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rgbClr val="000000"/>
                  </a:solidFill>
                  <a:cs typeface="Arial" charset="0"/>
                </a:rPr>
                <a:t>AM</a:t>
              </a: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cs typeface="Arial" charset="0"/>
                </a:rPr>
                <a:t>output data</a:t>
              </a:r>
              <a:endParaRPr lang="zh-CN" altLang="en-US" sz="20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423" name="文本框 551"/>
            <p:cNvSpPr txBox="1">
              <a:spLocks noChangeArrowheads="1"/>
            </p:cNvSpPr>
            <p:nvPr/>
          </p:nvSpPr>
          <p:spPr bwMode="auto">
            <a:xfrm>
              <a:off x="19925105" y="17569283"/>
              <a:ext cx="1204154" cy="396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rgbClr val="FF0000"/>
                  </a:solidFill>
                  <a:cs typeface="Arial" charset="0"/>
                </a:rPr>
                <a:t>RMA window</a:t>
              </a:r>
              <a:endParaRPr lang="zh-CN" altLang="en-US" sz="2000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424" name="文本框 552"/>
            <p:cNvSpPr txBox="1">
              <a:spLocks noChangeArrowheads="1"/>
            </p:cNvSpPr>
            <p:nvPr/>
          </p:nvSpPr>
          <p:spPr bwMode="auto">
            <a:xfrm>
              <a:off x="17720321" y="14856899"/>
              <a:ext cx="1574662" cy="396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rgbClr val="000000"/>
                  </a:solidFill>
                  <a:cs typeface="Arial" charset="0"/>
                </a:rPr>
                <a:t>origin input buffer</a:t>
              </a:r>
              <a:endParaRPr lang="zh-CN" altLang="en-US" sz="20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425" name="文本框 553"/>
            <p:cNvSpPr txBox="1">
              <a:spLocks noChangeArrowheads="1"/>
            </p:cNvSpPr>
            <p:nvPr/>
          </p:nvSpPr>
          <p:spPr bwMode="auto">
            <a:xfrm>
              <a:off x="19457195" y="14856900"/>
              <a:ext cx="1647668" cy="396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rgbClr val="000000"/>
                  </a:solidFill>
                  <a:cs typeface="Arial" charset="0"/>
                </a:rPr>
                <a:t>origin output buffer</a:t>
              </a:r>
              <a:endParaRPr lang="zh-CN" altLang="en-US" sz="20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426" name="文本框 554"/>
            <p:cNvSpPr txBox="1">
              <a:spLocks noChangeArrowheads="1"/>
            </p:cNvSpPr>
            <p:nvPr/>
          </p:nvSpPr>
          <p:spPr bwMode="auto">
            <a:xfrm>
              <a:off x="17720323" y="16384606"/>
              <a:ext cx="1574662" cy="396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rgbClr val="000000"/>
                  </a:solidFill>
                  <a:cs typeface="Arial" charset="0"/>
                </a:rPr>
                <a:t>target input buffer</a:t>
              </a:r>
              <a:endParaRPr lang="zh-CN" altLang="en-US" sz="20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427" name="文本框 555"/>
            <p:cNvSpPr txBox="1">
              <a:spLocks noChangeArrowheads="1"/>
            </p:cNvSpPr>
            <p:nvPr/>
          </p:nvSpPr>
          <p:spPr bwMode="auto">
            <a:xfrm>
              <a:off x="19482416" y="16384606"/>
              <a:ext cx="1651177" cy="396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rgbClr val="000000"/>
                  </a:solidFill>
                  <a:cs typeface="Arial" charset="0"/>
                </a:rPr>
                <a:t>target output buffer</a:t>
              </a:r>
              <a:endParaRPr lang="zh-CN" altLang="en-US" sz="20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428" name="文本框 556"/>
            <p:cNvSpPr txBox="1">
              <a:spLocks noChangeArrowheads="1"/>
            </p:cNvSpPr>
            <p:nvPr/>
          </p:nvSpPr>
          <p:spPr bwMode="auto">
            <a:xfrm>
              <a:off x="18354780" y="17821793"/>
              <a:ext cx="2037798" cy="396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rgbClr val="000000"/>
                  </a:solidFill>
                  <a:cs typeface="Arial" charset="0"/>
                </a:rPr>
                <a:t>target persistent buffer</a:t>
              </a:r>
              <a:endParaRPr lang="zh-CN" altLang="en-US" sz="20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429" name="文本框 557"/>
            <p:cNvSpPr txBox="1">
              <a:spLocks noChangeArrowheads="1"/>
            </p:cNvSpPr>
            <p:nvPr/>
          </p:nvSpPr>
          <p:spPr bwMode="auto">
            <a:xfrm>
              <a:off x="17728161" y="15880890"/>
              <a:ext cx="1609046" cy="396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rgbClr val="FF0000"/>
                  </a:solidFill>
                  <a:cs typeface="Arial" charset="0"/>
                </a:rPr>
                <a:t>private memory</a:t>
              </a:r>
              <a:endParaRPr lang="zh-CN" altLang="en-US" sz="2000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430" name="文本框 558"/>
            <p:cNvSpPr txBox="1">
              <a:spLocks noChangeArrowheads="1"/>
            </p:cNvSpPr>
            <p:nvPr/>
          </p:nvSpPr>
          <p:spPr bwMode="auto">
            <a:xfrm>
              <a:off x="19558934" y="15880890"/>
              <a:ext cx="1396067" cy="396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rgbClr val="FF0000"/>
                  </a:solidFill>
                  <a:cs typeface="Arial" charset="0"/>
                </a:rPr>
                <a:t>private memory</a:t>
              </a:r>
              <a:endParaRPr lang="zh-CN" altLang="en-US" sz="2000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60" name="云形 559"/>
            <p:cNvSpPr/>
            <p:nvPr/>
          </p:nvSpPr>
          <p:spPr>
            <a:xfrm>
              <a:off x="18792106" y="16774963"/>
              <a:ext cx="1172046" cy="598278"/>
            </a:xfrm>
            <a:prstGeom prst="cloud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</a:rPr>
                <a:t>AM handler</a:t>
              </a:r>
              <a:endParaRPr kumimoji="1" lang="zh-CN" alt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561" name="下箭头 560"/>
            <p:cNvSpPr/>
            <p:nvPr/>
          </p:nvSpPr>
          <p:spPr>
            <a:xfrm rot="18561448">
              <a:off x="18488764" y="16755780"/>
              <a:ext cx="322259" cy="346824"/>
            </a:xfrm>
            <a:prstGeom prst="downArrow">
              <a:avLst>
                <a:gd name="adj1" fmla="val 38249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0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562" name="下箭头 561"/>
            <p:cNvSpPr/>
            <p:nvPr/>
          </p:nvSpPr>
          <p:spPr>
            <a:xfrm rot="13583236">
              <a:off x="19985864" y="16756533"/>
              <a:ext cx="329752" cy="281173"/>
            </a:xfrm>
            <a:prstGeom prst="downArrow">
              <a:avLst>
                <a:gd name="adj1" fmla="val 38249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0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563" name="左右箭头 562"/>
            <p:cNvSpPr/>
            <p:nvPr/>
          </p:nvSpPr>
          <p:spPr>
            <a:xfrm rot="5400000">
              <a:off x="19185636" y="17370085"/>
              <a:ext cx="419749" cy="318288"/>
            </a:xfrm>
            <a:prstGeom prst="leftRightArrow">
              <a:avLst>
                <a:gd name="adj1" fmla="val 45169"/>
                <a:gd name="adj2" fmla="val 4033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8800">
                <a:solidFill>
                  <a:srgbClr val="000000"/>
                </a:solidFill>
              </a:endParaRPr>
            </a:p>
          </p:txBody>
        </p:sp>
      </p:grpSp>
      <p:sp>
        <p:nvSpPr>
          <p:cNvPr id="4138" name="Rectangle 1027"/>
          <p:cNvSpPr txBox="1">
            <a:spLocks noChangeArrowheads="1"/>
          </p:cNvSpPr>
          <p:nvPr/>
        </p:nvSpPr>
        <p:spPr bwMode="auto">
          <a:xfrm>
            <a:off x="10483093" y="19446164"/>
            <a:ext cx="5294905" cy="125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62" tIns="46032" rIns="92062" bIns="46032"/>
          <a:lstStyle>
            <a:lvl1pPr marL="342900" indent="-3429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170981"/>
              </a:buClr>
              <a:buSzPct val="80000"/>
              <a:buFont typeface="Wingdings" charset="0"/>
              <a:buChar char="§"/>
            </a:pPr>
            <a:r>
              <a:rPr kumimoji="0" lang="en-US" altLang="zh-CN" sz="2600" b="1" dirty="0">
                <a:solidFill>
                  <a:srgbClr val="000000"/>
                </a:solidFill>
                <a:ea typeface="Calibri" charset="0"/>
                <a:cs typeface="Calibri" charset="0"/>
              </a:rPr>
              <a:t>Streaming AMs: </a:t>
            </a:r>
            <a:r>
              <a:rPr kumimoji="0" lang="en-US" altLang="zh-CN" sz="2600" dirty="0">
                <a:solidFill>
                  <a:srgbClr val="000000"/>
                </a:solidFill>
                <a:ea typeface="Calibri" charset="0"/>
                <a:cs typeface="Calibri" charset="0"/>
              </a:rPr>
              <a:t>user-defined “segment” </a:t>
            </a:r>
            <a:r>
              <a:rPr kumimoji="0" lang="en-US" altLang="zh-CN" sz="2600" dirty="0">
                <a:solidFill>
                  <a:srgbClr val="000000"/>
                </a:solidFill>
                <a:ea typeface="宋体" charset="0"/>
              </a:rPr>
              <a:t>—</a:t>
            </a:r>
            <a:r>
              <a:rPr kumimoji="0" lang="en-US" altLang="zh-CN" sz="2600" dirty="0">
                <a:solidFill>
                  <a:srgbClr val="000000"/>
                </a:solidFill>
                <a:ea typeface="Calibri" charset="0"/>
                <a:cs typeface="Calibri" charset="0"/>
              </a:rPr>
              <a:t> minimum number of elements for AM execution</a:t>
            </a:r>
          </a:p>
        </p:txBody>
      </p:sp>
      <p:sp>
        <p:nvSpPr>
          <p:cNvPr id="565" name="Rectangle 1027"/>
          <p:cNvSpPr txBox="1">
            <a:spLocks noChangeArrowheads="1"/>
          </p:cNvSpPr>
          <p:nvPr/>
        </p:nvSpPr>
        <p:spPr bwMode="auto">
          <a:xfrm>
            <a:off x="15857055" y="14222597"/>
            <a:ext cx="5309961" cy="798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62" tIns="46032" rIns="92062" bIns="46032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0981"/>
              </a:buClr>
              <a:buSzPct val="8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0"/>
              <a:buChar char="§"/>
              <a:defRPr sz="2000">
                <a:solidFill>
                  <a:srgbClr val="120761"/>
                </a:solidFill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宋体" charset="0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zh-CN" sz="2600" b="1" dirty="0">
                <a:solidFill>
                  <a:srgbClr val="000000"/>
                </a:solidFill>
                <a:cs typeface="Calibri" pitchFamily="34" charset="0"/>
              </a:rPr>
              <a:t>Correctness semantics</a:t>
            </a:r>
          </a:p>
          <a:p>
            <a:pPr marL="365708" lvl="1">
              <a:defRPr/>
            </a:pPr>
            <a:r>
              <a:rPr lang="en-US" altLang="zh-CN" sz="2600" b="1" dirty="0">
                <a:solidFill>
                  <a:srgbClr val="000000"/>
                </a:solidFill>
                <a:cs typeface="Calibri" pitchFamily="34" charset="0"/>
              </a:rPr>
              <a:t>Interoperability</a:t>
            </a:r>
            <a:r>
              <a:rPr lang="en-US" altLang="zh-CN" sz="2600" dirty="0">
                <a:solidFill>
                  <a:srgbClr val="000000"/>
                </a:solidFill>
                <a:cs typeface="Calibri" pitchFamily="34" charset="0"/>
              </a:rPr>
              <a:t>: in SEPARATE window model, if AM and RMA, </a:t>
            </a:r>
            <a:r>
              <a:rPr lang="en-US" altLang="zh-CN" sz="2600" dirty="0" smtClean="0">
                <a:solidFill>
                  <a:srgbClr val="000000"/>
                </a:solidFill>
                <a:cs typeface="Calibri" pitchFamily="34" charset="0"/>
              </a:rPr>
              <a:t>or AM </a:t>
            </a:r>
            <a:r>
              <a:rPr lang="en-US" altLang="zh-CN" sz="2600" dirty="0">
                <a:solidFill>
                  <a:srgbClr val="000000"/>
                </a:solidFill>
                <a:cs typeface="Calibri" pitchFamily="34" charset="0"/>
              </a:rPr>
              <a:t>and AM, or AM </a:t>
            </a:r>
            <a:r>
              <a:rPr lang="en-US" altLang="zh-CN" sz="2600" dirty="0" smtClean="0">
                <a:solidFill>
                  <a:srgbClr val="000000"/>
                </a:solidFill>
                <a:cs typeface="Calibri" pitchFamily="34" charset="0"/>
              </a:rPr>
              <a:t>and local </a:t>
            </a:r>
            <a:r>
              <a:rPr lang="en-US" altLang="zh-CN" sz="2600" dirty="0">
                <a:solidFill>
                  <a:srgbClr val="000000"/>
                </a:solidFill>
                <a:cs typeface="Calibri" pitchFamily="34" charset="0"/>
              </a:rPr>
              <a:t>STORE, update on the same window</a:t>
            </a:r>
            <a:r>
              <a:rPr lang="en-US" altLang="zh-CN" sz="2600" dirty="0" smtClean="0">
                <a:solidFill>
                  <a:srgbClr val="000000"/>
                </a:solidFill>
                <a:cs typeface="Calibri" pitchFamily="34" charset="0"/>
              </a:rPr>
              <a:t>, either on overlapping or on non</a:t>
            </a:r>
            <a:r>
              <a:rPr lang="en-US" altLang="zh-CN" sz="2600" dirty="0">
                <a:solidFill>
                  <a:srgbClr val="000000"/>
                </a:solidFill>
                <a:cs typeface="Calibri" pitchFamily="34" charset="0"/>
              </a:rPr>
              <a:t>-overlapping locations, result is undefined</a:t>
            </a:r>
          </a:p>
          <a:p>
            <a:pPr marL="365708" lvl="1">
              <a:defRPr/>
            </a:pPr>
            <a:r>
              <a:rPr lang="en-US" altLang="zh-CN" sz="2600" b="1" dirty="0">
                <a:solidFill>
                  <a:srgbClr val="000000"/>
                </a:solidFill>
                <a:cs typeface="Calibri" pitchFamily="34" charset="0"/>
              </a:rPr>
              <a:t>Memory consistency</a:t>
            </a:r>
            <a:r>
              <a:rPr lang="en-US" altLang="zh-CN" sz="2600" dirty="0">
                <a:solidFill>
                  <a:srgbClr val="000000"/>
                </a:solidFill>
                <a:cs typeface="Calibri" pitchFamily="34" charset="0"/>
              </a:rPr>
              <a:t>: MPI runtime must </a:t>
            </a:r>
            <a:r>
              <a:rPr lang="en-US" altLang="zh-CN" sz="2600" dirty="0" smtClean="0">
                <a:solidFill>
                  <a:srgbClr val="000000"/>
                </a:solidFill>
                <a:cs typeface="Calibri" pitchFamily="34" charset="0"/>
              </a:rPr>
              <a:t>ensure memory consistency of RMA window</a:t>
            </a:r>
            <a:endParaRPr lang="en-US" altLang="zh-CN" sz="2600" dirty="0">
              <a:solidFill>
                <a:srgbClr val="000000"/>
              </a:solidFill>
              <a:cs typeface="Calibri" pitchFamily="34" charset="0"/>
            </a:endParaRPr>
          </a:p>
          <a:p>
            <a:pPr marL="365708" lvl="1">
              <a:defRPr/>
            </a:pPr>
            <a:r>
              <a:rPr lang="en-US" altLang="zh-CN" sz="2600" b="1" dirty="0" smtClean="0">
                <a:solidFill>
                  <a:srgbClr val="000000"/>
                </a:solidFill>
                <a:cs typeface="Calibri" pitchFamily="34" charset="0"/>
              </a:rPr>
              <a:t>Ordering</a:t>
            </a:r>
            <a:r>
              <a:rPr lang="en-US" altLang="zh-CN" sz="2600" dirty="0">
                <a:solidFill>
                  <a:srgbClr val="000000"/>
                </a:solidFill>
                <a:cs typeface="Calibri" pitchFamily="34" charset="0"/>
              </a:rPr>
              <a:t>: </a:t>
            </a:r>
            <a:r>
              <a:rPr lang="en-US" altLang="zh-CN" sz="2600" dirty="0" smtClean="0">
                <a:solidFill>
                  <a:srgbClr val="000000"/>
                </a:solidFill>
                <a:cs typeface="Calibri" pitchFamily="34" charset="0"/>
              </a:rPr>
              <a:t>three orderings </a:t>
            </a:r>
            <a:r>
              <a:rPr lang="en-US" altLang="zh-CN" sz="2600" dirty="0">
                <a:solidFill>
                  <a:srgbClr val="000000"/>
                </a:solidFill>
                <a:cs typeface="Calibri" pitchFamily="34" charset="0"/>
              </a:rPr>
              <a:t>are imposed by default </a:t>
            </a:r>
            <a:r>
              <a:rPr lang="en-US" altLang="zh-CN" sz="2600" dirty="0" smtClean="0">
                <a:solidFill>
                  <a:srgbClr val="000000"/>
                </a:solidFill>
                <a:cs typeface="Calibri" pitchFamily="34" charset="0"/>
              </a:rPr>
              <a:t>-- </a:t>
            </a:r>
            <a:r>
              <a:rPr lang="en-US" altLang="zh-CN" sz="2600" dirty="0">
                <a:solidFill>
                  <a:srgbClr val="000000"/>
                </a:solidFill>
                <a:cs typeface="Calibri" pitchFamily="34" charset="0"/>
              </a:rPr>
              <a:t>AMs with different operations; AMs with the same operation; segments within AM</a:t>
            </a:r>
          </a:p>
          <a:p>
            <a:pPr marL="365708" lvl="1">
              <a:defRPr/>
            </a:pPr>
            <a:r>
              <a:rPr lang="en-US" altLang="zh-CN" sz="2600" b="1" dirty="0">
                <a:solidFill>
                  <a:srgbClr val="000000"/>
                </a:solidFill>
                <a:cs typeface="Calibri" pitchFamily="34" charset="0"/>
              </a:rPr>
              <a:t>Concurrency</a:t>
            </a:r>
            <a:r>
              <a:rPr lang="en-US" altLang="zh-CN" sz="2600" dirty="0">
                <a:solidFill>
                  <a:srgbClr val="000000"/>
                </a:solidFill>
                <a:cs typeface="Calibri" pitchFamily="34" charset="0"/>
              </a:rPr>
              <a:t>: by default, MPI runtime behaves “as if” AMs are executed in sequential order</a:t>
            </a:r>
          </a:p>
        </p:txBody>
      </p:sp>
      <p:sp>
        <p:nvSpPr>
          <p:cNvPr id="582" name="矩形 581"/>
          <p:cNvSpPr/>
          <p:nvPr/>
        </p:nvSpPr>
        <p:spPr>
          <a:xfrm>
            <a:off x="10597693" y="14361526"/>
            <a:ext cx="5118816" cy="1588714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7" tIns="45715" rIns="91427" bIns="45715" anchor="ctr"/>
          <a:lstStyle/>
          <a:p>
            <a:pPr>
              <a:defRPr/>
            </a:pPr>
            <a:r>
              <a:rPr lang="en-US" altLang="zh-CN" sz="2600" b="1" dirty="0">
                <a:solidFill>
                  <a:srgbClr val="000000"/>
                </a:solidFill>
                <a:cs typeface="Calibri" pitchFamily="34" charset="0"/>
              </a:rPr>
              <a:t>MPI-AM</a:t>
            </a:r>
            <a:r>
              <a:rPr lang="en-US" altLang="zh-CN" sz="2600" dirty="0">
                <a:solidFill>
                  <a:srgbClr val="000000"/>
                </a:solidFill>
                <a:cs typeface="Calibri" pitchFamily="34" charset="0"/>
              </a:rPr>
              <a:t>: </a:t>
            </a:r>
            <a:r>
              <a:rPr lang="en-US" altLang="zh-CN" sz="2600" dirty="0" smtClean="0">
                <a:solidFill>
                  <a:srgbClr val="000000"/>
                </a:solidFill>
                <a:cs typeface="Calibri" pitchFamily="34" charset="0"/>
              </a:rPr>
              <a:t>MPI</a:t>
            </a:r>
            <a:r>
              <a:rPr lang="en-US" altLang="zh-CN" sz="2600" dirty="0">
                <a:solidFill>
                  <a:srgbClr val="000000"/>
                </a:solidFill>
                <a:cs typeface="Calibri" pitchFamily="34" charset="0"/>
              </a:rPr>
              <a:t>-interoperable framework that can dynamically manage data movement and user-defined remote </a:t>
            </a:r>
            <a:r>
              <a:rPr lang="en-US" altLang="zh-CN" sz="2600" dirty="0" smtClean="0">
                <a:solidFill>
                  <a:srgbClr val="000000"/>
                </a:solidFill>
                <a:cs typeface="Calibri" pitchFamily="34" charset="0"/>
              </a:rPr>
              <a:t>computation</a:t>
            </a:r>
            <a:endParaRPr lang="en-US" altLang="zh-CN" sz="2600" dirty="0">
              <a:solidFill>
                <a:srgbClr val="000000"/>
              </a:solidFill>
              <a:cs typeface="Calibri" pitchFamily="34" charset="0"/>
            </a:endParaRPr>
          </a:p>
        </p:txBody>
      </p:sp>
      <p:cxnSp>
        <p:nvCxnSpPr>
          <p:cNvPr id="583" name="直线连接符 582"/>
          <p:cNvCxnSpPr/>
          <p:nvPr/>
        </p:nvCxnSpPr>
        <p:spPr>
          <a:xfrm flipH="1">
            <a:off x="15845023" y="14274800"/>
            <a:ext cx="4577" cy="1146256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47" name="Rectangle 1027"/>
          <p:cNvSpPr txBox="1">
            <a:spLocks noChangeArrowheads="1"/>
          </p:cNvSpPr>
          <p:nvPr/>
        </p:nvSpPr>
        <p:spPr bwMode="auto">
          <a:xfrm>
            <a:off x="10487522" y="22888812"/>
            <a:ext cx="5488436" cy="498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62" tIns="46032" rIns="92062" bIns="46032"/>
          <a:lstStyle>
            <a:lvl1pPr marL="342900" indent="-3429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170981"/>
              </a:buClr>
              <a:buSzPct val="80000"/>
              <a:buFont typeface="Wingdings" charset="0"/>
              <a:buChar char="§"/>
            </a:pPr>
            <a:r>
              <a:rPr kumimoji="0" lang="en-US" altLang="zh-CN" sz="2600" b="1" dirty="0">
                <a:solidFill>
                  <a:srgbClr val="000000"/>
                </a:solidFill>
                <a:ea typeface="Calibri" charset="0"/>
                <a:cs typeface="Calibri" charset="0"/>
              </a:rPr>
              <a:t>Asynchronous processing</a:t>
            </a:r>
            <a:endParaRPr kumimoji="0" lang="en-US" altLang="zh-CN" sz="2600" dirty="0">
              <a:solidFill>
                <a:srgbClr val="000000"/>
              </a:solidFill>
              <a:ea typeface="Calibri" charset="0"/>
              <a:cs typeface="Calibri" charset="0"/>
            </a:endParaRPr>
          </a:p>
        </p:txBody>
      </p:sp>
      <p:grpSp>
        <p:nvGrpSpPr>
          <p:cNvPr id="4148" name="组 584"/>
          <p:cNvGrpSpPr>
            <a:grpSpLocks/>
          </p:cNvGrpSpPr>
          <p:nvPr/>
        </p:nvGrpSpPr>
        <p:grpSpPr bwMode="auto">
          <a:xfrm>
            <a:off x="10598426" y="23460542"/>
            <a:ext cx="5140560" cy="2299339"/>
            <a:chOff x="3860958" y="3706420"/>
            <a:chExt cx="5286942" cy="2438317"/>
          </a:xfrm>
        </p:grpSpPr>
        <p:sp>
          <p:nvSpPr>
            <p:cNvPr id="586" name="线形标注 1 585"/>
            <p:cNvSpPr/>
            <p:nvPr/>
          </p:nvSpPr>
          <p:spPr>
            <a:xfrm>
              <a:off x="7483676" y="4282492"/>
              <a:ext cx="1270295" cy="355374"/>
            </a:xfrm>
            <a:prstGeom prst="borderCallout1">
              <a:avLst>
                <a:gd name="adj1" fmla="val 70023"/>
                <a:gd name="adj2" fmla="val 1474"/>
                <a:gd name="adj3" fmla="val 240730"/>
                <a:gd name="adj4" fmla="val -15761"/>
              </a:avLst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/>
                  <a:cs typeface="Calibri"/>
                </a:rPr>
                <a:t>network</a:t>
              </a:r>
              <a:endParaRPr kumimoji="1" lang="zh-CN" altLang="en-US" sz="20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587" name="矩形 586"/>
            <p:cNvSpPr/>
            <p:nvPr/>
          </p:nvSpPr>
          <p:spPr>
            <a:xfrm>
              <a:off x="5214447" y="3841094"/>
              <a:ext cx="422321" cy="49212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1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588" name="矩形 587"/>
            <p:cNvSpPr/>
            <p:nvPr/>
          </p:nvSpPr>
          <p:spPr>
            <a:xfrm>
              <a:off x="5636767" y="3841094"/>
              <a:ext cx="423808" cy="49212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1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589" name="椭圆 588"/>
            <p:cNvSpPr/>
            <p:nvPr/>
          </p:nvSpPr>
          <p:spPr>
            <a:xfrm>
              <a:off x="5714094" y="4789408"/>
              <a:ext cx="1000781" cy="94675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mpd="sng">
              <a:solidFill>
                <a:srgbClr val="292934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10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590" name="椭圆 589"/>
            <p:cNvSpPr/>
            <p:nvPr/>
          </p:nvSpPr>
          <p:spPr>
            <a:xfrm>
              <a:off x="4560147" y="4789408"/>
              <a:ext cx="1000781" cy="94675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mpd="sng">
              <a:solidFill>
                <a:srgbClr val="292934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10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591" name="直线连接符 590"/>
            <p:cNvCxnSpPr/>
            <p:nvPr/>
          </p:nvCxnSpPr>
          <p:spPr>
            <a:xfrm flipH="1">
              <a:off x="5560928" y="4333218"/>
              <a:ext cx="75839" cy="929566"/>
            </a:xfrm>
            <a:prstGeom prst="line">
              <a:avLst/>
            </a:prstGeom>
            <a:ln w="28575" cmpd="sng">
              <a:solidFill>
                <a:srgbClr val="292934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线连接符 591"/>
            <p:cNvCxnSpPr/>
            <p:nvPr/>
          </p:nvCxnSpPr>
          <p:spPr>
            <a:xfrm>
              <a:off x="5636767" y="4333218"/>
              <a:ext cx="77326" cy="985808"/>
            </a:xfrm>
            <a:prstGeom prst="line">
              <a:avLst/>
            </a:prstGeom>
            <a:ln w="28575" cmpd="sng">
              <a:solidFill>
                <a:srgbClr val="292934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线连接符 592"/>
            <p:cNvCxnSpPr>
              <a:endCxn id="590" idx="1"/>
            </p:cNvCxnSpPr>
            <p:nvPr/>
          </p:nvCxnSpPr>
          <p:spPr>
            <a:xfrm flipH="1">
              <a:off x="4707365" y="4333218"/>
              <a:ext cx="507082" cy="593673"/>
            </a:xfrm>
            <a:prstGeom prst="line">
              <a:avLst/>
            </a:prstGeom>
            <a:ln w="28575" cmpd="sng">
              <a:solidFill>
                <a:srgbClr val="292934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线连接符 593"/>
            <p:cNvCxnSpPr>
              <a:endCxn id="589" idx="7"/>
            </p:cNvCxnSpPr>
            <p:nvPr/>
          </p:nvCxnSpPr>
          <p:spPr>
            <a:xfrm>
              <a:off x="6060575" y="4333218"/>
              <a:ext cx="507082" cy="593673"/>
            </a:xfrm>
            <a:prstGeom prst="line">
              <a:avLst/>
            </a:prstGeom>
            <a:ln w="28575" cmpd="sng">
              <a:solidFill>
                <a:srgbClr val="292934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5" name="椭圆 594"/>
            <p:cNvSpPr/>
            <p:nvPr/>
          </p:nvSpPr>
          <p:spPr>
            <a:xfrm>
              <a:off x="7714168" y="4750351"/>
              <a:ext cx="1000780" cy="94831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mpd="sng">
              <a:solidFill>
                <a:srgbClr val="292934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10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596" name="直线连接符 595"/>
            <p:cNvCxnSpPr/>
            <p:nvPr/>
          </p:nvCxnSpPr>
          <p:spPr>
            <a:xfrm>
              <a:off x="7253185" y="3912960"/>
              <a:ext cx="0" cy="2046608"/>
            </a:xfrm>
            <a:prstGeom prst="line">
              <a:avLst/>
            </a:prstGeom>
            <a:ln w="28575" cmpd="sng">
              <a:solidFill>
                <a:srgbClr val="292934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7" name="罐形 596"/>
            <p:cNvSpPr/>
            <p:nvPr/>
          </p:nvSpPr>
          <p:spPr>
            <a:xfrm rot="16200000">
              <a:off x="7063562" y="4935635"/>
              <a:ext cx="340581" cy="654299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mpd="sng">
              <a:solidFill>
                <a:srgbClr val="29293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1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376" name="文本框 597"/>
            <p:cNvSpPr txBox="1">
              <a:spLocks noChangeArrowheads="1"/>
            </p:cNvSpPr>
            <p:nvPr/>
          </p:nvSpPr>
          <p:spPr bwMode="auto">
            <a:xfrm>
              <a:off x="5505012" y="5720443"/>
              <a:ext cx="1776908" cy="42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Calibri" charset="0"/>
                  <a:cs typeface="Calibri" charset="0"/>
                </a:rPr>
                <a:t>rank 0 (target)</a:t>
              </a:r>
              <a:endParaRPr lang="zh-CN" altLang="en-US" sz="2000" dirty="0">
                <a:solidFill>
                  <a:srgbClr val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4377" name="文本框 598"/>
            <p:cNvSpPr txBox="1">
              <a:spLocks noChangeArrowheads="1"/>
            </p:cNvSpPr>
            <p:nvPr/>
          </p:nvSpPr>
          <p:spPr bwMode="auto">
            <a:xfrm>
              <a:off x="3860958" y="5714392"/>
              <a:ext cx="1762116" cy="42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Calibri" charset="0"/>
                  <a:cs typeface="Calibri" charset="0"/>
                </a:rPr>
                <a:t>rank 1  (origin)</a:t>
              </a:r>
              <a:endParaRPr lang="zh-CN" altLang="en-US" sz="2000" dirty="0">
                <a:solidFill>
                  <a:srgbClr val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4378" name="文本框 599"/>
            <p:cNvSpPr txBox="1">
              <a:spLocks noChangeArrowheads="1"/>
            </p:cNvSpPr>
            <p:nvPr/>
          </p:nvSpPr>
          <p:spPr bwMode="auto">
            <a:xfrm>
              <a:off x="7292925" y="5701908"/>
              <a:ext cx="1854975" cy="42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Calibri" charset="0"/>
                  <a:cs typeface="Calibri" charset="0"/>
                </a:rPr>
                <a:t>rank 2 (origin)</a:t>
              </a:r>
              <a:endParaRPr lang="zh-CN" altLang="en-US" sz="2000" dirty="0">
                <a:solidFill>
                  <a:srgbClr val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601" name="线形标注 1 600"/>
            <p:cNvSpPr/>
            <p:nvPr/>
          </p:nvSpPr>
          <p:spPr>
            <a:xfrm>
              <a:off x="3923158" y="3706420"/>
              <a:ext cx="1189731" cy="640202"/>
            </a:xfrm>
            <a:prstGeom prst="borderCallout1">
              <a:avLst>
                <a:gd name="adj1" fmla="val 56310"/>
                <a:gd name="adj2" fmla="val 100926"/>
                <a:gd name="adj3" fmla="val 76114"/>
                <a:gd name="adj4" fmla="val 124295"/>
              </a:avLst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/>
                  <a:cs typeface="Calibri"/>
                </a:rPr>
                <a:t>shared memory</a:t>
              </a:r>
              <a:endParaRPr kumimoji="1" lang="zh-CN" altLang="en-US" sz="20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602" name="任意形状 601"/>
            <p:cNvSpPr/>
            <p:nvPr/>
          </p:nvSpPr>
          <p:spPr>
            <a:xfrm>
              <a:off x="5098457" y="4978446"/>
              <a:ext cx="193316" cy="598360"/>
            </a:xfrm>
            <a:custGeom>
              <a:avLst/>
              <a:gdLst>
                <a:gd name="connsiteX0" fmla="*/ 0 w 384134"/>
                <a:gd name="connsiteY0" fmla="*/ 0 h 823192"/>
                <a:gd name="connsiteX1" fmla="*/ 369156 w 384134"/>
                <a:gd name="connsiteY1" fmla="*/ 118146 h 823192"/>
                <a:gd name="connsiteX2" fmla="*/ 29532 w 384134"/>
                <a:gd name="connsiteY2" fmla="*/ 265829 h 823192"/>
                <a:gd name="connsiteX3" fmla="*/ 369156 w 384134"/>
                <a:gd name="connsiteY3" fmla="*/ 413511 h 823192"/>
                <a:gd name="connsiteX4" fmla="*/ 118130 w 384134"/>
                <a:gd name="connsiteY4" fmla="*/ 531657 h 823192"/>
                <a:gd name="connsiteX5" fmla="*/ 383922 w 384134"/>
                <a:gd name="connsiteY5" fmla="*/ 664571 h 823192"/>
                <a:gd name="connsiteX6" fmla="*/ 162428 w 384134"/>
                <a:gd name="connsiteY6" fmla="*/ 812253 h 823192"/>
                <a:gd name="connsiteX7" fmla="*/ 132896 w 384134"/>
                <a:gd name="connsiteY7" fmla="*/ 812253 h 82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134" h="823192">
                  <a:moveTo>
                    <a:pt x="0" y="0"/>
                  </a:moveTo>
                  <a:cubicBezTo>
                    <a:pt x="182117" y="36920"/>
                    <a:pt x="364234" y="73841"/>
                    <a:pt x="369156" y="118146"/>
                  </a:cubicBezTo>
                  <a:cubicBezTo>
                    <a:pt x="374078" y="162451"/>
                    <a:pt x="29532" y="216602"/>
                    <a:pt x="29532" y="265829"/>
                  </a:cubicBezTo>
                  <a:cubicBezTo>
                    <a:pt x="29532" y="315056"/>
                    <a:pt x="354390" y="369206"/>
                    <a:pt x="369156" y="413511"/>
                  </a:cubicBezTo>
                  <a:cubicBezTo>
                    <a:pt x="383922" y="457816"/>
                    <a:pt x="115669" y="489814"/>
                    <a:pt x="118130" y="531657"/>
                  </a:cubicBezTo>
                  <a:cubicBezTo>
                    <a:pt x="120591" y="573500"/>
                    <a:pt x="376539" y="617805"/>
                    <a:pt x="383922" y="664571"/>
                  </a:cubicBezTo>
                  <a:cubicBezTo>
                    <a:pt x="391305" y="711337"/>
                    <a:pt x="204266" y="787639"/>
                    <a:pt x="162428" y="812253"/>
                  </a:cubicBezTo>
                  <a:cubicBezTo>
                    <a:pt x="120590" y="836867"/>
                    <a:pt x="132896" y="812253"/>
                    <a:pt x="132896" y="812253"/>
                  </a:cubicBezTo>
                </a:path>
              </a:pathLst>
            </a:custGeom>
            <a:ln>
              <a:solidFill>
                <a:srgbClr val="29293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1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603" name="任意形状 602"/>
            <p:cNvSpPr/>
            <p:nvPr/>
          </p:nvSpPr>
          <p:spPr>
            <a:xfrm>
              <a:off x="4867966" y="5053436"/>
              <a:ext cx="127886" cy="484312"/>
            </a:xfrm>
            <a:custGeom>
              <a:avLst/>
              <a:gdLst>
                <a:gd name="connsiteX0" fmla="*/ 0 w 384134"/>
                <a:gd name="connsiteY0" fmla="*/ 0 h 823192"/>
                <a:gd name="connsiteX1" fmla="*/ 369156 w 384134"/>
                <a:gd name="connsiteY1" fmla="*/ 118146 h 823192"/>
                <a:gd name="connsiteX2" fmla="*/ 29532 w 384134"/>
                <a:gd name="connsiteY2" fmla="*/ 265829 h 823192"/>
                <a:gd name="connsiteX3" fmla="*/ 369156 w 384134"/>
                <a:gd name="connsiteY3" fmla="*/ 413511 h 823192"/>
                <a:gd name="connsiteX4" fmla="*/ 118130 w 384134"/>
                <a:gd name="connsiteY4" fmla="*/ 531657 h 823192"/>
                <a:gd name="connsiteX5" fmla="*/ 383922 w 384134"/>
                <a:gd name="connsiteY5" fmla="*/ 664571 h 823192"/>
                <a:gd name="connsiteX6" fmla="*/ 162428 w 384134"/>
                <a:gd name="connsiteY6" fmla="*/ 812253 h 823192"/>
                <a:gd name="connsiteX7" fmla="*/ 132896 w 384134"/>
                <a:gd name="connsiteY7" fmla="*/ 812253 h 82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134" h="823192">
                  <a:moveTo>
                    <a:pt x="0" y="0"/>
                  </a:moveTo>
                  <a:cubicBezTo>
                    <a:pt x="182117" y="36920"/>
                    <a:pt x="364234" y="73841"/>
                    <a:pt x="369156" y="118146"/>
                  </a:cubicBezTo>
                  <a:cubicBezTo>
                    <a:pt x="374078" y="162451"/>
                    <a:pt x="29532" y="216602"/>
                    <a:pt x="29532" y="265829"/>
                  </a:cubicBezTo>
                  <a:cubicBezTo>
                    <a:pt x="29532" y="315056"/>
                    <a:pt x="354390" y="369206"/>
                    <a:pt x="369156" y="413511"/>
                  </a:cubicBezTo>
                  <a:cubicBezTo>
                    <a:pt x="383922" y="457816"/>
                    <a:pt x="115669" y="489814"/>
                    <a:pt x="118130" y="531657"/>
                  </a:cubicBezTo>
                  <a:cubicBezTo>
                    <a:pt x="120591" y="573500"/>
                    <a:pt x="376539" y="617805"/>
                    <a:pt x="383922" y="664571"/>
                  </a:cubicBezTo>
                  <a:cubicBezTo>
                    <a:pt x="391305" y="711337"/>
                    <a:pt x="204266" y="787639"/>
                    <a:pt x="162428" y="812253"/>
                  </a:cubicBezTo>
                  <a:cubicBezTo>
                    <a:pt x="120590" y="836867"/>
                    <a:pt x="132896" y="812253"/>
                    <a:pt x="132896" y="812253"/>
                  </a:cubicBezTo>
                </a:path>
              </a:pathLst>
            </a:cu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10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604" name="任意形状 603"/>
            <p:cNvSpPr/>
            <p:nvPr/>
          </p:nvSpPr>
          <p:spPr>
            <a:xfrm>
              <a:off x="6021912" y="4940951"/>
              <a:ext cx="191828" cy="596797"/>
            </a:xfrm>
            <a:custGeom>
              <a:avLst/>
              <a:gdLst>
                <a:gd name="connsiteX0" fmla="*/ 0 w 384134"/>
                <a:gd name="connsiteY0" fmla="*/ 0 h 823192"/>
                <a:gd name="connsiteX1" fmla="*/ 369156 w 384134"/>
                <a:gd name="connsiteY1" fmla="*/ 118146 h 823192"/>
                <a:gd name="connsiteX2" fmla="*/ 29532 w 384134"/>
                <a:gd name="connsiteY2" fmla="*/ 265829 h 823192"/>
                <a:gd name="connsiteX3" fmla="*/ 369156 w 384134"/>
                <a:gd name="connsiteY3" fmla="*/ 413511 h 823192"/>
                <a:gd name="connsiteX4" fmla="*/ 118130 w 384134"/>
                <a:gd name="connsiteY4" fmla="*/ 531657 h 823192"/>
                <a:gd name="connsiteX5" fmla="*/ 383922 w 384134"/>
                <a:gd name="connsiteY5" fmla="*/ 664571 h 823192"/>
                <a:gd name="connsiteX6" fmla="*/ 162428 w 384134"/>
                <a:gd name="connsiteY6" fmla="*/ 812253 h 823192"/>
                <a:gd name="connsiteX7" fmla="*/ 132896 w 384134"/>
                <a:gd name="connsiteY7" fmla="*/ 812253 h 82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134" h="823192">
                  <a:moveTo>
                    <a:pt x="0" y="0"/>
                  </a:moveTo>
                  <a:cubicBezTo>
                    <a:pt x="182117" y="36920"/>
                    <a:pt x="364234" y="73841"/>
                    <a:pt x="369156" y="118146"/>
                  </a:cubicBezTo>
                  <a:cubicBezTo>
                    <a:pt x="374078" y="162451"/>
                    <a:pt x="29532" y="216602"/>
                    <a:pt x="29532" y="265829"/>
                  </a:cubicBezTo>
                  <a:cubicBezTo>
                    <a:pt x="29532" y="315056"/>
                    <a:pt x="354390" y="369206"/>
                    <a:pt x="369156" y="413511"/>
                  </a:cubicBezTo>
                  <a:cubicBezTo>
                    <a:pt x="383922" y="457816"/>
                    <a:pt x="115669" y="489814"/>
                    <a:pt x="118130" y="531657"/>
                  </a:cubicBezTo>
                  <a:cubicBezTo>
                    <a:pt x="120591" y="573500"/>
                    <a:pt x="376539" y="617805"/>
                    <a:pt x="383922" y="664571"/>
                  </a:cubicBezTo>
                  <a:cubicBezTo>
                    <a:pt x="391305" y="711337"/>
                    <a:pt x="204266" y="787639"/>
                    <a:pt x="162428" y="812253"/>
                  </a:cubicBezTo>
                  <a:cubicBezTo>
                    <a:pt x="120590" y="836867"/>
                    <a:pt x="132896" y="812253"/>
                    <a:pt x="132896" y="812253"/>
                  </a:cubicBezTo>
                </a:path>
              </a:pathLst>
            </a:custGeom>
            <a:ln>
              <a:solidFill>
                <a:srgbClr val="29293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1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605" name="任意形状 604"/>
            <p:cNvSpPr/>
            <p:nvPr/>
          </p:nvSpPr>
          <p:spPr>
            <a:xfrm>
              <a:off x="6316347" y="5053436"/>
              <a:ext cx="129372" cy="484312"/>
            </a:xfrm>
            <a:custGeom>
              <a:avLst/>
              <a:gdLst>
                <a:gd name="connsiteX0" fmla="*/ 0 w 384134"/>
                <a:gd name="connsiteY0" fmla="*/ 0 h 823192"/>
                <a:gd name="connsiteX1" fmla="*/ 369156 w 384134"/>
                <a:gd name="connsiteY1" fmla="*/ 118146 h 823192"/>
                <a:gd name="connsiteX2" fmla="*/ 29532 w 384134"/>
                <a:gd name="connsiteY2" fmla="*/ 265829 h 823192"/>
                <a:gd name="connsiteX3" fmla="*/ 369156 w 384134"/>
                <a:gd name="connsiteY3" fmla="*/ 413511 h 823192"/>
                <a:gd name="connsiteX4" fmla="*/ 118130 w 384134"/>
                <a:gd name="connsiteY4" fmla="*/ 531657 h 823192"/>
                <a:gd name="connsiteX5" fmla="*/ 383922 w 384134"/>
                <a:gd name="connsiteY5" fmla="*/ 664571 h 823192"/>
                <a:gd name="connsiteX6" fmla="*/ 162428 w 384134"/>
                <a:gd name="connsiteY6" fmla="*/ 812253 h 823192"/>
                <a:gd name="connsiteX7" fmla="*/ 132896 w 384134"/>
                <a:gd name="connsiteY7" fmla="*/ 812253 h 82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134" h="823192">
                  <a:moveTo>
                    <a:pt x="0" y="0"/>
                  </a:moveTo>
                  <a:cubicBezTo>
                    <a:pt x="182117" y="36920"/>
                    <a:pt x="364234" y="73841"/>
                    <a:pt x="369156" y="118146"/>
                  </a:cubicBezTo>
                  <a:cubicBezTo>
                    <a:pt x="374078" y="162451"/>
                    <a:pt x="29532" y="216602"/>
                    <a:pt x="29532" y="265829"/>
                  </a:cubicBezTo>
                  <a:cubicBezTo>
                    <a:pt x="29532" y="315056"/>
                    <a:pt x="354390" y="369206"/>
                    <a:pt x="369156" y="413511"/>
                  </a:cubicBezTo>
                  <a:cubicBezTo>
                    <a:pt x="383922" y="457816"/>
                    <a:pt x="115669" y="489814"/>
                    <a:pt x="118130" y="531657"/>
                  </a:cubicBezTo>
                  <a:cubicBezTo>
                    <a:pt x="120591" y="573500"/>
                    <a:pt x="376539" y="617805"/>
                    <a:pt x="383922" y="664571"/>
                  </a:cubicBezTo>
                  <a:cubicBezTo>
                    <a:pt x="391305" y="711337"/>
                    <a:pt x="204266" y="787639"/>
                    <a:pt x="162428" y="812253"/>
                  </a:cubicBezTo>
                  <a:cubicBezTo>
                    <a:pt x="120590" y="836867"/>
                    <a:pt x="132896" y="812253"/>
                    <a:pt x="132896" y="81225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10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606" name="任意形状 605"/>
            <p:cNvSpPr/>
            <p:nvPr/>
          </p:nvSpPr>
          <p:spPr>
            <a:xfrm>
              <a:off x="8021986" y="4911268"/>
              <a:ext cx="191829" cy="598359"/>
            </a:xfrm>
            <a:custGeom>
              <a:avLst/>
              <a:gdLst>
                <a:gd name="connsiteX0" fmla="*/ 0 w 384134"/>
                <a:gd name="connsiteY0" fmla="*/ 0 h 823192"/>
                <a:gd name="connsiteX1" fmla="*/ 369156 w 384134"/>
                <a:gd name="connsiteY1" fmla="*/ 118146 h 823192"/>
                <a:gd name="connsiteX2" fmla="*/ 29532 w 384134"/>
                <a:gd name="connsiteY2" fmla="*/ 265829 h 823192"/>
                <a:gd name="connsiteX3" fmla="*/ 369156 w 384134"/>
                <a:gd name="connsiteY3" fmla="*/ 413511 h 823192"/>
                <a:gd name="connsiteX4" fmla="*/ 118130 w 384134"/>
                <a:gd name="connsiteY4" fmla="*/ 531657 h 823192"/>
                <a:gd name="connsiteX5" fmla="*/ 383922 w 384134"/>
                <a:gd name="connsiteY5" fmla="*/ 664571 h 823192"/>
                <a:gd name="connsiteX6" fmla="*/ 162428 w 384134"/>
                <a:gd name="connsiteY6" fmla="*/ 812253 h 823192"/>
                <a:gd name="connsiteX7" fmla="*/ 132896 w 384134"/>
                <a:gd name="connsiteY7" fmla="*/ 812253 h 82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134" h="823192">
                  <a:moveTo>
                    <a:pt x="0" y="0"/>
                  </a:moveTo>
                  <a:cubicBezTo>
                    <a:pt x="182117" y="36920"/>
                    <a:pt x="364234" y="73841"/>
                    <a:pt x="369156" y="118146"/>
                  </a:cubicBezTo>
                  <a:cubicBezTo>
                    <a:pt x="374078" y="162451"/>
                    <a:pt x="29532" y="216602"/>
                    <a:pt x="29532" y="265829"/>
                  </a:cubicBezTo>
                  <a:cubicBezTo>
                    <a:pt x="29532" y="315056"/>
                    <a:pt x="354390" y="369206"/>
                    <a:pt x="369156" y="413511"/>
                  </a:cubicBezTo>
                  <a:cubicBezTo>
                    <a:pt x="383922" y="457816"/>
                    <a:pt x="115669" y="489814"/>
                    <a:pt x="118130" y="531657"/>
                  </a:cubicBezTo>
                  <a:cubicBezTo>
                    <a:pt x="120591" y="573500"/>
                    <a:pt x="376539" y="617805"/>
                    <a:pt x="383922" y="664571"/>
                  </a:cubicBezTo>
                  <a:cubicBezTo>
                    <a:pt x="391305" y="711337"/>
                    <a:pt x="204266" y="787639"/>
                    <a:pt x="162428" y="812253"/>
                  </a:cubicBezTo>
                  <a:cubicBezTo>
                    <a:pt x="120590" y="836867"/>
                    <a:pt x="132896" y="812253"/>
                    <a:pt x="132896" y="812253"/>
                  </a:cubicBezTo>
                </a:path>
              </a:pathLst>
            </a:custGeom>
            <a:ln>
              <a:solidFill>
                <a:srgbClr val="29293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1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607" name="任意形状 606"/>
            <p:cNvSpPr/>
            <p:nvPr/>
          </p:nvSpPr>
          <p:spPr>
            <a:xfrm>
              <a:off x="8291142" y="5015941"/>
              <a:ext cx="127886" cy="484312"/>
            </a:xfrm>
            <a:custGeom>
              <a:avLst/>
              <a:gdLst>
                <a:gd name="connsiteX0" fmla="*/ 0 w 384134"/>
                <a:gd name="connsiteY0" fmla="*/ 0 h 823192"/>
                <a:gd name="connsiteX1" fmla="*/ 369156 w 384134"/>
                <a:gd name="connsiteY1" fmla="*/ 118146 h 823192"/>
                <a:gd name="connsiteX2" fmla="*/ 29532 w 384134"/>
                <a:gd name="connsiteY2" fmla="*/ 265829 h 823192"/>
                <a:gd name="connsiteX3" fmla="*/ 369156 w 384134"/>
                <a:gd name="connsiteY3" fmla="*/ 413511 h 823192"/>
                <a:gd name="connsiteX4" fmla="*/ 118130 w 384134"/>
                <a:gd name="connsiteY4" fmla="*/ 531657 h 823192"/>
                <a:gd name="connsiteX5" fmla="*/ 383922 w 384134"/>
                <a:gd name="connsiteY5" fmla="*/ 664571 h 823192"/>
                <a:gd name="connsiteX6" fmla="*/ 162428 w 384134"/>
                <a:gd name="connsiteY6" fmla="*/ 812253 h 823192"/>
                <a:gd name="connsiteX7" fmla="*/ 132896 w 384134"/>
                <a:gd name="connsiteY7" fmla="*/ 812253 h 82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134" h="823192">
                  <a:moveTo>
                    <a:pt x="0" y="0"/>
                  </a:moveTo>
                  <a:cubicBezTo>
                    <a:pt x="182117" y="36920"/>
                    <a:pt x="364234" y="73841"/>
                    <a:pt x="369156" y="118146"/>
                  </a:cubicBezTo>
                  <a:cubicBezTo>
                    <a:pt x="374078" y="162451"/>
                    <a:pt x="29532" y="216602"/>
                    <a:pt x="29532" y="265829"/>
                  </a:cubicBezTo>
                  <a:cubicBezTo>
                    <a:pt x="29532" y="315056"/>
                    <a:pt x="354390" y="369206"/>
                    <a:pt x="369156" y="413511"/>
                  </a:cubicBezTo>
                  <a:cubicBezTo>
                    <a:pt x="383922" y="457816"/>
                    <a:pt x="115669" y="489814"/>
                    <a:pt x="118130" y="531657"/>
                  </a:cubicBezTo>
                  <a:cubicBezTo>
                    <a:pt x="120591" y="573500"/>
                    <a:pt x="376539" y="617805"/>
                    <a:pt x="383922" y="664571"/>
                  </a:cubicBezTo>
                  <a:cubicBezTo>
                    <a:pt x="391305" y="711337"/>
                    <a:pt x="204266" y="787639"/>
                    <a:pt x="162428" y="812253"/>
                  </a:cubicBezTo>
                  <a:cubicBezTo>
                    <a:pt x="120590" y="836867"/>
                    <a:pt x="132896" y="812253"/>
                    <a:pt x="132896" y="812253"/>
                  </a:cubicBezTo>
                </a:path>
              </a:pathLst>
            </a:cu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10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386" name="文本框 607"/>
            <p:cNvSpPr txBox="1">
              <a:spLocks noChangeArrowheads="1"/>
            </p:cNvSpPr>
            <p:nvPr/>
          </p:nvSpPr>
          <p:spPr bwMode="auto">
            <a:xfrm>
              <a:off x="6183066" y="3796132"/>
              <a:ext cx="1155686" cy="42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2000" dirty="0">
                  <a:solidFill>
                    <a:srgbClr val="000000"/>
                  </a:solidFill>
                  <a:latin typeface="Calibri" charset="0"/>
                  <a:cs typeface="Calibri" charset="0"/>
                </a:rPr>
                <a:t>NODE 0</a:t>
              </a:r>
              <a:endParaRPr lang="zh-CN" altLang="en-US" sz="2000" dirty="0">
                <a:solidFill>
                  <a:srgbClr val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4387" name="文本框 608"/>
            <p:cNvSpPr txBox="1">
              <a:spLocks noChangeArrowheads="1"/>
            </p:cNvSpPr>
            <p:nvPr/>
          </p:nvSpPr>
          <p:spPr bwMode="auto">
            <a:xfrm>
              <a:off x="7326738" y="3807603"/>
              <a:ext cx="1189442" cy="42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2000" dirty="0">
                  <a:solidFill>
                    <a:srgbClr val="000000"/>
                  </a:solidFill>
                  <a:latin typeface="Calibri" charset="0"/>
                  <a:cs typeface="Calibri" charset="0"/>
                </a:rPr>
                <a:t>NODE 1</a:t>
              </a:r>
              <a:endParaRPr lang="zh-CN" altLang="en-US" sz="2000" dirty="0">
                <a:solidFill>
                  <a:srgbClr val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610" name="右箭头 609"/>
            <p:cNvSpPr/>
            <p:nvPr/>
          </p:nvSpPr>
          <p:spPr>
            <a:xfrm rot="10800000">
              <a:off x="6630113" y="5104992"/>
              <a:ext cx="1295216" cy="304647"/>
            </a:xfrm>
            <a:prstGeom prst="rightArrow">
              <a:avLst>
                <a:gd name="adj1" fmla="val 36327"/>
                <a:gd name="adj2" fmla="val 60253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1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611" name="右箭头 610"/>
            <p:cNvSpPr/>
            <p:nvPr/>
          </p:nvSpPr>
          <p:spPr>
            <a:xfrm rot="7377456">
              <a:off x="5036845" y="4544621"/>
              <a:ext cx="1206093" cy="230491"/>
            </a:xfrm>
            <a:prstGeom prst="rightArrow">
              <a:avLst>
                <a:gd name="adj1" fmla="val 36327"/>
                <a:gd name="adj2" fmla="val 60253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1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612" name="右箭头 611"/>
            <p:cNvSpPr/>
            <p:nvPr/>
          </p:nvSpPr>
          <p:spPr>
            <a:xfrm rot="18185484">
              <a:off x="4936694" y="4478913"/>
              <a:ext cx="1067048" cy="231979"/>
            </a:xfrm>
            <a:prstGeom prst="rightArrow">
              <a:avLst>
                <a:gd name="adj1" fmla="val 36327"/>
                <a:gd name="adj2" fmla="val 60253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1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613" name="云形 612"/>
            <p:cNvSpPr/>
            <p:nvPr/>
          </p:nvSpPr>
          <p:spPr bwMode="auto">
            <a:xfrm>
              <a:off x="5028567" y="5151861"/>
              <a:ext cx="304844" cy="228095"/>
            </a:xfrm>
            <a:prstGeom prst="cloud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9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14" name="云形 613"/>
            <p:cNvSpPr/>
            <p:nvPr/>
          </p:nvSpPr>
          <p:spPr bwMode="auto">
            <a:xfrm>
              <a:off x="6295528" y="5104992"/>
              <a:ext cx="304844" cy="229657"/>
            </a:xfrm>
            <a:prstGeom prst="cloud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9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4149" name="Rectangle 1027"/>
          <p:cNvSpPr txBox="1">
            <a:spLocks noChangeArrowheads="1"/>
          </p:cNvSpPr>
          <p:nvPr/>
        </p:nvSpPr>
        <p:spPr bwMode="auto">
          <a:xfrm>
            <a:off x="15875748" y="22188410"/>
            <a:ext cx="5266103" cy="611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62" tIns="46032" rIns="92062" bIns="46032"/>
          <a:lstStyle>
            <a:lvl1pPr marL="342900" indent="-3429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170981"/>
              </a:buClr>
              <a:buSzPct val="80000"/>
              <a:buFont typeface="Wingdings" charset="0"/>
              <a:buChar char="§"/>
            </a:pPr>
            <a:r>
              <a:rPr kumimoji="0" lang="en-US" altLang="zh-CN" sz="2600" b="1" dirty="0" smtClean="0">
                <a:solidFill>
                  <a:srgbClr val="000000"/>
                </a:solidFill>
                <a:ea typeface="Calibri" charset="0"/>
                <a:cs typeface="Calibri" charset="0"/>
              </a:rPr>
              <a:t>Graph500 benchmark</a:t>
            </a:r>
            <a:endParaRPr kumimoji="0" lang="en-US" altLang="zh-CN" sz="2600" dirty="0">
              <a:solidFill>
                <a:srgbClr val="000000"/>
              </a:solidFill>
              <a:ea typeface="Calibri" charset="0"/>
              <a:cs typeface="Calibri" charset="0"/>
            </a:endParaRPr>
          </a:p>
        </p:txBody>
      </p:sp>
      <p:graphicFrame>
        <p:nvGraphicFramePr>
          <p:cNvPr id="616" name="图表 6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607784"/>
              </p:ext>
            </p:extLst>
          </p:nvPr>
        </p:nvGraphicFramePr>
        <p:xfrm>
          <a:off x="15809909" y="22677778"/>
          <a:ext cx="5383826" cy="3181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51" name="Rectangle 1027"/>
          <p:cNvSpPr txBox="1">
            <a:spLocks noChangeArrowheads="1"/>
          </p:cNvSpPr>
          <p:nvPr/>
        </p:nvSpPr>
        <p:spPr bwMode="auto">
          <a:xfrm>
            <a:off x="10497651" y="20707346"/>
            <a:ext cx="5165941" cy="210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62" tIns="46032" rIns="92062" bIns="46032"/>
          <a:lstStyle>
            <a:lvl1pPr marL="342900" indent="-3429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65125" indent="-28575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170981"/>
              </a:buClr>
              <a:buSzPct val="80000"/>
              <a:buFont typeface="Wingdings" charset="0"/>
              <a:buChar char="§"/>
            </a:pPr>
            <a:r>
              <a:rPr kumimoji="0" lang="en-US" altLang="zh-CN" sz="2600" b="1" dirty="0" smtClean="0">
                <a:solidFill>
                  <a:srgbClr val="000000"/>
                </a:solidFill>
                <a:ea typeface="Calibri" charset="0"/>
                <a:cs typeface="Calibri" charset="0"/>
              </a:rPr>
              <a:t>Buffer Management</a:t>
            </a:r>
            <a:endParaRPr kumimoji="0" lang="en-US" altLang="zh-CN" sz="2600" b="1" dirty="0">
              <a:solidFill>
                <a:srgbClr val="000000"/>
              </a:solidFill>
              <a:ea typeface="Calibri" charset="0"/>
              <a:cs typeface="Calibri" charset="0"/>
            </a:endParaRPr>
          </a:p>
          <a:p>
            <a:pPr lvl="1">
              <a:spcBef>
                <a:spcPct val="20000"/>
              </a:spcBef>
              <a:buClr>
                <a:srgbClr val="FF6600"/>
              </a:buClr>
              <a:buSzPct val="80000"/>
              <a:buFont typeface="Wingdings" charset="0"/>
              <a:buChar char="§"/>
            </a:pPr>
            <a:r>
              <a:rPr kumimoji="0" lang="en-US" altLang="zh-CN" sz="2600" b="1" dirty="0">
                <a:solidFill>
                  <a:srgbClr val="000000"/>
                </a:solidFill>
                <a:ea typeface="Calibri" charset="0"/>
                <a:cs typeface="Calibri" charset="0"/>
              </a:rPr>
              <a:t>System buffers</a:t>
            </a:r>
            <a:r>
              <a:rPr kumimoji="0" lang="en-US" altLang="zh-CN" sz="2600" dirty="0">
                <a:solidFill>
                  <a:srgbClr val="000000"/>
                </a:solidFill>
                <a:ea typeface="Calibri" charset="0"/>
                <a:cs typeface="Calibri" charset="0"/>
              </a:rPr>
              <a:t>: </a:t>
            </a:r>
            <a:r>
              <a:rPr kumimoji="0" lang="en-US" altLang="zh-CN" sz="2600" dirty="0" smtClean="0">
                <a:solidFill>
                  <a:srgbClr val="000000"/>
                </a:solidFill>
                <a:ea typeface="Calibri" charset="0"/>
                <a:cs typeface="Calibri" charset="0"/>
              </a:rPr>
              <a:t>may </a:t>
            </a:r>
            <a:r>
              <a:rPr kumimoji="0" lang="en-US" altLang="zh-CN" sz="2600" dirty="0">
                <a:solidFill>
                  <a:srgbClr val="000000"/>
                </a:solidFill>
                <a:ea typeface="Calibri" charset="0"/>
                <a:cs typeface="Calibri" charset="0"/>
              </a:rPr>
              <a:t>not </a:t>
            </a:r>
            <a:r>
              <a:rPr kumimoji="0" lang="en-US" altLang="zh-CN" sz="2600" dirty="0" smtClean="0">
                <a:solidFill>
                  <a:srgbClr val="000000"/>
                </a:solidFill>
                <a:ea typeface="Calibri" charset="0"/>
                <a:cs typeface="Calibri" charset="0"/>
              </a:rPr>
              <a:t>be available, use eager protocol</a:t>
            </a:r>
            <a:endParaRPr kumimoji="0" lang="en-US" altLang="zh-CN" sz="2600" dirty="0">
              <a:solidFill>
                <a:srgbClr val="000000"/>
              </a:solidFill>
              <a:ea typeface="Calibri" charset="0"/>
              <a:cs typeface="Calibri" charset="0"/>
            </a:endParaRPr>
          </a:p>
          <a:p>
            <a:pPr lvl="1">
              <a:spcBef>
                <a:spcPct val="20000"/>
              </a:spcBef>
              <a:buClr>
                <a:srgbClr val="FF6600"/>
              </a:buClr>
              <a:buSzPct val="80000"/>
              <a:buFont typeface="Wingdings" charset="0"/>
              <a:buChar char="§"/>
            </a:pPr>
            <a:r>
              <a:rPr kumimoji="0" lang="en-US" altLang="zh-CN" sz="2600" b="1" dirty="0">
                <a:solidFill>
                  <a:srgbClr val="000000"/>
                </a:solidFill>
                <a:ea typeface="Calibri" charset="0"/>
                <a:cs typeface="Calibri" charset="0"/>
              </a:rPr>
              <a:t>User buffers</a:t>
            </a:r>
            <a:r>
              <a:rPr kumimoji="0" lang="en-US" altLang="zh-CN" sz="2600" dirty="0">
                <a:solidFill>
                  <a:srgbClr val="000000"/>
                </a:solidFill>
                <a:ea typeface="Calibri" charset="0"/>
                <a:cs typeface="Calibri" charset="0"/>
              </a:rPr>
              <a:t>: </a:t>
            </a:r>
            <a:r>
              <a:rPr kumimoji="0" lang="en-US" altLang="zh-CN" sz="2600" dirty="0" smtClean="0">
                <a:solidFill>
                  <a:srgbClr val="000000"/>
                </a:solidFill>
                <a:ea typeface="Calibri" charset="0"/>
                <a:cs typeface="Calibri" charset="0"/>
              </a:rPr>
              <a:t>use </a:t>
            </a:r>
            <a:r>
              <a:rPr kumimoji="0" lang="en-US" altLang="zh-CN" sz="2600" dirty="0">
                <a:solidFill>
                  <a:srgbClr val="000000"/>
                </a:solidFill>
                <a:ea typeface="Calibri" charset="0"/>
                <a:cs typeface="Calibri" charset="0"/>
              </a:rPr>
              <a:t>rendezvous </a:t>
            </a:r>
            <a:r>
              <a:rPr kumimoji="0" lang="en-US" altLang="zh-CN" sz="2600" dirty="0" smtClean="0">
                <a:solidFill>
                  <a:srgbClr val="000000"/>
                </a:solidFill>
                <a:ea typeface="Calibri" charset="0"/>
                <a:cs typeface="Calibri" charset="0"/>
              </a:rPr>
              <a:t>protocol, shared by processes</a:t>
            </a:r>
            <a:endParaRPr kumimoji="0" lang="en-US" altLang="zh-CN" sz="2600" dirty="0">
              <a:solidFill>
                <a:srgbClr val="000000"/>
              </a:solidFill>
              <a:ea typeface="Calibri" charset="0"/>
              <a:cs typeface="Calibri" charset="0"/>
            </a:endParaRPr>
          </a:p>
        </p:txBody>
      </p:sp>
      <p:cxnSp>
        <p:nvCxnSpPr>
          <p:cNvPr id="619" name="直线连接符 618"/>
          <p:cNvCxnSpPr/>
          <p:nvPr/>
        </p:nvCxnSpPr>
        <p:spPr>
          <a:xfrm flipH="1">
            <a:off x="5241356" y="14223503"/>
            <a:ext cx="5241" cy="1137718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0" name="Rectangle 1027"/>
          <p:cNvSpPr txBox="1">
            <a:spLocks noChangeArrowheads="1"/>
          </p:cNvSpPr>
          <p:nvPr/>
        </p:nvSpPr>
        <p:spPr bwMode="auto">
          <a:xfrm>
            <a:off x="336001" y="14085686"/>
            <a:ext cx="4830692" cy="484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62" tIns="46032" rIns="92062" bIns="46032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0981"/>
              </a:buClr>
              <a:buSzPct val="8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0"/>
              <a:buChar char="§"/>
              <a:defRPr sz="2000">
                <a:solidFill>
                  <a:srgbClr val="120761"/>
                </a:solidFill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宋体" charset="0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zh-CN" sz="2600" b="1" dirty="0">
                <a:solidFill>
                  <a:srgbClr val="000000"/>
                </a:solidFill>
                <a:cs typeface="Calibri" pitchFamily="34" charset="0"/>
              </a:rPr>
              <a:t>Virtual connection (VC) objects</a:t>
            </a:r>
          </a:p>
          <a:p>
            <a:pPr marL="365708" lvl="1">
              <a:defRPr/>
            </a:pPr>
            <a:r>
              <a:rPr lang="en-US" altLang="zh-CN" sz="2600" b="1" dirty="0" smtClean="0">
                <a:solidFill>
                  <a:srgbClr val="000000"/>
                </a:solidFill>
                <a:cs typeface="Calibri" pitchFamily="34" charset="0"/>
              </a:rPr>
              <a:t>Problem</a:t>
            </a:r>
            <a:r>
              <a:rPr lang="en-US" altLang="zh-CN" sz="2600" dirty="0">
                <a:solidFill>
                  <a:srgbClr val="000000"/>
                </a:solidFill>
                <a:cs typeface="Calibri" pitchFamily="34" charset="0"/>
              </a:rPr>
              <a:t>: </a:t>
            </a:r>
            <a:r>
              <a:rPr lang="en-US" altLang="zh-CN" sz="2600" dirty="0" smtClean="0">
                <a:solidFill>
                  <a:srgbClr val="000000"/>
                </a:solidFill>
                <a:cs typeface="Calibri" pitchFamily="34" charset="0"/>
              </a:rPr>
              <a:t>use O</a:t>
            </a:r>
            <a:r>
              <a:rPr lang="en-US" altLang="zh-CN" sz="2600" dirty="0">
                <a:solidFill>
                  <a:srgbClr val="000000"/>
                </a:solidFill>
                <a:cs typeface="Calibri" pitchFamily="34" charset="0"/>
              </a:rPr>
              <a:t>(P) </a:t>
            </a:r>
            <a:r>
              <a:rPr lang="en-US" altLang="zh-CN" sz="2600" dirty="0" smtClean="0">
                <a:solidFill>
                  <a:srgbClr val="000000"/>
                </a:solidFill>
                <a:cs typeface="Calibri" pitchFamily="34" charset="0"/>
              </a:rPr>
              <a:t>memory </a:t>
            </a:r>
            <a:r>
              <a:rPr lang="en-US" altLang="zh-CN" sz="2600" dirty="0">
                <a:solidFill>
                  <a:srgbClr val="000000"/>
                </a:solidFill>
                <a:cs typeface="Calibri" pitchFamily="34" charset="0"/>
              </a:rPr>
              <a:t>per process to store </a:t>
            </a:r>
            <a:r>
              <a:rPr lang="en-US" altLang="zh-CN" sz="2600" dirty="0" smtClean="0">
                <a:solidFill>
                  <a:srgbClr val="000000"/>
                </a:solidFill>
                <a:cs typeface="Calibri" pitchFamily="34" charset="0"/>
              </a:rPr>
              <a:t>VCs</a:t>
            </a:r>
            <a:endParaRPr lang="en-US" altLang="zh-CN" sz="2600" dirty="0">
              <a:solidFill>
                <a:srgbClr val="000000"/>
              </a:solidFill>
              <a:cs typeface="Calibri" pitchFamily="34" charset="0"/>
            </a:endParaRPr>
          </a:p>
          <a:p>
            <a:pPr marL="365708" lvl="1">
              <a:defRPr/>
            </a:pPr>
            <a:r>
              <a:rPr lang="en-US" altLang="zh-CN" sz="2600" b="1" dirty="0">
                <a:solidFill>
                  <a:srgbClr val="000000"/>
                </a:solidFill>
                <a:cs typeface="Calibri" pitchFamily="34" charset="0"/>
              </a:rPr>
              <a:t>Solution</a:t>
            </a:r>
            <a:r>
              <a:rPr lang="en-US" altLang="zh-CN" sz="2600" dirty="0">
                <a:solidFill>
                  <a:srgbClr val="000000"/>
                </a:solidFill>
                <a:cs typeface="Calibri" pitchFamily="34" charset="0"/>
              </a:rPr>
              <a:t>:</a:t>
            </a:r>
          </a:p>
          <a:p>
            <a:pPr marL="548563" lvl="2">
              <a:defRPr/>
            </a:pPr>
            <a:r>
              <a:rPr lang="en-US" altLang="zh-CN" sz="2600" dirty="0" smtClean="0">
                <a:solidFill>
                  <a:srgbClr val="000000"/>
                </a:solidFill>
                <a:cs typeface="Calibri" pitchFamily="34" charset="0"/>
              </a:rPr>
              <a:t>“Lazy” initialization: initialize corresponding VCs when communicating with peers</a:t>
            </a:r>
          </a:p>
          <a:p>
            <a:pPr marL="548563" lvl="2">
              <a:defRPr/>
            </a:pPr>
            <a:r>
              <a:rPr lang="en-US" altLang="zh-CN" sz="2600" dirty="0" smtClean="0">
                <a:solidFill>
                  <a:srgbClr val="000000"/>
                </a:solidFill>
                <a:cs typeface="Calibri" pitchFamily="34" charset="0"/>
              </a:rPr>
              <a:t>“On-demand” initialization: maintain fixed number of VCs that are recently used</a:t>
            </a:r>
            <a:endParaRPr lang="en-US" altLang="zh-CN" sz="2600" dirty="0">
              <a:solidFill>
                <a:srgbClr val="000000"/>
              </a:solidFill>
              <a:cs typeface="Calibri" pitchFamily="34" charset="0"/>
            </a:endParaRPr>
          </a:p>
          <a:p>
            <a:pPr marL="548563" lvl="1" indent="0">
              <a:buNone/>
              <a:defRPr/>
            </a:pPr>
            <a:endParaRPr lang="en-US" altLang="zh-CN" sz="2200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4155" name="Rectangle 1027"/>
          <p:cNvSpPr txBox="1">
            <a:spLocks noChangeArrowheads="1"/>
          </p:cNvSpPr>
          <p:nvPr/>
        </p:nvSpPr>
        <p:spPr bwMode="auto">
          <a:xfrm>
            <a:off x="302673" y="18759713"/>
            <a:ext cx="5071645" cy="280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62" tIns="46032" rIns="92062" bIns="46032"/>
          <a:lstStyle>
            <a:lvl1pPr marL="342900" indent="-3429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65125" indent="-28575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170981"/>
              </a:buClr>
              <a:buSzPct val="80000"/>
              <a:buFont typeface="Wingdings" charset="0"/>
              <a:buChar char="§"/>
            </a:pPr>
            <a:r>
              <a:rPr kumimoji="0" lang="en-US" altLang="zh-CN" sz="2600" b="1" dirty="0" smtClean="0">
                <a:solidFill>
                  <a:srgbClr val="000000"/>
                </a:solidFill>
                <a:ea typeface="Calibri" charset="0"/>
                <a:cs typeface="Calibri" charset="0"/>
              </a:rPr>
              <a:t>RMA window </a:t>
            </a:r>
            <a:r>
              <a:rPr kumimoji="0" lang="en-US" altLang="zh-CN" sz="2600" b="1" dirty="0">
                <a:solidFill>
                  <a:srgbClr val="000000"/>
                </a:solidFill>
                <a:ea typeface="Calibri" charset="0"/>
                <a:cs typeface="Calibri" charset="0"/>
              </a:rPr>
              <a:t>information </a:t>
            </a:r>
            <a:r>
              <a:rPr kumimoji="0" lang="en-US" altLang="zh-CN" sz="2600" b="1" dirty="0" smtClean="0">
                <a:solidFill>
                  <a:srgbClr val="000000"/>
                </a:solidFill>
                <a:ea typeface="Calibri" charset="0"/>
                <a:cs typeface="Calibri" charset="0"/>
              </a:rPr>
              <a:t>storage</a:t>
            </a:r>
            <a:endParaRPr kumimoji="0" lang="en-US" altLang="zh-CN" sz="2600" dirty="0" smtClean="0">
              <a:solidFill>
                <a:srgbClr val="000000"/>
              </a:solidFill>
              <a:ea typeface="Calibri" charset="0"/>
              <a:cs typeface="Calibri" charset="0"/>
            </a:endParaRPr>
          </a:p>
          <a:p>
            <a:pPr lvl="1">
              <a:spcBef>
                <a:spcPct val="20000"/>
              </a:spcBef>
              <a:buClr>
                <a:srgbClr val="FF6600"/>
              </a:buClr>
              <a:buSzPct val="80000"/>
              <a:buFont typeface="Wingdings" charset="0"/>
              <a:buChar char="§"/>
            </a:pPr>
            <a:r>
              <a:rPr kumimoji="0" lang="en-US" altLang="zh-CN" sz="2600" b="1" dirty="0" smtClean="0">
                <a:solidFill>
                  <a:srgbClr val="000000"/>
                </a:solidFill>
                <a:ea typeface="Calibri" charset="0"/>
                <a:cs typeface="Calibri" charset="0"/>
              </a:rPr>
              <a:t>Problem</a:t>
            </a:r>
            <a:r>
              <a:rPr kumimoji="0" lang="en-US" altLang="zh-CN" sz="2600" dirty="0" smtClean="0">
                <a:solidFill>
                  <a:srgbClr val="000000"/>
                </a:solidFill>
                <a:ea typeface="Calibri" charset="0"/>
                <a:cs typeface="Calibri" charset="0"/>
              </a:rPr>
              <a:t>: use O(P) memory per process to store window information</a:t>
            </a:r>
          </a:p>
          <a:p>
            <a:pPr lvl="1">
              <a:spcBef>
                <a:spcPct val="20000"/>
              </a:spcBef>
              <a:buClr>
                <a:srgbClr val="FF6600"/>
              </a:buClr>
              <a:buSzPct val="80000"/>
              <a:buFont typeface="Wingdings" charset="0"/>
              <a:buChar char="§"/>
            </a:pPr>
            <a:r>
              <a:rPr kumimoji="0" lang="en-US" altLang="zh-CN" sz="2600" b="1" dirty="0" smtClean="0">
                <a:solidFill>
                  <a:srgbClr val="000000"/>
                </a:solidFill>
                <a:ea typeface="Calibri" charset="0"/>
                <a:cs typeface="Calibri" charset="0"/>
              </a:rPr>
              <a:t>Solution</a:t>
            </a:r>
            <a:r>
              <a:rPr kumimoji="0" lang="en-US" altLang="zh-CN" sz="2600" dirty="0">
                <a:solidFill>
                  <a:srgbClr val="000000"/>
                </a:solidFill>
                <a:ea typeface="Calibri" charset="0"/>
                <a:cs typeface="Calibri" charset="0"/>
              </a:rPr>
              <a:t>:</a:t>
            </a:r>
          </a:p>
        </p:txBody>
      </p:sp>
      <p:sp>
        <p:nvSpPr>
          <p:cNvPr id="4156" name="Rectangle 1027"/>
          <p:cNvSpPr txBox="1">
            <a:spLocks noChangeArrowheads="1"/>
          </p:cNvSpPr>
          <p:nvPr/>
        </p:nvSpPr>
        <p:spPr bwMode="auto">
          <a:xfrm>
            <a:off x="5313748" y="14077609"/>
            <a:ext cx="4838909" cy="126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62" tIns="46032" rIns="92062" bIns="46032"/>
          <a:lstStyle>
            <a:lvl1pPr marL="342900" indent="-3429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170981"/>
              </a:buClr>
              <a:buSzPct val="80000"/>
              <a:buFont typeface="Wingdings" charset="0"/>
              <a:buChar char="§"/>
            </a:pPr>
            <a:r>
              <a:rPr kumimoji="0" lang="en-US" altLang="zh-CN" sz="2600" b="1" dirty="0">
                <a:solidFill>
                  <a:srgbClr val="000000"/>
                </a:solidFill>
                <a:ea typeface="Calibri" charset="0"/>
                <a:cs typeface="Calibri" charset="0"/>
              </a:rPr>
              <a:t>Scalable data structure to store states of targets and </a:t>
            </a:r>
            <a:r>
              <a:rPr kumimoji="0" lang="en-US" altLang="zh-CN" sz="2600" b="1" dirty="0" smtClean="0">
                <a:solidFill>
                  <a:srgbClr val="000000"/>
                </a:solidFill>
                <a:ea typeface="Calibri" charset="0"/>
                <a:cs typeface="Calibri" charset="0"/>
              </a:rPr>
              <a:t>operations</a:t>
            </a:r>
            <a:endParaRPr kumimoji="0" lang="en-US" altLang="zh-CN" sz="2600" dirty="0">
              <a:solidFill>
                <a:srgbClr val="000000"/>
              </a:solidFill>
              <a:ea typeface="Calibri" charset="0"/>
              <a:cs typeface="Calibri" charset="0"/>
            </a:endParaRPr>
          </a:p>
        </p:txBody>
      </p:sp>
      <p:grpSp>
        <p:nvGrpSpPr>
          <p:cNvPr id="4157" name="组 622"/>
          <p:cNvGrpSpPr>
            <a:grpSpLocks/>
          </p:cNvGrpSpPr>
          <p:nvPr/>
        </p:nvGrpSpPr>
        <p:grpSpPr bwMode="auto">
          <a:xfrm>
            <a:off x="352867" y="21397604"/>
            <a:ext cx="4775997" cy="2213855"/>
            <a:chOff x="407194" y="21587862"/>
            <a:chExt cx="4598194" cy="2635628"/>
          </a:xfrm>
        </p:grpSpPr>
        <p:sp>
          <p:nvSpPr>
            <p:cNvPr id="4308" name="文本框 623"/>
            <p:cNvSpPr txBox="1">
              <a:spLocks noChangeArrowheads="1"/>
            </p:cNvSpPr>
            <p:nvPr/>
          </p:nvSpPr>
          <p:spPr bwMode="auto">
            <a:xfrm>
              <a:off x="446747" y="22601241"/>
              <a:ext cx="1087981" cy="549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2400" dirty="0">
                  <a:solidFill>
                    <a:srgbClr val="000000"/>
                  </a:solidFill>
                </a:rPr>
                <a:t>rank 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309" name="椭圆 624"/>
            <p:cNvSpPr>
              <a:spLocks noChangeArrowheads="1"/>
            </p:cNvSpPr>
            <p:nvPr/>
          </p:nvSpPr>
          <p:spPr bwMode="auto">
            <a:xfrm>
              <a:off x="1409971" y="22882992"/>
              <a:ext cx="195668" cy="211436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rgbClr val="6699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zh-CN" altLang="en-US" sz="4400">
                <a:solidFill>
                  <a:srgbClr val="000000"/>
                </a:solidFill>
                <a:latin typeface="Tahoma" charset="0"/>
              </a:endParaRPr>
            </a:p>
          </p:txBody>
        </p:sp>
        <p:grpSp>
          <p:nvGrpSpPr>
            <p:cNvPr id="4310" name="组 625"/>
            <p:cNvGrpSpPr>
              <a:grpSpLocks/>
            </p:cNvGrpSpPr>
            <p:nvPr/>
          </p:nvGrpSpPr>
          <p:grpSpPr bwMode="auto">
            <a:xfrm>
              <a:off x="896364" y="21905016"/>
              <a:ext cx="1174007" cy="422872"/>
              <a:chOff x="1981200" y="3562290"/>
              <a:chExt cx="914400" cy="304800"/>
            </a:xfrm>
          </p:grpSpPr>
          <p:sp>
            <p:nvSpPr>
              <p:cNvPr id="664" name="矩形 663"/>
              <p:cNvSpPr/>
              <p:nvPr/>
            </p:nvSpPr>
            <p:spPr bwMode="auto">
              <a:xfrm>
                <a:off x="1980963" y="3562472"/>
                <a:ext cx="228706" cy="7664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65" name="矩形 664"/>
              <p:cNvSpPr/>
              <p:nvPr/>
            </p:nvSpPr>
            <p:spPr bwMode="auto">
              <a:xfrm>
                <a:off x="2209669" y="3562472"/>
                <a:ext cx="228705" cy="76642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66" name="矩形 665"/>
              <p:cNvSpPr/>
              <p:nvPr/>
            </p:nvSpPr>
            <p:spPr bwMode="auto">
              <a:xfrm>
                <a:off x="2438374" y="3562472"/>
                <a:ext cx="228706" cy="766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67" name="矩形 666"/>
              <p:cNvSpPr/>
              <p:nvPr/>
            </p:nvSpPr>
            <p:spPr bwMode="auto">
              <a:xfrm>
                <a:off x="2667079" y="3562472"/>
                <a:ext cx="228705" cy="76642"/>
              </a:xfrm>
              <a:prstGeom prst="rect">
                <a:avLst/>
              </a:prstGeom>
              <a:solidFill>
                <a:srgbClr val="99FF33"/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68" name="矩形 667"/>
              <p:cNvSpPr/>
              <p:nvPr/>
            </p:nvSpPr>
            <p:spPr bwMode="auto">
              <a:xfrm>
                <a:off x="1980963" y="3639114"/>
                <a:ext cx="228706" cy="7549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69" name="矩形 668"/>
              <p:cNvSpPr/>
              <p:nvPr/>
            </p:nvSpPr>
            <p:spPr bwMode="auto">
              <a:xfrm>
                <a:off x="2209669" y="3639114"/>
                <a:ext cx="228705" cy="7549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70" name="矩形 669"/>
              <p:cNvSpPr/>
              <p:nvPr/>
            </p:nvSpPr>
            <p:spPr bwMode="auto">
              <a:xfrm>
                <a:off x="2438374" y="3639114"/>
                <a:ext cx="228706" cy="7549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71" name="矩形 670"/>
              <p:cNvSpPr/>
              <p:nvPr/>
            </p:nvSpPr>
            <p:spPr bwMode="auto">
              <a:xfrm>
                <a:off x="2667079" y="3639114"/>
                <a:ext cx="228705" cy="75498"/>
              </a:xfrm>
              <a:prstGeom prst="rect">
                <a:avLst/>
              </a:prstGeom>
              <a:solidFill>
                <a:srgbClr val="99FF33"/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72" name="矩形 671"/>
              <p:cNvSpPr/>
              <p:nvPr/>
            </p:nvSpPr>
            <p:spPr bwMode="auto">
              <a:xfrm>
                <a:off x="1980963" y="3714612"/>
                <a:ext cx="228706" cy="7664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73" name="矩形 672"/>
              <p:cNvSpPr/>
              <p:nvPr/>
            </p:nvSpPr>
            <p:spPr bwMode="auto">
              <a:xfrm>
                <a:off x="2209669" y="3714612"/>
                <a:ext cx="228705" cy="76642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74" name="矩形 673"/>
              <p:cNvSpPr/>
              <p:nvPr/>
            </p:nvSpPr>
            <p:spPr bwMode="auto">
              <a:xfrm>
                <a:off x="2438374" y="3714612"/>
                <a:ext cx="228706" cy="766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75" name="矩形 674"/>
              <p:cNvSpPr/>
              <p:nvPr/>
            </p:nvSpPr>
            <p:spPr bwMode="auto">
              <a:xfrm>
                <a:off x="2667079" y="3714612"/>
                <a:ext cx="228705" cy="76642"/>
              </a:xfrm>
              <a:prstGeom prst="rect">
                <a:avLst/>
              </a:prstGeom>
              <a:solidFill>
                <a:srgbClr val="99FF33"/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76" name="矩形 675"/>
              <p:cNvSpPr/>
              <p:nvPr/>
            </p:nvSpPr>
            <p:spPr bwMode="auto">
              <a:xfrm>
                <a:off x="1980963" y="3791253"/>
                <a:ext cx="228706" cy="7549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77" name="矩形 676"/>
              <p:cNvSpPr/>
              <p:nvPr/>
            </p:nvSpPr>
            <p:spPr bwMode="auto">
              <a:xfrm>
                <a:off x="2209669" y="3791253"/>
                <a:ext cx="228705" cy="7549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78" name="矩形 677"/>
              <p:cNvSpPr/>
              <p:nvPr/>
            </p:nvSpPr>
            <p:spPr bwMode="auto">
              <a:xfrm>
                <a:off x="2438374" y="3791253"/>
                <a:ext cx="228706" cy="7549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79" name="矩形 678"/>
              <p:cNvSpPr/>
              <p:nvPr/>
            </p:nvSpPr>
            <p:spPr bwMode="auto">
              <a:xfrm>
                <a:off x="2667079" y="3791253"/>
                <a:ext cx="228705" cy="75498"/>
              </a:xfrm>
              <a:prstGeom prst="rect">
                <a:avLst/>
              </a:prstGeom>
              <a:solidFill>
                <a:srgbClr val="99FF33"/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cxnSp>
          <p:nvCxnSpPr>
            <p:cNvPr id="4311" name="肘形连接符 626"/>
            <p:cNvCxnSpPr>
              <a:cxnSpLocks noChangeShapeType="1"/>
              <a:stCxn id="4309" idx="0"/>
              <a:endCxn id="672" idx="1"/>
            </p:cNvCxnSpPr>
            <p:nvPr/>
          </p:nvCxnSpPr>
          <p:spPr bwMode="auto">
            <a:xfrm rot="16200000" flipV="1">
              <a:off x="845192" y="22220379"/>
              <a:ext cx="713481" cy="611745"/>
            </a:xfrm>
            <a:prstGeom prst="bentConnector4">
              <a:avLst>
                <a:gd name="adj1" fmla="val 46274"/>
                <a:gd name="adj2" fmla="val 135977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med"/>
            </a:ln>
          </p:spPr>
        </p:cxnSp>
        <p:sp>
          <p:nvSpPr>
            <p:cNvPr id="4312" name="文本框 627"/>
            <p:cNvSpPr txBox="1">
              <a:spLocks noChangeArrowheads="1"/>
            </p:cNvSpPr>
            <p:nvPr/>
          </p:nvSpPr>
          <p:spPr bwMode="auto">
            <a:xfrm>
              <a:off x="1663109" y="23009091"/>
              <a:ext cx="1143247" cy="549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2400" dirty="0">
                  <a:solidFill>
                    <a:srgbClr val="000000"/>
                  </a:solidFill>
                </a:rPr>
                <a:t>rank 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313" name="椭圆 628"/>
            <p:cNvSpPr>
              <a:spLocks noChangeArrowheads="1"/>
            </p:cNvSpPr>
            <p:nvPr/>
          </p:nvSpPr>
          <p:spPr bwMode="auto">
            <a:xfrm>
              <a:off x="2266038" y="22882992"/>
              <a:ext cx="195668" cy="211436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rgbClr val="6699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zh-CN" altLang="en-US" sz="4400">
                <a:solidFill>
                  <a:srgbClr val="000000"/>
                </a:solidFill>
                <a:latin typeface="Tahoma" charset="0"/>
              </a:endParaRPr>
            </a:p>
          </p:txBody>
        </p:sp>
        <p:cxnSp>
          <p:nvCxnSpPr>
            <p:cNvPr id="4314" name="肘形连接符 629"/>
            <p:cNvCxnSpPr>
              <a:cxnSpLocks noChangeShapeType="1"/>
              <a:stCxn id="4313" idx="0"/>
              <a:endCxn id="671" idx="3"/>
            </p:cNvCxnSpPr>
            <p:nvPr/>
          </p:nvCxnSpPr>
          <p:spPr bwMode="auto">
            <a:xfrm rot="16200000" flipV="1">
              <a:off x="1807422" y="22326542"/>
              <a:ext cx="819398" cy="293502"/>
            </a:xfrm>
            <a:prstGeom prst="bentConnector2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med"/>
            </a:ln>
          </p:spPr>
        </p:cxnSp>
        <p:sp>
          <p:nvSpPr>
            <p:cNvPr id="4315" name="文本框 630"/>
            <p:cNvSpPr txBox="1">
              <a:spLocks noChangeArrowheads="1"/>
            </p:cNvSpPr>
            <p:nvPr/>
          </p:nvSpPr>
          <p:spPr bwMode="auto">
            <a:xfrm>
              <a:off x="2730755" y="22642608"/>
              <a:ext cx="1200504" cy="549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2400" dirty="0">
                  <a:solidFill>
                    <a:srgbClr val="000000"/>
                  </a:solidFill>
                </a:rPr>
                <a:t>rank 2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316" name="椭圆 631"/>
            <p:cNvSpPr>
              <a:spLocks noChangeArrowheads="1"/>
            </p:cNvSpPr>
            <p:nvPr/>
          </p:nvSpPr>
          <p:spPr bwMode="auto">
            <a:xfrm>
              <a:off x="3709060" y="22792275"/>
              <a:ext cx="195668" cy="211436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rgbClr val="6699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zh-CN" altLang="en-US" sz="4400">
                <a:solidFill>
                  <a:srgbClr val="000000"/>
                </a:solidFill>
                <a:latin typeface="Tahoma" charset="0"/>
              </a:endParaRPr>
            </a:p>
          </p:txBody>
        </p:sp>
        <p:grpSp>
          <p:nvGrpSpPr>
            <p:cNvPr id="4317" name="组 632"/>
            <p:cNvGrpSpPr>
              <a:grpSpLocks/>
            </p:cNvGrpSpPr>
            <p:nvPr/>
          </p:nvGrpSpPr>
          <p:grpSpPr bwMode="auto">
            <a:xfrm>
              <a:off x="3048710" y="21905016"/>
              <a:ext cx="1174007" cy="422872"/>
              <a:chOff x="3657600" y="3562290"/>
              <a:chExt cx="914400" cy="304800"/>
            </a:xfrm>
          </p:grpSpPr>
          <p:sp>
            <p:nvSpPr>
              <p:cNvPr id="648" name="矩形 647"/>
              <p:cNvSpPr/>
              <p:nvPr/>
            </p:nvSpPr>
            <p:spPr bwMode="auto">
              <a:xfrm>
                <a:off x="3657310" y="3562472"/>
                <a:ext cx="228706" cy="76642"/>
              </a:xfrm>
              <a:prstGeom prst="rect">
                <a:avLst/>
              </a:prstGeom>
              <a:solidFill>
                <a:srgbClr val="FFB267"/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49" name="矩形 648"/>
              <p:cNvSpPr/>
              <p:nvPr/>
            </p:nvSpPr>
            <p:spPr bwMode="auto">
              <a:xfrm>
                <a:off x="3886016" y="3562472"/>
                <a:ext cx="228705" cy="76642"/>
              </a:xfrm>
              <a:prstGeom prst="rect">
                <a:avLst/>
              </a:prstGeom>
              <a:solidFill>
                <a:srgbClr val="66C0FF"/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50" name="矩形 649"/>
              <p:cNvSpPr/>
              <p:nvPr/>
            </p:nvSpPr>
            <p:spPr bwMode="auto">
              <a:xfrm>
                <a:off x="4114721" y="3562472"/>
                <a:ext cx="228706" cy="766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51" name="矩形 650"/>
              <p:cNvSpPr/>
              <p:nvPr/>
            </p:nvSpPr>
            <p:spPr bwMode="auto">
              <a:xfrm>
                <a:off x="4343426" y="3562472"/>
                <a:ext cx="228705" cy="76642"/>
              </a:xfrm>
              <a:prstGeom prst="rect">
                <a:avLst/>
              </a:prstGeom>
              <a:solidFill>
                <a:srgbClr val="99FF33"/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52" name="矩形 651"/>
              <p:cNvSpPr/>
              <p:nvPr/>
            </p:nvSpPr>
            <p:spPr bwMode="auto">
              <a:xfrm>
                <a:off x="3657310" y="3639114"/>
                <a:ext cx="228706" cy="75498"/>
              </a:xfrm>
              <a:prstGeom prst="rect">
                <a:avLst/>
              </a:prstGeom>
              <a:solidFill>
                <a:srgbClr val="FFB267"/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53" name="矩形 652"/>
              <p:cNvSpPr/>
              <p:nvPr/>
            </p:nvSpPr>
            <p:spPr bwMode="auto">
              <a:xfrm>
                <a:off x="3886016" y="3639114"/>
                <a:ext cx="228705" cy="75498"/>
              </a:xfrm>
              <a:prstGeom prst="rect">
                <a:avLst/>
              </a:prstGeom>
              <a:solidFill>
                <a:srgbClr val="66C0FF"/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54" name="矩形 653"/>
              <p:cNvSpPr/>
              <p:nvPr/>
            </p:nvSpPr>
            <p:spPr bwMode="auto">
              <a:xfrm>
                <a:off x="4114721" y="3639114"/>
                <a:ext cx="228706" cy="7549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55" name="矩形 654"/>
              <p:cNvSpPr/>
              <p:nvPr/>
            </p:nvSpPr>
            <p:spPr bwMode="auto">
              <a:xfrm>
                <a:off x="4343426" y="3639114"/>
                <a:ext cx="228705" cy="75498"/>
              </a:xfrm>
              <a:prstGeom prst="rect">
                <a:avLst/>
              </a:prstGeom>
              <a:solidFill>
                <a:srgbClr val="99FF33"/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56" name="矩形 655"/>
              <p:cNvSpPr/>
              <p:nvPr/>
            </p:nvSpPr>
            <p:spPr bwMode="auto">
              <a:xfrm>
                <a:off x="3657310" y="3714612"/>
                <a:ext cx="228706" cy="76642"/>
              </a:xfrm>
              <a:prstGeom prst="rect">
                <a:avLst/>
              </a:prstGeom>
              <a:solidFill>
                <a:srgbClr val="FFB267"/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57" name="矩形 656"/>
              <p:cNvSpPr/>
              <p:nvPr/>
            </p:nvSpPr>
            <p:spPr bwMode="auto">
              <a:xfrm>
                <a:off x="3886016" y="3714612"/>
                <a:ext cx="228705" cy="76642"/>
              </a:xfrm>
              <a:prstGeom prst="rect">
                <a:avLst/>
              </a:prstGeom>
              <a:solidFill>
                <a:srgbClr val="66C0FF"/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58" name="矩形 657"/>
              <p:cNvSpPr/>
              <p:nvPr/>
            </p:nvSpPr>
            <p:spPr bwMode="auto">
              <a:xfrm>
                <a:off x="4114721" y="3714612"/>
                <a:ext cx="228706" cy="766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59" name="矩形 658"/>
              <p:cNvSpPr/>
              <p:nvPr/>
            </p:nvSpPr>
            <p:spPr bwMode="auto">
              <a:xfrm>
                <a:off x="4343426" y="3714612"/>
                <a:ext cx="228705" cy="76642"/>
              </a:xfrm>
              <a:prstGeom prst="rect">
                <a:avLst/>
              </a:prstGeom>
              <a:solidFill>
                <a:srgbClr val="99FF33"/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60" name="矩形 659"/>
              <p:cNvSpPr/>
              <p:nvPr/>
            </p:nvSpPr>
            <p:spPr bwMode="auto">
              <a:xfrm>
                <a:off x="3657310" y="3791253"/>
                <a:ext cx="228706" cy="75498"/>
              </a:xfrm>
              <a:prstGeom prst="rect">
                <a:avLst/>
              </a:prstGeom>
              <a:solidFill>
                <a:srgbClr val="FFB267"/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61" name="矩形 660"/>
              <p:cNvSpPr/>
              <p:nvPr/>
            </p:nvSpPr>
            <p:spPr bwMode="auto">
              <a:xfrm>
                <a:off x="3886016" y="3791253"/>
                <a:ext cx="228705" cy="75498"/>
              </a:xfrm>
              <a:prstGeom prst="rect">
                <a:avLst/>
              </a:prstGeom>
              <a:solidFill>
                <a:srgbClr val="66C0FF"/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62" name="矩形 661"/>
              <p:cNvSpPr/>
              <p:nvPr/>
            </p:nvSpPr>
            <p:spPr bwMode="auto">
              <a:xfrm>
                <a:off x="4114721" y="3791253"/>
                <a:ext cx="228706" cy="7549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63" name="矩形 662"/>
              <p:cNvSpPr/>
              <p:nvPr/>
            </p:nvSpPr>
            <p:spPr bwMode="auto">
              <a:xfrm>
                <a:off x="4343426" y="3791253"/>
                <a:ext cx="228705" cy="75498"/>
              </a:xfrm>
              <a:prstGeom prst="rect">
                <a:avLst/>
              </a:prstGeom>
              <a:solidFill>
                <a:srgbClr val="99FF33"/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4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cxnSp>
          <p:nvCxnSpPr>
            <p:cNvPr id="4318" name="肘形连接符 633"/>
            <p:cNvCxnSpPr>
              <a:cxnSpLocks noChangeShapeType="1"/>
              <a:stCxn id="4316" idx="0"/>
              <a:endCxn id="656" idx="1"/>
            </p:cNvCxnSpPr>
            <p:nvPr/>
          </p:nvCxnSpPr>
          <p:spPr bwMode="auto">
            <a:xfrm rot="16200000" flipV="1">
              <a:off x="3116235" y="22101614"/>
              <a:ext cx="622764" cy="758557"/>
            </a:xfrm>
            <a:prstGeom prst="bentConnector4">
              <a:avLst>
                <a:gd name="adj1" fmla="val 45731"/>
                <a:gd name="adj2" fmla="val 129014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med"/>
            </a:ln>
          </p:spPr>
        </p:cxnSp>
        <p:sp>
          <p:nvSpPr>
            <p:cNvPr id="4319" name="文本框 634"/>
            <p:cNvSpPr txBox="1">
              <a:spLocks noChangeArrowheads="1"/>
            </p:cNvSpPr>
            <p:nvPr/>
          </p:nvSpPr>
          <p:spPr bwMode="auto">
            <a:xfrm>
              <a:off x="3848456" y="23033547"/>
              <a:ext cx="1134341" cy="549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2400" dirty="0">
                  <a:solidFill>
                    <a:srgbClr val="000000"/>
                  </a:solidFill>
                </a:rPr>
                <a:t>rank 3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320" name="椭圆 635"/>
            <p:cNvSpPr>
              <a:spLocks noChangeArrowheads="1"/>
            </p:cNvSpPr>
            <p:nvPr/>
          </p:nvSpPr>
          <p:spPr bwMode="auto">
            <a:xfrm>
              <a:off x="4589581" y="22906040"/>
              <a:ext cx="195668" cy="211436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rgbClr val="6699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zh-CN" altLang="en-US" sz="4400">
                <a:solidFill>
                  <a:srgbClr val="000000"/>
                </a:solidFill>
                <a:latin typeface="Tahoma" charset="0"/>
              </a:endParaRPr>
            </a:p>
          </p:txBody>
        </p:sp>
        <p:cxnSp>
          <p:nvCxnSpPr>
            <p:cNvPr id="4321" name="肘形连接符 636"/>
            <p:cNvCxnSpPr>
              <a:cxnSpLocks noChangeShapeType="1"/>
              <a:stCxn id="4320" idx="0"/>
              <a:endCxn id="655" idx="3"/>
            </p:cNvCxnSpPr>
            <p:nvPr/>
          </p:nvCxnSpPr>
          <p:spPr bwMode="auto">
            <a:xfrm rot="16200000" flipV="1">
              <a:off x="4034116" y="22252741"/>
              <a:ext cx="842068" cy="464530"/>
            </a:xfrm>
            <a:prstGeom prst="bentConnector2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med"/>
            </a:ln>
          </p:spPr>
        </p:cxnSp>
        <p:sp>
          <p:nvSpPr>
            <p:cNvPr id="4322" name="圆角矩形 637"/>
            <p:cNvSpPr>
              <a:spLocks noChangeArrowheads="1"/>
            </p:cNvSpPr>
            <p:nvPr/>
          </p:nvSpPr>
          <p:spPr bwMode="auto">
            <a:xfrm>
              <a:off x="407194" y="21587862"/>
              <a:ext cx="4598194" cy="217477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1" hangingPunct="1"/>
              <a:endParaRPr lang="zh-CN" altLang="en-US" sz="44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4323" name="圆角矩形 638"/>
            <p:cNvSpPr>
              <a:spLocks noChangeArrowheads="1"/>
            </p:cNvSpPr>
            <p:nvPr/>
          </p:nvSpPr>
          <p:spPr bwMode="auto">
            <a:xfrm>
              <a:off x="505027" y="21693581"/>
              <a:ext cx="2154077" cy="1955999"/>
            </a:xfrm>
            <a:prstGeom prst="roundRect">
              <a:avLst>
                <a:gd name="adj" fmla="val 16667"/>
              </a:avLst>
            </a:prstGeom>
            <a:noFill/>
            <a:ln w="28575" cmpd="sng">
              <a:solidFill>
                <a:schemeClr val="accent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1" hangingPunct="1"/>
              <a:endParaRPr lang="zh-CN" altLang="en-US" sz="44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4324" name="圆角矩形 639"/>
            <p:cNvSpPr>
              <a:spLocks noChangeArrowheads="1"/>
            </p:cNvSpPr>
            <p:nvPr/>
          </p:nvSpPr>
          <p:spPr bwMode="auto">
            <a:xfrm>
              <a:off x="2755207" y="21693581"/>
              <a:ext cx="2153960" cy="1955999"/>
            </a:xfrm>
            <a:prstGeom prst="roundRect">
              <a:avLst>
                <a:gd name="adj" fmla="val 16667"/>
              </a:avLst>
            </a:prstGeom>
            <a:noFill/>
            <a:ln w="28575" cmpd="sng">
              <a:solidFill>
                <a:schemeClr val="accent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1" hangingPunct="1"/>
              <a:endParaRPr lang="zh-CN" altLang="en-US" sz="44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4325" name="文本框 640"/>
            <p:cNvSpPr txBox="1">
              <a:spLocks noChangeArrowheads="1"/>
            </p:cNvSpPr>
            <p:nvPr/>
          </p:nvSpPr>
          <p:spPr bwMode="auto">
            <a:xfrm>
              <a:off x="535140" y="23019896"/>
              <a:ext cx="1467510" cy="549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2400" b="1" u="sng" dirty="0">
                  <a:solidFill>
                    <a:srgbClr val="0000FF"/>
                  </a:solidFill>
                </a:rPr>
                <a:t>node 0</a:t>
              </a:r>
              <a:endParaRPr lang="zh-CN" altLang="en-US" sz="2400" b="1" u="sng" dirty="0">
                <a:solidFill>
                  <a:srgbClr val="0000FF"/>
                </a:solidFill>
              </a:endParaRPr>
            </a:p>
          </p:txBody>
        </p:sp>
        <p:sp>
          <p:nvSpPr>
            <p:cNvPr id="4326" name="文本框 641"/>
            <p:cNvSpPr txBox="1">
              <a:spLocks noChangeArrowheads="1"/>
            </p:cNvSpPr>
            <p:nvPr/>
          </p:nvSpPr>
          <p:spPr bwMode="auto">
            <a:xfrm>
              <a:off x="2798611" y="23024811"/>
              <a:ext cx="1369676" cy="549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2400" b="1" u="sng" dirty="0">
                  <a:solidFill>
                    <a:srgbClr val="0000FF"/>
                  </a:solidFill>
                </a:rPr>
                <a:t>node 1</a:t>
              </a:r>
              <a:endParaRPr lang="zh-CN" altLang="en-US" sz="2400" b="1" u="sng" dirty="0">
                <a:solidFill>
                  <a:srgbClr val="0000FF"/>
                </a:solidFill>
              </a:endParaRPr>
            </a:p>
          </p:txBody>
        </p:sp>
        <p:sp>
          <p:nvSpPr>
            <p:cNvPr id="4327" name="文本框 642"/>
            <p:cNvSpPr txBox="1">
              <a:spLocks noChangeArrowheads="1"/>
            </p:cNvSpPr>
            <p:nvPr/>
          </p:nvSpPr>
          <p:spPr bwMode="auto">
            <a:xfrm>
              <a:off x="1114516" y="23673871"/>
              <a:ext cx="3120685" cy="549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zh-CN" sz="2400" i="1" dirty="0">
                  <a:solidFill>
                    <a:srgbClr val="B02A30"/>
                  </a:solidFill>
                </a:rPr>
                <a:t>information sharing</a:t>
              </a:r>
              <a:endParaRPr lang="zh-CN" altLang="en-US" sz="2400" i="1" dirty="0">
                <a:solidFill>
                  <a:srgbClr val="B02A30"/>
                </a:solidFill>
              </a:endParaRPr>
            </a:p>
          </p:txBody>
        </p:sp>
        <p:sp>
          <p:nvSpPr>
            <p:cNvPr id="4328" name="矩形 643"/>
            <p:cNvSpPr>
              <a:spLocks noChangeArrowheads="1"/>
            </p:cNvSpPr>
            <p:nvPr/>
          </p:nvSpPr>
          <p:spPr bwMode="auto">
            <a:xfrm>
              <a:off x="871145" y="21871186"/>
              <a:ext cx="1232707" cy="4820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1" hangingPunct="1"/>
              <a:endParaRPr lang="zh-CN" altLang="en-US" sz="44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4329" name="矩形 644"/>
            <p:cNvSpPr>
              <a:spLocks noChangeArrowheads="1"/>
            </p:cNvSpPr>
            <p:nvPr/>
          </p:nvSpPr>
          <p:spPr bwMode="auto">
            <a:xfrm>
              <a:off x="3019578" y="21871186"/>
              <a:ext cx="1232707" cy="4820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1" hangingPunct="1"/>
              <a:endParaRPr lang="zh-CN" altLang="en-US" sz="44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4330" name="文本框 645"/>
            <p:cNvSpPr txBox="1">
              <a:spLocks noChangeArrowheads="1"/>
            </p:cNvSpPr>
            <p:nvPr/>
          </p:nvSpPr>
          <p:spPr bwMode="auto">
            <a:xfrm>
              <a:off x="1493368" y="22308106"/>
              <a:ext cx="1655724" cy="549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2400">
                  <a:solidFill>
                    <a:srgbClr val="000000"/>
                  </a:solidFill>
                </a:rPr>
                <a:t>SHM</a:t>
              </a: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331" name="文本框 646"/>
            <p:cNvSpPr txBox="1">
              <a:spLocks noChangeArrowheads="1"/>
            </p:cNvSpPr>
            <p:nvPr/>
          </p:nvSpPr>
          <p:spPr bwMode="auto">
            <a:xfrm>
              <a:off x="3816927" y="22308106"/>
              <a:ext cx="1019143" cy="549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2400" dirty="0">
                  <a:solidFill>
                    <a:srgbClr val="000000"/>
                  </a:solidFill>
                </a:rPr>
                <a:t>SHM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158" name="组 679"/>
          <p:cNvGrpSpPr>
            <a:grpSpLocks/>
          </p:cNvGrpSpPr>
          <p:nvPr/>
        </p:nvGrpSpPr>
        <p:grpSpPr bwMode="auto">
          <a:xfrm>
            <a:off x="342018" y="23616827"/>
            <a:ext cx="4808381" cy="2235432"/>
            <a:chOff x="-3876443" y="8620955"/>
            <a:chExt cx="3597837" cy="1923604"/>
          </a:xfrm>
        </p:grpSpPr>
        <p:sp>
          <p:nvSpPr>
            <p:cNvPr id="4302" name="文本框 727"/>
            <p:cNvSpPr txBox="1">
              <a:spLocks noChangeArrowheads="1"/>
            </p:cNvSpPr>
            <p:nvPr/>
          </p:nvSpPr>
          <p:spPr bwMode="auto">
            <a:xfrm>
              <a:off x="-2844914" y="9828024"/>
              <a:ext cx="762000" cy="397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2400" dirty="0">
                  <a:solidFill>
                    <a:srgbClr val="000000"/>
                  </a:solidFill>
                </a:rPr>
                <a:t>cache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255" name="文本框 680"/>
            <p:cNvSpPr txBox="1">
              <a:spLocks noChangeArrowheads="1"/>
            </p:cNvSpPr>
            <p:nvPr/>
          </p:nvSpPr>
          <p:spPr bwMode="auto">
            <a:xfrm>
              <a:off x="-3876443" y="9331393"/>
              <a:ext cx="979436" cy="397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2400" dirty="0">
                  <a:solidFill>
                    <a:srgbClr val="000000"/>
                  </a:solidFill>
                </a:rPr>
                <a:t>rank 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256" name="椭圆 681"/>
            <p:cNvSpPr>
              <a:spLocks noChangeArrowheads="1"/>
            </p:cNvSpPr>
            <p:nvPr/>
          </p:nvSpPr>
          <p:spPr bwMode="auto">
            <a:xfrm>
              <a:off x="-3102847" y="9470383"/>
              <a:ext cx="152400" cy="152400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rgbClr val="6699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683" name="矩形 682"/>
            <p:cNvSpPr/>
            <p:nvPr/>
          </p:nvSpPr>
          <p:spPr bwMode="auto">
            <a:xfrm>
              <a:off x="-3479560" y="8773415"/>
              <a:ext cx="229260" cy="75639"/>
            </a:xfrm>
            <a:prstGeom prst="rect">
              <a:avLst/>
            </a:prstGeom>
            <a:solidFill>
              <a:srgbClr val="FFB267"/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84" name="矩形 683"/>
            <p:cNvSpPr/>
            <p:nvPr/>
          </p:nvSpPr>
          <p:spPr bwMode="auto">
            <a:xfrm>
              <a:off x="-3250301" y="8773415"/>
              <a:ext cx="228020" cy="75639"/>
            </a:xfrm>
            <a:prstGeom prst="rect">
              <a:avLst/>
            </a:prstGeom>
            <a:solidFill>
              <a:srgbClr val="66C0FF"/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85" name="矩形 684"/>
            <p:cNvSpPr/>
            <p:nvPr/>
          </p:nvSpPr>
          <p:spPr bwMode="auto">
            <a:xfrm>
              <a:off x="-3022281" y="8773415"/>
              <a:ext cx="229259" cy="75639"/>
            </a:xfrm>
            <a:prstGeom prst="rect">
              <a:avLst/>
            </a:prstGeom>
            <a:solidFill>
              <a:srgbClr val="E99CF8"/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86" name="矩形 685"/>
            <p:cNvSpPr/>
            <p:nvPr/>
          </p:nvSpPr>
          <p:spPr bwMode="auto">
            <a:xfrm>
              <a:off x="-2793022" y="8773415"/>
              <a:ext cx="228020" cy="75639"/>
            </a:xfrm>
            <a:prstGeom prst="rect">
              <a:avLst/>
            </a:prstGeom>
            <a:solidFill>
              <a:srgbClr val="99FF33"/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87" name="矩形 686"/>
            <p:cNvSpPr/>
            <p:nvPr/>
          </p:nvSpPr>
          <p:spPr bwMode="auto">
            <a:xfrm>
              <a:off x="-3479560" y="9001513"/>
              <a:ext cx="229260" cy="76821"/>
            </a:xfrm>
            <a:prstGeom prst="rect">
              <a:avLst/>
            </a:prstGeom>
            <a:solidFill>
              <a:srgbClr val="FFB267"/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88" name="矩形 687"/>
            <p:cNvSpPr/>
            <p:nvPr/>
          </p:nvSpPr>
          <p:spPr bwMode="auto">
            <a:xfrm>
              <a:off x="-3250301" y="9001513"/>
              <a:ext cx="228020" cy="76821"/>
            </a:xfrm>
            <a:prstGeom prst="rect">
              <a:avLst/>
            </a:prstGeom>
            <a:solidFill>
              <a:srgbClr val="66C0FF"/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89" name="矩形 688"/>
            <p:cNvSpPr/>
            <p:nvPr/>
          </p:nvSpPr>
          <p:spPr bwMode="auto">
            <a:xfrm>
              <a:off x="-3022281" y="9001513"/>
              <a:ext cx="229259" cy="76821"/>
            </a:xfrm>
            <a:prstGeom prst="rect">
              <a:avLst/>
            </a:prstGeom>
            <a:solidFill>
              <a:srgbClr val="E99CF8"/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90" name="矩形 689"/>
            <p:cNvSpPr/>
            <p:nvPr/>
          </p:nvSpPr>
          <p:spPr bwMode="auto">
            <a:xfrm>
              <a:off x="-2793022" y="9001513"/>
              <a:ext cx="228020" cy="76821"/>
            </a:xfrm>
            <a:prstGeom prst="rect">
              <a:avLst/>
            </a:prstGeom>
            <a:solidFill>
              <a:srgbClr val="99FF33"/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cxnSp>
          <p:nvCxnSpPr>
            <p:cNvPr id="4265" name="肘形连接符 690"/>
            <p:cNvCxnSpPr>
              <a:cxnSpLocks noChangeShapeType="1"/>
              <a:stCxn id="4256" idx="0"/>
              <a:endCxn id="683" idx="1"/>
            </p:cNvCxnSpPr>
            <p:nvPr/>
          </p:nvCxnSpPr>
          <p:spPr bwMode="auto">
            <a:xfrm rot="16200000" flipV="1">
              <a:off x="-3582678" y="8914353"/>
              <a:ext cx="659148" cy="452913"/>
            </a:xfrm>
            <a:prstGeom prst="bentConnector4">
              <a:avLst>
                <a:gd name="adj1" fmla="val 47131"/>
                <a:gd name="adj2" fmla="val 137766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med"/>
            </a:ln>
          </p:spPr>
        </p:cxnSp>
        <p:sp>
          <p:nvSpPr>
            <p:cNvPr id="4266" name="文本框 691"/>
            <p:cNvSpPr txBox="1">
              <a:spLocks noChangeArrowheads="1"/>
            </p:cNvSpPr>
            <p:nvPr/>
          </p:nvSpPr>
          <p:spPr bwMode="auto">
            <a:xfrm>
              <a:off x="-3038423" y="9089087"/>
              <a:ext cx="996656" cy="397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2400" dirty="0">
                  <a:solidFill>
                    <a:srgbClr val="000000"/>
                  </a:solidFill>
                </a:rPr>
                <a:t>rank </a:t>
              </a:r>
              <a:r>
                <a:rPr lang="en-US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267" name="椭圆 692"/>
            <p:cNvSpPr>
              <a:spLocks noChangeArrowheads="1"/>
            </p:cNvSpPr>
            <p:nvPr/>
          </p:nvSpPr>
          <p:spPr bwMode="auto">
            <a:xfrm>
              <a:off x="-2298175" y="9230555"/>
              <a:ext cx="152400" cy="152400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rgbClr val="6699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  <a:latin typeface="Tahoma" charset="0"/>
              </a:endParaRPr>
            </a:p>
          </p:txBody>
        </p:sp>
        <p:cxnSp>
          <p:nvCxnSpPr>
            <p:cNvPr id="4268" name="肘形连接符 693"/>
            <p:cNvCxnSpPr>
              <a:cxnSpLocks noChangeShapeType="1"/>
              <a:stCxn id="4267" idx="0"/>
              <a:endCxn id="690" idx="3"/>
            </p:cNvCxnSpPr>
            <p:nvPr/>
          </p:nvCxnSpPr>
          <p:spPr bwMode="auto">
            <a:xfrm rot="16200000" flipV="1">
              <a:off x="-2488803" y="8963726"/>
              <a:ext cx="190631" cy="343027"/>
            </a:xfrm>
            <a:prstGeom prst="bentConnector2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med"/>
            </a:ln>
          </p:spPr>
        </p:cxnSp>
        <p:sp>
          <p:nvSpPr>
            <p:cNvPr id="4269" name="文本框 694"/>
            <p:cNvSpPr txBox="1">
              <a:spLocks noChangeArrowheads="1"/>
            </p:cNvSpPr>
            <p:nvPr/>
          </p:nvSpPr>
          <p:spPr bwMode="auto">
            <a:xfrm>
              <a:off x="-2157713" y="9297355"/>
              <a:ext cx="884440" cy="397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2400" dirty="0">
                  <a:solidFill>
                    <a:srgbClr val="000000"/>
                  </a:solidFill>
                </a:rPr>
                <a:t>rank 2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270" name="椭圆 695"/>
            <p:cNvSpPr>
              <a:spLocks noChangeArrowheads="1"/>
            </p:cNvSpPr>
            <p:nvPr/>
          </p:nvSpPr>
          <p:spPr bwMode="auto">
            <a:xfrm>
              <a:off x="-1421606" y="9478265"/>
              <a:ext cx="152400" cy="152400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rgbClr val="6699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697" name="矩形 696"/>
            <p:cNvSpPr/>
            <p:nvPr/>
          </p:nvSpPr>
          <p:spPr bwMode="auto">
            <a:xfrm>
              <a:off x="-1802870" y="8773415"/>
              <a:ext cx="229259" cy="75639"/>
            </a:xfrm>
            <a:prstGeom prst="rect">
              <a:avLst/>
            </a:prstGeom>
            <a:solidFill>
              <a:srgbClr val="FFB267"/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98" name="矩形 697"/>
            <p:cNvSpPr/>
            <p:nvPr/>
          </p:nvSpPr>
          <p:spPr bwMode="auto">
            <a:xfrm>
              <a:off x="-1573611" y="8773415"/>
              <a:ext cx="228020" cy="75639"/>
            </a:xfrm>
            <a:prstGeom prst="rect">
              <a:avLst/>
            </a:prstGeom>
            <a:solidFill>
              <a:srgbClr val="66C0FF"/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99" name="矩形 698"/>
            <p:cNvSpPr/>
            <p:nvPr/>
          </p:nvSpPr>
          <p:spPr bwMode="auto">
            <a:xfrm>
              <a:off x="-1345591" y="8773415"/>
              <a:ext cx="229260" cy="75639"/>
            </a:xfrm>
            <a:prstGeom prst="rect">
              <a:avLst/>
            </a:prstGeom>
            <a:solidFill>
              <a:srgbClr val="E99CF8"/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700" name="矩形 699"/>
            <p:cNvSpPr/>
            <p:nvPr/>
          </p:nvSpPr>
          <p:spPr bwMode="auto">
            <a:xfrm>
              <a:off x="-1116331" y="8773415"/>
              <a:ext cx="228020" cy="75639"/>
            </a:xfrm>
            <a:prstGeom prst="rect">
              <a:avLst/>
            </a:prstGeom>
            <a:solidFill>
              <a:srgbClr val="99FF33"/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701" name="矩形 700"/>
            <p:cNvSpPr/>
            <p:nvPr/>
          </p:nvSpPr>
          <p:spPr bwMode="auto">
            <a:xfrm>
              <a:off x="-1802870" y="9001513"/>
              <a:ext cx="229259" cy="76821"/>
            </a:xfrm>
            <a:prstGeom prst="rect">
              <a:avLst/>
            </a:prstGeom>
            <a:solidFill>
              <a:srgbClr val="FFB267"/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702" name="矩形 701"/>
            <p:cNvSpPr/>
            <p:nvPr/>
          </p:nvSpPr>
          <p:spPr bwMode="auto">
            <a:xfrm>
              <a:off x="-1573611" y="9001513"/>
              <a:ext cx="228020" cy="76821"/>
            </a:xfrm>
            <a:prstGeom prst="rect">
              <a:avLst/>
            </a:prstGeom>
            <a:solidFill>
              <a:srgbClr val="66C0FF"/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703" name="矩形 702"/>
            <p:cNvSpPr/>
            <p:nvPr/>
          </p:nvSpPr>
          <p:spPr bwMode="auto">
            <a:xfrm>
              <a:off x="-1345591" y="9001513"/>
              <a:ext cx="229260" cy="76821"/>
            </a:xfrm>
            <a:prstGeom prst="rect">
              <a:avLst/>
            </a:prstGeom>
            <a:solidFill>
              <a:srgbClr val="E99CF8"/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704" name="矩形 703"/>
            <p:cNvSpPr/>
            <p:nvPr/>
          </p:nvSpPr>
          <p:spPr bwMode="auto">
            <a:xfrm>
              <a:off x="-1116331" y="9001513"/>
              <a:ext cx="228020" cy="76821"/>
            </a:xfrm>
            <a:prstGeom prst="rect">
              <a:avLst/>
            </a:prstGeom>
            <a:solidFill>
              <a:srgbClr val="99FF33"/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cxnSp>
          <p:nvCxnSpPr>
            <p:cNvPr id="4279" name="肘形连接符 704"/>
            <p:cNvCxnSpPr>
              <a:cxnSpLocks noChangeShapeType="1"/>
              <a:stCxn id="4270" idx="0"/>
              <a:endCxn id="701" idx="1"/>
            </p:cNvCxnSpPr>
            <p:nvPr/>
          </p:nvCxnSpPr>
          <p:spPr bwMode="auto">
            <a:xfrm rot="16200000" flipV="1">
              <a:off x="-1793111" y="9030560"/>
              <a:ext cx="438210" cy="457200"/>
            </a:xfrm>
            <a:prstGeom prst="bentConnector4">
              <a:avLst>
                <a:gd name="adj1" fmla="val 45653"/>
                <a:gd name="adj2" fmla="val 150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med"/>
            </a:ln>
          </p:spPr>
        </p:cxnSp>
        <p:sp>
          <p:nvSpPr>
            <p:cNvPr id="4280" name="文本框 705"/>
            <p:cNvSpPr txBox="1">
              <a:spLocks noChangeArrowheads="1"/>
            </p:cNvSpPr>
            <p:nvPr/>
          </p:nvSpPr>
          <p:spPr bwMode="auto">
            <a:xfrm>
              <a:off x="-1269206" y="9202540"/>
              <a:ext cx="841198" cy="397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2400" dirty="0">
                  <a:solidFill>
                    <a:srgbClr val="000000"/>
                  </a:solidFill>
                </a:rPr>
                <a:t>rank 3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281" name="椭圆 706"/>
            <p:cNvSpPr>
              <a:spLocks noChangeArrowheads="1"/>
            </p:cNvSpPr>
            <p:nvPr/>
          </p:nvSpPr>
          <p:spPr bwMode="auto">
            <a:xfrm>
              <a:off x="-527629" y="9327613"/>
              <a:ext cx="152400" cy="152400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rgbClr val="6699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  <a:latin typeface="Tahoma" charset="0"/>
              </a:endParaRPr>
            </a:p>
          </p:txBody>
        </p:sp>
        <p:cxnSp>
          <p:nvCxnSpPr>
            <p:cNvPr id="4282" name="肘形连接符 707"/>
            <p:cNvCxnSpPr>
              <a:cxnSpLocks noChangeShapeType="1"/>
              <a:stCxn id="4281" idx="0"/>
              <a:endCxn id="700" idx="3"/>
            </p:cNvCxnSpPr>
            <p:nvPr/>
          </p:nvCxnSpPr>
          <p:spPr bwMode="auto">
            <a:xfrm rot="16200000" flipV="1">
              <a:off x="-928059" y="8850983"/>
              <a:ext cx="516378" cy="436883"/>
            </a:xfrm>
            <a:prstGeom prst="bentConnector2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med"/>
            </a:ln>
          </p:spPr>
        </p:cxnSp>
        <p:sp>
          <p:nvSpPr>
            <p:cNvPr id="4283" name="圆角矩形 708"/>
            <p:cNvSpPr>
              <a:spLocks noChangeArrowheads="1"/>
            </p:cNvSpPr>
            <p:nvPr/>
          </p:nvSpPr>
          <p:spPr bwMode="auto">
            <a:xfrm>
              <a:off x="-3860006" y="8620955"/>
              <a:ext cx="3581400" cy="156754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4284" name="文本框 709"/>
            <p:cNvSpPr txBox="1">
              <a:spLocks noChangeArrowheads="1"/>
            </p:cNvSpPr>
            <p:nvPr/>
          </p:nvSpPr>
          <p:spPr bwMode="auto">
            <a:xfrm>
              <a:off x="-3159039" y="10147293"/>
              <a:ext cx="2276604" cy="397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2400" i="1" dirty="0">
                  <a:solidFill>
                    <a:srgbClr val="B02A30"/>
                  </a:solidFill>
                </a:rPr>
                <a:t>information caching</a:t>
              </a:r>
              <a:endParaRPr lang="zh-CN" altLang="en-US" sz="2400" i="1" dirty="0">
                <a:solidFill>
                  <a:srgbClr val="B02A30"/>
                </a:solidFill>
              </a:endParaRPr>
            </a:p>
          </p:txBody>
        </p:sp>
        <p:sp>
          <p:nvSpPr>
            <p:cNvPr id="711" name="矩形 710"/>
            <p:cNvSpPr/>
            <p:nvPr/>
          </p:nvSpPr>
          <p:spPr bwMode="auto">
            <a:xfrm>
              <a:off x="-2695689" y="9688171"/>
              <a:ext cx="229260" cy="75639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712" name="矩形 711"/>
            <p:cNvSpPr/>
            <p:nvPr/>
          </p:nvSpPr>
          <p:spPr bwMode="auto">
            <a:xfrm>
              <a:off x="-2695689" y="9763810"/>
              <a:ext cx="229260" cy="768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713" name="矩形 712"/>
            <p:cNvSpPr/>
            <p:nvPr/>
          </p:nvSpPr>
          <p:spPr bwMode="auto">
            <a:xfrm>
              <a:off x="-2695689" y="9840631"/>
              <a:ext cx="229260" cy="75639"/>
            </a:xfrm>
            <a:prstGeom prst="rect">
              <a:avLst/>
            </a:prstGeom>
            <a:solidFill>
              <a:srgbClr val="99FF33"/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714" name="矩形 713"/>
            <p:cNvSpPr/>
            <p:nvPr/>
          </p:nvSpPr>
          <p:spPr bwMode="auto">
            <a:xfrm>
              <a:off x="-1650444" y="9958357"/>
              <a:ext cx="229260" cy="76820"/>
            </a:xfrm>
            <a:prstGeom prst="rect">
              <a:avLst/>
            </a:prstGeom>
            <a:solidFill>
              <a:srgbClr val="99FF33"/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715" name="矩形 714"/>
            <p:cNvSpPr/>
            <p:nvPr/>
          </p:nvSpPr>
          <p:spPr bwMode="auto">
            <a:xfrm>
              <a:off x="-1650444" y="10041908"/>
              <a:ext cx="229260" cy="756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716" name="矩形 715"/>
            <p:cNvSpPr/>
            <p:nvPr/>
          </p:nvSpPr>
          <p:spPr bwMode="auto">
            <a:xfrm>
              <a:off x="-655822" y="9821789"/>
              <a:ext cx="228020" cy="756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717" name="矩形 716"/>
            <p:cNvSpPr/>
            <p:nvPr/>
          </p:nvSpPr>
          <p:spPr bwMode="auto">
            <a:xfrm>
              <a:off x="-655822" y="9897427"/>
              <a:ext cx="228020" cy="7682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718" name="矩形 717"/>
            <p:cNvSpPr/>
            <p:nvPr/>
          </p:nvSpPr>
          <p:spPr bwMode="auto">
            <a:xfrm>
              <a:off x="-655822" y="9974248"/>
              <a:ext cx="228020" cy="756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mpd="sng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grpSp>
          <p:nvGrpSpPr>
            <p:cNvPr id="4293" name="组 718"/>
            <p:cNvGrpSpPr>
              <a:grpSpLocks/>
            </p:cNvGrpSpPr>
            <p:nvPr/>
          </p:nvGrpSpPr>
          <p:grpSpPr bwMode="auto">
            <a:xfrm>
              <a:off x="-3139089" y="9759036"/>
              <a:ext cx="274320" cy="201168"/>
              <a:chOff x="5033837" y="5204113"/>
              <a:chExt cx="274320" cy="201168"/>
            </a:xfrm>
          </p:grpSpPr>
          <p:sp>
            <p:nvSpPr>
              <p:cNvPr id="731" name="矩形 730"/>
              <p:cNvSpPr/>
              <p:nvPr/>
            </p:nvSpPr>
            <p:spPr bwMode="auto">
              <a:xfrm>
                <a:off x="5056463" y="5230161"/>
                <a:ext cx="228020" cy="756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732" name="矩形 731"/>
              <p:cNvSpPr/>
              <p:nvPr/>
            </p:nvSpPr>
            <p:spPr bwMode="auto">
              <a:xfrm>
                <a:off x="5056463" y="5305800"/>
                <a:ext cx="228020" cy="7682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9050" cmpd="sng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hangingPunct="1">
                  <a:defRPr/>
                </a:pPr>
                <a:endParaRPr lang="zh-CN" alt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4307" name="矩形 732"/>
              <p:cNvSpPr>
                <a:spLocks noChangeArrowheads="1"/>
              </p:cNvSpPr>
              <p:nvPr/>
            </p:nvSpPr>
            <p:spPr bwMode="auto">
              <a:xfrm>
                <a:off x="5033837" y="5204113"/>
                <a:ext cx="274320" cy="201168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  <a:latin typeface="Tahoma" charset="0"/>
                </a:endParaRPr>
              </a:p>
            </p:txBody>
          </p:sp>
        </p:grpSp>
        <p:sp>
          <p:nvSpPr>
            <p:cNvPr id="4294" name="矩形 719"/>
            <p:cNvSpPr>
              <a:spLocks noChangeArrowheads="1"/>
            </p:cNvSpPr>
            <p:nvPr/>
          </p:nvSpPr>
          <p:spPr bwMode="auto">
            <a:xfrm>
              <a:off x="-1676049" y="9942953"/>
              <a:ext cx="274320" cy="201168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4295" name="矩形 720"/>
            <p:cNvSpPr>
              <a:spLocks noChangeArrowheads="1"/>
            </p:cNvSpPr>
            <p:nvPr/>
          </p:nvSpPr>
          <p:spPr bwMode="auto">
            <a:xfrm>
              <a:off x="-2718387" y="9666419"/>
              <a:ext cx="274320" cy="274320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4296" name="矩形 721"/>
            <p:cNvSpPr>
              <a:spLocks noChangeArrowheads="1"/>
            </p:cNvSpPr>
            <p:nvPr/>
          </p:nvSpPr>
          <p:spPr bwMode="auto">
            <a:xfrm>
              <a:off x="-679144" y="9798106"/>
              <a:ext cx="274320" cy="274320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  <a:latin typeface="Tahoma" charset="0"/>
              </a:endParaRPr>
            </a:p>
          </p:txBody>
        </p:sp>
        <p:cxnSp>
          <p:nvCxnSpPr>
            <p:cNvPr id="4297" name="肘形连接符 722"/>
            <p:cNvCxnSpPr>
              <a:cxnSpLocks noChangeShapeType="1"/>
              <a:stCxn id="4256" idx="4"/>
              <a:endCxn id="4307" idx="0"/>
            </p:cNvCxnSpPr>
            <p:nvPr/>
          </p:nvCxnSpPr>
          <p:spPr bwMode="auto">
            <a:xfrm rot="16200000" flipH="1">
              <a:off x="-3082415" y="9678550"/>
              <a:ext cx="136253" cy="24718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med"/>
            </a:ln>
          </p:spPr>
        </p:cxnSp>
        <p:cxnSp>
          <p:nvCxnSpPr>
            <p:cNvPr id="4298" name="肘形连接符 723"/>
            <p:cNvCxnSpPr>
              <a:cxnSpLocks noChangeShapeType="1"/>
              <a:stCxn id="4267" idx="4"/>
              <a:endCxn id="4295" idx="0"/>
            </p:cNvCxnSpPr>
            <p:nvPr/>
          </p:nvCxnSpPr>
          <p:spPr bwMode="auto">
            <a:xfrm rot="5400000">
              <a:off x="-2543332" y="9345061"/>
              <a:ext cx="283464" cy="35925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med"/>
            </a:ln>
          </p:spPr>
        </p:cxnSp>
        <p:cxnSp>
          <p:nvCxnSpPr>
            <p:cNvPr id="4299" name="肘形连接符 724"/>
            <p:cNvCxnSpPr>
              <a:cxnSpLocks noChangeShapeType="1"/>
              <a:stCxn id="4270" idx="4"/>
              <a:endCxn id="4294" idx="0"/>
            </p:cNvCxnSpPr>
            <p:nvPr/>
          </p:nvCxnSpPr>
          <p:spPr bwMode="auto">
            <a:xfrm rot="5400000">
              <a:off x="-1598291" y="9690068"/>
              <a:ext cx="312288" cy="193483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med"/>
            </a:ln>
          </p:spPr>
        </p:cxnSp>
        <p:cxnSp>
          <p:nvCxnSpPr>
            <p:cNvPr id="4300" name="肘形连接符 725"/>
            <p:cNvCxnSpPr>
              <a:cxnSpLocks noChangeShapeType="1"/>
              <a:stCxn id="4281" idx="4"/>
              <a:endCxn id="4296" idx="0"/>
            </p:cNvCxnSpPr>
            <p:nvPr/>
          </p:nvCxnSpPr>
          <p:spPr bwMode="auto">
            <a:xfrm rot="5400000">
              <a:off x="-655753" y="9593782"/>
              <a:ext cx="318093" cy="90555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med"/>
            </a:ln>
          </p:spPr>
        </p:cxnSp>
        <p:sp>
          <p:nvSpPr>
            <p:cNvPr id="4303" name="文本框 728"/>
            <p:cNvSpPr txBox="1">
              <a:spLocks noChangeArrowheads="1"/>
            </p:cNvSpPr>
            <p:nvPr/>
          </p:nvSpPr>
          <p:spPr bwMode="auto">
            <a:xfrm>
              <a:off x="-2255174" y="9581489"/>
              <a:ext cx="1014674" cy="397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2400" dirty="0">
                  <a:solidFill>
                    <a:srgbClr val="000000"/>
                  </a:solidFill>
                </a:rPr>
                <a:t>cache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301" name="文本框 726"/>
            <p:cNvSpPr txBox="1">
              <a:spLocks noChangeArrowheads="1"/>
            </p:cNvSpPr>
            <p:nvPr/>
          </p:nvSpPr>
          <p:spPr bwMode="auto">
            <a:xfrm>
              <a:off x="-3871604" y="9628951"/>
              <a:ext cx="898575" cy="397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2400" dirty="0">
                  <a:solidFill>
                    <a:srgbClr val="000000"/>
                  </a:solidFill>
                </a:rPr>
                <a:t>cache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304" name="文本框 729"/>
            <p:cNvSpPr txBox="1">
              <a:spLocks noChangeArrowheads="1"/>
            </p:cNvSpPr>
            <p:nvPr/>
          </p:nvSpPr>
          <p:spPr bwMode="auto">
            <a:xfrm>
              <a:off x="-1398272" y="9707850"/>
              <a:ext cx="788573" cy="397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altLang="zh-CN" sz="2400" dirty="0">
                  <a:solidFill>
                    <a:srgbClr val="000000"/>
                  </a:solidFill>
                </a:rPr>
                <a:t>cache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738" name="矩形 737"/>
          <p:cNvSpPr/>
          <p:nvPr/>
        </p:nvSpPr>
        <p:spPr>
          <a:xfrm>
            <a:off x="6131597" y="17186817"/>
            <a:ext cx="390670" cy="190451"/>
          </a:xfrm>
          <a:prstGeom prst="rect">
            <a:avLst/>
          </a:prstGeom>
          <a:solidFill>
            <a:srgbClr val="6699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sp>
        <p:nvSpPr>
          <p:cNvPr id="739" name="文本框 738"/>
          <p:cNvSpPr txBox="1"/>
          <p:nvPr/>
        </p:nvSpPr>
        <p:spPr>
          <a:xfrm>
            <a:off x="5291501" y="17064556"/>
            <a:ext cx="840098" cy="353933"/>
          </a:xfrm>
          <a:prstGeom prst="rect">
            <a:avLst/>
          </a:prstGeom>
          <a:noFill/>
          <a:effectLst/>
        </p:spPr>
        <p:txBody>
          <a:bodyPr lIns="91427" tIns="45715" rIns="91427" bIns="45715">
            <a:spAutoFit/>
          </a:bodyPr>
          <a:lstStyle/>
          <a:p>
            <a:pPr algn="r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+mn-lt"/>
                <a:cs typeface="Optima"/>
              </a:rPr>
              <a:t>slot 0</a:t>
            </a:r>
            <a:endParaRPr kumimoji="1" lang="zh-CN" altLang="en-US" dirty="0">
              <a:solidFill>
                <a:srgbClr val="000000"/>
              </a:solidFill>
              <a:latin typeface="+mn-lt"/>
              <a:cs typeface="Optima"/>
            </a:endParaRPr>
          </a:p>
        </p:txBody>
      </p:sp>
      <p:sp>
        <p:nvSpPr>
          <p:cNvPr id="740" name="文本框 739"/>
          <p:cNvSpPr txBox="1"/>
          <p:nvPr/>
        </p:nvSpPr>
        <p:spPr>
          <a:xfrm>
            <a:off x="5291501" y="17281178"/>
            <a:ext cx="840098" cy="353933"/>
          </a:xfrm>
          <a:prstGeom prst="rect">
            <a:avLst/>
          </a:prstGeom>
          <a:noFill/>
          <a:effectLst/>
        </p:spPr>
        <p:txBody>
          <a:bodyPr lIns="91427" tIns="45715" rIns="91427" bIns="45715">
            <a:spAutoFit/>
          </a:bodyPr>
          <a:lstStyle/>
          <a:p>
            <a:pPr algn="r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+mn-lt"/>
                <a:cs typeface="Optima"/>
              </a:rPr>
              <a:t>slot 1</a:t>
            </a:r>
            <a:endParaRPr kumimoji="1" lang="zh-CN" altLang="en-US" dirty="0">
              <a:solidFill>
                <a:srgbClr val="000000"/>
              </a:solidFill>
              <a:latin typeface="+mn-lt"/>
              <a:cs typeface="Optima"/>
            </a:endParaRPr>
          </a:p>
        </p:txBody>
      </p:sp>
      <p:sp>
        <p:nvSpPr>
          <p:cNvPr id="741" name="文本框 740"/>
          <p:cNvSpPr txBox="1"/>
          <p:nvPr/>
        </p:nvSpPr>
        <p:spPr>
          <a:xfrm>
            <a:off x="5291501" y="17477867"/>
            <a:ext cx="840098" cy="353933"/>
          </a:xfrm>
          <a:prstGeom prst="rect">
            <a:avLst/>
          </a:prstGeom>
          <a:noFill/>
          <a:effectLst/>
        </p:spPr>
        <p:txBody>
          <a:bodyPr lIns="91427" tIns="45715" rIns="91427" bIns="45715">
            <a:spAutoFit/>
          </a:bodyPr>
          <a:lstStyle/>
          <a:p>
            <a:pPr algn="r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+mn-lt"/>
                <a:cs typeface="Optima"/>
              </a:rPr>
              <a:t>slot 2</a:t>
            </a:r>
            <a:endParaRPr kumimoji="1" lang="zh-CN" altLang="en-US" dirty="0">
              <a:solidFill>
                <a:srgbClr val="000000"/>
              </a:solidFill>
              <a:latin typeface="+mn-lt"/>
              <a:cs typeface="Optima"/>
            </a:endParaRPr>
          </a:p>
        </p:txBody>
      </p:sp>
      <p:sp>
        <p:nvSpPr>
          <p:cNvPr id="742" name="文本框 741"/>
          <p:cNvSpPr txBox="1"/>
          <p:nvPr/>
        </p:nvSpPr>
        <p:spPr>
          <a:xfrm>
            <a:off x="5291501" y="18098126"/>
            <a:ext cx="840098" cy="353933"/>
          </a:xfrm>
          <a:prstGeom prst="rect">
            <a:avLst/>
          </a:prstGeom>
          <a:noFill/>
          <a:effectLst/>
        </p:spPr>
        <p:txBody>
          <a:bodyPr lIns="91427" tIns="45715" rIns="91427" bIns="45715">
            <a:spAutoFit/>
          </a:bodyPr>
          <a:lstStyle/>
          <a:p>
            <a:pPr algn="r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+mn-lt"/>
                <a:cs typeface="Optima"/>
              </a:rPr>
              <a:t>slot 5</a:t>
            </a:r>
            <a:endParaRPr kumimoji="1" lang="zh-CN" altLang="en-US" dirty="0">
              <a:solidFill>
                <a:srgbClr val="000000"/>
              </a:solidFill>
              <a:latin typeface="+mn-lt"/>
              <a:cs typeface="Optima"/>
            </a:endParaRPr>
          </a:p>
        </p:txBody>
      </p:sp>
      <p:sp>
        <p:nvSpPr>
          <p:cNvPr id="743" name="文本框 742"/>
          <p:cNvSpPr txBox="1"/>
          <p:nvPr/>
        </p:nvSpPr>
        <p:spPr>
          <a:xfrm>
            <a:off x="5291501" y="18294820"/>
            <a:ext cx="840098" cy="353933"/>
          </a:xfrm>
          <a:prstGeom prst="rect">
            <a:avLst/>
          </a:prstGeom>
          <a:noFill/>
          <a:effectLst/>
        </p:spPr>
        <p:txBody>
          <a:bodyPr lIns="91427" tIns="45715" rIns="91427" bIns="45715">
            <a:spAutoFit/>
          </a:bodyPr>
          <a:lstStyle/>
          <a:p>
            <a:pPr algn="r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+mn-lt"/>
                <a:cs typeface="Optima"/>
              </a:rPr>
              <a:t>slot 6</a:t>
            </a:r>
            <a:endParaRPr kumimoji="1" lang="zh-CN" altLang="en-US" dirty="0">
              <a:solidFill>
                <a:srgbClr val="000000"/>
              </a:solidFill>
              <a:latin typeface="+mn-lt"/>
              <a:cs typeface="Optima"/>
            </a:endParaRPr>
          </a:p>
        </p:txBody>
      </p:sp>
      <p:sp>
        <p:nvSpPr>
          <p:cNvPr id="744" name="椭圆 743"/>
          <p:cNvSpPr/>
          <p:nvPr/>
        </p:nvSpPr>
        <p:spPr>
          <a:xfrm>
            <a:off x="6971698" y="16821789"/>
            <a:ext cx="134986" cy="141250"/>
          </a:xfrm>
          <a:prstGeom prst="ellipse">
            <a:avLst/>
          </a:prstGeom>
          <a:solidFill>
            <a:srgbClr val="FF8000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sp>
        <p:nvSpPr>
          <p:cNvPr id="745" name="文本框 744"/>
          <p:cNvSpPr txBox="1"/>
          <p:nvPr/>
        </p:nvSpPr>
        <p:spPr>
          <a:xfrm>
            <a:off x="6616742" y="17350902"/>
            <a:ext cx="1145012" cy="400006"/>
          </a:xfrm>
          <a:prstGeom prst="rect">
            <a:avLst/>
          </a:prstGeom>
          <a:noFill/>
          <a:effectLst/>
        </p:spPr>
        <p:txBody>
          <a:bodyPr lIns="91427" tIns="45715" rIns="91427" bIns="45715">
            <a:spAutoFit/>
          </a:bodyPr>
          <a:lstStyle/>
          <a:p>
            <a:pPr algn="ctr">
              <a:defRPr/>
            </a:pPr>
            <a:r>
              <a:rPr kumimoji="1" lang="en-US" altLang="zh-CN" sz="1900" dirty="0">
                <a:solidFill>
                  <a:srgbClr val="000000"/>
                </a:solidFill>
                <a:latin typeface="+mn-lt"/>
                <a:cs typeface="Optima"/>
              </a:rPr>
              <a:t>rank 0</a:t>
            </a:r>
            <a:endParaRPr kumimoji="1" lang="zh-CN" altLang="en-US" sz="1900" dirty="0">
              <a:solidFill>
                <a:srgbClr val="000000"/>
              </a:solidFill>
              <a:latin typeface="+mn-lt"/>
              <a:cs typeface="Optima"/>
            </a:endParaRPr>
          </a:p>
        </p:txBody>
      </p:sp>
      <p:sp>
        <p:nvSpPr>
          <p:cNvPr id="746" name="文本框 745"/>
          <p:cNvSpPr txBox="1"/>
          <p:nvPr/>
        </p:nvSpPr>
        <p:spPr>
          <a:xfrm>
            <a:off x="7581486" y="17349314"/>
            <a:ext cx="935386" cy="400006"/>
          </a:xfrm>
          <a:prstGeom prst="rect">
            <a:avLst/>
          </a:prstGeom>
          <a:noFill/>
          <a:effectLst/>
        </p:spPr>
        <p:txBody>
          <a:bodyPr lIns="91427" tIns="45715" rIns="91427" bIns="45715">
            <a:spAutoFit/>
          </a:bodyPr>
          <a:lstStyle/>
          <a:p>
            <a:pPr algn="ctr">
              <a:defRPr/>
            </a:pPr>
            <a:r>
              <a:rPr kumimoji="1" lang="en-US" altLang="zh-CN" sz="1900" dirty="0">
                <a:solidFill>
                  <a:srgbClr val="000000"/>
                </a:solidFill>
                <a:latin typeface="+mn-lt"/>
                <a:cs typeface="Optima"/>
              </a:rPr>
              <a:t>rank 7</a:t>
            </a:r>
            <a:endParaRPr kumimoji="1" lang="zh-CN" altLang="en-US" sz="1900" dirty="0">
              <a:solidFill>
                <a:srgbClr val="000000"/>
              </a:solidFill>
              <a:latin typeface="+mn-lt"/>
              <a:cs typeface="Optima"/>
            </a:endParaRPr>
          </a:p>
        </p:txBody>
      </p:sp>
      <p:sp>
        <p:nvSpPr>
          <p:cNvPr id="747" name="文本框 746"/>
          <p:cNvSpPr txBox="1"/>
          <p:nvPr/>
        </p:nvSpPr>
        <p:spPr>
          <a:xfrm>
            <a:off x="8477343" y="17336617"/>
            <a:ext cx="1145012" cy="400006"/>
          </a:xfrm>
          <a:prstGeom prst="rect">
            <a:avLst/>
          </a:prstGeom>
          <a:noFill/>
          <a:effectLst/>
        </p:spPr>
        <p:txBody>
          <a:bodyPr lIns="91427" tIns="45715" rIns="91427" bIns="45715">
            <a:spAutoFit/>
          </a:bodyPr>
          <a:lstStyle/>
          <a:p>
            <a:pPr algn="ctr">
              <a:defRPr/>
            </a:pPr>
            <a:r>
              <a:rPr kumimoji="1" lang="en-US" altLang="zh-CN" sz="1900" dirty="0">
                <a:solidFill>
                  <a:srgbClr val="000000"/>
                </a:solidFill>
                <a:latin typeface="+mn-lt"/>
                <a:cs typeface="Optima"/>
              </a:rPr>
              <a:t>rank 14</a:t>
            </a:r>
            <a:endParaRPr kumimoji="1" lang="zh-CN" altLang="en-US" sz="1900" dirty="0">
              <a:solidFill>
                <a:srgbClr val="000000"/>
              </a:solidFill>
              <a:latin typeface="+mn-lt"/>
              <a:cs typeface="Optima"/>
            </a:endParaRPr>
          </a:p>
        </p:txBody>
      </p:sp>
      <p:cxnSp>
        <p:nvCxnSpPr>
          <p:cNvPr id="748" name="直线箭头连接符 747"/>
          <p:cNvCxnSpPr>
            <a:stCxn id="738" idx="3"/>
            <a:endCxn id="751" idx="1"/>
          </p:cNvCxnSpPr>
          <p:nvPr/>
        </p:nvCxnSpPr>
        <p:spPr>
          <a:xfrm flipV="1">
            <a:off x="6522267" y="17278870"/>
            <a:ext cx="449431" cy="317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9" name="直线箭头连接符 748"/>
          <p:cNvCxnSpPr>
            <a:stCxn id="751" idx="3"/>
            <a:endCxn id="752" idx="1"/>
          </p:cNvCxnSpPr>
          <p:nvPr/>
        </p:nvCxnSpPr>
        <p:spPr>
          <a:xfrm>
            <a:off x="7344898" y="17278870"/>
            <a:ext cx="452607" cy="317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0" name="直线箭头连接符 749"/>
          <p:cNvCxnSpPr>
            <a:stCxn id="752" idx="3"/>
            <a:endCxn id="753" idx="1"/>
          </p:cNvCxnSpPr>
          <p:nvPr/>
        </p:nvCxnSpPr>
        <p:spPr>
          <a:xfrm>
            <a:off x="8170704" y="17282043"/>
            <a:ext cx="795633" cy="158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1" name="菱形 750"/>
          <p:cNvSpPr/>
          <p:nvPr/>
        </p:nvSpPr>
        <p:spPr>
          <a:xfrm>
            <a:off x="6971698" y="17086833"/>
            <a:ext cx="373201" cy="385662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sp>
        <p:nvSpPr>
          <p:cNvPr id="752" name="菱形 751"/>
          <p:cNvSpPr/>
          <p:nvPr/>
        </p:nvSpPr>
        <p:spPr>
          <a:xfrm>
            <a:off x="7797503" y="17088421"/>
            <a:ext cx="373201" cy="385662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sp>
        <p:nvSpPr>
          <p:cNvPr id="753" name="菱形 752"/>
          <p:cNvSpPr/>
          <p:nvPr/>
        </p:nvSpPr>
        <p:spPr>
          <a:xfrm>
            <a:off x="8966336" y="17091594"/>
            <a:ext cx="373201" cy="385662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cxnSp>
        <p:nvCxnSpPr>
          <p:cNvPr id="754" name="直线箭头连接符 753"/>
          <p:cNvCxnSpPr>
            <a:stCxn id="751" idx="0"/>
            <a:endCxn id="744" idx="4"/>
          </p:cNvCxnSpPr>
          <p:nvPr/>
        </p:nvCxnSpPr>
        <p:spPr>
          <a:xfrm flipH="1" flipV="1">
            <a:off x="7038398" y="16963041"/>
            <a:ext cx="119107" cy="1237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5" name="文本框 754"/>
          <p:cNvSpPr txBox="1"/>
          <p:nvPr/>
        </p:nvSpPr>
        <p:spPr>
          <a:xfrm>
            <a:off x="6847782" y="18518952"/>
            <a:ext cx="1146600" cy="400006"/>
          </a:xfrm>
          <a:prstGeom prst="rect">
            <a:avLst/>
          </a:prstGeom>
          <a:noFill/>
          <a:effectLst/>
        </p:spPr>
        <p:txBody>
          <a:bodyPr lIns="91427" tIns="45715" rIns="91427" bIns="45715">
            <a:spAutoFit/>
          </a:bodyPr>
          <a:lstStyle/>
          <a:p>
            <a:pPr algn="ctr">
              <a:defRPr/>
            </a:pPr>
            <a:r>
              <a:rPr kumimoji="1" lang="en-US" altLang="zh-CN" sz="1900" dirty="0">
                <a:solidFill>
                  <a:srgbClr val="000000"/>
                </a:solidFill>
                <a:latin typeface="+mn-lt"/>
                <a:cs typeface="Optima"/>
              </a:rPr>
              <a:t>rank 6</a:t>
            </a:r>
            <a:endParaRPr kumimoji="1" lang="zh-CN" altLang="en-US" sz="1900" dirty="0">
              <a:solidFill>
                <a:srgbClr val="000000"/>
              </a:solidFill>
              <a:latin typeface="+mn-lt"/>
              <a:cs typeface="Optima"/>
            </a:endParaRPr>
          </a:p>
        </p:txBody>
      </p:sp>
      <p:sp>
        <p:nvSpPr>
          <p:cNvPr id="756" name="文本框 755"/>
          <p:cNvSpPr txBox="1"/>
          <p:nvPr/>
        </p:nvSpPr>
        <p:spPr>
          <a:xfrm>
            <a:off x="7992763" y="18507213"/>
            <a:ext cx="1090069" cy="400006"/>
          </a:xfrm>
          <a:prstGeom prst="rect">
            <a:avLst/>
          </a:prstGeom>
          <a:noFill/>
          <a:effectLst/>
        </p:spPr>
        <p:txBody>
          <a:bodyPr wrap="square" lIns="91427" tIns="45715" rIns="91427" bIns="45715">
            <a:spAutoFit/>
          </a:bodyPr>
          <a:lstStyle/>
          <a:p>
            <a:pPr algn="ctr">
              <a:defRPr/>
            </a:pPr>
            <a:r>
              <a:rPr kumimoji="1" lang="en-US" altLang="zh-CN" sz="1900" dirty="0">
                <a:solidFill>
                  <a:srgbClr val="000000"/>
                </a:solidFill>
                <a:latin typeface="+mn-lt"/>
                <a:cs typeface="Optima"/>
              </a:rPr>
              <a:t>rank 13</a:t>
            </a:r>
            <a:endParaRPr kumimoji="1" lang="zh-CN" altLang="en-US" sz="1900" dirty="0">
              <a:solidFill>
                <a:srgbClr val="000000"/>
              </a:solidFill>
              <a:latin typeface="+mn-lt"/>
              <a:cs typeface="Optima"/>
            </a:endParaRPr>
          </a:p>
        </p:txBody>
      </p:sp>
      <p:sp>
        <p:nvSpPr>
          <p:cNvPr id="757" name="文本框 756"/>
          <p:cNvSpPr txBox="1"/>
          <p:nvPr/>
        </p:nvSpPr>
        <p:spPr>
          <a:xfrm>
            <a:off x="9058966" y="18492391"/>
            <a:ext cx="1146600" cy="400006"/>
          </a:xfrm>
          <a:prstGeom prst="rect">
            <a:avLst/>
          </a:prstGeom>
          <a:noFill/>
          <a:effectLst/>
        </p:spPr>
        <p:txBody>
          <a:bodyPr lIns="91427" tIns="45715" rIns="91427" bIns="45715">
            <a:spAutoFit/>
          </a:bodyPr>
          <a:lstStyle/>
          <a:p>
            <a:pPr algn="ctr">
              <a:defRPr/>
            </a:pPr>
            <a:r>
              <a:rPr kumimoji="1" lang="en-US" altLang="zh-CN" sz="1900" dirty="0">
                <a:solidFill>
                  <a:srgbClr val="000000"/>
                </a:solidFill>
                <a:latin typeface="+mn-lt"/>
                <a:cs typeface="Optima"/>
              </a:rPr>
              <a:t>rank 20</a:t>
            </a:r>
            <a:endParaRPr kumimoji="1" lang="zh-CN" altLang="en-US" sz="1900" dirty="0">
              <a:solidFill>
                <a:srgbClr val="000000"/>
              </a:solidFill>
              <a:latin typeface="+mn-lt"/>
              <a:cs typeface="Optima"/>
            </a:endParaRPr>
          </a:p>
        </p:txBody>
      </p:sp>
      <p:cxnSp>
        <p:nvCxnSpPr>
          <p:cNvPr id="758" name="直线箭头连接符 757"/>
          <p:cNvCxnSpPr>
            <a:stCxn id="773" idx="3"/>
            <a:endCxn id="761" idx="1"/>
          </p:cNvCxnSpPr>
          <p:nvPr/>
        </p:nvCxnSpPr>
        <p:spPr>
          <a:xfrm>
            <a:off x="6520683" y="18419984"/>
            <a:ext cx="859156" cy="79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9" name="直线箭头连接符 758"/>
          <p:cNvCxnSpPr>
            <a:stCxn id="761" idx="3"/>
            <a:endCxn id="762" idx="1"/>
          </p:cNvCxnSpPr>
          <p:nvPr/>
        </p:nvCxnSpPr>
        <p:spPr>
          <a:xfrm flipV="1">
            <a:off x="7754627" y="18418396"/>
            <a:ext cx="700348" cy="158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0" name="直线箭头连接符 759"/>
          <p:cNvCxnSpPr>
            <a:endCxn id="763" idx="1"/>
          </p:cNvCxnSpPr>
          <p:nvPr/>
        </p:nvCxnSpPr>
        <p:spPr>
          <a:xfrm flipV="1">
            <a:off x="8766240" y="18415223"/>
            <a:ext cx="776575" cy="317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1" name="菱形 760"/>
          <p:cNvSpPr/>
          <p:nvPr/>
        </p:nvSpPr>
        <p:spPr>
          <a:xfrm>
            <a:off x="7379837" y="18227947"/>
            <a:ext cx="374789" cy="385662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sp>
        <p:nvSpPr>
          <p:cNvPr id="762" name="菱形 761"/>
          <p:cNvSpPr/>
          <p:nvPr/>
        </p:nvSpPr>
        <p:spPr>
          <a:xfrm>
            <a:off x="8454973" y="18224771"/>
            <a:ext cx="373201" cy="385662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sp>
        <p:nvSpPr>
          <p:cNvPr id="763" name="菱形 762"/>
          <p:cNvSpPr/>
          <p:nvPr/>
        </p:nvSpPr>
        <p:spPr>
          <a:xfrm>
            <a:off x="9542815" y="18223183"/>
            <a:ext cx="373201" cy="385662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sp>
        <p:nvSpPr>
          <p:cNvPr id="764" name="圆角矩形 763"/>
          <p:cNvSpPr/>
          <p:nvPr/>
        </p:nvSpPr>
        <p:spPr>
          <a:xfrm>
            <a:off x="5669420" y="16747341"/>
            <a:ext cx="1076577" cy="2980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r>
              <a:rPr kumimoji="1" lang="en-US" altLang="zh-CN" sz="1900" dirty="0">
                <a:solidFill>
                  <a:srgbClr val="000000"/>
                </a:solidFill>
                <a:cs typeface="Optima"/>
              </a:rPr>
              <a:t>window</a:t>
            </a:r>
            <a:endParaRPr kumimoji="1" lang="zh-CN" altLang="en-US" sz="1900" dirty="0">
              <a:solidFill>
                <a:srgbClr val="000000"/>
              </a:solidFill>
              <a:cs typeface="Optima"/>
            </a:endParaRPr>
          </a:p>
        </p:txBody>
      </p:sp>
      <p:cxnSp>
        <p:nvCxnSpPr>
          <p:cNvPr id="765" name="直线箭头连接符 764"/>
          <p:cNvCxnSpPr>
            <a:stCxn id="764" idx="2"/>
            <a:endCxn id="738" idx="0"/>
          </p:cNvCxnSpPr>
          <p:nvPr/>
        </p:nvCxnSpPr>
        <p:spPr>
          <a:xfrm>
            <a:off x="6207709" y="17045396"/>
            <a:ext cx="119223" cy="141421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6" name="矩形 765"/>
          <p:cNvSpPr/>
          <p:nvPr/>
        </p:nvSpPr>
        <p:spPr>
          <a:xfrm>
            <a:off x="6131597" y="17377268"/>
            <a:ext cx="390670" cy="190451"/>
          </a:xfrm>
          <a:prstGeom prst="rect">
            <a:avLst/>
          </a:prstGeom>
          <a:solidFill>
            <a:srgbClr val="6699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sp>
        <p:nvSpPr>
          <p:cNvPr id="767" name="矩形 766"/>
          <p:cNvSpPr/>
          <p:nvPr/>
        </p:nvSpPr>
        <p:spPr>
          <a:xfrm>
            <a:off x="6131597" y="17564544"/>
            <a:ext cx="390670" cy="188863"/>
          </a:xfrm>
          <a:prstGeom prst="rect">
            <a:avLst/>
          </a:prstGeom>
          <a:solidFill>
            <a:srgbClr val="6699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sp>
        <p:nvSpPr>
          <p:cNvPr id="768" name="矩形 767"/>
          <p:cNvSpPr/>
          <p:nvPr/>
        </p:nvSpPr>
        <p:spPr>
          <a:xfrm>
            <a:off x="6131597" y="17753406"/>
            <a:ext cx="390670" cy="190451"/>
          </a:xfrm>
          <a:prstGeom prst="rect">
            <a:avLst/>
          </a:prstGeom>
          <a:solidFill>
            <a:srgbClr val="6699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sp>
        <p:nvSpPr>
          <p:cNvPr id="769" name="矩形 768"/>
          <p:cNvSpPr/>
          <p:nvPr/>
        </p:nvSpPr>
        <p:spPr>
          <a:xfrm>
            <a:off x="6131597" y="17943858"/>
            <a:ext cx="390670" cy="190451"/>
          </a:xfrm>
          <a:prstGeom prst="rect">
            <a:avLst/>
          </a:prstGeom>
          <a:solidFill>
            <a:srgbClr val="6699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sp>
        <p:nvSpPr>
          <p:cNvPr id="770" name="文本框 769"/>
          <p:cNvSpPr txBox="1"/>
          <p:nvPr/>
        </p:nvSpPr>
        <p:spPr>
          <a:xfrm>
            <a:off x="5289911" y="17685466"/>
            <a:ext cx="840101" cy="353933"/>
          </a:xfrm>
          <a:prstGeom prst="rect">
            <a:avLst/>
          </a:prstGeom>
          <a:noFill/>
          <a:effectLst/>
        </p:spPr>
        <p:txBody>
          <a:bodyPr lIns="91427" tIns="45715" rIns="91427" bIns="45715">
            <a:spAutoFit/>
          </a:bodyPr>
          <a:lstStyle/>
          <a:p>
            <a:pPr algn="r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+mn-lt"/>
                <a:cs typeface="Optima"/>
              </a:rPr>
              <a:t>slot 3</a:t>
            </a:r>
            <a:endParaRPr kumimoji="1" lang="zh-CN" altLang="en-US" dirty="0">
              <a:solidFill>
                <a:srgbClr val="000000"/>
              </a:solidFill>
              <a:latin typeface="+mn-lt"/>
              <a:cs typeface="Optima"/>
            </a:endParaRPr>
          </a:p>
        </p:txBody>
      </p:sp>
      <p:sp>
        <p:nvSpPr>
          <p:cNvPr id="771" name="文本框 770"/>
          <p:cNvSpPr txBox="1"/>
          <p:nvPr/>
        </p:nvSpPr>
        <p:spPr>
          <a:xfrm>
            <a:off x="5291501" y="17885304"/>
            <a:ext cx="840098" cy="353933"/>
          </a:xfrm>
          <a:prstGeom prst="rect">
            <a:avLst/>
          </a:prstGeom>
          <a:noFill/>
          <a:effectLst/>
        </p:spPr>
        <p:txBody>
          <a:bodyPr lIns="91427" tIns="45715" rIns="91427" bIns="45715">
            <a:spAutoFit/>
          </a:bodyPr>
          <a:lstStyle/>
          <a:p>
            <a:pPr algn="r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+mn-lt"/>
                <a:cs typeface="Optima"/>
              </a:rPr>
              <a:t>slot 4</a:t>
            </a:r>
            <a:endParaRPr kumimoji="1" lang="zh-CN" altLang="en-US" dirty="0">
              <a:solidFill>
                <a:srgbClr val="000000"/>
              </a:solidFill>
              <a:latin typeface="+mn-lt"/>
              <a:cs typeface="Optima"/>
            </a:endParaRPr>
          </a:p>
        </p:txBody>
      </p:sp>
      <p:sp>
        <p:nvSpPr>
          <p:cNvPr id="772" name="矩形 771"/>
          <p:cNvSpPr/>
          <p:nvPr/>
        </p:nvSpPr>
        <p:spPr>
          <a:xfrm>
            <a:off x="6131597" y="18134308"/>
            <a:ext cx="390670" cy="188863"/>
          </a:xfrm>
          <a:prstGeom prst="rect">
            <a:avLst/>
          </a:prstGeom>
          <a:solidFill>
            <a:srgbClr val="6699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sp>
        <p:nvSpPr>
          <p:cNvPr id="773" name="矩形 772"/>
          <p:cNvSpPr/>
          <p:nvPr/>
        </p:nvSpPr>
        <p:spPr>
          <a:xfrm>
            <a:off x="6130012" y="18324758"/>
            <a:ext cx="390670" cy="190451"/>
          </a:xfrm>
          <a:prstGeom prst="rect">
            <a:avLst/>
          </a:prstGeom>
          <a:solidFill>
            <a:srgbClr val="6699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sp>
        <p:nvSpPr>
          <p:cNvPr id="774" name="椭圆 773"/>
          <p:cNvSpPr/>
          <p:nvPr/>
        </p:nvSpPr>
        <p:spPr>
          <a:xfrm>
            <a:off x="7209912" y="16821789"/>
            <a:ext cx="134986" cy="141250"/>
          </a:xfrm>
          <a:prstGeom prst="ellips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cxnSp>
        <p:nvCxnSpPr>
          <p:cNvPr id="775" name="直线箭头连接符 774"/>
          <p:cNvCxnSpPr>
            <a:stCxn id="751" idx="0"/>
            <a:endCxn id="774" idx="4"/>
          </p:cNvCxnSpPr>
          <p:nvPr/>
        </p:nvCxnSpPr>
        <p:spPr>
          <a:xfrm flipV="1">
            <a:off x="7157505" y="16963041"/>
            <a:ext cx="119107" cy="1237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6" name="椭圆 775"/>
          <p:cNvSpPr/>
          <p:nvPr/>
        </p:nvSpPr>
        <p:spPr>
          <a:xfrm>
            <a:off x="7795916" y="16823379"/>
            <a:ext cx="136577" cy="142838"/>
          </a:xfrm>
          <a:prstGeom prst="ellipse">
            <a:avLst/>
          </a:prstGeom>
          <a:solidFill>
            <a:srgbClr val="FF8000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cxnSp>
        <p:nvCxnSpPr>
          <p:cNvPr id="777" name="直线箭头连接符 776"/>
          <p:cNvCxnSpPr>
            <a:stCxn id="752" idx="0"/>
            <a:endCxn id="776" idx="4"/>
          </p:cNvCxnSpPr>
          <p:nvPr/>
        </p:nvCxnSpPr>
        <p:spPr>
          <a:xfrm flipH="1" flipV="1">
            <a:off x="7864206" y="16966216"/>
            <a:ext cx="120695" cy="12220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8" name="椭圆 777"/>
          <p:cNvSpPr/>
          <p:nvPr/>
        </p:nvSpPr>
        <p:spPr>
          <a:xfrm>
            <a:off x="8034130" y="16823379"/>
            <a:ext cx="136577" cy="142838"/>
          </a:xfrm>
          <a:prstGeom prst="ellips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cxnSp>
        <p:nvCxnSpPr>
          <p:cNvPr id="779" name="直线箭头连接符 778"/>
          <p:cNvCxnSpPr>
            <a:stCxn id="752" idx="0"/>
            <a:endCxn id="778" idx="4"/>
          </p:cNvCxnSpPr>
          <p:nvPr/>
        </p:nvCxnSpPr>
        <p:spPr>
          <a:xfrm flipV="1">
            <a:off x="7984901" y="16966216"/>
            <a:ext cx="117519" cy="12220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0" name="椭圆 779"/>
          <p:cNvSpPr/>
          <p:nvPr/>
        </p:nvSpPr>
        <p:spPr>
          <a:xfrm>
            <a:off x="8966339" y="16820203"/>
            <a:ext cx="134986" cy="142838"/>
          </a:xfrm>
          <a:prstGeom prst="ellipse">
            <a:avLst/>
          </a:prstGeom>
          <a:solidFill>
            <a:srgbClr val="FF8000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cxnSp>
        <p:nvCxnSpPr>
          <p:cNvPr id="781" name="直线箭头连接符 780"/>
          <p:cNvCxnSpPr>
            <a:stCxn id="753" idx="0"/>
            <a:endCxn id="780" idx="4"/>
          </p:cNvCxnSpPr>
          <p:nvPr/>
        </p:nvCxnSpPr>
        <p:spPr>
          <a:xfrm flipH="1" flipV="1">
            <a:off x="9034627" y="16963041"/>
            <a:ext cx="119107" cy="1285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直线箭头连接符 781"/>
          <p:cNvCxnSpPr>
            <a:stCxn id="784" idx="0"/>
            <a:endCxn id="785" idx="4"/>
          </p:cNvCxnSpPr>
          <p:nvPr/>
        </p:nvCxnSpPr>
        <p:spPr>
          <a:xfrm flipH="1" flipV="1">
            <a:off x="9029068" y="16411603"/>
            <a:ext cx="1588" cy="12186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4" name="椭圆 783"/>
          <p:cNvSpPr/>
          <p:nvPr/>
        </p:nvSpPr>
        <p:spPr>
          <a:xfrm>
            <a:off x="8963163" y="16533472"/>
            <a:ext cx="134986" cy="142838"/>
          </a:xfrm>
          <a:prstGeom prst="ellipse">
            <a:avLst/>
          </a:prstGeom>
          <a:solidFill>
            <a:srgbClr val="FF8000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sp>
        <p:nvSpPr>
          <p:cNvPr id="785" name="椭圆 784"/>
          <p:cNvSpPr/>
          <p:nvPr/>
        </p:nvSpPr>
        <p:spPr>
          <a:xfrm>
            <a:off x="8961574" y="16268767"/>
            <a:ext cx="134988" cy="142838"/>
          </a:xfrm>
          <a:prstGeom prst="ellipse">
            <a:avLst/>
          </a:prstGeom>
          <a:solidFill>
            <a:srgbClr val="FF8000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sp>
        <p:nvSpPr>
          <p:cNvPr id="786" name="椭圆 785"/>
          <p:cNvSpPr/>
          <p:nvPr/>
        </p:nvSpPr>
        <p:spPr>
          <a:xfrm>
            <a:off x="9204551" y="16820203"/>
            <a:ext cx="134986" cy="142838"/>
          </a:xfrm>
          <a:prstGeom prst="ellips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cxnSp>
        <p:nvCxnSpPr>
          <p:cNvPr id="787" name="直线箭头连接符 786"/>
          <p:cNvCxnSpPr>
            <a:stCxn id="788" idx="4"/>
            <a:endCxn id="786" idx="0"/>
          </p:cNvCxnSpPr>
          <p:nvPr/>
        </p:nvCxnSpPr>
        <p:spPr>
          <a:xfrm>
            <a:off x="9268870" y="16676265"/>
            <a:ext cx="3176" cy="14393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8" name="椭圆 787"/>
          <p:cNvSpPr/>
          <p:nvPr/>
        </p:nvSpPr>
        <p:spPr>
          <a:xfrm>
            <a:off x="9201375" y="16533430"/>
            <a:ext cx="134986" cy="142838"/>
          </a:xfrm>
          <a:prstGeom prst="ellips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cxnSp>
        <p:nvCxnSpPr>
          <p:cNvPr id="789" name="直线箭头连接符 788"/>
          <p:cNvCxnSpPr>
            <a:stCxn id="753" idx="0"/>
            <a:endCxn id="786" idx="4"/>
          </p:cNvCxnSpPr>
          <p:nvPr/>
        </p:nvCxnSpPr>
        <p:spPr>
          <a:xfrm flipV="1">
            <a:off x="9153734" y="16963041"/>
            <a:ext cx="117519" cy="1285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0" name="直线箭头连接符 789"/>
          <p:cNvCxnSpPr>
            <a:stCxn id="785" idx="0"/>
            <a:endCxn id="791" idx="4"/>
          </p:cNvCxnSpPr>
          <p:nvPr/>
        </p:nvCxnSpPr>
        <p:spPr>
          <a:xfrm flipH="1" flipV="1">
            <a:off x="9028275" y="16102695"/>
            <a:ext cx="794" cy="16607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1" name="椭圆 790"/>
          <p:cNvSpPr/>
          <p:nvPr/>
        </p:nvSpPr>
        <p:spPr>
          <a:xfrm>
            <a:off x="8959985" y="15959857"/>
            <a:ext cx="136577" cy="142838"/>
          </a:xfrm>
          <a:prstGeom prst="ellipse">
            <a:avLst/>
          </a:prstGeom>
          <a:solidFill>
            <a:srgbClr val="FF8000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cxnSp>
        <p:nvCxnSpPr>
          <p:cNvPr id="792" name="直线箭头连接符 791"/>
          <p:cNvCxnSpPr>
            <a:stCxn id="788" idx="0"/>
            <a:endCxn id="793" idx="4"/>
          </p:cNvCxnSpPr>
          <p:nvPr/>
        </p:nvCxnSpPr>
        <p:spPr>
          <a:xfrm flipH="1" flipV="1">
            <a:off x="9264106" y="16406799"/>
            <a:ext cx="4764" cy="12663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3" name="椭圆 792"/>
          <p:cNvSpPr/>
          <p:nvPr/>
        </p:nvSpPr>
        <p:spPr>
          <a:xfrm>
            <a:off x="9196612" y="16263961"/>
            <a:ext cx="134988" cy="142838"/>
          </a:xfrm>
          <a:prstGeom prst="ellips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sp>
        <p:nvSpPr>
          <p:cNvPr id="794" name="椭圆 793"/>
          <p:cNvSpPr/>
          <p:nvPr/>
        </p:nvSpPr>
        <p:spPr>
          <a:xfrm>
            <a:off x="7495768" y="17951794"/>
            <a:ext cx="134986" cy="142838"/>
          </a:xfrm>
          <a:prstGeom prst="ellipse">
            <a:avLst/>
          </a:prstGeom>
          <a:solidFill>
            <a:srgbClr val="FF8000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cxnSp>
        <p:nvCxnSpPr>
          <p:cNvPr id="795" name="直线箭头连接符 794"/>
          <p:cNvCxnSpPr>
            <a:stCxn id="761" idx="0"/>
            <a:endCxn id="794" idx="4"/>
          </p:cNvCxnSpPr>
          <p:nvPr/>
        </p:nvCxnSpPr>
        <p:spPr>
          <a:xfrm flipH="1" flipV="1">
            <a:off x="7562467" y="18094630"/>
            <a:ext cx="4764" cy="13331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6" name="直线箭头连接符 795"/>
          <p:cNvCxnSpPr>
            <a:stCxn id="794" idx="0"/>
            <a:endCxn id="797" idx="4"/>
          </p:cNvCxnSpPr>
          <p:nvPr/>
        </p:nvCxnSpPr>
        <p:spPr>
          <a:xfrm flipV="1">
            <a:off x="7562467" y="17810542"/>
            <a:ext cx="3176" cy="14125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7" name="椭圆 796"/>
          <p:cNvSpPr/>
          <p:nvPr/>
        </p:nvSpPr>
        <p:spPr>
          <a:xfrm>
            <a:off x="7497355" y="17667705"/>
            <a:ext cx="136577" cy="142838"/>
          </a:xfrm>
          <a:prstGeom prst="ellipse">
            <a:avLst/>
          </a:prstGeom>
          <a:solidFill>
            <a:srgbClr val="FF8000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sp>
        <p:nvSpPr>
          <p:cNvPr id="798" name="椭圆 797"/>
          <p:cNvSpPr/>
          <p:nvPr/>
        </p:nvSpPr>
        <p:spPr>
          <a:xfrm>
            <a:off x="8458150" y="17964489"/>
            <a:ext cx="134986" cy="141250"/>
          </a:xfrm>
          <a:prstGeom prst="ellipse">
            <a:avLst/>
          </a:prstGeom>
          <a:solidFill>
            <a:srgbClr val="FF8000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cxnSp>
        <p:nvCxnSpPr>
          <p:cNvPr id="799" name="直线箭头连接符 798"/>
          <p:cNvCxnSpPr>
            <a:stCxn id="762" idx="0"/>
            <a:endCxn id="798" idx="4"/>
          </p:cNvCxnSpPr>
          <p:nvPr/>
        </p:nvCxnSpPr>
        <p:spPr>
          <a:xfrm flipH="1" flipV="1">
            <a:off x="8526438" y="18105741"/>
            <a:ext cx="115931" cy="11903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0" name="直线箭头连接符 799"/>
          <p:cNvCxnSpPr>
            <a:stCxn id="798" idx="0"/>
            <a:endCxn id="801" idx="4"/>
          </p:cNvCxnSpPr>
          <p:nvPr/>
        </p:nvCxnSpPr>
        <p:spPr>
          <a:xfrm flipH="1" flipV="1">
            <a:off x="8523261" y="17816892"/>
            <a:ext cx="3176" cy="14759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1" name="椭圆 800"/>
          <p:cNvSpPr/>
          <p:nvPr/>
        </p:nvSpPr>
        <p:spPr>
          <a:xfrm>
            <a:off x="8454975" y="17675639"/>
            <a:ext cx="136577" cy="141250"/>
          </a:xfrm>
          <a:prstGeom prst="ellipse">
            <a:avLst/>
          </a:prstGeom>
          <a:solidFill>
            <a:srgbClr val="FF8000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sp>
        <p:nvSpPr>
          <p:cNvPr id="802" name="椭圆 801"/>
          <p:cNvSpPr/>
          <p:nvPr/>
        </p:nvSpPr>
        <p:spPr>
          <a:xfrm>
            <a:off x="8696364" y="17964489"/>
            <a:ext cx="134986" cy="141250"/>
          </a:xfrm>
          <a:prstGeom prst="ellips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cxnSp>
        <p:nvCxnSpPr>
          <p:cNvPr id="803" name="直线箭头连接符 802"/>
          <p:cNvCxnSpPr>
            <a:stCxn id="762" idx="0"/>
            <a:endCxn id="802" idx="4"/>
          </p:cNvCxnSpPr>
          <p:nvPr/>
        </p:nvCxnSpPr>
        <p:spPr>
          <a:xfrm flipV="1">
            <a:off x="8642369" y="18105741"/>
            <a:ext cx="122283" cy="11903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4" name="椭圆 803"/>
          <p:cNvSpPr/>
          <p:nvPr/>
        </p:nvSpPr>
        <p:spPr>
          <a:xfrm>
            <a:off x="9545990" y="17964489"/>
            <a:ext cx="134988" cy="141250"/>
          </a:xfrm>
          <a:prstGeom prst="ellipse">
            <a:avLst/>
          </a:prstGeom>
          <a:solidFill>
            <a:srgbClr val="FF8000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cxnSp>
        <p:nvCxnSpPr>
          <p:cNvPr id="805" name="直线箭头连接符 804"/>
          <p:cNvCxnSpPr>
            <a:stCxn id="763" idx="0"/>
            <a:endCxn id="804" idx="4"/>
          </p:cNvCxnSpPr>
          <p:nvPr/>
        </p:nvCxnSpPr>
        <p:spPr>
          <a:xfrm flipH="1" flipV="1">
            <a:off x="9614280" y="18105741"/>
            <a:ext cx="114343" cy="11744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6" name="直线箭头连接符 805"/>
          <p:cNvCxnSpPr>
            <a:stCxn id="804" idx="0"/>
            <a:endCxn id="807" idx="4"/>
          </p:cNvCxnSpPr>
          <p:nvPr/>
        </p:nvCxnSpPr>
        <p:spPr>
          <a:xfrm flipH="1" flipV="1">
            <a:off x="9611102" y="17816892"/>
            <a:ext cx="3176" cy="14759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7" name="椭圆 806"/>
          <p:cNvSpPr/>
          <p:nvPr/>
        </p:nvSpPr>
        <p:spPr>
          <a:xfrm>
            <a:off x="9542814" y="17674055"/>
            <a:ext cx="134988" cy="142838"/>
          </a:xfrm>
          <a:prstGeom prst="ellipse">
            <a:avLst/>
          </a:prstGeom>
          <a:solidFill>
            <a:srgbClr val="FF8000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sp>
        <p:nvSpPr>
          <p:cNvPr id="808" name="椭圆 807"/>
          <p:cNvSpPr/>
          <p:nvPr/>
        </p:nvSpPr>
        <p:spPr>
          <a:xfrm>
            <a:off x="9784205" y="17964489"/>
            <a:ext cx="134988" cy="141250"/>
          </a:xfrm>
          <a:prstGeom prst="ellips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cxnSp>
        <p:nvCxnSpPr>
          <p:cNvPr id="809" name="直线箭头连接符 808"/>
          <p:cNvCxnSpPr>
            <a:stCxn id="763" idx="0"/>
            <a:endCxn id="808" idx="4"/>
          </p:cNvCxnSpPr>
          <p:nvPr/>
        </p:nvCxnSpPr>
        <p:spPr>
          <a:xfrm flipV="1">
            <a:off x="9728622" y="18105741"/>
            <a:ext cx="123872" cy="11744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0" name="直线箭头连接符 809"/>
          <p:cNvCxnSpPr>
            <a:stCxn id="807" idx="0"/>
            <a:endCxn id="811" idx="4"/>
          </p:cNvCxnSpPr>
          <p:nvPr/>
        </p:nvCxnSpPr>
        <p:spPr>
          <a:xfrm flipH="1" flipV="1">
            <a:off x="9606338" y="17535977"/>
            <a:ext cx="4764" cy="13807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1" name="椭圆 810"/>
          <p:cNvSpPr/>
          <p:nvPr/>
        </p:nvSpPr>
        <p:spPr>
          <a:xfrm>
            <a:off x="9538052" y="17394726"/>
            <a:ext cx="136577" cy="141250"/>
          </a:xfrm>
          <a:prstGeom prst="ellipse">
            <a:avLst/>
          </a:prstGeom>
          <a:solidFill>
            <a:srgbClr val="FF8000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cxnSp>
        <p:nvCxnSpPr>
          <p:cNvPr id="812" name="直线箭头连接符 811"/>
          <p:cNvCxnSpPr>
            <a:stCxn id="811" idx="0"/>
            <a:endCxn id="813" idx="4"/>
          </p:cNvCxnSpPr>
          <p:nvPr/>
        </p:nvCxnSpPr>
        <p:spPr>
          <a:xfrm flipH="1" flipV="1">
            <a:off x="9603162" y="17245542"/>
            <a:ext cx="3176" cy="14918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3" name="椭圆 812"/>
          <p:cNvSpPr/>
          <p:nvPr/>
        </p:nvSpPr>
        <p:spPr>
          <a:xfrm>
            <a:off x="9534875" y="17104290"/>
            <a:ext cx="134986" cy="141250"/>
          </a:xfrm>
          <a:prstGeom prst="ellipse">
            <a:avLst/>
          </a:prstGeom>
          <a:solidFill>
            <a:srgbClr val="FF8000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cxnSp>
        <p:nvCxnSpPr>
          <p:cNvPr id="814" name="直线箭头连接符 813"/>
          <p:cNvCxnSpPr>
            <a:stCxn id="813" idx="0"/>
            <a:endCxn id="815" idx="4"/>
          </p:cNvCxnSpPr>
          <p:nvPr/>
        </p:nvCxnSpPr>
        <p:spPr>
          <a:xfrm flipH="1" flipV="1">
            <a:off x="9598397" y="16966214"/>
            <a:ext cx="4764" cy="13807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5" name="椭圆 814"/>
          <p:cNvSpPr/>
          <p:nvPr/>
        </p:nvSpPr>
        <p:spPr>
          <a:xfrm>
            <a:off x="9530109" y="16823379"/>
            <a:ext cx="134988" cy="142838"/>
          </a:xfrm>
          <a:prstGeom prst="ellipse">
            <a:avLst/>
          </a:prstGeom>
          <a:solidFill>
            <a:srgbClr val="FF8000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cxnSp>
        <p:nvCxnSpPr>
          <p:cNvPr id="816" name="直线箭头连接符 815"/>
          <p:cNvCxnSpPr>
            <a:stCxn id="808" idx="0"/>
            <a:endCxn id="817" idx="4"/>
          </p:cNvCxnSpPr>
          <p:nvPr/>
        </p:nvCxnSpPr>
        <p:spPr>
          <a:xfrm flipH="1" flipV="1">
            <a:off x="9844550" y="17810543"/>
            <a:ext cx="7941" cy="15394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7" name="椭圆 816"/>
          <p:cNvSpPr/>
          <p:nvPr/>
        </p:nvSpPr>
        <p:spPr>
          <a:xfrm>
            <a:off x="9776264" y="17667705"/>
            <a:ext cx="136577" cy="142838"/>
          </a:xfrm>
          <a:prstGeom prst="ellips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cxnSp>
        <p:nvCxnSpPr>
          <p:cNvPr id="818" name="直线箭头连接符 817"/>
          <p:cNvCxnSpPr>
            <a:stCxn id="817" idx="0"/>
            <a:endCxn id="819" idx="4"/>
          </p:cNvCxnSpPr>
          <p:nvPr/>
        </p:nvCxnSpPr>
        <p:spPr>
          <a:xfrm flipH="1" flipV="1">
            <a:off x="9839786" y="17512171"/>
            <a:ext cx="4764" cy="15553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9" name="椭圆 818"/>
          <p:cNvSpPr/>
          <p:nvPr/>
        </p:nvSpPr>
        <p:spPr>
          <a:xfrm>
            <a:off x="9771500" y="17369334"/>
            <a:ext cx="134988" cy="142838"/>
          </a:xfrm>
          <a:prstGeom prst="ellips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5" rIns="91427" bIns="45715" anchor="ctr"/>
          <a:lstStyle/>
          <a:p>
            <a:pPr algn="ctr">
              <a:defRPr/>
            </a:pPr>
            <a:endParaRPr kumimoji="1" lang="zh-CN" altLang="en-US">
              <a:solidFill>
                <a:srgbClr val="000000"/>
              </a:solidFill>
              <a:cs typeface="Optima"/>
            </a:endParaRPr>
          </a:p>
        </p:txBody>
      </p:sp>
      <p:grpSp>
        <p:nvGrpSpPr>
          <p:cNvPr id="4235" name="组 4234"/>
          <p:cNvGrpSpPr/>
          <p:nvPr/>
        </p:nvGrpSpPr>
        <p:grpSpPr>
          <a:xfrm>
            <a:off x="5530533" y="15389734"/>
            <a:ext cx="3112577" cy="1272927"/>
            <a:chOff x="5375787" y="14949830"/>
            <a:chExt cx="3111423" cy="1273260"/>
          </a:xfrm>
        </p:grpSpPr>
        <p:sp>
          <p:nvSpPr>
            <p:cNvPr id="821" name="椭圆 820"/>
            <p:cNvSpPr/>
            <p:nvPr/>
          </p:nvSpPr>
          <p:spPr>
            <a:xfrm>
              <a:off x="5527110" y="15683415"/>
              <a:ext cx="147549" cy="151708"/>
            </a:xfrm>
            <a:prstGeom prst="ellipse">
              <a:avLst/>
            </a:prstGeom>
            <a:noFill/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solidFill>
                  <a:srgbClr val="000000"/>
                </a:solidFill>
                <a:cs typeface="Optima"/>
              </a:endParaRPr>
            </a:p>
          </p:txBody>
        </p:sp>
        <p:sp>
          <p:nvSpPr>
            <p:cNvPr id="734" name="文本框 733"/>
            <p:cNvSpPr txBox="1"/>
            <p:nvPr/>
          </p:nvSpPr>
          <p:spPr>
            <a:xfrm>
              <a:off x="5652337" y="14949830"/>
              <a:ext cx="758139" cy="384822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1" lang="en-US" altLang="zh-CN" sz="1900" dirty="0">
                  <a:solidFill>
                    <a:srgbClr val="000000"/>
                  </a:solidFill>
                  <a:latin typeface="+mn-lt"/>
                  <a:cs typeface="Optima"/>
                </a:rPr>
                <a:t>slot</a:t>
              </a:r>
              <a:endParaRPr kumimoji="1" lang="zh-CN" altLang="en-US" sz="1900" dirty="0">
                <a:solidFill>
                  <a:srgbClr val="000000"/>
                </a:solidFill>
                <a:latin typeface="+mn-lt"/>
                <a:cs typeface="Optima"/>
              </a:endParaRPr>
            </a:p>
          </p:txBody>
        </p:sp>
        <p:sp>
          <p:nvSpPr>
            <p:cNvPr id="735" name="文本框 734"/>
            <p:cNvSpPr txBox="1"/>
            <p:nvPr/>
          </p:nvSpPr>
          <p:spPr>
            <a:xfrm>
              <a:off x="5657645" y="15545805"/>
              <a:ext cx="2829565" cy="67728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zh-CN" sz="1900" dirty="0">
                  <a:solidFill>
                    <a:srgbClr val="000000"/>
                  </a:solidFill>
                  <a:latin typeface="+mn-lt"/>
                  <a:cs typeface="Optima"/>
                </a:rPr>
                <a:t>issued but incomplete operation</a:t>
              </a:r>
              <a:endParaRPr kumimoji="1" lang="zh-CN" altLang="en-US" sz="1900" dirty="0">
                <a:solidFill>
                  <a:srgbClr val="000000"/>
                </a:solidFill>
                <a:latin typeface="+mn-lt"/>
                <a:cs typeface="Optima"/>
              </a:endParaRPr>
            </a:p>
          </p:txBody>
        </p:sp>
        <p:sp>
          <p:nvSpPr>
            <p:cNvPr id="736" name="文本框 735"/>
            <p:cNvSpPr txBox="1"/>
            <p:nvPr/>
          </p:nvSpPr>
          <p:spPr>
            <a:xfrm>
              <a:off x="5394678" y="15249182"/>
              <a:ext cx="2626950" cy="384822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1" lang="en-US" altLang="zh-CN" sz="1900" dirty="0">
                  <a:solidFill>
                    <a:srgbClr val="000000"/>
                  </a:solidFill>
                  <a:latin typeface="+mn-lt"/>
                  <a:cs typeface="Optima"/>
                </a:rPr>
                <a:t>pending operation</a:t>
              </a:r>
              <a:endParaRPr kumimoji="1" lang="zh-CN" altLang="en-US" sz="1900" dirty="0">
                <a:solidFill>
                  <a:srgbClr val="000000"/>
                </a:solidFill>
                <a:latin typeface="+mn-lt"/>
                <a:cs typeface="Optima"/>
              </a:endParaRPr>
            </a:p>
          </p:txBody>
        </p:sp>
        <p:sp>
          <p:nvSpPr>
            <p:cNvPr id="737" name="文本框 736"/>
            <p:cNvSpPr txBox="1"/>
            <p:nvPr/>
          </p:nvSpPr>
          <p:spPr>
            <a:xfrm>
              <a:off x="6316525" y="14951248"/>
              <a:ext cx="1988221" cy="384822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1" lang="en-US" altLang="zh-CN" sz="1900" dirty="0">
                  <a:solidFill>
                    <a:srgbClr val="000000"/>
                  </a:solidFill>
                  <a:latin typeface="+mn-lt"/>
                  <a:cs typeface="Optima"/>
                </a:rPr>
                <a:t>active target</a:t>
              </a:r>
              <a:endParaRPr kumimoji="1" lang="zh-CN" altLang="en-US" sz="1900" dirty="0">
                <a:solidFill>
                  <a:srgbClr val="000000"/>
                </a:solidFill>
                <a:latin typeface="+mn-lt"/>
                <a:cs typeface="Optima"/>
              </a:endParaRPr>
            </a:p>
          </p:txBody>
        </p:sp>
        <p:sp>
          <p:nvSpPr>
            <p:cNvPr id="820" name="椭圆 819"/>
            <p:cNvSpPr/>
            <p:nvPr/>
          </p:nvSpPr>
          <p:spPr>
            <a:xfrm>
              <a:off x="5523252" y="15392102"/>
              <a:ext cx="153847" cy="164100"/>
            </a:xfrm>
            <a:prstGeom prst="ellipse">
              <a:avLst/>
            </a:prstGeom>
            <a:solidFill>
              <a:srgbClr val="FF8000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solidFill>
                  <a:srgbClr val="000000"/>
                </a:solidFill>
                <a:cs typeface="Optima"/>
              </a:endParaRPr>
            </a:p>
          </p:txBody>
        </p:sp>
        <p:sp>
          <p:nvSpPr>
            <p:cNvPr id="822" name="菱形 821"/>
            <p:cNvSpPr/>
            <p:nvPr/>
          </p:nvSpPr>
          <p:spPr>
            <a:xfrm>
              <a:off x="6336433" y="15034541"/>
              <a:ext cx="217964" cy="226297"/>
            </a:xfrm>
            <a:prstGeom prst="diamond">
              <a:avLst/>
            </a:prstGeom>
            <a:solidFill>
              <a:srgbClr val="916ADD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solidFill>
                  <a:srgbClr val="000000"/>
                </a:solidFill>
                <a:cs typeface="Optima"/>
              </a:endParaRPr>
            </a:p>
          </p:txBody>
        </p:sp>
        <p:sp>
          <p:nvSpPr>
            <p:cNvPr id="823" name="矩形 822"/>
            <p:cNvSpPr/>
            <p:nvPr/>
          </p:nvSpPr>
          <p:spPr>
            <a:xfrm>
              <a:off x="5453722" y="15093039"/>
              <a:ext cx="305150" cy="142875"/>
            </a:xfrm>
            <a:prstGeom prst="rect">
              <a:avLst/>
            </a:prstGeom>
            <a:solidFill>
              <a:srgbClr val="6699FF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solidFill>
                  <a:srgbClr val="000000"/>
                </a:solidFill>
                <a:cs typeface="Optima"/>
              </a:endParaRPr>
            </a:p>
          </p:txBody>
        </p:sp>
        <p:sp>
          <p:nvSpPr>
            <p:cNvPr id="824" name="矩形 823"/>
            <p:cNvSpPr/>
            <p:nvPr/>
          </p:nvSpPr>
          <p:spPr>
            <a:xfrm>
              <a:off x="5375787" y="14972877"/>
              <a:ext cx="2913182" cy="124950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25" name="Rectangle 1027"/>
          <p:cNvSpPr txBox="1">
            <a:spLocks noChangeArrowheads="1"/>
          </p:cNvSpPr>
          <p:nvPr/>
        </p:nvSpPr>
        <p:spPr bwMode="auto">
          <a:xfrm>
            <a:off x="5285417" y="18892486"/>
            <a:ext cx="5197296" cy="1809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62" tIns="46032" rIns="92062" bIns="46032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0981"/>
              </a:buClr>
              <a:buSzPct val="8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0"/>
              <a:buChar char="§"/>
              <a:defRPr sz="2000">
                <a:solidFill>
                  <a:srgbClr val="120761"/>
                </a:solidFill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宋体" charset="0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zh-CN" sz="2600" b="1" dirty="0" smtClean="0">
                <a:solidFill>
                  <a:srgbClr val="000000"/>
                </a:solidFill>
                <a:cs typeface="Calibri" pitchFamily="34" charset="0"/>
              </a:rPr>
              <a:t>Two-level </a:t>
            </a:r>
            <a:r>
              <a:rPr lang="en-US" altLang="zh-CN" sz="2600" b="1" dirty="0">
                <a:solidFill>
                  <a:srgbClr val="000000"/>
                </a:solidFill>
                <a:cs typeface="Calibri" pitchFamily="34" charset="0"/>
              </a:rPr>
              <a:t>resource </a:t>
            </a:r>
            <a:r>
              <a:rPr lang="en-US" altLang="zh-CN" sz="2600" b="1" dirty="0" smtClean="0">
                <a:solidFill>
                  <a:srgbClr val="000000"/>
                </a:solidFill>
                <a:cs typeface="Calibri" pitchFamily="34" charset="0"/>
              </a:rPr>
              <a:t>pools: </a:t>
            </a:r>
            <a:r>
              <a:rPr lang="en-US" altLang="zh-CN" sz="2600" b="1" dirty="0">
                <a:solidFill>
                  <a:srgbClr val="000000"/>
                </a:solidFill>
                <a:cs typeface="Calibri" pitchFamily="34" charset="0"/>
              </a:rPr>
              <a:t>local pool and global </a:t>
            </a:r>
            <a:r>
              <a:rPr lang="en-US" altLang="zh-CN" sz="2600" b="1" dirty="0" smtClean="0">
                <a:solidFill>
                  <a:srgbClr val="000000"/>
                </a:solidFill>
                <a:cs typeface="Calibri" pitchFamily="34" charset="0"/>
              </a:rPr>
              <a:t>pool</a:t>
            </a:r>
          </a:p>
          <a:p>
            <a:pPr lvl="1">
              <a:defRPr/>
            </a:pPr>
            <a:r>
              <a:rPr lang="en-US" altLang="zh-CN" sz="2600" dirty="0" smtClean="0">
                <a:solidFill>
                  <a:srgbClr val="000000"/>
                </a:solidFill>
                <a:cs typeface="Calibri" pitchFamily="34" charset="0"/>
              </a:rPr>
              <a:t>Make “aggressive” progress to restore resources</a:t>
            </a:r>
          </a:p>
        </p:txBody>
      </p:sp>
      <p:sp>
        <p:nvSpPr>
          <p:cNvPr id="4251" name="Rectangle 1027"/>
          <p:cNvSpPr txBox="1">
            <a:spLocks noChangeArrowheads="1"/>
          </p:cNvSpPr>
          <p:nvPr/>
        </p:nvSpPr>
        <p:spPr bwMode="auto">
          <a:xfrm>
            <a:off x="5246434" y="20636302"/>
            <a:ext cx="5266103" cy="61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62" tIns="46032" rIns="92062" bIns="46032"/>
          <a:lstStyle>
            <a:lvl1pPr marL="342900" indent="-3429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170981"/>
              </a:buClr>
              <a:buSzPct val="80000"/>
              <a:buFont typeface="Wingdings" charset="0"/>
              <a:buChar char="§"/>
            </a:pPr>
            <a:r>
              <a:rPr kumimoji="0" lang="en-US" altLang="zh-CN" sz="2600" b="1" dirty="0">
                <a:solidFill>
                  <a:srgbClr val="000000"/>
                </a:solidFill>
                <a:ea typeface="Calibri" charset="0"/>
                <a:cs typeface="Calibri" charset="0"/>
              </a:rPr>
              <a:t>Graph500 benchmark</a:t>
            </a:r>
            <a:endParaRPr kumimoji="0" lang="en-US" altLang="zh-CN" sz="2600" dirty="0">
              <a:solidFill>
                <a:srgbClr val="000000"/>
              </a:solidFill>
              <a:ea typeface="Calibri" charset="0"/>
              <a:cs typeface="Calibri" charset="0"/>
            </a:endParaRPr>
          </a:p>
        </p:txBody>
      </p:sp>
      <p:sp>
        <p:nvSpPr>
          <p:cNvPr id="4254" name="Rectangle 34"/>
          <p:cNvSpPr>
            <a:spLocks noChangeArrowheads="1"/>
          </p:cNvSpPr>
          <p:nvPr/>
        </p:nvSpPr>
        <p:spPr bwMode="auto">
          <a:xfrm>
            <a:off x="233450" y="25923524"/>
            <a:ext cx="16784550" cy="20466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prstDash val="dot"/>
            <a:miter lim="800000"/>
            <a:headEnd/>
            <a:tailEnd/>
          </a:ln>
        </p:spPr>
        <p:txBody>
          <a:bodyPr lIns="91440" tIns="91440" rIns="91427" bIns="91427"/>
          <a:lstStyle/>
          <a:p>
            <a:pPr>
              <a:lnSpc>
                <a:spcPct val="60000"/>
              </a:lnSpc>
              <a:spcBef>
                <a:spcPts val="601"/>
              </a:spcBef>
            </a:pPr>
            <a:r>
              <a:rPr lang="en-GB" altLang="zh-CN" sz="2000" b="1" dirty="0">
                <a:solidFill>
                  <a:srgbClr val="C05F00"/>
                </a:solidFill>
              </a:rPr>
              <a:t>Publications</a:t>
            </a:r>
            <a:endParaRPr lang="en-GB" altLang="zh-CN" sz="2700" b="1" dirty="0">
              <a:solidFill>
                <a:srgbClr val="C05F00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[1] </a:t>
            </a:r>
            <a:r>
              <a:rPr lang="en-US" altLang="zh-CN" sz="1600" b="1" dirty="0">
                <a:solidFill>
                  <a:srgbClr val="000000"/>
                </a:solidFill>
              </a:rPr>
              <a:t>Optimization Strategies for MPI-Interoperable Active Messages</a:t>
            </a:r>
            <a:r>
              <a:rPr lang="en-US" altLang="zh-CN" sz="1600" dirty="0">
                <a:solidFill>
                  <a:srgbClr val="000000"/>
                </a:solidFill>
              </a:rPr>
              <a:t>. </a:t>
            </a:r>
            <a:r>
              <a:rPr lang="en-US" altLang="zh-CN" sz="1600" b="1" dirty="0">
                <a:solidFill>
                  <a:srgbClr val="000000"/>
                </a:solidFill>
              </a:rPr>
              <a:t>Xin Zhao</a:t>
            </a:r>
            <a:r>
              <a:rPr lang="en-US" altLang="zh-CN" sz="1600" dirty="0">
                <a:solidFill>
                  <a:srgbClr val="000000"/>
                </a:solidFill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</a:rPr>
              <a:t>Pavan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</a:rPr>
              <a:t>Balaji</a:t>
            </a:r>
            <a:r>
              <a:rPr lang="en-US" altLang="zh-CN" sz="1600" dirty="0">
                <a:solidFill>
                  <a:srgbClr val="000000"/>
                </a:solidFill>
              </a:rPr>
              <a:t>, William </a:t>
            </a:r>
            <a:r>
              <a:rPr lang="en-US" altLang="zh-CN" sz="1600" dirty="0" err="1">
                <a:solidFill>
                  <a:srgbClr val="000000"/>
                </a:solidFill>
              </a:rPr>
              <a:t>Gropp</a:t>
            </a:r>
            <a:r>
              <a:rPr lang="en-US" altLang="zh-CN" sz="1600" dirty="0">
                <a:solidFill>
                  <a:srgbClr val="000000"/>
                </a:solidFill>
              </a:rPr>
              <a:t>, Rajeev Thakur. IEEE International Conference on Scalable Computing and Communications</a:t>
            </a:r>
            <a:r>
              <a:rPr lang="en-US" altLang="zh-CN" sz="1600" dirty="0" smtClean="0">
                <a:solidFill>
                  <a:srgbClr val="000000"/>
                </a:solidFill>
              </a:rPr>
              <a:t>. </a:t>
            </a:r>
            <a:r>
              <a:rPr lang="en-US" altLang="zh-CN" sz="1600" b="1" dirty="0" smtClean="0">
                <a:solidFill>
                  <a:srgbClr val="000000"/>
                </a:solidFill>
              </a:rPr>
              <a:t>Best Paper Award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[2] </a:t>
            </a:r>
            <a:r>
              <a:rPr lang="en-US" altLang="zh-CN" sz="1600" b="1" dirty="0">
                <a:solidFill>
                  <a:srgbClr val="000000"/>
                </a:solidFill>
              </a:rPr>
              <a:t>MPI-Interoperable Generalized Active Messages</a:t>
            </a:r>
            <a:r>
              <a:rPr lang="en-US" altLang="zh-CN" sz="1600" dirty="0">
                <a:solidFill>
                  <a:srgbClr val="000000"/>
                </a:solidFill>
              </a:rPr>
              <a:t>. </a:t>
            </a:r>
            <a:r>
              <a:rPr lang="en-US" altLang="zh-CN" sz="1600" b="1" dirty="0">
                <a:solidFill>
                  <a:srgbClr val="000000"/>
                </a:solidFill>
              </a:rPr>
              <a:t>Xin Zhao</a:t>
            </a:r>
            <a:r>
              <a:rPr lang="en-US" altLang="zh-CN" sz="1600" dirty="0">
                <a:solidFill>
                  <a:srgbClr val="000000"/>
                </a:solidFill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</a:rPr>
              <a:t>Pavan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</a:rPr>
              <a:t>Balaji</a:t>
            </a:r>
            <a:r>
              <a:rPr lang="en-US" altLang="zh-CN" sz="1600" dirty="0">
                <a:solidFill>
                  <a:srgbClr val="000000"/>
                </a:solidFill>
              </a:rPr>
              <a:t>, William </a:t>
            </a:r>
            <a:r>
              <a:rPr lang="en-US" altLang="zh-CN" sz="1600" dirty="0" err="1">
                <a:solidFill>
                  <a:srgbClr val="000000"/>
                </a:solidFill>
              </a:rPr>
              <a:t>Gropp</a:t>
            </a:r>
            <a:r>
              <a:rPr lang="en-US" altLang="zh-CN" sz="1600" dirty="0">
                <a:solidFill>
                  <a:srgbClr val="000000"/>
                </a:solidFill>
              </a:rPr>
              <a:t>, Rajeev Thakur. IEEE International Conference on Parallel and Distributed </a:t>
            </a:r>
            <a:r>
              <a:rPr lang="en-US" altLang="zh-CN" sz="1600" dirty="0" smtClean="0">
                <a:solidFill>
                  <a:srgbClr val="000000"/>
                </a:solidFill>
              </a:rPr>
              <a:t>Systems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[3] </a:t>
            </a:r>
            <a:r>
              <a:rPr lang="en-US" altLang="zh-CN" sz="1600" b="1" dirty="0">
                <a:solidFill>
                  <a:srgbClr val="000000"/>
                </a:solidFill>
              </a:rPr>
              <a:t>Towards Asynchronous and MPI-Interoperable Active Messages</a:t>
            </a:r>
            <a:r>
              <a:rPr lang="en-US" altLang="zh-CN" sz="1600" dirty="0">
                <a:solidFill>
                  <a:srgbClr val="000000"/>
                </a:solidFill>
              </a:rPr>
              <a:t>. </a:t>
            </a:r>
            <a:r>
              <a:rPr lang="en-US" altLang="zh-CN" sz="1600" b="1" dirty="0">
                <a:solidFill>
                  <a:srgbClr val="000000"/>
                </a:solidFill>
              </a:rPr>
              <a:t>Xin Zhao</a:t>
            </a:r>
            <a:r>
              <a:rPr lang="en-US" altLang="zh-CN" sz="1600" dirty="0">
                <a:solidFill>
                  <a:srgbClr val="000000"/>
                </a:solidFill>
              </a:rPr>
              <a:t>, Darius </a:t>
            </a:r>
            <a:r>
              <a:rPr lang="en-US" altLang="zh-CN" sz="1600" dirty="0" err="1">
                <a:solidFill>
                  <a:srgbClr val="000000"/>
                </a:solidFill>
              </a:rPr>
              <a:t>Buntinas</a:t>
            </a:r>
            <a:r>
              <a:rPr lang="en-US" altLang="zh-CN" sz="1600" dirty="0">
                <a:solidFill>
                  <a:srgbClr val="000000"/>
                </a:solidFill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</a:rPr>
              <a:t>Judicael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</a:rPr>
              <a:t>Zounmevo</a:t>
            </a:r>
            <a:r>
              <a:rPr lang="en-US" altLang="zh-CN" sz="1600" dirty="0">
                <a:solidFill>
                  <a:srgbClr val="000000"/>
                </a:solidFill>
              </a:rPr>
              <a:t>, James </a:t>
            </a:r>
            <a:r>
              <a:rPr lang="en-US" altLang="zh-CN" sz="1600" dirty="0" err="1">
                <a:solidFill>
                  <a:srgbClr val="000000"/>
                </a:solidFill>
              </a:rPr>
              <a:t>Dinan</a:t>
            </a:r>
            <a:r>
              <a:rPr lang="en-US" altLang="zh-CN" sz="1600" dirty="0">
                <a:solidFill>
                  <a:srgbClr val="000000"/>
                </a:solidFill>
              </a:rPr>
              <a:t>, David </a:t>
            </a:r>
            <a:r>
              <a:rPr lang="en-US" altLang="zh-CN" sz="1600" dirty="0" err="1">
                <a:solidFill>
                  <a:srgbClr val="000000"/>
                </a:solidFill>
              </a:rPr>
              <a:t>Goodell</a:t>
            </a:r>
            <a:r>
              <a:rPr lang="en-US" altLang="zh-CN" sz="1600" dirty="0">
                <a:solidFill>
                  <a:srgbClr val="000000"/>
                </a:solidFill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</a:rPr>
              <a:t>Pavan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</a:rPr>
              <a:t>Balaji</a:t>
            </a:r>
            <a:r>
              <a:rPr lang="en-US" altLang="zh-CN" sz="1600" dirty="0">
                <a:solidFill>
                  <a:srgbClr val="000000"/>
                </a:solidFill>
              </a:rPr>
              <a:t>, Rajeev Thakur, Ahmad </a:t>
            </a:r>
            <a:r>
              <a:rPr lang="en-US" altLang="zh-CN" sz="1600" dirty="0" err="1">
                <a:solidFill>
                  <a:srgbClr val="000000"/>
                </a:solidFill>
              </a:rPr>
              <a:t>Afsahi</a:t>
            </a:r>
            <a:r>
              <a:rPr lang="en-US" altLang="zh-CN" sz="1600" dirty="0">
                <a:solidFill>
                  <a:srgbClr val="000000"/>
                </a:solidFill>
              </a:rPr>
              <a:t>, William </a:t>
            </a:r>
            <a:r>
              <a:rPr lang="en-US" altLang="zh-CN" sz="1600" dirty="0" err="1">
                <a:solidFill>
                  <a:srgbClr val="000000"/>
                </a:solidFill>
              </a:rPr>
              <a:t>Gropp</a:t>
            </a:r>
            <a:r>
              <a:rPr lang="en-US" altLang="zh-CN" sz="1600" dirty="0">
                <a:solidFill>
                  <a:srgbClr val="000000"/>
                </a:solidFill>
              </a:rPr>
              <a:t>. IEEE/ACM International Symposium on Cluster, Cloud and Grid </a:t>
            </a:r>
            <a:r>
              <a:rPr lang="en-US" altLang="zh-CN" sz="1600" dirty="0" smtClean="0">
                <a:solidFill>
                  <a:srgbClr val="000000"/>
                </a:solidFill>
              </a:rPr>
              <a:t>Computing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[4] </a:t>
            </a:r>
            <a:r>
              <a:rPr lang="en-US" altLang="zh-CN" sz="1600" b="1" dirty="0">
                <a:solidFill>
                  <a:srgbClr val="000000"/>
                </a:solidFill>
              </a:rPr>
              <a:t>Adaptive Strategy for One-sided Communication in MPICH2</a:t>
            </a:r>
            <a:r>
              <a:rPr lang="en-US" altLang="zh-CN" sz="1600" dirty="0">
                <a:solidFill>
                  <a:srgbClr val="000000"/>
                </a:solidFill>
              </a:rPr>
              <a:t>. </a:t>
            </a:r>
            <a:r>
              <a:rPr lang="en-US" altLang="zh-CN" sz="1600" b="1" dirty="0">
                <a:solidFill>
                  <a:srgbClr val="000000"/>
                </a:solidFill>
              </a:rPr>
              <a:t>Xin Zhao</a:t>
            </a:r>
            <a:r>
              <a:rPr lang="en-US" altLang="zh-CN" sz="1600" dirty="0">
                <a:solidFill>
                  <a:srgbClr val="000000"/>
                </a:solidFill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</a:rPr>
              <a:t>Gopalakrishnan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</a:rPr>
              <a:t>Santhanaraman</a:t>
            </a:r>
            <a:r>
              <a:rPr lang="en-US" altLang="zh-CN" sz="1600" dirty="0">
                <a:solidFill>
                  <a:srgbClr val="000000"/>
                </a:solidFill>
              </a:rPr>
              <a:t>, William </a:t>
            </a:r>
            <a:r>
              <a:rPr lang="en-US" altLang="zh-CN" sz="1600" dirty="0" err="1">
                <a:solidFill>
                  <a:srgbClr val="000000"/>
                </a:solidFill>
              </a:rPr>
              <a:t>Gropp</a:t>
            </a:r>
            <a:r>
              <a:rPr lang="en-US" altLang="zh-CN" sz="1600" dirty="0">
                <a:solidFill>
                  <a:srgbClr val="000000"/>
                </a:solidFill>
              </a:rPr>
              <a:t>. European MPI Users</a:t>
            </a:r>
            <a:r>
              <a:rPr lang="en-US" sz="1600" dirty="0">
                <a:solidFill>
                  <a:srgbClr val="000000"/>
                </a:solidFill>
              </a:rPr>
              <a:t>’</a:t>
            </a:r>
            <a:r>
              <a:rPr lang="en-US" altLang="zh-CN" sz="1600" dirty="0">
                <a:solidFill>
                  <a:srgbClr val="000000"/>
                </a:solidFill>
              </a:rPr>
              <a:t> Group Meeting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[5] </a:t>
            </a:r>
            <a:r>
              <a:rPr lang="en-US" altLang="zh-CN" sz="1600" b="1" dirty="0">
                <a:solidFill>
                  <a:srgbClr val="000000"/>
                </a:solidFill>
              </a:rPr>
              <a:t>Scalable Memory Use in MPI: A Case Study with MPICH2</a:t>
            </a:r>
            <a:r>
              <a:rPr lang="en-US" altLang="zh-CN" sz="1600" dirty="0">
                <a:solidFill>
                  <a:srgbClr val="000000"/>
                </a:solidFill>
              </a:rPr>
              <a:t>. David </a:t>
            </a:r>
            <a:r>
              <a:rPr lang="en-US" altLang="zh-CN" sz="1600" dirty="0" err="1">
                <a:solidFill>
                  <a:srgbClr val="000000"/>
                </a:solidFill>
              </a:rPr>
              <a:t>Goodell</a:t>
            </a:r>
            <a:r>
              <a:rPr lang="en-US" altLang="zh-CN" sz="1600" dirty="0">
                <a:solidFill>
                  <a:srgbClr val="000000"/>
                </a:solidFill>
              </a:rPr>
              <a:t>, William </a:t>
            </a:r>
            <a:r>
              <a:rPr lang="en-US" altLang="zh-CN" sz="1600" dirty="0" err="1">
                <a:solidFill>
                  <a:srgbClr val="000000"/>
                </a:solidFill>
              </a:rPr>
              <a:t>Gropp</a:t>
            </a:r>
            <a:r>
              <a:rPr lang="en-US" altLang="zh-CN" sz="1600" dirty="0">
                <a:solidFill>
                  <a:srgbClr val="000000"/>
                </a:solidFill>
              </a:rPr>
              <a:t>, </a:t>
            </a:r>
            <a:r>
              <a:rPr lang="en-US" altLang="zh-CN" sz="1600" b="1" dirty="0">
                <a:solidFill>
                  <a:srgbClr val="000000"/>
                </a:solidFill>
              </a:rPr>
              <a:t>Xin Zhao</a:t>
            </a:r>
            <a:r>
              <a:rPr lang="en-US" altLang="zh-CN" sz="1600" dirty="0">
                <a:solidFill>
                  <a:srgbClr val="000000"/>
                </a:solidFill>
              </a:rPr>
              <a:t>, Rajeev Thakur. European MPI Users</a:t>
            </a:r>
            <a:r>
              <a:rPr lang="en-US" sz="1600" dirty="0">
                <a:solidFill>
                  <a:srgbClr val="000000"/>
                </a:solidFill>
              </a:rPr>
              <a:t>’</a:t>
            </a:r>
            <a:r>
              <a:rPr lang="en-US" altLang="zh-CN" sz="1600" dirty="0">
                <a:solidFill>
                  <a:srgbClr val="000000"/>
                </a:solidFill>
              </a:rPr>
              <a:t> Group Meeting</a:t>
            </a:r>
          </a:p>
        </p:txBody>
      </p:sp>
      <p:cxnSp>
        <p:nvCxnSpPr>
          <p:cNvPr id="423" name="直线箭头连接符 422"/>
          <p:cNvCxnSpPr>
            <a:stCxn id="784" idx="4"/>
            <a:endCxn id="780" idx="0"/>
          </p:cNvCxnSpPr>
          <p:nvPr/>
        </p:nvCxnSpPr>
        <p:spPr>
          <a:xfrm>
            <a:off x="9030656" y="16676306"/>
            <a:ext cx="3176" cy="14389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06" name="图表 50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702976"/>
              </p:ext>
            </p:extLst>
          </p:nvPr>
        </p:nvGraphicFramePr>
        <p:xfrm>
          <a:off x="5246431" y="21186085"/>
          <a:ext cx="5040341" cy="3600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8285374" y="24334204"/>
            <a:ext cx="2122339" cy="400099"/>
          </a:xfrm>
          <a:prstGeom prst="rect">
            <a:avLst/>
          </a:prstGeom>
          <a:noFill/>
        </p:spPr>
        <p:txBody>
          <a:bodyPr wrap="square" lIns="91427" tIns="45715" rIns="91427" bIns="45715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000000"/>
                </a:solidFill>
              </a:rPr>
              <a:t>(#</a:t>
            </a:r>
            <a:r>
              <a:rPr kumimoji="1" lang="en-US" altLang="zh-CN" sz="2000" dirty="0">
                <a:solidFill>
                  <a:srgbClr val="000000"/>
                </a:solidFill>
              </a:rPr>
              <a:t>vertices=2^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22)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10" name="圆角矩形标注 509"/>
          <p:cNvSpPr/>
          <p:nvPr/>
        </p:nvSpPr>
        <p:spPr bwMode="auto">
          <a:xfrm>
            <a:off x="5385778" y="24778062"/>
            <a:ext cx="3595340" cy="916254"/>
          </a:xfrm>
          <a:prstGeom prst="wedgeRoundRectCallout">
            <a:avLst>
              <a:gd name="adj1" fmla="val -10881"/>
              <a:gd name="adj2" fmla="val -178212"/>
              <a:gd name="adj3" fmla="val 16667"/>
            </a:avLst>
          </a:prstGeom>
          <a:solidFill>
            <a:schemeClr val="tx2">
              <a:lumMod val="20000"/>
              <a:lumOff val="80000"/>
              <a:alpha val="27000"/>
            </a:schemeClr>
          </a:solidFill>
          <a:ln w="28575" cmpd="sng">
            <a:solidFill>
              <a:schemeClr val="tx1">
                <a:lumMod val="90000"/>
                <a:lumOff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27" tIns="45715" rIns="91427" bIns="45715" numCol="1" rtlCol="0" anchor="t" anchorCtr="0" compatLnSpc="1">
            <a:prstTxWarp prst="textNoShape">
              <a:avLst/>
            </a:prstTxWarp>
          </a:bodyPr>
          <a:lstStyle/>
          <a:p>
            <a:pPr defTabSz="914271" eaLnBrk="1" hangingPunct="1"/>
            <a:r>
              <a:rPr lang="en-US" altLang="zh-CN" sz="2600" dirty="0">
                <a:solidFill>
                  <a:srgbClr val="000000"/>
                </a:solidFill>
                <a:latin typeface="Tahoma" pitchFamily="34" charset="0"/>
              </a:rPr>
              <a:t>mpich-</a:t>
            </a:r>
            <a:r>
              <a:rPr lang="en-US" altLang="zh-CN" sz="2600" dirty="0" smtClean="0">
                <a:solidFill>
                  <a:srgbClr val="000000"/>
                </a:solidFill>
                <a:latin typeface="Tahoma" pitchFamily="34" charset="0"/>
              </a:rPr>
              <a:t>3.1.3 ran out of</a:t>
            </a:r>
          </a:p>
          <a:p>
            <a:pPr defTabSz="914271" eaLnBrk="1" hangingPunct="1"/>
            <a:r>
              <a:rPr lang="en-US" altLang="zh-CN" sz="2600" dirty="0" smtClean="0">
                <a:solidFill>
                  <a:srgbClr val="000000"/>
                </a:solidFill>
                <a:latin typeface="Tahoma" pitchFamily="34" charset="0"/>
              </a:rPr>
              <a:t>memory at small scale</a:t>
            </a:r>
            <a:endParaRPr lang="zh-CN" altLang="en-US" sz="2600" dirty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4234" name="图片 42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3464" y="28171855"/>
            <a:ext cx="5360550" cy="1568772"/>
          </a:xfrm>
          <a:prstGeom prst="rect">
            <a:avLst/>
          </a:prstGeom>
        </p:spPr>
      </p:pic>
      <p:sp>
        <p:nvSpPr>
          <p:cNvPr id="647" name="文本框 505"/>
          <p:cNvSpPr txBox="1">
            <a:spLocks noChangeArrowheads="1"/>
          </p:cNvSpPr>
          <p:nvPr/>
        </p:nvSpPr>
        <p:spPr bwMode="auto">
          <a:xfrm>
            <a:off x="15768614" y="2862865"/>
            <a:ext cx="5790346" cy="52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5" rIns="91427" bIns="45715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altLang="zh-CN" sz="2800" dirty="0">
                <a:solidFill>
                  <a:srgbClr val="800000"/>
                </a:solidFill>
              </a:rPr>
              <a:t>(Doctoral Symposium Program)</a:t>
            </a:r>
            <a:endParaRPr lang="zh-CN" altLang="en-US" sz="2800" dirty="0">
              <a:solidFill>
                <a:srgbClr val="800000"/>
              </a:solidFill>
            </a:endParaRPr>
          </a:p>
        </p:txBody>
      </p:sp>
      <p:pic>
        <p:nvPicPr>
          <p:cNvPr id="421" name="图片 4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9016" y="6511042"/>
            <a:ext cx="2938585" cy="1355144"/>
          </a:xfrm>
          <a:prstGeom prst="rect">
            <a:avLst/>
          </a:prstGeom>
        </p:spPr>
      </p:pic>
      <p:sp>
        <p:nvSpPr>
          <p:cNvPr id="422" name="左箭头 421"/>
          <p:cNvSpPr/>
          <p:nvPr/>
        </p:nvSpPr>
        <p:spPr>
          <a:xfrm rot="10800000">
            <a:off x="12750798" y="6664472"/>
            <a:ext cx="1562135" cy="1183379"/>
          </a:xfrm>
          <a:prstGeom prst="leftArrow">
            <a:avLst>
              <a:gd name="adj1" fmla="val 45706"/>
              <a:gd name="adj2" fmla="val 37986"/>
            </a:avLst>
          </a:prstGeom>
          <a:solidFill>
            <a:schemeClr val="tx1">
              <a:lumMod val="50000"/>
              <a:lumOff val="50000"/>
              <a:alpha val="3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1" lang="zh-CN" altLang="en-US" dirty="0">
              <a:solidFill>
                <a:srgbClr val="FFFFFF"/>
              </a:solidFill>
              <a:latin typeface="Arial" charset="0"/>
              <a:ea typeface="华文新魏" charset="0"/>
              <a:cs typeface="华文新魏" charset="0"/>
            </a:endParaRPr>
          </a:p>
        </p:txBody>
      </p:sp>
      <p:sp>
        <p:nvSpPr>
          <p:cNvPr id="424" name="TextBox 61"/>
          <p:cNvSpPr txBox="1">
            <a:spLocks noChangeArrowheads="1"/>
          </p:cNvSpPr>
          <p:nvPr/>
        </p:nvSpPr>
        <p:spPr bwMode="auto">
          <a:xfrm>
            <a:off x="13131800" y="6584652"/>
            <a:ext cx="609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7200" b="1" dirty="0">
                <a:ln w="1905"/>
                <a:solidFill>
                  <a:schemeClr val="bg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/>
                <a:cs typeface="Calibri"/>
              </a:rPr>
              <a:t>?</a:t>
            </a:r>
            <a:endParaRPr lang="en-US" altLang="zh-CN" sz="6600" b="1" dirty="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425" name="Picture 3"/>
          <p:cNvPicPr>
            <a:picLocks noChangeAspect="1" noChangeArrowheads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439" y="6468376"/>
            <a:ext cx="1600794" cy="140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7" name="图片 523"/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4684" y="6401596"/>
            <a:ext cx="1924916" cy="129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8" name="图片 524"/>
          <p:cNvPicPr>
            <a:picLocks noChangeAspect="1"/>
          </p:cNvPicPr>
          <p:nvPr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299" y="6404411"/>
            <a:ext cx="1806901" cy="127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9" name="图片 528"/>
          <p:cNvPicPr>
            <a:picLocks noChangeAspect="1"/>
          </p:cNvPicPr>
          <p:nvPr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382" y="6482241"/>
            <a:ext cx="1276463" cy="125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5224125" y="7168042"/>
            <a:ext cx="5654675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CN" sz="4000" b="1" dirty="0" smtClean="0">
                <a:ln w="11430"/>
                <a:solidFill>
                  <a:srgbClr val="FF6600"/>
                </a:solidFill>
                <a:effectLst>
                  <a:glow rad="177800">
                    <a:schemeClr val="bg1">
                      <a:alpha val="85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irregular applications</a:t>
            </a:r>
            <a:endParaRPr kumimoji="1" lang="zh-CN" altLang="en-US" sz="4000" b="1" dirty="0">
              <a:ln w="11430"/>
              <a:solidFill>
                <a:srgbClr val="FF6600"/>
              </a:solidFill>
              <a:effectLst>
                <a:glow rad="177800">
                  <a:schemeClr val="bg1">
                    <a:alpha val="85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18" name="文本框 505"/>
          <p:cNvSpPr txBox="1">
            <a:spLocks noChangeArrowheads="1"/>
          </p:cNvSpPr>
          <p:nvPr/>
        </p:nvSpPr>
        <p:spPr bwMode="auto">
          <a:xfrm>
            <a:off x="11399180" y="8999689"/>
            <a:ext cx="152456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altLang="zh-CN" sz="2600" dirty="0">
                <a:solidFill>
                  <a:srgbClr val="000000"/>
                </a:solidFill>
              </a:rPr>
              <a:t>MPI runtime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-52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-52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Office Theme 1">
        <a:dk1>
          <a:srgbClr val="131313"/>
        </a:dk1>
        <a:lt1>
          <a:srgbClr val="FFFFFF"/>
        </a:lt1>
        <a:dk2>
          <a:srgbClr val="0071BC"/>
        </a:dk2>
        <a:lt2>
          <a:srgbClr val="808080"/>
        </a:lt2>
        <a:accent1>
          <a:srgbClr val="00A650"/>
        </a:accent1>
        <a:accent2>
          <a:srgbClr val="FFC20E"/>
        </a:accent2>
        <a:accent3>
          <a:srgbClr val="FFFFFF"/>
        </a:accent3>
        <a:accent4>
          <a:srgbClr val="0E0E0E"/>
        </a:accent4>
        <a:accent5>
          <a:srgbClr val="AAD0B3"/>
        </a:accent5>
        <a:accent6>
          <a:srgbClr val="E7B00C"/>
        </a:accent6>
        <a:hlink>
          <a:srgbClr val="00ADEF"/>
        </a:hlink>
        <a:folHlink>
          <a:srgbClr val="6931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Office Theme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4789</TotalTime>
  <Words>950</Words>
  <Application>Microsoft Macintosh PowerPoint</Application>
  <PresentationFormat>自定义</PresentationFormat>
  <Paragraphs>139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>adminccs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adminccs</dc:creator>
  <cp:lastModifiedBy>Xin Zhao</cp:lastModifiedBy>
  <cp:revision>1104</cp:revision>
  <cp:lastPrinted>2015-04-29T19:37:41Z</cp:lastPrinted>
  <dcterms:created xsi:type="dcterms:W3CDTF">2009-08-13T13:49:13Z</dcterms:created>
  <dcterms:modified xsi:type="dcterms:W3CDTF">2015-05-01T22:53:21Z</dcterms:modified>
</cp:coreProperties>
</file>