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2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FFE"/>
    <a:srgbClr val="D0EDFF"/>
    <a:srgbClr val="C2C7FF"/>
    <a:srgbClr val="BDFFFB"/>
    <a:srgbClr val="9BFFD3"/>
    <a:srgbClr val="9DFFFE"/>
    <a:srgbClr val="9FFFF3"/>
    <a:srgbClr val="7BFFF8"/>
    <a:srgbClr val="EEFFA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5" autoAdjust="0"/>
  </p:normalViewPr>
  <p:slideViewPr>
    <p:cSldViewPr snapToGrid="0" snapToObjects="1">
      <p:cViewPr>
        <p:scale>
          <a:sx n="90" d="100"/>
          <a:sy n="90" d="100"/>
        </p:scale>
        <p:origin x="-163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xinzhao3:Documents:2014-09-25-Xin-Zhao%20cop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4179998257408"/>
          <c:y val="0.0780805774278215"/>
          <c:w val="0.607551775131781"/>
          <c:h val="0.653858764780431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'graph500 (strong scaling)'!$J$3</c:f>
              <c:strCache>
                <c:ptCount val="1"/>
                <c:pt idx="0">
                  <c:v>improvement (%)</c:v>
                </c:pt>
              </c:strCache>
            </c:strRef>
          </c:tx>
          <c:spPr>
            <a:solidFill>
              <a:srgbClr val="CCFF00"/>
            </a:solidFill>
            <a:ln w="9525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numRef>
              <c:f>'graph500 (strong scaling)'!$G$67:$G$75</c:f>
              <c:numCache>
                <c:formatCode>General</c:formatCode>
                <c:ptCount val="9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  <c:pt idx="6">
                  <c:v>512.0</c:v>
                </c:pt>
                <c:pt idx="7">
                  <c:v>1024.0</c:v>
                </c:pt>
                <c:pt idx="8">
                  <c:v>2048.0</c:v>
                </c:pt>
              </c:numCache>
            </c:numRef>
          </c:cat>
          <c:val>
            <c:numRef>
              <c:f>'graph500 (strong scaling)'!$J$67:$J$75</c:f>
              <c:numCache>
                <c:formatCode>General</c:formatCode>
                <c:ptCount val="9"/>
                <c:pt idx="2" formatCode="0.00%">
                  <c:v>0.0389172639741334</c:v>
                </c:pt>
                <c:pt idx="3" formatCode="0.00%">
                  <c:v>0.0400667552009339</c:v>
                </c:pt>
                <c:pt idx="4" formatCode="0.00%">
                  <c:v>0.12053198708318</c:v>
                </c:pt>
                <c:pt idx="5" formatCode="0.00%">
                  <c:v>0.0836488118129225</c:v>
                </c:pt>
                <c:pt idx="6" formatCode="0.00%">
                  <c:v>0.0659589848970334</c:v>
                </c:pt>
                <c:pt idx="7" formatCode="0.00%">
                  <c:v>-0.00757961144369938</c:v>
                </c:pt>
                <c:pt idx="8" formatCode="0.00%">
                  <c:v>0.00437600757574431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2603816"/>
        <c:axId val="2142598024"/>
      </c:barChart>
      <c:lineChart>
        <c:grouping val="standard"/>
        <c:varyColors val="0"/>
        <c:ser>
          <c:idx val="0"/>
          <c:order val="0"/>
          <c:tx>
            <c:strRef>
              <c:f>'graph500 (strong scaling)'!$H$3</c:f>
              <c:strCache>
                <c:ptCount val="1"/>
                <c:pt idx="0">
                  <c:v>mpich-3.1.3</c:v>
                </c:pt>
              </c:strCache>
            </c:strRef>
          </c:tx>
          <c:spPr>
            <a:ln>
              <a:solidFill>
                <a:srgbClr val="3366FF"/>
              </a:solidFill>
            </a:ln>
            <a:effectLst/>
          </c:spPr>
          <c:marker>
            <c:spPr>
              <a:solidFill>
                <a:srgbClr val="3366FF"/>
              </a:solidFill>
              <a:ln>
                <a:solidFill>
                  <a:srgbClr val="3366FF"/>
                </a:solidFill>
              </a:ln>
              <a:effectLst/>
            </c:spPr>
          </c:marker>
          <c:cat>
            <c:numRef>
              <c:f>'graph500 (strong scaling)'!$G$67:$G$75</c:f>
              <c:numCache>
                <c:formatCode>General</c:formatCode>
                <c:ptCount val="9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  <c:pt idx="6">
                  <c:v>512.0</c:v>
                </c:pt>
                <c:pt idx="7">
                  <c:v>1024.0</c:v>
                </c:pt>
                <c:pt idx="8">
                  <c:v>2048.0</c:v>
                </c:pt>
              </c:numCache>
            </c:numRef>
          </c:cat>
          <c:val>
            <c:numRef>
              <c:f>'graph500 (strong scaling)'!$H$67:$H$75</c:f>
              <c:numCache>
                <c:formatCode>General</c:formatCode>
                <c:ptCount val="9"/>
                <c:pt idx="2" formatCode="0.00E+00">
                  <c:v>1397.94</c:v>
                </c:pt>
                <c:pt idx="3" formatCode="0.00E+00">
                  <c:v>2200.278</c:v>
                </c:pt>
                <c:pt idx="4" formatCode="0.00E+00">
                  <c:v>3787.31</c:v>
                </c:pt>
                <c:pt idx="5" formatCode="0.00E+00">
                  <c:v>6703.574</c:v>
                </c:pt>
                <c:pt idx="6" formatCode="0.00E+00">
                  <c:v>8208.585999999963</c:v>
                </c:pt>
                <c:pt idx="7" formatCode="0.00E+00">
                  <c:v>11362.06</c:v>
                </c:pt>
                <c:pt idx="8" formatCode="0.00E+00">
                  <c:v>11425.94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'graph500 (strong scaling)'!$I$3</c:f>
              <c:strCache>
                <c:ptCount val="1"/>
                <c:pt idx="0">
                  <c:v>scalable-rma</c:v>
                </c:pt>
              </c:strCache>
            </c:strRef>
          </c:tx>
          <c:spPr>
            <a:ln>
              <a:solidFill>
                <a:srgbClr val="B02A30"/>
              </a:solidFill>
            </a:ln>
            <a:effectLst/>
          </c:spPr>
          <c:marker>
            <c:symbol val="square"/>
            <c:size val="6"/>
            <c:spPr>
              <a:solidFill>
                <a:srgbClr val="B02A30"/>
              </a:solidFill>
              <a:ln>
                <a:solidFill>
                  <a:srgbClr val="B02A30"/>
                </a:solidFill>
              </a:ln>
              <a:effectLst/>
            </c:spPr>
          </c:marker>
          <c:cat>
            <c:numRef>
              <c:f>'graph500 (strong scaling)'!$G$67:$G$75</c:f>
              <c:numCache>
                <c:formatCode>General</c:formatCode>
                <c:ptCount val="9"/>
                <c:pt idx="0">
                  <c:v>8.0</c:v>
                </c:pt>
                <c:pt idx="1">
                  <c:v>16.0</c:v>
                </c:pt>
                <c:pt idx="2">
                  <c:v>32.0</c:v>
                </c:pt>
                <c:pt idx="3">
                  <c:v>64.0</c:v>
                </c:pt>
                <c:pt idx="4">
                  <c:v>128.0</c:v>
                </c:pt>
                <c:pt idx="5">
                  <c:v>256.0</c:v>
                </c:pt>
                <c:pt idx="6">
                  <c:v>512.0</c:v>
                </c:pt>
                <c:pt idx="7">
                  <c:v>1024.0</c:v>
                </c:pt>
                <c:pt idx="8">
                  <c:v>2048.0</c:v>
                </c:pt>
              </c:numCache>
            </c:numRef>
          </c:cat>
          <c:val>
            <c:numRef>
              <c:f>'graph500 (strong scaling)'!$I$67:$I$75</c:f>
              <c:numCache>
                <c:formatCode>0.00E+00</c:formatCode>
                <c:ptCount val="9"/>
                <c:pt idx="0">
                  <c:v>1263.67</c:v>
                </c:pt>
                <c:pt idx="1">
                  <c:v>1111.318</c:v>
                </c:pt>
                <c:pt idx="2">
                  <c:v>1452.344</c:v>
                </c:pt>
                <c:pt idx="3">
                  <c:v>2288.436</c:v>
                </c:pt>
                <c:pt idx="4">
                  <c:v>4243.802</c:v>
                </c:pt>
                <c:pt idx="5">
                  <c:v>7264.32</c:v>
                </c:pt>
                <c:pt idx="6">
                  <c:v>8750.016</c:v>
                </c:pt>
                <c:pt idx="7">
                  <c:v>11275.94</c:v>
                </c:pt>
                <c:pt idx="8">
                  <c:v>11475.94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2584376"/>
        <c:axId val="2142591928"/>
      </c:lineChart>
      <c:catAx>
        <c:axId val="21425843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#processes</a:t>
                </a:r>
                <a:endParaRPr lang="zh-CN" sz="1100"/>
              </a:p>
            </c:rich>
          </c:tx>
          <c:layout>
            <c:manualLayout>
              <c:xMode val="edge"/>
              <c:yMode val="edge"/>
              <c:x val="0.431516157841504"/>
              <c:y val="0.814685114445106"/>
            </c:manualLayout>
          </c:layout>
          <c:overlay val="0"/>
        </c:title>
        <c:numFmt formatCode="General" sourceLinked="1"/>
        <c:majorTickMark val="in"/>
        <c:minorTickMark val="none"/>
        <c:tickLblPos val="nextTo"/>
        <c:spPr>
          <a:ln>
            <a:solidFill>
              <a:srgbClr val="000000"/>
            </a:solidFill>
          </a:ln>
        </c:spPr>
        <c:crossAx val="2142591928"/>
        <c:crosses val="autoZero"/>
        <c:auto val="1"/>
        <c:lblAlgn val="ctr"/>
        <c:lblOffset val="100"/>
        <c:noMultiLvlLbl val="0"/>
      </c:catAx>
      <c:valAx>
        <c:axId val="2142591928"/>
        <c:scaling>
          <c:orientation val="minMax"/>
          <c:min val="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100"/>
                </a:pPr>
                <a:r>
                  <a:rPr lang="en-US" sz="1100"/>
                  <a:t>TEPS (X1000)</a:t>
                </a:r>
                <a:endParaRPr lang="zh-CN" sz="1100"/>
              </a:p>
            </c:rich>
          </c:tx>
          <c:layout>
            <c:manualLayout>
              <c:xMode val="edge"/>
              <c:yMode val="edge"/>
              <c:x val="0.0347744447793262"/>
              <c:y val="0.240158894609974"/>
            </c:manualLayout>
          </c:layout>
          <c:overlay val="0"/>
        </c:title>
        <c:numFmt formatCode="General" sourceLinked="0"/>
        <c:majorTickMark val="in"/>
        <c:minorTickMark val="none"/>
        <c:tickLblPos val="nextTo"/>
        <c:spPr>
          <a:ln>
            <a:solidFill>
              <a:srgbClr val="000000"/>
            </a:solidFill>
          </a:ln>
        </c:spPr>
        <c:crossAx val="2142584376"/>
        <c:crosses val="autoZero"/>
        <c:crossBetween val="between"/>
      </c:valAx>
      <c:valAx>
        <c:axId val="2142598024"/>
        <c:scaling>
          <c:orientation val="minMax"/>
          <c:max val="1.0"/>
          <c:min val="0.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 sz="1100"/>
                </a:pPr>
                <a:r>
                  <a:rPr lang="en-US" sz="1100"/>
                  <a:t>performance improvement</a:t>
                </a:r>
                <a:endParaRPr lang="zh-CN" sz="1100"/>
              </a:p>
            </c:rich>
          </c:tx>
          <c:layout>
            <c:manualLayout>
              <c:xMode val="edge"/>
              <c:yMode val="edge"/>
              <c:x val="0.899023891453919"/>
              <c:y val="0.117672505392014"/>
            </c:manualLayout>
          </c:layout>
          <c:overlay val="0"/>
        </c:title>
        <c:numFmt formatCode="0%" sourceLinked="0"/>
        <c:majorTickMark val="in"/>
        <c:minorTickMark val="none"/>
        <c:tickLblPos val="nextTo"/>
        <c:spPr>
          <a:ln>
            <a:solidFill>
              <a:srgbClr val="000000"/>
            </a:solidFill>
          </a:ln>
        </c:spPr>
        <c:crossAx val="2142603816"/>
        <c:crosses val="max"/>
        <c:crossBetween val="between"/>
      </c:valAx>
      <c:catAx>
        <c:axId val="21426038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42598024"/>
        <c:crosses val="autoZero"/>
        <c:auto val="1"/>
        <c:lblAlgn val="ctr"/>
        <c:lblOffset val="100"/>
        <c:noMultiLvlLbl val="0"/>
      </c:catAx>
      <c:spPr>
        <a:ln>
          <a:solidFill>
            <a:srgbClr val="000000"/>
          </a:solidFill>
        </a:ln>
      </c:spPr>
    </c:plotArea>
    <c:legend>
      <c:legendPos val="r"/>
      <c:layout>
        <c:manualLayout>
          <c:xMode val="edge"/>
          <c:yMode val="edge"/>
          <c:x val="0.21626512968071"/>
          <c:y val="0.0980524058855485"/>
          <c:w val="0.373167970997551"/>
          <c:h val="0.229869852167782"/>
        </c:manualLayout>
      </c:layout>
      <c:overlay val="0"/>
      <c:spPr>
        <a:solidFill>
          <a:schemeClr val="bg1"/>
        </a:solidFill>
        <a:ln>
          <a:solidFill>
            <a:srgbClr val="000000"/>
          </a:solidFill>
        </a:ln>
      </c:sp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9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0C717-1EB6-9544-816E-5DF3F48D71C3}" type="datetimeFigureOut">
              <a:rPr kumimoji="1" lang="zh-CN" altLang="en-US" smtClean="0"/>
              <a:t>5/20/15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E7F7F-2099-2D48-BF60-99ADDDDDCE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4822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Regular applications:</a:t>
            </a:r>
            <a:r>
              <a:rPr kumimoji="1" lang="en-US" altLang="zh-CN" baseline="0" dirty="0" smtClean="0"/>
              <a:t> m</a:t>
            </a:r>
            <a:r>
              <a:rPr kumimoji="1" lang="en-US" altLang="zh-CN" dirty="0" smtClean="0"/>
              <a:t>atrix</a:t>
            </a:r>
            <a:r>
              <a:rPr kumimoji="1" lang="en-US" altLang="zh-CN" baseline="0" dirty="0" smtClean="0"/>
              <a:t> multiplication, FFT</a:t>
            </a:r>
          </a:p>
          <a:p>
            <a:r>
              <a:rPr kumimoji="1" lang="en-US" altLang="zh-CN" baseline="0" dirty="0" smtClean="0"/>
              <a:t>Irregular applications: graph algorithm in social network analysis, genome assembly application in bioinformatics, computational chemistry application…</a:t>
            </a:r>
          </a:p>
          <a:p>
            <a:r>
              <a:rPr kumimoji="1" lang="en-US" altLang="zh-CN" baseline="0" dirty="0" smtClean="0"/>
              <a:t>People rise the question that, if MPI would be suitable to irregular applications? </a:t>
            </a:r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The research goal of this thesis work is that,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E7F7F-2099-2D48-BF60-99ADDDDDCEC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4594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E7F7F-2099-2D48-BF60-99ADDDDDCEC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716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E7F7F-2099-2D48-BF60-99ADDDDDCEC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008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463-FB8E-254A-B883-AEABDF5B576D}" type="datetimeFigureOut">
              <a:rPr kumimoji="1" lang="zh-CN" altLang="en-US" smtClean="0"/>
              <a:t>5/20/15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8F39-347B-6E4F-A5B3-C7E1BA12C7A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463-FB8E-254A-B883-AEABDF5B576D}" type="datetimeFigureOut">
              <a:rPr kumimoji="1" lang="zh-CN" altLang="en-US" smtClean="0"/>
              <a:t>5/20/15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8F39-347B-6E4F-A5B3-C7E1BA12C7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463-FB8E-254A-B883-AEABDF5B576D}" type="datetimeFigureOut">
              <a:rPr kumimoji="1" lang="zh-CN" altLang="en-US" smtClean="0"/>
              <a:t>5/20/15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8F39-347B-6E4F-A5B3-C7E1BA12C7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463-FB8E-254A-B883-AEABDF5B576D}" type="datetimeFigureOut">
              <a:rPr kumimoji="1" lang="zh-CN" altLang="en-US" smtClean="0"/>
              <a:t>5/20/15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8F39-347B-6E4F-A5B3-C7E1BA12C7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463-FB8E-254A-B883-AEABDF5B576D}" type="datetimeFigureOut">
              <a:rPr kumimoji="1" lang="zh-CN" altLang="en-US" smtClean="0"/>
              <a:t>5/20/15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8F39-347B-6E4F-A5B3-C7E1BA12C7A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463-FB8E-254A-B883-AEABDF5B576D}" type="datetimeFigureOut">
              <a:rPr kumimoji="1" lang="zh-CN" altLang="en-US" smtClean="0"/>
              <a:t>5/20/15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8F39-347B-6E4F-A5B3-C7E1BA12C7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463-FB8E-254A-B883-AEABDF5B576D}" type="datetimeFigureOut">
              <a:rPr kumimoji="1" lang="zh-CN" altLang="en-US" smtClean="0"/>
              <a:t>5/20/15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8F39-347B-6E4F-A5B3-C7E1BA12C7A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463-FB8E-254A-B883-AEABDF5B576D}" type="datetimeFigureOut">
              <a:rPr kumimoji="1" lang="zh-CN" altLang="en-US" smtClean="0"/>
              <a:t>5/20/15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8F39-347B-6E4F-A5B3-C7E1BA12C7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463-FB8E-254A-B883-AEABDF5B576D}" type="datetimeFigureOut">
              <a:rPr kumimoji="1" lang="zh-CN" altLang="en-US" smtClean="0"/>
              <a:t>5/20/15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8F39-347B-6E4F-A5B3-C7E1BA12C7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463-FB8E-254A-B883-AEABDF5B576D}" type="datetimeFigureOut">
              <a:rPr kumimoji="1" lang="zh-CN" altLang="en-US" smtClean="0"/>
              <a:t>5/20/15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8F39-347B-6E4F-A5B3-C7E1BA12C7A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9463-FB8E-254A-B883-AEABDF5B576D}" type="datetimeFigureOut">
              <a:rPr kumimoji="1" lang="zh-CN" altLang="en-US" smtClean="0"/>
              <a:t>5/20/15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8F39-347B-6E4F-A5B3-C7E1BA12C7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7499463-FB8E-254A-B883-AEABDF5B576D}" type="datetimeFigureOut">
              <a:rPr kumimoji="1" lang="zh-CN" altLang="en-US" smtClean="0"/>
              <a:t>5/20/15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E288F39-347B-6E4F-A5B3-C7E1BA12C7A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5918" y="1446305"/>
            <a:ext cx="7848600" cy="1927225"/>
          </a:xfrm>
        </p:spPr>
        <p:txBody>
          <a:bodyPr/>
          <a:lstStyle/>
          <a:p>
            <a:pPr algn="ctr"/>
            <a:r>
              <a:rPr kumimoji="1" lang="en-US" altLang="zh-CN" sz="4000" b="1" cap="none" dirty="0" smtClean="0">
                <a:latin typeface="Calibri"/>
                <a:cs typeface="Calibri"/>
              </a:rPr>
              <a:t>Runtime Support for</a:t>
            </a:r>
            <a:br>
              <a:rPr kumimoji="1" lang="en-US" altLang="zh-CN" sz="4000" b="1" cap="none" dirty="0" smtClean="0">
                <a:latin typeface="Calibri"/>
                <a:cs typeface="Calibri"/>
              </a:rPr>
            </a:br>
            <a:r>
              <a:rPr kumimoji="1" lang="en-US" altLang="zh-CN" sz="4000" b="1" cap="none" dirty="0" smtClean="0">
                <a:latin typeface="Calibri"/>
                <a:cs typeface="Calibri"/>
              </a:rPr>
              <a:t>Irregular </a:t>
            </a:r>
            <a:r>
              <a:rPr kumimoji="1" lang="en-US" altLang="zh-CN" sz="4000" b="1" cap="none" dirty="0">
                <a:latin typeface="Calibri"/>
                <a:cs typeface="Calibri"/>
              </a:rPr>
              <a:t>C</a:t>
            </a:r>
            <a:r>
              <a:rPr kumimoji="1" lang="en-US" altLang="zh-CN" sz="4000" b="1" cap="none" dirty="0" smtClean="0">
                <a:latin typeface="Calibri"/>
                <a:cs typeface="Calibri"/>
              </a:rPr>
              <a:t>omputations in MPI-</a:t>
            </a:r>
            <a:r>
              <a:rPr kumimoji="1" lang="en-US" altLang="zh-CN" sz="4000" b="1" cap="none" dirty="0">
                <a:latin typeface="Calibri"/>
                <a:cs typeface="Calibri"/>
              </a:rPr>
              <a:t>B</a:t>
            </a:r>
            <a:r>
              <a:rPr kumimoji="1" lang="en-US" altLang="zh-CN" sz="4000" b="1" cap="none" dirty="0" smtClean="0">
                <a:latin typeface="Calibri"/>
                <a:cs typeface="Calibri"/>
              </a:rPr>
              <a:t>ased </a:t>
            </a:r>
            <a:r>
              <a:rPr kumimoji="1" lang="en-US" altLang="zh-CN" sz="4000" b="1" cap="none" dirty="0">
                <a:latin typeface="Calibri"/>
                <a:cs typeface="Calibri"/>
              </a:rPr>
              <a:t>A</a:t>
            </a:r>
            <a:r>
              <a:rPr kumimoji="1" lang="en-US" altLang="zh-CN" sz="4000" b="1" cap="none" dirty="0" smtClean="0">
                <a:latin typeface="Calibri"/>
                <a:cs typeface="Calibri"/>
              </a:rPr>
              <a:t>pplications</a:t>
            </a:r>
            <a:endParaRPr kumimoji="1" lang="zh-CN" altLang="en-US" sz="4000" b="1" cap="none" dirty="0">
              <a:latin typeface="Calibri"/>
              <a:cs typeface="Calibri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28452" y="905439"/>
            <a:ext cx="670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0981"/>
              </a:buClr>
              <a:buSzPct val="8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8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宋体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0"/>
              <a:buChar char="§"/>
              <a:defRPr sz="2000">
                <a:solidFill>
                  <a:srgbClr val="120761"/>
                </a:solidFill>
                <a:latin typeface="+mn-lt"/>
                <a:ea typeface="宋体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宋体" charset="0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ts val="600"/>
              </a:spcBef>
              <a:spcAft>
                <a:spcPts val="600"/>
              </a:spcAft>
              <a:buFont typeface="Wingdings" charset="0"/>
              <a:buNone/>
            </a:pPr>
            <a:r>
              <a:rPr lang="en-US" altLang="zh-CN" dirty="0" smtClean="0">
                <a:latin typeface="Calibri" charset="0"/>
                <a:ea typeface="SimSun" charset="0"/>
                <a:cs typeface="SimSun" charset="0"/>
              </a:rPr>
              <a:t>- CCGrid 2015 Doctoral Symposium -</a:t>
            </a:r>
            <a:endParaRPr lang="en-US" altLang="zh-CN" dirty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3784603"/>
            <a:ext cx="84582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altLang="zh-CN" sz="2000" b="1" smtClean="0">
                <a:latin typeface="Calibri" charset="0"/>
                <a:ea typeface="SimSun" charset="0"/>
                <a:cs typeface="SimSun" charset="0"/>
              </a:rPr>
              <a:t>Xin Zhao</a:t>
            </a:r>
            <a:r>
              <a:rPr lang="zh-CN" altLang="en-US" sz="2000" baseline="30000" smtClean="0"/>
              <a:t>*</a:t>
            </a:r>
            <a:r>
              <a:rPr lang="en-US" altLang="zh-CN" sz="2000" b="1" smtClean="0">
                <a:latin typeface="Calibri" charset="0"/>
                <a:ea typeface="SimSun" charset="0"/>
                <a:cs typeface="SimSun" charset="0"/>
              </a:rPr>
              <a:t>, Pavan Balaji</a:t>
            </a:r>
            <a:r>
              <a:rPr lang="en-US" altLang="zh-CN" sz="2000" baseline="30000" smtClean="0">
                <a:latin typeface="Calibri" charset="0"/>
                <a:ea typeface="SimSun" charset="0"/>
                <a:cs typeface="SimSun" charset="0"/>
              </a:rPr>
              <a:t>†</a:t>
            </a:r>
            <a:r>
              <a:rPr lang="en-US" altLang="zh-CN" sz="2000" b="1" smtClean="0">
                <a:latin typeface="Calibri" charset="0"/>
                <a:ea typeface="SimSun" charset="0"/>
                <a:cs typeface="SimSun" charset="0"/>
              </a:rPr>
              <a:t> (Co-advisor), William Gropp</a:t>
            </a:r>
            <a:r>
              <a:rPr lang="zh-CN" altLang="en-US" sz="2000" baseline="30000" smtClean="0"/>
              <a:t>*</a:t>
            </a:r>
            <a:r>
              <a:rPr lang="en-US" altLang="zh-CN" sz="2000" b="1" smtClean="0">
                <a:latin typeface="Calibri" charset="0"/>
                <a:ea typeface="SimSun" charset="0"/>
                <a:cs typeface="SimSun" charset="0"/>
              </a:rPr>
              <a:t> (Advisor)</a:t>
            </a:r>
          </a:p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zh-CN" altLang="en-US" sz="2000" baseline="30000" smtClean="0"/>
              <a:t>*</a:t>
            </a:r>
            <a:r>
              <a:rPr lang="en-US" altLang="zh-CN" sz="2000" smtClean="0">
                <a:latin typeface="Calibri" charset="0"/>
                <a:ea typeface="SimSun" charset="0"/>
                <a:cs typeface="SimSun" charset="0"/>
              </a:rPr>
              <a:t>University of Illinois at Urbana-Champaign, {xinzhao3, wgropp}@illinois.edu</a:t>
            </a:r>
          </a:p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altLang="zh-CN" sz="2000" baseline="30000" smtClean="0">
                <a:latin typeface="Calibri" charset="0"/>
                <a:ea typeface="SimSun" charset="0"/>
                <a:cs typeface="SimSun" charset="0"/>
              </a:rPr>
              <a:t>†</a:t>
            </a:r>
            <a:r>
              <a:rPr lang="en-US" altLang="zh-CN" sz="2000" smtClean="0">
                <a:latin typeface="Calibri" charset="0"/>
                <a:ea typeface="SimSun" charset="0"/>
                <a:cs typeface="SimSun" charset="0"/>
              </a:rPr>
              <a:t>Argonne National Laboratory, balaji@mcs.anl.gov</a:t>
            </a:r>
            <a:endParaRPr lang="en-US" altLang="zh-CN" sz="2000" dirty="0">
              <a:latin typeface="Calibri" charset="0"/>
              <a:ea typeface="SimSun" charset="0"/>
              <a:cs typeface="SimSun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678114"/>
            <a:ext cx="2438400" cy="91691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160" y="5790361"/>
            <a:ext cx="2819400" cy="82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47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47" y="2861798"/>
            <a:ext cx="1634850" cy="1443319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13763" y="212315"/>
            <a:ext cx="8552329" cy="9906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3400" b="1" dirty="0" smtClean="0">
                <a:latin typeface="Calibri"/>
                <a:cs typeface="Calibri"/>
              </a:rPr>
              <a:t>Irregular Applications</a:t>
            </a:r>
            <a:endParaRPr kumimoji="1" lang="zh-CN" altLang="en-US" sz="3400" b="1" dirty="0">
              <a:latin typeface="Calibri"/>
              <a:cs typeface="Calibri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862" y="2799340"/>
            <a:ext cx="1592771" cy="14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9938" y="2729996"/>
            <a:ext cx="1566915" cy="15302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1305" y="2882395"/>
            <a:ext cx="1607740" cy="13187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7046" y="2861799"/>
            <a:ext cx="1326776" cy="1339342"/>
          </a:xfrm>
          <a:prstGeom prst="rect">
            <a:avLst/>
          </a:prstGeom>
        </p:spPr>
      </p:pic>
      <p:sp>
        <p:nvSpPr>
          <p:cNvPr id="11" name="Rectangle 1027"/>
          <p:cNvSpPr txBox="1">
            <a:spLocks noChangeArrowheads="1"/>
          </p:cNvSpPr>
          <p:nvPr/>
        </p:nvSpPr>
        <p:spPr bwMode="auto">
          <a:xfrm>
            <a:off x="-166608" y="976188"/>
            <a:ext cx="4946974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0981"/>
              </a:buClr>
              <a:buSzPct val="8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8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宋体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0"/>
              <a:buChar char="§"/>
              <a:defRPr sz="2000">
                <a:solidFill>
                  <a:srgbClr val="120761"/>
                </a:solidFill>
                <a:latin typeface="+mn-lt"/>
                <a:ea typeface="宋体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宋体" charset="0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547688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b="1" dirty="0" smtClean="0">
                <a:latin typeface="Calibri"/>
                <a:ea typeface="SimSun" charset="0"/>
                <a:cs typeface="Calibri"/>
              </a:rPr>
              <a:t>“Traditional” applications</a:t>
            </a:r>
          </a:p>
          <a:p>
            <a:pPr lvl="1"/>
            <a:r>
              <a:rPr lang="en-US" altLang="zh-CN" sz="2000" dirty="0" smtClean="0">
                <a:latin typeface="Calibri"/>
                <a:cs typeface="Calibri"/>
              </a:rPr>
              <a:t>Organized around regular data structures: dense vectors or matrices</a:t>
            </a:r>
          </a:p>
          <a:p>
            <a:pPr lvl="1"/>
            <a:r>
              <a:rPr lang="en-US" altLang="zh-CN" sz="2000" dirty="0" smtClean="0">
                <a:latin typeface="Calibri"/>
                <a:cs typeface="Calibri"/>
              </a:rPr>
              <a:t>Regular data movement pattern, use MPI SEND/RECV or collectives</a:t>
            </a:r>
          </a:p>
        </p:txBody>
      </p:sp>
      <p:sp>
        <p:nvSpPr>
          <p:cNvPr id="12" name="Rectangle 1027"/>
          <p:cNvSpPr txBox="1">
            <a:spLocks noChangeArrowheads="1"/>
          </p:cNvSpPr>
          <p:nvPr/>
        </p:nvSpPr>
        <p:spPr bwMode="auto">
          <a:xfrm>
            <a:off x="4283352" y="1016968"/>
            <a:ext cx="4876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0981"/>
              </a:buClr>
              <a:buSzPct val="8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8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宋体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0"/>
              <a:buChar char="§"/>
              <a:defRPr sz="2000">
                <a:solidFill>
                  <a:srgbClr val="120761"/>
                </a:solidFill>
                <a:latin typeface="+mn-lt"/>
                <a:ea typeface="宋体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宋体" charset="0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547688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b="1" dirty="0" smtClean="0">
                <a:latin typeface="Calibri"/>
                <a:ea typeface="SimSun" charset="0"/>
                <a:cs typeface="Calibri"/>
              </a:rPr>
              <a:t>Irregular applications</a:t>
            </a:r>
          </a:p>
          <a:p>
            <a:pPr lvl="1"/>
            <a:r>
              <a:rPr lang="en-US" altLang="zh-CN" sz="2000" dirty="0" smtClean="0">
                <a:latin typeface="Calibri"/>
                <a:cs typeface="Calibri"/>
              </a:rPr>
              <a:t>Organized around graphs, sparse vectors, more “data driven” in nature</a:t>
            </a:r>
          </a:p>
          <a:p>
            <a:pPr lvl="1"/>
            <a:r>
              <a:rPr lang="en-US" altLang="zh-CN" sz="2000" dirty="0" smtClean="0">
                <a:latin typeface="Calibri"/>
                <a:cs typeface="Calibri"/>
              </a:rPr>
              <a:t>Data movement pattern is irregular and data-dependent</a:t>
            </a:r>
          </a:p>
        </p:txBody>
      </p:sp>
      <p:grpSp>
        <p:nvGrpSpPr>
          <p:cNvPr id="62" name="组 61"/>
          <p:cNvGrpSpPr/>
          <p:nvPr/>
        </p:nvGrpSpPr>
        <p:grpSpPr>
          <a:xfrm>
            <a:off x="58767" y="4235322"/>
            <a:ext cx="9296400" cy="2515663"/>
            <a:chOff x="94047" y="4305886"/>
            <a:chExt cx="9296400" cy="2515663"/>
          </a:xfrm>
        </p:grpSpPr>
        <p:sp>
          <p:nvSpPr>
            <p:cNvPr id="58" name="圆角矩形 57"/>
            <p:cNvSpPr/>
            <p:nvPr/>
          </p:nvSpPr>
          <p:spPr>
            <a:xfrm>
              <a:off x="219490" y="4352669"/>
              <a:ext cx="8741664" cy="2468880"/>
            </a:xfrm>
            <a:prstGeom prst="roundRect">
              <a:avLst>
                <a:gd name="adj" fmla="val 11838"/>
              </a:avLst>
            </a:prstGeom>
            <a:noFill/>
            <a:ln w="19050" cmpd="sng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Rectangle 1027"/>
            <p:cNvSpPr txBox="1">
              <a:spLocks noChangeArrowheads="1"/>
            </p:cNvSpPr>
            <p:nvPr/>
          </p:nvSpPr>
          <p:spPr bwMode="auto">
            <a:xfrm>
              <a:off x="94047" y="4305886"/>
              <a:ext cx="9296400" cy="1295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0981"/>
                </a:buClr>
                <a:buSzPct val="80000"/>
                <a:buFont typeface="Wingdings" charset="0"/>
                <a:buChar char="§"/>
                <a:defRPr sz="2400">
                  <a:solidFill>
                    <a:schemeClr val="tx1"/>
                  </a:solidFill>
                  <a:latin typeface="+mn-lt"/>
                  <a:ea typeface="宋体" charset="0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Pct val="80000"/>
                <a:buFont typeface="Wingdings" charset="0"/>
                <a:buChar char="§"/>
                <a:defRPr sz="2400">
                  <a:solidFill>
                    <a:schemeClr val="tx1"/>
                  </a:solidFill>
                  <a:latin typeface="+mn-lt"/>
                  <a:ea typeface="宋体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charset="0"/>
                <a:buChar char="§"/>
                <a:defRPr sz="2000">
                  <a:solidFill>
                    <a:srgbClr val="120761"/>
                  </a:solidFill>
                  <a:latin typeface="+mn-lt"/>
                  <a:ea typeface="宋体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00"/>
                </a:buClr>
                <a:buSzPct val="80000"/>
                <a:buFont typeface="Wingdings" charset="0"/>
                <a:buChar char="§"/>
                <a:defRPr sz="2000">
                  <a:solidFill>
                    <a:schemeClr val="tx1"/>
                  </a:solidFill>
                  <a:latin typeface="+mn-lt"/>
                  <a:ea typeface="宋体" charset="0"/>
                  <a:cs typeface="Arial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547688" eaLnBrk="1" hangingPunct="1">
                <a:spcBef>
                  <a:spcPts val="600"/>
                </a:spcBef>
                <a:spcAft>
                  <a:spcPts val="0"/>
                </a:spcAft>
              </a:pPr>
              <a:r>
                <a:rPr lang="en-US" altLang="zh-CN" b="1" dirty="0" smtClean="0">
                  <a:latin typeface="Calibri"/>
                  <a:ea typeface="SimSun" charset="0"/>
                  <a:cs typeface="Calibri"/>
                </a:rPr>
                <a:t>Research goal</a:t>
              </a:r>
            </a:p>
            <a:p>
              <a:pPr lvl="1"/>
              <a:r>
                <a:rPr lang="en-US" altLang="zh-CN" sz="2000" dirty="0" smtClean="0">
                  <a:latin typeface="Calibri"/>
                  <a:cs typeface="Calibri"/>
                </a:rPr>
                <a:t>Answer the question: where MPI would lie on “the spectrum of suitability”?</a:t>
              </a:r>
            </a:p>
            <a:p>
              <a:pPr lvl="1"/>
              <a:r>
                <a:rPr lang="en-US" altLang="zh-CN" sz="2000" dirty="0" smtClean="0">
                  <a:latin typeface="Calibri"/>
                  <a:cs typeface="Calibri"/>
                </a:rPr>
                <a:t>Propose </a:t>
              </a:r>
              <a:r>
                <a:rPr lang="en-US" altLang="zh-CN" sz="2000" dirty="0">
                  <a:latin typeface="Calibri"/>
                  <a:cs typeface="Calibri"/>
                </a:rPr>
                <a:t>what if anything needs to change to efficiently support irregular </a:t>
              </a:r>
              <a:r>
                <a:rPr lang="en-US" altLang="zh-CN" sz="2000" dirty="0" smtClean="0">
                  <a:latin typeface="Calibri"/>
                  <a:cs typeface="Calibri"/>
                </a:rPr>
                <a:t>applications</a:t>
              </a:r>
            </a:p>
          </p:txBody>
        </p:sp>
        <p:sp>
          <p:nvSpPr>
            <p:cNvPr id="14" name="左右箭头 13"/>
            <p:cNvSpPr/>
            <p:nvPr/>
          </p:nvSpPr>
          <p:spPr bwMode="auto">
            <a:xfrm>
              <a:off x="2530973" y="5930042"/>
              <a:ext cx="4067766" cy="776273"/>
            </a:xfrm>
            <a:prstGeom prst="leftRightArrow">
              <a:avLst>
                <a:gd name="adj1" fmla="val 51684"/>
                <a:gd name="adj2" fmla="val 51714"/>
              </a:avLst>
            </a:prstGeom>
            <a:gradFill>
              <a:gsLst>
                <a:gs pos="0">
                  <a:srgbClr val="000090"/>
                </a:gs>
                <a:gs pos="51000">
                  <a:schemeClr val="dk1">
                    <a:tint val="37000"/>
                    <a:satMod val="300000"/>
                  </a:schemeClr>
                </a:gs>
                <a:gs pos="100000">
                  <a:schemeClr val="bg1"/>
                </a:gs>
              </a:gsLst>
              <a:lin ang="20520000" scaled="0"/>
            </a:gra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5" name="直线箭头连接符 14"/>
            <p:cNvCxnSpPr>
              <a:endCxn id="14" idx="1"/>
            </p:cNvCxnSpPr>
            <p:nvPr/>
          </p:nvCxnSpPr>
          <p:spPr bwMode="auto">
            <a:xfrm flipH="1">
              <a:off x="4564856" y="5930042"/>
              <a:ext cx="146056" cy="18753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90"/>
              </a:solidFill>
              <a:prstDash val="solid"/>
              <a:miter lim="800000"/>
              <a:headEnd type="none" w="med" len="med"/>
              <a:tailEnd type="stealth" w="med" len="lg"/>
            </a:ln>
            <a:effectLst/>
          </p:spPr>
        </p:cxnSp>
        <p:sp>
          <p:nvSpPr>
            <p:cNvPr id="16" name="文本框 15"/>
            <p:cNvSpPr txBox="1"/>
            <p:nvPr/>
          </p:nvSpPr>
          <p:spPr>
            <a:xfrm>
              <a:off x="1036139" y="5829111"/>
              <a:ext cx="1524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dirty="0" smtClean="0">
                  <a:solidFill>
                    <a:srgbClr val="000090"/>
                  </a:solidFill>
                  <a:latin typeface="Calibri"/>
                  <a:cs typeface="Calibri"/>
                </a:rPr>
                <a:t>completely suitable</a:t>
              </a:r>
              <a:endParaRPr kumimoji="1" lang="zh-CN" altLang="en-US" sz="2000" dirty="0">
                <a:solidFill>
                  <a:srgbClr val="000090"/>
                </a:solidFill>
                <a:latin typeface="Calibri"/>
                <a:cs typeface="Calibri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598739" y="5867093"/>
              <a:ext cx="1524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dirty="0" smtClean="0">
                  <a:solidFill>
                    <a:srgbClr val="000090"/>
                  </a:solidFill>
                  <a:latin typeface="Calibri"/>
                  <a:cs typeface="Calibri"/>
                </a:rPr>
                <a:t>not suitable at all</a:t>
              </a:r>
              <a:endParaRPr kumimoji="1" lang="zh-CN" altLang="en-US" sz="2000" dirty="0">
                <a:solidFill>
                  <a:srgbClr val="000090"/>
                </a:solidFill>
                <a:latin typeface="Calibri"/>
                <a:cs typeface="Calibri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422236" y="5537513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 smtClean="0">
                  <a:solidFill>
                    <a:srgbClr val="000090"/>
                  </a:solidFill>
                  <a:latin typeface="Calibri"/>
                  <a:cs typeface="Calibri"/>
                </a:rPr>
                <a:t>MPI?</a:t>
              </a:r>
              <a:endParaRPr kumimoji="1" lang="zh-CN" altLang="en-US" sz="2000" b="1" dirty="0">
                <a:solidFill>
                  <a:srgbClr val="000090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57" name="幻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207375" y="6569075"/>
            <a:ext cx="936625" cy="365125"/>
          </a:xfrm>
        </p:spPr>
        <p:txBody>
          <a:bodyPr/>
          <a:lstStyle/>
          <a:p>
            <a:pPr algn="r"/>
            <a:fld id="{AF7E65C5-4538-184A-A791-FFA8DCBCA309}" type="slidenum">
              <a:rPr lang="zh-CN" altLang="en-US" smtClean="0">
                <a:solidFill>
                  <a:schemeClr val="tx1"/>
                </a:solidFill>
              </a:rPr>
              <a:pPr algn="r"/>
              <a:t>2</a:t>
            </a:fld>
            <a:r>
              <a:rPr lang="en-US" altLang="zh-CN" sz="1200" dirty="0" smtClean="0">
                <a:solidFill>
                  <a:schemeClr val="tx1"/>
                </a:solidFill>
                <a:latin typeface="SimSun" charset="0"/>
              </a:rPr>
              <a:t> </a:t>
            </a:r>
            <a:endParaRPr lang="en-US" altLang="zh-CN" sz="1200" dirty="0">
              <a:solidFill>
                <a:schemeClr val="tx1"/>
              </a:solidFill>
              <a:latin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217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203674"/>
            <a:ext cx="9144000" cy="990600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CN" sz="3400" b="1" dirty="0" smtClean="0">
                <a:latin typeface="Calibri"/>
                <a:cs typeface="Calibri"/>
              </a:rPr>
              <a:t>Main Concerns of MPI with Irregular Applications</a:t>
            </a:r>
            <a:endParaRPr kumimoji="1" lang="en-US" altLang="zh-CN" sz="3400" b="1" dirty="0">
              <a:latin typeface="Calibri"/>
              <a:cs typeface="Calibri"/>
            </a:endParaRPr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 bwMode="auto">
          <a:xfrm>
            <a:off x="175697" y="964876"/>
            <a:ext cx="5597543" cy="1332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0981"/>
              </a:buClr>
              <a:buSzPct val="8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8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宋体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0"/>
              <a:buChar char="§"/>
              <a:defRPr sz="2000">
                <a:solidFill>
                  <a:srgbClr val="120761"/>
                </a:solidFill>
                <a:latin typeface="+mn-lt"/>
                <a:ea typeface="宋体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宋体" charset="0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b="1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lang="en-US" altLang="zh-CN" b="1" dirty="0" smtClean="0">
                <a:solidFill>
                  <a:srgbClr val="000000"/>
                </a:solidFill>
                <a:latin typeface="Calibri"/>
                <a:cs typeface="Calibri"/>
              </a:rPr>
              <a:t>calability</a:t>
            </a:r>
          </a:p>
          <a:p>
            <a:pPr lvl="1"/>
            <a:r>
              <a:rPr lang="en-US" altLang="zh-CN" sz="2000" dirty="0" smtClean="0">
                <a:solidFill>
                  <a:srgbClr val="000000"/>
                </a:solidFill>
                <a:latin typeface="Calibri"/>
                <a:cs typeface="Calibri"/>
              </a:rPr>
              <a:t>Can MPI runtime be scalable when running irregular application with large problem size and on large scale?</a:t>
            </a:r>
          </a:p>
        </p:txBody>
      </p:sp>
      <p:pic>
        <p:nvPicPr>
          <p:cNvPr id="7" name="图片 6" descr="g500-broke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240" y="1123710"/>
            <a:ext cx="3370759" cy="2656968"/>
          </a:xfrm>
          <a:prstGeom prst="rect">
            <a:avLst/>
          </a:prstGeom>
        </p:spPr>
      </p:pic>
      <p:sp>
        <p:nvSpPr>
          <p:cNvPr id="8" name="Rectangle 1027"/>
          <p:cNvSpPr txBox="1">
            <a:spLocks noChangeArrowheads="1"/>
          </p:cNvSpPr>
          <p:nvPr/>
        </p:nvSpPr>
        <p:spPr bwMode="auto">
          <a:xfrm>
            <a:off x="166590" y="2343749"/>
            <a:ext cx="5750525" cy="1708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0981"/>
              </a:buClr>
              <a:buSzPct val="8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8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宋体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0"/>
              <a:buChar char="§"/>
              <a:defRPr sz="2000">
                <a:solidFill>
                  <a:srgbClr val="120761"/>
                </a:solidFill>
                <a:latin typeface="+mn-lt"/>
                <a:ea typeface="宋体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宋体" charset="0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b="1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lang="en-US" altLang="zh-CN" b="1" dirty="0" smtClean="0">
                <a:solidFill>
                  <a:srgbClr val="000000"/>
                </a:solidFill>
                <a:latin typeface="Calibri"/>
                <a:cs typeface="Calibri"/>
              </a:rPr>
              <a:t>erformance of fine-grained operations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alibri"/>
                <a:cs typeface="Calibri"/>
              </a:rPr>
              <a:t>Can MPI runtime be lightweight enough to handle massive fine-grained data movements commonly used in irregular applications? </a:t>
            </a:r>
          </a:p>
        </p:txBody>
      </p:sp>
      <p:sp>
        <p:nvSpPr>
          <p:cNvPr id="61" name="Rectangle 1027"/>
          <p:cNvSpPr txBox="1">
            <a:spLocks noChangeArrowheads="1"/>
          </p:cNvSpPr>
          <p:nvPr/>
        </p:nvSpPr>
        <p:spPr bwMode="auto">
          <a:xfrm>
            <a:off x="159212" y="3785309"/>
            <a:ext cx="9054313" cy="1273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0981"/>
              </a:buClr>
              <a:buSzPct val="8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宋体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8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宋体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0"/>
              <a:buChar char="§"/>
              <a:defRPr sz="2000">
                <a:solidFill>
                  <a:srgbClr val="120761"/>
                </a:solidFill>
                <a:latin typeface="+mn-lt"/>
                <a:ea typeface="宋体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宋体" charset="0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b="1" dirty="0" smtClean="0">
                <a:solidFill>
                  <a:srgbClr val="000000"/>
                </a:solidFill>
                <a:latin typeface="Calibri"/>
                <a:cs typeface="Calibri"/>
              </a:rPr>
              <a:t>MPI communication semantics</a:t>
            </a:r>
            <a:endParaRPr lang="en-US" altLang="zh-CN" sz="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lvl="1"/>
            <a:r>
              <a:rPr lang="en-US" altLang="zh-CN" sz="2000" dirty="0" smtClean="0">
                <a:solidFill>
                  <a:srgbClr val="000000"/>
                </a:solidFill>
                <a:latin typeface="Calibri"/>
                <a:cs typeface="Calibri"/>
              </a:rPr>
              <a:t>Can MPI library absorb a mechanism of integrating data movement and computation? 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</a:p>
        </p:txBody>
      </p:sp>
      <p:sp>
        <p:nvSpPr>
          <p:cNvPr id="72" name="文本框 32"/>
          <p:cNvSpPr txBox="1">
            <a:spLocks noChangeArrowheads="1"/>
          </p:cNvSpPr>
          <p:nvPr/>
        </p:nvSpPr>
        <p:spPr bwMode="auto">
          <a:xfrm>
            <a:off x="685532" y="6279417"/>
            <a:ext cx="28526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kumimoji="1" lang="en-US" altLang="zh-CN" sz="1600" i="1" dirty="0">
                <a:solidFill>
                  <a:srgbClr val="800000"/>
                </a:solidFill>
                <a:latin typeface="Calibri"/>
                <a:cs typeface="Calibri"/>
              </a:rPr>
              <a:t>two-sided </a:t>
            </a:r>
            <a:r>
              <a:rPr kumimoji="1" lang="en-US" altLang="zh-CN" sz="1600" i="1" dirty="0" smtClean="0">
                <a:solidFill>
                  <a:srgbClr val="800000"/>
                </a:solidFill>
                <a:latin typeface="Calibri"/>
                <a:cs typeface="Calibri"/>
              </a:rPr>
              <a:t>communication</a:t>
            </a:r>
            <a:endParaRPr kumimoji="1" lang="en-US" altLang="zh-CN" sz="1600" i="1" dirty="0">
              <a:solidFill>
                <a:srgbClr val="800000"/>
              </a:solidFill>
              <a:latin typeface="Calibri"/>
              <a:cs typeface="Calibri"/>
            </a:endParaRPr>
          </a:p>
        </p:txBody>
      </p:sp>
      <p:grpSp>
        <p:nvGrpSpPr>
          <p:cNvPr id="115" name="组 114"/>
          <p:cNvGrpSpPr/>
          <p:nvPr/>
        </p:nvGrpSpPr>
        <p:grpSpPr>
          <a:xfrm>
            <a:off x="675942" y="5139081"/>
            <a:ext cx="2879922" cy="1009637"/>
            <a:chOff x="675942" y="5139081"/>
            <a:chExt cx="2879922" cy="1009637"/>
          </a:xfrm>
        </p:grpSpPr>
        <p:sp>
          <p:nvSpPr>
            <p:cNvPr id="63" name="Text Box 5"/>
            <p:cNvSpPr txBox="1">
              <a:spLocks noChangeArrowheads="1"/>
            </p:cNvSpPr>
            <p:nvPr/>
          </p:nvSpPr>
          <p:spPr bwMode="auto">
            <a:xfrm>
              <a:off x="792448" y="5140429"/>
              <a:ext cx="706016" cy="338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 smtClean="0">
                  <a:solidFill>
                    <a:schemeClr val="bg2">
                      <a:lumMod val="10000"/>
                    </a:schemeClr>
                  </a:solidFill>
                  <a:latin typeface="Calibri"/>
                  <a:ea typeface="宋体" charset="0"/>
                  <a:cs typeface="Calibri"/>
                </a:rPr>
                <a:t>rank 0</a:t>
              </a:r>
              <a:endParaRPr lang="en-US" sz="1600" dirty="0">
                <a:solidFill>
                  <a:schemeClr val="bg2">
                    <a:lumMod val="10000"/>
                  </a:schemeClr>
                </a:solidFill>
                <a:latin typeface="Calibri"/>
                <a:ea typeface="宋体" charset="0"/>
                <a:cs typeface="Calibri"/>
              </a:endParaRPr>
            </a:p>
          </p:txBody>
        </p:sp>
        <p:sp>
          <p:nvSpPr>
            <p:cNvPr id="64" name="Text Box 6"/>
            <p:cNvSpPr txBox="1">
              <a:spLocks noChangeArrowheads="1"/>
            </p:cNvSpPr>
            <p:nvPr/>
          </p:nvSpPr>
          <p:spPr bwMode="auto">
            <a:xfrm>
              <a:off x="2670110" y="5139081"/>
              <a:ext cx="885754" cy="339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Calibri"/>
                  <a:cs typeface="Calibri"/>
                </a:rPr>
                <a:t>r</a:t>
              </a:r>
              <a:r>
                <a:rPr lang="en-US" sz="1600" dirty="0" smtClean="0">
                  <a:solidFill>
                    <a:schemeClr val="bg2">
                      <a:lumMod val="10000"/>
                    </a:schemeClr>
                  </a:solidFill>
                  <a:latin typeface="Calibri"/>
                  <a:cs typeface="Calibri"/>
                </a:rPr>
                <a:t>ank 1</a:t>
              </a:r>
              <a:endParaRPr lang="en-US" sz="1600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65" name="Line 7"/>
            <p:cNvSpPr>
              <a:spLocks noChangeShapeType="1"/>
            </p:cNvSpPr>
            <p:nvPr/>
          </p:nvSpPr>
          <p:spPr bwMode="auto">
            <a:xfrm>
              <a:off x="2108064" y="5173993"/>
              <a:ext cx="0" cy="974725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prstDash val="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chemeClr val="bg2">
                    <a:lumMod val="10000"/>
                  </a:schemeClr>
                </a:solidFill>
                <a:latin typeface="Calibri"/>
                <a:ea typeface="宋体" charset="0"/>
                <a:cs typeface="Calibri"/>
              </a:endParaRPr>
            </a:p>
          </p:txBody>
        </p:sp>
        <p:sp>
          <p:nvSpPr>
            <p:cNvPr id="66" name="Text Box 8"/>
            <p:cNvSpPr txBox="1">
              <a:spLocks noChangeArrowheads="1"/>
            </p:cNvSpPr>
            <p:nvPr/>
          </p:nvSpPr>
          <p:spPr bwMode="auto">
            <a:xfrm>
              <a:off x="812664" y="5445040"/>
              <a:ext cx="6462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zh-CN" sz="1600" b="1" dirty="0" smtClean="0">
                  <a:solidFill>
                    <a:schemeClr val="tx2"/>
                  </a:solidFill>
                  <a:latin typeface="Calibri"/>
                  <a:cs typeface="Calibri"/>
                </a:rPr>
                <a:t>SEND</a:t>
              </a:r>
              <a:endParaRPr lang="en-US" altLang="zh-CN" sz="1600" b="1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67" name="Text Box 9"/>
            <p:cNvSpPr txBox="1">
              <a:spLocks noChangeArrowheads="1"/>
            </p:cNvSpPr>
            <p:nvPr/>
          </p:nvSpPr>
          <p:spPr bwMode="auto">
            <a:xfrm>
              <a:off x="2670786" y="5462553"/>
              <a:ext cx="88507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zh-CN" sz="1600" b="1" dirty="0" smtClean="0">
                  <a:solidFill>
                    <a:schemeClr val="tx2"/>
                  </a:solidFill>
                  <a:latin typeface="Calibri"/>
                  <a:cs typeface="Calibri"/>
                </a:rPr>
                <a:t>RECEIVE</a:t>
              </a:r>
              <a:endParaRPr lang="en-US" altLang="zh-CN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574664" y="5631194"/>
              <a:ext cx="990600" cy="0"/>
            </a:xfrm>
            <a:prstGeom prst="line">
              <a:avLst/>
            </a:prstGeom>
            <a:noFill/>
            <a:ln w="28575" cmpd="sng">
              <a:solidFill>
                <a:srgbClr val="000090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chemeClr val="bg2">
                    <a:lumMod val="10000"/>
                  </a:schemeClr>
                </a:solidFill>
                <a:latin typeface="Calibri"/>
                <a:ea typeface="宋体" charset="0"/>
                <a:cs typeface="Calibri"/>
              </a:endParaRPr>
            </a:p>
          </p:txBody>
        </p:sp>
        <p:sp>
          <p:nvSpPr>
            <p:cNvPr id="69" name="Text Box 8"/>
            <p:cNvSpPr txBox="1">
              <a:spLocks noChangeArrowheads="1"/>
            </p:cNvSpPr>
            <p:nvPr/>
          </p:nvSpPr>
          <p:spPr bwMode="auto">
            <a:xfrm>
              <a:off x="2757233" y="5749840"/>
              <a:ext cx="6462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zh-CN" sz="1600" b="1" dirty="0" smtClean="0">
                  <a:solidFill>
                    <a:schemeClr val="tx2"/>
                  </a:solidFill>
                  <a:latin typeface="Calibri"/>
                  <a:cs typeface="Calibri"/>
                </a:rPr>
                <a:t>SEND</a:t>
              </a:r>
              <a:endParaRPr lang="en-US" altLang="zh-CN" sz="1600" b="1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675942" y="5749840"/>
              <a:ext cx="88507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altLang="zh-CN" sz="1600" b="1" dirty="0" smtClean="0">
                  <a:solidFill>
                    <a:schemeClr val="tx2"/>
                  </a:solidFill>
                  <a:latin typeface="Calibri"/>
                  <a:cs typeface="Calibri"/>
                </a:rPr>
                <a:t>RECEIVE</a:t>
              </a:r>
              <a:endParaRPr lang="en-US" altLang="zh-CN" sz="1600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71" name="Line 10"/>
            <p:cNvSpPr>
              <a:spLocks noChangeShapeType="1"/>
            </p:cNvSpPr>
            <p:nvPr/>
          </p:nvSpPr>
          <p:spPr bwMode="auto">
            <a:xfrm flipH="1">
              <a:off x="1574663" y="5935994"/>
              <a:ext cx="990599" cy="0"/>
            </a:xfrm>
            <a:prstGeom prst="line">
              <a:avLst/>
            </a:prstGeom>
            <a:noFill/>
            <a:ln w="28575" cmpd="sng">
              <a:solidFill>
                <a:srgbClr val="000090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chemeClr val="bg2">
                    <a:lumMod val="10000"/>
                  </a:schemeClr>
                </a:solidFill>
                <a:latin typeface="Calibri"/>
                <a:ea typeface="宋体" charset="0"/>
                <a:cs typeface="Calibri"/>
              </a:endParaRPr>
            </a:p>
          </p:txBody>
        </p:sp>
        <p:sp>
          <p:nvSpPr>
            <p:cNvPr id="73" name="文本框 32"/>
            <p:cNvSpPr txBox="1">
              <a:spLocks noChangeArrowheads="1"/>
            </p:cNvSpPr>
            <p:nvPr/>
          </p:nvSpPr>
          <p:spPr bwMode="auto">
            <a:xfrm>
              <a:off x="1698418" y="5333927"/>
              <a:ext cx="8382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CN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/>
                  <a:cs typeface="Calibri"/>
                </a:rPr>
                <a:t>data</a:t>
              </a:r>
              <a:endParaRPr kumimoji="1"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74" name="文本框 32"/>
            <p:cNvSpPr txBox="1">
              <a:spLocks noChangeArrowheads="1"/>
            </p:cNvSpPr>
            <p:nvPr/>
          </p:nvSpPr>
          <p:spPr bwMode="auto">
            <a:xfrm>
              <a:off x="1698418" y="5638727"/>
              <a:ext cx="8382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CN" sz="1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/>
                  <a:cs typeface="Calibri"/>
                </a:rPr>
                <a:t>data</a:t>
              </a:r>
              <a:endParaRPr kumimoji="1"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114" name="组 113"/>
          <p:cNvGrpSpPr/>
          <p:nvPr/>
        </p:nvGrpSpPr>
        <p:grpSpPr>
          <a:xfrm>
            <a:off x="4085466" y="4812279"/>
            <a:ext cx="4639995" cy="1481550"/>
            <a:chOff x="4085466" y="4812279"/>
            <a:chExt cx="4639995" cy="1481550"/>
          </a:xfrm>
        </p:grpSpPr>
        <p:sp>
          <p:nvSpPr>
            <p:cNvPr id="78" name="圆角矩形 77"/>
            <p:cNvSpPr/>
            <p:nvPr/>
          </p:nvSpPr>
          <p:spPr bwMode="auto">
            <a:xfrm>
              <a:off x="4554521" y="5557131"/>
              <a:ext cx="487675" cy="461687"/>
            </a:xfrm>
            <a:prstGeom prst="roundRect">
              <a:avLst/>
            </a:prstGeom>
            <a:solidFill>
              <a:srgbClr val="E9C2A1"/>
            </a:solidFill>
            <a:ln w="22225" cap="flat" cmpd="sng" algn="ctr">
              <a:solidFill>
                <a:srgbClr val="15151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5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79" name="圆角矩形 78"/>
            <p:cNvSpPr/>
            <p:nvPr/>
          </p:nvSpPr>
          <p:spPr bwMode="auto">
            <a:xfrm>
              <a:off x="5197365" y="5557131"/>
              <a:ext cx="487675" cy="461687"/>
            </a:xfrm>
            <a:prstGeom prst="roundRect">
              <a:avLst/>
            </a:prstGeom>
            <a:solidFill>
              <a:srgbClr val="E9C2A1"/>
            </a:solidFill>
            <a:ln w="22225" cap="flat" cmpd="sng" algn="ctr">
              <a:solidFill>
                <a:srgbClr val="15151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5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80" name="直线箭头连接符 79"/>
            <p:cNvCxnSpPr>
              <a:stCxn id="92" idx="6"/>
              <a:endCxn id="93" idx="2"/>
            </p:cNvCxnSpPr>
            <p:nvPr/>
          </p:nvCxnSpPr>
          <p:spPr bwMode="auto">
            <a:xfrm flipV="1">
              <a:off x="4993398" y="5889585"/>
              <a:ext cx="469973" cy="3319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圆角矩形 80"/>
            <p:cNvSpPr/>
            <p:nvPr/>
          </p:nvSpPr>
          <p:spPr bwMode="auto">
            <a:xfrm>
              <a:off x="5818045" y="5557131"/>
              <a:ext cx="487675" cy="461687"/>
            </a:xfrm>
            <a:prstGeom prst="roundRect">
              <a:avLst/>
            </a:prstGeom>
            <a:solidFill>
              <a:srgbClr val="E9C2A1"/>
            </a:solidFill>
            <a:ln w="22225" cap="flat" cmpd="sng" algn="ctr">
              <a:solidFill>
                <a:srgbClr val="15151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5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82" name="圆角矩形 81"/>
            <p:cNvSpPr/>
            <p:nvPr/>
          </p:nvSpPr>
          <p:spPr bwMode="auto">
            <a:xfrm>
              <a:off x="6483057" y="5554540"/>
              <a:ext cx="487675" cy="461687"/>
            </a:xfrm>
            <a:prstGeom prst="roundRect">
              <a:avLst/>
            </a:prstGeom>
            <a:solidFill>
              <a:srgbClr val="E9C2A1"/>
            </a:solidFill>
            <a:ln w="22225" cap="flat" cmpd="sng" algn="ctr">
              <a:solidFill>
                <a:srgbClr val="15151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5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83" name="圆角矩形 82"/>
            <p:cNvSpPr/>
            <p:nvPr/>
          </p:nvSpPr>
          <p:spPr bwMode="auto">
            <a:xfrm>
              <a:off x="7099932" y="5554540"/>
              <a:ext cx="487675" cy="461687"/>
            </a:xfrm>
            <a:prstGeom prst="roundRect">
              <a:avLst/>
            </a:prstGeom>
            <a:solidFill>
              <a:srgbClr val="E9C2A1"/>
            </a:solidFill>
            <a:ln w="22225" cap="flat" cmpd="sng" algn="ctr">
              <a:solidFill>
                <a:srgbClr val="15151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5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84" name="圆角矩形 83"/>
            <p:cNvSpPr/>
            <p:nvPr/>
          </p:nvSpPr>
          <p:spPr bwMode="auto">
            <a:xfrm>
              <a:off x="7794719" y="5554540"/>
              <a:ext cx="487675" cy="461687"/>
            </a:xfrm>
            <a:prstGeom prst="roundRect">
              <a:avLst/>
            </a:prstGeom>
            <a:solidFill>
              <a:srgbClr val="E9C2A1"/>
            </a:solidFill>
            <a:ln w="22225" cap="flat" cmpd="sng" algn="ctr">
              <a:solidFill>
                <a:srgbClr val="15151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5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85" name="圆角矩形 84"/>
            <p:cNvSpPr/>
            <p:nvPr/>
          </p:nvSpPr>
          <p:spPr bwMode="auto">
            <a:xfrm>
              <a:off x="7396829" y="5057860"/>
              <a:ext cx="487675" cy="461687"/>
            </a:xfrm>
            <a:prstGeom prst="roundRect">
              <a:avLst/>
            </a:prstGeom>
            <a:solidFill>
              <a:srgbClr val="E9C2A1"/>
            </a:solidFill>
            <a:ln w="22225" cap="flat" cmpd="sng" algn="ctr">
              <a:solidFill>
                <a:srgbClr val="15151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5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86" name="椭圆 85"/>
            <p:cNvSpPr/>
            <p:nvPr/>
          </p:nvSpPr>
          <p:spPr bwMode="auto">
            <a:xfrm>
              <a:off x="4139299" y="4906430"/>
              <a:ext cx="177337" cy="167887"/>
            </a:xfrm>
            <a:prstGeom prst="ellipse">
              <a:avLst/>
            </a:prstGeom>
            <a:solidFill>
              <a:srgbClr val="6699FF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87" name="椭圆 86"/>
            <p:cNvSpPr/>
            <p:nvPr/>
          </p:nvSpPr>
          <p:spPr bwMode="auto">
            <a:xfrm>
              <a:off x="5425606" y="4906430"/>
              <a:ext cx="177336" cy="167887"/>
            </a:xfrm>
            <a:prstGeom prst="ellipse">
              <a:avLst/>
            </a:prstGeom>
            <a:noFill/>
            <a:ln w="44450" cmpd="dbl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4287183" y="4815082"/>
              <a:ext cx="11384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>
                  <a:latin typeface="Calibri"/>
                  <a:cs typeface="Calibri"/>
                </a:rPr>
                <a:t>data process</a:t>
              </a:r>
              <a:endParaRPr kumimoji="1" lang="zh-CN" altLang="en-US" sz="1400" dirty="0">
                <a:latin typeface="Calibri"/>
                <a:cs typeface="Calibri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5580350" y="4812279"/>
              <a:ext cx="1597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>
                  <a:latin typeface="Calibri"/>
                  <a:cs typeface="Calibri"/>
                </a:rPr>
                <a:t>execution process</a:t>
              </a:r>
              <a:endParaRPr kumimoji="1" lang="zh-CN" altLang="en-US" sz="1400" dirty="0">
                <a:latin typeface="Calibri"/>
                <a:cs typeface="Calibri"/>
              </a:endParaRPr>
            </a:p>
          </p:txBody>
        </p:sp>
        <p:sp>
          <p:nvSpPr>
            <p:cNvPr id="90" name="椭圆 89"/>
            <p:cNvSpPr/>
            <p:nvPr/>
          </p:nvSpPr>
          <p:spPr bwMode="auto">
            <a:xfrm>
              <a:off x="4142443" y="5132966"/>
              <a:ext cx="177337" cy="167887"/>
            </a:xfrm>
            <a:prstGeom prst="ellipse">
              <a:avLst/>
            </a:prstGeom>
            <a:solidFill>
              <a:srgbClr val="6699FF"/>
            </a:solidFill>
            <a:ln w="47625" cmpd="dbl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4289279" y="5044438"/>
              <a:ext cx="2505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>
                  <a:latin typeface="Calibri"/>
                  <a:cs typeface="Calibri"/>
                </a:rPr>
                <a:t>data and execution process</a:t>
              </a:r>
              <a:endParaRPr kumimoji="1" lang="zh-CN" altLang="en-US" sz="1400" dirty="0">
                <a:latin typeface="Calibri"/>
                <a:cs typeface="Calibri"/>
              </a:endParaRPr>
            </a:p>
          </p:txBody>
        </p:sp>
        <p:sp>
          <p:nvSpPr>
            <p:cNvPr id="92" name="椭圆 91"/>
            <p:cNvSpPr/>
            <p:nvPr/>
          </p:nvSpPr>
          <p:spPr bwMode="auto">
            <a:xfrm>
              <a:off x="4816062" y="5808960"/>
              <a:ext cx="177337" cy="167887"/>
            </a:xfrm>
            <a:prstGeom prst="ellipse">
              <a:avLst/>
            </a:prstGeom>
            <a:solidFill>
              <a:srgbClr val="6699FF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5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93" name="椭圆 92"/>
            <p:cNvSpPr/>
            <p:nvPr/>
          </p:nvSpPr>
          <p:spPr bwMode="auto">
            <a:xfrm>
              <a:off x="5463371" y="5805643"/>
              <a:ext cx="177337" cy="167887"/>
            </a:xfrm>
            <a:prstGeom prst="ellipse">
              <a:avLst/>
            </a:prstGeom>
            <a:solidFill>
              <a:srgbClr val="6699FF"/>
            </a:solidFill>
            <a:ln w="47625" cmpd="dbl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5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94" name="椭圆 93"/>
            <p:cNvSpPr/>
            <p:nvPr/>
          </p:nvSpPr>
          <p:spPr bwMode="auto">
            <a:xfrm>
              <a:off x="6076858" y="5808960"/>
              <a:ext cx="177337" cy="167887"/>
            </a:xfrm>
            <a:prstGeom prst="ellipse">
              <a:avLst/>
            </a:prstGeom>
            <a:solidFill>
              <a:srgbClr val="6699FF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5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95" name="直线箭头连接符 94"/>
            <p:cNvCxnSpPr>
              <a:stCxn id="94" idx="6"/>
              <a:endCxn id="96" idx="2"/>
            </p:cNvCxnSpPr>
            <p:nvPr/>
          </p:nvCxnSpPr>
          <p:spPr bwMode="auto">
            <a:xfrm flipV="1">
              <a:off x="6254195" y="5889585"/>
              <a:ext cx="494867" cy="3319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6" name="椭圆 95"/>
            <p:cNvSpPr/>
            <p:nvPr/>
          </p:nvSpPr>
          <p:spPr bwMode="auto">
            <a:xfrm>
              <a:off x="6749063" y="5805643"/>
              <a:ext cx="177337" cy="167887"/>
            </a:xfrm>
            <a:prstGeom prst="ellipse">
              <a:avLst/>
            </a:prstGeom>
            <a:solidFill>
              <a:srgbClr val="6699FF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5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97" name="椭圆 96"/>
            <p:cNvSpPr/>
            <p:nvPr/>
          </p:nvSpPr>
          <p:spPr bwMode="auto">
            <a:xfrm>
              <a:off x="6521554" y="5608284"/>
              <a:ext cx="177337" cy="167887"/>
            </a:xfrm>
            <a:prstGeom prst="ellipse">
              <a:avLst/>
            </a:prstGeom>
            <a:solidFill>
              <a:schemeClr val="bg1"/>
            </a:solidFill>
            <a:ln w="47625" cmpd="dbl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5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98" name="直线箭头连接符 97"/>
            <p:cNvCxnSpPr>
              <a:stCxn id="94" idx="7"/>
              <a:endCxn id="97" idx="2"/>
            </p:cNvCxnSpPr>
            <p:nvPr/>
          </p:nvCxnSpPr>
          <p:spPr bwMode="auto">
            <a:xfrm flipV="1">
              <a:off x="6228224" y="5692227"/>
              <a:ext cx="293330" cy="141320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99" name="直线箭头连接符 98"/>
            <p:cNvCxnSpPr>
              <a:stCxn id="96" idx="1"/>
              <a:endCxn id="97" idx="5"/>
            </p:cNvCxnSpPr>
            <p:nvPr/>
          </p:nvCxnSpPr>
          <p:spPr bwMode="auto">
            <a:xfrm flipH="1" flipV="1">
              <a:off x="6672921" y="5751583"/>
              <a:ext cx="102111" cy="78645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100" name="椭圆 99"/>
            <p:cNvSpPr/>
            <p:nvPr/>
          </p:nvSpPr>
          <p:spPr bwMode="auto">
            <a:xfrm>
              <a:off x="7369740" y="5808960"/>
              <a:ext cx="177337" cy="167887"/>
            </a:xfrm>
            <a:prstGeom prst="ellipse">
              <a:avLst/>
            </a:prstGeom>
            <a:solidFill>
              <a:srgbClr val="6699FF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5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01" name="椭圆 100"/>
            <p:cNvSpPr/>
            <p:nvPr/>
          </p:nvSpPr>
          <p:spPr bwMode="auto">
            <a:xfrm>
              <a:off x="7857416" y="5805643"/>
              <a:ext cx="177337" cy="167887"/>
            </a:xfrm>
            <a:prstGeom prst="ellipse">
              <a:avLst/>
            </a:prstGeom>
            <a:solidFill>
              <a:srgbClr val="6699FF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5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02" name="椭圆 101"/>
            <p:cNvSpPr/>
            <p:nvPr/>
          </p:nvSpPr>
          <p:spPr bwMode="auto">
            <a:xfrm>
              <a:off x="7555803" y="5289582"/>
              <a:ext cx="177337" cy="167887"/>
            </a:xfrm>
            <a:prstGeom prst="ellipse">
              <a:avLst/>
            </a:prstGeom>
            <a:solidFill>
              <a:schemeClr val="bg1"/>
            </a:solidFill>
            <a:ln w="47625" cmpd="dbl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5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03" name="直线箭头连接符 102"/>
            <p:cNvCxnSpPr>
              <a:stCxn id="100" idx="6"/>
              <a:endCxn id="101" idx="2"/>
            </p:cNvCxnSpPr>
            <p:nvPr/>
          </p:nvCxnSpPr>
          <p:spPr bwMode="auto">
            <a:xfrm flipV="1">
              <a:off x="7547077" y="5889585"/>
              <a:ext cx="310340" cy="3319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4" name="直线箭头连接符 103"/>
            <p:cNvCxnSpPr>
              <a:stCxn id="100" idx="0"/>
              <a:endCxn id="102" idx="3"/>
            </p:cNvCxnSpPr>
            <p:nvPr/>
          </p:nvCxnSpPr>
          <p:spPr bwMode="auto">
            <a:xfrm flipV="1">
              <a:off x="7458409" y="5432882"/>
              <a:ext cx="123364" cy="376078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05" name="直线箭头连接符 104"/>
            <p:cNvCxnSpPr>
              <a:stCxn id="101" idx="0"/>
              <a:endCxn id="102" idx="5"/>
            </p:cNvCxnSpPr>
            <p:nvPr/>
          </p:nvCxnSpPr>
          <p:spPr bwMode="auto">
            <a:xfrm flipH="1" flipV="1">
              <a:off x="7707169" y="5432882"/>
              <a:ext cx="238916" cy="372761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ysDash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106" name="文本框 105"/>
            <p:cNvSpPr txBox="1"/>
            <p:nvPr/>
          </p:nvSpPr>
          <p:spPr>
            <a:xfrm>
              <a:off x="4562218" y="5985894"/>
              <a:ext cx="852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>
                  <a:latin typeface="Calibri"/>
                  <a:cs typeface="Calibri"/>
                </a:rPr>
                <a:t>node 0</a:t>
              </a:r>
              <a:endParaRPr kumimoji="1" lang="zh-CN" altLang="en-US" sz="1400" dirty="0">
                <a:latin typeface="Calibri"/>
                <a:cs typeface="Calibri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5208358" y="5986052"/>
              <a:ext cx="852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>
                  <a:latin typeface="Calibri"/>
                  <a:cs typeface="Calibri"/>
                </a:rPr>
                <a:t>node 1</a:t>
              </a:r>
              <a:endParaRPr kumimoji="1" lang="zh-CN" altLang="en-US" sz="1400" dirty="0">
                <a:latin typeface="Calibri"/>
                <a:cs typeface="Calibri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7872960" y="5212833"/>
              <a:ext cx="852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>
                  <a:latin typeface="Calibri"/>
                  <a:cs typeface="Calibri"/>
                </a:rPr>
                <a:t>node 2</a:t>
              </a:r>
              <a:endParaRPr kumimoji="1" lang="zh-CN" altLang="en-US" sz="1400" dirty="0">
                <a:latin typeface="Calibri"/>
                <a:cs typeface="Calibri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5828915" y="5985876"/>
              <a:ext cx="852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>
                  <a:latin typeface="Calibri"/>
                  <a:cs typeface="Calibri"/>
                </a:rPr>
                <a:t>node 0</a:t>
              </a:r>
              <a:endParaRPr kumimoji="1" lang="zh-CN" altLang="en-US" sz="1400" dirty="0">
                <a:latin typeface="Calibri"/>
                <a:cs typeface="Calibri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6475055" y="5986035"/>
              <a:ext cx="852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>
                  <a:latin typeface="Calibri"/>
                  <a:cs typeface="Calibri"/>
                </a:rPr>
                <a:t>node 1</a:t>
              </a:r>
              <a:endParaRPr kumimoji="1" lang="zh-CN" altLang="en-US" sz="1400" dirty="0">
                <a:latin typeface="Calibri"/>
                <a:cs typeface="Calibri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7117404" y="5982538"/>
              <a:ext cx="852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>
                  <a:latin typeface="Calibri"/>
                  <a:cs typeface="Calibri"/>
                </a:rPr>
                <a:t>node 0</a:t>
              </a:r>
              <a:endParaRPr kumimoji="1" lang="zh-CN" altLang="en-US" sz="1400" dirty="0">
                <a:latin typeface="Calibri"/>
                <a:cs typeface="Calibri"/>
              </a:endParaRP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7813579" y="5979052"/>
              <a:ext cx="852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>
                  <a:latin typeface="Calibri"/>
                  <a:cs typeface="Calibri"/>
                </a:rPr>
                <a:t>node 1</a:t>
              </a:r>
              <a:endParaRPr kumimoji="1" lang="zh-CN" altLang="en-US" sz="1400" dirty="0">
                <a:latin typeface="Calibri"/>
                <a:cs typeface="Calibri"/>
              </a:endParaRPr>
            </a:p>
          </p:txBody>
        </p:sp>
        <p:sp>
          <p:nvSpPr>
            <p:cNvPr id="113" name="矩形 112"/>
            <p:cNvSpPr/>
            <p:nvPr/>
          </p:nvSpPr>
          <p:spPr bwMode="auto">
            <a:xfrm>
              <a:off x="4085466" y="4827959"/>
              <a:ext cx="3001304" cy="5300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cs typeface="Calibri"/>
              </a:endParaRPr>
            </a:p>
          </p:txBody>
        </p:sp>
      </p:grpSp>
      <p:sp>
        <p:nvSpPr>
          <p:cNvPr id="77" name="文本框 32"/>
          <p:cNvSpPr txBox="1">
            <a:spLocks noChangeArrowheads="1"/>
          </p:cNvSpPr>
          <p:nvPr/>
        </p:nvSpPr>
        <p:spPr bwMode="auto">
          <a:xfrm>
            <a:off x="4841646" y="6279417"/>
            <a:ext cx="32828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kumimoji="1" lang="en-US" altLang="zh-CN" sz="1600" i="1" dirty="0">
                <a:solidFill>
                  <a:srgbClr val="800000"/>
                </a:solidFill>
                <a:latin typeface="Calibri"/>
                <a:cs typeface="Calibri"/>
              </a:rPr>
              <a:t>i</a:t>
            </a:r>
            <a:r>
              <a:rPr kumimoji="1" lang="en-US" altLang="zh-CN" sz="1600" i="1" dirty="0" smtClean="0">
                <a:solidFill>
                  <a:srgbClr val="800000"/>
                </a:solidFill>
                <a:latin typeface="Calibri"/>
                <a:cs typeface="Calibri"/>
              </a:rPr>
              <a:t>ntegrating data and computation</a:t>
            </a:r>
            <a:endParaRPr kumimoji="1" lang="en-US" altLang="zh-CN" sz="1600" i="1" dirty="0">
              <a:solidFill>
                <a:srgbClr val="800000"/>
              </a:solidFill>
              <a:latin typeface="Calibri"/>
              <a:cs typeface="Calibri"/>
            </a:endParaRPr>
          </a:p>
        </p:txBody>
      </p:sp>
      <p:sp>
        <p:nvSpPr>
          <p:cNvPr id="116" name="幻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207375" y="6569075"/>
            <a:ext cx="936625" cy="365125"/>
          </a:xfrm>
        </p:spPr>
        <p:txBody>
          <a:bodyPr/>
          <a:lstStyle/>
          <a:p>
            <a:pPr algn="r"/>
            <a:fld id="{AF7E65C5-4538-184A-A791-FFA8DCBCA309}" type="slidenum">
              <a:rPr lang="zh-CN" altLang="en-US" smtClean="0">
                <a:solidFill>
                  <a:schemeClr val="tx1"/>
                </a:solidFill>
              </a:rPr>
              <a:pPr algn="r"/>
              <a:t>3</a:t>
            </a:fld>
            <a:r>
              <a:rPr lang="en-US" altLang="zh-CN" sz="1200" dirty="0" smtClean="0">
                <a:solidFill>
                  <a:schemeClr val="tx1"/>
                </a:solidFill>
                <a:latin typeface="SimSun" charset="0"/>
              </a:rPr>
              <a:t> </a:t>
            </a:r>
            <a:endParaRPr lang="en-US" altLang="zh-CN" sz="1200" dirty="0">
              <a:solidFill>
                <a:schemeClr val="tx1"/>
              </a:solidFill>
              <a:latin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62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3377" y="144934"/>
            <a:ext cx="9144000" cy="990600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CN" sz="3400" b="1" dirty="0" smtClean="0">
                <a:latin typeface="Calibri"/>
                <a:cs typeface="Calibri"/>
              </a:rPr>
              <a:t>Plan of Study</a:t>
            </a:r>
            <a:endParaRPr kumimoji="1" lang="en-US" altLang="zh-CN" sz="3400" b="1" dirty="0">
              <a:latin typeface="Calibri"/>
              <a:cs typeface="Calibri"/>
            </a:endParaRPr>
          </a:p>
        </p:txBody>
      </p:sp>
      <p:grpSp>
        <p:nvGrpSpPr>
          <p:cNvPr id="37" name="组 36"/>
          <p:cNvGrpSpPr/>
          <p:nvPr/>
        </p:nvGrpSpPr>
        <p:grpSpPr>
          <a:xfrm>
            <a:off x="4771446" y="3153606"/>
            <a:ext cx="2850959" cy="2817343"/>
            <a:chOff x="6294482" y="19495"/>
            <a:chExt cx="2850959" cy="2817343"/>
          </a:xfrm>
        </p:grpSpPr>
        <p:sp>
          <p:nvSpPr>
            <p:cNvPr id="570" name="线形标注 2 569"/>
            <p:cNvSpPr/>
            <p:nvPr/>
          </p:nvSpPr>
          <p:spPr>
            <a:xfrm>
              <a:off x="6370121" y="82214"/>
              <a:ext cx="2618158" cy="2754624"/>
            </a:xfrm>
            <a:prstGeom prst="borderCallout2">
              <a:avLst>
                <a:gd name="adj1" fmla="val 4183"/>
                <a:gd name="adj2" fmla="val 15681"/>
                <a:gd name="adj3" fmla="val 9562"/>
                <a:gd name="adj4" fmla="val 19659"/>
                <a:gd name="adj5" fmla="val 30903"/>
                <a:gd name="adj6" fmla="val 38053"/>
              </a:avLst>
            </a:prstGeom>
            <a:solidFill>
              <a:srgbClr val="EEFFA6"/>
            </a:solidFill>
            <a:ln w="19050" cmpd="sng">
              <a:solidFill>
                <a:srgbClr val="EEFFA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5" name="组 54"/>
            <p:cNvGrpSpPr/>
            <p:nvPr/>
          </p:nvGrpSpPr>
          <p:grpSpPr>
            <a:xfrm>
              <a:off x="6294482" y="324587"/>
              <a:ext cx="2772569" cy="2506663"/>
              <a:chOff x="122188" y="1116915"/>
              <a:chExt cx="2790699" cy="2700628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426320" y="1400825"/>
                <a:ext cx="275760" cy="10822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 cmpd="sng">
                <a:solidFill>
                  <a:schemeClr val="bg2">
                    <a:lumMod val="1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>
                  <a:solidFill>
                    <a:srgbClr val="151515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702080" y="1400825"/>
                <a:ext cx="275760" cy="10822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 cmpd="sng">
                <a:solidFill>
                  <a:schemeClr val="bg2">
                    <a:lumMod val="1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>
                  <a:solidFill>
                    <a:srgbClr val="151515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977840" y="1400825"/>
                <a:ext cx="275760" cy="10822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 cmpd="sng">
                <a:solidFill>
                  <a:schemeClr val="bg2">
                    <a:lumMod val="1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>
                  <a:solidFill>
                    <a:srgbClr val="151515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656624" y="1402357"/>
                <a:ext cx="275760" cy="108228"/>
              </a:xfrm>
              <a:prstGeom prst="rect">
                <a:avLst/>
              </a:prstGeom>
              <a:solidFill>
                <a:srgbClr val="E4988A"/>
              </a:solidFill>
              <a:ln w="19050" cmpd="sng">
                <a:solidFill>
                  <a:srgbClr val="151515"/>
                </a:solidFill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>
                  <a:solidFill>
                    <a:srgbClr val="151515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932384" y="1402357"/>
                <a:ext cx="275760" cy="108228"/>
              </a:xfrm>
              <a:prstGeom prst="rect">
                <a:avLst/>
              </a:prstGeom>
              <a:solidFill>
                <a:srgbClr val="E4988A"/>
              </a:solidFill>
              <a:ln w="19050" cmpd="sng">
                <a:solidFill>
                  <a:srgbClr val="151515"/>
                </a:solidFill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>
                  <a:solidFill>
                    <a:srgbClr val="151515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208144" y="1402357"/>
                <a:ext cx="275760" cy="108228"/>
              </a:xfrm>
              <a:prstGeom prst="rect">
                <a:avLst/>
              </a:prstGeom>
              <a:solidFill>
                <a:srgbClr val="E4988A"/>
              </a:solidFill>
              <a:ln w="19050" cmpd="sng">
                <a:solidFill>
                  <a:srgbClr val="151515"/>
                </a:solidFill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>
                  <a:solidFill>
                    <a:srgbClr val="151515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32159" y="2287888"/>
                <a:ext cx="275760" cy="10822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 cmpd="sng">
                <a:solidFill>
                  <a:srgbClr val="151515"/>
                </a:solidFill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707919" y="2287888"/>
                <a:ext cx="275760" cy="10822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 cmpd="sng">
                <a:solidFill>
                  <a:srgbClr val="151515"/>
                </a:solidFill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983679" y="2287888"/>
                <a:ext cx="275760" cy="10822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 cmpd="sng">
                <a:solidFill>
                  <a:srgbClr val="151515"/>
                </a:solidFill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044323" y="3442074"/>
                <a:ext cx="275760" cy="108228"/>
              </a:xfrm>
              <a:prstGeom prst="rect">
                <a:avLst/>
              </a:prstGeom>
              <a:solidFill>
                <a:srgbClr val="E4988A"/>
              </a:solidFill>
              <a:ln w="19050" cmpd="sng">
                <a:solidFill>
                  <a:srgbClr val="151515"/>
                </a:solidFill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320083" y="3442074"/>
                <a:ext cx="275760" cy="108228"/>
              </a:xfrm>
              <a:prstGeom prst="rect">
                <a:avLst/>
              </a:prstGeom>
              <a:solidFill>
                <a:srgbClr val="E4988A"/>
              </a:solidFill>
              <a:ln w="19050" cmpd="sng">
                <a:solidFill>
                  <a:srgbClr val="151515"/>
                </a:solidFill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595843" y="3442074"/>
                <a:ext cx="275760" cy="108228"/>
              </a:xfrm>
              <a:prstGeom prst="rect">
                <a:avLst/>
              </a:prstGeom>
              <a:solidFill>
                <a:srgbClr val="E4988A"/>
              </a:solidFill>
              <a:ln w="19050" cmpd="sng">
                <a:solidFill>
                  <a:srgbClr val="151515"/>
                </a:solidFill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662463" y="2287888"/>
                <a:ext cx="275760" cy="108228"/>
              </a:xfrm>
              <a:prstGeom prst="rect">
                <a:avLst/>
              </a:prstGeom>
              <a:solidFill>
                <a:srgbClr val="E4988A"/>
              </a:solidFill>
              <a:ln w="19050" cmpd="sng">
                <a:solidFill>
                  <a:srgbClr val="151515"/>
                </a:solidFill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>
                  <a:solidFill>
                    <a:srgbClr val="151515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938224" y="2287888"/>
                <a:ext cx="275760" cy="108228"/>
              </a:xfrm>
              <a:prstGeom prst="rect">
                <a:avLst/>
              </a:prstGeom>
              <a:solidFill>
                <a:srgbClr val="E4988A"/>
              </a:solidFill>
              <a:ln w="19050" cmpd="sng">
                <a:solidFill>
                  <a:srgbClr val="151515"/>
                </a:solidFill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>
                  <a:solidFill>
                    <a:srgbClr val="151515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213984" y="2287888"/>
                <a:ext cx="275760" cy="108228"/>
              </a:xfrm>
              <a:prstGeom prst="rect">
                <a:avLst/>
              </a:prstGeom>
              <a:solidFill>
                <a:srgbClr val="E4988A"/>
              </a:solidFill>
              <a:ln w="19050" cmpd="sng">
                <a:solidFill>
                  <a:srgbClr val="151515"/>
                </a:solidFill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>
                  <a:solidFill>
                    <a:srgbClr val="151515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3" name="下箭头 22"/>
              <p:cNvSpPr/>
              <p:nvPr/>
            </p:nvSpPr>
            <p:spPr>
              <a:xfrm>
                <a:off x="707919" y="1559683"/>
                <a:ext cx="228050" cy="502897"/>
              </a:xfrm>
              <a:prstGeom prst="downArrow">
                <a:avLst>
                  <a:gd name="adj1" fmla="val 38249"/>
                  <a:gd name="adj2" fmla="val 50000"/>
                </a:avLst>
              </a:prstGeom>
              <a:solidFill>
                <a:srgbClr val="BFBFBF"/>
              </a:solidFill>
              <a:ln>
                <a:solidFill>
                  <a:srgbClr val="BFBFB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4" name="下箭头 23"/>
              <p:cNvSpPr/>
              <p:nvPr/>
            </p:nvSpPr>
            <p:spPr>
              <a:xfrm rot="10800000">
                <a:off x="1957463" y="1559683"/>
                <a:ext cx="256520" cy="502897"/>
              </a:xfrm>
              <a:prstGeom prst="downArrow">
                <a:avLst>
                  <a:gd name="adj1" fmla="val 33128"/>
                  <a:gd name="adj2" fmla="val 50000"/>
                </a:avLst>
              </a:prstGeom>
              <a:solidFill>
                <a:srgbClr val="BFBFBF"/>
              </a:solidFill>
              <a:ln>
                <a:solidFill>
                  <a:srgbClr val="BFBFB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855589" y="1514175"/>
                <a:ext cx="606018" cy="68964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 smtClean="0">
                    <a:solidFill>
                      <a:srgbClr val="000000"/>
                    </a:solidFill>
                    <a:latin typeface="Calibri"/>
                    <a:cs typeface="Calibri"/>
                  </a:rPr>
                  <a:t>AM</a:t>
                </a:r>
              </a:p>
              <a:p>
                <a:pPr algn="ctr"/>
                <a:r>
                  <a:rPr kumimoji="1" lang="en-US" altLang="zh-CN" sz="1200" dirty="0">
                    <a:solidFill>
                      <a:srgbClr val="000000"/>
                    </a:solidFill>
                    <a:latin typeface="Calibri"/>
                    <a:cs typeface="Calibri"/>
                  </a:rPr>
                  <a:t>i</a:t>
                </a:r>
                <a:r>
                  <a:rPr kumimoji="1" lang="en-US" altLang="zh-CN" sz="1200" dirty="0" smtClean="0">
                    <a:solidFill>
                      <a:srgbClr val="000000"/>
                    </a:solidFill>
                    <a:latin typeface="Calibri"/>
                    <a:cs typeface="Calibri"/>
                  </a:rPr>
                  <a:t>nput data</a:t>
                </a:r>
                <a:endParaRPr kumimoji="1" lang="zh-CN" altLang="en-US" sz="1200" dirty="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2044549" y="1505644"/>
                <a:ext cx="711823" cy="68964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 smtClean="0">
                    <a:solidFill>
                      <a:srgbClr val="000000"/>
                    </a:solidFill>
                    <a:latin typeface="Calibri"/>
                    <a:cs typeface="Calibri"/>
                  </a:rPr>
                  <a:t>AM output data</a:t>
                </a:r>
                <a:endParaRPr kumimoji="1" lang="zh-CN" altLang="en-US" sz="1200" dirty="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818779" y="3342340"/>
                <a:ext cx="1094108" cy="295561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 smtClean="0">
                    <a:solidFill>
                      <a:srgbClr val="FF0000"/>
                    </a:solidFill>
                    <a:latin typeface="Calibri"/>
                    <a:cs typeface="Calibri"/>
                  </a:rPr>
                  <a:t>RMA window</a:t>
                </a:r>
                <a:endParaRPr kumimoji="1" lang="zh-CN" altLang="en-US" sz="1200" dirty="0">
                  <a:solidFill>
                    <a:srgbClr val="FF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35696" y="1116916"/>
                <a:ext cx="1379075" cy="295561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 smtClean="0">
                    <a:solidFill>
                      <a:srgbClr val="000000"/>
                    </a:solidFill>
                    <a:latin typeface="Calibri"/>
                    <a:cs typeface="Calibri"/>
                  </a:rPr>
                  <a:t>origin input buffer</a:t>
                </a:r>
                <a:endParaRPr kumimoji="1" lang="zh-CN" altLang="en-US" sz="1200" dirty="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360631" y="1116915"/>
                <a:ext cx="1490326" cy="295561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 smtClean="0">
                    <a:solidFill>
                      <a:srgbClr val="000000"/>
                    </a:solidFill>
                    <a:latin typeface="Calibri"/>
                    <a:cs typeface="Calibri"/>
                  </a:rPr>
                  <a:t>origin output buffer</a:t>
                </a:r>
                <a:endParaRPr kumimoji="1" lang="zh-CN" altLang="en-US" sz="1200" dirty="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122188" y="2353256"/>
                <a:ext cx="1392584" cy="295561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 smtClean="0">
                    <a:solidFill>
                      <a:srgbClr val="000000"/>
                    </a:solidFill>
                    <a:latin typeface="Calibri"/>
                    <a:cs typeface="Calibri"/>
                  </a:rPr>
                  <a:t>target input buffer</a:t>
                </a:r>
                <a:endParaRPr kumimoji="1" lang="zh-CN" altLang="en-US" sz="1200" dirty="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326486" y="2353256"/>
                <a:ext cx="1578513" cy="295561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000000"/>
                    </a:solidFill>
                    <a:latin typeface="Calibri"/>
                    <a:cs typeface="Calibri"/>
                  </a:rPr>
                  <a:t>t</a:t>
                </a:r>
                <a:r>
                  <a:rPr kumimoji="1" lang="en-US" altLang="zh-CN" sz="1200" dirty="0" smtClean="0">
                    <a:solidFill>
                      <a:srgbClr val="000000"/>
                    </a:solidFill>
                    <a:latin typeface="Calibri"/>
                    <a:cs typeface="Calibri"/>
                  </a:rPr>
                  <a:t>arget output buffer</a:t>
                </a:r>
                <a:endParaRPr kumimoji="1" lang="zh-CN" altLang="en-US" sz="1200" dirty="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587067" y="3521982"/>
                <a:ext cx="1832569" cy="295561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 smtClean="0">
                    <a:solidFill>
                      <a:srgbClr val="000000"/>
                    </a:solidFill>
                    <a:latin typeface="Calibri"/>
                    <a:cs typeface="Calibri"/>
                  </a:rPr>
                  <a:t>target persistent buffer</a:t>
                </a:r>
                <a:endParaRPr kumimoji="1" lang="zh-CN" altLang="en-US" sz="1200" dirty="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89748" y="2024230"/>
                <a:ext cx="1258347" cy="295561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FF0000"/>
                    </a:solidFill>
                    <a:latin typeface="Calibri"/>
                    <a:cs typeface="Calibri"/>
                  </a:rPr>
                  <a:t>p</a:t>
                </a:r>
                <a:r>
                  <a:rPr kumimoji="1" lang="en-US" altLang="zh-CN" sz="1200" dirty="0" smtClean="0">
                    <a:solidFill>
                      <a:srgbClr val="FF0000"/>
                    </a:solidFill>
                    <a:latin typeface="Calibri"/>
                    <a:cs typeface="Calibri"/>
                  </a:rPr>
                  <a:t>rivate memory</a:t>
                </a:r>
                <a:endParaRPr kumimoji="1" lang="zh-CN" altLang="en-US" sz="1200" dirty="0">
                  <a:solidFill>
                    <a:srgbClr val="FF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463702" y="2024230"/>
                <a:ext cx="1235354" cy="295561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FF0000"/>
                    </a:solidFill>
                    <a:latin typeface="Calibri"/>
                    <a:cs typeface="Calibri"/>
                  </a:rPr>
                  <a:t>p</a:t>
                </a:r>
                <a:r>
                  <a:rPr kumimoji="1" lang="en-US" altLang="zh-CN" sz="1200" dirty="0" smtClean="0">
                    <a:solidFill>
                      <a:srgbClr val="FF0000"/>
                    </a:solidFill>
                    <a:latin typeface="Calibri"/>
                    <a:cs typeface="Calibri"/>
                  </a:rPr>
                  <a:t>rivate memory</a:t>
                </a:r>
                <a:endParaRPr kumimoji="1" lang="zh-CN" altLang="en-US" sz="1200" dirty="0">
                  <a:solidFill>
                    <a:srgbClr val="FF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40" name="云形 39"/>
              <p:cNvSpPr/>
              <p:nvPr/>
            </p:nvSpPr>
            <p:spPr>
              <a:xfrm>
                <a:off x="918641" y="2748113"/>
                <a:ext cx="1058347" cy="463166"/>
              </a:xfrm>
              <a:prstGeom prst="cloud">
                <a:avLst/>
              </a:prstGeom>
              <a:solidFill>
                <a:srgbClr val="FFFF66"/>
              </a:solidFill>
              <a:ln>
                <a:solidFill>
                  <a:srgbClr val="29293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 smtClean="0">
                    <a:solidFill>
                      <a:schemeClr val="tx1"/>
                    </a:solidFill>
                    <a:latin typeface="Calibri"/>
                    <a:cs typeface="Calibri"/>
                  </a:rPr>
                  <a:t>AM handler</a:t>
                </a:r>
                <a:endParaRPr kumimoji="1" lang="zh-CN" altLang="en-US" sz="1200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41" name="下箭头 40"/>
              <p:cNvSpPr/>
              <p:nvPr/>
            </p:nvSpPr>
            <p:spPr>
              <a:xfrm rot="19032648">
                <a:off x="814850" y="2596993"/>
                <a:ext cx="236182" cy="234134"/>
              </a:xfrm>
              <a:prstGeom prst="downArrow">
                <a:avLst>
                  <a:gd name="adj1" fmla="val 38249"/>
                  <a:gd name="adj2" fmla="val 50000"/>
                </a:avLst>
              </a:prstGeom>
              <a:solidFill>
                <a:srgbClr val="BFBFBF"/>
              </a:solidFill>
              <a:ln>
                <a:solidFill>
                  <a:srgbClr val="BFBFB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42" name="下箭头 41"/>
              <p:cNvSpPr/>
              <p:nvPr/>
            </p:nvSpPr>
            <p:spPr>
              <a:xfrm rot="13259968">
                <a:off x="1903172" y="2577061"/>
                <a:ext cx="236182" cy="237434"/>
              </a:xfrm>
              <a:prstGeom prst="downArrow">
                <a:avLst>
                  <a:gd name="adj1" fmla="val 38249"/>
                  <a:gd name="adj2" fmla="val 50000"/>
                </a:avLst>
              </a:prstGeom>
              <a:solidFill>
                <a:srgbClr val="BFBFBF"/>
              </a:solidFill>
              <a:ln>
                <a:solidFill>
                  <a:srgbClr val="BFBFB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43" name="上下箭头 42"/>
              <p:cNvSpPr/>
              <p:nvPr/>
            </p:nvSpPr>
            <p:spPr>
              <a:xfrm>
                <a:off x="1364021" y="3172428"/>
                <a:ext cx="190191" cy="265000"/>
              </a:xfrm>
              <a:prstGeom prst="upDownArrow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200">
                  <a:latin typeface="Calibri"/>
                  <a:cs typeface="Calibri"/>
                </a:endParaRPr>
              </a:p>
            </p:txBody>
          </p:sp>
        </p:grpSp>
        <p:sp>
          <p:nvSpPr>
            <p:cNvPr id="571" name="文本框 570"/>
            <p:cNvSpPr txBox="1"/>
            <p:nvPr/>
          </p:nvSpPr>
          <p:spPr>
            <a:xfrm>
              <a:off x="6325634" y="19495"/>
              <a:ext cx="281980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u="sng" dirty="0" smtClean="0">
                  <a:solidFill>
                    <a:schemeClr val="tx2"/>
                  </a:solidFill>
                  <a:latin typeface="Calibri"/>
                  <a:cs typeface="Calibri"/>
                </a:rPr>
                <a:t>MPI-AM workflow</a:t>
              </a:r>
              <a:endParaRPr kumimoji="1" lang="zh-CN" altLang="en-US" b="1" u="sng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4636550" y="1067233"/>
            <a:ext cx="4379918" cy="1957558"/>
            <a:chOff x="4559067" y="4588633"/>
            <a:chExt cx="4379918" cy="1957558"/>
          </a:xfrm>
        </p:grpSpPr>
        <p:sp>
          <p:nvSpPr>
            <p:cNvPr id="315" name="圆角矩形 314"/>
            <p:cNvSpPr/>
            <p:nvPr/>
          </p:nvSpPr>
          <p:spPr bwMode="auto">
            <a:xfrm>
              <a:off x="4691331" y="4588633"/>
              <a:ext cx="4247654" cy="1957558"/>
            </a:xfrm>
            <a:prstGeom prst="roundRect">
              <a:avLst>
                <a:gd name="adj" fmla="val 12038"/>
              </a:avLst>
            </a:prstGeom>
            <a:solidFill>
              <a:srgbClr val="D9FFFE"/>
            </a:solidFill>
            <a:ln w="28575" cmpd="sng">
              <a:solidFill>
                <a:srgbClr val="3366FF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316" name="Rectangle 1027"/>
            <p:cNvSpPr txBox="1">
              <a:spLocks noChangeArrowheads="1"/>
            </p:cNvSpPr>
            <p:nvPr/>
          </p:nvSpPr>
          <p:spPr bwMode="auto">
            <a:xfrm>
              <a:off x="4559067" y="4590490"/>
              <a:ext cx="4323766" cy="1922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0981"/>
                </a:buClr>
                <a:buSzPct val="80000"/>
                <a:buFont typeface="Wingdings" charset="0"/>
                <a:buChar char="§"/>
                <a:defRPr sz="2400">
                  <a:solidFill>
                    <a:schemeClr val="tx1"/>
                  </a:solidFill>
                  <a:latin typeface="+mn-lt"/>
                  <a:ea typeface="宋体" charset="0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Pct val="80000"/>
                <a:buFont typeface="Wingdings" charset="0"/>
                <a:buChar char="§"/>
                <a:defRPr sz="2400">
                  <a:solidFill>
                    <a:schemeClr val="tx1"/>
                  </a:solidFill>
                  <a:latin typeface="+mn-lt"/>
                  <a:ea typeface="宋体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charset="0"/>
                <a:buChar char="§"/>
                <a:defRPr sz="2000">
                  <a:solidFill>
                    <a:srgbClr val="120761"/>
                  </a:solidFill>
                  <a:latin typeface="+mn-lt"/>
                  <a:ea typeface="宋体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00"/>
                </a:buClr>
                <a:buSzPct val="80000"/>
                <a:buFont typeface="Wingdings" charset="0"/>
                <a:buChar char="§"/>
                <a:defRPr sz="2000">
                  <a:solidFill>
                    <a:schemeClr val="tx1"/>
                  </a:solidFill>
                  <a:latin typeface="+mn-lt"/>
                  <a:ea typeface="宋体" charset="0"/>
                  <a:cs typeface="Arial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547688" eaLnBrk="1" hangingPunct="1">
                <a:lnSpc>
                  <a:spcPct val="8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altLang="zh-CN" sz="2000" b="1" dirty="0" smtClean="0">
                  <a:latin typeface="Calibri"/>
                  <a:ea typeface="SimSun" charset="0"/>
                  <a:cs typeface="Calibri"/>
                </a:rPr>
                <a:t>Integrated data and computation management</a:t>
              </a:r>
            </a:p>
            <a:p>
              <a:pPr marL="640080" lvl="1" indent="-274320" eaLnBrk="1" hangingPunct="1">
                <a:lnSpc>
                  <a:spcPct val="80000"/>
                </a:lnSpc>
                <a:spcBef>
                  <a:spcPts val="680"/>
                </a:spcBef>
                <a:spcAft>
                  <a:spcPts val="0"/>
                </a:spcAft>
              </a:pPr>
              <a:r>
                <a:rPr lang="en-US" altLang="zh-CN" sz="1800" dirty="0" smtClean="0">
                  <a:latin typeface="Calibri"/>
                  <a:cs typeface="Calibri"/>
                </a:rPr>
                <a:t>Generalized </a:t>
              </a:r>
              <a:r>
                <a:rPr lang="en-US" altLang="zh-CN" sz="1800" dirty="0">
                  <a:latin typeface="Calibri"/>
                  <a:cs typeface="Calibri"/>
                </a:rPr>
                <a:t>MPI-interoperable </a:t>
              </a:r>
              <a:r>
                <a:rPr lang="en-US" altLang="zh-CN" sz="1800" dirty="0" smtClean="0">
                  <a:latin typeface="Calibri"/>
                  <a:cs typeface="Calibri"/>
                </a:rPr>
                <a:t>Active Messages </a:t>
              </a:r>
              <a:r>
                <a:rPr lang="en-US" altLang="zh-CN" sz="1800" dirty="0">
                  <a:latin typeface="Calibri"/>
                  <a:cs typeface="Calibri"/>
                </a:rPr>
                <a:t>framework (MPI-AM</a:t>
              </a:r>
              <a:r>
                <a:rPr lang="en-US" altLang="zh-CN" sz="1800" dirty="0" smtClean="0">
                  <a:latin typeface="Calibri"/>
                  <a:cs typeface="Calibri"/>
                </a:rPr>
                <a:t>)</a:t>
              </a:r>
            </a:p>
            <a:p>
              <a:pPr marL="640080" lvl="1" eaLnBrk="1" hangingPunct="1">
                <a:lnSpc>
                  <a:spcPct val="80000"/>
                </a:lnSpc>
                <a:spcBef>
                  <a:spcPts val="680"/>
                </a:spcBef>
                <a:spcAft>
                  <a:spcPts val="0"/>
                </a:spcAft>
              </a:pPr>
              <a:r>
                <a:rPr lang="en-US" altLang="zh-CN" sz="1800" dirty="0" smtClean="0">
                  <a:latin typeface="Calibri"/>
                  <a:cs typeface="Calibri"/>
                </a:rPr>
                <a:t>Optimizing </a:t>
              </a:r>
              <a:r>
                <a:rPr lang="en-US" altLang="zh-CN" sz="1800" dirty="0">
                  <a:latin typeface="Calibri"/>
                  <a:cs typeface="Calibri"/>
                </a:rPr>
                <a:t>MPI-AM for different application </a:t>
              </a:r>
              <a:r>
                <a:rPr lang="en-US" altLang="zh-CN" sz="1800" dirty="0" smtClean="0">
                  <a:latin typeface="Calibri"/>
                  <a:cs typeface="Calibri"/>
                </a:rPr>
                <a:t>scenarios</a:t>
              </a:r>
            </a:p>
            <a:p>
              <a:pPr marL="640080" lvl="1" eaLnBrk="1" hangingPunct="1">
                <a:lnSpc>
                  <a:spcPct val="80000"/>
                </a:lnSpc>
                <a:spcBef>
                  <a:spcPts val="680"/>
                </a:spcBef>
                <a:spcAft>
                  <a:spcPts val="0"/>
                </a:spcAft>
              </a:pPr>
              <a:r>
                <a:rPr lang="en-US" altLang="zh-CN" sz="1800" dirty="0" smtClean="0">
                  <a:latin typeface="Calibri"/>
                  <a:cs typeface="Calibri"/>
                </a:rPr>
                <a:t>Asynchronous </a:t>
              </a:r>
              <a:r>
                <a:rPr lang="en-US" altLang="zh-CN" sz="1800" dirty="0">
                  <a:latin typeface="Calibri"/>
                  <a:cs typeface="Calibri"/>
                </a:rPr>
                <a:t>processing in MPI-AM</a:t>
              </a:r>
              <a:endParaRPr lang="en-US" altLang="zh-CN" sz="1800" dirty="0" smtClean="0">
                <a:latin typeface="Calibri"/>
                <a:ea typeface="SimSun" charset="0"/>
                <a:cs typeface="Calibri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7508662" y="3386909"/>
            <a:ext cx="1692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/>
              <a:buChar char="•"/>
            </a:pPr>
            <a:r>
              <a:rPr kumimoji="1" lang="en-US" altLang="zh-CN" sz="1600" i="1" dirty="0" smtClean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Correctness semantics</a:t>
            </a:r>
          </a:p>
          <a:p>
            <a:pPr marL="182880" indent="-182880">
              <a:buFont typeface="Arial"/>
              <a:buChar char="•"/>
            </a:pPr>
            <a:r>
              <a:rPr kumimoji="1" lang="en-US" altLang="zh-CN" sz="1600" i="1" dirty="0" smtClean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Streaming AMs</a:t>
            </a:r>
          </a:p>
        </p:txBody>
      </p:sp>
      <p:grpSp>
        <p:nvGrpSpPr>
          <p:cNvPr id="6" name="组 5"/>
          <p:cNvGrpSpPr/>
          <p:nvPr/>
        </p:nvGrpSpPr>
        <p:grpSpPr>
          <a:xfrm>
            <a:off x="200093" y="3139576"/>
            <a:ext cx="4372689" cy="1731826"/>
            <a:chOff x="80132" y="-127727"/>
            <a:chExt cx="3366550" cy="1304490"/>
          </a:xfrm>
        </p:grpSpPr>
        <p:sp>
          <p:nvSpPr>
            <p:cNvPr id="665" name="线形标注 2 664"/>
            <p:cNvSpPr/>
            <p:nvPr/>
          </p:nvSpPr>
          <p:spPr>
            <a:xfrm>
              <a:off x="84085" y="-73679"/>
              <a:ext cx="3336869" cy="1250442"/>
            </a:xfrm>
            <a:prstGeom prst="borderCallout2">
              <a:avLst>
                <a:gd name="adj1" fmla="val 94120"/>
                <a:gd name="adj2" fmla="val 91211"/>
                <a:gd name="adj3" fmla="val 70366"/>
                <a:gd name="adj4" fmla="val 84899"/>
                <a:gd name="adj5" fmla="val 42694"/>
                <a:gd name="adj6" fmla="val 83333"/>
              </a:avLst>
            </a:prstGeom>
            <a:solidFill>
              <a:srgbClr val="EEFFA6"/>
            </a:solidFill>
            <a:ln w="19050" cmpd="sng">
              <a:solidFill>
                <a:srgbClr val="EEFFA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0" name="文本框 579"/>
            <p:cNvSpPr txBox="1"/>
            <p:nvPr/>
          </p:nvSpPr>
          <p:spPr>
            <a:xfrm>
              <a:off x="80132" y="-127727"/>
              <a:ext cx="33665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u="sng" dirty="0" smtClean="0">
                  <a:solidFill>
                    <a:schemeClr val="tx2"/>
                  </a:solidFill>
                  <a:latin typeface="Calibri"/>
                  <a:cs typeface="Calibri"/>
                </a:rPr>
                <a:t>Scalable resource management</a:t>
              </a:r>
              <a:endParaRPr kumimoji="1" lang="zh-CN" altLang="en-US" b="1" u="sng" dirty="0">
                <a:solidFill>
                  <a:schemeClr val="tx2"/>
                </a:solidFill>
                <a:latin typeface="Calibri"/>
                <a:cs typeface="Calibri"/>
              </a:endParaRPr>
            </a:p>
          </p:txBody>
        </p:sp>
        <p:sp>
          <p:nvSpPr>
            <p:cNvPr id="667" name="文本框 666"/>
            <p:cNvSpPr txBox="1"/>
            <p:nvPr/>
          </p:nvSpPr>
          <p:spPr>
            <a:xfrm>
              <a:off x="115641" y="85168"/>
              <a:ext cx="3331041" cy="1066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indent="-182880">
                <a:buFont typeface="Arial"/>
                <a:buChar char="•"/>
              </a:pPr>
              <a:r>
                <a:rPr kumimoji="1" lang="en-US" altLang="zh-CN" b="1" dirty="0" smtClean="0">
                  <a:latin typeface="Calibri"/>
                  <a:cs typeface="Calibri"/>
                </a:rPr>
                <a:t>Scalable</a:t>
              </a:r>
              <a:r>
                <a:rPr kumimoji="1" lang="en-US" altLang="zh-CN" dirty="0" smtClean="0">
                  <a:latin typeface="Calibri"/>
                  <a:cs typeface="Calibri"/>
                </a:rPr>
                <a:t> and </a:t>
              </a:r>
              <a:r>
                <a:rPr kumimoji="1" lang="en-US" altLang="zh-CN" b="1" dirty="0" smtClean="0">
                  <a:latin typeface="Calibri"/>
                  <a:cs typeface="Calibri"/>
                </a:rPr>
                <a:t>sustainable</a:t>
              </a:r>
              <a:r>
                <a:rPr kumimoji="1" lang="en-US" altLang="zh-CN" dirty="0" smtClean="0">
                  <a:latin typeface="Calibri"/>
                  <a:cs typeface="Calibri"/>
                </a:rPr>
                <a:t> resource supply</a:t>
              </a:r>
            </a:p>
            <a:p>
              <a:pPr marL="182880" indent="-182880">
                <a:buFont typeface="Arial"/>
                <a:buChar char="•"/>
              </a:pPr>
              <a:r>
                <a:rPr kumimoji="1" lang="en-US" altLang="zh-CN" b="1" dirty="0" smtClean="0">
                  <a:latin typeface="Calibri"/>
                  <a:cs typeface="Calibri"/>
                </a:rPr>
                <a:t>Tradeoff</a:t>
              </a:r>
              <a:r>
                <a:rPr kumimoji="1" lang="en-US" altLang="zh-CN" dirty="0" smtClean="0">
                  <a:latin typeface="Calibri"/>
                  <a:cs typeface="Calibri"/>
                </a:rPr>
                <a:t> between scalability and performance</a:t>
              </a:r>
            </a:p>
            <a:p>
              <a:pPr marL="365760" lvl="1" indent="-182880">
                <a:buFont typeface="Arial"/>
                <a:buChar char="•"/>
              </a:pPr>
              <a:r>
                <a:rPr kumimoji="1" lang="en-US" altLang="zh-CN" sz="1600" dirty="0" smtClean="0">
                  <a:latin typeface="Calibri"/>
                  <a:cs typeface="Calibri"/>
                </a:rPr>
                <a:t>Support hardware-based RMA operations</a:t>
              </a:r>
            </a:p>
            <a:p>
              <a:pPr marL="365760" lvl="1" indent="-182880">
                <a:buFont typeface="Arial"/>
                <a:buChar char="•"/>
              </a:pPr>
              <a:r>
                <a:rPr kumimoji="1" lang="en-US" altLang="zh-CN" sz="1600" dirty="0" smtClean="0">
                  <a:latin typeface="Calibri"/>
                  <a:cs typeface="Calibri"/>
                </a:rPr>
                <a:t>Algorithmic choices for RMA</a:t>
              </a:r>
              <a:r>
                <a:rPr kumimoji="1" lang="en-US" altLang="zh-CN" sz="1600" dirty="0">
                  <a:latin typeface="Calibri"/>
                  <a:cs typeface="Calibri"/>
                </a:rPr>
                <a:t> </a:t>
              </a:r>
              <a:r>
                <a:rPr kumimoji="1" lang="en-US" altLang="zh-CN" sz="1600" dirty="0" smtClean="0">
                  <a:latin typeface="Calibri"/>
                  <a:cs typeface="Calibri"/>
                </a:rPr>
                <a:t>synchronization</a:t>
              </a:r>
            </a:p>
          </p:txBody>
        </p:sp>
      </p:grpSp>
      <p:sp>
        <p:nvSpPr>
          <p:cNvPr id="668" name="幻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207375" y="6569075"/>
            <a:ext cx="936625" cy="365125"/>
          </a:xfrm>
        </p:spPr>
        <p:txBody>
          <a:bodyPr/>
          <a:lstStyle/>
          <a:p>
            <a:pPr algn="r"/>
            <a:fld id="{AF7E65C5-4538-184A-A791-FFA8DCBCA309}" type="slidenum">
              <a:rPr lang="zh-CN" altLang="en-US" smtClean="0">
                <a:solidFill>
                  <a:schemeClr val="tx1"/>
                </a:solidFill>
              </a:rPr>
              <a:pPr algn="r"/>
              <a:t>4</a:t>
            </a:fld>
            <a:r>
              <a:rPr lang="en-US" altLang="zh-CN" sz="1200" dirty="0" smtClean="0">
                <a:solidFill>
                  <a:schemeClr val="tx1"/>
                </a:solidFill>
                <a:latin typeface="SimSun" charset="0"/>
              </a:rPr>
              <a:t> </a:t>
            </a:r>
            <a:endParaRPr lang="en-US" altLang="zh-CN" sz="1200" dirty="0">
              <a:solidFill>
                <a:schemeClr val="tx1"/>
              </a:solidFill>
              <a:latin typeface="SimSun" charset="0"/>
            </a:endParaRPr>
          </a:p>
        </p:txBody>
      </p:sp>
      <p:grpSp>
        <p:nvGrpSpPr>
          <p:cNvPr id="60" name="组 59"/>
          <p:cNvGrpSpPr/>
          <p:nvPr/>
        </p:nvGrpSpPr>
        <p:grpSpPr>
          <a:xfrm>
            <a:off x="35261" y="1082912"/>
            <a:ext cx="4787286" cy="2134670"/>
            <a:chOff x="56825" y="4610816"/>
            <a:chExt cx="4787286" cy="2134670"/>
          </a:xfrm>
        </p:grpSpPr>
        <p:sp>
          <p:nvSpPr>
            <p:cNvPr id="317" name="圆角矩形 316"/>
            <p:cNvSpPr/>
            <p:nvPr/>
          </p:nvSpPr>
          <p:spPr bwMode="auto">
            <a:xfrm>
              <a:off x="165151" y="4610816"/>
              <a:ext cx="4429195" cy="1941878"/>
            </a:xfrm>
            <a:prstGeom prst="roundRect">
              <a:avLst>
                <a:gd name="adj" fmla="val 12699"/>
              </a:avLst>
            </a:prstGeom>
            <a:solidFill>
              <a:srgbClr val="D9FFFE"/>
            </a:solidFill>
            <a:ln w="28575" cmpd="sng">
              <a:solidFill>
                <a:srgbClr val="3366FF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18" name="Rectangle 1027"/>
            <p:cNvSpPr txBox="1">
              <a:spLocks noChangeArrowheads="1"/>
            </p:cNvSpPr>
            <p:nvPr/>
          </p:nvSpPr>
          <p:spPr bwMode="auto">
            <a:xfrm>
              <a:off x="56825" y="4640424"/>
              <a:ext cx="4787286" cy="2105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val="1"/>
              </a:ext>
            </a:extLst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0981"/>
                </a:buClr>
                <a:buSzPct val="80000"/>
                <a:buFont typeface="Wingdings" charset="0"/>
                <a:buChar char="§"/>
                <a:defRPr sz="2400">
                  <a:solidFill>
                    <a:schemeClr val="tx1"/>
                  </a:solidFill>
                  <a:latin typeface="+mn-lt"/>
                  <a:ea typeface="宋体" charset="0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Pct val="80000"/>
                <a:buFont typeface="Wingdings" charset="0"/>
                <a:buChar char="§"/>
                <a:defRPr sz="2400">
                  <a:solidFill>
                    <a:schemeClr val="tx1"/>
                  </a:solidFill>
                  <a:latin typeface="+mn-lt"/>
                  <a:ea typeface="宋体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charset="0"/>
                <a:buChar char="§"/>
                <a:defRPr sz="2000">
                  <a:solidFill>
                    <a:srgbClr val="120761"/>
                  </a:solidFill>
                  <a:latin typeface="+mn-lt"/>
                  <a:ea typeface="宋体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00"/>
                </a:buClr>
                <a:buSzPct val="80000"/>
                <a:buFont typeface="Wingdings" charset="0"/>
                <a:buChar char="§"/>
                <a:defRPr sz="2000">
                  <a:solidFill>
                    <a:schemeClr val="tx1"/>
                  </a:solidFill>
                  <a:latin typeface="+mn-lt"/>
                  <a:ea typeface="宋体" charset="0"/>
                  <a:cs typeface="Arial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547688" eaLnBrk="1" hangingPunct="1">
                <a:lnSpc>
                  <a:spcPct val="8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altLang="zh-CN" sz="2000" b="1" dirty="0" smtClean="0">
                  <a:latin typeface="Calibri"/>
                  <a:ea typeface="SimSun" charset="0"/>
                  <a:cs typeface="Calibri"/>
                </a:rPr>
                <a:t>Addressing scalability and performance limitations in massive asynchronous communication</a:t>
              </a:r>
            </a:p>
            <a:p>
              <a:pPr marL="640080" lvl="1" eaLnBrk="1" hangingPunct="1">
                <a:lnSpc>
                  <a:spcPct val="80000"/>
                </a:lnSpc>
                <a:spcBef>
                  <a:spcPts val="680"/>
                </a:spcBef>
                <a:spcAft>
                  <a:spcPts val="0"/>
                </a:spcAft>
              </a:pPr>
              <a:r>
                <a:rPr lang="en-US" altLang="zh-CN" sz="1800" dirty="0" smtClean="0">
                  <a:latin typeface="Calibri"/>
                  <a:ea typeface="SimSun" charset="0"/>
                  <a:cs typeface="Calibri"/>
                </a:rPr>
                <a:t>Tackling </a:t>
              </a:r>
              <a:r>
                <a:rPr lang="en-US" altLang="zh-CN" sz="1800" dirty="0">
                  <a:latin typeface="Calibri"/>
                  <a:ea typeface="SimSun" charset="0"/>
                  <a:cs typeface="Calibri"/>
                </a:rPr>
                <a:t>scalability challenges in MPI </a:t>
              </a:r>
              <a:r>
                <a:rPr lang="en-US" altLang="zh-CN" sz="1800" dirty="0" smtClean="0">
                  <a:latin typeface="Calibri"/>
                  <a:ea typeface="SimSun" charset="0"/>
                  <a:cs typeface="Calibri"/>
                </a:rPr>
                <a:t>runtime</a:t>
              </a:r>
            </a:p>
            <a:p>
              <a:pPr marL="640080" lvl="1" eaLnBrk="1" hangingPunct="1">
                <a:lnSpc>
                  <a:spcPct val="80000"/>
                </a:lnSpc>
                <a:spcBef>
                  <a:spcPts val="680"/>
                </a:spcBef>
                <a:spcAft>
                  <a:spcPts val="0"/>
                </a:spcAft>
              </a:pPr>
              <a:r>
                <a:rPr lang="en-US" altLang="zh-CN" sz="1800" dirty="0" smtClean="0">
                  <a:latin typeface="Calibri"/>
                  <a:ea typeface="SimSun" charset="0"/>
                  <a:cs typeface="Calibri"/>
                </a:rPr>
                <a:t>Optimizing </a:t>
              </a:r>
              <a:r>
                <a:rPr lang="en-US" altLang="zh-CN" sz="1800" dirty="0">
                  <a:latin typeface="Calibri"/>
                  <a:ea typeface="SimSun" charset="0"/>
                  <a:cs typeface="Calibri"/>
                </a:rPr>
                <a:t>MPI runtime for fine-grained operations</a:t>
              </a:r>
              <a:endParaRPr lang="en-US" altLang="zh-CN" sz="1800" dirty="0" smtClean="0">
                <a:latin typeface="Calibri"/>
                <a:ea typeface="SimSun" charset="0"/>
                <a:cs typeface="Calibri"/>
              </a:endParaRPr>
            </a:p>
          </p:txBody>
        </p:sp>
      </p:grpSp>
      <p:graphicFrame>
        <p:nvGraphicFramePr>
          <p:cNvPr id="175" name="图表 17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5054379"/>
              </p:ext>
            </p:extLst>
          </p:nvPr>
        </p:nvGraphicFramePr>
        <p:xfrm>
          <a:off x="246214" y="4914525"/>
          <a:ext cx="4326568" cy="2112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" name="组 2"/>
          <p:cNvGrpSpPr/>
          <p:nvPr/>
        </p:nvGrpSpPr>
        <p:grpSpPr>
          <a:xfrm>
            <a:off x="-10201" y="201806"/>
            <a:ext cx="1568074" cy="970115"/>
            <a:chOff x="2809561" y="3386473"/>
            <a:chExt cx="1568074" cy="970115"/>
          </a:xfrm>
        </p:grpSpPr>
        <p:sp>
          <p:nvSpPr>
            <p:cNvPr id="2" name="云形 1"/>
            <p:cNvSpPr/>
            <p:nvPr/>
          </p:nvSpPr>
          <p:spPr>
            <a:xfrm>
              <a:off x="3010113" y="3386473"/>
              <a:ext cx="1207180" cy="970115"/>
            </a:xfrm>
            <a:prstGeom prst="cloud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2" name="文本框 311"/>
            <p:cNvSpPr txBox="1"/>
            <p:nvPr/>
          </p:nvSpPr>
          <p:spPr>
            <a:xfrm>
              <a:off x="2809561" y="3452351"/>
              <a:ext cx="15680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 smtClean="0">
                  <a:solidFill>
                    <a:srgbClr val="D2533C"/>
                  </a:solidFill>
                </a:rPr>
                <a:t>MPI runtime</a:t>
              </a:r>
              <a:endParaRPr kumimoji="1" lang="zh-CN" altLang="en-US" sz="2000" b="1" dirty="0">
                <a:solidFill>
                  <a:srgbClr val="D2533C"/>
                </a:solidFill>
              </a:endParaRP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7601430" y="137717"/>
            <a:ext cx="1676400" cy="970115"/>
            <a:chOff x="4842167" y="3440275"/>
            <a:chExt cx="1676400" cy="970115"/>
          </a:xfrm>
        </p:grpSpPr>
        <p:sp>
          <p:nvSpPr>
            <p:cNvPr id="179" name="云形 178"/>
            <p:cNvSpPr/>
            <p:nvPr/>
          </p:nvSpPr>
          <p:spPr>
            <a:xfrm>
              <a:off x="5097163" y="3440275"/>
              <a:ext cx="1207180" cy="970115"/>
            </a:xfrm>
            <a:prstGeom prst="cloud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4" name="文本框 313"/>
            <p:cNvSpPr txBox="1"/>
            <p:nvPr/>
          </p:nvSpPr>
          <p:spPr>
            <a:xfrm>
              <a:off x="4842167" y="3509248"/>
              <a:ext cx="1676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 smtClean="0">
                  <a:solidFill>
                    <a:srgbClr val="D2533C"/>
                  </a:solidFill>
                </a:rPr>
                <a:t>MPI standard</a:t>
              </a:r>
              <a:endParaRPr kumimoji="1" lang="zh-CN" altLang="en-US" sz="2000" b="1" dirty="0">
                <a:solidFill>
                  <a:srgbClr val="D2533C"/>
                </a:solidFill>
              </a:endParaRPr>
            </a:p>
          </p:txBody>
        </p:sp>
      </p:grpSp>
      <p:sp>
        <p:nvSpPr>
          <p:cNvPr id="184" name="文本框 183"/>
          <p:cNvSpPr txBox="1"/>
          <p:nvPr/>
        </p:nvSpPr>
        <p:spPr>
          <a:xfrm>
            <a:off x="7527307" y="4185554"/>
            <a:ext cx="16741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/>
              <a:buChar char="•"/>
            </a:pPr>
            <a:r>
              <a:rPr kumimoji="1" lang="en-US" altLang="zh-CN" sz="1600" i="1" dirty="0" smtClean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Buffer management</a:t>
            </a:r>
          </a:p>
          <a:p>
            <a:pPr marL="182880" indent="-182880">
              <a:buFont typeface="Arial"/>
              <a:buChar char="•"/>
            </a:pPr>
            <a:r>
              <a:rPr kumimoji="1" lang="en-US" altLang="zh-CN" sz="1600" i="1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Asynchronous </a:t>
            </a:r>
            <a:r>
              <a:rPr kumimoji="1" lang="en-US" altLang="zh-CN" sz="1600" i="1" dirty="0" smtClean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processing</a:t>
            </a:r>
          </a:p>
          <a:p>
            <a:pPr marL="182880" indent="-182880">
              <a:buFont typeface="Arial"/>
              <a:buChar char="•"/>
            </a:pPr>
            <a:r>
              <a:rPr kumimoji="1" lang="en-US" altLang="zh-CN" sz="1600" i="1" dirty="0" smtClean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Compatible with MPI-3</a:t>
            </a:r>
            <a:endParaRPr kumimoji="1" lang="en-US" altLang="zh-CN" sz="1600" i="1" dirty="0">
              <a:solidFill>
                <a:schemeClr val="tx2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85" name="圆角矩形标注 184"/>
          <p:cNvSpPr/>
          <p:nvPr/>
        </p:nvSpPr>
        <p:spPr bwMode="auto">
          <a:xfrm>
            <a:off x="4208100" y="6156470"/>
            <a:ext cx="2234804" cy="630975"/>
          </a:xfrm>
          <a:prstGeom prst="wedgeRoundRectCallout">
            <a:avLst>
              <a:gd name="adj1" fmla="val -161257"/>
              <a:gd name="adj2" fmla="val -12621"/>
              <a:gd name="adj3" fmla="val 16667"/>
            </a:avLst>
          </a:prstGeom>
          <a:solidFill>
            <a:schemeClr val="tx2">
              <a:lumMod val="20000"/>
              <a:lumOff val="80000"/>
              <a:alpha val="27000"/>
            </a:schemeClr>
          </a:solidFill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27" tIns="45715" rIns="91427" bIns="45715" numCol="1" rtlCol="0" anchor="t" anchorCtr="0" compatLnSpc="1">
            <a:prstTxWarp prst="textNoShape">
              <a:avLst/>
            </a:prstTxWarp>
          </a:bodyPr>
          <a:lstStyle/>
          <a:p>
            <a:pPr defTabSz="914271" eaLnBrk="1" hangingPunct="1"/>
            <a:r>
              <a:rPr lang="en-US" altLang="zh-CN" sz="1600" dirty="0">
                <a:solidFill>
                  <a:srgbClr val="000000"/>
                </a:solidFill>
                <a:latin typeface="Tahoma" pitchFamily="34" charset="0"/>
              </a:rPr>
              <a:t>mpich-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34" charset="0"/>
              </a:rPr>
              <a:t>3.1.3 ran out of</a:t>
            </a:r>
          </a:p>
          <a:p>
            <a:pPr defTabSz="914271" eaLnBrk="1" hangingPunct="1"/>
            <a:r>
              <a:rPr lang="en-US" altLang="zh-CN" sz="1600" dirty="0">
                <a:solidFill>
                  <a:srgbClr val="000000"/>
                </a:solidFill>
                <a:latin typeface="Tahoma" pitchFamily="34" charset="0"/>
              </a:rPr>
              <a:t>m</a:t>
            </a:r>
            <a:r>
              <a:rPr lang="en-US" altLang="zh-CN" sz="1600" dirty="0" smtClean="0">
                <a:solidFill>
                  <a:srgbClr val="000000"/>
                </a:solidFill>
                <a:latin typeface="Tahoma" pitchFamily="34" charset="0"/>
              </a:rPr>
              <a:t>emory at small scale</a:t>
            </a:r>
            <a:endParaRPr lang="zh-CN" altLang="en-US" sz="1600" dirty="0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021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5918" y="1446305"/>
            <a:ext cx="7848600" cy="1927225"/>
          </a:xfrm>
        </p:spPr>
        <p:txBody>
          <a:bodyPr/>
          <a:lstStyle/>
          <a:p>
            <a:pPr algn="ctr"/>
            <a:r>
              <a:rPr kumimoji="1" lang="en-US" altLang="zh-CN" sz="4000" b="1" cap="none" dirty="0" smtClean="0">
                <a:latin typeface="Calibri"/>
                <a:cs typeface="Calibri"/>
              </a:rPr>
              <a:t>Thanks!</a:t>
            </a:r>
            <a:endParaRPr kumimoji="1" lang="zh-CN" altLang="en-US" sz="4000" b="1" cap="none" dirty="0">
              <a:latin typeface="Calibri"/>
              <a:cs typeface="Calibri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55221" y="4987597"/>
            <a:ext cx="911577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171450">
              <a:buFont typeface="Arial"/>
              <a:buChar char="•"/>
              <a:defRPr/>
            </a:pPr>
            <a:r>
              <a:rPr lang="en-US" altLang="zh-CN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[In process of </a:t>
            </a:r>
            <a:r>
              <a:rPr lang="en-US" altLang="zh-CN" sz="11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PPOPP’</a:t>
            </a:r>
            <a:r>
              <a:rPr lang="en-US" altLang="zh-CN" sz="11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16] </a:t>
            </a:r>
            <a:r>
              <a:rPr lang="en-US" altLang="zh-CN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Addressing Scalability Limitations in MPI RMA Infrastructure. Xin Zhao, </a:t>
            </a:r>
            <a:r>
              <a:rPr lang="en-US" altLang="zh-CN" sz="11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Pavan</a:t>
            </a:r>
            <a:r>
              <a:rPr lang="en-US" altLang="zh-CN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 </a:t>
            </a:r>
            <a:r>
              <a:rPr lang="en-US" altLang="zh-CN" sz="11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Balaji</a:t>
            </a:r>
            <a:r>
              <a:rPr lang="en-US" altLang="zh-CN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, William </a:t>
            </a:r>
            <a:r>
              <a:rPr lang="en-US" altLang="zh-CN" sz="11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Gropp</a:t>
            </a:r>
            <a:endParaRPr lang="en-US" altLang="zh-CN" sz="1100" i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cs typeface="Comic Sans MS" charset="0"/>
            </a:endParaRPr>
          </a:p>
          <a:p>
            <a:pPr marL="628650" lvl="1" indent="-171450">
              <a:buFont typeface="Arial"/>
              <a:buChar char="•"/>
              <a:defRPr/>
            </a:pPr>
            <a:r>
              <a:rPr lang="en-US" altLang="zh-CN" sz="11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[</a:t>
            </a:r>
            <a:r>
              <a:rPr lang="en-US" altLang="zh-CN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SC’14] </a:t>
            </a:r>
            <a:r>
              <a:rPr lang="en-US" altLang="zh-CN" sz="11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Nonblocking</a:t>
            </a:r>
            <a:r>
              <a:rPr lang="en-US" altLang="zh-CN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 Epochs in MPI One-Sided Communication. </a:t>
            </a:r>
            <a:r>
              <a:rPr lang="en-US" altLang="zh-CN" sz="11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Judicael</a:t>
            </a:r>
            <a:r>
              <a:rPr lang="en-US" altLang="zh-CN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 </a:t>
            </a:r>
            <a:r>
              <a:rPr lang="en-US" altLang="zh-CN" sz="11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Zounmevo</a:t>
            </a:r>
            <a:r>
              <a:rPr lang="en-US" altLang="zh-CN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, Xin Zhao, </a:t>
            </a:r>
            <a:r>
              <a:rPr lang="en-US" altLang="zh-CN" sz="11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Pavan</a:t>
            </a:r>
            <a:r>
              <a:rPr lang="en-US" altLang="zh-CN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 </a:t>
            </a:r>
            <a:r>
              <a:rPr lang="en-US" altLang="zh-CN" sz="11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Balaji</a:t>
            </a:r>
            <a:r>
              <a:rPr lang="en-US" altLang="zh-CN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, William </a:t>
            </a:r>
            <a:r>
              <a:rPr lang="en-US" altLang="zh-CN" sz="11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Gropp</a:t>
            </a:r>
            <a:r>
              <a:rPr lang="en-US" altLang="zh-CN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, Ahmad </a:t>
            </a:r>
            <a:r>
              <a:rPr lang="en-US" altLang="zh-CN" sz="11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Afsahi</a:t>
            </a:r>
            <a:r>
              <a:rPr lang="en-US" altLang="zh-CN" sz="11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. </a:t>
            </a:r>
            <a:r>
              <a:rPr lang="en-US" altLang="zh-CN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Best Paper </a:t>
            </a:r>
            <a:r>
              <a:rPr lang="en-US" altLang="zh-CN" sz="11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Finalist</a:t>
            </a:r>
            <a:endParaRPr lang="en-US" altLang="zh-CN" sz="800" i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cs typeface="Comic Sans MS" charset="0"/>
            </a:endParaRPr>
          </a:p>
          <a:p>
            <a:pPr marL="628650" lvl="1" indent="-171450">
              <a:buFont typeface="Arial"/>
              <a:buChar char="•"/>
              <a:defRPr/>
            </a:pPr>
            <a:r>
              <a:rPr lang="en-US" altLang="zh-CN" sz="11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[EuroMPI</a:t>
            </a:r>
            <a:r>
              <a:rPr lang="en-US" altLang="zh-CN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’12] Adaptive Strategy for One-sided Communication in MPICH2. Xin Zhao, </a:t>
            </a:r>
            <a:r>
              <a:rPr lang="en-US" altLang="zh-CN" sz="11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Gopalakrishnan</a:t>
            </a:r>
            <a:r>
              <a:rPr lang="en-US" altLang="zh-CN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 </a:t>
            </a:r>
            <a:r>
              <a:rPr lang="en-US" altLang="zh-CN" sz="11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Santhanaraman</a:t>
            </a:r>
            <a:r>
              <a:rPr lang="en-US" altLang="zh-CN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, William </a:t>
            </a:r>
            <a:r>
              <a:rPr lang="en-US" altLang="zh-CN" sz="11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Gropp</a:t>
            </a:r>
            <a:endParaRPr lang="en-US" altLang="zh-CN" sz="800" i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cs typeface="Comic Sans MS" charset="0"/>
            </a:endParaRPr>
          </a:p>
          <a:p>
            <a:pPr marL="628650" lvl="1" indent="-171450">
              <a:buFont typeface="Arial"/>
              <a:buChar char="•"/>
              <a:defRPr/>
            </a:pPr>
            <a:r>
              <a:rPr lang="en-US" altLang="zh-CN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[EuroMPI’11] Scalable Memory Use in MPI: A Case Study with MPICH2. David </a:t>
            </a:r>
            <a:r>
              <a:rPr lang="en-US" altLang="zh-CN" sz="11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Goodell</a:t>
            </a:r>
            <a:r>
              <a:rPr lang="en-US" altLang="zh-CN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, William </a:t>
            </a:r>
            <a:r>
              <a:rPr lang="en-US" altLang="zh-CN" sz="11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Gropp</a:t>
            </a:r>
            <a:r>
              <a:rPr lang="en-US" altLang="zh-CN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, Xin Zhao, Rajeev </a:t>
            </a:r>
            <a:r>
              <a:rPr lang="en-US" altLang="zh-CN" sz="11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Thakur</a:t>
            </a:r>
          </a:p>
          <a:p>
            <a:pPr marL="628650" lvl="1" indent="-171450">
              <a:buFont typeface="Arial"/>
              <a:buChar char="•"/>
              <a:defRPr/>
            </a:pPr>
            <a:r>
              <a:rPr lang="en-US" altLang="zh-CN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[ICPADS’13] MPI-Interoperable Generalized Active Messages. Xin Zhao, </a:t>
            </a:r>
            <a:r>
              <a:rPr lang="en-US" altLang="zh-CN" sz="11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Pavan</a:t>
            </a:r>
            <a:r>
              <a:rPr lang="en-US" altLang="zh-CN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 </a:t>
            </a:r>
            <a:r>
              <a:rPr lang="en-US" altLang="zh-CN" sz="11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Balaji</a:t>
            </a:r>
            <a:r>
              <a:rPr lang="en-US" altLang="zh-CN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, William </a:t>
            </a:r>
            <a:r>
              <a:rPr lang="en-US" altLang="zh-CN" sz="11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Gropp</a:t>
            </a:r>
            <a:r>
              <a:rPr lang="en-US" altLang="zh-CN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, Rajeev Thakur</a:t>
            </a:r>
            <a:endParaRPr lang="en-US" altLang="zh-CN" sz="500" i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cs typeface="Comic Sans MS" charset="0"/>
            </a:endParaRPr>
          </a:p>
          <a:p>
            <a:pPr marL="628650" lvl="1" indent="-171450">
              <a:buFont typeface="Arial"/>
              <a:buChar char="•"/>
              <a:defRPr/>
            </a:pPr>
            <a:r>
              <a:rPr lang="en-US" altLang="zh-CN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[ScalCom’13] Optimization Strategies for MPI-Interoperable Active Messages. Xin Zhao, </a:t>
            </a:r>
            <a:r>
              <a:rPr lang="en-US" altLang="zh-CN" sz="11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Pavan</a:t>
            </a:r>
            <a:r>
              <a:rPr lang="en-US" altLang="zh-CN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 </a:t>
            </a:r>
            <a:r>
              <a:rPr lang="en-US" altLang="zh-CN" sz="11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Balaji</a:t>
            </a:r>
            <a:r>
              <a:rPr lang="en-US" altLang="zh-CN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, William </a:t>
            </a:r>
            <a:r>
              <a:rPr lang="en-US" altLang="zh-CN" sz="11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Gropp</a:t>
            </a:r>
            <a:r>
              <a:rPr lang="en-US" altLang="zh-CN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, Rajeev Thakur. Best Paper Award</a:t>
            </a:r>
            <a:endParaRPr lang="en-US" altLang="zh-CN" sz="500" i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cs typeface="Comic Sans MS" charset="0"/>
            </a:endParaRPr>
          </a:p>
          <a:p>
            <a:pPr marL="628650" lvl="1" indent="-171450">
              <a:buFont typeface="Arial"/>
              <a:buChar char="•"/>
              <a:defRPr/>
            </a:pPr>
            <a:r>
              <a:rPr lang="en-US" altLang="zh-CN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[CCGrid’13] Towards Asynchronous and MPI-Interoperable Active Messages. Xin Zhao, Darius </a:t>
            </a:r>
            <a:r>
              <a:rPr lang="en-US" altLang="zh-CN" sz="11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Buntinas</a:t>
            </a:r>
            <a:r>
              <a:rPr lang="en-US" altLang="zh-CN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, </a:t>
            </a:r>
            <a:r>
              <a:rPr lang="en-US" altLang="zh-CN" sz="11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Judicael</a:t>
            </a:r>
            <a:r>
              <a:rPr lang="en-US" altLang="zh-CN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 </a:t>
            </a:r>
            <a:r>
              <a:rPr lang="en-US" altLang="zh-CN" sz="11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Zounmevo</a:t>
            </a:r>
            <a:r>
              <a:rPr lang="en-US" altLang="zh-CN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, James </a:t>
            </a:r>
            <a:r>
              <a:rPr lang="en-US" altLang="zh-CN" sz="11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Dinan</a:t>
            </a:r>
            <a:r>
              <a:rPr lang="en-US" altLang="zh-CN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, David </a:t>
            </a:r>
            <a:r>
              <a:rPr lang="en-US" altLang="zh-CN" sz="11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Goodell</a:t>
            </a:r>
            <a:r>
              <a:rPr lang="en-US" altLang="zh-CN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, </a:t>
            </a:r>
            <a:r>
              <a:rPr lang="en-US" altLang="zh-CN" sz="11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Pavan</a:t>
            </a:r>
            <a:r>
              <a:rPr lang="en-US" altLang="zh-CN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 </a:t>
            </a:r>
            <a:r>
              <a:rPr lang="en-US" altLang="zh-CN" sz="11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Balaji</a:t>
            </a:r>
            <a:r>
              <a:rPr lang="en-US" altLang="zh-CN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, Rajeev Thakur, Ahmad </a:t>
            </a:r>
            <a:r>
              <a:rPr lang="en-US" altLang="zh-CN" sz="11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Afsahi</a:t>
            </a:r>
            <a:r>
              <a:rPr lang="en-US" altLang="zh-CN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, William </a:t>
            </a:r>
            <a:r>
              <a:rPr lang="en-US" altLang="zh-CN" sz="11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Comic Sans MS" charset="0"/>
              </a:rPr>
              <a:t>Gropp</a:t>
            </a:r>
            <a:endParaRPr lang="en-US" altLang="zh-CN" sz="1100" i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177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2094</TotalTime>
  <Words>659</Words>
  <Application>Microsoft Macintosh PowerPoint</Application>
  <PresentationFormat>全屏显示(4:3)</PresentationFormat>
  <Paragraphs>102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清晰</vt:lpstr>
      <vt:lpstr>Runtime Support for Irregular Computations in MPI-Based Applications</vt:lpstr>
      <vt:lpstr>Irregular Applications</vt:lpstr>
      <vt:lpstr>Main Concerns of MPI with Irregular Applications</vt:lpstr>
      <vt:lpstr>Plan of Study</vt:lpstr>
      <vt:lpstr>Thanks!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Runtime Support for Irregular Computations in MPI-Based Applications</dc:title>
  <dc:creator>Xin Zhao</dc:creator>
  <cp:lastModifiedBy>Xin Zhao</cp:lastModifiedBy>
  <cp:revision>827</cp:revision>
  <cp:lastPrinted>2015-05-04T23:58:06Z</cp:lastPrinted>
  <dcterms:created xsi:type="dcterms:W3CDTF">2015-05-02T22:21:56Z</dcterms:created>
  <dcterms:modified xsi:type="dcterms:W3CDTF">2015-05-21T02:47:39Z</dcterms:modified>
</cp:coreProperties>
</file>