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6" d="100"/>
          <a:sy n="106" d="100"/>
        </p:scale>
        <p:origin x="-7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DC88A1-702A-4001-95A6-5E4C53708939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7244EF-CF77-4BB3-959B-85C0FE69F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2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80E01A-4292-4448-A85F-11E43946977D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F868F9-5C66-4A34-A041-0886DAD66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53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oe_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itle header_Blue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066800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DC042-8A1E-4F3F-93D0-5748739035BF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4E9010-A5EC-4D90-87E6-67D211F77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0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83F8C-EFC8-4888-B9B9-5791AA4E65C1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55555C-AC93-4DAB-A786-E1AC19CB0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7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618EE-C882-4BD9-93C4-4F7832C12AE0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0FA5D6-2B85-49F9-AD39-68A9273C0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69075"/>
            <a:ext cx="1371600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fld id="{91097FCD-CC2E-4882-A4FA-CED2205BEB7F}" type="datetime1">
              <a:rPr lang="en-US" altLang="en-US"/>
              <a:pPr/>
              <a:t>5/1/2015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5F5F5F"/>
                </a:solidFill>
              </a:defRPr>
            </a:lvl1pPr>
          </a:lstStyle>
          <a:p>
            <a:fld id="{E1E76938-469B-4FC6-B81E-F838310A65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kern="1200">
          <a:solidFill>
            <a:srgbClr val="000000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–"/>
        <a:defRPr sz="16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–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»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Ken </a:t>
            </a:r>
            <a:r>
              <a:rPr lang="en-US" altLang="en-US" dirty="0" err="1" smtClean="0">
                <a:ea typeface="ＭＳ Ｐゴシック" pitchFamily="34" charset="-128"/>
              </a:rPr>
              <a:t>Raffenetti</a:t>
            </a:r>
            <a:r>
              <a:rPr lang="en-US" altLang="en-US" dirty="0" smtClean="0">
                <a:ea typeface="ＭＳ Ｐゴシック" pitchFamily="34" charset="-128"/>
              </a:rPr>
              <a:t>, Antonio J. Pena, </a:t>
            </a:r>
            <a:r>
              <a:rPr lang="en-US" altLang="en-US" dirty="0" err="1" smtClean="0">
                <a:ea typeface="ＭＳ Ｐゴシック" pitchFamily="34" charset="-128"/>
              </a:rPr>
              <a:t>Pavan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Balaji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{</a:t>
            </a:r>
            <a:r>
              <a:rPr lang="en-US" altLang="en-US" dirty="0" err="1" smtClean="0">
                <a:ea typeface="ＭＳ Ｐゴシック" pitchFamily="34" charset="-128"/>
              </a:rPr>
              <a:t>kraffenetti,apenya,balaji</a:t>
            </a:r>
            <a:r>
              <a:rPr lang="en-US" altLang="en-US" dirty="0" smtClean="0">
                <a:ea typeface="ＭＳ Ｐゴシック" pitchFamily="34" charset="-128"/>
              </a:rPr>
              <a:t>}@anl.gov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Trebuchet MS" pitchFamily="34" charset="0"/>
                <a:ea typeface="ＭＳ Ｐゴシック" pitchFamily="34" charset="-128"/>
              </a:rPr>
              <a:t>Towards Implementing Robust Support for Portals 4 Networks in MPICH</a:t>
            </a:r>
            <a:endParaRPr lang="en-US" altLang="en-US" dirty="0" smtClean="0"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492875"/>
            <a:ext cx="381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3E9FE3-FCCD-4CD5-B93E-327E5B6AB19E}" type="slidenum">
              <a:rPr lang="en-US" altLang="en-US" sz="900">
                <a:solidFill>
                  <a:srgbClr val="5F5F5F"/>
                </a:solidFill>
              </a:rPr>
              <a:pPr eaLnBrk="1" hangingPunct="1"/>
              <a:t>1</a:t>
            </a:fld>
            <a:endParaRPr lang="en-US" altLang="en-US" sz="90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Portals 4 </a:t>
            </a:r>
            <a:r>
              <a:rPr lang="en-US" dirty="0" err="1" smtClean="0"/>
              <a:t>netmod</a:t>
            </a:r>
            <a:r>
              <a:rPr lang="en-US" dirty="0" smtClean="0"/>
              <a:t> in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149908"/>
            <a:ext cx="8229600" cy="4525963"/>
          </a:xfrm>
        </p:spPr>
        <p:txBody>
          <a:bodyPr/>
          <a:lstStyle/>
          <a:p>
            <a:r>
              <a:rPr lang="en-US" dirty="0" smtClean="0"/>
              <a:t>Portals 4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Connectionless</a:t>
            </a:r>
            <a:r>
              <a:rPr lang="en-US" dirty="0"/>
              <a:t>, hardware independent network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Portals 4 </a:t>
            </a:r>
            <a:r>
              <a:rPr lang="en-US" dirty="0" err="1" smtClean="0"/>
              <a:t>netmod</a:t>
            </a:r>
            <a:r>
              <a:rPr lang="en-US" dirty="0" smtClean="0"/>
              <a:t> in MPICH 3.2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Network module (</a:t>
            </a:r>
            <a:r>
              <a:rPr lang="en-US" dirty="0" err="1" smtClean="0"/>
              <a:t>netmod</a:t>
            </a:r>
            <a:r>
              <a:rPr lang="en-US" dirty="0" smtClean="0"/>
              <a:t>) responsible for non-local communication</a:t>
            </a:r>
            <a:endParaRPr lang="en-US" dirty="0" smtClean="0"/>
          </a:p>
          <a:p>
            <a:pPr lvl="1"/>
            <a:r>
              <a:rPr lang="en-US" dirty="0" smtClean="0"/>
              <a:t>Relies on </a:t>
            </a:r>
            <a:r>
              <a:rPr lang="en-US" dirty="0" smtClean="0"/>
              <a:t>Portals 4 </a:t>
            </a:r>
            <a:r>
              <a:rPr lang="en-US" dirty="0" smtClean="0"/>
              <a:t>MEs (matching list entries)</a:t>
            </a:r>
            <a:endParaRPr lang="en-US" dirty="0"/>
          </a:p>
          <a:p>
            <a:pPr lvl="2"/>
            <a:r>
              <a:rPr lang="en-US" sz="1600" dirty="0" smtClean="0"/>
              <a:t>MPI matching offloaded to hardware</a:t>
            </a:r>
            <a:endParaRPr lang="en-US" sz="1600" dirty="0" smtClean="0"/>
          </a:p>
          <a:p>
            <a:pPr lvl="1"/>
            <a:r>
              <a:rPr lang="en-US" dirty="0" smtClean="0"/>
              <a:t>Messaging design</a:t>
            </a:r>
          </a:p>
          <a:p>
            <a:pPr lvl="2"/>
            <a:r>
              <a:rPr lang="en-US" sz="1600" dirty="0" smtClean="0"/>
              <a:t>Messages &lt;= eager threshold in single </a:t>
            </a:r>
            <a:r>
              <a:rPr lang="en-US" sz="1600" dirty="0" err="1" smtClean="0"/>
              <a:t>PtlPut</a:t>
            </a:r>
            <a:r>
              <a:rPr lang="en-US" sz="1600" dirty="0" smtClean="0"/>
              <a:t> operation</a:t>
            </a:r>
          </a:p>
          <a:p>
            <a:pPr lvl="2"/>
            <a:r>
              <a:rPr lang="en-US" sz="1600" dirty="0" smtClean="0"/>
              <a:t>Hybrid Put/Get protocol for larger messages (receiver gets the rest of the data)</a:t>
            </a:r>
          </a:p>
          <a:p>
            <a:pPr lvl="2"/>
            <a:r>
              <a:rPr lang="en-US" sz="1600" dirty="0" smtClean="0"/>
              <a:t>Support for messages greater than implementation defined </a:t>
            </a:r>
            <a:r>
              <a:rPr lang="en-US" sz="1600" dirty="0" err="1" smtClean="0"/>
              <a:t>max_msg_size</a:t>
            </a:r>
            <a:endParaRPr lang="en-US" sz="1600" dirty="0"/>
          </a:p>
          <a:p>
            <a:pPr marL="914400" lvl="2" indent="0">
              <a:buNone/>
            </a:pPr>
            <a:endParaRPr lang="en-US" sz="1200" dirty="0" smtClean="0"/>
          </a:p>
          <a:p>
            <a:pPr marL="914400" lvl="2" indent="0">
              <a:buNone/>
            </a:pPr>
            <a:endParaRPr lang="en-US" sz="1000" dirty="0" smtClean="0"/>
          </a:p>
          <a:p>
            <a:pPr lvl="2"/>
            <a:endParaRPr lang="en-US" sz="1000" dirty="0" smtClean="0"/>
          </a:p>
          <a:p>
            <a:pPr lvl="2"/>
            <a:endParaRPr lang="en-US" sz="1000" dirty="0" smtClean="0"/>
          </a:p>
          <a:p>
            <a:pPr lvl="2"/>
            <a:endParaRPr lang="en-US" sz="1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9700"/>
            <a:ext cx="384175" cy="365125"/>
          </a:xfrm>
          <a:prstGeom prst="rect">
            <a:avLst/>
          </a:prstGeom>
        </p:spPr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2053281" y="464717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053281" y="48757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053281" y="51043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51222" y="55615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053281" y="53329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96681" y="464717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396681" y="48757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396681" y="51043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396680" y="5561571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96681" y="533297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86" name="Straight Arrow Connector 85"/>
          <p:cNvCxnSpPr>
            <a:stCxn id="71" idx="3"/>
            <a:endCxn id="80" idx="1"/>
          </p:cNvCxnSpPr>
          <p:nvPr/>
        </p:nvCxnSpPr>
        <p:spPr bwMode="auto">
          <a:xfrm>
            <a:off x="2967681" y="4761470"/>
            <a:ext cx="3429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67200" y="4392138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PtlPut</a:t>
            </a:r>
            <a:endParaRPr lang="en-US" dirty="0"/>
          </a:p>
        </p:txBody>
      </p:sp>
      <p:cxnSp>
        <p:nvCxnSpPr>
          <p:cNvPr id="98" name="Curved Connector 97"/>
          <p:cNvCxnSpPr>
            <a:stCxn id="81" idx="1"/>
          </p:cNvCxnSpPr>
          <p:nvPr/>
        </p:nvCxnSpPr>
        <p:spPr bwMode="auto">
          <a:xfrm rot="10800000" flipV="1">
            <a:off x="6396681" y="4990070"/>
            <a:ext cx="12700" cy="685800"/>
          </a:xfrm>
          <a:prstGeom prst="curvedConnector3">
            <a:avLst>
              <a:gd name="adj1" fmla="val 26610811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296434" y="5117756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6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Portals 4 </a:t>
            </a:r>
            <a:r>
              <a:rPr lang="en-US" dirty="0" smtClean="0"/>
              <a:t>-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181600" cy="4602163"/>
          </a:xfrm>
        </p:spPr>
        <p:txBody>
          <a:bodyPr/>
          <a:lstStyle/>
          <a:p>
            <a:r>
              <a:rPr lang="en-US" dirty="0" smtClean="0"/>
              <a:t>Multiple scenarios can cause </a:t>
            </a:r>
            <a:r>
              <a:rPr lang="en-US" dirty="0" smtClean="0"/>
              <a:t>Portals 4 </a:t>
            </a:r>
            <a:r>
              <a:rPr lang="en-US" dirty="0" smtClean="0"/>
              <a:t>to go into flow control state</a:t>
            </a:r>
          </a:p>
          <a:p>
            <a:pPr lvl="1"/>
            <a:r>
              <a:rPr lang="en-US" dirty="0" smtClean="0"/>
              <a:t>Event queue overflow</a:t>
            </a:r>
          </a:p>
          <a:p>
            <a:pPr lvl="1"/>
            <a:r>
              <a:rPr lang="en-US" dirty="0" smtClean="0"/>
              <a:t>Unexpected buffer exhaustion</a:t>
            </a:r>
          </a:p>
          <a:p>
            <a:r>
              <a:rPr lang="en-US" dirty="0" smtClean="0"/>
              <a:t>MPICH adds a reliability layer </a:t>
            </a:r>
            <a:r>
              <a:rPr lang="en-US" dirty="0" smtClean="0"/>
              <a:t>(</a:t>
            </a:r>
            <a:r>
              <a:rPr lang="en-US" dirty="0" err="1"/>
              <a:t>R</a:t>
            </a:r>
            <a:r>
              <a:rPr lang="en-US" dirty="0" err="1" smtClean="0"/>
              <a:t>portals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a separate EQ for origin side events</a:t>
            </a:r>
          </a:p>
          <a:p>
            <a:pPr lvl="2"/>
            <a:r>
              <a:rPr lang="en-US" dirty="0" smtClean="0"/>
              <a:t>Queues operations if they will overflow the local EQ</a:t>
            </a:r>
          </a:p>
          <a:p>
            <a:pPr lvl="1"/>
            <a:r>
              <a:rPr lang="en-US" dirty="0" smtClean="0"/>
              <a:t>Recovery from flow control events</a:t>
            </a:r>
          </a:p>
          <a:p>
            <a:pPr lvl="2"/>
            <a:r>
              <a:rPr lang="en-US" dirty="0" smtClean="0"/>
              <a:t>Global protocol to </a:t>
            </a:r>
            <a:r>
              <a:rPr lang="en-US" dirty="0" err="1" smtClean="0"/>
              <a:t>quiesce</a:t>
            </a:r>
            <a:r>
              <a:rPr lang="en-US" dirty="0" smtClean="0"/>
              <a:t> the network in </a:t>
            </a:r>
            <a:r>
              <a:rPr lang="en-US" dirty="0" err="1" smtClean="0"/>
              <a:t>rportals</a:t>
            </a:r>
            <a:endParaRPr lang="en-US" dirty="0" smtClean="0"/>
          </a:p>
          <a:p>
            <a:pPr lvl="3"/>
            <a:r>
              <a:rPr lang="en-US" dirty="0" smtClean="0"/>
              <a:t>Pause/Pause </a:t>
            </a:r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Unpause</a:t>
            </a:r>
            <a:endParaRPr lang="en-US" dirty="0"/>
          </a:p>
          <a:p>
            <a:pPr lvl="2"/>
            <a:r>
              <a:rPr lang="en-US" dirty="0" err="1" smtClean="0"/>
              <a:t>NACKed</a:t>
            </a:r>
            <a:r>
              <a:rPr lang="en-US" dirty="0" smtClean="0"/>
              <a:t> operations are re-issued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9700"/>
            <a:ext cx="384175" cy="365125"/>
          </a:xfrm>
          <a:prstGeom prst="rect">
            <a:avLst/>
          </a:prstGeom>
        </p:spPr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椭圆 16"/>
          <p:cNvSpPr/>
          <p:nvPr/>
        </p:nvSpPr>
        <p:spPr>
          <a:xfrm>
            <a:off x="6887866" y="2604731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6625247" y="2969642"/>
            <a:ext cx="632787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target 0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8" name="文本框 21"/>
          <p:cNvSpPr txBox="1"/>
          <p:nvPr/>
        </p:nvSpPr>
        <p:spPr>
          <a:xfrm>
            <a:off x="7242878" y="2964822"/>
            <a:ext cx="5850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</a:t>
            </a:r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arget 1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9" name="直线箭头连接符 25"/>
          <p:cNvCxnSpPr>
            <a:stCxn id="11" idx="3"/>
            <a:endCxn id="12" idx="1"/>
          </p:cNvCxnSpPr>
          <p:nvPr/>
        </p:nvCxnSpPr>
        <p:spPr>
          <a:xfrm>
            <a:off x="7020887" y="2927641"/>
            <a:ext cx="434494" cy="11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28"/>
          <p:cNvCxnSpPr>
            <a:stCxn id="12" idx="3"/>
            <a:endCxn id="13" idx="1"/>
          </p:cNvCxnSpPr>
          <p:nvPr/>
        </p:nvCxnSpPr>
        <p:spPr>
          <a:xfrm>
            <a:off x="7613873" y="2928742"/>
            <a:ext cx="441897" cy="103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菱形 35"/>
          <p:cNvSpPr/>
          <p:nvPr/>
        </p:nvSpPr>
        <p:spPr>
          <a:xfrm>
            <a:off x="6862395" y="2851204"/>
            <a:ext cx="158492" cy="15287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2" name="菱形 39"/>
          <p:cNvSpPr/>
          <p:nvPr/>
        </p:nvSpPr>
        <p:spPr>
          <a:xfrm>
            <a:off x="7455381" y="2852305"/>
            <a:ext cx="158492" cy="15287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3" name="菱形 42"/>
          <p:cNvSpPr/>
          <p:nvPr/>
        </p:nvSpPr>
        <p:spPr>
          <a:xfrm>
            <a:off x="8055770" y="2853335"/>
            <a:ext cx="158492" cy="15287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4" name="椭圆 44"/>
          <p:cNvSpPr/>
          <p:nvPr/>
        </p:nvSpPr>
        <p:spPr>
          <a:xfrm>
            <a:off x="6887866" y="2369565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latin typeface="Optima"/>
              <a:cs typeface="Optima"/>
            </a:endParaRPr>
          </a:p>
        </p:txBody>
      </p:sp>
      <p:sp>
        <p:nvSpPr>
          <p:cNvPr id="15" name="椭圆 45"/>
          <p:cNvSpPr/>
          <p:nvPr/>
        </p:nvSpPr>
        <p:spPr>
          <a:xfrm>
            <a:off x="6887901" y="2113781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>
              <a:latin typeface="Optima"/>
              <a:cs typeface="Optima"/>
            </a:endParaRPr>
          </a:p>
        </p:txBody>
      </p:sp>
      <p:sp>
        <p:nvSpPr>
          <p:cNvPr id="16" name="椭圆 46"/>
          <p:cNvSpPr/>
          <p:nvPr/>
        </p:nvSpPr>
        <p:spPr>
          <a:xfrm>
            <a:off x="7480853" y="2611601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7" name="椭圆 47"/>
          <p:cNvSpPr/>
          <p:nvPr/>
        </p:nvSpPr>
        <p:spPr>
          <a:xfrm>
            <a:off x="7485263" y="2385657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8" name="椭圆 49"/>
          <p:cNvSpPr/>
          <p:nvPr/>
        </p:nvSpPr>
        <p:spPr>
          <a:xfrm>
            <a:off x="8082632" y="2617854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19" name="椭圆 50"/>
          <p:cNvSpPr/>
          <p:nvPr/>
        </p:nvSpPr>
        <p:spPr>
          <a:xfrm>
            <a:off x="8082658" y="2386120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sp>
        <p:nvSpPr>
          <p:cNvPr id="20" name="椭圆 51"/>
          <p:cNvSpPr/>
          <p:nvPr/>
        </p:nvSpPr>
        <p:spPr>
          <a:xfrm>
            <a:off x="8081457" y="2141669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cxnSp>
        <p:nvCxnSpPr>
          <p:cNvPr id="21" name="直线箭头连接符 53"/>
          <p:cNvCxnSpPr>
            <a:stCxn id="11" idx="0"/>
            <a:endCxn id="6" idx="4"/>
          </p:cNvCxnSpPr>
          <p:nvPr/>
        </p:nvCxnSpPr>
        <p:spPr>
          <a:xfrm flipH="1" flipV="1">
            <a:off x="6940225" y="2706376"/>
            <a:ext cx="1416" cy="1448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58"/>
          <p:cNvCxnSpPr>
            <a:stCxn id="14" idx="0"/>
            <a:endCxn id="15" idx="4"/>
          </p:cNvCxnSpPr>
          <p:nvPr/>
        </p:nvCxnSpPr>
        <p:spPr>
          <a:xfrm flipV="1">
            <a:off x="6940225" y="2215426"/>
            <a:ext cx="35" cy="1541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61"/>
          <p:cNvCxnSpPr>
            <a:stCxn id="12" idx="0"/>
            <a:endCxn id="16" idx="4"/>
          </p:cNvCxnSpPr>
          <p:nvPr/>
        </p:nvCxnSpPr>
        <p:spPr>
          <a:xfrm flipH="1" flipV="1">
            <a:off x="7533212" y="2713246"/>
            <a:ext cx="1415" cy="1390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67"/>
          <p:cNvSpPr/>
          <p:nvPr/>
        </p:nvSpPr>
        <p:spPr>
          <a:xfrm>
            <a:off x="8080004" y="1885181"/>
            <a:ext cx="104718" cy="101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Optima"/>
              <a:cs typeface="Optima"/>
            </a:endParaRPr>
          </a:p>
        </p:txBody>
      </p:sp>
      <p:cxnSp>
        <p:nvCxnSpPr>
          <p:cNvPr id="25" name="直线箭头连接符 68"/>
          <p:cNvCxnSpPr>
            <a:stCxn id="13" idx="0"/>
            <a:endCxn id="18" idx="4"/>
          </p:cNvCxnSpPr>
          <p:nvPr/>
        </p:nvCxnSpPr>
        <p:spPr>
          <a:xfrm flipH="1" flipV="1">
            <a:off x="8134991" y="2719499"/>
            <a:ext cx="25" cy="1338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65"/>
          <p:cNvCxnSpPr>
            <a:stCxn id="6" idx="0"/>
            <a:endCxn id="14" idx="4"/>
          </p:cNvCxnSpPr>
          <p:nvPr/>
        </p:nvCxnSpPr>
        <p:spPr>
          <a:xfrm flipV="1">
            <a:off x="6940225" y="2471210"/>
            <a:ext cx="0" cy="1335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91"/>
          <p:cNvCxnSpPr>
            <a:stCxn id="16" idx="0"/>
            <a:endCxn id="17" idx="4"/>
          </p:cNvCxnSpPr>
          <p:nvPr/>
        </p:nvCxnSpPr>
        <p:spPr>
          <a:xfrm flipV="1">
            <a:off x="7533212" y="2487302"/>
            <a:ext cx="4410" cy="12429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127"/>
          <p:cNvCxnSpPr>
            <a:stCxn id="20" idx="0"/>
            <a:endCxn id="24" idx="4"/>
          </p:cNvCxnSpPr>
          <p:nvPr/>
        </p:nvCxnSpPr>
        <p:spPr>
          <a:xfrm flipH="1" flipV="1">
            <a:off x="8132363" y="1986826"/>
            <a:ext cx="1453" cy="1548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29"/>
          <p:cNvCxnSpPr>
            <a:stCxn id="19" idx="0"/>
            <a:endCxn id="20" idx="4"/>
          </p:cNvCxnSpPr>
          <p:nvPr/>
        </p:nvCxnSpPr>
        <p:spPr>
          <a:xfrm flipH="1" flipV="1">
            <a:off x="8133816" y="2243314"/>
            <a:ext cx="1201" cy="142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31"/>
          <p:cNvCxnSpPr>
            <a:stCxn id="18" idx="0"/>
            <a:endCxn id="19" idx="4"/>
          </p:cNvCxnSpPr>
          <p:nvPr/>
        </p:nvCxnSpPr>
        <p:spPr>
          <a:xfrm flipV="1">
            <a:off x="8134991" y="2487765"/>
            <a:ext cx="26" cy="13008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180"/>
          <p:cNvSpPr txBox="1"/>
          <p:nvPr/>
        </p:nvSpPr>
        <p:spPr>
          <a:xfrm>
            <a:off x="7020887" y="2672607"/>
            <a:ext cx="432677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op 0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32" name="文本框 181"/>
          <p:cNvSpPr txBox="1"/>
          <p:nvPr/>
        </p:nvSpPr>
        <p:spPr>
          <a:xfrm>
            <a:off x="7020887" y="2516311"/>
            <a:ext cx="434493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</a:t>
            </a:r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p 1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33" name="文本框 182"/>
          <p:cNvSpPr txBox="1"/>
          <p:nvPr/>
        </p:nvSpPr>
        <p:spPr>
          <a:xfrm>
            <a:off x="7020886" y="2347185"/>
            <a:ext cx="432679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</a:t>
            </a:r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p 2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34" name="文本框 21"/>
          <p:cNvSpPr txBox="1"/>
          <p:nvPr/>
        </p:nvSpPr>
        <p:spPr>
          <a:xfrm>
            <a:off x="7823575" y="2953634"/>
            <a:ext cx="6200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target 2</a:t>
            </a:r>
            <a:endParaRPr kumimoji="1" lang="zh-CN" altLang="en-US" sz="9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35" name="直线箭头连接符 25"/>
          <p:cNvCxnSpPr>
            <a:endCxn id="18" idx="6"/>
          </p:cNvCxnSpPr>
          <p:nvPr/>
        </p:nvCxnSpPr>
        <p:spPr>
          <a:xfrm flipH="1">
            <a:off x="8187350" y="2668225"/>
            <a:ext cx="164606" cy="45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21"/>
          <p:cNvSpPr txBox="1"/>
          <p:nvPr/>
        </p:nvSpPr>
        <p:spPr>
          <a:xfrm>
            <a:off x="8313451" y="2562098"/>
            <a:ext cx="546263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900" b="1" i="1" dirty="0" smtClean="0">
                <a:solidFill>
                  <a:srgbClr val="3366FF"/>
                </a:solidFill>
                <a:latin typeface="Optima"/>
                <a:cs typeface="Optima"/>
              </a:rPr>
              <a:t>issued</a:t>
            </a:r>
            <a:endParaRPr kumimoji="1" lang="zh-CN" altLang="en-US" sz="900" b="1" i="1" dirty="0">
              <a:solidFill>
                <a:srgbClr val="3366FF"/>
              </a:solidFill>
              <a:latin typeface="Optima"/>
              <a:cs typeface="Optima"/>
            </a:endParaRPr>
          </a:p>
        </p:txBody>
      </p:sp>
      <p:cxnSp>
        <p:nvCxnSpPr>
          <p:cNvPr id="37" name="直线箭头连接符 25"/>
          <p:cNvCxnSpPr>
            <a:endCxn id="19" idx="6"/>
          </p:cNvCxnSpPr>
          <p:nvPr/>
        </p:nvCxnSpPr>
        <p:spPr>
          <a:xfrm flipH="1" flipV="1">
            <a:off x="8187376" y="2436943"/>
            <a:ext cx="163105" cy="203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25"/>
          <p:cNvCxnSpPr>
            <a:endCxn id="20" idx="6"/>
          </p:cNvCxnSpPr>
          <p:nvPr/>
        </p:nvCxnSpPr>
        <p:spPr>
          <a:xfrm flipH="1">
            <a:off x="8186175" y="2192492"/>
            <a:ext cx="16430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rved Left Arrow 38"/>
          <p:cNvSpPr/>
          <p:nvPr/>
        </p:nvSpPr>
        <p:spPr>
          <a:xfrm rot="5400000">
            <a:off x="7450693" y="2688648"/>
            <a:ext cx="172615" cy="1190722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5400000">
            <a:off x="7708121" y="2927033"/>
            <a:ext cx="172376" cy="681416"/>
          </a:xfrm>
          <a:prstGeom prst="curved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21"/>
          <p:cNvSpPr txBox="1"/>
          <p:nvPr/>
        </p:nvSpPr>
        <p:spPr>
          <a:xfrm>
            <a:off x="6233777" y="2546224"/>
            <a:ext cx="525544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b="1" i="1" dirty="0" err="1" smtClean="0">
                <a:solidFill>
                  <a:srgbClr val="33CC00"/>
                </a:solidFill>
                <a:latin typeface="Optima"/>
                <a:cs typeface="Optima"/>
              </a:rPr>
              <a:t>acked</a:t>
            </a:r>
            <a:endParaRPr kumimoji="1" lang="zh-CN" altLang="en-US" sz="900" b="1" i="1" dirty="0">
              <a:solidFill>
                <a:srgbClr val="33CC00"/>
              </a:solidFill>
              <a:latin typeface="Optima"/>
              <a:cs typeface="Optima"/>
            </a:endParaRPr>
          </a:p>
        </p:txBody>
      </p:sp>
      <p:cxnSp>
        <p:nvCxnSpPr>
          <p:cNvPr id="42" name="直线箭头连接符 25"/>
          <p:cNvCxnSpPr>
            <a:stCxn id="41" idx="3"/>
            <a:endCxn id="6" idx="2"/>
          </p:cNvCxnSpPr>
          <p:nvPr/>
        </p:nvCxnSpPr>
        <p:spPr>
          <a:xfrm flipV="1">
            <a:off x="6759321" y="2655554"/>
            <a:ext cx="128545" cy="608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21"/>
          <p:cNvSpPr txBox="1"/>
          <p:nvPr/>
        </p:nvSpPr>
        <p:spPr>
          <a:xfrm>
            <a:off x="6230501" y="2304971"/>
            <a:ext cx="525544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b="1" i="1" dirty="0" err="1" smtClean="0">
                <a:solidFill>
                  <a:srgbClr val="33CC00"/>
                </a:solidFill>
                <a:latin typeface="Optima"/>
                <a:cs typeface="Optima"/>
              </a:rPr>
              <a:t>acked</a:t>
            </a:r>
            <a:endParaRPr kumimoji="1" lang="zh-CN" altLang="en-US" sz="900" b="1" i="1" dirty="0">
              <a:solidFill>
                <a:srgbClr val="33CC00"/>
              </a:solidFill>
              <a:latin typeface="Optima"/>
              <a:cs typeface="Optima"/>
            </a:endParaRPr>
          </a:p>
        </p:txBody>
      </p:sp>
      <p:cxnSp>
        <p:nvCxnSpPr>
          <p:cNvPr id="44" name="直线箭头连接符 25"/>
          <p:cNvCxnSpPr>
            <a:stCxn id="43" idx="3"/>
            <a:endCxn id="14" idx="2"/>
          </p:cNvCxnSpPr>
          <p:nvPr/>
        </p:nvCxnSpPr>
        <p:spPr>
          <a:xfrm>
            <a:off x="6756045" y="2420387"/>
            <a:ext cx="131821" cy="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21"/>
          <p:cNvSpPr txBox="1"/>
          <p:nvPr/>
        </p:nvSpPr>
        <p:spPr>
          <a:xfrm>
            <a:off x="6186867" y="2049187"/>
            <a:ext cx="572454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b="1" i="1" dirty="0" smtClean="0">
                <a:solidFill>
                  <a:srgbClr val="3366FF"/>
                </a:solidFill>
                <a:latin typeface="Optima"/>
                <a:cs typeface="Optima"/>
              </a:rPr>
              <a:t>issued</a:t>
            </a:r>
            <a:endParaRPr kumimoji="1" lang="zh-CN" altLang="en-US" sz="900" b="1" i="1" dirty="0">
              <a:solidFill>
                <a:srgbClr val="3366FF"/>
              </a:solidFill>
              <a:latin typeface="Optima"/>
              <a:cs typeface="Optima"/>
            </a:endParaRPr>
          </a:p>
        </p:txBody>
      </p:sp>
      <p:cxnSp>
        <p:nvCxnSpPr>
          <p:cNvPr id="46" name="直线箭头连接符 25"/>
          <p:cNvCxnSpPr>
            <a:stCxn id="45" idx="3"/>
            <a:endCxn id="15" idx="2"/>
          </p:cNvCxnSpPr>
          <p:nvPr/>
        </p:nvCxnSpPr>
        <p:spPr>
          <a:xfrm>
            <a:off x="6759321" y="2164603"/>
            <a:ext cx="128580" cy="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21"/>
          <p:cNvSpPr txBox="1"/>
          <p:nvPr/>
        </p:nvSpPr>
        <p:spPr>
          <a:xfrm>
            <a:off x="6303425" y="3160343"/>
            <a:ext cx="592812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 smtClean="0">
                <a:solidFill>
                  <a:srgbClr val="FF0000"/>
                </a:solidFill>
                <a:latin typeface="Optima"/>
                <a:cs typeface="Optima"/>
              </a:rPr>
              <a:t>PAUSE</a:t>
            </a:r>
            <a:endParaRPr kumimoji="1" lang="zh-CN" altLang="en-US" sz="900" b="1" i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  <p:sp>
        <p:nvSpPr>
          <p:cNvPr id="48" name="Curved Right Arrow 47"/>
          <p:cNvSpPr/>
          <p:nvPr/>
        </p:nvSpPr>
        <p:spPr>
          <a:xfrm rot="16200000">
            <a:off x="7423942" y="2977088"/>
            <a:ext cx="227361" cy="1194792"/>
          </a:xfrm>
          <a:prstGeom prst="curved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16200000">
            <a:off x="7747438" y="3242235"/>
            <a:ext cx="137248" cy="637919"/>
          </a:xfrm>
          <a:prstGeom prst="curved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文本框 21"/>
          <p:cNvSpPr txBox="1"/>
          <p:nvPr/>
        </p:nvSpPr>
        <p:spPr>
          <a:xfrm>
            <a:off x="6186867" y="3391175"/>
            <a:ext cx="753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 smtClean="0">
                <a:solidFill>
                  <a:srgbClr val="3366FF"/>
                </a:solidFill>
                <a:latin typeface="Optima"/>
                <a:cs typeface="Optima"/>
              </a:rPr>
              <a:t>PAUSE ACK</a:t>
            </a:r>
            <a:endParaRPr kumimoji="1" lang="zh-CN" altLang="en-US" sz="900" b="1" i="1" dirty="0">
              <a:solidFill>
                <a:srgbClr val="3366FF"/>
              </a:solidFill>
              <a:latin typeface="Optima"/>
              <a:cs typeface="Optima"/>
            </a:endParaRPr>
          </a:p>
        </p:txBody>
      </p:sp>
      <p:sp>
        <p:nvSpPr>
          <p:cNvPr id="51" name="Curved Left Arrow 50"/>
          <p:cNvSpPr/>
          <p:nvPr/>
        </p:nvSpPr>
        <p:spPr>
          <a:xfrm rot="5400000">
            <a:off x="7460992" y="3249882"/>
            <a:ext cx="152018" cy="1190720"/>
          </a:xfrm>
          <a:prstGeom prst="curvedLeftArrow">
            <a:avLst/>
          </a:prstGeom>
          <a:solidFill>
            <a:srgbClr val="00C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rot="5400000">
            <a:off x="7730261" y="3476642"/>
            <a:ext cx="125405" cy="678794"/>
          </a:xfrm>
          <a:prstGeom prst="curvedLeftArrow">
            <a:avLst/>
          </a:prstGeom>
          <a:solidFill>
            <a:srgbClr val="00C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文本框 21"/>
          <p:cNvSpPr txBox="1"/>
          <p:nvPr/>
        </p:nvSpPr>
        <p:spPr>
          <a:xfrm>
            <a:off x="6171513" y="3731291"/>
            <a:ext cx="784064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 smtClean="0">
                <a:solidFill>
                  <a:srgbClr val="00CE00"/>
                </a:solidFill>
                <a:latin typeface="Optima"/>
                <a:cs typeface="Optima"/>
              </a:rPr>
              <a:t>UNPAUSE</a:t>
            </a:r>
            <a:endParaRPr kumimoji="1" lang="zh-CN" altLang="en-US" sz="900" b="1" i="1" dirty="0">
              <a:solidFill>
                <a:srgbClr val="00CE00"/>
              </a:solidFill>
              <a:latin typeface="Optima"/>
              <a:cs typeface="Optima"/>
            </a:endParaRPr>
          </a:p>
        </p:txBody>
      </p:sp>
      <p:sp>
        <p:nvSpPr>
          <p:cNvPr id="54" name="Right Brace 53"/>
          <p:cNvSpPr/>
          <p:nvPr/>
        </p:nvSpPr>
        <p:spPr>
          <a:xfrm>
            <a:off x="8281565" y="3159908"/>
            <a:ext cx="140783" cy="7624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6" name="文本框 21"/>
          <p:cNvSpPr txBox="1"/>
          <p:nvPr/>
        </p:nvSpPr>
        <p:spPr>
          <a:xfrm>
            <a:off x="6925125" y="4053894"/>
            <a:ext cx="135644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 smtClean="0">
                <a:solidFill>
                  <a:srgbClr val="3366FF"/>
                </a:solidFill>
                <a:latin typeface="Optima"/>
                <a:cs typeface="Optima"/>
              </a:rPr>
              <a:t>Explicit flow-control when hardware cannot handle messages</a:t>
            </a:r>
            <a:endParaRPr kumimoji="1" lang="zh-CN" altLang="en-US" sz="900" b="1" i="1" dirty="0">
              <a:solidFill>
                <a:srgbClr val="3366FF"/>
              </a:solidFill>
              <a:latin typeface="Optima"/>
              <a:cs typeface="Optima"/>
            </a:endParaRPr>
          </a:p>
        </p:txBody>
      </p:sp>
      <p:sp>
        <p:nvSpPr>
          <p:cNvPr id="58" name="文本框 21"/>
          <p:cNvSpPr txBox="1"/>
          <p:nvPr/>
        </p:nvSpPr>
        <p:spPr>
          <a:xfrm>
            <a:off x="8306140" y="2308263"/>
            <a:ext cx="695428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900" b="1" i="1" dirty="0" smtClean="0">
                <a:solidFill>
                  <a:srgbClr val="3366FF"/>
                </a:solidFill>
                <a:latin typeface="Optima"/>
                <a:cs typeface="Optima"/>
              </a:rPr>
              <a:t>issued</a:t>
            </a:r>
            <a:endParaRPr kumimoji="1" lang="zh-CN" altLang="en-US" sz="900" b="1" i="1" dirty="0">
              <a:solidFill>
                <a:srgbClr val="3366FF"/>
              </a:solidFill>
              <a:latin typeface="Optima"/>
              <a:cs typeface="Optima"/>
            </a:endParaRPr>
          </a:p>
        </p:txBody>
      </p:sp>
      <p:sp>
        <p:nvSpPr>
          <p:cNvPr id="59" name="文本框 21"/>
          <p:cNvSpPr txBox="1"/>
          <p:nvPr/>
        </p:nvSpPr>
        <p:spPr>
          <a:xfrm>
            <a:off x="8306140" y="2061782"/>
            <a:ext cx="626495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900" b="1" i="1" dirty="0" err="1" smtClean="0">
                <a:solidFill>
                  <a:srgbClr val="FF0000"/>
                </a:solidFill>
                <a:latin typeface="Optima"/>
                <a:cs typeface="Optima"/>
              </a:rPr>
              <a:t>nacked</a:t>
            </a:r>
            <a:endParaRPr kumimoji="1" lang="zh-CN" altLang="en-US" sz="900" b="1" i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352016483"/>
      </p:ext>
    </p:extLst>
  </p:cSld>
  <p:clrMapOvr>
    <a:masterClrMapping/>
  </p:clrMapOvr>
</p:sld>
</file>

<file path=ppt/theme/theme1.xml><?xml version="1.0" encoding="utf-8"?>
<a:theme xmlns:a="http://schemas.openxmlformats.org/drawingml/2006/main" name="blue_addfield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blue_addfield</Template>
  <TotalTime>14</TotalTime>
  <Words>204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ＭＳ Ｐゴシック</vt:lpstr>
      <vt:lpstr>Trebuchet MS</vt:lpstr>
      <vt:lpstr>Calibri</vt:lpstr>
      <vt:lpstr>Wingdings</vt:lpstr>
      <vt:lpstr>ヒラギノ角ゴ Pro W3</vt:lpstr>
      <vt:lpstr>blue_addfield</vt:lpstr>
      <vt:lpstr>Towards Implementing Robust Support for Portals 4 Networks in MPICH</vt:lpstr>
      <vt:lpstr>Portals 4 netmod in MPICH</vt:lpstr>
      <vt:lpstr>Portals 4 - Reliability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Implementing Robust Support for Portals 4 Networks in MPICH</dc:title>
  <dc:creator>raffenet</dc:creator>
  <cp:lastModifiedBy>raffenet</cp:lastModifiedBy>
  <cp:revision>3</cp:revision>
  <dcterms:created xsi:type="dcterms:W3CDTF">2015-05-01T14:24:35Z</dcterms:created>
  <dcterms:modified xsi:type="dcterms:W3CDTF">2015-05-01T14:39:14Z</dcterms:modified>
</cp:coreProperties>
</file>