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96325" cy="30260925"/>
  <p:notesSz cx="6858000" cy="9144000"/>
  <p:defaultTextStyle>
    <a:defPPr>
      <a:defRPr lang="en-US"/>
    </a:defPPr>
    <a:lvl1pPr marL="0" algn="l" defTabSz="2479487" rtl="0" eaLnBrk="1" latinLnBrk="0" hangingPunct="1">
      <a:defRPr sz="4881" kern="1200">
        <a:solidFill>
          <a:schemeClr val="tx1"/>
        </a:solidFill>
        <a:latin typeface="+mn-lt"/>
        <a:ea typeface="+mn-ea"/>
        <a:cs typeface="+mn-cs"/>
      </a:defRPr>
    </a:lvl1pPr>
    <a:lvl2pPr marL="1239744" algn="l" defTabSz="2479487" rtl="0" eaLnBrk="1" latinLnBrk="0" hangingPunct="1">
      <a:defRPr sz="4881" kern="1200">
        <a:solidFill>
          <a:schemeClr val="tx1"/>
        </a:solidFill>
        <a:latin typeface="+mn-lt"/>
        <a:ea typeface="+mn-ea"/>
        <a:cs typeface="+mn-cs"/>
      </a:defRPr>
    </a:lvl2pPr>
    <a:lvl3pPr marL="2479487" algn="l" defTabSz="2479487" rtl="0" eaLnBrk="1" latinLnBrk="0" hangingPunct="1">
      <a:defRPr sz="4881" kern="1200">
        <a:solidFill>
          <a:schemeClr val="tx1"/>
        </a:solidFill>
        <a:latin typeface="+mn-lt"/>
        <a:ea typeface="+mn-ea"/>
        <a:cs typeface="+mn-cs"/>
      </a:defRPr>
    </a:lvl3pPr>
    <a:lvl4pPr marL="3719231" algn="l" defTabSz="2479487" rtl="0" eaLnBrk="1" latinLnBrk="0" hangingPunct="1">
      <a:defRPr sz="4881" kern="1200">
        <a:solidFill>
          <a:schemeClr val="tx1"/>
        </a:solidFill>
        <a:latin typeface="+mn-lt"/>
        <a:ea typeface="+mn-ea"/>
        <a:cs typeface="+mn-cs"/>
      </a:defRPr>
    </a:lvl4pPr>
    <a:lvl5pPr marL="4958974" algn="l" defTabSz="2479487" rtl="0" eaLnBrk="1" latinLnBrk="0" hangingPunct="1">
      <a:defRPr sz="4881" kern="1200">
        <a:solidFill>
          <a:schemeClr val="tx1"/>
        </a:solidFill>
        <a:latin typeface="+mn-lt"/>
        <a:ea typeface="+mn-ea"/>
        <a:cs typeface="+mn-cs"/>
      </a:defRPr>
    </a:lvl5pPr>
    <a:lvl6pPr marL="6198718" algn="l" defTabSz="2479487" rtl="0" eaLnBrk="1" latinLnBrk="0" hangingPunct="1">
      <a:defRPr sz="4881" kern="1200">
        <a:solidFill>
          <a:schemeClr val="tx1"/>
        </a:solidFill>
        <a:latin typeface="+mn-lt"/>
        <a:ea typeface="+mn-ea"/>
        <a:cs typeface="+mn-cs"/>
      </a:defRPr>
    </a:lvl6pPr>
    <a:lvl7pPr marL="7438461" algn="l" defTabSz="2479487" rtl="0" eaLnBrk="1" latinLnBrk="0" hangingPunct="1">
      <a:defRPr sz="4881" kern="1200">
        <a:solidFill>
          <a:schemeClr val="tx1"/>
        </a:solidFill>
        <a:latin typeface="+mn-lt"/>
        <a:ea typeface="+mn-ea"/>
        <a:cs typeface="+mn-cs"/>
      </a:defRPr>
    </a:lvl7pPr>
    <a:lvl8pPr marL="8678205" algn="l" defTabSz="2479487" rtl="0" eaLnBrk="1" latinLnBrk="0" hangingPunct="1">
      <a:defRPr sz="4881" kern="1200">
        <a:solidFill>
          <a:schemeClr val="tx1"/>
        </a:solidFill>
        <a:latin typeface="+mn-lt"/>
        <a:ea typeface="+mn-ea"/>
        <a:cs typeface="+mn-cs"/>
      </a:defRPr>
    </a:lvl8pPr>
    <a:lvl9pPr marL="9917948" algn="l" defTabSz="2479487"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531">
          <p15:clr>
            <a:srgbClr val="A4A3A4"/>
          </p15:clr>
        </p15:guide>
        <p15:guide id="2" pos="67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8000"/>
    <a:srgbClr val="139B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197"/>
    <p:restoredTop sz="99097" autoAdjust="0"/>
  </p:normalViewPr>
  <p:slideViewPr>
    <p:cSldViewPr snapToGrid="0" snapToObjects="1">
      <p:cViewPr>
        <p:scale>
          <a:sx n="72" d="100"/>
          <a:sy n="72" d="100"/>
        </p:scale>
        <p:origin x="-360" y="4112"/>
      </p:cViewPr>
      <p:guideLst>
        <p:guide orient="horz" pos="9531"/>
        <p:guide pos="67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huiweilu:Box%20Sync:pmrs-staff-shared:other-docs:ulfm-lessons-learned-poster: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huiweilu:Box%20Sync:pmrs-staff-shared:other-docs:ulfm-lessons-learned-poster: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a:lstStyle/>
          <a:p>
            <a:endParaRPr lang="en-US"/>
          </a:p>
        </c:rich>
      </c:tx>
      <c:layout/>
      <c:overlay val="1"/>
    </c:title>
    <c:autoTitleDeleted val="0"/>
    <c:plotArea>
      <c:layout>
        <c:manualLayout>
          <c:layoutTarget val="inner"/>
          <c:xMode val="edge"/>
          <c:yMode val="edge"/>
          <c:x val="0.227585677440453"/>
          <c:y val="0.0409556"/>
          <c:w val="0.753515234868395"/>
          <c:h val="0.743183161998048"/>
        </c:manualLayout>
      </c:layout>
      <c:lineChart>
        <c:grouping val="standard"/>
        <c:varyColors val="0"/>
        <c:ser>
          <c:idx val="0"/>
          <c:order val="0"/>
          <c:tx>
            <c:strRef>
              <c:f>'Agree - Table 1'!$A$2</c:f>
              <c:strCache>
                <c:ptCount val="1"/>
                <c:pt idx="0">
                  <c:v>No Failures</c:v>
                </c:pt>
              </c:strCache>
            </c:strRef>
          </c:tx>
          <c:spPr>
            <a:ln w="63500"/>
          </c:spPr>
          <c:marker>
            <c:symbol val="diamond"/>
            <c:size val="18"/>
          </c:marker>
          <c:cat>
            <c:numRef>
              <c:f>'Agree - Table 1'!$B$1:$G$1</c:f>
              <c:numCache>
                <c:formatCode>General</c:formatCode>
                <c:ptCount val="6"/>
                <c:pt idx="0">
                  <c:v>16.0</c:v>
                </c:pt>
                <c:pt idx="1">
                  <c:v>32.0</c:v>
                </c:pt>
                <c:pt idx="2">
                  <c:v>64.0</c:v>
                </c:pt>
                <c:pt idx="3">
                  <c:v>128.0</c:v>
                </c:pt>
                <c:pt idx="4">
                  <c:v>256.0</c:v>
                </c:pt>
                <c:pt idx="5">
                  <c:v>512.0</c:v>
                </c:pt>
              </c:numCache>
            </c:numRef>
          </c:cat>
          <c:val>
            <c:numRef>
              <c:f>'Agree - Table 1'!$B$2:$G$2</c:f>
              <c:numCache>
                <c:formatCode>General</c:formatCode>
                <c:ptCount val="6"/>
                <c:pt idx="0">
                  <c:v>12.512581</c:v>
                </c:pt>
                <c:pt idx="1">
                  <c:v>22.97807629629629</c:v>
                </c:pt>
                <c:pt idx="2">
                  <c:v>28.1646874074074</c:v>
                </c:pt>
                <c:pt idx="3">
                  <c:v>34.3322172413793</c:v>
                </c:pt>
                <c:pt idx="4">
                  <c:v>43.41561206896552</c:v>
                </c:pt>
                <c:pt idx="5">
                  <c:v>49.44216428571425</c:v>
                </c:pt>
              </c:numCache>
            </c:numRef>
          </c:val>
          <c:smooth val="0"/>
        </c:ser>
        <c:ser>
          <c:idx val="1"/>
          <c:order val="1"/>
          <c:tx>
            <c:strRef>
              <c:f>'Agree - Table 1'!$A$3</c:f>
              <c:strCache>
                <c:ptCount val="1"/>
                <c:pt idx="0">
                  <c:v>Unack Failure</c:v>
                </c:pt>
              </c:strCache>
            </c:strRef>
          </c:tx>
          <c:spPr>
            <a:ln w="63500"/>
          </c:spPr>
          <c:marker>
            <c:symbol val="circle"/>
            <c:size val="18"/>
          </c:marker>
          <c:cat>
            <c:numRef>
              <c:f>'Agree - Table 1'!$B$1:$G$1</c:f>
              <c:numCache>
                <c:formatCode>General</c:formatCode>
                <c:ptCount val="6"/>
                <c:pt idx="0">
                  <c:v>16.0</c:v>
                </c:pt>
                <c:pt idx="1">
                  <c:v>32.0</c:v>
                </c:pt>
                <c:pt idx="2">
                  <c:v>64.0</c:v>
                </c:pt>
                <c:pt idx="3">
                  <c:v>128.0</c:v>
                </c:pt>
                <c:pt idx="4">
                  <c:v>256.0</c:v>
                </c:pt>
                <c:pt idx="5">
                  <c:v>512.0</c:v>
                </c:pt>
              </c:numCache>
            </c:numRef>
          </c:cat>
          <c:val>
            <c:numRef>
              <c:f>'Agree - Table 1'!$B$3:$G$3</c:f>
              <c:numCache>
                <c:formatCode>General</c:formatCode>
                <c:ptCount val="6"/>
                <c:pt idx="0">
                  <c:v>17.30976892857143</c:v>
                </c:pt>
                <c:pt idx="1">
                  <c:v>33.89717</c:v>
                </c:pt>
                <c:pt idx="2">
                  <c:v>47.67213</c:v>
                </c:pt>
                <c:pt idx="3">
                  <c:v>66.13064642857141</c:v>
                </c:pt>
                <c:pt idx="4">
                  <c:v>72.94264892857141</c:v>
                </c:pt>
                <c:pt idx="5">
                  <c:v>84.5300985714285</c:v>
                </c:pt>
              </c:numCache>
            </c:numRef>
          </c:val>
          <c:smooth val="0"/>
        </c:ser>
        <c:ser>
          <c:idx val="2"/>
          <c:order val="2"/>
          <c:tx>
            <c:strRef>
              <c:f>'Agree - Table 1'!$A$4</c:f>
              <c:strCache>
                <c:ptCount val="1"/>
                <c:pt idx="0">
                  <c:v>Acked Failure</c:v>
                </c:pt>
              </c:strCache>
            </c:strRef>
          </c:tx>
          <c:spPr>
            <a:ln w="63500"/>
          </c:spPr>
          <c:marker>
            <c:symbol val="triangle"/>
            <c:size val="18"/>
          </c:marker>
          <c:cat>
            <c:numRef>
              <c:f>'Agree - Table 1'!$B$1:$G$1</c:f>
              <c:numCache>
                <c:formatCode>General</c:formatCode>
                <c:ptCount val="6"/>
                <c:pt idx="0">
                  <c:v>16.0</c:v>
                </c:pt>
                <c:pt idx="1">
                  <c:v>32.0</c:v>
                </c:pt>
                <c:pt idx="2">
                  <c:v>64.0</c:v>
                </c:pt>
                <c:pt idx="3">
                  <c:v>128.0</c:v>
                </c:pt>
                <c:pt idx="4">
                  <c:v>256.0</c:v>
                </c:pt>
                <c:pt idx="5">
                  <c:v>512.0</c:v>
                </c:pt>
              </c:numCache>
            </c:numRef>
          </c:cat>
          <c:val>
            <c:numRef>
              <c:f>'Agree - Table 1'!$B$4:$G$4</c:f>
              <c:numCache>
                <c:formatCode>General</c:formatCode>
                <c:ptCount val="6"/>
                <c:pt idx="0">
                  <c:v>7.975744</c:v>
                </c:pt>
                <c:pt idx="1">
                  <c:v>11.37783586206896</c:v>
                </c:pt>
                <c:pt idx="2">
                  <c:v>16.62535321428572</c:v>
                </c:pt>
                <c:pt idx="3">
                  <c:v>28.710389</c:v>
                </c:pt>
                <c:pt idx="4">
                  <c:v>41.88621066666661</c:v>
                </c:pt>
                <c:pt idx="5">
                  <c:v>43.24373466666663</c:v>
                </c:pt>
              </c:numCache>
            </c:numRef>
          </c:val>
          <c:smooth val="0"/>
        </c:ser>
        <c:dLbls>
          <c:showLegendKey val="0"/>
          <c:showVal val="0"/>
          <c:showCatName val="0"/>
          <c:showSerName val="0"/>
          <c:showPercent val="0"/>
          <c:showBubbleSize val="0"/>
        </c:dLbls>
        <c:marker val="1"/>
        <c:smooth val="0"/>
        <c:axId val="2143570040"/>
        <c:axId val="2143575544"/>
      </c:lineChart>
      <c:catAx>
        <c:axId val="2143570040"/>
        <c:scaling>
          <c:orientation val="minMax"/>
        </c:scaling>
        <c:delete val="0"/>
        <c:axPos val="b"/>
        <c:title>
          <c:tx>
            <c:rich>
              <a:bodyPr rot="0"/>
              <a:lstStyle/>
              <a:p>
                <a:pPr>
                  <a:defRPr sz="2800"/>
                </a:pPr>
                <a:r>
                  <a:rPr lang="en-US" sz="2800"/>
                  <a:t>Processes</a:t>
                </a:r>
              </a:p>
            </c:rich>
          </c:tx>
          <c:layout/>
          <c:overlay val="1"/>
        </c:title>
        <c:numFmt formatCode="General" sourceLinked="1"/>
        <c:majorTickMark val="none"/>
        <c:minorTickMark val="none"/>
        <c:tickLblPos val="low"/>
        <c:txPr>
          <a:bodyPr rot="0"/>
          <a:lstStyle/>
          <a:p>
            <a:pPr>
              <a:defRPr sz="1800"/>
            </a:pPr>
            <a:endParaRPr lang="en-US"/>
          </a:p>
        </c:txPr>
        <c:crossAx val="2143575544"/>
        <c:crosses val="autoZero"/>
        <c:auto val="1"/>
        <c:lblAlgn val="ctr"/>
        <c:lblOffset val="100"/>
        <c:noMultiLvlLbl val="1"/>
      </c:catAx>
      <c:valAx>
        <c:axId val="2143575544"/>
        <c:scaling>
          <c:orientation val="minMax"/>
        </c:scaling>
        <c:delete val="0"/>
        <c:axPos val="l"/>
        <c:majorGridlines/>
        <c:title>
          <c:tx>
            <c:rich>
              <a:bodyPr rot="-5400000"/>
              <a:lstStyle/>
              <a:p>
                <a:pPr>
                  <a:defRPr sz="2800"/>
                </a:pPr>
                <a:r>
                  <a:rPr lang="en-US" sz="2800"/>
                  <a:t>Milliseconds (ms)</a:t>
                </a:r>
              </a:p>
            </c:rich>
          </c:tx>
          <c:layout/>
          <c:overlay val="1"/>
        </c:title>
        <c:numFmt formatCode="General" sourceLinked="1"/>
        <c:majorTickMark val="none"/>
        <c:minorTickMark val="none"/>
        <c:tickLblPos val="nextTo"/>
        <c:txPr>
          <a:bodyPr rot="0"/>
          <a:lstStyle/>
          <a:p>
            <a:pPr>
              <a:defRPr sz="1800"/>
            </a:pPr>
            <a:endParaRPr lang="en-US"/>
          </a:p>
        </c:txPr>
        <c:crossAx val="2143570040"/>
        <c:crosses val="autoZero"/>
        <c:crossBetween val="between"/>
        <c:majorUnit val="22.5"/>
        <c:minorUnit val="11.25"/>
      </c:valAx>
    </c:plotArea>
    <c:legend>
      <c:legendPos val="r"/>
      <c:layout>
        <c:manualLayout>
          <c:xMode val="edge"/>
          <c:yMode val="edge"/>
          <c:x val="0.215781011692571"/>
          <c:y val="0.0533614162661683"/>
          <c:w val="0.378075047130924"/>
          <c:h val="0.267760589605923"/>
        </c:manualLayout>
      </c:layout>
      <c:overlay val="1"/>
      <c:txPr>
        <a:bodyPr/>
        <a:lstStyle/>
        <a:p>
          <a:pPr>
            <a:defRPr sz="2400"/>
          </a:pPr>
          <a:endParaRPr lang="en-US"/>
        </a:p>
      </c:txPr>
    </c:legend>
    <c:plotVisOnly val="1"/>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a:lstStyle/>
          <a:p>
            <a:endParaRPr lang="en-US"/>
          </a:p>
        </c:rich>
      </c:tx>
      <c:layout/>
      <c:overlay val="1"/>
    </c:title>
    <c:autoTitleDeleted val="0"/>
    <c:plotArea>
      <c:layout>
        <c:manualLayout>
          <c:layoutTarget val="inner"/>
          <c:xMode val="edge"/>
          <c:yMode val="edge"/>
          <c:x val="0.209746398151706"/>
          <c:y val="0.0409556"/>
          <c:w val="0.788137400907504"/>
          <c:h val="0.700598192371756"/>
        </c:manualLayout>
      </c:layout>
      <c:lineChart>
        <c:grouping val="standard"/>
        <c:varyColors val="0"/>
        <c:ser>
          <c:idx val="0"/>
          <c:order val="0"/>
          <c:tx>
            <c:strRef>
              <c:f>'Shrink - Table 1'!$A$2</c:f>
              <c:strCache>
                <c:ptCount val="1"/>
                <c:pt idx="0">
                  <c:v>Dup</c:v>
                </c:pt>
              </c:strCache>
            </c:strRef>
          </c:tx>
          <c:spPr>
            <a:ln w="63500"/>
          </c:spPr>
          <c:marker>
            <c:symbol val="diamond"/>
            <c:size val="18"/>
          </c:marker>
          <c:cat>
            <c:numRef>
              <c:f>'Shrink - Table 1'!$B$1:$G$1</c:f>
              <c:numCache>
                <c:formatCode>General</c:formatCode>
                <c:ptCount val="6"/>
                <c:pt idx="0">
                  <c:v>16.0</c:v>
                </c:pt>
                <c:pt idx="1">
                  <c:v>32.0</c:v>
                </c:pt>
                <c:pt idx="2">
                  <c:v>64.0</c:v>
                </c:pt>
                <c:pt idx="3">
                  <c:v>128.0</c:v>
                </c:pt>
                <c:pt idx="4">
                  <c:v>256.0</c:v>
                </c:pt>
                <c:pt idx="5">
                  <c:v>512.0</c:v>
                </c:pt>
              </c:numCache>
            </c:numRef>
          </c:cat>
          <c:val>
            <c:numRef>
              <c:f>'Shrink - Table 1'!$B$2:$G$2</c:f>
              <c:numCache>
                <c:formatCode>General</c:formatCode>
                <c:ptCount val="6"/>
                <c:pt idx="0">
                  <c:v>0.462572</c:v>
                </c:pt>
                <c:pt idx="1">
                  <c:v>0.526770333333334</c:v>
                </c:pt>
                <c:pt idx="2">
                  <c:v>15.45419666666666</c:v>
                </c:pt>
                <c:pt idx="3">
                  <c:v>16.7601673333333</c:v>
                </c:pt>
                <c:pt idx="4">
                  <c:v>27.28698266666667</c:v>
                </c:pt>
                <c:pt idx="5">
                  <c:v>40.18355133333333</c:v>
                </c:pt>
              </c:numCache>
            </c:numRef>
          </c:val>
          <c:smooth val="0"/>
        </c:ser>
        <c:ser>
          <c:idx val="1"/>
          <c:order val="1"/>
          <c:tx>
            <c:strRef>
              <c:f>'Shrink - Table 1'!$A$3</c:f>
              <c:strCache>
                <c:ptCount val="1"/>
                <c:pt idx="0">
                  <c:v>No Failure</c:v>
                </c:pt>
              </c:strCache>
            </c:strRef>
          </c:tx>
          <c:spPr>
            <a:ln w="63500"/>
          </c:spPr>
          <c:marker>
            <c:symbol val="square"/>
            <c:size val="18"/>
          </c:marker>
          <c:cat>
            <c:numRef>
              <c:f>'Shrink - Table 1'!$B$1:$G$1</c:f>
              <c:numCache>
                <c:formatCode>General</c:formatCode>
                <c:ptCount val="6"/>
                <c:pt idx="0">
                  <c:v>16.0</c:v>
                </c:pt>
                <c:pt idx="1">
                  <c:v>32.0</c:v>
                </c:pt>
                <c:pt idx="2">
                  <c:v>64.0</c:v>
                </c:pt>
                <c:pt idx="3">
                  <c:v>128.0</c:v>
                </c:pt>
                <c:pt idx="4">
                  <c:v>256.0</c:v>
                </c:pt>
                <c:pt idx="5">
                  <c:v>512.0</c:v>
                </c:pt>
              </c:numCache>
            </c:numRef>
          </c:cat>
          <c:val>
            <c:numRef>
              <c:f>'Shrink - Table 1'!$B$3:$G$3</c:f>
              <c:numCache>
                <c:formatCode>General</c:formatCode>
                <c:ptCount val="6"/>
                <c:pt idx="0">
                  <c:v>16.9014352</c:v>
                </c:pt>
                <c:pt idx="1">
                  <c:v>19.06663166666666</c:v>
                </c:pt>
                <c:pt idx="2">
                  <c:v>28.61493833333333</c:v>
                </c:pt>
                <c:pt idx="3">
                  <c:v>35.1862812</c:v>
                </c:pt>
                <c:pt idx="4">
                  <c:v>41.88666884615384</c:v>
                </c:pt>
                <c:pt idx="5">
                  <c:v>49.76145842105262</c:v>
                </c:pt>
              </c:numCache>
            </c:numRef>
          </c:val>
          <c:smooth val="0"/>
        </c:ser>
        <c:ser>
          <c:idx val="2"/>
          <c:order val="2"/>
          <c:tx>
            <c:strRef>
              <c:f>'Shrink - Table 1'!$A$4</c:f>
              <c:strCache>
                <c:ptCount val="1"/>
                <c:pt idx="0">
                  <c:v>One Failure</c:v>
                </c:pt>
              </c:strCache>
            </c:strRef>
          </c:tx>
          <c:spPr>
            <a:ln w="63500"/>
          </c:spPr>
          <c:marker>
            <c:symbol val="triangle"/>
            <c:size val="18"/>
          </c:marker>
          <c:cat>
            <c:numRef>
              <c:f>'Shrink - Table 1'!$B$1:$G$1</c:f>
              <c:numCache>
                <c:formatCode>General</c:formatCode>
                <c:ptCount val="6"/>
                <c:pt idx="0">
                  <c:v>16.0</c:v>
                </c:pt>
                <c:pt idx="1">
                  <c:v>32.0</c:v>
                </c:pt>
                <c:pt idx="2">
                  <c:v>64.0</c:v>
                </c:pt>
                <c:pt idx="3">
                  <c:v>128.0</c:v>
                </c:pt>
                <c:pt idx="4">
                  <c:v>256.0</c:v>
                </c:pt>
                <c:pt idx="5">
                  <c:v>512.0</c:v>
                </c:pt>
              </c:numCache>
            </c:numRef>
          </c:cat>
          <c:val>
            <c:numRef>
              <c:f>'Shrink - Table 1'!$B$4:$G$4</c:f>
              <c:numCache>
                <c:formatCode>General</c:formatCode>
                <c:ptCount val="6"/>
                <c:pt idx="0">
                  <c:v>28.524101</c:v>
                </c:pt>
                <c:pt idx="1">
                  <c:v>38.5901052631579</c:v>
                </c:pt>
                <c:pt idx="2">
                  <c:v>45.72476565217392</c:v>
                </c:pt>
                <c:pt idx="3">
                  <c:v>44.84123294117647</c:v>
                </c:pt>
                <c:pt idx="4">
                  <c:v>52.0601192857143</c:v>
                </c:pt>
                <c:pt idx="5">
                  <c:v>64.08099642857141</c:v>
                </c:pt>
              </c:numCache>
            </c:numRef>
          </c:val>
          <c:smooth val="0"/>
        </c:ser>
        <c:dLbls>
          <c:showLegendKey val="0"/>
          <c:showVal val="0"/>
          <c:showCatName val="0"/>
          <c:showSerName val="0"/>
          <c:showPercent val="0"/>
          <c:showBubbleSize val="0"/>
        </c:dLbls>
        <c:marker val="1"/>
        <c:smooth val="0"/>
        <c:axId val="2020841096"/>
        <c:axId val="2021297640"/>
      </c:lineChart>
      <c:catAx>
        <c:axId val="2020841096"/>
        <c:scaling>
          <c:orientation val="minMax"/>
        </c:scaling>
        <c:delete val="0"/>
        <c:axPos val="b"/>
        <c:title>
          <c:tx>
            <c:rich>
              <a:bodyPr rot="0"/>
              <a:lstStyle/>
              <a:p>
                <a:pPr>
                  <a:defRPr sz="2800"/>
                </a:pPr>
                <a:r>
                  <a:rPr lang="en-US" sz="2800"/>
                  <a:t>Processes</a:t>
                </a:r>
              </a:p>
            </c:rich>
          </c:tx>
          <c:layout/>
          <c:overlay val="1"/>
        </c:title>
        <c:numFmt formatCode="General" sourceLinked="1"/>
        <c:majorTickMark val="none"/>
        <c:minorTickMark val="none"/>
        <c:tickLblPos val="low"/>
        <c:txPr>
          <a:bodyPr rot="0"/>
          <a:lstStyle/>
          <a:p>
            <a:pPr>
              <a:defRPr sz="1800"/>
            </a:pPr>
            <a:endParaRPr lang="en-US"/>
          </a:p>
        </c:txPr>
        <c:crossAx val="2021297640"/>
        <c:crosses val="autoZero"/>
        <c:auto val="1"/>
        <c:lblAlgn val="ctr"/>
        <c:lblOffset val="100"/>
        <c:noMultiLvlLbl val="1"/>
      </c:catAx>
      <c:valAx>
        <c:axId val="2021297640"/>
        <c:scaling>
          <c:orientation val="minMax"/>
        </c:scaling>
        <c:delete val="0"/>
        <c:axPos val="l"/>
        <c:majorGridlines/>
        <c:title>
          <c:tx>
            <c:rich>
              <a:bodyPr rot="-5400000"/>
              <a:lstStyle/>
              <a:p>
                <a:pPr>
                  <a:defRPr sz="2800"/>
                </a:pPr>
                <a:r>
                  <a:rPr lang="en-US" sz="2800"/>
                  <a:t>Milliseconds (ms)</a:t>
                </a:r>
              </a:p>
            </c:rich>
          </c:tx>
          <c:layout/>
          <c:overlay val="1"/>
        </c:title>
        <c:numFmt formatCode="General" sourceLinked="1"/>
        <c:majorTickMark val="none"/>
        <c:minorTickMark val="none"/>
        <c:tickLblPos val="nextTo"/>
        <c:txPr>
          <a:bodyPr rot="0"/>
          <a:lstStyle/>
          <a:p>
            <a:pPr>
              <a:defRPr sz="1800"/>
            </a:pPr>
            <a:endParaRPr lang="en-US"/>
          </a:p>
        </c:txPr>
        <c:crossAx val="2020841096"/>
        <c:crosses val="autoZero"/>
        <c:crossBetween val="between"/>
        <c:majorUnit val="17.5"/>
        <c:minorUnit val="8.75"/>
      </c:valAx>
    </c:plotArea>
    <c:legend>
      <c:legendPos val="r"/>
      <c:layout>
        <c:manualLayout>
          <c:xMode val="edge"/>
          <c:yMode val="edge"/>
          <c:x val="0.2110693887138"/>
          <c:y val="0.0307053618542743"/>
          <c:w val="0.34450440653508"/>
          <c:h val="0.241811590528824"/>
        </c:manualLayout>
      </c:layout>
      <c:overlay val="1"/>
      <c:txPr>
        <a:bodyPr/>
        <a:lstStyle/>
        <a:p>
          <a:pPr>
            <a:defRPr sz="2400"/>
          </a:pPr>
          <a:endParaRPr lang="en-US"/>
        </a:p>
      </c:txPr>
    </c:legend>
    <c:plotVisOnly val="1"/>
    <c:dispBlanksAs val="gap"/>
    <c:showDLblsOverMax val="1"/>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4952427"/>
            <a:ext cx="18186876" cy="10535285"/>
          </a:xfrm>
        </p:spPr>
        <p:txBody>
          <a:bodyPr anchor="b"/>
          <a:lstStyle>
            <a:lvl1pPr algn="ctr">
              <a:defRPr sz="14039"/>
            </a:lvl1pPr>
          </a:lstStyle>
          <a:p>
            <a:r>
              <a:rPr lang="en-US" smtClean="0"/>
              <a:t>Click to edit Master title style</a:t>
            </a:r>
            <a:endParaRPr lang="en-US" dirty="0"/>
          </a:p>
        </p:txBody>
      </p:sp>
      <p:sp>
        <p:nvSpPr>
          <p:cNvPr id="3" name="Subtitle 2"/>
          <p:cNvSpPr>
            <a:spLocks noGrp="1"/>
          </p:cNvSpPr>
          <p:nvPr>
            <p:ph type="subTitle" idx="1"/>
          </p:nvPr>
        </p:nvSpPr>
        <p:spPr>
          <a:xfrm>
            <a:off x="2674541" y="15893993"/>
            <a:ext cx="16047244" cy="7306050"/>
          </a:xfrm>
        </p:spPr>
        <p:txBody>
          <a:bodyPr/>
          <a:lstStyle>
            <a:lvl1pPr marL="0" indent="0" algn="ctr">
              <a:buNone/>
              <a:defRPr sz="5616"/>
            </a:lvl1pPr>
            <a:lvl2pPr marL="1069802" indent="0" algn="ctr">
              <a:buNone/>
              <a:defRPr sz="4680"/>
            </a:lvl2pPr>
            <a:lvl3pPr marL="2139605" indent="0" algn="ctr">
              <a:buNone/>
              <a:defRPr sz="4212"/>
            </a:lvl3pPr>
            <a:lvl4pPr marL="3209407" indent="0" algn="ctr">
              <a:buNone/>
              <a:defRPr sz="3744"/>
            </a:lvl4pPr>
            <a:lvl5pPr marL="4279209" indent="0" algn="ctr">
              <a:buNone/>
              <a:defRPr sz="3744"/>
            </a:lvl5pPr>
            <a:lvl6pPr marL="5349011" indent="0" algn="ctr">
              <a:buNone/>
              <a:defRPr sz="3744"/>
            </a:lvl6pPr>
            <a:lvl7pPr marL="6418814" indent="0" algn="ctr">
              <a:buNone/>
              <a:defRPr sz="3744"/>
            </a:lvl7pPr>
            <a:lvl8pPr marL="7488616" indent="0" algn="ctr">
              <a:buNone/>
              <a:defRPr sz="3744"/>
            </a:lvl8pPr>
            <a:lvl9pPr marL="8558418" indent="0" algn="ctr">
              <a:buNone/>
              <a:defRPr sz="374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3311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5488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1611114"/>
            <a:ext cx="4613583" cy="25644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998" y="1611114"/>
            <a:ext cx="13573294" cy="256447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2919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93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4226"/>
            <a:ext cx="18454330" cy="12587702"/>
          </a:xfrm>
        </p:spPr>
        <p:txBody>
          <a:bodyPr anchor="b"/>
          <a:lstStyle>
            <a:lvl1pPr>
              <a:defRPr sz="14039"/>
            </a:lvl1pPr>
          </a:lstStyle>
          <a:p>
            <a:r>
              <a:rPr lang="en-US" smtClean="0"/>
              <a:t>Click to edit Master title style</a:t>
            </a:r>
            <a:endParaRPr lang="en-US" dirty="0"/>
          </a:p>
        </p:txBody>
      </p:sp>
      <p:sp>
        <p:nvSpPr>
          <p:cNvPr id="3" name="Text Placeholder 2"/>
          <p:cNvSpPr>
            <a:spLocks noGrp="1"/>
          </p:cNvSpPr>
          <p:nvPr>
            <p:ph type="body" idx="1"/>
          </p:nvPr>
        </p:nvSpPr>
        <p:spPr>
          <a:xfrm>
            <a:off x="1459855" y="20251012"/>
            <a:ext cx="18454330" cy="6619575"/>
          </a:xfrm>
        </p:spPr>
        <p:txBody>
          <a:bodyPr/>
          <a:lstStyle>
            <a:lvl1pPr marL="0" indent="0">
              <a:buNone/>
              <a:defRPr sz="5616">
                <a:solidFill>
                  <a:schemeClr val="tx1"/>
                </a:solidFill>
              </a:defRPr>
            </a:lvl1pPr>
            <a:lvl2pPr marL="1069802" indent="0">
              <a:buNone/>
              <a:defRPr sz="4680">
                <a:solidFill>
                  <a:schemeClr val="tx1">
                    <a:tint val="75000"/>
                  </a:schemeClr>
                </a:solidFill>
              </a:defRPr>
            </a:lvl2pPr>
            <a:lvl3pPr marL="2139605" indent="0">
              <a:buNone/>
              <a:defRPr sz="4212">
                <a:solidFill>
                  <a:schemeClr val="tx1">
                    <a:tint val="75000"/>
                  </a:schemeClr>
                </a:solidFill>
              </a:defRPr>
            </a:lvl3pPr>
            <a:lvl4pPr marL="3209407" indent="0">
              <a:buNone/>
              <a:defRPr sz="3744">
                <a:solidFill>
                  <a:schemeClr val="tx1">
                    <a:tint val="75000"/>
                  </a:schemeClr>
                </a:solidFill>
              </a:defRPr>
            </a:lvl4pPr>
            <a:lvl5pPr marL="4279209" indent="0">
              <a:buNone/>
              <a:defRPr sz="3744">
                <a:solidFill>
                  <a:schemeClr val="tx1">
                    <a:tint val="75000"/>
                  </a:schemeClr>
                </a:solidFill>
              </a:defRPr>
            </a:lvl5pPr>
            <a:lvl6pPr marL="5349011" indent="0">
              <a:buNone/>
              <a:defRPr sz="3744">
                <a:solidFill>
                  <a:schemeClr val="tx1">
                    <a:tint val="75000"/>
                  </a:schemeClr>
                </a:solidFill>
              </a:defRPr>
            </a:lvl6pPr>
            <a:lvl7pPr marL="6418814" indent="0">
              <a:buNone/>
              <a:defRPr sz="3744">
                <a:solidFill>
                  <a:schemeClr val="tx1">
                    <a:tint val="75000"/>
                  </a:schemeClr>
                </a:solidFill>
              </a:defRPr>
            </a:lvl7pPr>
            <a:lvl8pPr marL="7488616" indent="0">
              <a:buNone/>
              <a:defRPr sz="3744">
                <a:solidFill>
                  <a:schemeClr val="tx1">
                    <a:tint val="75000"/>
                  </a:schemeClr>
                </a:solidFill>
              </a:defRPr>
            </a:lvl8pPr>
            <a:lvl9pPr marL="8558418" indent="0">
              <a:buNone/>
              <a:defRPr sz="374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40759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997" y="8055570"/>
            <a:ext cx="9093438" cy="192002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31890" y="8055570"/>
            <a:ext cx="9093438" cy="192002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8522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121"/>
            <a:ext cx="18454330" cy="584904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3787" y="7418132"/>
            <a:ext cx="9051647" cy="3635512"/>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smtClean="0"/>
              <a:t>Click to edit Master text styles</a:t>
            </a:r>
          </a:p>
        </p:txBody>
      </p:sp>
      <p:sp>
        <p:nvSpPr>
          <p:cNvPr id="4" name="Content Placeholder 3"/>
          <p:cNvSpPr>
            <a:spLocks noGrp="1"/>
          </p:cNvSpPr>
          <p:nvPr>
            <p:ph sz="half" idx="2"/>
          </p:nvPr>
        </p:nvSpPr>
        <p:spPr>
          <a:xfrm>
            <a:off x="1473787" y="11053643"/>
            <a:ext cx="9051647" cy="162582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31891" y="7418132"/>
            <a:ext cx="9096225" cy="3635512"/>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smtClean="0"/>
              <a:t>Click to edit Master text styles</a:t>
            </a:r>
          </a:p>
        </p:txBody>
      </p:sp>
      <p:sp>
        <p:nvSpPr>
          <p:cNvPr id="6" name="Content Placeholder 5"/>
          <p:cNvSpPr>
            <a:spLocks noGrp="1"/>
          </p:cNvSpPr>
          <p:nvPr>
            <p:ph sz="quarter" idx="4"/>
          </p:nvPr>
        </p:nvSpPr>
        <p:spPr>
          <a:xfrm>
            <a:off x="10831891" y="11053643"/>
            <a:ext cx="9096225" cy="162582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89376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0227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5057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395"/>
            <a:ext cx="6900872" cy="7060883"/>
          </a:xfrm>
        </p:spPr>
        <p:txBody>
          <a:bodyPr anchor="b"/>
          <a:lstStyle>
            <a:lvl1pPr>
              <a:defRPr sz="7488"/>
            </a:lvl1pPr>
          </a:lstStyle>
          <a:p>
            <a:r>
              <a:rPr lang="en-US" smtClean="0"/>
              <a:t>Click to edit Master title style</a:t>
            </a:r>
            <a:endParaRPr lang="en-US" dirty="0"/>
          </a:p>
        </p:txBody>
      </p:sp>
      <p:sp>
        <p:nvSpPr>
          <p:cNvPr id="3" name="Content Placeholder 2"/>
          <p:cNvSpPr>
            <a:spLocks noGrp="1"/>
          </p:cNvSpPr>
          <p:nvPr>
            <p:ph idx="1"/>
          </p:nvPr>
        </p:nvSpPr>
        <p:spPr>
          <a:xfrm>
            <a:off x="9096225" y="4357020"/>
            <a:ext cx="10831890" cy="21504870"/>
          </a:xfrm>
        </p:spPr>
        <p:txBody>
          <a:bodyPr/>
          <a:lstStyle>
            <a:lvl1pPr>
              <a:defRPr sz="7488"/>
            </a:lvl1pPr>
            <a:lvl2pPr>
              <a:defRPr sz="6552"/>
            </a:lvl2pPr>
            <a:lvl3pPr>
              <a:defRPr sz="5616"/>
            </a:lvl3pPr>
            <a:lvl4pPr>
              <a:defRPr sz="4680"/>
            </a:lvl4pPr>
            <a:lvl5pPr>
              <a:defRPr sz="4680"/>
            </a:lvl5pPr>
            <a:lvl6pPr>
              <a:defRPr sz="4680"/>
            </a:lvl6pPr>
            <a:lvl7pPr>
              <a:defRPr sz="4680"/>
            </a:lvl7pPr>
            <a:lvl8pPr>
              <a:defRPr sz="4680"/>
            </a:lvl8pPr>
            <a:lvl9pPr>
              <a:defRPr sz="46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3784" y="9078278"/>
            <a:ext cx="6900872" cy="16818632"/>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3712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395"/>
            <a:ext cx="6900872" cy="7060883"/>
          </a:xfrm>
        </p:spPr>
        <p:txBody>
          <a:bodyPr anchor="b"/>
          <a:lstStyle>
            <a:lvl1pPr>
              <a:defRPr sz="748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6225" y="4357020"/>
            <a:ext cx="10831890" cy="21504870"/>
          </a:xfrm>
        </p:spPr>
        <p:txBody>
          <a:bodyPr anchor="t"/>
          <a:lstStyle>
            <a:lvl1pPr marL="0" indent="0">
              <a:buNone/>
              <a:defRPr sz="7488"/>
            </a:lvl1pPr>
            <a:lvl2pPr marL="1069802" indent="0">
              <a:buNone/>
              <a:defRPr sz="6552"/>
            </a:lvl2pPr>
            <a:lvl3pPr marL="2139605" indent="0">
              <a:buNone/>
              <a:defRPr sz="5616"/>
            </a:lvl3pPr>
            <a:lvl4pPr marL="3209407" indent="0">
              <a:buNone/>
              <a:defRPr sz="4680"/>
            </a:lvl4pPr>
            <a:lvl5pPr marL="4279209" indent="0">
              <a:buNone/>
              <a:defRPr sz="4680"/>
            </a:lvl5pPr>
            <a:lvl6pPr marL="5349011" indent="0">
              <a:buNone/>
              <a:defRPr sz="4680"/>
            </a:lvl6pPr>
            <a:lvl7pPr marL="6418814" indent="0">
              <a:buNone/>
              <a:defRPr sz="4680"/>
            </a:lvl7pPr>
            <a:lvl8pPr marL="7488616" indent="0">
              <a:buNone/>
              <a:defRPr sz="4680"/>
            </a:lvl8pPr>
            <a:lvl9pPr marL="8558418" indent="0">
              <a:buNone/>
              <a:defRPr sz="468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73784" y="9078278"/>
            <a:ext cx="6900872" cy="16818632"/>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349492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121"/>
            <a:ext cx="18454330" cy="58490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998" y="8055570"/>
            <a:ext cx="18454330" cy="192002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997" y="28047401"/>
            <a:ext cx="4814173" cy="1611114"/>
          </a:xfrm>
          <a:prstGeom prst="rect">
            <a:avLst/>
          </a:prstGeom>
        </p:spPr>
        <p:txBody>
          <a:bodyPr vert="horz" lIns="91440" tIns="45720" rIns="91440" bIns="45720" rtlCol="0" anchor="ctr"/>
          <a:lstStyle>
            <a:lvl1pPr algn="l">
              <a:defRPr sz="2808">
                <a:solidFill>
                  <a:schemeClr val="tx1">
                    <a:tint val="75000"/>
                  </a:schemeClr>
                </a:solidFill>
              </a:defRPr>
            </a:lvl1pPr>
          </a:lstStyle>
          <a:p>
            <a:fld id="{C764DE79-268F-4C1A-8933-263129D2AF90}" type="datetimeFigureOut">
              <a:rPr lang="en-US" smtClean="0"/>
              <a:t>4/21/15</a:t>
            </a:fld>
            <a:endParaRPr lang="en-US"/>
          </a:p>
        </p:txBody>
      </p:sp>
      <p:sp>
        <p:nvSpPr>
          <p:cNvPr id="5" name="Footer Placeholder 4"/>
          <p:cNvSpPr>
            <a:spLocks noGrp="1"/>
          </p:cNvSpPr>
          <p:nvPr>
            <p:ph type="ftr" sz="quarter" idx="3"/>
          </p:nvPr>
        </p:nvSpPr>
        <p:spPr>
          <a:xfrm>
            <a:off x="7087533" y="28047401"/>
            <a:ext cx="7221260" cy="1611114"/>
          </a:xfrm>
          <a:prstGeom prst="rect">
            <a:avLst/>
          </a:prstGeom>
        </p:spPr>
        <p:txBody>
          <a:bodyPr vert="horz" lIns="91440" tIns="45720" rIns="91440" bIns="45720" rtlCol="0" anchor="ctr"/>
          <a:lstStyle>
            <a:lvl1pPr algn="ctr">
              <a:defRPr sz="28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5" y="28047401"/>
            <a:ext cx="4814173" cy="1611114"/>
          </a:xfrm>
          <a:prstGeom prst="rect">
            <a:avLst/>
          </a:prstGeom>
        </p:spPr>
        <p:txBody>
          <a:bodyPr vert="horz" lIns="91440" tIns="45720" rIns="91440" bIns="45720" rtlCol="0" anchor="ctr"/>
          <a:lstStyle>
            <a:lvl1pPr algn="r">
              <a:defRPr sz="2808">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820388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9605" rtl="0" eaLnBrk="1" latinLnBrk="0" hangingPunct="1">
        <a:lnSpc>
          <a:spcPct val="90000"/>
        </a:lnSpc>
        <a:spcBef>
          <a:spcPct val="0"/>
        </a:spcBef>
        <a:buNone/>
        <a:defRPr sz="10296" kern="1200">
          <a:solidFill>
            <a:schemeClr val="tx1"/>
          </a:solidFill>
          <a:latin typeface="+mj-lt"/>
          <a:ea typeface="+mj-ea"/>
          <a:cs typeface="+mj-cs"/>
        </a:defRPr>
      </a:lvl1pPr>
    </p:titleStyle>
    <p:bodyStyle>
      <a:lvl1pPr marL="534901" indent="-534901" algn="l" defTabSz="2139605" rtl="0" eaLnBrk="1" latinLnBrk="0" hangingPunct="1">
        <a:lnSpc>
          <a:spcPct val="90000"/>
        </a:lnSpc>
        <a:spcBef>
          <a:spcPts val="2340"/>
        </a:spcBef>
        <a:buFont typeface="Arial" panose="020B0604020202020204" pitchFamily="34" charset="0"/>
        <a:buChar char="•"/>
        <a:defRPr sz="6552" kern="1200">
          <a:solidFill>
            <a:schemeClr val="tx1"/>
          </a:solidFill>
          <a:latin typeface="+mn-lt"/>
          <a:ea typeface="+mn-ea"/>
          <a:cs typeface="+mn-cs"/>
        </a:defRPr>
      </a:lvl1pPr>
      <a:lvl2pPr marL="1604703" indent="-534901" algn="l" defTabSz="2139605" rtl="0" eaLnBrk="1" latinLnBrk="0" hangingPunct="1">
        <a:lnSpc>
          <a:spcPct val="90000"/>
        </a:lnSpc>
        <a:spcBef>
          <a:spcPts val="1170"/>
        </a:spcBef>
        <a:buFont typeface="Arial" panose="020B0604020202020204" pitchFamily="34" charset="0"/>
        <a:buChar char="•"/>
        <a:defRPr sz="5616" kern="1200">
          <a:solidFill>
            <a:schemeClr val="tx1"/>
          </a:solidFill>
          <a:latin typeface="+mn-lt"/>
          <a:ea typeface="+mn-ea"/>
          <a:cs typeface="+mn-cs"/>
        </a:defRPr>
      </a:lvl2pPr>
      <a:lvl3pPr marL="2674506" indent="-534901" algn="l" defTabSz="2139605" rtl="0" eaLnBrk="1" latinLnBrk="0" hangingPunct="1">
        <a:lnSpc>
          <a:spcPct val="90000"/>
        </a:lnSpc>
        <a:spcBef>
          <a:spcPts val="1170"/>
        </a:spcBef>
        <a:buFont typeface="Arial" panose="020B0604020202020204" pitchFamily="34" charset="0"/>
        <a:buChar char="•"/>
        <a:defRPr sz="4680" kern="1200">
          <a:solidFill>
            <a:schemeClr val="tx1"/>
          </a:solidFill>
          <a:latin typeface="+mn-lt"/>
          <a:ea typeface="+mn-ea"/>
          <a:cs typeface="+mn-cs"/>
        </a:defRPr>
      </a:lvl3pPr>
      <a:lvl4pPr marL="3744308"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4pPr>
      <a:lvl5pPr marL="4814110"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5pPr>
      <a:lvl6pPr marL="5883913"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6pPr>
      <a:lvl7pPr marL="6953715"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7pPr>
      <a:lvl8pPr marL="8023517"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8pPr>
      <a:lvl9pPr marL="9093319"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9pPr>
    </p:bodyStyle>
    <p:otherStyle>
      <a:defPPr>
        <a:defRPr lang="en-US"/>
      </a:defPPr>
      <a:lvl1pPr marL="0" algn="l" defTabSz="2139605" rtl="0" eaLnBrk="1" latinLnBrk="0" hangingPunct="1">
        <a:defRPr sz="4212" kern="1200">
          <a:solidFill>
            <a:schemeClr val="tx1"/>
          </a:solidFill>
          <a:latin typeface="+mn-lt"/>
          <a:ea typeface="+mn-ea"/>
          <a:cs typeface="+mn-cs"/>
        </a:defRPr>
      </a:lvl1pPr>
      <a:lvl2pPr marL="1069802" algn="l" defTabSz="2139605" rtl="0" eaLnBrk="1" latinLnBrk="0" hangingPunct="1">
        <a:defRPr sz="4212" kern="1200">
          <a:solidFill>
            <a:schemeClr val="tx1"/>
          </a:solidFill>
          <a:latin typeface="+mn-lt"/>
          <a:ea typeface="+mn-ea"/>
          <a:cs typeface="+mn-cs"/>
        </a:defRPr>
      </a:lvl2pPr>
      <a:lvl3pPr marL="2139605" algn="l" defTabSz="2139605" rtl="0" eaLnBrk="1" latinLnBrk="0" hangingPunct="1">
        <a:defRPr sz="4212" kern="1200">
          <a:solidFill>
            <a:schemeClr val="tx1"/>
          </a:solidFill>
          <a:latin typeface="+mn-lt"/>
          <a:ea typeface="+mn-ea"/>
          <a:cs typeface="+mn-cs"/>
        </a:defRPr>
      </a:lvl3pPr>
      <a:lvl4pPr marL="3209407" algn="l" defTabSz="2139605" rtl="0" eaLnBrk="1" latinLnBrk="0" hangingPunct="1">
        <a:defRPr sz="4212" kern="1200">
          <a:solidFill>
            <a:schemeClr val="tx1"/>
          </a:solidFill>
          <a:latin typeface="+mn-lt"/>
          <a:ea typeface="+mn-ea"/>
          <a:cs typeface="+mn-cs"/>
        </a:defRPr>
      </a:lvl4pPr>
      <a:lvl5pPr marL="4279209" algn="l" defTabSz="2139605" rtl="0" eaLnBrk="1" latinLnBrk="0" hangingPunct="1">
        <a:defRPr sz="4212" kern="1200">
          <a:solidFill>
            <a:schemeClr val="tx1"/>
          </a:solidFill>
          <a:latin typeface="+mn-lt"/>
          <a:ea typeface="+mn-ea"/>
          <a:cs typeface="+mn-cs"/>
        </a:defRPr>
      </a:lvl5pPr>
      <a:lvl6pPr marL="5349011" algn="l" defTabSz="2139605" rtl="0" eaLnBrk="1" latinLnBrk="0" hangingPunct="1">
        <a:defRPr sz="4212" kern="1200">
          <a:solidFill>
            <a:schemeClr val="tx1"/>
          </a:solidFill>
          <a:latin typeface="+mn-lt"/>
          <a:ea typeface="+mn-ea"/>
          <a:cs typeface="+mn-cs"/>
        </a:defRPr>
      </a:lvl6pPr>
      <a:lvl7pPr marL="6418814" algn="l" defTabSz="2139605" rtl="0" eaLnBrk="1" latinLnBrk="0" hangingPunct="1">
        <a:defRPr sz="4212" kern="1200">
          <a:solidFill>
            <a:schemeClr val="tx1"/>
          </a:solidFill>
          <a:latin typeface="+mn-lt"/>
          <a:ea typeface="+mn-ea"/>
          <a:cs typeface="+mn-cs"/>
        </a:defRPr>
      </a:lvl7pPr>
      <a:lvl8pPr marL="7488616" algn="l" defTabSz="2139605" rtl="0" eaLnBrk="1" latinLnBrk="0" hangingPunct="1">
        <a:defRPr sz="4212" kern="1200">
          <a:solidFill>
            <a:schemeClr val="tx1"/>
          </a:solidFill>
          <a:latin typeface="+mn-lt"/>
          <a:ea typeface="+mn-ea"/>
          <a:cs typeface="+mn-cs"/>
        </a:defRPr>
      </a:lvl8pPr>
      <a:lvl9pPr marL="8558418" algn="l" defTabSz="2139605" rtl="0" eaLnBrk="1" latinLnBrk="0" hangingPunct="1">
        <a:defRPr sz="42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chart" Target="../charts/chart1.xml"/><Relationship Id="rId6" Type="http://schemas.openxmlformats.org/officeDocument/2006/relationships/chart" Target="../charts/chart2.xml"/><Relationship Id="rId7" Type="http://schemas.openxmlformats.org/officeDocument/2006/relationships/image" Target="../media/image4.jpeg"/><Relationship Id="rId8"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9250" y="176818"/>
            <a:ext cx="18154650" cy="1938992"/>
          </a:xfrm>
          <a:prstGeom prst="rect">
            <a:avLst/>
          </a:prstGeom>
          <a:noFill/>
        </p:spPr>
        <p:txBody>
          <a:bodyPr wrap="square" rtlCol="0" anchor="ctr">
            <a:spAutoFit/>
          </a:bodyPr>
          <a:lstStyle/>
          <a:p>
            <a:pPr algn="ctr"/>
            <a:r>
              <a:rPr lang="en-US" sz="6000" b="1" dirty="0" smtClean="0">
                <a:solidFill>
                  <a:srgbClr val="366000"/>
                </a:solidFill>
                <a:latin typeface="Arial"/>
                <a:cs typeface="Arial"/>
              </a:rPr>
              <a:t>Lessons Learned Implementing User-Level Failure Mitigation in MPICH</a:t>
            </a:r>
            <a:endParaRPr lang="en-US" sz="6000" b="1" dirty="0">
              <a:solidFill>
                <a:srgbClr val="366000"/>
              </a:solidFill>
              <a:latin typeface="Arial"/>
              <a:cs typeface="Arial"/>
            </a:endParaRPr>
          </a:p>
        </p:txBody>
      </p:sp>
      <p:sp>
        <p:nvSpPr>
          <p:cNvPr id="5" name="TextBox 4"/>
          <p:cNvSpPr txBox="1"/>
          <p:nvPr/>
        </p:nvSpPr>
        <p:spPr>
          <a:xfrm>
            <a:off x="5565861" y="2395322"/>
            <a:ext cx="10225651" cy="1154162"/>
          </a:xfrm>
          <a:prstGeom prst="rect">
            <a:avLst/>
          </a:prstGeom>
          <a:noFill/>
        </p:spPr>
        <p:txBody>
          <a:bodyPr wrap="none" rtlCol="0">
            <a:spAutoFit/>
          </a:bodyPr>
          <a:lstStyle/>
          <a:p>
            <a:pPr algn="ctr"/>
            <a:r>
              <a:rPr lang="en-US" sz="3600" dirty="0" smtClean="0">
                <a:latin typeface="Times New Roman"/>
                <a:cs typeface="Times New Roman"/>
              </a:rPr>
              <a:t>Wesley Bland, </a:t>
            </a:r>
            <a:r>
              <a:rPr lang="en-US" sz="3600" dirty="0" err="1" smtClean="0">
                <a:latin typeface="Times New Roman"/>
                <a:cs typeface="Times New Roman"/>
              </a:rPr>
              <a:t>Huiwei</a:t>
            </a:r>
            <a:r>
              <a:rPr lang="en-US" sz="3600" dirty="0">
                <a:latin typeface="Times New Roman"/>
                <a:cs typeface="Times New Roman"/>
              </a:rPr>
              <a:t> </a:t>
            </a:r>
            <a:r>
              <a:rPr lang="en-US" sz="3600" dirty="0" smtClean="0">
                <a:latin typeface="Times New Roman"/>
                <a:cs typeface="Times New Roman"/>
              </a:rPr>
              <a:t>Lu, </a:t>
            </a:r>
            <a:r>
              <a:rPr lang="en-US" sz="3600" dirty="0" err="1" smtClean="0">
                <a:latin typeface="Times New Roman"/>
                <a:cs typeface="Times New Roman"/>
              </a:rPr>
              <a:t>Sangmin</a:t>
            </a:r>
            <a:r>
              <a:rPr lang="en-US" sz="3600" dirty="0" smtClean="0">
                <a:latin typeface="Times New Roman"/>
                <a:cs typeface="Times New Roman"/>
              </a:rPr>
              <a:t> </a:t>
            </a:r>
            <a:r>
              <a:rPr lang="en-US" sz="3600" dirty="0" err="1" smtClean="0">
                <a:latin typeface="Times New Roman"/>
                <a:cs typeface="Times New Roman"/>
              </a:rPr>
              <a:t>Seo</a:t>
            </a:r>
            <a:r>
              <a:rPr lang="en-US" sz="3600" dirty="0" smtClean="0">
                <a:latin typeface="Times New Roman"/>
                <a:cs typeface="Times New Roman"/>
              </a:rPr>
              <a:t>, </a:t>
            </a:r>
            <a:r>
              <a:rPr lang="en-US" sz="3600" dirty="0" err="1" smtClean="0">
                <a:latin typeface="Times New Roman"/>
                <a:cs typeface="Times New Roman"/>
              </a:rPr>
              <a:t>Pavan</a:t>
            </a:r>
            <a:r>
              <a:rPr lang="en-US" sz="3600" dirty="0" smtClean="0">
                <a:latin typeface="Times New Roman"/>
                <a:cs typeface="Times New Roman"/>
              </a:rPr>
              <a:t> </a:t>
            </a:r>
            <a:r>
              <a:rPr lang="en-US" sz="3600" dirty="0" err="1" smtClean="0">
                <a:latin typeface="Times New Roman"/>
                <a:cs typeface="Times New Roman"/>
              </a:rPr>
              <a:t>Balaji</a:t>
            </a:r>
            <a:endParaRPr lang="en-US" sz="3600" dirty="0" smtClean="0">
              <a:latin typeface="Times New Roman"/>
              <a:cs typeface="Times New Roman"/>
            </a:endParaRPr>
          </a:p>
          <a:p>
            <a:pPr algn="ctr">
              <a:spcBef>
                <a:spcPts val="600"/>
              </a:spcBef>
            </a:pPr>
            <a:r>
              <a:rPr lang="en-US" sz="2800" dirty="0" smtClean="0">
                <a:latin typeface="Times New Roman"/>
                <a:cs typeface="Times New Roman"/>
              </a:rPr>
              <a:t>Argonne National Laboratory</a:t>
            </a:r>
            <a:endParaRPr lang="en-US" sz="2800" dirty="0">
              <a:latin typeface="Times New Roman"/>
              <a:cs typeface="Times New Roman"/>
            </a:endParaRPr>
          </a:p>
        </p:txBody>
      </p:sp>
      <p:sp>
        <p:nvSpPr>
          <p:cNvPr id="6" name="TextBox 5"/>
          <p:cNvSpPr txBox="1"/>
          <p:nvPr/>
        </p:nvSpPr>
        <p:spPr>
          <a:xfrm>
            <a:off x="855953" y="4078088"/>
            <a:ext cx="9373897" cy="3170099"/>
          </a:xfrm>
          <a:prstGeom prst="rect">
            <a:avLst/>
          </a:prstGeom>
          <a:noFill/>
        </p:spPr>
        <p:txBody>
          <a:bodyPr wrap="square" rtlCol="0">
            <a:spAutoFit/>
          </a:bodyPr>
          <a:lstStyle/>
          <a:p>
            <a:pPr algn="just"/>
            <a:r>
              <a:rPr lang="en-US" sz="3200" b="1" dirty="0">
                <a:solidFill>
                  <a:srgbClr val="366000"/>
                </a:solidFill>
              </a:rPr>
              <a:t>User-level failure mitigation (ULFM) </a:t>
            </a:r>
            <a:r>
              <a:rPr lang="en-US" sz="2400" dirty="0"/>
              <a:t>is becoming the front-running solution for process fault tolerance in MPI. While not yet adopted into the MPI standard, it is being used by applications and libraries and is being considered by the MPI Forum for future inclusion into MPI itself. In this paper, we introduce an implementation of ULFM in MPICH, a high-performance and widely portable implementation of the MPI standard. We demonstrate that while still a reference implementation, the runtime cost of the new API calls introduced is relatively low. </a:t>
            </a:r>
          </a:p>
        </p:txBody>
      </p:sp>
      <p:grpSp>
        <p:nvGrpSpPr>
          <p:cNvPr id="18" name="Group 17"/>
          <p:cNvGrpSpPr/>
          <p:nvPr/>
        </p:nvGrpSpPr>
        <p:grpSpPr>
          <a:xfrm>
            <a:off x="13052238" y="4367078"/>
            <a:ext cx="5084800" cy="2881111"/>
            <a:chOff x="918068" y="8607000"/>
            <a:chExt cx="5084800" cy="2881111"/>
          </a:xfrm>
        </p:grpSpPr>
        <p:grpSp>
          <p:nvGrpSpPr>
            <p:cNvPr id="8" name="Group 7"/>
            <p:cNvGrpSpPr/>
            <p:nvPr/>
          </p:nvGrpSpPr>
          <p:grpSpPr>
            <a:xfrm>
              <a:off x="918068" y="8607000"/>
              <a:ext cx="5084800" cy="1913501"/>
              <a:chOff x="381000" y="1458731"/>
              <a:chExt cx="2590800" cy="642674"/>
            </a:xfrm>
          </p:grpSpPr>
          <p:sp>
            <p:nvSpPr>
              <p:cNvPr id="10" name="Oval 9"/>
              <p:cNvSpPr/>
              <p:nvPr/>
            </p:nvSpPr>
            <p:spPr bwMode="auto">
              <a:xfrm>
                <a:off x="381000" y="1511444"/>
                <a:ext cx="533400" cy="317356"/>
              </a:xfrm>
              <a:prstGeom prst="ellipse">
                <a:avLst/>
              </a:prstGeom>
              <a:ln>
                <a:headEnd type="none" w="med" len="med"/>
                <a:tailEnd type="none" w="med" len="med"/>
              </a:ln>
              <a:effectLst>
                <a:glow rad="63500">
                  <a:schemeClr val="accent2">
                    <a:satMod val="175000"/>
                    <a:alpha val="40000"/>
                  </a:schemeClr>
                </a:glow>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FF"/>
                    </a:solidFill>
                    <a:effectLst/>
                    <a:latin typeface="Calibri" pitchFamily="34" charset="0"/>
                  </a:rPr>
                  <a:t>0</a:t>
                </a:r>
              </a:p>
            </p:txBody>
          </p:sp>
          <p:sp>
            <p:nvSpPr>
              <p:cNvPr id="11" name="Oval 10"/>
              <p:cNvSpPr/>
              <p:nvPr/>
            </p:nvSpPr>
            <p:spPr bwMode="auto">
              <a:xfrm>
                <a:off x="2438400" y="1511444"/>
                <a:ext cx="533400" cy="317356"/>
              </a:xfrm>
              <a:prstGeom prst="ellipse">
                <a:avLst/>
              </a:prstGeom>
              <a:ln>
                <a:headEnd type="none" w="med" len="med"/>
                <a:tailEnd type="none" w="med" len="med"/>
              </a:ln>
              <a:effectLst>
                <a:glow rad="139700">
                  <a:schemeClr val="accent3">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FF"/>
                    </a:solidFill>
                    <a:effectLst/>
                    <a:latin typeface="Calibri" pitchFamily="34" charset="0"/>
                  </a:rPr>
                  <a:t>1</a:t>
                </a:r>
              </a:p>
            </p:txBody>
          </p:sp>
          <p:sp>
            <p:nvSpPr>
              <p:cNvPr id="12" name="Right Arrow 11"/>
              <p:cNvSpPr/>
              <p:nvPr/>
            </p:nvSpPr>
            <p:spPr bwMode="auto">
              <a:xfrm>
                <a:off x="990600" y="1458731"/>
                <a:ext cx="1371600" cy="446269"/>
              </a:xfrm>
              <a:prstGeom prst="rightArrow">
                <a:avLst>
                  <a:gd name="adj1" fmla="val 50000"/>
                  <a:gd name="adj2" fmla="val 31955"/>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err="1" smtClean="0">
                    <a:ln>
                      <a:noFill/>
                    </a:ln>
                    <a:solidFill>
                      <a:srgbClr val="FFFFFF"/>
                    </a:solidFill>
                    <a:effectLst/>
                    <a:latin typeface="Calibri" pitchFamily="34" charset="0"/>
                  </a:rPr>
                  <a:t>MPI_Recv</a:t>
                </a:r>
                <a:endParaRPr kumimoji="0" lang="en-US" sz="3200" b="1" i="0" u="none" strike="noStrike" cap="none" normalizeH="0" baseline="0" dirty="0" smtClean="0">
                  <a:ln>
                    <a:noFill/>
                  </a:ln>
                  <a:solidFill>
                    <a:srgbClr val="FFFFFF"/>
                  </a:solidFill>
                  <a:effectLst/>
                  <a:latin typeface="Calibri" pitchFamily="34" charset="0"/>
                </a:endParaRPr>
              </a:p>
            </p:txBody>
          </p:sp>
          <p:sp>
            <p:nvSpPr>
              <p:cNvPr id="13" name="TextBox 12"/>
              <p:cNvSpPr txBox="1"/>
              <p:nvPr/>
            </p:nvSpPr>
            <p:spPr>
              <a:xfrm>
                <a:off x="457200" y="1905000"/>
                <a:ext cx="2514600" cy="196405"/>
              </a:xfrm>
              <a:prstGeom prst="rect">
                <a:avLst/>
              </a:prstGeom>
              <a:noFill/>
            </p:spPr>
            <p:txBody>
              <a:bodyPr wrap="square" rtlCol="0">
                <a:spAutoFit/>
              </a:bodyPr>
              <a:lstStyle/>
              <a:p>
                <a:pPr algn="ctr"/>
                <a:r>
                  <a:rPr lang="en-US" sz="3200" i="1" dirty="0" smtClean="0">
                    <a:latin typeface="Courier"/>
                    <a:cs typeface="Courier"/>
                  </a:rPr>
                  <a:t>MPI_ERR_PROC_FAILED</a:t>
                </a:r>
                <a:endParaRPr lang="en-US" sz="3200" i="1" dirty="0">
                  <a:latin typeface="Courier"/>
                  <a:cs typeface="Courier"/>
                </a:endParaRPr>
              </a:p>
            </p:txBody>
          </p:sp>
        </p:grpSp>
        <p:sp>
          <p:nvSpPr>
            <p:cNvPr id="9" name="TextBox 8"/>
            <p:cNvSpPr txBox="1"/>
            <p:nvPr/>
          </p:nvSpPr>
          <p:spPr>
            <a:xfrm>
              <a:off x="1616622" y="10903335"/>
              <a:ext cx="3456595" cy="584776"/>
            </a:xfrm>
            <a:prstGeom prst="rect">
              <a:avLst/>
            </a:prstGeom>
            <a:noFill/>
          </p:spPr>
          <p:txBody>
            <a:bodyPr wrap="none" rtlCol="0">
              <a:spAutoFit/>
            </a:bodyPr>
            <a:lstStyle/>
            <a:p>
              <a:pPr algn="ctr"/>
              <a:r>
                <a:rPr lang="en-US" sz="3200" b="1" dirty="0" smtClean="0">
                  <a:solidFill>
                    <a:srgbClr val="366000"/>
                  </a:solidFill>
                </a:rPr>
                <a:t>Failure Notification</a:t>
              </a:r>
              <a:endParaRPr lang="en-US" sz="3200" b="1" dirty="0">
                <a:solidFill>
                  <a:srgbClr val="366000"/>
                </a:solidFill>
              </a:endParaRPr>
            </a:p>
          </p:txBody>
        </p:sp>
      </p:grpSp>
      <p:grpSp>
        <p:nvGrpSpPr>
          <p:cNvPr id="17" name="Group 16"/>
          <p:cNvGrpSpPr/>
          <p:nvPr/>
        </p:nvGrpSpPr>
        <p:grpSpPr>
          <a:xfrm>
            <a:off x="12756877" y="7809000"/>
            <a:ext cx="6069269" cy="3502730"/>
            <a:chOff x="6871634" y="7985381"/>
            <a:chExt cx="6069269" cy="3502730"/>
          </a:xfrm>
        </p:grpSpPr>
        <p:pic>
          <p:nvPicPr>
            <p:cNvPr id="15" name="Picture 14"/>
            <p:cNvPicPr>
              <a:picLocks noChangeAspect="1"/>
            </p:cNvPicPr>
            <p:nvPr/>
          </p:nvPicPr>
          <p:blipFill>
            <a:blip r:embed="rId2"/>
            <a:stretch>
              <a:fillRect/>
            </a:stretch>
          </p:blipFill>
          <p:spPr>
            <a:xfrm>
              <a:off x="6871634" y="7985381"/>
              <a:ext cx="6069269" cy="3220548"/>
            </a:xfrm>
            <a:prstGeom prst="rect">
              <a:avLst/>
            </a:prstGeom>
          </p:spPr>
        </p:pic>
        <p:sp>
          <p:nvSpPr>
            <p:cNvPr id="16" name="TextBox 15"/>
            <p:cNvSpPr txBox="1"/>
            <p:nvPr/>
          </p:nvSpPr>
          <p:spPr>
            <a:xfrm>
              <a:off x="8103919" y="10903335"/>
              <a:ext cx="3528530" cy="584776"/>
            </a:xfrm>
            <a:prstGeom prst="rect">
              <a:avLst/>
            </a:prstGeom>
            <a:noFill/>
          </p:spPr>
          <p:txBody>
            <a:bodyPr wrap="none" rtlCol="0">
              <a:spAutoFit/>
            </a:bodyPr>
            <a:lstStyle/>
            <a:p>
              <a:r>
                <a:rPr lang="en-US" sz="3200" b="1" dirty="0" smtClean="0">
                  <a:solidFill>
                    <a:srgbClr val="366000"/>
                  </a:solidFill>
                </a:rPr>
                <a:t>Failure Propagation</a:t>
              </a:r>
              <a:endParaRPr lang="en-US" sz="3200" b="1" dirty="0">
                <a:solidFill>
                  <a:srgbClr val="366000"/>
                </a:solidFill>
              </a:endParaRPr>
            </a:p>
          </p:txBody>
        </p:sp>
      </p:grpSp>
      <p:sp>
        <p:nvSpPr>
          <p:cNvPr id="24" name="TextBox 23"/>
          <p:cNvSpPr txBox="1"/>
          <p:nvPr/>
        </p:nvSpPr>
        <p:spPr>
          <a:xfrm>
            <a:off x="889168" y="8279667"/>
            <a:ext cx="9219875" cy="3416320"/>
          </a:xfrm>
          <a:prstGeom prst="rect">
            <a:avLst/>
          </a:prstGeom>
          <a:noFill/>
        </p:spPr>
        <p:txBody>
          <a:bodyPr wrap="square" rtlCol="0">
            <a:spAutoFit/>
          </a:bodyPr>
          <a:lstStyle/>
          <a:p>
            <a:pPr algn="just"/>
            <a:r>
              <a:rPr lang="en-US" sz="2400" dirty="0" smtClean="0"/>
              <a:t>ULFM introduces semantics to define failure notification, propagation, and recovery within MPI. For failure notification, ULFM uses traditional error codes and returns a new error, </a:t>
            </a:r>
            <a:r>
              <a:rPr lang="en-US" sz="2400" dirty="0" smtClean="0">
                <a:latin typeface="Courier"/>
                <a:cs typeface="Courier"/>
              </a:rPr>
              <a:t>MPI_ERR_PROC_FAILED</a:t>
            </a:r>
            <a:r>
              <a:rPr lang="en-US" sz="2400" dirty="0" smtClean="0"/>
              <a:t>. For failure propagation, </a:t>
            </a:r>
            <a:r>
              <a:rPr lang="en-US" sz="2400" dirty="0" smtClean="0">
                <a:latin typeface="Courier"/>
                <a:cs typeface="Courier"/>
              </a:rPr>
              <a:t>MPI_COMM_REVOKE</a:t>
            </a:r>
            <a:r>
              <a:rPr lang="en-US" sz="2400" dirty="0" smtClean="0"/>
              <a:t> will notify all processes of a failure. For failure recovery, </a:t>
            </a:r>
            <a:r>
              <a:rPr lang="en-US" sz="2400" dirty="0" smtClean="0">
                <a:latin typeface="Courier"/>
                <a:cs typeface="Courier"/>
              </a:rPr>
              <a:t>MPI_COMM_SHRINK</a:t>
            </a:r>
            <a:r>
              <a:rPr lang="en-US" sz="2400" dirty="0" smtClean="0"/>
              <a:t> can be used to create a new communicator. To assist with the primary functionality, there are also functions to detect failure (</a:t>
            </a:r>
            <a:r>
              <a:rPr lang="en-US" sz="2400" dirty="0" smtClean="0">
                <a:latin typeface="Courier"/>
                <a:cs typeface="Courier"/>
              </a:rPr>
              <a:t>MPI_COMM_FAILURE_ACK</a:t>
            </a:r>
            <a:r>
              <a:rPr lang="en-US" sz="2400" dirty="0" smtClean="0"/>
              <a:t>, </a:t>
            </a:r>
            <a:r>
              <a:rPr lang="en-US" sz="2400" dirty="0" smtClean="0">
                <a:latin typeface="Courier"/>
                <a:cs typeface="Courier"/>
              </a:rPr>
              <a:t>MPI_COMM_FAILURE_GET_ACKED</a:t>
            </a:r>
            <a:r>
              <a:rPr lang="en-US" sz="2400" dirty="0" smtClean="0"/>
              <a:t>) and for distributed, fault-tolerant agreement (</a:t>
            </a:r>
            <a:r>
              <a:rPr lang="en-US" sz="2400" dirty="0" smtClean="0">
                <a:latin typeface="Courier"/>
                <a:cs typeface="Courier"/>
              </a:rPr>
              <a:t>MPI_COMM_AGREE</a:t>
            </a:r>
            <a:r>
              <a:rPr lang="en-US" sz="2400" dirty="0" smtClean="0"/>
              <a:t>).</a:t>
            </a:r>
            <a:endParaRPr lang="en-US" sz="2400" dirty="0"/>
          </a:p>
        </p:txBody>
      </p:sp>
      <p:sp>
        <p:nvSpPr>
          <p:cNvPr id="26" name="TextBox 25"/>
          <p:cNvSpPr txBox="1"/>
          <p:nvPr/>
        </p:nvSpPr>
        <p:spPr>
          <a:xfrm>
            <a:off x="878913" y="16139673"/>
            <a:ext cx="9373897" cy="646331"/>
          </a:xfrm>
          <a:prstGeom prst="rect">
            <a:avLst/>
          </a:prstGeom>
          <a:noFill/>
        </p:spPr>
        <p:txBody>
          <a:bodyPr wrap="square" rtlCol="0">
            <a:spAutoFit/>
          </a:bodyPr>
          <a:lstStyle/>
          <a:p>
            <a:pPr algn="ctr"/>
            <a:r>
              <a:rPr lang="en-US" sz="3600" b="1" dirty="0" smtClean="0">
                <a:solidFill>
                  <a:srgbClr val="366000"/>
                </a:solidFill>
              </a:rPr>
              <a:t>Failure Detection</a:t>
            </a:r>
            <a:endParaRPr lang="en-US" sz="3600" b="1" dirty="0">
              <a:solidFill>
                <a:srgbClr val="366000"/>
              </a:solidFill>
            </a:endParaRPr>
          </a:p>
        </p:txBody>
      </p:sp>
      <p:sp>
        <p:nvSpPr>
          <p:cNvPr id="27" name="TextBox 26"/>
          <p:cNvSpPr txBox="1"/>
          <p:nvPr/>
        </p:nvSpPr>
        <p:spPr>
          <a:xfrm>
            <a:off x="878913" y="16950725"/>
            <a:ext cx="9373897" cy="830997"/>
          </a:xfrm>
          <a:prstGeom prst="rect">
            <a:avLst/>
          </a:prstGeom>
          <a:noFill/>
        </p:spPr>
        <p:txBody>
          <a:bodyPr wrap="square" rtlCol="0">
            <a:spAutoFit/>
          </a:bodyPr>
          <a:lstStyle/>
          <a:p>
            <a:pPr marL="342900" indent="-342900" algn="just">
              <a:buFont typeface="Arial"/>
              <a:buChar char="•"/>
            </a:pPr>
            <a:r>
              <a:rPr lang="en-US" sz="2400" dirty="0" smtClean="0">
                <a:ea typeface="Courier" charset="0"/>
                <a:cs typeface="Courier" charset="0"/>
              </a:rPr>
              <a:t>Local failures detected by Hydra and </a:t>
            </a:r>
            <a:r>
              <a:rPr lang="en-US" sz="2400" dirty="0" err="1" smtClean="0">
                <a:ea typeface="Courier" charset="0"/>
                <a:cs typeface="Courier" charset="0"/>
              </a:rPr>
              <a:t>netmods</a:t>
            </a:r>
            <a:endParaRPr lang="en-US" sz="2400" dirty="0" smtClean="0">
              <a:ea typeface="Courier" charset="0"/>
              <a:cs typeface="Courier" charset="0"/>
            </a:endParaRPr>
          </a:p>
          <a:p>
            <a:pPr marL="342900" indent="-342900" algn="just">
              <a:buFont typeface="Arial"/>
              <a:buChar char="•"/>
            </a:pPr>
            <a:r>
              <a:rPr lang="en-US" sz="2400" dirty="0" smtClean="0">
                <a:ea typeface="Courier" charset="0"/>
                <a:cs typeface="Courier" charset="0"/>
              </a:rPr>
              <a:t>Error codes are returned back to the user from the API calls</a:t>
            </a:r>
            <a:endParaRPr lang="en-US" sz="2400" dirty="0">
              <a:ea typeface="Courier" charset="0"/>
              <a:cs typeface="Courier" charset="0"/>
            </a:endParaRPr>
          </a:p>
        </p:txBody>
      </p:sp>
      <p:sp>
        <p:nvSpPr>
          <p:cNvPr id="28" name="TextBox 27"/>
          <p:cNvSpPr txBox="1"/>
          <p:nvPr/>
        </p:nvSpPr>
        <p:spPr>
          <a:xfrm>
            <a:off x="11148160" y="16133609"/>
            <a:ext cx="9219875" cy="646331"/>
          </a:xfrm>
          <a:prstGeom prst="rect">
            <a:avLst/>
          </a:prstGeom>
          <a:noFill/>
        </p:spPr>
        <p:txBody>
          <a:bodyPr wrap="square" rtlCol="0">
            <a:spAutoFit/>
          </a:bodyPr>
          <a:lstStyle/>
          <a:p>
            <a:pPr algn="ctr"/>
            <a:r>
              <a:rPr lang="en-US" sz="3600" b="1" dirty="0" smtClean="0">
                <a:solidFill>
                  <a:srgbClr val="366000"/>
                </a:solidFill>
              </a:rPr>
              <a:t>Agreement</a:t>
            </a:r>
            <a:endParaRPr lang="en-US" sz="3600" b="1" dirty="0">
              <a:solidFill>
                <a:srgbClr val="366000"/>
              </a:solidFill>
            </a:endParaRPr>
          </a:p>
        </p:txBody>
      </p:sp>
      <p:sp>
        <p:nvSpPr>
          <p:cNvPr id="29" name="TextBox 28"/>
          <p:cNvSpPr txBox="1"/>
          <p:nvPr/>
        </p:nvSpPr>
        <p:spPr>
          <a:xfrm>
            <a:off x="11148160" y="16944661"/>
            <a:ext cx="9219875" cy="830997"/>
          </a:xfrm>
          <a:prstGeom prst="rect">
            <a:avLst/>
          </a:prstGeom>
          <a:noFill/>
        </p:spPr>
        <p:txBody>
          <a:bodyPr wrap="square" rtlCol="0">
            <a:spAutoFit/>
          </a:bodyPr>
          <a:lstStyle/>
          <a:p>
            <a:pPr marL="342900" indent="-342900" algn="just">
              <a:buFont typeface="Arial"/>
              <a:buChar char="•"/>
            </a:pPr>
            <a:r>
              <a:rPr lang="en-US" sz="2400" dirty="0" smtClean="0">
                <a:ea typeface="Courier" charset="0"/>
                <a:cs typeface="Courier" charset="0"/>
              </a:rPr>
              <a:t>Uses two group-based </a:t>
            </a:r>
            <a:r>
              <a:rPr lang="en-US" sz="2400" dirty="0" err="1" smtClean="0">
                <a:ea typeface="Courier" charset="0"/>
                <a:cs typeface="Courier" charset="0"/>
              </a:rPr>
              <a:t>allreduce</a:t>
            </a:r>
            <a:r>
              <a:rPr lang="en-US" sz="2400" dirty="0" smtClean="0">
                <a:ea typeface="Courier" charset="0"/>
                <a:cs typeface="Courier" charset="0"/>
              </a:rPr>
              <a:t> operations</a:t>
            </a:r>
          </a:p>
          <a:p>
            <a:pPr marL="342900" indent="-342900" algn="just">
              <a:buFont typeface="Arial"/>
              <a:buChar char="•"/>
            </a:pPr>
            <a:r>
              <a:rPr lang="en-US" sz="2400" dirty="0" smtClean="0">
                <a:ea typeface="Courier" charset="0"/>
                <a:cs typeface="Courier" charset="0"/>
              </a:rPr>
              <a:t>If either fails, an error is returned to the user</a:t>
            </a:r>
            <a:endParaRPr lang="en-US" sz="2400" dirty="0">
              <a:ea typeface="Courier" charset="0"/>
              <a:cs typeface="Courier" charset="0"/>
            </a:endParaRPr>
          </a:p>
        </p:txBody>
      </p:sp>
      <p:sp>
        <p:nvSpPr>
          <p:cNvPr id="34" name="TextBox 33"/>
          <p:cNvSpPr txBox="1"/>
          <p:nvPr/>
        </p:nvSpPr>
        <p:spPr>
          <a:xfrm>
            <a:off x="11148160" y="17975740"/>
            <a:ext cx="9219875" cy="646331"/>
          </a:xfrm>
          <a:prstGeom prst="rect">
            <a:avLst/>
          </a:prstGeom>
          <a:noFill/>
        </p:spPr>
        <p:txBody>
          <a:bodyPr wrap="square" rtlCol="0">
            <a:spAutoFit/>
          </a:bodyPr>
          <a:lstStyle/>
          <a:p>
            <a:pPr algn="ctr"/>
            <a:r>
              <a:rPr lang="en-US" sz="3600" b="1" dirty="0" smtClean="0">
                <a:solidFill>
                  <a:srgbClr val="366000"/>
                </a:solidFill>
              </a:rPr>
              <a:t>Shrinking</a:t>
            </a:r>
            <a:endParaRPr lang="en-US" sz="3600" b="1" dirty="0">
              <a:solidFill>
                <a:srgbClr val="366000"/>
              </a:solidFill>
            </a:endParaRPr>
          </a:p>
        </p:txBody>
      </p:sp>
      <p:sp>
        <p:nvSpPr>
          <p:cNvPr id="35" name="TextBox 34"/>
          <p:cNvSpPr txBox="1"/>
          <p:nvPr/>
        </p:nvSpPr>
        <p:spPr>
          <a:xfrm>
            <a:off x="11148160" y="18716140"/>
            <a:ext cx="9219875" cy="1569660"/>
          </a:xfrm>
          <a:prstGeom prst="rect">
            <a:avLst/>
          </a:prstGeom>
          <a:noFill/>
        </p:spPr>
        <p:txBody>
          <a:bodyPr wrap="square" rtlCol="0">
            <a:spAutoFit/>
          </a:bodyPr>
          <a:lstStyle/>
          <a:p>
            <a:pPr marL="342900" indent="-342900" algn="just">
              <a:buFont typeface="Arial"/>
              <a:buChar char="•"/>
            </a:pPr>
            <a:r>
              <a:rPr lang="en-US" sz="2400" dirty="0" smtClean="0">
                <a:ea typeface="Courier" charset="0"/>
                <a:cs typeface="Courier" charset="0"/>
              </a:rPr>
              <a:t>All processes construct consistent group of failed </a:t>
            </a:r>
            <a:r>
              <a:rPr lang="en-US" sz="2400" dirty="0" err="1" smtClean="0">
                <a:ea typeface="Courier" charset="0"/>
                <a:cs typeface="Courier" charset="0"/>
              </a:rPr>
              <a:t>procs</a:t>
            </a:r>
            <a:r>
              <a:rPr lang="en-US" sz="2400" dirty="0">
                <a:ea typeface="Courier" charset="0"/>
                <a:cs typeface="Courier" charset="0"/>
              </a:rPr>
              <a:t> </a:t>
            </a:r>
            <a:r>
              <a:rPr lang="en-US" sz="2400" dirty="0" smtClean="0">
                <a:ea typeface="Courier" charset="0"/>
                <a:cs typeface="Courier" charset="0"/>
              </a:rPr>
              <a:t>via </a:t>
            </a:r>
            <a:r>
              <a:rPr lang="en-US" sz="2400" dirty="0" err="1" smtClean="0">
                <a:ea typeface="Courier" charset="0"/>
                <a:cs typeface="Courier" charset="0"/>
              </a:rPr>
              <a:t>allreduce</a:t>
            </a:r>
            <a:endParaRPr lang="en-US" sz="2400" dirty="0" smtClean="0">
              <a:ea typeface="Courier" charset="0"/>
              <a:cs typeface="Courier" charset="0"/>
            </a:endParaRPr>
          </a:p>
          <a:p>
            <a:pPr marL="342900" indent="-342900" algn="just">
              <a:buFont typeface="Arial"/>
              <a:buChar char="•"/>
            </a:pPr>
            <a:r>
              <a:rPr lang="en-US" sz="2400" dirty="0" smtClean="0">
                <a:ea typeface="Courier" charset="0"/>
                <a:cs typeface="Courier" charset="0"/>
              </a:rPr>
              <a:t>Uses </a:t>
            </a:r>
            <a:r>
              <a:rPr lang="en-US" sz="2400" dirty="0" smtClean="0">
                <a:latin typeface="Courier" charset="0"/>
                <a:ea typeface="Courier" charset="0"/>
                <a:cs typeface="Courier" charset="0"/>
              </a:rPr>
              <a:t>MPI_COMM_CREATE_GROUP</a:t>
            </a:r>
            <a:r>
              <a:rPr lang="en-US" sz="2400" dirty="0">
                <a:ea typeface="Courier" charset="0"/>
                <a:cs typeface="Courier" charset="0"/>
              </a:rPr>
              <a:t> </a:t>
            </a:r>
            <a:r>
              <a:rPr lang="en-US" sz="2400" dirty="0" smtClean="0">
                <a:ea typeface="Courier" charset="0"/>
                <a:cs typeface="Courier" charset="0"/>
              </a:rPr>
              <a:t>internally to create communicator</a:t>
            </a:r>
          </a:p>
          <a:p>
            <a:pPr marL="342900" indent="-342900" algn="just">
              <a:buFont typeface="Arial"/>
              <a:buChar char="•"/>
            </a:pPr>
            <a:r>
              <a:rPr lang="en-US" sz="2400" dirty="0" smtClean="0">
                <a:ea typeface="Courier" charset="0"/>
                <a:cs typeface="Courier" charset="0"/>
              </a:rPr>
              <a:t>If failure is detected, the shrink is started over</a:t>
            </a:r>
            <a:endParaRPr lang="en-US" sz="2400" dirty="0">
              <a:ea typeface="Courier" charset="0"/>
              <a:cs typeface="Courier" charset="0"/>
            </a:endParaRPr>
          </a:p>
        </p:txBody>
      </p:sp>
      <p:sp>
        <p:nvSpPr>
          <p:cNvPr id="36" name="TextBox 35"/>
          <p:cNvSpPr txBox="1"/>
          <p:nvPr/>
        </p:nvSpPr>
        <p:spPr>
          <a:xfrm>
            <a:off x="901872" y="17975740"/>
            <a:ext cx="9373897" cy="646331"/>
          </a:xfrm>
          <a:prstGeom prst="rect">
            <a:avLst/>
          </a:prstGeom>
          <a:noFill/>
        </p:spPr>
        <p:txBody>
          <a:bodyPr wrap="square" rtlCol="0">
            <a:spAutoFit/>
          </a:bodyPr>
          <a:lstStyle/>
          <a:p>
            <a:pPr algn="ctr"/>
            <a:r>
              <a:rPr lang="en-US" sz="3600" b="1" dirty="0" smtClean="0">
                <a:solidFill>
                  <a:schemeClr val="accent2">
                    <a:lumMod val="50000"/>
                  </a:schemeClr>
                </a:solidFill>
              </a:rPr>
              <a:t>Revocation</a:t>
            </a:r>
            <a:endParaRPr lang="en-US" sz="3600" b="1" dirty="0">
              <a:solidFill>
                <a:schemeClr val="accent2">
                  <a:lumMod val="50000"/>
                </a:schemeClr>
              </a:solidFill>
            </a:endParaRPr>
          </a:p>
        </p:txBody>
      </p:sp>
      <p:sp>
        <p:nvSpPr>
          <p:cNvPr id="37" name="TextBox 36"/>
          <p:cNvSpPr txBox="1"/>
          <p:nvPr/>
        </p:nvSpPr>
        <p:spPr>
          <a:xfrm>
            <a:off x="878912" y="18716140"/>
            <a:ext cx="9373897" cy="1569660"/>
          </a:xfrm>
          <a:prstGeom prst="rect">
            <a:avLst/>
          </a:prstGeom>
          <a:noFill/>
        </p:spPr>
        <p:txBody>
          <a:bodyPr wrap="square" rtlCol="0">
            <a:spAutoFit/>
          </a:bodyPr>
          <a:lstStyle/>
          <a:p>
            <a:pPr marL="342900" indent="-342900" algn="just">
              <a:buFont typeface="Arial"/>
              <a:buChar char="•"/>
            </a:pPr>
            <a:r>
              <a:rPr lang="en-US" sz="2400" dirty="0" smtClean="0">
                <a:ea typeface="Courier" charset="0"/>
                <a:cs typeface="Courier" charset="0"/>
              </a:rPr>
              <a:t>Non-optimized implementation done with message flood</a:t>
            </a:r>
          </a:p>
          <a:p>
            <a:pPr marL="342900" indent="-342900" algn="just">
              <a:buFont typeface="Arial"/>
              <a:buChar char="•"/>
            </a:pPr>
            <a:r>
              <a:rPr lang="en-US" sz="2400" dirty="0" smtClean="0">
                <a:ea typeface="Courier" charset="0"/>
                <a:cs typeface="Courier" charset="0"/>
              </a:rPr>
              <a:t>Internally marked as done when a messages is received from all other processes</a:t>
            </a:r>
          </a:p>
          <a:p>
            <a:pPr marL="342900" indent="-342900" algn="just">
              <a:buFont typeface="Arial"/>
              <a:buChar char="•"/>
            </a:pPr>
            <a:r>
              <a:rPr lang="en-US" sz="2400" dirty="0" smtClean="0">
                <a:ea typeface="Courier" charset="0"/>
                <a:cs typeface="Courier" charset="0"/>
              </a:rPr>
              <a:t>Internal </a:t>
            </a:r>
            <a:r>
              <a:rPr lang="en-US" sz="2400" dirty="0" err="1" smtClean="0">
                <a:ea typeface="Courier" charset="0"/>
                <a:cs typeface="Courier" charset="0"/>
              </a:rPr>
              <a:t>refcount</a:t>
            </a:r>
            <a:r>
              <a:rPr lang="en-US" sz="2400" dirty="0" smtClean="0">
                <a:ea typeface="Courier" charset="0"/>
                <a:cs typeface="Courier" charset="0"/>
              </a:rPr>
              <a:t> kept until done</a:t>
            </a:r>
            <a:endParaRPr lang="en-US" sz="2400" dirty="0">
              <a:ea typeface="Courier" charset="0"/>
              <a:cs typeface="Courier" charset="0"/>
            </a:endParaRPr>
          </a:p>
        </p:txBody>
      </p:sp>
      <p:sp>
        <p:nvSpPr>
          <p:cNvPr id="38" name="TextBox 37"/>
          <p:cNvSpPr txBox="1"/>
          <p:nvPr/>
        </p:nvSpPr>
        <p:spPr>
          <a:xfrm>
            <a:off x="855953" y="20613386"/>
            <a:ext cx="19489122" cy="707886"/>
          </a:xfrm>
          <a:prstGeom prst="rect">
            <a:avLst/>
          </a:prstGeom>
          <a:solidFill>
            <a:srgbClr val="366000"/>
          </a:solidFill>
        </p:spPr>
        <p:txBody>
          <a:bodyPr wrap="square" rtlCol="0">
            <a:spAutoFit/>
          </a:bodyPr>
          <a:lstStyle/>
          <a:p>
            <a:pPr algn="ctr"/>
            <a:r>
              <a:rPr lang="en-US" sz="4000" b="1" dirty="0" smtClean="0">
                <a:solidFill>
                  <a:srgbClr val="FFFFFF"/>
                </a:solidFill>
              </a:rPr>
              <a:t>ULFM Evaluation</a:t>
            </a:r>
            <a:endParaRPr lang="en-US" sz="4000" b="1" dirty="0">
              <a:solidFill>
                <a:srgbClr val="FFFFFF"/>
              </a:solidFill>
            </a:endParaRPr>
          </a:p>
        </p:txBody>
      </p:sp>
      <p:sp>
        <p:nvSpPr>
          <p:cNvPr id="39" name="TextBox 38"/>
          <p:cNvSpPr txBox="1"/>
          <p:nvPr/>
        </p:nvSpPr>
        <p:spPr>
          <a:xfrm>
            <a:off x="855952" y="15274922"/>
            <a:ext cx="19489122" cy="707886"/>
          </a:xfrm>
          <a:prstGeom prst="rect">
            <a:avLst/>
          </a:prstGeom>
          <a:solidFill>
            <a:srgbClr val="366000"/>
          </a:solidFill>
        </p:spPr>
        <p:txBody>
          <a:bodyPr wrap="square" rtlCol="0">
            <a:spAutoFit/>
          </a:bodyPr>
          <a:lstStyle/>
          <a:p>
            <a:pPr algn="ctr"/>
            <a:r>
              <a:rPr lang="en-US" sz="4000" b="1" dirty="0" smtClean="0">
                <a:solidFill>
                  <a:srgbClr val="FFFFFF"/>
                </a:solidFill>
              </a:rPr>
              <a:t>ULFM Implementation</a:t>
            </a:r>
            <a:endParaRPr lang="en-US" sz="4000" b="1" dirty="0">
              <a:solidFill>
                <a:srgbClr val="FFFFFF"/>
              </a:solidFill>
            </a:endParaRPr>
          </a:p>
        </p:txBody>
      </p:sp>
      <p:sp>
        <p:nvSpPr>
          <p:cNvPr id="40" name="TextBox 39"/>
          <p:cNvSpPr txBox="1"/>
          <p:nvPr/>
        </p:nvSpPr>
        <p:spPr>
          <a:xfrm>
            <a:off x="855953" y="21525836"/>
            <a:ext cx="9373897" cy="646331"/>
          </a:xfrm>
          <a:prstGeom prst="rect">
            <a:avLst/>
          </a:prstGeom>
          <a:noFill/>
        </p:spPr>
        <p:txBody>
          <a:bodyPr wrap="square" rtlCol="0">
            <a:spAutoFit/>
          </a:bodyPr>
          <a:lstStyle/>
          <a:p>
            <a:pPr algn="ctr"/>
            <a:r>
              <a:rPr lang="en-US" sz="3600" b="1" dirty="0" smtClean="0">
                <a:solidFill>
                  <a:srgbClr val="366000"/>
                </a:solidFill>
              </a:rPr>
              <a:t>Agreement</a:t>
            </a:r>
            <a:endParaRPr lang="en-US" sz="3600" b="1" dirty="0">
              <a:solidFill>
                <a:srgbClr val="366000"/>
              </a:solidFill>
            </a:endParaRPr>
          </a:p>
        </p:txBody>
      </p:sp>
      <p:sp>
        <p:nvSpPr>
          <p:cNvPr id="41" name="TextBox 40"/>
          <p:cNvSpPr txBox="1"/>
          <p:nvPr/>
        </p:nvSpPr>
        <p:spPr>
          <a:xfrm>
            <a:off x="11125200" y="21519772"/>
            <a:ext cx="9219875" cy="646331"/>
          </a:xfrm>
          <a:prstGeom prst="rect">
            <a:avLst/>
          </a:prstGeom>
          <a:noFill/>
        </p:spPr>
        <p:txBody>
          <a:bodyPr wrap="square" rtlCol="0">
            <a:spAutoFit/>
          </a:bodyPr>
          <a:lstStyle/>
          <a:p>
            <a:pPr algn="ctr"/>
            <a:r>
              <a:rPr lang="en-US" sz="3600" b="1" dirty="0" smtClean="0">
                <a:solidFill>
                  <a:srgbClr val="366000"/>
                </a:solidFill>
              </a:rPr>
              <a:t>Shrinking</a:t>
            </a:r>
            <a:endParaRPr lang="en-US" sz="3600" b="1" dirty="0">
              <a:solidFill>
                <a:srgbClr val="366000"/>
              </a:solidFill>
            </a:endParaRPr>
          </a:p>
        </p:txBody>
      </p:sp>
      <p:sp>
        <p:nvSpPr>
          <p:cNvPr id="44" name="TextBox 43"/>
          <p:cNvSpPr txBox="1"/>
          <p:nvPr/>
        </p:nvSpPr>
        <p:spPr>
          <a:xfrm>
            <a:off x="855952" y="26634705"/>
            <a:ext cx="9373897" cy="1569660"/>
          </a:xfrm>
          <a:prstGeom prst="rect">
            <a:avLst/>
          </a:prstGeom>
          <a:noFill/>
        </p:spPr>
        <p:txBody>
          <a:bodyPr wrap="square" rtlCol="0">
            <a:spAutoFit/>
          </a:bodyPr>
          <a:lstStyle/>
          <a:p>
            <a:pPr algn="just"/>
            <a:r>
              <a:rPr lang="en-US" sz="2400" dirty="0" smtClean="0"/>
              <a:t>Performance with any failures is similar due to the lack of leave-early semantics. Failure-free performance is much better. Acknowledging failures also does </a:t>
            </a:r>
            <a:r>
              <a:rPr lang="en-US" sz="2400" smtClean="0"/>
              <a:t>not significantly </a:t>
            </a:r>
            <a:r>
              <a:rPr lang="en-US" sz="2400" dirty="0" smtClean="0"/>
              <a:t>improve the runtime because all failure detection code must still be executed.</a:t>
            </a:r>
            <a:endParaRPr lang="en-US" sz="2400" dirty="0"/>
          </a:p>
        </p:txBody>
      </p:sp>
      <p:sp>
        <p:nvSpPr>
          <p:cNvPr id="45" name="TextBox 44"/>
          <p:cNvSpPr txBox="1"/>
          <p:nvPr/>
        </p:nvSpPr>
        <p:spPr>
          <a:xfrm>
            <a:off x="11125200" y="26623994"/>
            <a:ext cx="9219875" cy="1200329"/>
          </a:xfrm>
          <a:prstGeom prst="rect">
            <a:avLst/>
          </a:prstGeom>
          <a:noFill/>
        </p:spPr>
        <p:txBody>
          <a:bodyPr wrap="square" rtlCol="0">
            <a:spAutoFit/>
          </a:bodyPr>
          <a:lstStyle/>
          <a:p>
            <a:pPr algn="just"/>
            <a:r>
              <a:rPr lang="en-US" sz="2400" dirty="0" smtClean="0"/>
              <a:t>Slower than </a:t>
            </a:r>
            <a:r>
              <a:rPr lang="en-US" sz="2400" dirty="0" smtClean="0">
                <a:latin typeface="Courier" charset="0"/>
                <a:ea typeface="Courier" charset="0"/>
                <a:cs typeface="Courier" charset="0"/>
              </a:rPr>
              <a:t>MPI_COMM_DUP</a:t>
            </a:r>
            <a:r>
              <a:rPr lang="en-US" sz="2400" dirty="0" smtClean="0"/>
              <a:t> because of failure detection. As expected, introducing failures in the middle of the algorithm causes large runtime increase as the algorithm must restart.</a:t>
            </a:r>
            <a:endParaRPr lang="en-US" sz="2400" dirty="0"/>
          </a:p>
        </p:txBody>
      </p:sp>
      <p:grpSp>
        <p:nvGrpSpPr>
          <p:cNvPr id="14" name="Group 13"/>
          <p:cNvGrpSpPr/>
          <p:nvPr/>
        </p:nvGrpSpPr>
        <p:grpSpPr>
          <a:xfrm>
            <a:off x="12362293" y="11877785"/>
            <a:ext cx="6795066" cy="3012681"/>
            <a:chOff x="12994565" y="8391975"/>
            <a:chExt cx="6795066" cy="3012681"/>
          </a:xfrm>
        </p:grpSpPr>
        <p:pic>
          <p:nvPicPr>
            <p:cNvPr id="21" name="Picture 20"/>
            <p:cNvPicPr>
              <a:picLocks noChangeAspect="1"/>
            </p:cNvPicPr>
            <p:nvPr/>
          </p:nvPicPr>
          <p:blipFill>
            <a:blip r:embed="rId3"/>
            <a:stretch>
              <a:fillRect/>
            </a:stretch>
          </p:blipFill>
          <p:spPr>
            <a:xfrm>
              <a:off x="13217381" y="8391975"/>
              <a:ext cx="2574131" cy="1689292"/>
            </a:xfrm>
            <a:prstGeom prst="rect">
              <a:avLst/>
            </a:prstGeom>
          </p:spPr>
        </p:pic>
        <p:pic>
          <p:nvPicPr>
            <p:cNvPr id="22" name="Picture 21"/>
            <p:cNvPicPr>
              <a:picLocks noChangeAspect="1"/>
            </p:cNvPicPr>
            <p:nvPr/>
          </p:nvPicPr>
          <p:blipFill>
            <a:blip r:embed="rId4"/>
            <a:stretch>
              <a:fillRect/>
            </a:stretch>
          </p:blipFill>
          <p:spPr>
            <a:xfrm>
              <a:off x="17215500" y="8391975"/>
              <a:ext cx="2574131" cy="1689292"/>
            </a:xfrm>
            <a:prstGeom prst="rect">
              <a:avLst/>
            </a:prstGeom>
          </p:spPr>
        </p:pic>
        <p:sp>
          <p:nvSpPr>
            <p:cNvPr id="23" name="Right Arrow 22"/>
            <p:cNvSpPr/>
            <p:nvPr/>
          </p:nvSpPr>
          <p:spPr bwMode="auto">
            <a:xfrm>
              <a:off x="15681975" y="8749707"/>
              <a:ext cx="1643063" cy="1013575"/>
            </a:xfrm>
            <a:prstGeom prst="rightArrow">
              <a:avLst/>
            </a:prstGeom>
            <a:solidFill>
              <a:schemeClr val="tx1">
                <a:lumMod val="50000"/>
                <a:lumOff val="50000"/>
              </a:schemeClr>
            </a:solidFill>
            <a:ln>
              <a:solidFill>
                <a:schemeClr val="tx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Calibri" pitchFamily="34" charset="0"/>
              </a:endParaRPr>
            </a:p>
          </p:txBody>
        </p:sp>
        <p:sp>
          <p:nvSpPr>
            <p:cNvPr id="19" name="TextBox 18"/>
            <p:cNvSpPr txBox="1"/>
            <p:nvPr/>
          </p:nvSpPr>
          <p:spPr>
            <a:xfrm>
              <a:off x="12994565" y="10819881"/>
              <a:ext cx="6572250" cy="584775"/>
            </a:xfrm>
            <a:prstGeom prst="rect">
              <a:avLst/>
            </a:prstGeom>
            <a:noFill/>
          </p:spPr>
          <p:txBody>
            <a:bodyPr wrap="square" rtlCol="0">
              <a:spAutoFit/>
            </a:bodyPr>
            <a:lstStyle/>
            <a:p>
              <a:pPr algn="ctr"/>
              <a:r>
                <a:rPr lang="en-US" sz="3200" b="1" dirty="0" smtClean="0">
                  <a:solidFill>
                    <a:srgbClr val="366000"/>
                  </a:solidFill>
                </a:rPr>
                <a:t>Failure Recovery</a:t>
              </a:r>
              <a:endParaRPr lang="en-US" sz="3200" b="1" dirty="0">
                <a:solidFill>
                  <a:srgbClr val="366000"/>
                </a:solidFill>
              </a:endParaRPr>
            </a:p>
          </p:txBody>
        </p:sp>
        <p:sp>
          <p:nvSpPr>
            <p:cNvPr id="20" name="TextBox 19"/>
            <p:cNvSpPr txBox="1"/>
            <p:nvPr/>
          </p:nvSpPr>
          <p:spPr>
            <a:xfrm>
              <a:off x="13688428" y="10052440"/>
              <a:ext cx="5719878" cy="584775"/>
            </a:xfrm>
            <a:prstGeom prst="rect">
              <a:avLst/>
            </a:prstGeom>
            <a:noFill/>
          </p:spPr>
          <p:txBody>
            <a:bodyPr wrap="square" rtlCol="0">
              <a:spAutoFit/>
            </a:bodyPr>
            <a:lstStyle/>
            <a:p>
              <a:pPr algn="ctr"/>
              <a:r>
                <a:rPr lang="en-US" sz="3200" i="1" dirty="0" smtClean="0">
                  <a:latin typeface="Courier"/>
                  <a:cs typeface="Courier"/>
                </a:rPr>
                <a:t>MPI_COMM_SHRINK()</a:t>
              </a:r>
              <a:endParaRPr lang="en-US" sz="3200" i="1" dirty="0">
                <a:latin typeface="Courier"/>
                <a:cs typeface="Courier"/>
              </a:endParaRPr>
            </a:p>
          </p:txBody>
        </p:sp>
        <p:sp>
          <p:nvSpPr>
            <p:cNvPr id="3" name="12-Point Star 2"/>
            <p:cNvSpPr/>
            <p:nvPr/>
          </p:nvSpPr>
          <p:spPr>
            <a:xfrm>
              <a:off x="14660695" y="9160882"/>
              <a:ext cx="536462" cy="588112"/>
            </a:xfrm>
            <a:prstGeom prst="star12">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7" name="TextBox 46"/>
          <p:cNvSpPr txBox="1"/>
          <p:nvPr/>
        </p:nvSpPr>
        <p:spPr>
          <a:xfrm>
            <a:off x="901872" y="7729791"/>
            <a:ext cx="9150797" cy="584776"/>
          </a:xfrm>
          <a:prstGeom prst="rect">
            <a:avLst/>
          </a:prstGeom>
          <a:solidFill>
            <a:schemeClr val="accent2">
              <a:lumMod val="50000"/>
            </a:schemeClr>
          </a:solidFill>
        </p:spPr>
        <p:txBody>
          <a:bodyPr wrap="square" rtlCol="0">
            <a:spAutoFit/>
          </a:bodyPr>
          <a:lstStyle/>
          <a:p>
            <a:pPr algn="ctr"/>
            <a:r>
              <a:rPr lang="en-US" sz="3200" b="1" dirty="0" smtClean="0">
                <a:solidFill>
                  <a:schemeClr val="bg1"/>
                </a:solidFill>
              </a:rPr>
              <a:t>What is ULFM?</a:t>
            </a:r>
            <a:endParaRPr lang="en-US" sz="3200" b="1" dirty="0">
              <a:solidFill>
                <a:schemeClr val="bg1"/>
              </a:solidFill>
            </a:endParaRPr>
          </a:p>
        </p:txBody>
      </p:sp>
      <p:graphicFrame>
        <p:nvGraphicFramePr>
          <p:cNvPr id="48" name="Chart 47"/>
          <p:cNvGraphicFramePr>
            <a:graphicFrameLocks/>
          </p:cNvGraphicFramePr>
          <p:nvPr>
            <p:extLst>
              <p:ext uri="{D42A27DB-BD31-4B8C-83A1-F6EECF244321}">
                <p14:modId xmlns:p14="http://schemas.microsoft.com/office/powerpoint/2010/main" val="135986356"/>
              </p:ext>
            </p:extLst>
          </p:nvPr>
        </p:nvGraphicFramePr>
        <p:xfrm>
          <a:off x="1296011" y="22166102"/>
          <a:ext cx="7020868" cy="442261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9" name="Chart 48"/>
          <p:cNvGraphicFramePr>
            <a:graphicFrameLocks/>
          </p:cNvGraphicFramePr>
          <p:nvPr>
            <p:extLst>
              <p:ext uri="{D42A27DB-BD31-4B8C-83A1-F6EECF244321}">
                <p14:modId xmlns:p14="http://schemas.microsoft.com/office/powerpoint/2010/main" val="3574778516"/>
              </p:ext>
            </p:extLst>
          </p:nvPr>
        </p:nvGraphicFramePr>
        <p:xfrm>
          <a:off x="11924085" y="22166103"/>
          <a:ext cx="6355482" cy="4669386"/>
        </p:xfrm>
        <a:graphic>
          <a:graphicData uri="http://schemas.openxmlformats.org/drawingml/2006/chart">
            <c:chart xmlns:c="http://schemas.openxmlformats.org/drawingml/2006/chart" xmlns:r="http://schemas.openxmlformats.org/officeDocument/2006/relationships" r:id="rId6"/>
          </a:graphicData>
        </a:graphic>
      </p:graphicFrame>
      <p:sp>
        <p:nvSpPr>
          <p:cNvPr id="50" name="TextBox 49"/>
          <p:cNvSpPr txBox="1"/>
          <p:nvPr/>
        </p:nvSpPr>
        <p:spPr>
          <a:xfrm>
            <a:off x="901872" y="12705190"/>
            <a:ext cx="9219875" cy="1938992"/>
          </a:xfrm>
          <a:prstGeom prst="rect">
            <a:avLst/>
          </a:prstGeom>
          <a:noFill/>
        </p:spPr>
        <p:txBody>
          <a:bodyPr wrap="square" rtlCol="0">
            <a:spAutoFit/>
          </a:bodyPr>
          <a:lstStyle/>
          <a:p>
            <a:pPr algn="just"/>
            <a:r>
              <a:rPr lang="en-US" sz="2400" dirty="0" smtClean="0"/>
              <a:t>Traditional fault tolerance solutions require the entire application to synchronize and save its state to disc. In the event of a failure, all processes have to abort and roll back to the previously saved state. ULFM allows the application to either replace to failed process or continue with fewer processes.</a:t>
            </a:r>
            <a:endParaRPr lang="en-US" sz="2400" dirty="0"/>
          </a:p>
        </p:txBody>
      </p:sp>
      <p:sp>
        <p:nvSpPr>
          <p:cNvPr id="51" name="TextBox 50"/>
          <p:cNvSpPr txBox="1"/>
          <p:nvPr/>
        </p:nvSpPr>
        <p:spPr>
          <a:xfrm>
            <a:off x="914576" y="12155314"/>
            <a:ext cx="9150797" cy="584776"/>
          </a:xfrm>
          <a:prstGeom prst="rect">
            <a:avLst/>
          </a:prstGeom>
          <a:solidFill>
            <a:schemeClr val="accent2">
              <a:lumMod val="50000"/>
            </a:schemeClr>
          </a:solidFill>
        </p:spPr>
        <p:txBody>
          <a:bodyPr wrap="square" rtlCol="0">
            <a:spAutoFit/>
          </a:bodyPr>
          <a:lstStyle/>
          <a:p>
            <a:pPr algn="ctr"/>
            <a:r>
              <a:rPr lang="en-US" sz="3200" b="1" dirty="0" smtClean="0">
                <a:solidFill>
                  <a:schemeClr val="bg1"/>
                </a:solidFill>
              </a:rPr>
              <a:t>Why is this better than Checkpoint/Restart?</a:t>
            </a:r>
            <a:endParaRPr lang="en-US" sz="3200" b="1" dirty="0">
              <a:solidFill>
                <a:schemeClr val="bg1"/>
              </a:solidFill>
            </a:endParaRPr>
          </a:p>
        </p:txBody>
      </p:sp>
      <p:pic>
        <p:nvPicPr>
          <p:cNvPr id="43" name="Picture 4" descr="ANL_RGB_P_H.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5675" y="28413023"/>
            <a:ext cx="3630745" cy="144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 descr="New_DOE_Logo_Color_042808(2).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7440985" y="28992868"/>
            <a:ext cx="3094385" cy="91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52"/>
          <p:cNvSpPr txBox="1"/>
          <p:nvPr/>
        </p:nvSpPr>
        <p:spPr>
          <a:xfrm>
            <a:off x="5173811" y="29444710"/>
            <a:ext cx="4167105" cy="445277"/>
          </a:xfrm>
          <a:prstGeom prst="rect">
            <a:avLst/>
          </a:prstGeom>
          <a:noFill/>
        </p:spPr>
        <p:txBody>
          <a:bodyPr lIns="61466" tIns="30733" rIns="61466" bIns="30733">
            <a:spAutoFit/>
          </a:bodyPr>
          <a:lstStyle/>
          <a:p>
            <a:pPr>
              <a:defRPr/>
            </a:pPr>
            <a:r>
              <a:rPr lang="en-US" sz="1200" dirty="0">
                <a:latin typeface="Arial" pitchFamily="35" charset="0"/>
                <a:ea typeface="ＭＳ Ｐゴシック" pitchFamily="35" charset="-128"/>
                <a:cs typeface="ＭＳ Ｐゴシック" pitchFamily="35" charset="-128"/>
              </a:rPr>
              <a:t>Argonne National Laboratory is a U.S. Department of Energy laboratory managed by U Chicago Argonne, LLC.</a:t>
            </a:r>
          </a:p>
        </p:txBody>
      </p:sp>
      <p:sp>
        <p:nvSpPr>
          <p:cNvPr id="54" name="テキスト ボックス 1"/>
          <p:cNvSpPr txBox="1"/>
          <p:nvPr/>
        </p:nvSpPr>
        <p:spPr>
          <a:xfrm>
            <a:off x="9270360" y="28980403"/>
            <a:ext cx="7953353" cy="916415"/>
          </a:xfrm>
          <a:prstGeom prst="rect">
            <a:avLst/>
          </a:prstGeom>
          <a:noFill/>
        </p:spPr>
        <p:txBody>
          <a:bodyPr wrap="square" lIns="54115" tIns="27056" rIns="54115" bIns="27056" rtlCol="0">
            <a:spAutoFit/>
          </a:bodyPr>
          <a:lstStyle/>
          <a:p>
            <a:r>
              <a:rPr lang="en-US" altLang="ja-JP" sz="1400" i="1" dirty="0">
                <a:solidFill>
                  <a:schemeClr val="tx1">
                    <a:lumMod val="50000"/>
                    <a:lumOff val="50000"/>
                  </a:schemeClr>
                </a:solidFill>
              </a:rPr>
              <a:t>This material is based upon work supported by the U.S.  Department of </a:t>
            </a:r>
            <a:r>
              <a:rPr lang="en-US" altLang="ja-JP" sz="1400" i="1" dirty="0" smtClean="0">
                <a:solidFill>
                  <a:schemeClr val="tx1">
                    <a:lumMod val="50000"/>
                    <a:lumOff val="50000"/>
                  </a:schemeClr>
                </a:solidFill>
              </a:rPr>
              <a:t>Energy Office </a:t>
            </a:r>
            <a:r>
              <a:rPr lang="en-US" altLang="ja-JP" sz="1400" i="1" dirty="0">
                <a:solidFill>
                  <a:schemeClr val="tx1">
                    <a:lumMod val="50000"/>
                    <a:lumOff val="50000"/>
                  </a:schemeClr>
                </a:solidFill>
              </a:rPr>
              <a:t>of Science, Office of Advanced Scientific Computing Research,  </a:t>
            </a:r>
            <a:r>
              <a:rPr lang="en-US" altLang="ja-JP" sz="1400" i="1" dirty="0" smtClean="0">
                <a:solidFill>
                  <a:schemeClr val="tx1">
                    <a:lumMod val="50000"/>
                    <a:lumOff val="50000"/>
                  </a:schemeClr>
                </a:solidFill>
              </a:rPr>
              <a:t>under contract </a:t>
            </a:r>
            <a:r>
              <a:rPr lang="en-US" altLang="ja-JP" sz="1400" i="1" dirty="0">
                <a:solidFill>
                  <a:schemeClr val="tx1">
                    <a:lumMod val="50000"/>
                    <a:lumOff val="50000"/>
                  </a:schemeClr>
                </a:solidFill>
              </a:rPr>
              <a:t>number DE-AC02-06CH11357</a:t>
            </a:r>
            <a:r>
              <a:rPr lang="en-US" altLang="ja-JP" sz="1400" i="1" dirty="0" smtClean="0">
                <a:solidFill>
                  <a:schemeClr val="tx1">
                    <a:lumMod val="50000"/>
                    <a:lumOff val="50000"/>
                  </a:schemeClr>
                </a:solidFill>
              </a:rPr>
              <a:t>.</a:t>
            </a:r>
            <a:endParaRPr lang="en-US" altLang="ja-JP" sz="1400" i="1" dirty="0">
              <a:solidFill>
                <a:schemeClr val="tx1">
                  <a:lumMod val="50000"/>
                  <a:lumOff val="50000"/>
                </a:schemeClr>
              </a:solidFill>
            </a:endParaRPr>
          </a:p>
          <a:p>
            <a:r>
              <a:rPr lang="en-US" altLang="ja-JP" sz="1400" i="1" dirty="0">
                <a:solidFill>
                  <a:schemeClr val="tx1">
                    <a:lumMod val="50000"/>
                    <a:lumOff val="50000"/>
                  </a:schemeClr>
                </a:solidFill>
              </a:rPr>
              <a:t>We gratefully acknowledge the computing resources provided on Fusion</a:t>
            </a:r>
            <a:r>
              <a:rPr lang="en-US" altLang="ja-JP" sz="1400" i="1" dirty="0" smtClean="0">
                <a:solidFill>
                  <a:schemeClr val="tx1">
                    <a:lumMod val="50000"/>
                    <a:lumOff val="50000"/>
                  </a:schemeClr>
                </a:solidFill>
              </a:rPr>
              <a:t>, a </a:t>
            </a:r>
            <a:r>
              <a:rPr lang="en-US" altLang="ja-JP" sz="1400" i="1" dirty="0">
                <a:solidFill>
                  <a:schemeClr val="tx1">
                    <a:lumMod val="50000"/>
                    <a:lumOff val="50000"/>
                  </a:schemeClr>
                </a:solidFill>
              </a:rPr>
              <a:t>high-performance computing cluster operated by the </a:t>
            </a:r>
            <a:r>
              <a:rPr lang="en-US" altLang="ja-JP" sz="1400" i="1" dirty="0" smtClean="0">
                <a:solidFill>
                  <a:schemeClr val="tx1">
                    <a:lumMod val="50000"/>
                    <a:lumOff val="50000"/>
                  </a:schemeClr>
                </a:solidFill>
              </a:rPr>
              <a:t>Laboratory Computing </a:t>
            </a:r>
            <a:r>
              <a:rPr lang="en-US" altLang="ja-JP" sz="1400" i="1" dirty="0">
                <a:solidFill>
                  <a:schemeClr val="tx1">
                    <a:lumMod val="50000"/>
                    <a:lumOff val="50000"/>
                  </a:schemeClr>
                </a:solidFill>
              </a:rPr>
              <a:t>Resource Center at Argonne National Laboratory.</a:t>
            </a:r>
            <a:endParaRPr lang="en-US" altLang="ja-JP" sz="1400" i="1" dirty="0">
              <a:solidFill>
                <a:schemeClr val="tx1">
                  <a:lumMod val="50000"/>
                  <a:lumOff val="50000"/>
                </a:schemeClr>
              </a:solidFill>
            </a:endParaRPr>
          </a:p>
        </p:txBody>
      </p:sp>
    </p:spTree>
    <p:extLst>
      <p:ext uri="{BB962C8B-B14F-4D97-AF65-F5344CB8AC3E}">
        <p14:creationId xmlns:p14="http://schemas.microsoft.com/office/powerpoint/2010/main" val="1272469786"/>
      </p:ext>
    </p:extLst>
  </p:cSld>
  <p:clrMapOvr>
    <a:masterClrMapping/>
  </p:clrMapOvr>
</p:sld>
</file>

<file path=ppt/theme/theme1.xml><?xml version="1.0" encoding="utf-8"?>
<a:theme xmlns:a="http://schemas.openxmlformats.org/drawingml/2006/main" name="Office Theme">
  <a:themeElements>
    <a:clrScheme name="ANL">
      <a:dk1>
        <a:srgbClr val="000000"/>
      </a:dk1>
      <a:lt1>
        <a:srgbClr val="FFFFFF"/>
      </a:lt1>
      <a:dk2>
        <a:srgbClr val="44546A"/>
      </a:dk2>
      <a:lt2>
        <a:srgbClr val="E7E6E6"/>
      </a:lt2>
      <a:accent1>
        <a:srgbClr val="008ABC"/>
      </a:accent1>
      <a:accent2>
        <a:srgbClr val="6CBF00"/>
      </a:accent2>
      <a:accent3>
        <a:srgbClr val="FF0000"/>
      </a:accent3>
      <a:accent4>
        <a:srgbClr val="FFC000"/>
      </a:accent4>
      <a:accent5>
        <a:srgbClr val="929692"/>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2476</TotalTime>
  <Words>559</Words>
  <Application>Microsoft Macintosh PowerPoint</Application>
  <PresentationFormat>Custom</PresentationFormat>
  <Paragraphs>43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Sangmin Seo</cp:lastModifiedBy>
  <cp:revision>30</cp:revision>
  <cp:lastPrinted>2015-03-17T15:44:08Z</cp:lastPrinted>
  <dcterms:created xsi:type="dcterms:W3CDTF">2015-03-16T20:42:49Z</dcterms:created>
  <dcterms:modified xsi:type="dcterms:W3CDTF">2015-04-22T13:24:51Z</dcterms:modified>
</cp:coreProperties>
</file>