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725" r:id="rId1"/>
  </p:sldMasterIdLst>
  <p:notesMasterIdLst>
    <p:notesMasterId r:id="rId6"/>
  </p:notesMasterIdLst>
  <p:handoutMasterIdLst>
    <p:handoutMasterId r:id="rId7"/>
  </p:handoutMasterIdLst>
  <p:sldIdLst>
    <p:sldId id="1288" r:id="rId2"/>
    <p:sldId id="1289" r:id="rId3"/>
    <p:sldId id="1290" r:id="rId4"/>
    <p:sldId id="1291" r:id="rId5"/>
  </p:sldIdLst>
  <p:sldSz cx="9144000" cy="6858000" type="screen4x3"/>
  <p:notesSz cx="6858000" cy="9144000"/>
  <p:defaultTextStyle>
    <a:defPPr>
      <a:defRPr lang="en-US"/>
    </a:defPPr>
    <a:lvl1pPr marL="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9DCFF"/>
    <a:srgbClr val="66CCFF"/>
    <a:srgbClr val="A7CAFF"/>
    <a:srgbClr val="000000"/>
    <a:srgbClr val="80FF00"/>
    <a:srgbClr val="33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4" autoAdjust="0"/>
    <p:restoredTop sz="93179" autoAdjust="0"/>
  </p:normalViewPr>
  <p:slideViewPr>
    <p:cSldViewPr snapToGrid="0" snapToObjects="1">
      <p:cViewPr varScale="1">
        <p:scale>
          <a:sx n="105" d="100"/>
          <a:sy n="105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huiweilu:Box%20Sync:pmrs-staff-shared:other-docs:ulfm-lessons-learned-poster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09746398151706"/>
          <c:y val="0.0409556"/>
          <c:w val="0.788137400907504"/>
          <c:h val="0.700598192371756"/>
        </c:manualLayout>
      </c:layout>
      <c:lineChart>
        <c:grouping val="standard"/>
        <c:varyColors val="0"/>
        <c:ser>
          <c:idx val="0"/>
          <c:order val="0"/>
          <c:tx>
            <c:strRef>
              <c:f>'Shrink - Table 1'!$A$2</c:f>
              <c:strCache>
                <c:ptCount val="1"/>
                <c:pt idx="0">
                  <c:v>Dup</c:v>
                </c:pt>
              </c:strCache>
            </c:strRef>
          </c:tx>
          <c:spPr>
            <a:ln w="38100"/>
          </c:spPr>
          <c:marker>
            <c:symbol val="diamond"/>
            <c:size val="10"/>
          </c:marker>
          <c:cat>
            <c:numRef>
              <c:f>'Shrink - Table 1'!$B$1:$G$1</c:f>
              <c:numCache>
                <c:formatCode>General</c:formatCode>
                <c:ptCount val="6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</c:numCache>
            </c:numRef>
          </c:cat>
          <c:val>
            <c:numRef>
              <c:f>'Shrink - Table 1'!$B$2:$G$2</c:f>
              <c:numCache>
                <c:formatCode>General</c:formatCode>
                <c:ptCount val="6"/>
                <c:pt idx="0">
                  <c:v>0.462572</c:v>
                </c:pt>
                <c:pt idx="1">
                  <c:v>0.526770333333334</c:v>
                </c:pt>
                <c:pt idx="2">
                  <c:v>15.45419666666666</c:v>
                </c:pt>
                <c:pt idx="3">
                  <c:v>16.76016733333322</c:v>
                </c:pt>
                <c:pt idx="4">
                  <c:v>27.28698266666667</c:v>
                </c:pt>
                <c:pt idx="5">
                  <c:v>40.18355133333333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'Shrink - Table 1'!$A$3</c:f>
              <c:strCache>
                <c:ptCount val="1"/>
                <c:pt idx="0">
                  <c:v>No Failure</c:v>
                </c:pt>
              </c:strCache>
            </c:strRef>
          </c:tx>
          <c:spPr>
            <a:ln w="38100"/>
          </c:spPr>
          <c:marker>
            <c:symbol val="square"/>
            <c:size val="10"/>
          </c:marker>
          <c:cat>
            <c:numRef>
              <c:f>'Shrink - Table 1'!$B$1:$G$1</c:f>
              <c:numCache>
                <c:formatCode>General</c:formatCode>
                <c:ptCount val="6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</c:numCache>
            </c:numRef>
          </c:cat>
          <c:val>
            <c:numRef>
              <c:f>'Shrink - Table 1'!$B$3:$G$3</c:f>
              <c:numCache>
                <c:formatCode>General</c:formatCode>
                <c:ptCount val="6"/>
                <c:pt idx="0">
                  <c:v>16.9014352</c:v>
                </c:pt>
                <c:pt idx="1">
                  <c:v>19.06663166666666</c:v>
                </c:pt>
                <c:pt idx="2">
                  <c:v>28.61493833333333</c:v>
                </c:pt>
                <c:pt idx="3">
                  <c:v>35.1862812</c:v>
                </c:pt>
                <c:pt idx="4">
                  <c:v>41.88666884615384</c:v>
                </c:pt>
                <c:pt idx="5">
                  <c:v>49.76145842105262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'Shrink - Table 1'!$A$4</c:f>
              <c:strCache>
                <c:ptCount val="1"/>
                <c:pt idx="0">
                  <c:v>One Failure</c:v>
                </c:pt>
              </c:strCache>
            </c:strRef>
          </c:tx>
          <c:spPr>
            <a:ln w="38100"/>
          </c:spPr>
          <c:marker>
            <c:symbol val="triangle"/>
            <c:size val="12"/>
          </c:marker>
          <c:cat>
            <c:numRef>
              <c:f>'Shrink - Table 1'!$B$1:$G$1</c:f>
              <c:numCache>
                <c:formatCode>General</c:formatCode>
                <c:ptCount val="6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</c:numCache>
            </c:numRef>
          </c:cat>
          <c:val>
            <c:numRef>
              <c:f>'Shrink - Table 1'!$B$4:$G$4</c:f>
              <c:numCache>
                <c:formatCode>General</c:formatCode>
                <c:ptCount val="6"/>
                <c:pt idx="0">
                  <c:v>28.524101</c:v>
                </c:pt>
                <c:pt idx="1">
                  <c:v>38.5901052631579</c:v>
                </c:pt>
                <c:pt idx="2">
                  <c:v>45.72476565217392</c:v>
                </c:pt>
                <c:pt idx="3">
                  <c:v>44.84123294117647</c:v>
                </c:pt>
                <c:pt idx="4">
                  <c:v>52.0601192857143</c:v>
                </c:pt>
                <c:pt idx="5">
                  <c:v>64.08099642857141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9337272"/>
        <c:axId val="-2019345368"/>
      </c:lineChart>
      <c:catAx>
        <c:axId val="-201933727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/>
                </a:pPr>
                <a:r>
                  <a:rPr lang="en-US"/>
                  <a:t>Processes</a:t>
                </a:r>
              </a:p>
            </c:rich>
          </c:tx>
          <c:layout/>
          <c:overlay val="1"/>
        </c:title>
        <c:numFmt formatCode="General" sourceLinked="1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-2019345368"/>
        <c:crosses val="autoZero"/>
        <c:auto val="1"/>
        <c:lblAlgn val="ctr"/>
        <c:lblOffset val="100"/>
        <c:noMultiLvlLbl val="1"/>
      </c:catAx>
      <c:valAx>
        <c:axId val="-2019345368"/>
        <c:scaling>
          <c:orientation val="minMax"/>
        </c:scaling>
        <c:delete val="0"/>
        <c:axPos val="l"/>
        <c:majorGridlines/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Milliseconds (ms)</a:t>
                </a:r>
              </a:p>
            </c:rich>
          </c:tx>
          <c:layout>
            <c:manualLayout>
              <c:xMode val="edge"/>
              <c:yMode val="edge"/>
              <c:x val="0.0142008419752038"/>
              <c:y val="0.167836661981301"/>
            </c:manualLayout>
          </c:layout>
          <c:overlay val="1"/>
        </c:title>
        <c:numFmt formatCode="General" sourceLinked="1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019337272"/>
        <c:crosses val="autoZero"/>
        <c:crossBetween val="between"/>
        <c:majorUnit val="17.5"/>
        <c:minorUnit val="8.75"/>
      </c:valAx>
    </c:plotArea>
    <c:legend>
      <c:legendPos val="r"/>
      <c:layout>
        <c:manualLayout>
          <c:xMode val="edge"/>
          <c:yMode val="edge"/>
          <c:x val="0.2110693887138"/>
          <c:y val="0.0307053618542743"/>
          <c:w val="0.34450440653508"/>
          <c:h val="0.241811590528824"/>
        </c:manualLayout>
      </c:layout>
      <c:overlay val="1"/>
    </c:legend>
    <c:plotVisOnly val="1"/>
    <c:dispBlanksAs val="gap"/>
    <c:showDLblsOverMax val="1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93F1-86E9-5C4D-8287-0327B338419C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6081-0B7A-9F49-B5FD-9E26BEDC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1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2E8D8-24B4-3647-BE77-7AC3841D8246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6EE3-EB51-D543-BD02-3EDA7E034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32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1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0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80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65" algn="l" defTabSz="4570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Foot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0850"/>
            <a:ext cx="9144000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doe_bl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95800"/>
            <a:ext cx="6400800" cy="1752600"/>
          </a:xfrm>
        </p:spPr>
        <p:txBody>
          <a:bodyPr anchor="ctr"/>
          <a:lstStyle>
            <a:lvl1pPr marL="0" indent="0" algn="l">
              <a:buNone/>
              <a:defRPr>
                <a:solidFill>
                  <a:srgbClr val="4D504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752600"/>
          </a:xfrm>
        </p:spPr>
        <p:txBody>
          <a:bodyPr anchor="t"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BC473-63BF-E147-A2FE-AF72D963E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CC5A-8414-0F47-8337-7843F7A8A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Foot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lideHeader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3654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 smtClean="0">
                <a:solidFill>
                  <a:schemeClr val="tx2"/>
                </a:solidFill>
              </a:rPr>
              <a:t>CCGrid</a:t>
            </a:r>
            <a:r>
              <a:rPr lang="en-US" b="1" dirty="0" smtClean="0">
                <a:solidFill>
                  <a:schemeClr val="tx2"/>
                </a:solidFill>
              </a:rPr>
              <a:t> 2015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54235-45E4-5A45-B367-10800D256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50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7F7F7F"/>
                </a:solidFill>
              </a:rPr>
              <a:t>CCGrid</a:t>
            </a:r>
            <a:r>
              <a:rPr lang="en-US" dirty="0" smtClean="0">
                <a:solidFill>
                  <a:srgbClr val="7F7F7F"/>
                </a:solidFill>
              </a:rPr>
              <a:t> 2015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50FC-CA9A-C94E-B478-035CF078C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6088"/>
            <a:ext cx="4038600" cy="500007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6088"/>
            <a:ext cx="4038600" cy="500007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2DB9C-D913-624A-A87A-C55975C7FA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3011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2773"/>
            <a:ext cx="4040188" cy="43833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03011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42773"/>
            <a:ext cx="4041775" cy="43833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A13B5-5292-744C-A4C9-B550C127D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BFFB8-5C3C-634D-843D-4E909C445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E8FEC-9876-EC44-B5A2-B30BC8B23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500F-73FA-CC45-9899-7E0928676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7F7F7F"/>
                </a:solidFill>
              </a:rPr>
              <a:t>CCGrid 2015</a:t>
            </a: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3EB4-EF4C-B84F-A455-84BCD0285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FBFBF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81420A7-229A-234F-B71A-F7038FCE5D40}" type="slidenum">
              <a:rPr lang="en-US">
                <a:ea typeface="ＭＳ Ｐゴシック" charset="0"/>
                <a:cs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6" r:id="rId1"/>
    <p:sldLayoutId id="2147485727" r:id="rId2"/>
    <p:sldLayoutId id="2147485728" r:id="rId3"/>
    <p:sldLayoutId id="2147485729" r:id="rId4"/>
    <p:sldLayoutId id="2147485730" r:id="rId5"/>
    <p:sldLayoutId id="2147485731" r:id="rId6"/>
    <p:sldLayoutId id="2147485732" r:id="rId7"/>
    <p:sldLayoutId id="2147485733" r:id="rId8"/>
    <p:sldLayoutId id="2147485734" r:id="rId9"/>
    <p:sldLayoutId id="2147485735" r:id="rId10"/>
    <p:sldLayoutId id="2147485736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4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57616" y="3959141"/>
            <a:ext cx="7366000" cy="2133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Wesley Bland, </a:t>
            </a:r>
            <a:r>
              <a:rPr lang="en-US" dirty="0" err="1"/>
              <a:t>Huiwei</a:t>
            </a:r>
            <a:r>
              <a:rPr lang="en-US" dirty="0"/>
              <a:t> Lu, </a:t>
            </a:r>
            <a:r>
              <a:rPr lang="en-US" u="sng" dirty="0" smtClean="0"/>
              <a:t>Sangmin Seo</a:t>
            </a:r>
            <a:r>
              <a:rPr lang="en-US" dirty="0" smtClean="0"/>
              <a:t>, </a:t>
            </a:r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Balaji</a:t>
            </a:r>
            <a:endParaRPr lang="en-US" dirty="0"/>
          </a:p>
          <a:p>
            <a:pPr algn="ctr"/>
            <a:r>
              <a:rPr lang="en-US" dirty="0"/>
              <a:t>Argonne National Laboratory</a:t>
            </a:r>
          </a:p>
          <a:p>
            <a:pPr algn="ctr"/>
            <a:r>
              <a:rPr lang="en-US" dirty="0"/>
              <a:t>{</a:t>
            </a:r>
            <a:r>
              <a:rPr lang="en-US" dirty="0" err="1"/>
              <a:t>wbland</a:t>
            </a:r>
            <a:r>
              <a:rPr lang="en-US" dirty="0"/>
              <a:t>, </a:t>
            </a:r>
            <a:r>
              <a:rPr lang="en-US" dirty="0" err="1"/>
              <a:t>huiweilu</a:t>
            </a:r>
            <a:r>
              <a:rPr lang="en-US" dirty="0"/>
              <a:t>, </a:t>
            </a:r>
            <a:r>
              <a:rPr lang="en-US" dirty="0" err="1"/>
              <a:t>sseo</a:t>
            </a:r>
            <a:r>
              <a:rPr lang="en-US" dirty="0"/>
              <a:t>, </a:t>
            </a:r>
            <a:r>
              <a:rPr lang="en-US" dirty="0" err="1"/>
              <a:t>balaji</a:t>
            </a:r>
            <a:r>
              <a:rPr lang="en-US" dirty="0"/>
              <a:t>}@</a:t>
            </a:r>
            <a:r>
              <a:rPr lang="en-US" dirty="0" err="1"/>
              <a:t>anl.gov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May 5, 2015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6259" y="1676400"/>
            <a:ext cx="8541003" cy="17526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 smtClean="0"/>
              <a:t>Lessons Learned Implementing </a:t>
            </a:r>
            <a:br>
              <a:rPr lang="en-US" sz="3600" dirty="0" smtClean="0"/>
            </a:br>
            <a:r>
              <a:rPr lang="en-US" sz="3600" dirty="0" smtClean="0"/>
              <a:t>User-Level Failure Mitigation in MPICH</a:t>
            </a:r>
            <a:endParaRPr lang="en-US" sz="3600" dirty="0"/>
          </a:p>
        </p:txBody>
      </p:sp>
      <p:sp>
        <p:nvSpPr>
          <p:cNvPr id="4" name="Footer Placeholder 10"/>
          <p:cNvSpPr txBox="1">
            <a:spLocks/>
          </p:cNvSpPr>
          <p:nvPr/>
        </p:nvSpPr>
        <p:spPr>
          <a:xfrm>
            <a:off x="3124200" y="649365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82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6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5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32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1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0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80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65" algn="l" defTabSz="4570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mtClean="0">
                <a:solidFill>
                  <a:schemeClr val="tx2"/>
                </a:solidFill>
              </a:rPr>
              <a:t>CCGrid 2015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dirty="0" smtClean="0"/>
              <a:t>-Level Failure Mitigation </a:t>
            </a:r>
            <a:r>
              <a:rPr lang="en-US" dirty="0"/>
              <a:t>(ULFM)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250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ULFM?</a:t>
            </a:r>
          </a:p>
          <a:p>
            <a:pPr lvl="1"/>
            <a:r>
              <a:rPr lang="en-US" dirty="0" smtClean="0"/>
              <a:t>A </a:t>
            </a:r>
            <a:r>
              <a:rPr lang="en-US" smtClean="0"/>
              <a:t>proposal and standardized </a:t>
            </a:r>
            <a:r>
              <a:rPr lang="en-US" dirty="0" smtClean="0"/>
              <a:t>way of handling fail-stop process failures in MPI</a:t>
            </a:r>
          </a:p>
          <a:p>
            <a:pPr lvl="1"/>
            <a:r>
              <a:rPr lang="en-US" dirty="0" smtClean="0"/>
              <a:t>Mechanisms necessary to implement fault tolerance in applications and libraries in order to allow applications to continue execution after failures</a:t>
            </a:r>
          </a:p>
          <a:p>
            <a:r>
              <a:rPr lang="en-US" dirty="0" smtClean="0"/>
              <a:t>ULFM </a:t>
            </a:r>
            <a:r>
              <a:rPr lang="en-US" dirty="0"/>
              <a:t>introduces semantics to define failure notification, propagation, and recovery within </a:t>
            </a:r>
            <a:r>
              <a:rPr lang="en-US" dirty="0" smtClean="0"/>
              <a:t>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 smtClean="0">
                <a:solidFill>
                  <a:schemeClr val="tx2"/>
                </a:solidFill>
              </a:rPr>
              <a:t>CCGrid</a:t>
            </a:r>
            <a:r>
              <a:rPr lang="en-US" b="1" dirty="0" smtClean="0">
                <a:solidFill>
                  <a:schemeClr val="tx2"/>
                </a:solidFill>
              </a:rPr>
              <a:t> 2015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3654" y="4250777"/>
            <a:ext cx="2805984" cy="1799963"/>
            <a:chOff x="918068" y="8607001"/>
            <a:chExt cx="5084800" cy="2806533"/>
          </a:xfrm>
        </p:grpSpPr>
        <p:grpSp>
          <p:nvGrpSpPr>
            <p:cNvPr id="20" name="Group 19"/>
            <p:cNvGrpSpPr/>
            <p:nvPr/>
          </p:nvGrpSpPr>
          <p:grpSpPr>
            <a:xfrm>
              <a:off x="918068" y="8607001"/>
              <a:ext cx="5084800" cy="1838923"/>
              <a:chOff x="381000" y="1458731"/>
              <a:chExt cx="2590800" cy="61762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381000" y="1511444"/>
                <a:ext cx="533400" cy="317356"/>
              </a:xfrm>
              <a:prstGeom prst="ellipse">
                <a:avLst/>
              </a:prstGeom>
              <a:solidFill>
                <a:srgbClr val="6CBF00"/>
              </a:solidFill>
              <a:ln w="12700" cap="flat" cmpd="sng" algn="ctr">
                <a:solidFill>
                  <a:srgbClr val="6CBF00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glow rad="63500">
                  <a:srgbClr val="6CBF00">
                    <a:satMod val="175000"/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2438400" y="1511444"/>
                <a:ext cx="533400" cy="3173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glow rad="139700">
                  <a:srgbClr val="FF0000">
                    <a:satMod val="175000"/>
                    <a:alpha val="40000"/>
                  </a:srgbClr>
                </a:glo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>
                <a:off x="990600" y="1458731"/>
                <a:ext cx="1371600" cy="446269"/>
              </a:xfrm>
              <a:prstGeom prst="rightArrow">
                <a:avLst>
                  <a:gd name="adj1" fmla="val 50000"/>
                  <a:gd name="adj2" fmla="val 31955"/>
                </a:avLst>
              </a:prstGeom>
              <a:gradFill rotWithShape="1">
                <a:gsLst>
                  <a:gs pos="0">
                    <a:srgbClr val="000000">
                      <a:satMod val="103000"/>
                      <a:lumMod val="102000"/>
                      <a:tint val="94000"/>
                    </a:srgbClr>
                  </a:gs>
                  <a:gs pos="50000">
                    <a:srgbClr val="000000">
                      <a:satMod val="110000"/>
                      <a:lumMod val="100000"/>
                      <a:shade val="100000"/>
                    </a:srgbClr>
                  </a:gs>
                  <a:gs pos="100000">
                    <a:srgbClr val="000000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MPI_Recv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7200" y="1905000"/>
                <a:ext cx="2514600" cy="171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"/>
                    <a:cs typeface="Courier"/>
                  </a:rPr>
                  <a:t>MPI_ERR_PROC_FAILED</a:t>
                </a:r>
                <a:endPara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"/>
                  <a:cs typeface="Courier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38224" y="10903335"/>
              <a:ext cx="3013389" cy="510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66000"/>
                  </a:solidFill>
                  <a:effectLst/>
                  <a:uLnTx/>
                  <a:uFillTx/>
                </a:rPr>
                <a:t>Failure Notification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366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00460" y="4028784"/>
            <a:ext cx="3175006" cy="2057423"/>
            <a:chOff x="6871634" y="7985381"/>
            <a:chExt cx="6069269" cy="349508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1634" y="7985381"/>
              <a:ext cx="6069269" cy="322054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103918" y="10903337"/>
              <a:ext cx="3623588" cy="577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66000"/>
                  </a:solidFill>
                  <a:effectLst/>
                  <a:uLnTx/>
                  <a:uFillTx/>
                </a:rPr>
                <a:t>Failure Propagation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366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84152" y="4174303"/>
            <a:ext cx="2917191" cy="1888089"/>
            <a:chOff x="12994565" y="8391975"/>
            <a:chExt cx="6795066" cy="301832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17381" y="8391975"/>
              <a:ext cx="2574131" cy="16892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15500" y="8391975"/>
              <a:ext cx="2574131" cy="1689292"/>
            </a:xfrm>
            <a:prstGeom prst="rect">
              <a:avLst/>
            </a:prstGeom>
          </p:spPr>
        </p:pic>
        <p:sp>
          <p:nvSpPr>
            <p:cNvPr id="42" name="Right Arrow 41"/>
            <p:cNvSpPr/>
            <p:nvPr/>
          </p:nvSpPr>
          <p:spPr bwMode="auto">
            <a:xfrm>
              <a:off x="15681975" y="8749707"/>
              <a:ext cx="1643063" cy="1013575"/>
            </a:xfrm>
            <a:prstGeom prst="rightArrow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994565" y="10819880"/>
              <a:ext cx="6572251" cy="59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66000"/>
                  </a:solidFill>
                  <a:effectLst/>
                  <a:uLnTx/>
                  <a:uFillTx/>
                </a:rPr>
                <a:t>Failure Recovery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366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688427" y="10052440"/>
              <a:ext cx="5719876" cy="54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"/>
                  <a:cs typeface="Courier"/>
                </a:rPr>
                <a:t>MPI_COMM_SHRINK()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/>
                <a:cs typeface="Courier"/>
              </a:endParaRPr>
            </a:p>
          </p:txBody>
        </p:sp>
        <p:sp>
          <p:nvSpPr>
            <p:cNvPr id="45" name="12-Point Star 44"/>
            <p:cNvSpPr/>
            <p:nvPr/>
          </p:nvSpPr>
          <p:spPr>
            <a:xfrm>
              <a:off x="14660695" y="9160882"/>
              <a:ext cx="536462" cy="588112"/>
            </a:xfrm>
            <a:prstGeom prst="star12">
              <a:avLst/>
            </a:prstGeom>
            <a:solidFill>
              <a:srgbClr val="FF0000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44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ULFM </a:t>
            </a:r>
            <a:r>
              <a:rPr lang="en-US" dirty="0"/>
              <a:t>is becoming the front-running solution for process fault tolerance in </a:t>
            </a:r>
            <a:r>
              <a:rPr lang="en-US" dirty="0" smtClean="0"/>
              <a:t>MPI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yet adopted into the MPI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Being </a:t>
            </a:r>
            <a:r>
              <a:rPr lang="en-US" dirty="0"/>
              <a:t>used by applications and libraries and is </a:t>
            </a:r>
            <a:r>
              <a:rPr lang="en-US" dirty="0" smtClean="0"/>
              <a:t>being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/>
              <a:t>an implementation of ULFM in </a:t>
            </a:r>
            <a:r>
              <a:rPr lang="en-US" dirty="0" smtClean="0"/>
              <a:t>MPICH</a:t>
            </a:r>
          </a:p>
          <a:p>
            <a:pPr lvl="1"/>
            <a:r>
              <a:rPr lang="en-US" dirty="0" smtClean="0"/>
              <a:t>MPICH is </a:t>
            </a:r>
            <a:r>
              <a:rPr lang="en-US" dirty="0"/>
              <a:t>a high-performance and widely portable implementation of the MPI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Implementing ULFM in MPICH will expedite adoption more widely by other MPI implementations</a:t>
            </a:r>
          </a:p>
          <a:p>
            <a:r>
              <a:rPr lang="en-US" dirty="0" smtClean="0"/>
              <a:t>Demonstrate </a:t>
            </a:r>
            <a:r>
              <a:rPr lang="en-US" dirty="0"/>
              <a:t>that while still a reference implementation, the runtime cost of the new API calls introduced is relatively </a:t>
            </a:r>
            <a:r>
              <a:rPr lang="en-US" dirty="0" smtClean="0"/>
              <a:t>low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>
                <a:solidFill>
                  <a:schemeClr val="tx2"/>
                </a:solidFill>
              </a:rPr>
              <a:t>CCGrid 2015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99" y="1143000"/>
            <a:ext cx="4199123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ULFM Implementation in MPICH</a:t>
            </a:r>
          </a:p>
          <a:p>
            <a:endParaRPr lang="en-US" dirty="0" smtClean="0"/>
          </a:p>
          <a:p>
            <a:r>
              <a:rPr lang="en-US" b="1" dirty="0"/>
              <a:t>Failure </a:t>
            </a:r>
            <a:r>
              <a:rPr lang="en-US" b="1" dirty="0" smtClean="0"/>
              <a:t>Detection</a:t>
            </a:r>
          </a:p>
          <a:p>
            <a:pPr lvl="1"/>
            <a:r>
              <a:rPr lang="en-US" dirty="0"/>
              <a:t>Local failures detected by Hydra and </a:t>
            </a:r>
            <a:r>
              <a:rPr lang="en-US" dirty="0" err="1"/>
              <a:t>netmods</a:t>
            </a:r>
            <a:endParaRPr lang="en-US" dirty="0"/>
          </a:p>
          <a:p>
            <a:pPr lvl="1"/>
            <a:r>
              <a:rPr lang="en-US" dirty="0"/>
              <a:t>Error codes are returned back to the user from the API </a:t>
            </a:r>
            <a:r>
              <a:rPr lang="en-US" dirty="0" smtClean="0"/>
              <a:t>calls</a:t>
            </a:r>
            <a:endParaRPr lang="en-US" b="1" dirty="0" smtClean="0"/>
          </a:p>
          <a:p>
            <a:r>
              <a:rPr lang="en-US" b="1" dirty="0" smtClean="0"/>
              <a:t>Agreement</a:t>
            </a:r>
          </a:p>
          <a:p>
            <a:pPr lvl="1"/>
            <a:r>
              <a:rPr lang="en-US" dirty="0"/>
              <a:t>Uses two group-based </a:t>
            </a:r>
            <a:r>
              <a:rPr lang="en-US" dirty="0" err="1"/>
              <a:t>allreduce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If either fails, an error is returned to the </a:t>
            </a:r>
            <a:r>
              <a:rPr lang="en-US" dirty="0" smtClean="0"/>
              <a:t>user</a:t>
            </a:r>
            <a:endParaRPr lang="en-US" b="1" dirty="0" smtClean="0"/>
          </a:p>
          <a:p>
            <a:r>
              <a:rPr lang="en-US" b="1" dirty="0" smtClean="0"/>
              <a:t>Revocation</a:t>
            </a: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Non-optimized implementation done with message </a:t>
            </a:r>
            <a:r>
              <a:rPr lang="en-US" dirty="0" smtClean="0">
                <a:ea typeface="Courier" charset="0"/>
                <a:cs typeface="Courier" charset="0"/>
              </a:rPr>
              <a:t>flood</a:t>
            </a:r>
            <a:endParaRPr lang="en-US" b="1" dirty="0" smtClean="0"/>
          </a:p>
          <a:p>
            <a:r>
              <a:rPr lang="en-US" b="1" dirty="0" smtClean="0"/>
              <a:t>Shrinking</a:t>
            </a: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All processes construct consistent group of failed </a:t>
            </a:r>
            <a:r>
              <a:rPr lang="en-US" dirty="0" err="1">
                <a:ea typeface="Courier" charset="0"/>
                <a:cs typeface="Courier" charset="0"/>
              </a:rPr>
              <a:t>procs</a:t>
            </a:r>
            <a:r>
              <a:rPr lang="en-US" dirty="0">
                <a:ea typeface="Courier" charset="0"/>
                <a:cs typeface="Courier" charset="0"/>
              </a:rPr>
              <a:t> via </a:t>
            </a:r>
            <a:r>
              <a:rPr lang="en-US" dirty="0" err="1">
                <a:ea typeface="Courier" charset="0"/>
                <a:cs typeface="Courier" charset="0"/>
              </a:rPr>
              <a:t>allreduce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 smtClean="0">
                <a:solidFill>
                  <a:schemeClr val="tx2"/>
                </a:solidFill>
              </a:rPr>
              <a:t>CCGrid</a:t>
            </a:r>
            <a:r>
              <a:rPr lang="en-US" b="1" dirty="0" smtClean="0">
                <a:solidFill>
                  <a:schemeClr val="tx2"/>
                </a:solidFill>
              </a:rPr>
              <a:t>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4235-45E4-5A45-B367-10800D256CD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9268" y="1143000"/>
            <a:ext cx="299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66000"/>
                </a:solidFill>
                <a:effectLst/>
                <a:uLnTx/>
                <a:uFillTx/>
              </a:rPr>
              <a:t>Shrinking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366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9672" y="4945871"/>
            <a:ext cx="4391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Slower than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" charset="0"/>
                <a:ea typeface="Courier" charset="0"/>
                <a:cs typeface="Courier" charset="0"/>
              </a:rPr>
              <a:t>MPI_COMM_DUP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because of failure detection. As expected, introducing failures in the middle of the algorithm causes large runtime increase as the algorithm must restart.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883679"/>
              </p:ext>
            </p:extLst>
          </p:nvPr>
        </p:nvGraphicFramePr>
        <p:xfrm>
          <a:off x="4467122" y="1680843"/>
          <a:ext cx="4524478" cy="325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382556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60000"/>
              <a:lumOff val="4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NL">
    <a:dk1>
      <a:srgbClr val="000000"/>
    </a:dk1>
    <a:lt1>
      <a:srgbClr val="FFFFFF"/>
    </a:lt1>
    <a:dk2>
      <a:srgbClr val="44546A"/>
    </a:dk2>
    <a:lt2>
      <a:srgbClr val="E7E6E6"/>
    </a:lt2>
    <a:accent1>
      <a:srgbClr val="008ABC"/>
    </a:accent1>
    <a:accent2>
      <a:srgbClr val="6CBF00"/>
    </a:accent2>
    <a:accent3>
      <a:srgbClr val="FF0000"/>
    </a:accent3>
    <a:accent4>
      <a:srgbClr val="FFC000"/>
    </a:accent4>
    <a:accent5>
      <a:srgbClr val="929692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66517</TotalTime>
  <Words>305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Argonne</vt:lpstr>
      <vt:lpstr>Lessons Learned Implementing  User-Level Failure Mitigation in MPICH</vt:lpstr>
      <vt:lpstr>User-Level Failure Mitigation (ULFM) </vt:lpstr>
      <vt:lpstr>Motivation &amp; Goal</vt:lpstr>
      <vt:lpstr>Implementation &amp; Evaluation</vt:lpstr>
    </vt:vector>
  </TitlesOfParts>
  <Manager/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Implementing User-Level Failure Mitigation in MPICH</dc:title>
  <dc:subject/>
  <dc:creator>Sangmin Seo</dc:creator>
  <cp:keywords/>
  <dc:description/>
  <cp:lastModifiedBy>Sangmin Seo</cp:lastModifiedBy>
  <cp:revision>1589</cp:revision>
  <cp:lastPrinted>2014-07-28T13:03:47Z</cp:lastPrinted>
  <dcterms:created xsi:type="dcterms:W3CDTF">2011-10-25T22:55:32Z</dcterms:created>
  <dcterms:modified xsi:type="dcterms:W3CDTF">2015-05-04T08:58:47Z</dcterms:modified>
  <cp:category/>
</cp:coreProperties>
</file>