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0.xml" ContentType="application/vnd.openxmlformats-officedocument.drawingml.chart+xml"/>
  <Override PartName="/ppt/theme/themeOverride3.xml" ContentType="application/vnd.openxmlformats-officedocument.themeOverrid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8"/>
  </p:notesMasterIdLst>
  <p:sldIdLst>
    <p:sldId id="256" r:id="rId2"/>
    <p:sldId id="365" r:id="rId3"/>
    <p:sldId id="366" r:id="rId4"/>
    <p:sldId id="368" r:id="rId5"/>
    <p:sldId id="374" r:id="rId6"/>
    <p:sldId id="511" r:id="rId7"/>
    <p:sldId id="512" r:id="rId8"/>
    <p:sldId id="513" r:id="rId9"/>
    <p:sldId id="514" r:id="rId10"/>
    <p:sldId id="461" r:id="rId11"/>
    <p:sldId id="503" r:id="rId12"/>
    <p:sldId id="504" r:id="rId13"/>
    <p:sldId id="505" r:id="rId14"/>
    <p:sldId id="501" r:id="rId15"/>
    <p:sldId id="507" r:id="rId16"/>
    <p:sldId id="509" r:id="rId17"/>
    <p:sldId id="508" r:id="rId18"/>
    <p:sldId id="506" r:id="rId19"/>
    <p:sldId id="462" r:id="rId20"/>
    <p:sldId id="463" r:id="rId21"/>
    <p:sldId id="378" r:id="rId22"/>
    <p:sldId id="479" r:id="rId23"/>
    <p:sldId id="389" r:id="rId24"/>
    <p:sldId id="499" r:id="rId25"/>
    <p:sldId id="399" r:id="rId26"/>
    <p:sldId id="400" r:id="rId27"/>
    <p:sldId id="401" r:id="rId28"/>
    <p:sldId id="449" r:id="rId29"/>
    <p:sldId id="398" r:id="rId30"/>
    <p:sldId id="500" r:id="rId31"/>
    <p:sldId id="482" r:id="rId32"/>
    <p:sldId id="483" r:id="rId33"/>
    <p:sldId id="484" r:id="rId34"/>
    <p:sldId id="510" r:id="rId35"/>
    <p:sldId id="408" r:id="rId36"/>
    <p:sldId id="409" r:id="rId37"/>
    <p:sldId id="410" r:id="rId38"/>
    <p:sldId id="487" r:id="rId39"/>
    <p:sldId id="488" r:id="rId40"/>
    <p:sldId id="490" r:id="rId41"/>
    <p:sldId id="489" r:id="rId42"/>
    <p:sldId id="491" r:id="rId43"/>
    <p:sldId id="502" r:id="rId44"/>
    <p:sldId id="492" r:id="rId45"/>
    <p:sldId id="480" r:id="rId46"/>
    <p:sldId id="5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Travel\150909_Chicago_IEEECluster\ppt\data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aji\Documents\VT\Synergy\papers\mpiacc-command-scheduling\data\data.xlsx" TargetMode="External"/><Relationship Id="rId1" Type="http://schemas.openxmlformats.org/officeDocument/2006/relationships/themeOverride" Target="../theme/themeOverride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ji\Documents\VT\Synergy\papers\mpiacc-command-scheduling\data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aji\Documents\Travel\150909_Chicago_IEEECluster\ppt\data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aji\Documents\Travel\150909_Chicago_IEEECluster\ppt\data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ji\Documents\VT\Synergy\papers\mpiacc-command-scheduling\data\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ji\Documents\VT\Synergy\papers\mpiacc-command-scheduling\data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With Accelerators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cat>
            <c:strRef>
              <c:f>Sheet1!$A$3:$A$17</c:f>
              <c:strCache>
                <c:ptCount val="15"/>
                <c:pt idx="0">
                  <c:v>Jun 2008</c:v>
                </c:pt>
                <c:pt idx="1">
                  <c:v>Nov 2008</c:v>
                </c:pt>
                <c:pt idx="2">
                  <c:v>Jun 2009</c:v>
                </c:pt>
                <c:pt idx="3">
                  <c:v>Nov 2009</c:v>
                </c:pt>
                <c:pt idx="4">
                  <c:v>Jun 2010</c:v>
                </c:pt>
                <c:pt idx="5">
                  <c:v>Nov 2010</c:v>
                </c:pt>
                <c:pt idx="6">
                  <c:v>Jun 2011</c:v>
                </c:pt>
                <c:pt idx="7">
                  <c:v>Nov 2011</c:v>
                </c:pt>
                <c:pt idx="8">
                  <c:v>Jun 2012</c:v>
                </c:pt>
                <c:pt idx="9">
                  <c:v>Nov 2012</c:v>
                </c:pt>
                <c:pt idx="10">
                  <c:v>Jun 2013</c:v>
                </c:pt>
                <c:pt idx="11">
                  <c:v>Nov 2013</c:v>
                </c:pt>
                <c:pt idx="12">
                  <c:v>Jun 2014</c:v>
                </c:pt>
                <c:pt idx="13">
                  <c:v>Nov 2014</c:v>
                </c:pt>
                <c:pt idx="14">
                  <c:v>Jun 2015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17</c:v>
                </c:pt>
                <c:pt idx="6">
                  <c:v>19</c:v>
                </c:pt>
                <c:pt idx="7">
                  <c:v>39</c:v>
                </c:pt>
                <c:pt idx="8">
                  <c:v>58</c:v>
                </c:pt>
                <c:pt idx="9">
                  <c:v>62</c:v>
                </c:pt>
                <c:pt idx="10">
                  <c:v>54</c:v>
                </c:pt>
                <c:pt idx="11">
                  <c:v>53</c:v>
                </c:pt>
                <c:pt idx="12">
                  <c:v>64</c:v>
                </c:pt>
                <c:pt idx="13">
                  <c:v>75</c:v>
                </c:pt>
                <c:pt idx="14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340728"/>
        <c:axId val="176680720"/>
      </c:lineChart>
      <c:catAx>
        <c:axId val="176340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680720"/>
        <c:crosses val="autoZero"/>
        <c:auto val="1"/>
        <c:lblAlgn val="ctr"/>
        <c:lblOffset val="100"/>
        <c:noMultiLvlLbl val="0"/>
      </c:catAx>
      <c:valAx>
        <c:axId val="17668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Accelerator-Based </a:t>
                </a:r>
                <a:br>
                  <a:rPr lang="en-US" sz="1600"/>
                </a:br>
                <a:r>
                  <a:rPr lang="en-US" sz="1600"/>
                  <a:t>System Share (out of 500)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340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'SNU-NPB-FT'!$A$13</c:f>
              <c:strCache>
                <c:ptCount val="1"/>
                <c:pt idx="0">
                  <c:v>Ideal Application Execution</c:v>
                </c:pt>
              </c:strCache>
            </c:strRef>
          </c:tx>
          <c:invertIfNegative val="0"/>
          <c:cat>
            <c:numRef>
              <c:f>'SNU-NPB-FT'!$B$11:$E$11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'SNU-NPB-FT'!$B$13:$E$13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0"/>
          <c:order val="1"/>
          <c:tx>
            <c:strRef>
              <c:f>'SNU-NPB-FT'!$A$12</c:f>
              <c:strCache>
                <c:ptCount val="1"/>
                <c:pt idx="0">
                  <c:v>Profiling (Data Transfer) Overhead</c:v>
                </c:pt>
              </c:strCache>
            </c:strRef>
          </c:tx>
          <c:invertIfNegative val="0"/>
          <c:cat>
            <c:numRef>
              <c:f>'SNU-NPB-FT'!$B$11:$E$11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'SNU-NPB-FT'!$B$12:$E$12</c:f>
              <c:numCache>
                <c:formatCode>General</c:formatCode>
                <c:ptCount val="4"/>
                <c:pt idx="0">
                  <c:v>2.582480361818615</c:v>
                </c:pt>
                <c:pt idx="1">
                  <c:v>0.78745759616802802</c:v>
                </c:pt>
                <c:pt idx="2">
                  <c:v>0.32480992463923331</c:v>
                </c:pt>
                <c:pt idx="3">
                  <c:v>0.1031387819000744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802656"/>
        <c:axId val="176803048"/>
      </c:barChart>
      <c:lineChart>
        <c:grouping val="standard"/>
        <c:varyColors val="0"/>
        <c:ser>
          <c:idx val="2"/>
          <c:order val="2"/>
          <c:tx>
            <c:strRef>
              <c:f>'SNU-NPB-FT'!$A$14</c:f>
              <c:strCache>
                <c:ptCount val="1"/>
                <c:pt idx="0">
                  <c:v>Data Transfer Size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cat>
            <c:numRef>
              <c:f>'SNU-NPB-FT'!$B$11:$E$11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'SNU-NPB-FT'!$B$14:$E$14</c:f>
              <c:numCache>
                <c:formatCode>General</c:formatCode>
                <c:ptCount val="4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155328"/>
        <c:axId val="177154936"/>
      </c:lineChart>
      <c:catAx>
        <c:axId val="176802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Command Queue Count (Benchmark: FT.A)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803048"/>
        <c:crosses val="autoZero"/>
        <c:auto val="1"/>
        <c:lblAlgn val="ctr"/>
        <c:lblOffset val="100"/>
        <c:noMultiLvlLbl val="0"/>
      </c:catAx>
      <c:valAx>
        <c:axId val="176803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 Relative Application </a:t>
                </a:r>
                <a:r>
                  <a:rPr lang="en-US" dirty="0"/>
                  <a:t>Execution Time </a:t>
                </a:r>
              </a:p>
            </c:rich>
          </c:tx>
          <c:layout/>
          <c:overlay val="0"/>
        </c:title>
        <c:numFmt formatCode="0.00%" sourceLinked="0"/>
        <c:majorTickMark val="out"/>
        <c:minorTickMark val="none"/>
        <c:tickLblPos val="nextTo"/>
        <c:crossAx val="176802656"/>
        <c:crosses val="autoZero"/>
        <c:crossBetween val="between"/>
      </c:valAx>
      <c:valAx>
        <c:axId val="17715493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Data Transfer Size Per Queue (MB)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155328"/>
        <c:crosses val="max"/>
        <c:crossBetween val="between"/>
      </c:valAx>
      <c:catAx>
        <c:axId val="177155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154936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57991366887962537"/>
          <c:y val="5.1360017497812764E-2"/>
          <c:w val="0.27956345530338117"/>
          <c:h val="0.2639466316710411"/>
        </c:manualLayout>
      </c:layout>
      <c:overlay val="1"/>
      <c:spPr>
        <a:solidFill>
          <a:srgbClr val="FFFFFF"/>
        </a:solidFill>
        <a:ln>
          <a:solidFill>
            <a:srgbClr val="000000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'SNU-NPB-FT'!$M$22</c:f>
              <c:strCache>
                <c:ptCount val="1"/>
                <c:pt idx="0">
                  <c:v>Without Data Caching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'SNU-NPB-FT'!$N$21:$Q$21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'SNU-NPB-FT'!$N$22:$Q$22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'SNU-NPB-FT'!$M$23</c:f>
              <c:strCache>
                <c:ptCount val="1"/>
                <c:pt idx="0">
                  <c:v>With Data Caching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'SNU-NPB-FT'!$N$21:$Q$21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'SNU-NPB-FT'!$N$23:$Q$23</c:f>
              <c:numCache>
                <c:formatCode>General</c:formatCode>
                <c:ptCount val="4"/>
                <c:pt idx="0">
                  <c:v>0.49858031084739302</c:v>
                </c:pt>
                <c:pt idx="1">
                  <c:v>0.48234389072350642</c:v>
                </c:pt>
                <c:pt idx="2">
                  <c:v>0.53402012930582865</c:v>
                </c:pt>
                <c:pt idx="3">
                  <c:v>0.51776311848069922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156112"/>
        <c:axId val="177156504"/>
      </c:barChart>
      <c:catAx>
        <c:axId val="17715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Command Queue Count (Benchmark: FT.A)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6504"/>
        <c:crosses val="autoZero"/>
        <c:auto val="1"/>
        <c:lblAlgn val="ctr"/>
        <c:lblOffset val="100"/>
        <c:noMultiLvlLbl val="0"/>
      </c:catAx>
      <c:valAx>
        <c:axId val="177156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Normalized Profiling Overhead</a:t>
                </a:r>
                <a:r>
                  <a:rPr lang="en-US" baseline="0" dirty="0" smtClean="0"/>
                  <a:t> Time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'SNU-NPB-EP'!$E$32</c:f>
              <c:strCache>
                <c:ptCount val="1"/>
                <c:pt idx="0">
                  <c:v>Ideal Application Execution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'SNU-NPB-EP'!$B$33:$C$44</c:f>
              <c:multiLvlStrCache>
                <c:ptCount val="12"/>
                <c:lvl>
                  <c:pt idx="0">
                    <c:v>EP.S</c:v>
                  </c:pt>
                  <c:pt idx="1">
                    <c:v>EP.W</c:v>
                  </c:pt>
                  <c:pt idx="2">
                    <c:v>EP.A</c:v>
                  </c:pt>
                  <c:pt idx="3">
                    <c:v>EP.B</c:v>
                  </c:pt>
                  <c:pt idx="4">
                    <c:v>EP.C</c:v>
                  </c:pt>
                  <c:pt idx="5">
                    <c:v>EP.D</c:v>
                  </c:pt>
                  <c:pt idx="6">
                    <c:v>EP.S</c:v>
                  </c:pt>
                  <c:pt idx="7">
                    <c:v>EP.W</c:v>
                  </c:pt>
                  <c:pt idx="8">
                    <c:v>EP.A</c:v>
                  </c:pt>
                  <c:pt idx="9">
                    <c:v>EP.B</c:v>
                  </c:pt>
                  <c:pt idx="10">
                    <c:v>EP.C</c:v>
                  </c:pt>
                  <c:pt idx="11">
                    <c:v>EP.D</c:v>
                  </c:pt>
                </c:lvl>
                <c:lvl>
                  <c:pt idx="0">
                    <c:v>Minikernel Profiling</c:v>
                  </c:pt>
                  <c:pt idx="6">
                    <c:v>Full Kernel Profiling</c:v>
                  </c:pt>
                </c:lvl>
              </c:multiLvlStrCache>
            </c:multiLvlStrRef>
          </c:cat>
          <c:val>
            <c:numRef>
              <c:f>'SNU-NPB-EP'!$E$33:$E$44</c:f>
              <c:numCache>
                <c:formatCode>General</c:formatCode>
                <c:ptCount val="12"/>
                <c:pt idx="0">
                  <c:v>0.21866999999999992</c:v>
                </c:pt>
                <c:pt idx="1">
                  <c:v>0.22782999999999998</c:v>
                </c:pt>
                <c:pt idx="2">
                  <c:v>0.26614000000000004</c:v>
                </c:pt>
                <c:pt idx="3">
                  <c:v>0.84264000000000006</c:v>
                </c:pt>
                <c:pt idx="4">
                  <c:v>2.9132800000000003</c:v>
                </c:pt>
                <c:pt idx="5">
                  <c:v>44.73075</c:v>
                </c:pt>
                <c:pt idx="6">
                  <c:v>0.21467999999999998</c:v>
                </c:pt>
                <c:pt idx="7">
                  <c:v>0.23257000000000017</c:v>
                </c:pt>
                <c:pt idx="8">
                  <c:v>0.27014000000000005</c:v>
                </c:pt>
                <c:pt idx="9">
                  <c:v>0.84340000000000082</c:v>
                </c:pt>
                <c:pt idx="10">
                  <c:v>2.9065999999999974</c:v>
                </c:pt>
                <c:pt idx="11">
                  <c:v>44.759999999999991</c:v>
                </c:pt>
              </c:numCache>
            </c:numRef>
          </c:val>
        </c:ser>
        <c:ser>
          <c:idx val="1"/>
          <c:order val="1"/>
          <c:tx>
            <c:strRef>
              <c:f>'SNU-NPB-EP'!$F$32</c:f>
              <c:strCache>
                <c:ptCount val="1"/>
                <c:pt idx="0">
                  <c:v>Kernel Profiling Overhead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multiLvlStrRef>
              <c:f>'SNU-NPB-EP'!$B$33:$C$44</c:f>
              <c:multiLvlStrCache>
                <c:ptCount val="12"/>
                <c:lvl>
                  <c:pt idx="0">
                    <c:v>EP.S</c:v>
                  </c:pt>
                  <c:pt idx="1">
                    <c:v>EP.W</c:v>
                  </c:pt>
                  <c:pt idx="2">
                    <c:v>EP.A</c:v>
                  </c:pt>
                  <c:pt idx="3">
                    <c:v>EP.B</c:v>
                  </c:pt>
                  <c:pt idx="4">
                    <c:v>EP.C</c:v>
                  </c:pt>
                  <c:pt idx="5">
                    <c:v>EP.D</c:v>
                  </c:pt>
                  <c:pt idx="6">
                    <c:v>EP.S</c:v>
                  </c:pt>
                  <c:pt idx="7">
                    <c:v>EP.W</c:v>
                  </c:pt>
                  <c:pt idx="8">
                    <c:v>EP.A</c:v>
                  </c:pt>
                  <c:pt idx="9">
                    <c:v>EP.B</c:v>
                  </c:pt>
                  <c:pt idx="10">
                    <c:v>EP.C</c:v>
                  </c:pt>
                  <c:pt idx="11">
                    <c:v>EP.D</c:v>
                  </c:pt>
                </c:lvl>
                <c:lvl>
                  <c:pt idx="0">
                    <c:v>Minikernel Profiling</c:v>
                  </c:pt>
                  <c:pt idx="6">
                    <c:v>Full Kernel Profiling</c:v>
                  </c:pt>
                </c:lvl>
              </c:multiLvlStrCache>
            </c:multiLvlStrRef>
          </c:cat>
          <c:val>
            <c:numRef>
              <c:f>'SNU-NPB-EP'!$F$33:$F$44</c:f>
              <c:numCache>
                <c:formatCode>General</c:formatCode>
                <c:ptCount val="12"/>
                <c:pt idx="0">
                  <c:v>1.73133</c:v>
                </c:pt>
                <c:pt idx="1">
                  <c:v>1.73217</c:v>
                </c:pt>
                <c:pt idx="2">
                  <c:v>1.73386</c:v>
                </c:pt>
                <c:pt idx="3">
                  <c:v>1.73736</c:v>
                </c:pt>
                <c:pt idx="4">
                  <c:v>1.73672</c:v>
                </c:pt>
                <c:pt idx="5">
                  <c:v>1.73925</c:v>
                </c:pt>
                <c:pt idx="6">
                  <c:v>1.5853200000000001</c:v>
                </c:pt>
                <c:pt idx="7">
                  <c:v>1.5974299999999999</c:v>
                </c:pt>
                <c:pt idx="8">
                  <c:v>3.1798600000000001</c:v>
                </c:pt>
                <c:pt idx="9">
                  <c:v>12.6366</c:v>
                </c:pt>
                <c:pt idx="10">
                  <c:v>50.523400000000002</c:v>
                </c:pt>
                <c:pt idx="11">
                  <c:v>807.94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157288"/>
        <c:axId val="177157680"/>
      </c:barChart>
      <c:catAx>
        <c:axId val="177157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7157680"/>
        <c:crossesAt val="0.1"/>
        <c:auto val="1"/>
        <c:lblAlgn val="ctr"/>
        <c:lblOffset val="100"/>
        <c:noMultiLvlLbl val="0"/>
      </c:catAx>
      <c:valAx>
        <c:axId val="17715768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Application Execution Time </a:t>
                </a:r>
                <a:r>
                  <a:rPr lang="en-US" dirty="0"/>
                  <a:t>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157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626627553908702"/>
          <c:y val="5.0679790026246715E-2"/>
          <c:w val="0.33169127296587925"/>
          <c:h val="0.2458622047244094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June 2008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Sheet1!$F$56</c:f>
              <c:strCache>
                <c:ptCount val="1"/>
                <c:pt idx="0">
                  <c:v>Rmax (GFlops) 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</c:spPr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Sheet1!$C$57:$C$59</c:f>
              <c:strCache>
                <c:ptCount val="3"/>
                <c:pt idx="0">
                  <c:v>None</c:v>
                </c:pt>
                <c:pt idx="1">
                  <c:v>IBM PowerXCell 8i</c:v>
                </c:pt>
                <c:pt idx="2">
                  <c:v>Clearspeed CSX600</c:v>
                </c:pt>
              </c:strCache>
            </c:strRef>
          </c:cat>
          <c:val>
            <c:numRef>
              <c:f>Sheet1!$F$57:$F$59</c:f>
              <c:numCache>
                <c:formatCode>#,##0</c:formatCode>
                <c:ptCount val="3"/>
                <c:pt idx="0">
                  <c:v>11038622</c:v>
                </c:pt>
                <c:pt idx="1">
                  <c:v>1046369</c:v>
                </c:pt>
                <c:pt idx="2">
                  <c:v>67700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June 2015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Sheet1!$D$30</c:f>
              <c:strCache>
                <c:ptCount val="1"/>
                <c:pt idx="0">
                  <c:v>Count </c:v>
                </c:pt>
              </c:strCache>
            </c:strRef>
          </c:tx>
          <c:dPt>
            <c:idx val="16"/>
            <c:bubble3D val="0"/>
            <c:spPr>
              <a:solidFill>
                <a:srgbClr val="0070C0"/>
              </a:solidFill>
            </c:spPr>
          </c:dPt>
          <c:dLbls>
            <c:dLbl>
              <c:idx val="5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Sheet1!$C$63:$C$92</c:f>
              <c:strCache>
                <c:ptCount val="30"/>
                <c:pt idx="0">
                  <c:v>AMD FirePro S10000</c:v>
                </c:pt>
                <c:pt idx="1">
                  <c:v>AMD FirePro S9150</c:v>
                </c:pt>
                <c:pt idx="2">
                  <c:v>ATI HD 5870</c:v>
                </c:pt>
                <c:pt idx="3">
                  <c:v>Intel Xeon Phi</c:v>
                </c:pt>
                <c:pt idx="4">
                  <c:v>Intel Xeon Phi 3120p</c:v>
                </c:pt>
                <c:pt idx="5">
                  <c:v>Intel Xeon Phi 31S1P</c:v>
                </c:pt>
                <c:pt idx="6">
                  <c:v>Intel Xeon Phi 5110P</c:v>
                </c:pt>
                <c:pt idx="7">
                  <c:v>Intel Xeon Phi 5120D</c:v>
                </c:pt>
                <c:pt idx="8">
                  <c:v>Intel Xeon Phi 7110</c:v>
                </c:pt>
                <c:pt idx="9">
                  <c:v>Intel Xeon Phi 7110P</c:v>
                </c:pt>
                <c:pt idx="10">
                  <c:v>Intel Xeon Phi 7120P</c:v>
                </c:pt>
                <c:pt idx="11">
                  <c:v>Intel Xeon Phi 7120X</c:v>
                </c:pt>
                <c:pt idx="12">
                  <c:v>Intel Xeon Phi SE10P</c:v>
                </c:pt>
                <c:pt idx="13">
                  <c:v>Intel Xeon Phi SE10X</c:v>
                </c:pt>
                <c:pt idx="14">
                  <c:v>K20M/Xeon Phi 5110P</c:v>
                </c:pt>
                <c:pt idx="15">
                  <c:v>NDIVA M2090/Intel Xeon Phi 7120P</c:v>
                </c:pt>
                <c:pt idx="16">
                  <c:v>None</c:v>
                </c:pt>
                <c:pt idx="17">
                  <c:v>NVIDIA 2050</c:v>
                </c:pt>
                <c:pt idx="18">
                  <c:v>NVIDIA 2070</c:v>
                </c:pt>
                <c:pt idx="19">
                  <c:v>NVIDIA 2075</c:v>
                </c:pt>
                <c:pt idx="20">
                  <c:v>NVIDIA 2090</c:v>
                </c:pt>
                <c:pt idx="21">
                  <c:v>NVIDIA K20</c:v>
                </c:pt>
                <c:pt idx="22">
                  <c:v>NVIDIA K20/K20x, Xeon Phi 5110P</c:v>
                </c:pt>
                <c:pt idx="23">
                  <c:v>Nvidia K20m</c:v>
                </c:pt>
                <c:pt idx="24">
                  <c:v>NVIDIA K20x</c:v>
                </c:pt>
                <c:pt idx="25">
                  <c:v>Nvidia K40</c:v>
                </c:pt>
                <c:pt idx="26">
                  <c:v>Nvidia K40m</c:v>
                </c:pt>
                <c:pt idx="27">
                  <c:v>Nvidia K80</c:v>
                </c:pt>
                <c:pt idx="28">
                  <c:v>PEZY-SC</c:v>
                </c:pt>
                <c:pt idx="29">
                  <c:v>Xeon Phi 5120D/Nvidia K40</c:v>
                </c:pt>
              </c:strCache>
            </c:strRef>
          </c:cat>
          <c:val>
            <c:numRef>
              <c:f>Sheet1!$D$63:$D$92</c:f>
              <c:numCache>
                <c:formatCode>General</c:formatCode>
                <c:ptCount val="30"/>
                <c:pt idx="0">
                  <c:v>532600</c:v>
                </c:pt>
                <c:pt idx="1">
                  <c:v>515500</c:v>
                </c:pt>
                <c:pt idx="2">
                  <c:v>299300</c:v>
                </c:pt>
                <c:pt idx="3">
                  <c:v>212912</c:v>
                </c:pt>
                <c:pt idx="4">
                  <c:v>317900</c:v>
                </c:pt>
                <c:pt idx="5">
                  <c:v>35934090</c:v>
                </c:pt>
                <c:pt idx="6">
                  <c:v>5009837</c:v>
                </c:pt>
                <c:pt idx="7">
                  <c:v>3810175</c:v>
                </c:pt>
                <c:pt idx="8">
                  <c:v>758873</c:v>
                </c:pt>
                <c:pt idx="9">
                  <c:v>745997</c:v>
                </c:pt>
                <c:pt idx="10">
                  <c:v>4294392</c:v>
                </c:pt>
                <c:pt idx="11">
                  <c:v>199100</c:v>
                </c:pt>
                <c:pt idx="12">
                  <c:v>5168110</c:v>
                </c:pt>
                <c:pt idx="13">
                  <c:v>663900</c:v>
                </c:pt>
                <c:pt idx="14">
                  <c:v>196234</c:v>
                </c:pt>
                <c:pt idx="15">
                  <c:v>3521000</c:v>
                </c:pt>
                <c:pt idx="16">
                  <c:v>240366499.67999992</c:v>
                </c:pt>
                <c:pt idx="17">
                  <c:v>5568400</c:v>
                </c:pt>
                <c:pt idx="18">
                  <c:v>901900</c:v>
                </c:pt>
                <c:pt idx="19">
                  <c:v>419387</c:v>
                </c:pt>
                <c:pt idx="20">
                  <c:v>2190663.7000000002</c:v>
                </c:pt>
                <c:pt idx="21">
                  <c:v>1348400</c:v>
                </c:pt>
                <c:pt idx="22">
                  <c:v>1018000</c:v>
                </c:pt>
                <c:pt idx="23">
                  <c:v>1497000</c:v>
                </c:pt>
                <c:pt idx="24">
                  <c:v>34223361</c:v>
                </c:pt>
                <c:pt idx="25">
                  <c:v>8388200</c:v>
                </c:pt>
                <c:pt idx="26">
                  <c:v>2029200</c:v>
                </c:pt>
                <c:pt idx="27">
                  <c:v>1231400</c:v>
                </c:pt>
                <c:pt idx="28">
                  <c:v>813158.98</c:v>
                </c:pt>
                <c:pt idx="29">
                  <c:v>477000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7"/>
        <c:delete val="1"/>
      </c:legendEntry>
      <c:legendEntry>
        <c:idx val="18"/>
        <c:delete val="1"/>
      </c:legendEntry>
      <c:legendEntry>
        <c:idx val="19"/>
        <c:delete val="1"/>
      </c:legendEntry>
      <c:legendEntry>
        <c:idx val="20"/>
        <c:delete val="1"/>
      </c:legendEntry>
      <c:legendEntry>
        <c:idx val="21"/>
        <c:delete val="1"/>
      </c:legendEntry>
      <c:legendEntry>
        <c:idx val="22"/>
        <c:delete val="1"/>
      </c:legendEntry>
      <c:legendEntry>
        <c:idx val="23"/>
        <c:delete val="1"/>
      </c:legendEntry>
      <c:legendEntry>
        <c:idx val="25"/>
        <c:delete val="1"/>
      </c:legendEntry>
      <c:legendEntry>
        <c:idx val="26"/>
        <c:delete val="1"/>
      </c:legendEntry>
      <c:legendEntry>
        <c:idx val="27"/>
        <c:delete val="1"/>
      </c:legendEntry>
      <c:legendEntry>
        <c:idx val="28"/>
        <c:delete val="1"/>
      </c:legendEntry>
      <c:legendEntry>
        <c:idx val="29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alibri" panose="020F0502020204030204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'FDM Seismology (Fire)'!$A$7</c:f>
              <c:strCache>
                <c:ptCount val="1"/>
                <c:pt idx="0">
                  <c:v>Column-major Data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'FDM Seismology (Fire)'!$B$5:$K$6</c:f>
              <c:multiLvlStrCache>
                <c:ptCount val="10"/>
                <c:lvl>
                  <c:pt idx="0">
                    <c:v>(G0, G0)</c:v>
                  </c:pt>
                  <c:pt idx="1">
                    <c:v>(G1, G1)</c:v>
                  </c:pt>
                  <c:pt idx="2">
                    <c:v>(C, C)</c:v>
                  </c:pt>
                  <c:pt idx="3">
                    <c:v>(G0, G1)</c:v>
                  </c:pt>
                  <c:pt idx="4">
                    <c:v>(G0, C)</c:v>
                  </c:pt>
                  <c:pt idx="5">
                    <c:v>(G1, G0)</c:v>
                  </c:pt>
                  <c:pt idx="6">
                    <c:v>(G1, C)</c:v>
                  </c:pt>
                  <c:pt idx="7">
                    <c:v>(C, G0)</c:v>
                  </c:pt>
                  <c:pt idx="8">
                    <c:v>(C, G1)</c:v>
                  </c:pt>
                  <c:pt idx="9">
                    <c:v>MultiCL Auto Fit</c:v>
                  </c:pt>
                </c:lvl>
                <c:lvl>
                  <c:pt idx="0">
                    <c:v>Manual Scheduling</c:v>
                  </c:pt>
                  <c:pt idx="9">
                    <c:v> </c:v>
                  </c:pt>
                </c:lvl>
              </c:multiLvlStrCache>
            </c:multiLvlStrRef>
          </c:cat>
          <c:val>
            <c:numRef>
              <c:f>'FDM Seismology (Fire)'!$B$7:$K$7</c:f>
              <c:numCache>
                <c:formatCode>General</c:formatCode>
                <c:ptCount val="10"/>
                <c:pt idx="0">
                  <c:v>1419.16</c:v>
                </c:pt>
                <c:pt idx="1">
                  <c:v>1408.04</c:v>
                </c:pt>
                <c:pt idx="2">
                  <c:v>524.02</c:v>
                </c:pt>
                <c:pt idx="3">
                  <c:v>971.94200000000001</c:v>
                </c:pt>
                <c:pt idx="4">
                  <c:v>946.65099999999995</c:v>
                </c:pt>
                <c:pt idx="5">
                  <c:v>975.25</c:v>
                </c:pt>
                <c:pt idx="6">
                  <c:v>949.46900000000005</c:v>
                </c:pt>
                <c:pt idx="7">
                  <c:v>743.54899999999998</c:v>
                </c:pt>
                <c:pt idx="8">
                  <c:v>730.33199999999999</c:v>
                </c:pt>
                <c:pt idx="9">
                  <c:v>527.42899999999997</c:v>
                </c:pt>
              </c:numCache>
            </c:numRef>
          </c:val>
        </c:ser>
        <c:ser>
          <c:idx val="1"/>
          <c:order val="1"/>
          <c:tx>
            <c:strRef>
              <c:f>'FDM Seismology (Fire)'!$A$8</c:f>
              <c:strCache>
                <c:ptCount val="1"/>
                <c:pt idx="0">
                  <c:v>Row-major Data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multiLvlStrRef>
              <c:f>'FDM Seismology (Fire)'!$B$5:$K$6</c:f>
              <c:multiLvlStrCache>
                <c:ptCount val="10"/>
                <c:lvl>
                  <c:pt idx="0">
                    <c:v>(G0, G0)</c:v>
                  </c:pt>
                  <c:pt idx="1">
                    <c:v>(G1, G1)</c:v>
                  </c:pt>
                  <c:pt idx="2">
                    <c:v>(C, C)</c:v>
                  </c:pt>
                  <c:pt idx="3">
                    <c:v>(G0, G1)</c:v>
                  </c:pt>
                  <c:pt idx="4">
                    <c:v>(G0, C)</c:v>
                  </c:pt>
                  <c:pt idx="5">
                    <c:v>(G1, G0)</c:v>
                  </c:pt>
                  <c:pt idx="6">
                    <c:v>(G1, C)</c:v>
                  </c:pt>
                  <c:pt idx="7">
                    <c:v>(C, G0)</c:v>
                  </c:pt>
                  <c:pt idx="8">
                    <c:v>(C, G1)</c:v>
                  </c:pt>
                  <c:pt idx="9">
                    <c:v>MultiCL Auto Fit</c:v>
                  </c:pt>
                </c:lvl>
                <c:lvl>
                  <c:pt idx="0">
                    <c:v>Manual Scheduling</c:v>
                  </c:pt>
                  <c:pt idx="9">
                    <c:v> </c:v>
                  </c:pt>
                </c:lvl>
              </c:multiLvlStrCache>
            </c:multiLvlStrRef>
          </c:cat>
          <c:val>
            <c:numRef>
              <c:f>'FDM Seismology (Fire)'!$B$8:$K$8</c:f>
              <c:numCache>
                <c:formatCode>General</c:formatCode>
                <c:ptCount val="10"/>
                <c:pt idx="0">
                  <c:v>425.68599999999998</c:v>
                </c:pt>
                <c:pt idx="1">
                  <c:v>422.58699999999999</c:v>
                </c:pt>
                <c:pt idx="2">
                  <c:v>794.90800000000002</c:v>
                </c:pt>
                <c:pt idx="3">
                  <c:v>391.78699999999998</c:v>
                </c:pt>
                <c:pt idx="4">
                  <c:v>457.68</c:v>
                </c:pt>
                <c:pt idx="5">
                  <c:v>391.16800000000001</c:v>
                </c:pt>
                <c:pt idx="6">
                  <c:v>455.94200000000001</c:v>
                </c:pt>
                <c:pt idx="7">
                  <c:v>630.68499999999995</c:v>
                </c:pt>
                <c:pt idx="8">
                  <c:v>620.61599999999999</c:v>
                </c:pt>
                <c:pt idx="9">
                  <c:v>392.75200000000001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582704"/>
        <c:axId val="174775800"/>
      </c:barChart>
      <c:catAx>
        <c:axId val="176582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(Region 1, Region 2)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74775800"/>
        <c:crosses val="autoZero"/>
        <c:auto val="1"/>
        <c:lblAlgn val="ctr"/>
        <c:lblOffset val="100"/>
        <c:noMultiLvlLbl val="0"/>
      </c:catAx>
      <c:valAx>
        <c:axId val="174775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Per Iteration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582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784831583552067"/>
          <c:y val="4.7860059159271787E-2"/>
          <c:w val="0.250207239720035"/>
          <c:h val="0.1370841144856893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'FDM Seismology (Fire)'!$B$21</c:f>
              <c:strCache>
                <c:ptCount val="1"/>
                <c:pt idx="0">
                  <c:v>Velocity Computation</c:v>
                </c:pt>
              </c:strCache>
            </c:strRef>
          </c:tx>
          <c:invertIfNegative val="0"/>
          <c:cat>
            <c:strRef>
              <c:f>'FDM Seismology (Fire)'!$A$22:$A$39</c:f>
              <c:strCach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…</c:v>
                </c:pt>
                <c:pt idx="17">
                  <c:v>1024</c:v>
                </c:pt>
              </c:strCache>
            </c:strRef>
          </c:cat>
          <c:val>
            <c:numRef>
              <c:f>'FDM Seismology (Fire)'!$B$22:$B$39</c:f>
              <c:numCache>
                <c:formatCode>General</c:formatCode>
                <c:ptCount val="18"/>
                <c:pt idx="0">
                  <c:v>3339.76293945312</c:v>
                </c:pt>
                <c:pt idx="1">
                  <c:v>184.736083984375</c:v>
                </c:pt>
                <c:pt idx="2">
                  <c:v>184.84716796875</c:v>
                </c:pt>
                <c:pt idx="3">
                  <c:v>186.286865234375</c:v>
                </c:pt>
                <c:pt idx="4">
                  <c:v>188.248046875</c:v>
                </c:pt>
                <c:pt idx="5">
                  <c:v>185.635986328125</c:v>
                </c:pt>
                <c:pt idx="6">
                  <c:v>182.488037109375</c:v>
                </c:pt>
                <c:pt idx="7">
                  <c:v>191.947021484375</c:v>
                </c:pt>
                <c:pt idx="8">
                  <c:v>184.162109375</c:v>
                </c:pt>
                <c:pt idx="9">
                  <c:v>185.558837890625</c:v>
                </c:pt>
                <c:pt idx="10">
                  <c:v>184.4208984375</c:v>
                </c:pt>
                <c:pt idx="11">
                  <c:v>184.385009765625</c:v>
                </c:pt>
                <c:pt idx="12">
                  <c:v>183.513916015625</c:v>
                </c:pt>
                <c:pt idx="13">
                  <c:v>184.1181640625</c:v>
                </c:pt>
                <c:pt idx="14">
                  <c:v>185.325927734375</c:v>
                </c:pt>
                <c:pt idx="15">
                  <c:v>184.5048828125</c:v>
                </c:pt>
                <c:pt idx="17">
                  <c:v>184.736083984375</c:v>
                </c:pt>
              </c:numCache>
            </c:numRef>
          </c:val>
        </c:ser>
        <c:ser>
          <c:idx val="1"/>
          <c:order val="1"/>
          <c:tx>
            <c:strRef>
              <c:f>'FDM Seismology (Fire)'!$C$21</c:f>
              <c:strCache>
                <c:ptCount val="1"/>
                <c:pt idx="0">
                  <c:v>Stress Computation</c:v>
                </c:pt>
              </c:strCache>
            </c:strRef>
          </c:tx>
          <c:invertIfNegative val="0"/>
          <c:cat>
            <c:strRef>
              <c:f>'FDM Seismology (Fire)'!$A$22:$A$39</c:f>
              <c:strCach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…</c:v>
                </c:pt>
                <c:pt idx="17">
                  <c:v>1024</c:v>
                </c:pt>
              </c:strCache>
            </c:strRef>
          </c:cat>
          <c:val>
            <c:numRef>
              <c:f>'FDM Seismology (Fire)'!$C$22:$C$39</c:f>
              <c:numCache>
                <c:formatCode>General</c:formatCode>
                <c:ptCount val="18"/>
                <c:pt idx="0">
                  <c:v>522.7509765625</c:v>
                </c:pt>
                <c:pt idx="1">
                  <c:v>290.176025390625</c:v>
                </c:pt>
                <c:pt idx="2">
                  <c:v>284.899169921875</c:v>
                </c:pt>
                <c:pt idx="3">
                  <c:v>292.132080078125</c:v>
                </c:pt>
                <c:pt idx="4">
                  <c:v>285.594970703125</c:v>
                </c:pt>
                <c:pt idx="5">
                  <c:v>284.0888671875</c:v>
                </c:pt>
                <c:pt idx="6">
                  <c:v>302.501953125</c:v>
                </c:pt>
                <c:pt idx="7">
                  <c:v>288.493896484375</c:v>
                </c:pt>
                <c:pt idx="8">
                  <c:v>283.717041015625</c:v>
                </c:pt>
                <c:pt idx="9">
                  <c:v>284.3291015625</c:v>
                </c:pt>
                <c:pt idx="10">
                  <c:v>282.041015625</c:v>
                </c:pt>
                <c:pt idx="11">
                  <c:v>286.77783203125</c:v>
                </c:pt>
                <c:pt idx="12">
                  <c:v>281.150146484375</c:v>
                </c:pt>
                <c:pt idx="13">
                  <c:v>294.43115234375</c:v>
                </c:pt>
                <c:pt idx="14">
                  <c:v>281.951904296875</c:v>
                </c:pt>
                <c:pt idx="15">
                  <c:v>286.60302734375</c:v>
                </c:pt>
                <c:pt idx="17">
                  <c:v>290.176025390625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078040"/>
        <c:axId val="177019160"/>
      </c:barChart>
      <c:catAx>
        <c:axId val="176078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77019160"/>
        <c:crosses val="autoZero"/>
        <c:auto val="1"/>
        <c:lblAlgn val="ctr"/>
        <c:lblOffset val="100"/>
        <c:noMultiLvlLbl val="0"/>
      </c:catAx>
      <c:valAx>
        <c:axId val="177019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078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820402964335345"/>
          <c:y val="5.0253062117235375E-2"/>
          <c:w val="0.31728616643507795"/>
          <c:h val="0.14393832020997374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'FDM Seismology (Fire)'!$D$12</c:f>
              <c:strCache>
                <c:ptCount val="1"/>
                <c:pt idx="0">
                  <c:v>CPU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invertIfNegative val="0"/>
          <c:cat>
            <c:multiLvlStrRef>
              <c:f>'FDM Seismology'!$E$10:$O$11</c:f>
              <c:multiLvlStrCache>
                <c:ptCount val="11"/>
                <c:lvl>
                  <c:pt idx="0">
                    <c:v>(G0, G0)</c:v>
                  </c:pt>
                  <c:pt idx="1">
                    <c:v>(G1, G1)</c:v>
                  </c:pt>
                  <c:pt idx="2">
                    <c:v>(C, C)</c:v>
                  </c:pt>
                  <c:pt idx="3">
                    <c:v>(G0, G1) </c:v>
                  </c:pt>
                  <c:pt idx="4">
                    <c:v>(G0, C)</c:v>
                  </c:pt>
                  <c:pt idx="5">
                    <c:v>(G1, G0)</c:v>
                  </c:pt>
                  <c:pt idx="6">
                    <c:v>(G1, C)</c:v>
                  </c:pt>
                  <c:pt idx="7">
                    <c:v>(C, G0)</c:v>
                  </c:pt>
                  <c:pt idx="8">
                    <c:v>(C, G1)</c:v>
                  </c:pt>
                  <c:pt idx="9">
                    <c:v>Auto Fit (Column-major Data)</c:v>
                  </c:pt>
                  <c:pt idx="10">
                    <c:v>Auto Fit (Row-major Data)</c:v>
                  </c:pt>
                </c:lvl>
                <c:lvl>
                  <c:pt idx="0">
                    <c:v>Manual Scheduling</c:v>
                  </c:pt>
                  <c:pt idx="9">
                    <c:v> 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'FDM Seismology'!$E$12:$O$12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32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18</c:v>
                </c:pt>
                <c:pt idx="7">
                  <c:v>14</c:v>
                </c:pt>
                <c:pt idx="8">
                  <c:v>14</c:v>
                </c:pt>
                <c:pt idx="9">
                  <c:v>32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'FDM Seismology (Fire)'!$D$13</c:f>
              <c:strCache>
                <c:ptCount val="1"/>
                <c:pt idx="0">
                  <c:v>GPU 0</c:v>
                </c:pt>
              </c:strCache>
            </c:strRef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c:spPr>
          <c:invertIfNegative val="0"/>
          <c:cat>
            <c:multiLvlStrRef>
              <c:f>'FDM Seismology'!$E$10:$O$11</c:f>
              <c:multiLvlStrCache>
                <c:ptCount val="11"/>
                <c:lvl>
                  <c:pt idx="0">
                    <c:v>(G0, G0)</c:v>
                  </c:pt>
                  <c:pt idx="1">
                    <c:v>(G1, G1)</c:v>
                  </c:pt>
                  <c:pt idx="2">
                    <c:v>(C, C)</c:v>
                  </c:pt>
                  <c:pt idx="3">
                    <c:v>(G0, G1) </c:v>
                  </c:pt>
                  <c:pt idx="4">
                    <c:v>(G0, C)</c:v>
                  </c:pt>
                  <c:pt idx="5">
                    <c:v>(G1, G0)</c:v>
                  </c:pt>
                  <c:pt idx="6">
                    <c:v>(G1, C)</c:v>
                  </c:pt>
                  <c:pt idx="7">
                    <c:v>(C, G0)</c:v>
                  </c:pt>
                  <c:pt idx="8">
                    <c:v>(C, G1)</c:v>
                  </c:pt>
                  <c:pt idx="9">
                    <c:v>Auto Fit (Column-major Data)</c:v>
                  </c:pt>
                  <c:pt idx="10">
                    <c:v>Auto Fit (Row-major Data)</c:v>
                  </c:pt>
                </c:lvl>
                <c:lvl>
                  <c:pt idx="0">
                    <c:v>Manual Scheduling</c:v>
                  </c:pt>
                  <c:pt idx="9">
                    <c:v> 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'FDM Seismology'!$E$13:$O$13</c:f>
              <c:numCache>
                <c:formatCode>General</c:formatCode>
                <c:ptCount val="11"/>
                <c:pt idx="0">
                  <c:v>32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14</c:v>
                </c:pt>
                <c:pt idx="5">
                  <c:v>18</c:v>
                </c:pt>
                <c:pt idx="6">
                  <c:v>0</c:v>
                </c:pt>
                <c:pt idx="7">
                  <c:v>18</c:v>
                </c:pt>
                <c:pt idx="8">
                  <c:v>0</c:v>
                </c:pt>
                <c:pt idx="9">
                  <c:v>0</c:v>
                </c:pt>
                <c:pt idx="10">
                  <c:v>18</c:v>
                </c:pt>
              </c:numCache>
            </c:numRef>
          </c:val>
        </c:ser>
        <c:ser>
          <c:idx val="2"/>
          <c:order val="2"/>
          <c:tx>
            <c:strRef>
              <c:f>'FDM Seismology (Fire)'!$D$14</c:f>
              <c:strCache>
                <c:ptCount val="1"/>
                <c:pt idx="0">
                  <c:v>GPU 1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c:spPr>
          <c:invertIfNegative val="0"/>
          <c:cat>
            <c:multiLvlStrRef>
              <c:f>'FDM Seismology'!$E$10:$O$11</c:f>
              <c:multiLvlStrCache>
                <c:ptCount val="11"/>
                <c:lvl>
                  <c:pt idx="0">
                    <c:v>(G0, G0)</c:v>
                  </c:pt>
                  <c:pt idx="1">
                    <c:v>(G1, G1)</c:v>
                  </c:pt>
                  <c:pt idx="2">
                    <c:v>(C, C)</c:v>
                  </c:pt>
                  <c:pt idx="3">
                    <c:v>(G0, G1) </c:v>
                  </c:pt>
                  <c:pt idx="4">
                    <c:v>(G0, C)</c:v>
                  </c:pt>
                  <c:pt idx="5">
                    <c:v>(G1, G0)</c:v>
                  </c:pt>
                  <c:pt idx="6">
                    <c:v>(G1, C)</c:v>
                  </c:pt>
                  <c:pt idx="7">
                    <c:v>(C, G0)</c:v>
                  </c:pt>
                  <c:pt idx="8">
                    <c:v>(C, G1)</c:v>
                  </c:pt>
                  <c:pt idx="9">
                    <c:v>Auto Fit (Column-major Data)</c:v>
                  </c:pt>
                  <c:pt idx="10">
                    <c:v>Auto Fit (Row-major Data)</c:v>
                  </c:pt>
                </c:lvl>
                <c:lvl>
                  <c:pt idx="0">
                    <c:v>Manual Scheduling</c:v>
                  </c:pt>
                  <c:pt idx="9">
                    <c:v> 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'FDM Seismology'!$E$14:$O$14</c:f>
              <c:numCache>
                <c:formatCode>General</c:formatCode>
                <c:ptCount val="11"/>
                <c:pt idx="0">
                  <c:v>0</c:v>
                </c:pt>
                <c:pt idx="1">
                  <c:v>32</c:v>
                </c:pt>
                <c:pt idx="2">
                  <c:v>0</c:v>
                </c:pt>
                <c:pt idx="3">
                  <c:v>18</c:v>
                </c:pt>
                <c:pt idx="4">
                  <c:v>0</c:v>
                </c:pt>
                <c:pt idx="5">
                  <c:v>14</c:v>
                </c:pt>
                <c:pt idx="6">
                  <c:v>14</c:v>
                </c:pt>
                <c:pt idx="7">
                  <c:v>0</c:v>
                </c:pt>
                <c:pt idx="8">
                  <c:v>18</c:v>
                </c:pt>
                <c:pt idx="9">
                  <c:v>0</c:v>
                </c:pt>
                <c:pt idx="10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020336"/>
        <c:axId val="177020728"/>
      </c:barChart>
      <c:catAx>
        <c:axId val="177020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7020728"/>
        <c:crosses val="autoZero"/>
        <c:auto val="1"/>
        <c:lblAlgn val="ctr"/>
        <c:lblOffset val="100"/>
        <c:noMultiLvlLbl val="0"/>
      </c:catAx>
      <c:valAx>
        <c:axId val="177020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Kernel Distribution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702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'SNU-NPB-all'!$K$1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cat>
            <c:strRef>
              <c:f>'SNU-NPB-all'!$H$2:$H$7</c:f>
              <c:strCache>
                <c:ptCount val="6"/>
                <c:pt idx="0">
                  <c:v>BT</c:v>
                </c:pt>
                <c:pt idx="1">
                  <c:v>CG</c:v>
                </c:pt>
                <c:pt idx="2">
                  <c:v>EP</c:v>
                </c:pt>
                <c:pt idx="3">
                  <c:v>FT</c:v>
                </c:pt>
                <c:pt idx="4">
                  <c:v>MG</c:v>
                </c:pt>
                <c:pt idx="5">
                  <c:v>SP</c:v>
                </c:pt>
              </c:strCache>
            </c:strRef>
          </c:cat>
          <c:val>
            <c:numRef>
              <c:f>'SNU-NPB-all'!$K$2:$K$7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'SNU-NPB-all'!$L$1</c:f>
              <c:strCache>
                <c:ptCount val="1"/>
                <c:pt idx="0">
                  <c:v>GPU</c:v>
                </c:pt>
              </c:strCache>
            </c:strRef>
          </c:tx>
          <c:invertIfNegative val="0"/>
          <c:cat>
            <c:strRef>
              <c:f>'SNU-NPB-all'!$H$2:$H$7</c:f>
              <c:strCache>
                <c:ptCount val="6"/>
                <c:pt idx="0">
                  <c:v>BT</c:v>
                </c:pt>
                <c:pt idx="1">
                  <c:v>CG</c:v>
                </c:pt>
                <c:pt idx="2">
                  <c:v>EP</c:v>
                </c:pt>
                <c:pt idx="3">
                  <c:v>FT</c:v>
                </c:pt>
                <c:pt idx="4">
                  <c:v>MG</c:v>
                </c:pt>
                <c:pt idx="5">
                  <c:v>SP</c:v>
                </c:pt>
              </c:strCache>
            </c:strRef>
          </c:cat>
          <c:val>
            <c:numRef>
              <c:f>'SNU-NPB-all'!$L$2:$L$7</c:f>
              <c:numCache>
                <c:formatCode>General</c:formatCode>
                <c:ptCount val="6"/>
                <c:pt idx="0">
                  <c:v>3.3911439114391144</c:v>
                </c:pt>
                <c:pt idx="1">
                  <c:v>1.5881957916728844</c:v>
                </c:pt>
                <c:pt idx="2">
                  <c:v>5.5391204248103086E-2</c:v>
                </c:pt>
                <c:pt idx="3">
                  <c:v>2</c:v>
                </c:pt>
                <c:pt idx="4">
                  <c:v>2.7397003745318353</c:v>
                </c:pt>
                <c:pt idx="5">
                  <c:v>1.8465810482471365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22688"/>
        <c:axId val="176799520"/>
      </c:barChart>
      <c:catAx>
        <c:axId val="177022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799520"/>
        <c:crosses val="autoZero"/>
        <c:auto val="1"/>
        <c:lblAlgn val="ctr"/>
        <c:lblOffset val="100"/>
        <c:noMultiLvlLbl val="0"/>
      </c:catAx>
      <c:valAx>
        <c:axId val="176799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022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144588544079046"/>
          <c:y val="8.1235564304461938E-2"/>
          <c:w val="0.13772078122587617"/>
          <c:h val="0.1541955380577427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'SNU-NPB-all'!$G$60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tx1"/>
              </a:solidFill>
            </a:ln>
          </c:spPr>
          <c:invertIfNegative val="0"/>
          <c:cat>
            <c:multiLvlStrRef>
              <c:f>'SNU-NPB-all'!$A$61:$B$71</c:f>
              <c:multiLvlStrCache>
                <c:ptCount val="11"/>
                <c:lvl>
                  <c:pt idx="0">
                    <c:v>BT.B</c:v>
                  </c:pt>
                  <c:pt idx="1">
                    <c:v>CG.C</c:v>
                  </c:pt>
                  <c:pt idx="2">
                    <c:v>EP.D</c:v>
                  </c:pt>
                  <c:pt idx="3">
                    <c:v>FT.A</c:v>
                  </c:pt>
                  <c:pt idx="4">
                    <c:v>MG.B</c:v>
                  </c:pt>
                  <c:pt idx="5">
                    <c:v>SP.C</c:v>
                  </c:pt>
                  <c:pt idx="6">
                    <c:v>CPU=1; GPU=0</c:v>
                  </c:pt>
                  <c:pt idx="7">
                    <c:v>CPU=0; GPU=1</c:v>
                  </c:pt>
                  <c:pt idx="8">
                    <c:v>CPU=0; GPU=2 (RR)</c:v>
                  </c:pt>
                  <c:pt idx="9">
                    <c:v>CPU=1; GPU=2 (RR1)</c:v>
                  </c:pt>
                  <c:pt idx="10">
                    <c:v>CPU=1; GPU=2 (RR2)</c:v>
                  </c:pt>
                </c:lvl>
                <c:lvl>
                  <c:pt idx="0">
                    <c:v>MultiCL Scheduling (Auto Fit)</c:v>
                  </c:pt>
                  <c:pt idx="6">
                    <c:v>Manual Scheduling</c:v>
                  </c:pt>
                </c:lvl>
              </c:multiLvlStrCache>
            </c:multiLvlStrRef>
          </c:cat>
          <c:val>
            <c:numRef>
              <c:f>'SNU-NPB-all'!$G$61:$G$71</c:f>
              <c:numCache>
                <c:formatCode>General</c:formatCode>
                <c:ptCount val="11"/>
                <c:pt idx="0">
                  <c:v>29790</c:v>
                </c:pt>
                <c:pt idx="1">
                  <c:v>27670</c:v>
                </c:pt>
                <c:pt idx="2">
                  <c:v>0</c:v>
                </c:pt>
                <c:pt idx="3">
                  <c:v>116</c:v>
                </c:pt>
                <c:pt idx="4">
                  <c:v>34152</c:v>
                </c:pt>
                <c:pt idx="5">
                  <c:v>100874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</c:ser>
        <c:ser>
          <c:idx val="3"/>
          <c:order val="1"/>
          <c:tx>
            <c:strRef>
              <c:f>'SNU-NPB-all'!$H$60</c:f>
              <c:strCache>
                <c:ptCount val="1"/>
                <c:pt idx="0">
                  <c:v>GPU 0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tx1"/>
              </a:solidFill>
            </a:ln>
          </c:spPr>
          <c:invertIfNegative val="0"/>
          <c:cat>
            <c:multiLvlStrRef>
              <c:f>'SNU-NPB-all'!$A$61:$B$71</c:f>
              <c:multiLvlStrCache>
                <c:ptCount val="11"/>
                <c:lvl>
                  <c:pt idx="0">
                    <c:v>BT.B</c:v>
                  </c:pt>
                  <c:pt idx="1">
                    <c:v>CG.C</c:v>
                  </c:pt>
                  <c:pt idx="2">
                    <c:v>EP.D</c:v>
                  </c:pt>
                  <c:pt idx="3">
                    <c:v>FT.A</c:v>
                  </c:pt>
                  <c:pt idx="4">
                    <c:v>MG.B</c:v>
                  </c:pt>
                  <c:pt idx="5">
                    <c:v>SP.C</c:v>
                  </c:pt>
                  <c:pt idx="6">
                    <c:v>CPU=1; GPU=0</c:v>
                  </c:pt>
                  <c:pt idx="7">
                    <c:v>CPU=0; GPU=1</c:v>
                  </c:pt>
                  <c:pt idx="8">
                    <c:v>CPU=0; GPU=2 (RR)</c:v>
                  </c:pt>
                  <c:pt idx="9">
                    <c:v>CPU=1; GPU=2 (RR1)</c:v>
                  </c:pt>
                  <c:pt idx="10">
                    <c:v>CPU=1; GPU=2 (RR2)</c:v>
                  </c:pt>
                </c:lvl>
                <c:lvl>
                  <c:pt idx="0">
                    <c:v>MultiCL Scheduling (Auto Fit)</c:v>
                  </c:pt>
                  <c:pt idx="6">
                    <c:v>Manual Scheduling</c:v>
                  </c:pt>
                </c:lvl>
              </c:multiLvlStrCache>
            </c:multiLvlStrRef>
          </c:cat>
          <c:val>
            <c:numRef>
              <c:f>'SNU-NPB-all'!$H$61:$H$71</c:f>
              <c:numCache>
                <c:formatCode>General</c:formatCode>
                <c:ptCount val="11"/>
                <c:pt idx="0">
                  <c:v>51</c:v>
                </c:pt>
                <c:pt idx="1">
                  <c:v>13835</c:v>
                </c:pt>
                <c:pt idx="2">
                  <c:v>2</c:v>
                </c:pt>
                <c:pt idx="3">
                  <c:v>58</c:v>
                </c:pt>
                <c:pt idx="4">
                  <c:v>476</c:v>
                </c:pt>
                <c:pt idx="5">
                  <c:v>50437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ser>
          <c:idx val="0"/>
          <c:order val="2"/>
          <c:tx>
            <c:strRef>
              <c:f>'SNU-NPB-all'!$I$60</c:f>
              <c:strCache>
                <c:ptCount val="1"/>
                <c:pt idx="0">
                  <c:v>GPU 1</c:v>
                </c:pt>
              </c:strCache>
            </c:strRef>
          </c:tx>
          <c:spPr>
            <a:solidFill>
              <a:srgbClr val="002060"/>
            </a:solidFill>
            <a:ln w="19050">
              <a:solidFill>
                <a:schemeClr val="tx1"/>
              </a:solidFill>
            </a:ln>
          </c:spPr>
          <c:invertIfNegative val="0"/>
          <c:cat>
            <c:multiLvlStrRef>
              <c:f>'SNU-NPB-all'!$A$61:$B$71</c:f>
              <c:multiLvlStrCache>
                <c:ptCount val="11"/>
                <c:lvl>
                  <c:pt idx="0">
                    <c:v>BT.B</c:v>
                  </c:pt>
                  <c:pt idx="1">
                    <c:v>CG.C</c:v>
                  </c:pt>
                  <c:pt idx="2">
                    <c:v>EP.D</c:v>
                  </c:pt>
                  <c:pt idx="3">
                    <c:v>FT.A</c:v>
                  </c:pt>
                  <c:pt idx="4">
                    <c:v>MG.B</c:v>
                  </c:pt>
                  <c:pt idx="5">
                    <c:v>SP.C</c:v>
                  </c:pt>
                  <c:pt idx="6">
                    <c:v>CPU=1; GPU=0</c:v>
                  </c:pt>
                  <c:pt idx="7">
                    <c:v>CPU=0; GPU=1</c:v>
                  </c:pt>
                  <c:pt idx="8">
                    <c:v>CPU=0; GPU=2 (RR)</c:v>
                  </c:pt>
                  <c:pt idx="9">
                    <c:v>CPU=1; GPU=2 (RR1)</c:v>
                  </c:pt>
                  <c:pt idx="10">
                    <c:v>CPU=1; GPU=2 (RR2)</c:v>
                  </c:pt>
                </c:lvl>
                <c:lvl>
                  <c:pt idx="0">
                    <c:v>MultiCL Scheduling (Auto Fit)</c:v>
                  </c:pt>
                  <c:pt idx="6">
                    <c:v>Manual Scheduling</c:v>
                  </c:pt>
                </c:lvl>
              </c:multiLvlStrCache>
            </c:multiLvlStrRef>
          </c:cat>
          <c:val>
            <c:numRef>
              <c:f>'SNU-NPB-all'!$I$61:$I$71</c:f>
              <c:numCache>
                <c:formatCode>General</c:formatCode>
                <c:ptCount val="11"/>
                <c:pt idx="0">
                  <c:v>51</c:v>
                </c:pt>
                <c:pt idx="1">
                  <c:v>13835</c:v>
                </c:pt>
                <c:pt idx="2">
                  <c:v>2</c:v>
                </c:pt>
                <c:pt idx="3">
                  <c:v>58</c:v>
                </c:pt>
                <c:pt idx="4">
                  <c:v>476</c:v>
                </c:pt>
                <c:pt idx="5">
                  <c:v>50437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800304"/>
        <c:axId val="176800696"/>
      </c:barChart>
      <c:catAx>
        <c:axId val="176800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800696"/>
        <c:crosses val="autoZero"/>
        <c:auto val="1"/>
        <c:lblAlgn val="ctr"/>
        <c:lblOffset val="100"/>
        <c:noMultiLvlLbl val="0"/>
      </c:catAx>
      <c:valAx>
        <c:axId val="176800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Normalized Kernel </a:t>
                </a:r>
                <a:r>
                  <a:rPr lang="en-US" dirty="0"/>
                  <a:t>Distribution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6800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723643919510052E-2"/>
          <c:y val="4.4409667541557306E-2"/>
          <c:w val="0.88499857830271211"/>
          <c:h val="0.8447524059492563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'SNU-NPB-all'!$C$75</c:f>
              <c:strCache>
                <c:ptCount val="1"/>
                <c:pt idx="0">
                  <c:v>CPU=1; GPU=0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'SNU-NPB-all'!$C$76:$C$81</c:f>
              <c:numCache>
                <c:formatCode>General</c:formatCode>
                <c:ptCount val="6"/>
                <c:pt idx="0">
                  <c:v>89.03</c:v>
                </c:pt>
                <c:pt idx="1">
                  <c:v>166.82</c:v>
                </c:pt>
                <c:pt idx="2">
                  <c:v>808.7</c:v>
                </c:pt>
                <c:pt idx="3">
                  <c:v>2.5499999999999998</c:v>
                </c:pt>
                <c:pt idx="4">
                  <c:v>48.42</c:v>
                </c:pt>
                <c:pt idx="5">
                  <c:v>405.94</c:v>
                </c:pt>
              </c:numCache>
            </c:numRef>
          </c:val>
        </c:ser>
        <c:ser>
          <c:idx val="2"/>
          <c:order val="1"/>
          <c:tx>
            <c:strRef>
              <c:f>'SNU-NPB-all'!$D$75</c:f>
              <c:strCache>
                <c:ptCount val="1"/>
                <c:pt idx="0">
                  <c:v>CPU=0; GPU=1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'SNU-NPB-all'!$D$76:$D$81</c:f>
              <c:numCache>
                <c:formatCode>General</c:formatCode>
                <c:ptCount val="6"/>
                <c:pt idx="0">
                  <c:v>725.32</c:v>
                </c:pt>
                <c:pt idx="1">
                  <c:v>275.04000000000002</c:v>
                </c:pt>
                <c:pt idx="2">
                  <c:v>45.16</c:v>
                </c:pt>
                <c:pt idx="3">
                  <c:v>17.600000000000001</c:v>
                </c:pt>
                <c:pt idx="4">
                  <c:v>255.26</c:v>
                </c:pt>
                <c:pt idx="5">
                  <c:v>2017.74</c:v>
                </c:pt>
              </c:numCache>
            </c:numRef>
          </c:val>
        </c:ser>
        <c:ser>
          <c:idx val="3"/>
          <c:order val="2"/>
          <c:tx>
            <c:strRef>
              <c:f>'SNU-NPB-all'!$E$75</c:f>
              <c:strCache>
                <c:ptCount val="1"/>
                <c:pt idx="0">
                  <c:v>CPU=0; GPU=2 (RR)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'SNU-NPB-all'!$E$76:$E$81</c:f>
              <c:numCache>
                <c:formatCode>General</c:formatCode>
                <c:ptCount val="6"/>
                <c:pt idx="0">
                  <c:v>362.66</c:v>
                </c:pt>
                <c:pt idx="1">
                  <c:v>137.52000000000001</c:v>
                </c:pt>
                <c:pt idx="2">
                  <c:v>22.58</c:v>
                </c:pt>
                <c:pt idx="3">
                  <c:v>8.8000000000000007</c:v>
                </c:pt>
                <c:pt idx="4">
                  <c:v>127.63</c:v>
                </c:pt>
                <c:pt idx="5">
                  <c:v>1008.87</c:v>
                </c:pt>
              </c:numCache>
            </c:numRef>
          </c:val>
        </c:ser>
        <c:ser>
          <c:idx val="4"/>
          <c:order val="3"/>
          <c:tx>
            <c:strRef>
              <c:f>'SNU-NPB-all'!$F$75</c:f>
              <c:strCache>
                <c:ptCount val="1"/>
                <c:pt idx="0">
                  <c:v>CPU=1; GPU=2 (RR1)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'SNU-NPB-all'!$F$76:$F$81</c:f>
              <c:numCache>
                <c:formatCode>General</c:formatCode>
                <c:ptCount val="6"/>
                <c:pt idx="0">
                  <c:v>353.5</c:v>
                </c:pt>
                <c:pt idx="1">
                  <c:v>132.65</c:v>
                </c:pt>
                <c:pt idx="2">
                  <c:v>203.31</c:v>
                </c:pt>
                <c:pt idx="3">
                  <c:v>5.92</c:v>
                </c:pt>
                <c:pt idx="4">
                  <c:v>131.83000000000001</c:v>
                </c:pt>
                <c:pt idx="5">
                  <c:v>771.63</c:v>
                </c:pt>
              </c:numCache>
            </c:numRef>
          </c:val>
        </c:ser>
        <c:ser>
          <c:idx val="5"/>
          <c:order val="4"/>
          <c:tx>
            <c:strRef>
              <c:f>'SNU-NPB-all'!$G$75</c:f>
              <c:strCache>
                <c:ptCount val="1"/>
                <c:pt idx="0">
                  <c:v>CPU=1; GPU=2 (RR2)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'SNU-NPB-all'!$G$76:$G$81</c:f>
              <c:numCache>
                <c:formatCode>General</c:formatCode>
                <c:ptCount val="6"/>
                <c:pt idx="0">
                  <c:v>196.95</c:v>
                </c:pt>
                <c:pt idx="1">
                  <c:v>115.03</c:v>
                </c:pt>
                <c:pt idx="2">
                  <c:v>405.63</c:v>
                </c:pt>
                <c:pt idx="3">
                  <c:v>3.67</c:v>
                </c:pt>
                <c:pt idx="4">
                  <c:v>52.93</c:v>
                </c:pt>
                <c:pt idx="5">
                  <c:v>458.27</c:v>
                </c:pt>
              </c:numCache>
            </c:numRef>
          </c:val>
        </c:ser>
        <c:ser>
          <c:idx val="0"/>
          <c:order val="5"/>
          <c:tx>
            <c:strRef>
              <c:f>'SNU-NPB-all'!$B$75</c:f>
              <c:strCache>
                <c:ptCount val="1"/>
                <c:pt idx="0">
                  <c:v>Auto Fit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'SNU-NPB-all'!$A$76:$A$81</c:f>
              <c:strCache>
                <c:ptCount val="6"/>
                <c:pt idx="0">
                  <c:v>BT.B</c:v>
                </c:pt>
                <c:pt idx="1">
                  <c:v>CG.C</c:v>
                </c:pt>
                <c:pt idx="2">
                  <c:v>EP.D</c:v>
                </c:pt>
                <c:pt idx="3">
                  <c:v>FT.A</c:v>
                </c:pt>
                <c:pt idx="4">
                  <c:v>MG.B</c:v>
                </c:pt>
                <c:pt idx="5">
                  <c:v>SP.C</c:v>
                </c:pt>
              </c:strCache>
            </c:strRef>
          </c:cat>
          <c:val>
            <c:numRef>
              <c:f>'SNU-NPB-all'!$B$76:$B$81</c:f>
              <c:numCache>
                <c:formatCode>General</c:formatCode>
                <c:ptCount val="6"/>
                <c:pt idx="0">
                  <c:v>99.68</c:v>
                </c:pt>
                <c:pt idx="1">
                  <c:v>116.18</c:v>
                </c:pt>
                <c:pt idx="2">
                  <c:v>24.31</c:v>
                </c:pt>
                <c:pt idx="3">
                  <c:v>4.75</c:v>
                </c:pt>
                <c:pt idx="4">
                  <c:v>52.3</c:v>
                </c:pt>
                <c:pt idx="5">
                  <c:v>475.84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01480"/>
        <c:axId val="176801872"/>
      </c:barChart>
      <c:catAx>
        <c:axId val="176801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01872"/>
        <c:crosses val="autoZero"/>
        <c:auto val="1"/>
        <c:lblAlgn val="ctr"/>
        <c:lblOffset val="100"/>
        <c:noMultiLvlLbl val="0"/>
      </c:catAx>
      <c:valAx>
        <c:axId val="176801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0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790573053368328"/>
          <c:y val="4.9281496062992126E-2"/>
          <c:w val="0.73237204724409444"/>
          <c:h val="0.2014755030621172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0285E-5BB6-4399-9CFE-CBC34DC6DD58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43C18-D56B-4100-8B6B-08D6D8B8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43C18-D56B-4100-8B6B-08D6D8B87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27" indent="-216227"/>
            <a:r>
              <a:rPr lang="en-US" baseline="0" dirty="0" smtClean="0"/>
              <a:t>It is important to understand how the accelerators, such as GPUs, inter-operate with CPUs in cluster environments. How easy is it to program them? What will be the performance?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43C18-D56B-4100-8B6B-08D6D8B872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43C18-D56B-4100-8B6B-08D6D8B8721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305800" cy="48768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6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33600" y="6248400"/>
            <a:ext cx="990600" cy="457200"/>
          </a:xfrm>
        </p:spPr>
        <p:txBody>
          <a:bodyPr/>
          <a:lstStyle>
            <a:lvl1pPr algn="l">
              <a:defRPr/>
            </a:lvl1pPr>
          </a:lstStyle>
          <a:p>
            <a:fld id="{B74E0F1D-ED83-4DDE-A2B0-02CF6F4B0230}" type="datetime1">
              <a:rPr lang="en-US" smtClean="0"/>
              <a:t>9/11/2015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052B-79C0-4072-892F-313A1516ECF8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BBDF6-3765-4879-8F76-372228A67C0C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1A00B-117A-4853-A126-65562BB24F96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7B27F-8F11-4749-AFBE-F2BD2A3C38EC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0133F-1256-43DA-9999-04A2DEA49229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7A510-3A70-47A3-8B3E-13655B76649B}" type="datetime1">
              <a:rPr lang="en-US" smtClean="0"/>
              <a:t>9/11/2015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FD3F6-2291-44FF-AF24-BC19A4B95675}" type="datetime1">
              <a:rPr lang="en-US" smtClean="0"/>
              <a:t>9/11/2015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14D55-5393-49A1-8B36-140C3BDB7BB0}" type="datetime1">
              <a:rPr lang="en-US" smtClean="0"/>
              <a:t>9/11/2015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3C19-BBE7-426F-A344-A0E3F03583F2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F13C9-78CB-4970-80DC-D446851910AD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D8DA42C4-B125-4FD2-AA3A-BDEC73992AF3}" type="datetime1">
              <a:rPr lang="en-US" smtClean="0"/>
              <a:t>9/11/2015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67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930035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aji@cs.vt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laji@mcs.anl.gov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Command Queue Scheduling for Task-Parallel Workloads in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305800" cy="914400"/>
          </a:xfrm>
        </p:spPr>
        <p:txBody>
          <a:bodyPr>
            <a:normAutofit/>
          </a:bodyPr>
          <a:lstStyle/>
          <a:p>
            <a:r>
              <a:rPr lang="es-ES" b="1" u="sng" dirty="0" smtClean="0"/>
              <a:t>Ashwin M. Aji</a:t>
            </a:r>
            <a:r>
              <a:rPr lang="es-ES" dirty="0" smtClean="0"/>
              <a:t>, Antonio J. Pena, </a:t>
            </a:r>
            <a:r>
              <a:rPr lang="es-ES" dirty="0" err="1" smtClean="0"/>
              <a:t>Pavan</a:t>
            </a:r>
            <a:r>
              <a:rPr lang="es-ES" dirty="0" smtClean="0"/>
              <a:t> </a:t>
            </a:r>
            <a:r>
              <a:rPr lang="es-ES" dirty="0" err="1" smtClean="0"/>
              <a:t>Balaji</a:t>
            </a:r>
            <a:r>
              <a:rPr lang="es-ES" dirty="0" smtClean="0"/>
              <a:t> and </a:t>
            </a:r>
            <a:r>
              <a:rPr lang="es-ES" dirty="0" err="1" smtClean="0"/>
              <a:t>Wu-Chun</a:t>
            </a:r>
            <a:r>
              <a:rPr lang="es-ES" dirty="0" smtClean="0"/>
              <a:t> Feng</a:t>
            </a:r>
          </a:p>
          <a:p>
            <a:r>
              <a:rPr lang="es-ES" i="1" dirty="0" smtClean="0"/>
              <a:t>Virginia </a:t>
            </a:r>
            <a:r>
              <a:rPr lang="es-ES" i="1" dirty="0" err="1" smtClean="0"/>
              <a:t>Tech</a:t>
            </a:r>
            <a:r>
              <a:rPr lang="es-ES" i="1" dirty="0" smtClean="0"/>
              <a:t> and </a:t>
            </a:r>
            <a:r>
              <a:rPr lang="es-ES" i="1" dirty="0" err="1" smtClean="0"/>
              <a:t>Argonne</a:t>
            </a:r>
            <a:r>
              <a:rPr lang="es-ES" i="1" dirty="0" smtClean="0"/>
              <a:t> </a:t>
            </a:r>
            <a:r>
              <a:rPr lang="es-ES" i="1" dirty="0" err="1" smtClean="0"/>
              <a:t>National</a:t>
            </a:r>
            <a:r>
              <a:rPr lang="es-ES" i="1" dirty="0" smtClean="0"/>
              <a:t> </a:t>
            </a:r>
            <a:r>
              <a:rPr lang="es-ES" i="1" dirty="0" err="1" smtClean="0"/>
              <a:t>Lab</a:t>
            </a:r>
            <a:r>
              <a:rPr lang="es-E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0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55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928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168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408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094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2334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7574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814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00492"/>
              </p:ext>
            </p:extLst>
          </p:nvPr>
        </p:nvGraphicFramePr>
        <p:xfrm>
          <a:off x="2545080" y="22613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7767"/>
              </p:ext>
            </p:extLst>
          </p:nvPr>
        </p:nvGraphicFramePr>
        <p:xfrm>
          <a:off x="2545080" y="28709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2843" y="4495800"/>
            <a:ext cx="20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OpenCL</a:t>
            </a:r>
            <a:r>
              <a:rPr lang="en-US" sz="1800" dirty="0" smtClean="0"/>
              <a:t> Command Queues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533">
            <a:off x="7420117" y="3089704"/>
            <a:ext cx="1283521" cy="965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57400"/>
            <a:ext cx="1470259" cy="104257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5" idx="3"/>
            <a:endCxn id="2053" idx="0"/>
          </p:cNvCxnSpPr>
          <p:nvPr/>
        </p:nvCxnSpPr>
        <p:spPr bwMode="auto">
          <a:xfrm>
            <a:off x="4419600" y="3056370"/>
            <a:ext cx="1143000" cy="4169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30" idx="3"/>
            <a:endCxn id="2053" idx="0"/>
          </p:cNvCxnSpPr>
          <p:nvPr/>
        </p:nvCxnSpPr>
        <p:spPr bwMode="auto">
          <a:xfrm flipV="1">
            <a:off x="4419600" y="3473299"/>
            <a:ext cx="1143000" cy="1926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16304" r="13119" b="20616"/>
          <a:stretch/>
        </p:blipFill>
        <p:spPr>
          <a:xfrm rot="19869454">
            <a:off x="7560566" y="4071242"/>
            <a:ext cx="1405754" cy="822289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25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949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473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997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1485"/>
              </p:ext>
            </p:extLst>
          </p:nvPr>
        </p:nvGraphicFramePr>
        <p:xfrm>
          <a:off x="2545080" y="34805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62700"/>
              </p:ext>
            </p:extLst>
          </p:nvPr>
        </p:nvGraphicFramePr>
        <p:xfrm>
          <a:off x="2545080" y="410031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5" idx="3"/>
            <a:endCxn id="2053" idx="0"/>
          </p:cNvCxnSpPr>
          <p:nvPr/>
        </p:nvCxnSpPr>
        <p:spPr bwMode="auto">
          <a:xfrm>
            <a:off x="4419600" y="2446770"/>
            <a:ext cx="1143000" cy="10265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1" idx="3"/>
            <a:endCxn id="2053" idx="0"/>
          </p:cNvCxnSpPr>
          <p:nvPr/>
        </p:nvCxnSpPr>
        <p:spPr bwMode="auto">
          <a:xfrm flipV="1">
            <a:off x="4419600" y="3473299"/>
            <a:ext cx="1143000" cy="812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2053" idx="2"/>
            <a:endCxn id="11" idx="1"/>
          </p:cNvCxnSpPr>
          <p:nvPr/>
        </p:nvCxnSpPr>
        <p:spPr bwMode="auto">
          <a:xfrm flipV="1">
            <a:off x="6208931" y="2578687"/>
            <a:ext cx="1106269" cy="894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053" idx="2"/>
            <a:endCxn id="10" idx="1"/>
          </p:cNvCxnSpPr>
          <p:nvPr/>
        </p:nvCxnSpPr>
        <p:spPr bwMode="auto">
          <a:xfrm flipV="1">
            <a:off x="6208931" y="3424212"/>
            <a:ext cx="1228594" cy="49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053" idx="2"/>
          </p:cNvCxnSpPr>
          <p:nvPr/>
        </p:nvCxnSpPr>
        <p:spPr bwMode="auto">
          <a:xfrm>
            <a:off x="6208931" y="3473299"/>
            <a:ext cx="1334869" cy="10225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 rot="16200000">
            <a:off x="4850867" y="3150134"/>
            <a:ext cx="2069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 Queue </a:t>
            </a:r>
          </a:p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7453" y="5234464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53" idx="2"/>
            <a:endCxn id="32" idx="1"/>
          </p:cNvCxnSpPr>
          <p:nvPr/>
        </p:nvCxnSpPr>
        <p:spPr bwMode="auto">
          <a:xfrm>
            <a:off x="6208931" y="3473299"/>
            <a:ext cx="1718522" cy="19458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 Command Queue Scheduling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Programmability</a:t>
            </a:r>
          </a:p>
          <a:p>
            <a:pPr lvl="1"/>
            <a:r>
              <a:rPr lang="en-US" dirty="0" smtClean="0"/>
              <a:t>Familiar programming interface (</a:t>
            </a:r>
            <a:r>
              <a:rPr lang="en-US" dirty="0" err="1" smtClean="0"/>
              <a:t>OpenCL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 scheduler options for beginner/intermediate users</a:t>
            </a:r>
          </a:p>
          <a:p>
            <a:pPr lvl="1"/>
            <a:r>
              <a:rPr lang="en-US" dirty="0" smtClean="0"/>
              <a:t>Explicit queue-device binding for advanced users</a:t>
            </a:r>
          </a:p>
          <a:p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Dynamic workload characterization and accelerator mapping</a:t>
            </a:r>
          </a:p>
          <a:p>
            <a:pPr lvl="1"/>
            <a:r>
              <a:rPr lang="en-US" dirty="0"/>
              <a:t>Fast and accurate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API Extensions for Task Scheduling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148" y="1219200"/>
            <a:ext cx="490970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6200" y="59436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Source(s): </a:t>
            </a:r>
            <a:r>
              <a:rPr lang="en-US" sz="1400" dirty="0" err="1" smtClean="0"/>
              <a:t>OpenCL</a:t>
            </a:r>
            <a:r>
              <a:rPr lang="en-US" sz="1400" dirty="0" smtClean="0"/>
              <a:t> 1.2 Specification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 bwMode="auto">
          <a:xfrm rot="20990476">
            <a:off x="1750053" y="1578732"/>
            <a:ext cx="4482006" cy="2097988"/>
          </a:xfrm>
          <a:prstGeom prst="ellipse">
            <a:avLst/>
          </a:prstGeom>
          <a:solidFill>
            <a:srgbClr val="A6A6A6">
              <a:alpha val="7098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Hierarchical Scheduling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at Context and Command Queue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API Extensions for Task Scheduling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231642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70C0"/>
                </a:solidFill>
                <a:latin typeface="Lucida Console"/>
              </a:rPr>
              <a:t>clGetDeviceIDs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(_</a:t>
            </a:r>
            <a:r>
              <a:rPr lang="fr-FR" sz="1600" dirty="0" err="1" smtClean="0">
                <a:solidFill>
                  <a:prstClr val="black"/>
                </a:solidFill>
                <a:latin typeface="Lucida Console"/>
              </a:rPr>
              <a:t>platform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fr-FR" sz="1600" dirty="0">
                <a:solidFill>
                  <a:prstClr val="black"/>
                </a:solidFill>
                <a:latin typeface="Lucida Console"/>
              </a:rPr>
              <a:t>DEV_TYPE, </a:t>
            </a:r>
            <a:r>
              <a:rPr lang="fr-FR" sz="1600" dirty="0" err="1">
                <a:solidFill>
                  <a:prstClr val="black"/>
                </a:solidFill>
                <a:latin typeface="Lucida Console"/>
              </a:rPr>
              <a:t>num_devices</a:t>
            </a:r>
            <a:r>
              <a:rPr lang="fr-FR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_</a:t>
            </a:r>
            <a:r>
              <a:rPr lang="fr-FR" sz="1600" dirty="0" err="1" smtClean="0">
                <a:solidFill>
                  <a:prstClr val="black"/>
                </a:solidFill>
                <a:latin typeface="Lucida Console"/>
              </a:rPr>
              <a:t>devices</a:t>
            </a:r>
            <a:r>
              <a:rPr lang="fr-FR" sz="1600" dirty="0">
                <a:solidFill>
                  <a:prstClr val="black"/>
                </a:solidFill>
                <a:latin typeface="Lucida Console"/>
              </a:rPr>
              <a:t>, NULL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sz="1600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Lucida Console"/>
              </a:rPr>
              <a:t>cl_context_properties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props[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5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 =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CL_CONTEXT_PLATFORM,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cl_context_properties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_platform,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CL_CONTEXT_SCHEDULER,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CL_CONTEXT_SCHED_AUTO_FIT,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	</a:t>
            </a:r>
            <a:r>
              <a:rPr lang="en-US" sz="1600" dirty="0" smtClean="0">
                <a:latin typeface="Lucida Console"/>
              </a:rPr>
              <a:t>0};</a:t>
            </a:r>
            <a:endParaRPr lang="en-US" sz="1600" dirty="0">
              <a:latin typeface="Lucida Console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_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context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sz="1600" dirty="0" err="1">
                <a:solidFill>
                  <a:srgbClr val="0070C0"/>
                </a:solidFill>
                <a:latin typeface="Lucida Console"/>
              </a:rPr>
              <a:t>clCreateContext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(props,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num_devices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_devices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...);</a:t>
            </a:r>
          </a:p>
          <a:p>
            <a:endParaRPr lang="fr-FR" sz="1600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_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command_queue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(_context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sz="1600" dirty="0" smtClean="0">
                <a:latin typeface="Lucida Console"/>
              </a:rPr>
              <a:t>_devices[0],</a:t>
            </a:r>
            <a:endParaRPr lang="en-US" sz="1600" dirty="0">
              <a:latin typeface="Lucida Console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CL_QUEUE_SCHED_AUTO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CL_QUEUE_SCHED_ITERATIVE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CL_QUEUE_SCHED_COMPUTE_BOUND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   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CL_QUEUE_PROFILING_ENABLE, </a:t>
            </a:r>
            <a:r>
              <a:rPr lang="en-US" sz="1600" dirty="0" smtClean="0">
                <a:solidFill>
                  <a:srgbClr val="BF0000"/>
                </a:solidFill>
                <a:latin typeface="Lucida Console"/>
              </a:rPr>
              <a:t>NULL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fr-FR" sz="1600" dirty="0" smtClean="0">
              <a:solidFill>
                <a:prstClr val="black"/>
              </a:solidFill>
              <a:latin typeface="Lucida Console"/>
            </a:endParaRPr>
          </a:p>
          <a:p>
            <a:endParaRPr lang="en-US" sz="1600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clEnqueueWriteBuffer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(_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command_queue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 ...);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(_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command_queue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_kernel, ...);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214993" y="2667000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Global Scheduler Type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14993" y="405026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Scheduling Choice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4993" y="44958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Scheduling Hints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953000" y="2851666"/>
            <a:ext cx="1261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6" idx="1"/>
          </p:cNvCxnSpPr>
          <p:nvPr/>
        </p:nvCxnSpPr>
        <p:spPr bwMode="auto">
          <a:xfrm flipH="1">
            <a:off x="4953000" y="4234934"/>
            <a:ext cx="1261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8" idx="1"/>
          </p:cNvCxnSpPr>
          <p:nvPr/>
        </p:nvCxnSpPr>
        <p:spPr bwMode="auto">
          <a:xfrm flipH="1" flipV="1">
            <a:off x="5410200" y="4577834"/>
            <a:ext cx="804793" cy="1026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1"/>
          </p:cNvCxnSpPr>
          <p:nvPr/>
        </p:nvCxnSpPr>
        <p:spPr bwMode="auto">
          <a:xfrm flipH="1">
            <a:off x="5867400" y="4680466"/>
            <a:ext cx="347593" cy="164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4438980" y="50861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dirty="0" smtClean="0">
                <a:solidFill>
                  <a:prstClr val="black"/>
                </a:solidFill>
                <a:latin typeface="Calibri"/>
              </a:rPr>
              <a:t>Device Pool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API Extensions for Task Scheduling</a:t>
            </a:r>
            <a:endParaRPr 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71924"/>
              </p:ext>
            </p:extLst>
          </p:nvPr>
        </p:nvGraphicFramePr>
        <p:xfrm>
          <a:off x="3247720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" name="Rounded Rectangle 81"/>
          <p:cNvSpPr/>
          <p:nvPr/>
        </p:nvSpPr>
        <p:spPr>
          <a:xfrm>
            <a:off x="2418410" y="3941167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94355" y="3941167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438980" y="3941167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81730" y="3941167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692730" y="5448300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489655" y="5448300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286580" y="5448300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658180" y="5448300"/>
            <a:ext cx="4953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06630"/>
              </p:ext>
            </p:extLst>
          </p:nvPr>
        </p:nvGraphicFramePr>
        <p:xfrm>
          <a:off x="3512444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32745"/>
              </p:ext>
            </p:extLst>
          </p:nvPr>
        </p:nvGraphicFramePr>
        <p:xfrm>
          <a:off x="3777168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01857"/>
              </p:ext>
            </p:extLst>
          </p:nvPr>
        </p:nvGraphicFramePr>
        <p:xfrm>
          <a:off x="4041892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98346"/>
              </p:ext>
            </p:extLst>
          </p:nvPr>
        </p:nvGraphicFramePr>
        <p:xfrm>
          <a:off x="4306616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09875"/>
              </p:ext>
            </p:extLst>
          </p:nvPr>
        </p:nvGraphicFramePr>
        <p:xfrm>
          <a:off x="4571340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09530"/>
              </p:ext>
            </p:extLst>
          </p:nvPr>
        </p:nvGraphicFramePr>
        <p:xfrm>
          <a:off x="4836064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26650"/>
              </p:ext>
            </p:extLst>
          </p:nvPr>
        </p:nvGraphicFramePr>
        <p:xfrm>
          <a:off x="5100788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78232"/>
              </p:ext>
            </p:extLst>
          </p:nvPr>
        </p:nvGraphicFramePr>
        <p:xfrm>
          <a:off x="5365512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73952"/>
              </p:ext>
            </p:extLst>
          </p:nvPr>
        </p:nvGraphicFramePr>
        <p:xfrm>
          <a:off x="5630240" y="14478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5048580" y="5405735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354"/>
            <a:r>
              <a:rPr lang="en-US" b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6324"/>
              </p:ext>
            </p:extLst>
          </p:nvPr>
        </p:nvGraphicFramePr>
        <p:xfrm>
          <a:off x="5801690" y="47244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48370"/>
              </p:ext>
            </p:extLst>
          </p:nvPr>
        </p:nvGraphicFramePr>
        <p:xfrm>
          <a:off x="4430090" y="47244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37156"/>
              </p:ext>
            </p:extLst>
          </p:nvPr>
        </p:nvGraphicFramePr>
        <p:xfrm>
          <a:off x="3633165" y="47244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2727"/>
              </p:ext>
            </p:extLst>
          </p:nvPr>
        </p:nvGraphicFramePr>
        <p:xfrm>
          <a:off x="2836240" y="47244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99604"/>
              </p:ext>
            </p:extLst>
          </p:nvPr>
        </p:nvGraphicFramePr>
        <p:xfrm>
          <a:off x="2914980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818"/>
              </p:ext>
            </p:extLst>
          </p:nvPr>
        </p:nvGraphicFramePr>
        <p:xfrm>
          <a:off x="3178124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1222"/>
              </p:ext>
            </p:extLst>
          </p:nvPr>
        </p:nvGraphicFramePr>
        <p:xfrm>
          <a:off x="3441268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057980" y="3873341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354"/>
            <a:r>
              <a:rPr lang="en-US" b="1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2043"/>
              </p:ext>
            </p:extLst>
          </p:nvPr>
        </p:nvGraphicFramePr>
        <p:xfrm>
          <a:off x="3704412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96386"/>
              </p:ext>
            </p:extLst>
          </p:nvPr>
        </p:nvGraphicFramePr>
        <p:xfrm>
          <a:off x="3967556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76002"/>
              </p:ext>
            </p:extLst>
          </p:nvPr>
        </p:nvGraphicFramePr>
        <p:xfrm>
          <a:off x="4230700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54846"/>
              </p:ext>
            </p:extLst>
          </p:nvPr>
        </p:nvGraphicFramePr>
        <p:xfrm>
          <a:off x="5530048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23251"/>
              </p:ext>
            </p:extLst>
          </p:nvPr>
        </p:nvGraphicFramePr>
        <p:xfrm>
          <a:off x="5794772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15295"/>
              </p:ext>
            </p:extLst>
          </p:nvPr>
        </p:nvGraphicFramePr>
        <p:xfrm>
          <a:off x="6059500" y="2514600"/>
          <a:ext cx="208280" cy="46736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Rectangle 113"/>
          <p:cNvSpPr/>
          <p:nvPr/>
        </p:nvSpPr>
        <p:spPr>
          <a:xfrm>
            <a:off x="3105480" y="3200399"/>
            <a:ext cx="1181100" cy="52158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AUTO_FIT Scheduler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670630" y="3721982"/>
            <a:ext cx="133350" cy="21918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6" name="Straight Arrow Connector 115"/>
          <p:cNvCxnSpPr>
            <a:stCxn id="114" idx="2"/>
            <a:endCxn id="84" idx="0"/>
          </p:cNvCxnSpPr>
          <p:nvPr/>
        </p:nvCxnSpPr>
        <p:spPr>
          <a:xfrm>
            <a:off x="3696030" y="3721982"/>
            <a:ext cx="990600" cy="21918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7" name="Straight Arrow Connector 116"/>
          <p:cNvCxnSpPr>
            <a:stCxn id="114" idx="2"/>
            <a:endCxn id="83" idx="0"/>
          </p:cNvCxnSpPr>
          <p:nvPr/>
        </p:nvCxnSpPr>
        <p:spPr>
          <a:xfrm flipH="1">
            <a:off x="3242005" y="3721982"/>
            <a:ext cx="454025" cy="21918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/>
          <p:cNvCxnSpPr>
            <a:stCxn id="114" idx="2"/>
            <a:endCxn id="82" idx="0"/>
          </p:cNvCxnSpPr>
          <p:nvPr/>
        </p:nvCxnSpPr>
        <p:spPr>
          <a:xfrm flipH="1">
            <a:off x="2666060" y="3721982"/>
            <a:ext cx="1029970" cy="21918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4286580" y="3377453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sz="3000" dirty="0" smtClean="0">
                <a:solidFill>
                  <a:prstClr val="black"/>
                </a:solidFill>
                <a:latin typeface="Calibri"/>
              </a:rPr>
              <a:t>?</a:t>
            </a:r>
            <a:endParaRPr lang="en-US" sz="3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04780" y="3377453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sz="3000" dirty="0" smtClean="0">
                <a:solidFill>
                  <a:prstClr val="black"/>
                </a:solidFill>
                <a:latin typeface="Calibri"/>
              </a:rPr>
              <a:t>?</a:t>
            </a:r>
            <a:endParaRPr lang="en-US" sz="3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4873675" y="3546761"/>
            <a:ext cx="1447794" cy="602684"/>
          </a:xfrm>
          <a:prstGeom prst="bentConnector3">
            <a:avLst>
              <a:gd name="adj1" fmla="val 88597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3" name="Elbow Connector 132"/>
          <p:cNvCxnSpPr/>
          <p:nvPr/>
        </p:nvCxnSpPr>
        <p:spPr>
          <a:xfrm rot="16200000" flipV="1">
            <a:off x="2665604" y="4291674"/>
            <a:ext cx="249833" cy="248920"/>
          </a:xfrm>
          <a:prstGeom prst="bentConnector3">
            <a:avLst>
              <a:gd name="adj1" fmla="val -693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4" name="Elbow Connector 133"/>
          <p:cNvCxnSpPr>
            <a:endCxn id="83" idx="2"/>
          </p:cNvCxnSpPr>
          <p:nvPr/>
        </p:nvCxnSpPr>
        <p:spPr>
          <a:xfrm rot="10800000">
            <a:off x="3242005" y="4322167"/>
            <a:ext cx="495300" cy="23318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5" name="Elbow Connector 134"/>
          <p:cNvCxnSpPr>
            <a:endCxn id="85" idx="2"/>
          </p:cNvCxnSpPr>
          <p:nvPr/>
        </p:nvCxnSpPr>
        <p:spPr>
          <a:xfrm rot="10800000">
            <a:off x="3829380" y="4322167"/>
            <a:ext cx="685800" cy="23318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6" name="Elbow Connector 135"/>
          <p:cNvCxnSpPr>
            <a:stCxn id="100" idx="0"/>
            <a:endCxn id="84" idx="2"/>
          </p:cNvCxnSpPr>
          <p:nvPr/>
        </p:nvCxnSpPr>
        <p:spPr>
          <a:xfrm rot="16200000" flipV="1">
            <a:off x="5095114" y="3913684"/>
            <a:ext cx="402233" cy="1219200"/>
          </a:xfrm>
          <a:prstGeom prst="bentConnector3">
            <a:avLst>
              <a:gd name="adj1" fmla="val 42423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59" name="Group 158"/>
          <p:cNvGrpSpPr/>
          <p:nvPr/>
        </p:nvGrpSpPr>
        <p:grpSpPr>
          <a:xfrm>
            <a:off x="2914980" y="3023208"/>
            <a:ext cx="3252372" cy="2432712"/>
            <a:chOff x="2457780" y="3023208"/>
            <a:chExt cx="3252372" cy="2432712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459050" y="4555353"/>
              <a:ext cx="299923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>
            <a:xfrm>
              <a:off x="2457780" y="4541051"/>
              <a:ext cx="0" cy="18334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3281375" y="4572000"/>
              <a:ext cx="0" cy="1524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4078300" y="4572000"/>
              <a:ext cx="0" cy="1524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5449900" y="4572000"/>
              <a:ext cx="0" cy="1524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5185740" y="3169446"/>
              <a:ext cx="520700" cy="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5710152" y="3023208"/>
              <a:ext cx="0" cy="14224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445424" y="3023208"/>
              <a:ext cx="2473" cy="14224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5180700" y="3023208"/>
              <a:ext cx="0" cy="14224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/>
            <p:nvPr/>
          </p:nvCxnSpPr>
          <p:spPr>
            <a:xfrm>
              <a:off x="2457780" y="5181600"/>
              <a:ext cx="0" cy="27432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3281375" y="5181600"/>
              <a:ext cx="0" cy="27432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>
            <a:xfrm flipH="1">
              <a:off x="4078300" y="5181600"/>
              <a:ext cx="0" cy="27432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5449900" y="5181600"/>
              <a:ext cx="0" cy="27432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cxnSp>
        <p:nvCxnSpPr>
          <p:cNvPr id="142" name="Straight Arrow Connector 141"/>
          <p:cNvCxnSpPr>
            <a:stCxn id="104" idx="2"/>
            <a:endCxn id="114" idx="0"/>
          </p:cNvCxnSpPr>
          <p:nvPr/>
        </p:nvCxnSpPr>
        <p:spPr>
          <a:xfrm>
            <a:off x="3019120" y="2981960"/>
            <a:ext cx="676910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>
            <a:stCxn id="105" idx="2"/>
            <a:endCxn id="114" idx="0"/>
          </p:cNvCxnSpPr>
          <p:nvPr/>
        </p:nvCxnSpPr>
        <p:spPr>
          <a:xfrm>
            <a:off x="3282264" y="2981960"/>
            <a:ext cx="413766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>
            <a:stCxn id="106" idx="2"/>
            <a:endCxn id="114" idx="0"/>
          </p:cNvCxnSpPr>
          <p:nvPr/>
        </p:nvCxnSpPr>
        <p:spPr>
          <a:xfrm>
            <a:off x="3545408" y="2981960"/>
            <a:ext cx="150622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5" name="Straight Arrow Connector 144"/>
          <p:cNvCxnSpPr>
            <a:stCxn id="108" idx="2"/>
            <a:endCxn id="114" idx="0"/>
          </p:cNvCxnSpPr>
          <p:nvPr/>
        </p:nvCxnSpPr>
        <p:spPr>
          <a:xfrm flipH="1">
            <a:off x="3696030" y="2981960"/>
            <a:ext cx="112522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6" name="Straight Arrow Connector 145"/>
          <p:cNvCxnSpPr>
            <a:stCxn id="109" idx="2"/>
            <a:endCxn id="114" idx="0"/>
          </p:cNvCxnSpPr>
          <p:nvPr/>
        </p:nvCxnSpPr>
        <p:spPr>
          <a:xfrm flipH="1">
            <a:off x="3696030" y="2981960"/>
            <a:ext cx="375666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7" name="Straight Arrow Connector 146"/>
          <p:cNvCxnSpPr>
            <a:stCxn id="110" idx="2"/>
            <a:endCxn id="114" idx="0"/>
          </p:cNvCxnSpPr>
          <p:nvPr/>
        </p:nvCxnSpPr>
        <p:spPr>
          <a:xfrm flipH="1">
            <a:off x="3696030" y="2981960"/>
            <a:ext cx="638810" cy="2184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2362200" y="1352319"/>
            <a:ext cx="9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dirty="0" smtClean="0">
                <a:solidFill>
                  <a:prstClr val="black"/>
                </a:solidFill>
                <a:latin typeface="Calibri"/>
              </a:rPr>
              <a:t>Queues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9" name="Elbow Connector 148"/>
          <p:cNvCxnSpPr/>
          <p:nvPr/>
        </p:nvCxnSpPr>
        <p:spPr>
          <a:xfrm rot="5400000">
            <a:off x="3879625" y="1823806"/>
            <a:ext cx="457200" cy="862489"/>
          </a:xfrm>
          <a:prstGeom prst="bentConnector3">
            <a:avLst>
              <a:gd name="adj1" fmla="val 63619"/>
            </a:avLst>
          </a:prstGeom>
          <a:noFill/>
          <a:ln w="9525" cap="flat" cmpd="sng" algn="ctr">
            <a:solidFill>
              <a:sysClr val="windowText" lastClr="000000"/>
            </a:solidFill>
            <a:prstDash val="lgDash"/>
            <a:tailEnd type="arrow"/>
          </a:ln>
          <a:effectLst/>
        </p:spPr>
      </p:cxnSp>
      <p:cxnSp>
        <p:nvCxnSpPr>
          <p:cNvPr id="150" name="Elbow Connector 149"/>
          <p:cNvCxnSpPr/>
          <p:nvPr/>
        </p:nvCxnSpPr>
        <p:spPr>
          <a:xfrm rot="16200000" flipH="1">
            <a:off x="4984524" y="1581396"/>
            <a:ext cx="457200" cy="1347311"/>
          </a:xfrm>
          <a:prstGeom prst="bentConnector3">
            <a:avLst>
              <a:gd name="adj1" fmla="val 63693"/>
            </a:avLst>
          </a:prstGeom>
          <a:noFill/>
          <a:ln w="9525" cap="flat" cmpd="sng" algn="ctr">
            <a:solidFill>
              <a:sysClr val="windowText" lastClr="000000"/>
            </a:solidFill>
            <a:prstDash val="lgDash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5204039" y="1950251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dirty="0" smtClean="0">
                <a:solidFill>
                  <a:prstClr val="black"/>
                </a:solidFill>
                <a:latin typeface="Calibri"/>
              </a:rPr>
              <a:t>CL_QUEUE_SCHED_OFF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772519" y="1950251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dirty="0" smtClean="0">
                <a:solidFill>
                  <a:prstClr val="black"/>
                </a:solidFill>
                <a:latin typeface="Calibri"/>
              </a:rPr>
              <a:t>CL_QUEUE_SCHED_AUTO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5200878" y="3352500"/>
            <a:ext cx="107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en-US" dirty="0" smtClean="0">
                <a:solidFill>
                  <a:prstClr val="black"/>
                </a:solidFill>
                <a:latin typeface="Calibri"/>
              </a:rPr>
              <a:t>Static 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Mapping 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610179" y="5410200"/>
            <a:ext cx="3633397" cy="4572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81581" y="3886200"/>
            <a:ext cx="2606040" cy="512064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Footer Placeholder 1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107" grpId="0"/>
      <p:bldP spid="114" grpId="0" animBg="1"/>
      <p:bldP spid="119" grpId="0"/>
      <p:bldP spid="120" grpId="0"/>
      <p:bldP spid="151" grpId="0"/>
      <p:bldP spid="152" grpId="0"/>
      <p:bldP spid="153" grpId="0"/>
      <p:bldP spid="1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API: </a:t>
            </a:r>
            <a:r>
              <a:rPr lang="en-US" dirty="0" err="1" smtClean="0"/>
              <a:t>clSetCommandQueueSchedProperty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scheduling regions</a:t>
            </a:r>
          </a:p>
          <a:p>
            <a:r>
              <a:rPr lang="en-US" dirty="0" smtClean="0"/>
              <a:t>Scheduling type may change depending on workload type for that region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555081"/>
            <a:ext cx="617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clSetCommandQueueSchedProperty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(_queue,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/>
              </a:rPr>
              <a:t>               CL_QUEUE_SCHED_AUTO </a:t>
            </a:r>
            <a:r>
              <a:rPr lang="en-US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  <a:latin typeface="Lucida Console"/>
              </a:rPr>
              <a:t>CL_QUEUE_SCHED_ITERATIVE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dirty="0" smtClean="0">
              <a:solidFill>
                <a:srgbClr val="0070C0"/>
              </a:solidFill>
              <a:latin typeface="Lucida Console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Lucida Console"/>
              </a:rPr>
              <a:t>// program code...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clEnqueueWriteBuffer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(...);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(...);</a:t>
            </a:r>
          </a:p>
          <a:p>
            <a:r>
              <a:rPr lang="en-US" dirty="0" err="1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(...);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(...);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clEnqueueReadBuffer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(...);</a:t>
            </a:r>
          </a:p>
          <a:p>
            <a:endParaRPr lang="en-US" dirty="0">
              <a:solidFill>
                <a:srgbClr val="0070C0"/>
              </a:solidFill>
              <a:latin typeface="Lucida Console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Lucida Console"/>
              </a:rPr>
              <a:t>clSetCommandQueueSchedProperty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(_queue,</a:t>
            </a:r>
          </a:p>
          <a:p>
            <a:r>
              <a:rPr lang="en-US" dirty="0">
                <a:solidFill>
                  <a:srgbClr val="FF0000"/>
                </a:solidFill>
                <a:latin typeface="Lucida Console"/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  <a:latin typeface="Lucida Console"/>
              </a:rPr>
              <a:t>CL_QUEUE_SCHED_OFF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Launch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3622"/>
            <a:ext cx="7772400" cy="2684778"/>
          </a:xfrm>
        </p:spPr>
        <p:txBody>
          <a:bodyPr/>
          <a:lstStyle/>
          <a:p>
            <a:r>
              <a:rPr lang="en-US" dirty="0" smtClean="0"/>
              <a:t>We just decoupled queue and device</a:t>
            </a:r>
          </a:p>
          <a:p>
            <a:pPr lvl="1"/>
            <a:r>
              <a:rPr lang="en-US" dirty="0" smtClean="0"/>
              <a:t>Optimal work size may differ for different architectures</a:t>
            </a:r>
          </a:p>
          <a:p>
            <a:pPr lvl="1"/>
            <a:r>
              <a:rPr lang="en-US" dirty="0" smtClean="0"/>
              <a:t>Some work sizes may not even work for certain devices</a:t>
            </a:r>
          </a:p>
          <a:p>
            <a:r>
              <a:rPr lang="en-US" dirty="0" smtClean="0"/>
              <a:t>Need to decouple work size assignment from the command queue</a:t>
            </a:r>
          </a:p>
          <a:p>
            <a:r>
              <a:rPr lang="en-US" dirty="0" smtClean="0"/>
              <a:t>Our approach: new per-device work size assignment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" y="1255299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cl_int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clEnqueueNDRangeKernel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cl_command_queue</a:t>
            </a:r>
            <a:r>
              <a:rPr lang="en-US" sz="1600" dirty="0" smtClean="0">
                <a:latin typeface="Lucida Console" panose="020B0609040504020204" pitchFamily="49" charset="0"/>
              </a:rPr>
              <a:t> queue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cl_kernel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kernel,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work_dim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global_work_offset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global_work_size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local_work_size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num_events_in_wait_list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cl_event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event_wait_list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cl_event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*event)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API: </a:t>
            </a:r>
            <a:r>
              <a:rPr lang="en-US" dirty="0" err="1" smtClean="0"/>
              <a:t>clSetKernelWorkGroupInfo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" y="1255299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cl_int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latin typeface="Lucida Console" panose="020B0609040504020204" pitchFamily="49" charset="0"/>
              </a:rPr>
              <a:t>clSetKernelWorkGroupInfo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cl_kernel</a:t>
            </a:r>
            <a:r>
              <a:rPr lang="en-US" sz="1600" dirty="0" smtClean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latin typeface="Lucida Console" panose="020B0609040504020204" pitchFamily="49" charset="0"/>
              </a:rPr>
              <a:t>kernel,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cl_device_id</a:t>
            </a:r>
            <a:r>
              <a:rPr lang="en-US" sz="1600" dirty="0">
                <a:latin typeface="Lucida Console" panose="020B0609040504020204" pitchFamily="49" charset="0"/>
              </a:rPr>
              <a:t>  *devices,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num_devices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work_dim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global_work_offset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global_work_size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 smtClean="0">
                <a:latin typeface="Lucida Console" panose="020B0609040504020204" pitchFamily="49" charset="0"/>
              </a:rPr>
              <a:t>local_work_size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clEnqueueNDRangeKernel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cl_command_queue</a:t>
            </a:r>
            <a:r>
              <a:rPr lang="en-US" sz="1600" dirty="0" smtClean="0">
                <a:latin typeface="Lucida Console" panose="020B0609040504020204" pitchFamily="49" charset="0"/>
              </a:rPr>
              <a:t> queue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cl_kernel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kernel,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work_dim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global_work_offset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global_work_size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size_t</a:t>
            </a:r>
            <a:r>
              <a:rPr lang="en-US" sz="1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local_work_size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cl_uint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num_events_in_wait_list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cl_event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</a:t>
            </a:r>
            <a:r>
              <a:rPr lang="en-US" sz="1600" dirty="0" err="1">
                <a:latin typeface="Lucida Console" panose="020B0609040504020204" pitchFamily="49" charset="0"/>
              </a:rPr>
              <a:t>event_wait_list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	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cl_event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*event)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4464356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Params</a:t>
            </a:r>
            <a:r>
              <a:rPr lang="en-US" dirty="0" smtClean="0"/>
              <a:t>. may be ignored by the runtime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 bwMode="auto">
          <a:xfrm>
            <a:off x="5562600" y="4419600"/>
            <a:ext cx="381000" cy="9680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410200" y="19812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Kernel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91400" y="1202756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43800" y="1355156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96200" y="1507556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91400" y="21336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43800" y="22860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96200" y="24384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91400" y="32004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GPU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43800" y="33528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CPU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 bwMode="auto">
          <a:xfrm flipV="1">
            <a:off x="6477000" y="1431356"/>
            <a:ext cx="914400" cy="778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4" idx="3"/>
            <a:endCxn id="15" idx="1"/>
          </p:cNvCxnSpPr>
          <p:nvPr/>
        </p:nvCxnSpPr>
        <p:spPr bwMode="auto">
          <a:xfrm>
            <a:off x="6477000" y="2209800"/>
            <a:ext cx="914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4" idx="3"/>
            <a:endCxn id="18" idx="1"/>
          </p:cNvCxnSpPr>
          <p:nvPr/>
        </p:nvCxnSpPr>
        <p:spPr bwMode="auto">
          <a:xfrm>
            <a:off x="6477000" y="2209800"/>
            <a:ext cx="914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 rot="16200000">
            <a:off x="5515713" y="2162914"/>
            <a:ext cx="29248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clSetKernelWorkGroupInfo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91664"/>
              </p:ext>
            </p:extLst>
          </p:nvPr>
        </p:nvGraphicFramePr>
        <p:xfrm>
          <a:off x="76200" y="0"/>
          <a:ext cx="8991600" cy="62484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758166"/>
                <a:gridCol w="5233434"/>
              </a:tblGrid>
              <a:tr h="6211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CL Function</a:t>
                      </a:r>
                      <a:endParaRPr lang="en-US" sz="1600" b="1" dirty="0"/>
                    </a:p>
                  </a:txBody>
                  <a:tcPr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Parameter Names</a:t>
                      </a:r>
                      <a:endParaRPr lang="en-US" sz="1600" b="1" dirty="0"/>
                    </a:p>
                  </a:txBody>
                  <a:tcPr marT="68580" marB="68580" anchor="ctr"/>
                </a:tc>
              </a:tr>
              <a:tr h="15155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clCreateContext</a:t>
                      </a:r>
                      <a:endParaRPr lang="en-US" sz="1600" b="1" dirty="0"/>
                    </a:p>
                  </a:txBody>
                  <a:tcPr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CL_CONTEXT_SCHEDULER</a:t>
                      </a:r>
                    </a:p>
                  </a:txBody>
                  <a:tcPr marT="68580" marB="68580" anchor="ctr"/>
                </a:tc>
              </a:tr>
              <a:tr h="13203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clCreateCommandQueue</a:t>
                      </a:r>
                      <a:endParaRPr lang="en-US" sz="1600" b="1" dirty="0"/>
                    </a:p>
                  </a:txBody>
                  <a:tcPr marT="68580" marB="6858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CL_QUEUE_SCHED_OFF</a:t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CL_QUEUE_SCHED_AUTO</a:t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</a:br>
                      <a:endParaRPr lang="en-US" sz="1600" kern="12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CL_QUEUE_SCHED_KERNEL_EPOCH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CL_QUEUE_SCHED_EXPLICIT_REGION</a:t>
                      </a:r>
                    </a:p>
                    <a:p>
                      <a:pPr algn="ctr"/>
                      <a:endParaRPr lang="en-US" sz="1600" kern="1200" dirty="0" smtClean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CL_QUEUE_SCHED_ITERATIVE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CL_QUEUE_SCHED_COMPUTE_BOUND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CL_QUEUE_SCHED_IO_BOUND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CL_QUEUE_SCHED_MEMORY_BOUND</a:t>
                      </a:r>
                      <a:endParaRPr 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68580" marB="68580" anchor="ctr"/>
                </a:tc>
              </a:tr>
              <a:tr h="14825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clSetCommandQueueSchedProperty</a:t>
                      </a:r>
                      <a:endParaRPr lang="en-US" sz="1600" b="1" dirty="0"/>
                    </a:p>
                  </a:txBody>
                  <a:tcPr marT="68580" marB="685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68580" marB="68580" anchor="ctr"/>
                </a:tc>
              </a:tr>
              <a:tr h="13088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clSetKernelWorkGroupInfo</a:t>
                      </a:r>
                      <a:endParaRPr lang="en-US" sz="1600" b="1" dirty="0"/>
                    </a:p>
                  </a:txBody>
                  <a:tcPr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N/A</a:t>
                      </a:r>
                      <a:endParaRPr 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68580" marB="68580"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6" y="2654889"/>
            <a:ext cx="1313028" cy="9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16" y="2807289"/>
            <a:ext cx="1313028" cy="9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16" y="2959689"/>
            <a:ext cx="1313028" cy="9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16" y="3112089"/>
            <a:ext cx="1313028" cy="9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422843" y="2057400"/>
            <a:ext cx="6543476" cy="2836132"/>
            <a:chOff x="2570938" y="2680537"/>
            <a:chExt cx="6998743" cy="3321231"/>
          </a:xfrm>
        </p:grpSpPr>
        <p:sp>
          <p:nvSpPr>
            <p:cNvPr id="9" name="TextBox 8"/>
            <p:cNvSpPr txBox="1"/>
            <p:nvPr/>
          </p:nvSpPr>
          <p:spPr>
            <a:xfrm>
              <a:off x="2570938" y="4643673"/>
              <a:ext cx="2229664" cy="75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/>
                <a:t>OpenCL</a:t>
              </a:r>
              <a:r>
                <a:rPr lang="en-US" sz="1800" dirty="0" smtClean="0"/>
                <a:t> Command Queue</a:t>
              </a:r>
              <a:endParaRPr lang="en-US" sz="1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533">
              <a:off x="7915900" y="3889409"/>
              <a:ext cx="1372823" cy="11311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683" y="2680537"/>
              <a:ext cx="1572553" cy="1220898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30" idx="3"/>
              <a:endCxn id="2053" idx="0"/>
            </p:cNvCxnSpPr>
            <p:nvPr/>
          </p:nvCxnSpPr>
          <p:spPr bwMode="auto">
            <a:xfrm>
              <a:off x="4706620" y="4338615"/>
              <a:ext cx="137066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2" t="16304" r="13119" b="20616"/>
            <a:stretch/>
          </p:blipFill>
          <p:spPr>
            <a:xfrm rot="19869454">
              <a:off x="8066121" y="5038832"/>
              <a:ext cx="1503560" cy="962936"/>
            </a:xfrm>
            <a:prstGeom prst="rect">
              <a:avLst/>
            </a:prstGeom>
          </p:spPr>
        </p:pic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32414"/>
              </p:ext>
            </p:extLst>
          </p:nvPr>
        </p:nvGraphicFramePr>
        <p:xfrm>
          <a:off x="2545080" y="3287879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2053" idx="2"/>
            <a:endCxn id="11" idx="1"/>
          </p:cNvCxnSpPr>
          <p:nvPr/>
        </p:nvCxnSpPr>
        <p:spPr bwMode="auto">
          <a:xfrm flipV="1">
            <a:off x="6070435" y="2578687"/>
            <a:ext cx="1244765" cy="894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053" idx="2"/>
            <a:endCxn id="10" idx="1"/>
          </p:cNvCxnSpPr>
          <p:nvPr/>
        </p:nvCxnSpPr>
        <p:spPr bwMode="auto">
          <a:xfrm flipV="1">
            <a:off x="6070435" y="3424212"/>
            <a:ext cx="1367090" cy="49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053" idx="2"/>
          </p:cNvCxnSpPr>
          <p:nvPr/>
        </p:nvCxnSpPr>
        <p:spPr bwMode="auto">
          <a:xfrm>
            <a:off x="6070435" y="3473299"/>
            <a:ext cx="1473365" cy="10225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 rot="16200000">
            <a:off x="5068878" y="3288633"/>
            <a:ext cx="1633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Kernel Splitter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 descr=" 1536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762000"/>
          </a:xfrm>
        </p:spPr>
        <p:txBody>
          <a:bodyPr/>
          <a:lstStyle/>
          <a:p>
            <a:r>
              <a:rPr lang="en-US" dirty="0" smtClean="0"/>
              <a:t>Accelerator Trends in HPC Systems</a:t>
            </a:r>
            <a:endParaRPr lang="en-US" dirty="0"/>
          </a:p>
        </p:txBody>
      </p:sp>
      <p:sp>
        <p:nvSpPr>
          <p:cNvPr id="15365" name="Rectangle 3" descr=" 1536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8486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" name="Picture 2" descr="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30606"/>
            <a:ext cx="2667000" cy="127258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1" name="Picture 2" descr="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143000"/>
            <a:ext cx="1737360" cy="1447800"/>
          </a:xfrm>
          <a:prstGeom prst="rect">
            <a:avLst/>
          </a:prstGeom>
          <a:noFill/>
        </p:spPr>
      </p:pic>
      <p:pic>
        <p:nvPicPr>
          <p:cNvPr id="15" name="Picture 6" descr="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6375" y="1102668"/>
            <a:ext cx="2305225" cy="1528465"/>
          </a:xfrm>
          <a:prstGeom prst="rect">
            <a:avLst/>
          </a:prstGeom>
          <a:noFill/>
        </p:spPr>
      </p:pic>
      <p:graphicFrame>
        <p:nvGraphicFramePr>
          <p:cNvPr id="13" name="Chart 12" descr=" 14"/>
          <p:cNvGraphicFramePr/>
          <p:nvPr>
            <p:extLst>
              <p:ext uri="{D42A27DB-BD31-4B8C-83A1-F6EECF244321}">
                <p14:modId xmlns:p14="http://schemas.microsoft.com/office/powerpoint/2010/main" val="2081268166"/>
              </p:ext>
            </p:extLst>
          </p:nvPr>
        </p:nvGraphicFramePr>
        <p:xfrm>
          <a:off x="1028700" y="2793087"/>
          <a:ext cx="7010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11" descr=" 25"/>
          <p:cNvSpPr/>
          <p:nvPr/>
        </p:nvSpPr>
        <p:spPr>
          <a:xfrm>
            <a:off x="76200" y="4038600"/>
            <a:ext cx="89154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 algn="ctr"/>
            <a:r>
              <a:rPr lang="en-US" sz="2200" b="1" dirty="0" smtClean="0"/>
              <a:t>Top 32 </a:t>
            </a:r>
            <a:r>
              <a:rPr lang="en-US" sz="2200" b="1" dirty="0" smtClean="0">
                <a:solidFill>
                  <a:srgbClr val="00B050"/>
                </a:solidFill>
              </a:rPr>
              <a:t>“greenest”</a:t>
            </a:r>
            <a:r>
              <a:rPr lang="en-US" sz="2200" b="1" dirty="0" smtClean="0"/>
              <a:t> supercomputers use accelerators (June 2015)</a:t>
            </a:r>
          </a:p>
        </p:txBody>
      </p:sp>
      <p:pic>
        <p:nvPicPr>
          <p:cNvPr id="1026" name="Picture 2" descr="Site Na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00150"/>
            <a:ext cx="19335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65502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Source(s): top500.org, green500.org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series"/>
        </p:bldSub>
      </p:bldGraphic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80" y="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11315"/>
              </p:ext>
            </p:extLst>
          </p:nvPr>
        </p:nvGraphicFramePr>
        <p:xfrm>
          <a:off x="2545080" y="4811879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0" y="17373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80" y="32613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80" y="478534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80" y="129539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0" y="144779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80" y="160019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80" y="1752598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56436"/>
              </p:ext>
            </p:extLst>
          </p:nvPr>
        </p:nvGraphicFramePr>
        <p:xfrm>
          <a:off x="2417960" y="68580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20620"/>
              </p:ext>
            </p:extLst>
          </p:nvPr>
        </p:nvGraphicFramePr>
        <p:xfrm>
          <a:off x="2417960" y="129540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292480" y="481850"/>
            <a:ext cx="4546720" cy="2836131"/>
            <a:chOff x="4706620" y="2680537"/>
            <a:chExt cx="4863061" cy="33212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533">
              <a:off x="7915900" y="3889409"/>
              <a:ext cx="1372823" cy="11311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683" y="2680537"/>
              <a:ext cx="1572553" cy="122089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>
              <a:stCxn id="33" idx="3"/>
              <a:endCxn id="58" idx="0"/>
            </p:cNvCxnSpPr>
            <p:nvPr/>
          </p:nvCxnSpPr>
          <p:spPr bwMode="auto">
            <a:xfrm>
              <a:off x="4706620" y="3850374"/>
              <a:ext cx="1222525" cy="4882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50" idx="3"/>
              <a:endCxn id="58" idx="0"/>
            </p:cNvCxnSpPr>
            <p:nvPr/>
          </p:nvCxnSpPr>
          <p:spPr bwMode="auto">
            <a:xfrm flipV="1">
              <a:off x="4706620" y="4338615"/>
              <a:ext cx="1222525" cy="2256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2" t="16304" r="13119" b="20616"/>
            <a:stretch/>
          </p:blipFill>
          <p:spPr>
            <a:xfrm rot="19869454">
              <a:off x="8066121" y="5038832"/>
              <a:ext cx="1503560" cy="962936"/>
            </a:xfrm>
            <a:prstGeom prst="rect">
              <a:avLst/>
            </a:prstGeom>
          </p:spPr>
        </p:pic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80" y="266700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0" y="281940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80" y="297180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80" y="312420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13451"/>
              </p:ext>
            </p:extLst>
          </p:nvPr>
        </p:nvGraphicFramePr>
        <p:xfrm>
          <a:off x="2417960" y="190500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02042"/>
              </p:ext>
            </p:extLst>
          </p:nvPr>
        </p:nvGraphicFramePr>
        <p:xfrm>
          <a:off x="2417960" y="252476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>
            <a:stCxn id="32" idx="3"/>
            <a:endCxn id="58" idx="0"/>
          </p:cNvCxnSpPr>
          <p:nvPr/>
        </p:nvCxnSpPr>
        <p:spPr bwMode="auto">
          <a:xfrm>
            <a:off x="4292480" y="871220"/>
            <a:ext cx="1143000" cy="10265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51" idx="3"/>
            <a:endCxn id="58" idx="0"/>
          </p:cNvCxnSpPr>
          <p:nvPr/>
        </p:nvCxnSpPr>
        <p:spPr bwMode="auto">
          <a:xfrm flipV="1">
            <a:off x="4292480" y="1897749"/>
            <a:ext cx="1143000" cy="812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58" idx="2"/>
            <a:endCxn id="44" idx="1"/>
          </p:cNvCxnSpPr>
          <p:nvPr/>
        </p:nvCxnSpPr>
        <p:spPr bwMode="auto">
          <a:xfrm flipV="1">
            <a:off x="6081811" y="1003137"/>
            <a:ext cx="1106269" cy="894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8" idx="2"/>
            <a:endCxn id="43" idx="1"/>
          </p:cNvCxnSpPr>
          <p:nvPr/>
        </p:nvCxnSpPr>
        <p:spPr bwMode="auto">
          <a:xfrm flipV="1">
            <a:off x="6081811" y="1848662"/>
            <a:ext cx="1228594" cy="490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8" idx="2"/>
          </p:cNvCxnSpPr>
          <p:nvPr/>
        </p:nvCxnSpPr>
        <p:spPr bwMode="auto">
          <a:xfrm>
            <a:off x="6081811" y="1897749"/>
            <a:ext cx="1334869" cy="10225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 rot="16200000">
            <a:off x="4723747" y="1574584"/>
            <a:ext cx="2069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 Queue </a:t>
            </a:r>
          </a:p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40856" y="1518871"/>
            <a:ext cx="3912344" cy="6909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Coarse-grained Scheduling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2616" y="3540310"/>
            <a:ext cx="8313703" cy="2877222"/>
            <a:chOff x="652616" y="3540310"/>
            <a:chExt cx="8313703" cy="287722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16" y="4178889"/>
              <a:ext cx="1313028" cy="926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16" y="4331289"/>
              <a:ext cx="1313028" cy="926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16" y="4483689"/>
              <a:ext cx="1313028" cy="926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816" y="4636089"/>
              <a:ext cx="1313028" cy="926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533">
              <a:off x="7420116" y="4613704"/>
              <a:ext cx="1283521" cy="965935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30" idx="3"/>
              <a:endCxn id="2053" idx="0"/>
            </p:cNvCxnSpPr>
            <p:nvPr/>
          </p:nvCxnSpPr>
          <p:spPr bwMode="auto">
            <a:xfrm>
              <a:off x="4419600" y="4997299"/>
              <a:ext cx="128150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2" t="16304" r="13119" b="20616"/>
            <a:stretch/>
          </p:blipFill>
          <p:spPr>
            <a:xfrm rot="19869454">
              <a:off x="7560565" y="5595242"/>
              <a:ext cx="1405754" cy="822290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>
              <a:stCxn id="2053" idx="2"/>
            </p:cNvCxnSpPr>
            <p:nvPr/>
          </p:nvCxnSpPr>
          <p:spPr bwMode="auto">
            <a:xfrm flipV="1">
              <a:off x="6070435" y="4102687"/>
              <a:ext cx="1244765" cy="8946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2053" idx="2"/>
              <a:endCxn id="10" idx="1"/>
            </p:cNvCxnSpPr>
            <p:nvPr/>
          </p:nvCxnSpPr>
          <p:spPr bwMode="auto">
            <a:xfrm flipV="1">
              <a:off x="6070435" y="4948212"/>
              <a:ext cx="1367090" cy="490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2053" idx="2"/>
            </p:cNvCxnSpPr>
            <p:nvPr/>
          </p:nvCxnSpPr>
          <p:spPr bwMode="auto">
            <a:xfrm>
              <a:off x="6070435" y="4997299"/>
              <a:ext cx="1473365" cy="10225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53" name="TextBox 2052"/>
            <p:cNvSpPr txBox="1"/>
            <p:nvPr/>
          </p:nvSpPr>
          <p:spPr>
            <a:xfrm rot="16200000">
              <a:off x="5068878" y="4812633"/>
              <a:ext cx="16337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Kernel Splitter</a:t>
              </a:r>
              <a:endParaRPr lang="en-US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300" y="3540310"/>
              <a:ext cx="1470259" cy="1042573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 bwMode="auto">
          <a:xfrm>
            <a:off x="2640856" y="4643071"/>
            <a:ext cx="3912344" cy="6909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Fine-grained Scheduling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52208"/>
              </p:ext>
            </p:extLst>
          </p:nvPr>
        </p:nvGraphicFramePr>
        <p:xfrm>
          <a:off x="0" y="1142999"/>
          <a:ext cx="9144000" cy="51067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14438"/>
                <a:gridCol w="2695762"/>
                <a:gridCol w="3733800"/>
              </a:tblGrid>
              <a:tr h="204079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Intra-Application Scheduling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Data/Loop Level Parallelism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(Fine Grained Scheduling)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 smtClean="0"/>
                        <a:t>OpenMP</a:t>
                      </a:r>
                      <a:r>
                        <a:rPr lang="en-US" sz="1600" baseline="0" dirty="0" smtClean="0"/>
                        <a:t>-like:  </a:t>
                      </a:r>
                      <a:r>
                        <a:rPr lang="en-US" sz="1600" baseline="0" dirty="0" err="1" smtClean="0"/>
                        <a:t>CoreTSAR</a:t>
                      </a:r>
                      <a:r>
                        <a:rPr lang="en-US" sz="1600" baseline="0" dirty="0" smtClean="0"/>
                        <a:t> [IPDPS12], </a:t>
                      </a:r>
                      <a:r>
                        <a:rPr lang="en-US" sz="1600" baseline="0" dirty="0" err="1" smtClean="0"/>
                        <a:t>Kaleem</a:t>
                      </a:r>
                      <a:r>
                        <a:rPr lang="en-US" sz="1600" baseline="0" dirty="0" smtClean="0"/>
                        <a:t>[PACT14], </a:t>
                      </a:r>
                      <a:r>
                        <a:rPr lang="en-US" sz="1600" baseline="0" dirty="0" err="1" smtClean="0"/>
                        <a:t>OmpSs</a:t>
                      </a:r>
                      <a:r>
                        <a:rPr lang="en-US" sz="1600" baseline="0" dirty="0" smtClean="0"/>
                        <a:t> [IPDPS12]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API: </a:t>
                      </a:r>
                      <a:r>
                        <a:rPr lang="en-US" sz="1600" baseline="0" dirty="0" err="1" smtClean="0"/>
                        <a:t>Qilin</a:t>
                      </a:r>
                      <a:r>
                        <a:rPr lang="en-US" sz="1600" baseline="0" dirty="0" smtClean="0"/>
                        <a:t> [MICRO09]</a:t>
                      </a:r>
                      <a:endParaRPr lang="en-US" sz="1600" dirty="0" smtClean="0"/>
                    </a:p>
                    <a:p>
                      <a:pPr algn="l"/>
                      <a:endParaRPr lang="en-US" sz="1600" dirty="0" smtClean="0"/>
                    </a:p>
                    <a:p>
                      <a:pPr algn="l"/>
                      <a:r>
                        <a:rPr lang="en-US" sz="1600" dirty="0" err="1" smtClean="0"/>
                        <a:t>OpenCL</a:t>
                      </a:r>
                      <a:r>
                        <a:rPr lang="en-US" sz="1600" dirty="0" smtClean="0"/>
                        <a:t>-based: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FluidiCL</a:t>
                      </a:r>
                      <a:r>
                        <a:rPr lang="en-US" sz="1600" dirty="0" smtClean="0"/>
                        <a:t> [CGO14], Kim [PPoPP11], de la Lama [ISPA12], Maestro [EuroPar10]</a:t>
                      </a:r>
                      <a:endParaRPr lang="en-US" sz="1600" baseline="0" dirty="0" smtClean="0"/>
                    </a:p>
                  </a:txBody>
                  <a:tcPr anchor="ctr"/>
                </a:tc>
              </a:tr>
              <a:tr h="1021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Task/Kernel Level Parallelism </a:t>
                      </a:r>
                      <a:r>
                        <a:rPr lang="en-US" sz="1600" b="1" baseline="0" dirty="0" smtClean="0"/>
                        <a:t>(Coarse Grained Scheduling)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dirty="0" err="1" smtClean="0"/>
                        <a:t>MultiCL</a:t>
                      </a:r>
                      <a:r>
                        <a:rPr lang="en-US" sz="1600" b="1" i="1" u="none" dirty="0" smtClean="0"/>
                        <a:t> (This</a:t>
                      </a:r>
                      <a:r>
                        <a:rPr lang="en-US" sz="1600" b="1" i="1" u="none" baseline="0" dirty="0" smtClean="0"/>
                        <a:t> Talk)</a:t>
                      </a:r>
                      <a:r>
                        <a:rPr lang="en-US" sz="1600" i="0" u="none" baseline="0" dirty="0" smtClean="0"/>
                        <a:t>, </a:t>
                      </a:r>
                      <a:r>
                        <a:rPr lang="en-US" sz="1600" dirty="0" err="1" smtClean="0"/>
                        <a:t>StarPU</a:t>
                      </a:r>
                      <a:r>
                        <a:rPr lang="en-US" sz="1600" dirty="0" smtClean="0"/>
                        <a:t> [JCC11] (SOCL[EuroPar14])</a:t>
                      </a:r>
                    </a:p>
                  </a:txBody>
                  <a:tcPr anchor="ctr"/>
                </a:tc>
              </a:tr>
              <a:tr h="20430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Inter</a:t>
                      </a:r>
                      <a:r>
                        <a:rPr lang="en-US" sz="1600" b="1" baseline="0" dirty="0" smtClean="0"/>
                        <a:t>-Application Scheduling</a:t>
                      </a:r>
                      <a:endParaRPr lang="en-US" sz="16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Wen[HiPC14], Ravi</a:t>
                      </a:r>
                      <a:r>
                        <a:rPr lang="en-US" sz="1600" baseline="0" dirty="0" smtClean="0"/>
                        <a:t> [HPDC13,FGCS13]</a:t>
                      </a:r>
                      <a:r>
                        <a:rPr lang="en-US" sz="1600" dirty="0" smtClean="0"/>
                        <a:t>,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VOCL [InPar12, CCGrid12], </a:t>
                      </a:r>
                      <a:r>
                        <a:rPr lang="en-US" sz="1600" dirty="0" err="1" smtClean="0"/>
                        <a:t>rCUDA</a:t>
                      </a:r>
                      <a:r>
                        <a:rPr lang="en-US" sz="1600" dirty="0" smtClean="0"/>
                        <a:t> [HiPC12]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for Task Scheduling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971800" y="3276600"/>
            <a:ext cx="5943600" cy="838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SOCL (with </a:t>
            </a:r>
            <a:r>
              <a:rPr lang="en-US" dirty="0" err="1" smtClean="0"/>
              <a:t>StarPU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Scheduling at synchronization epoch granularity</a:t>
            </a:r>
          </a:p>
          <a:p>
            <a:r>
              <a:rPr lang="en-US" dirty="0" smtClean="0"/>
              <a:t>Auto-scheduling can be controlled for portions of the queue’s lifetime</a:t>
            </a:r>
          </a:p>
          <a:p>
            <a:r>
              <a:rPr lang="en-US" dirty="0" smtClean="0"/>
              <a:t>Kernels are tasks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Work sizes decoupled </a:t>
            </a:r>
            <a:r>
              <a:rPr lang="en-US" dirty="0"/>
              <a:t>from the launch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SOCL (with </a:t>
            </a:r>
            <a:r>
              <a:rPr lang="en-US" dirty="0" err="1" smtClean="0"/>
              <a:t>StarPU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Scheduling at kernel granularity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Auto-scheduling for entire lifetime of the queue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Optionally uses “divide functions” to create tasks</a:t>
            </a:r>
          </a:p>
          <a:p>
            <a:r>
              <a:rPr lang="en-US" dirty="0" smtClean="0"/>
              <a:t>Work sizes cannot be changed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Runtime using </a:t>
            </a:r>
            <a:r>
              <a:rPr lang="en-US" dirty="0" err="1" smtClean="0"/>
              <a:t>SnuCL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SnuCL</a:t>
            </a:r>
            <a:r>
              <a:rPr lang="en-US" dirty="0" smtClean="0"/>
              <a:t> aggregates multiple </a:t>
            </a:r>
            <a:r>
              <a:rPr lang="en-US" dirty="0"/>
              <a:t>vendor platforms </a:t>
            </a:r>
            <a:br>
              <a:rPr lang="en-US" dirty="0"/>
            </a:br>
            <a:r>
              <a:rPr lang="en-US" dirty="0"/>
              <a:t>within a </a:t>
            </a:r>
            <a:r>
              <a:rPr lang="en-US" dirty="0" smtClean="0"/>
              <a:t>node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83206"/>
            <a:ext cx="3733800" cy="41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5200179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 err="1" smtClean="0"/>
              <a:t>SnuCL</a:t>
            </a:r>
            <a:r>
              <a:rPr lang="en-US" sz="1200" dirty="0"/>
              <a:t>: an </a:t>
            </a:r>
            <a:r>
              <a:rPr lang="en-US" sz="1200" dirty="0" err="1"/>
              <a:t>OpenCL</a:t>
            </a:r>
            <a:r>
              <a:rPr lang="en-US" sz="1200" dirty="0"/>
              <a:t> framework for heterogeneous CPU/GPU clusters</a:t>
            </a:r>
            <a:r>
              <a:rPr lang="en-US" sz="1200" dirty="0" smtClean="0"/>
              <a:t>.” </a:t>
            </a:r>
            <a:r>
              <a:rPr lang="en-US" sz="1200" dirty="0" err="1" smtClean="0"/>
              <a:t>Jungwon</a:t>
            </a:r>
            <a:r>
              <a:rPr lang="en-US" sz="1200" dirty="0" smtClean="0"/>
              <a:t> Kim et.al., 26th </a:t>
            </a:r>
            <a:r>
              <a:rPr lang="en-US" sz="1200" dirty="0"/>
              <a:t>ACM international conference on Supercomputing (ICS '12).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Runtime using </a:t>
            </a:r>
            <a:r>
              <a:rPr lang="en-US" dirty="0" err="1" smtClean="0"/>
              <a:t>SnuCL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SnuCL</a:t>
            </a:r>
            <a:r>
              <a:rPr lang="en-US" dirty="0" smtClean="0"/>
              <a:t> aggregates multiple </a:t>
            </a:r>
            <a:r>
              <a:rPr lang="en-US" dirty="0"/>
              <a:t>vendor platforms </a:t>
            </a:r>
            <a:br>
              <a:rPr lang="en-US" dirty="0"/>
            </a:br>
            <a:r>
              <a:rPr lang="en-US" dirty="0"/>
              <a:t>within a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Data sharing</a:t>
            </a:r>
          </a:p>
          <a:p>
            <a:pPr lvl="1"/>
            <a:r>
              <a:rPr lang="en-US" dirty="0" smtClean="0"/>
              <a:t>Synchronization</a:t>
            </a:r>
          </a:p>
          <a:p>
            <a:r>
              <a:rPr lang="en-US" dirty="0" err="1" smtClean="0"/>
              <a:t>SnuCL</a:t>
            </a:r>
            <a:r>
              <a:rPr lang="en-US" dirty="0" smtClean="0"/>
              <a:t> is a super-platform on top of existing </a:t>
            </a:r>
            <a:r>
              <a:rPr lang="en-US" dirty="0" err="1" smtClean="0"/>
              <a:t>OpenCL</a:t>
            </a:r>
            <a:r>
              <a:rPr lang="en-US" dirty="0" smtClean="0"/>
              <a:t> platforms</a:t>
            </a:r>
          </a:p>
          <a:p>
            <a:r>
              <a:rPr lang="en-US" dirty="0" err="1" smtClean="0"/>
              <a:t>SnuCL</a:t>
            </a:r>
            <a:r>
              <a:rPr lang="en-US" dirty="0" smtClean="0"/>
              <a:t> extensions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MultiCL</a:t>
            </a:r>
            <a:endParaRPr lang="en-US" dirty="0" smtClean="0"/>
          </a:p>
          <a:p>
            <a:pPr lvl="1"/>
            <a:r>
              <a:rPr lang="en-US" dirty="0" smtClean="0"/>
              <a:t>Programming model extensions for scheduler options and per-device work size assignment</a:t>
            </a:r>
          </a:p>
          <a:p>
            <a:pPr lvl="1"/>
            <a:r>
              <a:rPr lang="en-US" dirty="0" smtClean="0"/>
              <a:t>Scheduler addition to map command queues to devices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Modules in </a:t>
            </a:r>
            <a:r>
              <a:rPr lang="en-US" dirty="0" err="1" smtClean="0"/>
              <a:t>MultiCL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profiler</a:t>
            </a:r>
          </a:p>
          <a:p>
            <a:r>
              <a:rPr lang="en-US" dirty="0" smtClean="0"/>
              <a:t>Command queue/kernel profiler</a:t>
            </a:r>
          </a:p>
          <a:p>
            <a:r>
              <a:rPr lang="en-US" dirty="0" smtClean="0"/>
              <a:t>Queue-Device mapper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7353" y="2590800"/>
            <a:ext cx="1890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clGetPlatformIds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3200400"/>
            <a:ext cx="3121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clCreateProgramWithSource</a:t>
            </a:r>
            <a:endParaRPr lang="en-US" dirty="0" smtClean="0"/>
          </a:p>
          <a:p>
            <a:pPr algn="ctr"/>
            <a:r>
              <a:rPr lang="en-US" dirty="0" err="1" smtClean="0"/>
              <a:t>clBuildProgram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8416" y="4278868"/>
            <a:ext cx="1608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clEnqueue</a:t>
            </a:r>
            <a:r>
              <a:rPr lang="en-US" dirty="0" smtClean="0"/>
              <a:t>*)*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1280" y="5269468"/>
            <a:ext cx="2702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clWaitForEvents</a:t>
            </a:r>
            <a:r>
              <a:rPr lang="en-US" dirty="0" smtClean="0"/>
              <a:t>/</a:t>
            </a:r>
            <a:r>
              <a:rPr lang="en-US" dirty="0" err="1" smtClean="0"/>
              <a:t>clFinish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 bwMode="auto">
          <a:xfrm>
            <a:off x="4532484" y="2960132"/>
            <a:ext cx="0" cy="240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 flipH="1">
            <a:off x="4532483" y="3846731"/>
            <a:ext cx="1" cy="432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>
            <a:off x="4532483" y="4648200"/>
            <a:ext cx="0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Elbow Connector 18"/>
          <p:cNvCxnSpPr>
            <a:stCxn id="7" idx="2"/>
            <a:endCxn id="6" idx="0"/>
          </p:cNvCxnSpPr>
          <p:nvPr/>
        </p:nvCxnSpPr>
        <p:spPr bwMode="auto">
          <a:xfrm rot="5400000" flipH="1">
            <a:off x="3852517" y="4958834"/>
            <a:ext cx="1359932" cy="12700"/>
          </a:xfrm>
          <a:prstGeom prst="bentConnector5">
            <a:avLst>
              <a:gd name="adj1" fmla="val -16810"/>
              <a:gd name="adj2" fmla="val 12439394"/>
              <a:gd name="adj3" fmla="val 1168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320562" y="259080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Device </a:t>
            </a:r>
            <a:r>
              <a:rPr lang="en-US" dirty="0" smtClean="0"/>
              <a:t>profiling (static)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0562" y="3342501"/>
            <a:ext cx="2594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Kernel profiling (static)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20562" y="42788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Kernel profiling (dynamic)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0562" y="5269468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Device mapping(dynamic)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1"/>
            <a:endCxn id="4" idx="3"/>
          </p:cNvCxnSpPr>
          <p:nvPr/>
        </p:nvCxnSpPr>
        <p:spPr bwMode="auto">
          <a:xfrm flipH="1">
            <a:off x="5477614" y="2775466"/>
            <a:ext cx="8429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1"/>
            <a:endCxn id="5" idx="3"/>
          </p:cNvCxnSpPr>
          <p:nvPr/>
        </p:nvCxnSpPr>
        <p:spPr bwMode="auto">
          <a:xfrm flipH="1" flipV="1">
            <a:off x="6093167" y="3523566"/>
            <a:ext cx="227395" cy="3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2" idx="1"/>
            <a:endCxn id="6" idx="3"/>
          </p:cNvCxnSpPr>
          <p:nvPr/>
        </p:nvCxnSpPr>
        <p:spPr bwMode="auto">
          <a:xfrm flipH="1">
            <a:off x="5336550" y="4463534"/>
            <a:ext cx="9840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3" idx="1"/>
            <a:endCxn id="7" idx="3"/>
          </p:cNvCxnSpPr>
          <p:nvPr/>
        </p:nvCxnSpPr>
        <p:spPr bwMode="auto">
          <a:xfrm flipH="1">
            <a:off x="5883686" y="5454134"/>
            <a:ext cx="4368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eft Brace 31"/>
          <p:cNvSpPr/>
          <p:nvPr/>
        </p:nvSpPr>
        <p:spPr bwMode="auto">
          <a:xfrm>
            <a:off x="1905000" y="4003417"/>
            <a:ext cx="533400" cy="194018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Synchronization  Epoch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34757" y="6248400"/>
            <a:ext cx="1808151" cy="5643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of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2"/>
            <a:endCxn id="24" idx="0"/>
          </p:cNvCxnSpPr>
          <p:nvPr/>
        </p:nvCxnSpPr>
        <p:spPr bwMode="auto">
          <a:xfrm>
            <a:off x="4532483" y="5638800"/>
            <a:ext cx="635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2" idx="1"/>
            <a:endCxn id="7" idx="0"/>
          </p:cNvCxnSpPr>
          <p:nvPr/>
        </p:nvCxnSpPr>
        <p:spPr bwMode="auto">
          <a:xfrm flipH="1">
            <a:off x="4532483" y="4463534"/>
            <a:ext cx="1788079" cy="805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3" idx="1"/>
            <a:endCxn id="6" idx="2"/>
          </p:cNvCxnSpPr>
          <p:nvPr/>
        </p:nvCxnSpPr>
        <p:spPr bwMode="auto">
          <a:xfrm flipH="1" flipV="1">
            <a:off x="4532483" y="4648200"/>
            <a:ext cx="1788079" cy="805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/>
      <p:bldP spid="21" grpId="0"/>
      <p:bldP spid="22" grpId="0"/>
      <p:bldP spid="23" grpId="0"/>
      <p:bldP spid="3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Queue Profiling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495800" cy="4572000"/>
          </a:xfrm>
        </p:spPr>
        <p:txBody>
          <a:bodyPr/>
          <a:lstStyle/>
          <a:p>
            <a:r>
              <a:rPr lang="en-US" dirty="0" smtClean="0"/>
              <a:t>Kernel Profile Caching</a:t>
            </a:r>
          </a:p>
          <a:p>
            <a:pPr lvl="1"/>
            <a:r>
              <a:rPr lang="en-US" dirty="0" smtClean="0"/>
              <a:t>Reuse kernel runtime estimates</a:t>
            </a:r>
          </a:p>
          <a:p>
            <a:pPr lvl="1"/>
            <a:r>
              <a:rPr lang="en-US" dirty="0" smtClean="0"/>
              <a:t>Best for iterative workloads</a:t>
            </a:r>
          </a:p>
          <a:p>
            <a:pPr lvl="1"/>
            <a:r>
              <a:rPr lang="en-US" dirty="0" smtClean="0"/>
              <a:t>Tunable profiling frequency</a:t>
            </a:r>
          </a:p>
          <a:p>
            <a:r>
              <a:rPr lang="en-US" dirty="0" smtClean="0"/>
              <a:t>Data caching </a:t>
            </a:r>
          </a:p>
          <a:p>
            <a:pPr lvl="1"/>
            <a:r>
              <a:rPr lang="en-US" dirty="0" smtClean="0"/>
              <a:t>Cache buffers after profiling</a:t>
            </a:r>
          </a:p>
          <a:p>
            <a:pPr lvl="1"/>
            <a:r>
              <a:rPr lang="en-US" dirty="0" smtClean="0"/>
              <a:t>Avoids D2D data movement if target device changes</a:t>
            </a:r>
          </a:p>
          <a:p>
            <a:pPr lvl="1"/>
            <a:r>
              <a:rPr lang="en-US" dirty="0" smtClean="0"/>
              <a:t>Best for I/O intensive workloads</a:t>
            </a:r>
          </a:p>
          <a:p>
            <a:r>
              <a:rPr lang="en-US" dirty="0"/>
              <a:t>Mini-kernel Profiling</a:t>
            </a:r>
          </a:p>
          <a:p>
            <a:pPr lvl="1"/>
            <a:r>
              <a:rPr lang="en-US" dirty="0"/>
              <a:t>Transform kernel source to run just a single workgroup</a:t>
            </a:r>
          </a:p>
          <a:p>
            <a:pPr lvl="1"/>
            <a:r>
              <a:rPr lang="en-US" dirty="0"/>
              <a:t>Best for compute-intensive and non-iterative workloads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(context,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CL_QUEUE_SCHED_AUTO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CL_QUEUE_SCHED_ITERATIVE</a:t>
            </a:r>
            <a:r>
              <a:rPr lang="en-US" sz="1600" dirty="0" smtClean="0">
                <a:latin typeface="Lucida Console"/>
              </a:rPr>
              <a:t>, ...);</a:t>
            </a:r>
            <a:endParaRPr lang="en-US" sz="1600" dirty="0">
              <a:latin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055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(context,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CL_QUEUE_SCHED_AUTO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CL_QUEUE_SCHED_IO_BOUND</a:t>
            </a:r>
            <a:r>
              <a:rPr lang="en-US" sz="1600" dirty="0" smtClean="0">
                <a:latin typeface="Lucida Console"/>
              </a:rPr>
              <a:t>, ...);</a:t>
            </a:r>
            <a:endParaRPr lang="en-US" sz="1600" dirty="0">
              <a:latin typeface="Lucida Conso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4800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(context,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CL_QUEUE_SCHED_AUTO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CL_QUEUE_SCHED_COMPUTE_BOUND</a:t>
            </a:r>
            <a:r>
              <a:rPr lang="en-US" sz="1600" dirty="0" smtClean="0">
                <a:latin typeface="Lucida Console"/>
              </a:rPr>
              <a:t>, ...);</a:t>
            </a:r>
            <a:endParaRPr lang="en-US" sz="1600" dirty="0">
              <a:latin typeface="Lucida Consol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Mini-kernel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Actual kernel code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kernel </a:t>
            </a:r>
            <a:r>
              <a:rPr lang="en-US" sz="1800" dirty="0">
                <a:solidFill>
                  <a:srgbClr val="801A1A"/>
                </a:solidFill>
                <a:latin typeface="Lucida Console" panose="020B0609040504020204" pitchFamily="49" charset="0"/>
              </a:rPr>
              <a:t>void 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foo (...)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/*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kernel code */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Mini - kernel </a:t>
            </a: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code for profiling only</a:t>
            </a:r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kernel </a:t>
            </a:r>
            <a:r>
              <a:rPr lang="en-US" sz="1800" dirty="0">
                <a:solidFill>
                  <a:srgbClr val="801A1A"/>
                </a:solidFill>
                <a:latin typeface="Lucida Console" panose="020B0609040504020204" pitchFamily="49" charset="0"/>
              </a:rPr>
              <a:t>void 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foo (...)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/*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 if this is not first workgroup */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801A1A"/>
                </a:solidFill>
                <a:latin typeface="Lucida Console" panose="020B060904050402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get_group_id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(0)+</a:t>
            </a:r>
            <a:r>
              <a:rPr 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get_group_id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(1)+</a:t>
            </a:r>
            <a:r>
              <a:rPr 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get_group_id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(2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)!=</a:t>
            </a: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0)</a:t>
            </a:r>
            <a:b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	return 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/*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kernel code */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230517"/>
            <a:ext cx="45720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(context,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CL_QUEUE_SCHED_AUTO 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|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Lucida Console"/>
              </a:rPr>
              <a:t>    CL_QUEUE_SCHED_COMPUTE_BOUND</a:t>
            </a:r>
            <a:r>
              <a:rPr lang="en-US" sz="1600" dirty="0" smtClean="0">
                <a:latin typeface="Lucida Console"/>
              </a:rPr>
              <a:t>, ...);</a:t>
            </a:r>
            <a:endParaRPr lang="en-US" sz="16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163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Modules in </a:t>
            </a:r>
            <a:r>
              <a:rPr lang="en-US" dirty="0" err="1" smtClean="0"/>
              <a:t>MultiCL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Device profiler</a:t>
            </a:r>
          </a:p>
          <a:p>
            <a:pPr lvl="1"/>
            <a:r>
              <a:rPr lang="en-US" dirty="0" smtClean="0"/>
              <a:t>H2D, D2D, D2H benchmarks store all-to-all device distances</a:t>
            </a:r>
          </a:p>
          <a:p>
            <a:pPr lvl="1"/>
            <a:r>
              <a:rPr lang="en-US" dirty="0" smtClean="0"/>
              <a:t>Compute capabilities stored from H/W specifications </a:t>
            </a:r>
          </a:p>
          <a:p>
            <a:r>
              <a:rPr lang="en-US" dirty="0" smtClean="0"/>
              <a:t>Command queue/kernel profiler</a:t>
            </a:r>
          </a:p>
          <a:p>
            <a:pPr lvl="1"/>
            <a:r>
              <a:rPr lang="en-US" dirty="0" smtClean="0"/>
              <a:t>Dynamic profiling by running workloads on actual devices</a:t>
            </a:r>
          </a:p>
          <a:p>
            <a:pPr lvl="1"/>
            <a:r>
              <a:rPr lang="en-US" dirty="0" smtClean="0"/>
              <a:t>Optimizations to reduce runtime overhead</a:t>
            </a:r>
            <a:endParaRPr lang="en-US" dirty="0"/>
          </a:p>
          <a:p>
            <a:r>
              <a:rPr lang="en-US" dirty="0" smtClean="0"/>
              <a:t>Queue-Device mapper policies</a:t>
            </a:r>
          </a:p>
          <a:p>
            <a:pPr lvl="1"/>
            <a:r>
              <a:rPr lang="en-US" dirty="0" smtClean="0"/>
              <a:t>Greedy </a:t>
            </a:r>
          </a:p>
          <a:p>
            <a:pPr lvl="1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Platform</a:t>
            </a:r>
          </a:p>
          <a:p>
            <a:pPr lvl="1"/>
            <a:r>
              <a:rPr lang="en-US" dirty="0" smtClean="0"/>
              <a:t>Dual-socket Oct-core </a:t>
            </a:r>
            <a:r>
              <a:rPr lang="en-US" dirty="0"/>
              <a:t>AMD Opteron 6134 </a:t>
            </a:r>
            <a:r>
              <a:rPr lang="en-US" dirty="0" smtClean="0"/>
              <a:t>CPU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AMD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v1.2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AMD APP SDK 2.9</a:t>
            </a:r>
          </a:p>
          <a:p>
            <a:pPr lvl="1"/>
            <a:r>
              <a:rPr lang="en-US" dirty="0" smtClean="0"/>
              <a:t>Two NVIDIA Tesla C2050 GPUs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NVIDIA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v1.1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CUDA toolkit v5.0 and driver v313</a:t>
            </a:r>
          </a:p>
          <a:p>
            <a:pPr lvl="1"/>
            <a:r>
              <a:rPr lang="en-US" dirty="0" err="1" smtClean="0"/>
              <a:t>SnuCL</a:t>
            </a:r>
            <a:r>
              <a:rPr lang="en-US" dirty="0" smtClean="0"/>
              <a:t> aggregates above platforms </a:t>
            </a:r>
            <a:r>
              <a:rPr lang="en-US" dirty="0" smtClean="0">
                <a:sym typeface="Wingdings" panose="05000000000000000000" pitchFamily="2" charset="2"/>
              </a:rPr>
              <a:t>to 3 devices</a:t>
            </a:r>
            <a:endParaRPr lang="en-US" dirty="0" smtClean="0"/>
          </a:p>
          <a:p>
            <a:r>
              <a:rPr lang="en-US" dirty="0" smtClean="0"/>
              <a:t>FDM-Seismology Simulation</a:t>
            </a:r>
          </a:p>
          <a:p>
            <a:r>
              <a:rPr lang="en-US" dirty="0" smtClean="0"/>
              <a:t>SNU-NPB </a:t>
            </a:r>
            <a:r>
              <a:rPr lang="en-US" dirty="0"/>
              <a:t>Benchmarks</a:t>
            </a:r>
          </a:p>
          <a:p>
            <a:pPr lvl="1"/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1828800" y="1600200"/>
            <a:ext cx="5334000" cy="2895600"/>
            <a:chOff x="1828800" y="1600200"/>
            <a:chExt cx="5334000" cy="28956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28800" y="1600200"/>
              <a:ext cx="5334000" cy="2895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48348" y="1848429"/>
              <a:ext cx="4788196" cy="2342571"/>
              <a:chOff x="2148348" y="2305629"/>
              <a:chExt cx="4788196" cy="234257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48348" y="2305629"/>
                <a:ext cx="4785852" cy="2342571"/>
                <a:chOff x="1386348" y="3601029"/>
                <a:chExt cx="4785852" cy="234257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969456" y="3601029"/>
                  <a:ext cx="3202744" cy="2342571"/>
                  <a:chOff x="5560256" y="2342571"/>
                  <a:chExt cx="3202744" cy="2342571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560256" y="2342571"/>
                    <a:ext cx="2631830" cy="2342571"/>
                    <a:chOff x="760828" y="2148828"/>
                    <a:chExt cx="2631830" cy="2342571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 bwMode="auto">
                    <a:xfrm>
                      <a:off x="760828" y="2148828"/>
                      <a:ext cx="1296572" cy="9144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Accelerator</a:t>
                      </a:r>
                      <a:endParaRPr lang="en-US" sz="1600" baseline="-25000" dirty="0" smtClean="0">
                        <a:latin typeface="Calibri" pitchFamily="34" charset="0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Device (G0)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 bwMode="auto">
                    <a:xfrm>
                      <a:off x="2478258" y="3576999"/>
                      <a:ext cx="914400" cy="9144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CPU</a:t>
                      </a: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28" idx="2"/>
                      <a:endCxn id="32" idx="0"/>
                    </p:cNvCxnSpPr>
                    <p:nvPr/>
                  </p:nvCxnSpPr>
                  <p:spPr bwMode="auto">
                    <a:xfrm>
                      <a:off x="1409114" y="3063228"/>
                      <a:ext cx="0" cy="513771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arrow" w="med" len="med"/>
                      <a:tailEnd type="arrow" w="med" len="med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>
                      <a:stCxn id="32" idx="3"/>
                      <a:endCxn id="29" idx="1"/>
                    </p:cNvCxnSpPr>
                    <p:nvPr/>
                  </p:nvCxnSpPr>
                  <p:spPr bwMode="auto">
                    <a:xfrm>
                      <a:off x="1866314" y="4034199"/>
                      <a:ext cx="611944" cy="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arrow" w="med" len="med"/>
                      <a:tailEnd type="arrow" w="med" len="med"/>
                    </a:ln>
                    <a:effectLst/>
                  </p:spPr>
                </p:cxnSp>
                <p:sp>
                  <p:nvSpPr>
                    <p:cNvPr id="32" name="Rectangle 31"/>
                    <p:cNvSpPr/>
                    <p:nvPr/>
                  </p:nvSpPr>
                  <p:spPr bwMode="auto">
                    <a:xfrm>
                      <a:off x="951914" y="3576999"/>
                      <a:ext cx="914400" cy="91440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CPU</a:t>
                      </a:r>
                    </a:p>
                  </p:txBody>
                </p:sp>
              </p:grp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284984" y="3886200"/>
                    <a:ext cx="47801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Calibri" panose="020F0502020204030204" pitchFamily="34" charset="0"/>
                      </a:rPr>
                      <a:t>NIC</a:t>
                    </a:r>
                    <a:endParaRPr lang="en-US" sz="1600" dirty="0"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 bwMode="auto">
                <a:xfrm>
                  <a:off x="1386348" y="5029200"/>
                  <a:ext cx="1296572" cy="9144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Accelerator</a:t>
                  </a:r>
                  <a:endParaRPr lang="en-US" sz="1600" baseline="-25000" dirty="0" smtClean="0">
                    <a:latin typeface="Calibri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libri" pitchFamily="34" charset="0"/>
                    </a:rPr>
                    <a:t>Device (G1)</a:t>
                  </a:r>
                </a:p>
              </p:txBody>
            </p:sp>
            <p:cxnSp>
              <p:nvCxnSpPr>
                <p:cNvPr id="25" name="Straight Connector 24"/>
                <p:cNvCxnSpPr>
                  <a:stCxn id="32" idx="1"/>
                  <a:endCxn id="24" idx="3"/>
                </p:cNvCxnSpPr>
                <p:nvPr/>
              </p:nvCxnSpPr>
              <p:spPr bwMode="auto">
                <a:xfrm flipH="1">
                  <a:off x="2682920" y="5486400"/>
                  <a:ext cx="477622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lgDash"/>
                  <a:round/>
                  <a:headEnd type="arrow" w="med" len="med"/>
                  <a:tailEnd type="arrow" w="med" len="med"/>
                </a:ln>
                <a:effectLst/>
              </p:spPr>
            </p:cxnSp>
          </p:grpSp>
          <p:cxnSp>
            <p:nvCxnSpPr>
              <p:cNvPr id="22" name="Straight Connector 21"/>
              <p:cNvCxnSpPr/>
              <p:nvPr/>
            </p:nvCxnSpPr>
            <p:spPr bwMode="auto">
              <a:xfrm>
                <a:off x="6324600" y="4191000"/>
                <a:ext cx="611944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lgDash"/>
                <a:round/>
                <a:headEnd type="arrow" w="med" len="med"/>
                <a:tailEnd type="arrow" w="med" len="med"/>
              </a:ln>
              <a:effectLst/>
            </p:spPr>
          </p:cxnSp>
        </p:grpSp>
      </p:grpSp>
      <p:sp>
        <p:nvSpPr>
          <p:cNvPr id="33" name="Rounded Rectangle 32"/>
          <p:cNvSpPr/>
          <p:nvPr/>
        </p:nvSpPr>
        <p:spPr bwMode="auto">
          <a:xfrm>
            <a:off x="3883856" y="3273412"/>
            <a:ext cx="2572328" cy="9175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  <a:endParaRPr lang="en-US" sz="1600" baseline="-25000" dirty="0" smtClean="0"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(C)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Top500: Diversity Among Accelerators and Performance Shares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772150"/>
              </p:ext>
            </p:extLst>
          </p:nvPr>
        </p:nvGraphicFramePr>
        <p:xfrm>
          <a:off x="-76200" y="1752600"/>
          <a:ext cx="4572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65502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Source(s): top500.org</a:t>
            </a:r>
            <a:endParaRPr lang="en-US" sz="1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693875"/>
              </p:ext>
            </p:extLst>
          </p:nvPr>
        </p:nvGraphicFramePr>
        <p:xfrm>
          <a:off x="4479202" y="1752600"/>
          <a:ext cx="4572000" cy="395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FDM-Seismology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en-US" dirty="0"/>
              <a:t>the </a:t>
            </a:r>
            <a:r>
              <a:rPr lang="en-US" dirty="0" smtClean="0"/>
              <a:t>propagation </a:t>
            </a:r>
            <a:r>
              <a:rPr lang="en-US" dirty="0"/>
              <a:t>of seismological </a:t>
            </a:r>
            <a:r>
              <a:rPr lang="en-US" dirty="0" smtClean="0"/>
              <a:t>waves using the finite difference method</a:t>
            </a:r>
          </a:p>
          <a:p>
            <a:r>
              <a:rPr lang="en-US" dirty="0"/>
              <a:t>Iterative </a:t>
            </a:r>
            <a:r>
              <a:rPr lang="en-US" dirty="0" err="1"/>
              <a:t>OpenCL</a:t>
            </a:r>
            <a:r>
              <a:rPr lang="en-US" dirty="0"/>
              <a:t> kernels to compute velocity and stress</a:t>
            </a:r>
            <a:endParaRPr lang="en-US" i="1" dirty="0"/>
          </a:p>
          <a:p>
            <a:pPr lvl="1"/>
            <a:r>
              <a:rPr lang="en-US" dirty="0"/>
              <a:t>7 kernels for velocity</a:t>
            </a:r>
          </a:p>
          <a:p>
            <a:pPr lvl="1"/>
            <a:r>
              <a:rPr lang="en-US" dirty="0"/>
              <a:t>25 kernels for </a:t>
            </a:r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5095" y="638145"/>
            <a:ext cx="838200" cy="6265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321495" y="638145"/>
            <a:ext cx="838200" cy="6265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109589" y="537087"/>
            <a:ext cx="843411" cy="730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 I/O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3" idx="2"/>
          </p:cNvCxnSpPr>
          <p:nvPr/>
        </p:nvCxnSpPr>
        <p:spPr>
          <a:xfrm>
            <a:off x="1064195" y="1264705"/>
            <a:ext cx="0" cy="55137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9" idx="2"/>
          </p:cNvCxnSpPr>
          <p:nvPr/>
        </p:nvCxnSpPr>
        <p:spPr>
          <a:xfrm>
            <a:off x="2740595" y="1264705"/>
            <a:ext cx="0" cy="55137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2" idx="2"/>
          </p:cNvCxnSpPr>
          <p:nvPr/>
        </p:nvCxnSpPr>
        <p:spPr>
          <a:xfrm>
            <a:off x="4531295" y="1268073"/>
            <a:ext cx="0" cy="55137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68895" y="1624242"/>
            <a:ext cx="990600" cy="697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Velocity Kernels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45145" y="1519816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9366" y="1160278"/>
            <a:ext cx="1301959" cy="3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gpuMemcpy</a:t>
            </a:r>
            <a:endParaRPr lang="en-US" sz="16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1045145" y="261034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79366" y="2250802"/>
            <a:ext cx="1301959" cy="3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gpuMemcpy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568895" y="3829113"/>
            <a:ext cx="990600" cy="697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Stress Kernels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1045145" y="3724687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279366" y="3365149"/>
            <a:ext cx="1301959" cy="3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gpuMemcpy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1045145" y="4815211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9366" y="4455673"/>
            <a:ext cx="1301959" cy="3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gpuMemcpy</a:t>
            </a:r>
            <a:endParaRPr lang="en-US" sz="1600" dirty="0"/>
          </a:p>
        </p:txBody>
      </p:sp>
      <p:sp>
        <p:nvSpPr>
          <p:cNvPr id="140" name="Rectangle 139"/>
          <p:cNvSpPr/>
          <p:nvPr/>
        </p:nvSpPr>
        <p:spPr>
          <a:xfrm>
            <a:off x="1969057" y="5755050"/>
            <a:ext cx="1571638" cy="4296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14796" y="4929950"/>
            <a:ext cx="1280160" cy="7078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Marshaling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3434015" y="5174748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3434015" y="5383601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3434015" y="5592455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3786207" y="5070321"/>
            <a:ext cx="550151" cy="3093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</a:t>
            </a:r>
            <a:endParaRPr lang="en-US" sz="1600" dirty="0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3434015" y="4965895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114796" y="2713863"/>
            <a:ext cx="1280160" cy="7078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Marshaling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3434015" y="2958661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3434015" y="3167515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3434015" y="3376368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3786207" y="2854235"/>
            <a:ext cx="550151" cy="3093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</a:t>
            </a:r>
            <a:endParaRPr lang="en-US" sz="16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3434015" y="2749808"/>
            <a:ext cx="10972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FDM-Seismology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2" grpId="0"/>
      <p:bldP spid="108" grpId="0"/>
      <p:bldP spid="109" grpId="0" animBg="1"/>
      <p:bldP spid="111" grpId="0"/>
      <p:bldP spid="117" grpId="0"/>
      <p:bldP spid="140" grpId="0" animBg="1"/>
      <p:bldP spid="196" grpId="0" animBg="1"/>
      <p:bldP spid="200" grpId="0" animBg="1"/>
      <p:bldP spid="202" grpId="0" animBg="1"/>
      <p:bldP spid="2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FDM-Seismology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en-US" dirty="0"/>
              <a:t>the </a:t>
            </a:r>
            <a:r>
              <a:rPr lang="en-US" dirty="0" smtClean="0"/>
              <a:t>propagation </a:t>
            </a:r>
            <a:r>
              <a:rPr lang="en-US" dirty="0"/>
              <a:t>of seismological </a:t>
            </a:r>
            <a:r>
              <a:rPr lang="en-US" dirty="0" smtClean="0"/>
              <a:t>waves using the finite difference method</a:t>
            </a:r>
          </a:p>
          <a:p>
            <a:r>
              <a:rPr lang="en-US" dirty="0" smtClean="0"/>
              <a:t>Iterative </a:t>
            </a:r>
            <a:r>
              <a:rPr lang="en-US" dirty="0" err="1" smtClean="0"/>
              <a:t>OpenCL</a:t>
            </a:r>
            <a:r>
              <a:rPr lang="en-US" dirty="0" smtClean="0"/>
              <a:t> kernels to compute velocity and stress</a:t>
            </a:r>
            <a:endParaRPr lang="en-US" i="1" dirty="0" smtClean="0"/>
          </a:p>
          <a:p>
            <a:pPr lvl="1"/>
            <a:r>
              <a:rPr lang="en-US" dirty="0" smtClean="0"/>
              <a:t>7 kernels for velocity</a:t>
            </a:r>
          </a:p>
          <a:p>
            <a:pPr lvl="1"/>
            <a:r>
              <a:rPr lang="en-US" dirty="0" smtClean="0"/>
              <a:t>25 kernels for stress</a:t>
            </a:r>
          </a:p>
          <a:p>
            <a:pPr lvl="1"/>
            <a:r>
              <a:rPr lang="en-US" dirty="0" smtClean="0"/>
              <a:t>Kernels divided into two </a:t>
            </a:r>
            <a:r>
              <a:rPr lang="en-US" dirty="0"/>
              <a:t>independent </a:t>
            </a:r>
            <a:r>
              <a:rPr lang="en-US" i="1" dirty="0"/>
              <a:t>regions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two </a:t>
            </a:r>
            <a:r>
              <a:rPr lang="en-US" dirty="0" smtClean="0">
                <a:sym typeface="Wingdings" panose="05000000000000000000" pitchFamily="2" charset="2"/>
              </a:rPr>
              <a:t>independent command </a:t>
            </a:r>
            <a:r>
              <a:rPr lang="en-US" dirty="0">
                <a:sym typeface="Wingdings" panose="05000000000000000000" pitchFamily="2" charset="2"/>
              </a:rPr>
              <a:t>queues </a:t>
            </a:r>
            <a:endParaRPr lang="en-US" dirty="0"/>
          </a:p>
          <a:p>
            <a:r>
              <a:rPr lang="en-US" dirty="0" smtClean="0"/>
              <a:t>Data structure representations</a:t>
            </a:r>
          </a:p>
          <a:p>
            <a:pPr lvl="1"/>
            <a:r>
              <a:rPr lang="en-US" dirty="0" smtClean="0"/>
              <a:t>Column major </a:t>
            </a:r>
          </a:p>
          <a:p>
            <a:pPr lvl="1"/>
            <a:r>
              <a:rPr lang="en-US" dirty="0" smtClean="0"/>
              <a:t>Row major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613287"/>
            <a:ext cx="6324600" cy="6244713"/>
            <a:chOff x="-1940495" y="2458"/>
            <a:chExt cx="6324600" cy="4556760"/>
          </a:xfrm>
        </p:grpSpPr>
        <p:sp>
          <p:nvSpPr>
            <p:cNvPr id="6" name="Rounded Rectangle 5"/>
            <p:cNvSpPr/>
            <p:nvPr/>
          </p:nvSpPr>
          <p:spPr>
            <a:xfrm>
              <a:off x="-1254695" y="76200"/>
              <a:ext cx="838200" cy="457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GPU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52600" y="76200"/>
              <a:ext cx="838200" cy="457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CPU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40694" y="2458"/>
              <a:ext cx="843411" cy="533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Net I/O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2"/>
            </p:cNvCxnSpPr>
            <p:nvPr/>
          </p:nvCxnSpPr>
          <p:spPr>
            <a:xfrm>
              <a:off x="-835595" y="533400"/>
              <a:ext cx="0" cy="40233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>
              <a:off x="2171700" y="533400"/>
              <a:ext cx="0" cy="40233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</p:cNvCxnSpPr>
            <p:nvPr/>
          </p:nvCxnSpPr>
          <p:spPr>
            <a:xfrm>
              <a:off x="3962400" y="535858"/>
              <a:ext cx="0" cy="40233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-1940495" y="795754"/>
              <a:ext cx="2209800" cy="5088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Velocity Kernels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-835595" y="719554"/>
              <a:ext cx="29882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71" y="457200"/>
              <a:ext cx="1301959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gpuMemcpy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835595" y="1515308"/>
              <a:ext cx="2988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0471" y="1252954"/>
              <a:ext cx="1301959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gpuMemcpy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940495" y="2404646"/>
              <a:ext cx="2209800" cy="5088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Stress Kernels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-835595" y="2328446"/>
              <a:ext cx="2988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0471" y="2066092"/>
              <a:ext cx="1301959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gpuMemcpy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835595" y="3124200"/>
              <a:ext cx="2988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10471" y="2861846"/>
              <a:ext cx="1301959" cy="22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gpuMemcpy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00162" y="3810000"/>
              <a:ext cx="1571638" cy="3134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Write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5901" y="3207925"/>
              <a:ext cx="1280160" cy="516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Marshaling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865120" y="33865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865120" y="35389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865120" y="36913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7312" y="3310354"/>
              <a:ext cx="550151" cy="2257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MPI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865120" y="32341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545901" y="1590849"/>
              <a:ext cx="1280160" cy="516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Marshaling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865120" y="1769478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65120" y="1921878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865120" y="2074278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7312" y="1693278"/>
              <a:ext cx="550151" cy="2257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MPI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865120" y="1617078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ounded Rectangle 57"/>
          <p:cNvSpPr/>
          <p:nvPr/>
        </p:nvSpPr>
        <p:spPr bwMode="auto">
          <a:xfrm>
            <a:off x="609600" y="1800035"/>
            <a:ext cx="914400" cy="4982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1596513" y="1800035"/>
            <a:ext cx="914400" cy="4982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609600" y="3997598"/>
            <a:ext cx="914400" cy="4982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596513" y="3997598"/>
            <a:ext cx="914400" cy="4982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6492"/>
              </p:ext>
            </p:extLst>
          </p:nvPr>
        </p:nvGraphicFramePr>
        <p:xfrm>
          <a:off x="914400" y="269240"/>
          <a:ext cx="304800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32181"/>
              </p:ext>
            </p:extLst>
          </p:nvPr>
        </p:nvGraphicFramePr>
        <p:xfrm>
          <a:off x="1905000" y="269240"/>
          <a:ext cx="304800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68859"/>
              </p:ext>
            </p:extLst>
          </p:nvPr>
        </p:nvGraphicFramePr>
        <p:xfrm>
          <a:off x="914400" y="2402840"/>
          <a:ext cx="304800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15226"/>
              </p:ext>
            </p:extLst>
          </p:nvPr>
        </p:nvGraphicFramePr>
        <p:xfrm>
          <a:off x="1905000" y="2402840"/>
          <a:ext cx="304800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Elbow Connector 68"/>
          <p:cNvCxnSpPr>
            <a:stCxn id="60" idx="2"/>
            <a:endCxn id="62" idx="0"/>
          </p:cNvCxnSpPr>
          <p:nvPr/>
        </p:nvCxnSpPr>
        <p:spPr bwMode="auto">
          <a:xfrm rot="5400000" flipH="1">
            <a:off x="-1046480" y="2382520"/>
            <a:ext cx="4226560" cy="12700"/>
          </a:xfrm>
          <a:prstGeom prst="bentConnector5">
            <a:avLst>
              <a:gd name="adj1" fmla="val -5409"/>
              <a:gd name="adj2" fmla="val 5400000"/>
              <a:gd name="adj3" fmla="val 1054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Elbow Connector 71"/>
          <p:cNvCxnSpPr>
            <a:stCxn id="61" idx="2"/>
            <a:endCxn id="63" idx="0"/>
          </p:cNvCxnSpPr>
          <p:nvPr/>
        </p:nvCxnSpPr>
        <p:spPr bwMode="auto">
          <a:xfrm rot="5400000" flipH="1" flipV="1">
            <a:off x="-57724" y="2380676"/>
            <a:ext cx="4226560" cy="3687"/>
          </a:xfrm>
          <a:prstGeom prst="bentConnector5">
            <a:avLst>
              <a:gd name="adj1" fmla="val -5409"/>
              <a:gd name="adj2" fmla="val 18600488"/>
              <a:gd name="adj3" fmla="val 1054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"/>
            <a:ext cx="9144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Initialize the context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cl_context_properties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prop[]={...,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</a:rPr>
              <a:t>CL_CONTEXT_SCHEDULER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</a:rPr>
              <a:t>CL_CONTEXT_SCHED_AUTO_FIT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,0};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context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1400" kern="1200" dirty="0" err="1" smtClean="0">
                <a:solidFill>
                  <a:srgbClr val="0070C0"/>
                </a:solidFill>
                <a:latin typeface="Lucida Console"/>
              </a:rPr>
              <a:t>clCreateContext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(prop,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Initialize all command 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queues</a:t>
            </a:r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cl_command_queue</a:t>
            </a:r>
            <a:r>
              <a:rPr lang="fr-F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q1</a:t>
            </a:r>
            <a:r>
              <a:rPr lang="fr-F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fr-F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q2;</a:t>
            </a: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cl_event</a:t>
            </a:r>
            <a:r>
              <a:rPr lang="fr-F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event</a:t>
            </a:r>
            <a:r>
              <a:rPr lang="fr-FR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 smtClean="0">
                <a:latin typeface="Lucida Console"/>
              </a:rPr>
              <a:t>q1 = </a:t>
            </a:r>
            <a:r>
              <a:rPr lang="en-US" sz="1400" kern="12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400" kern="1200" dirty="0" smtClean="0">
                <a:solidFill>
                  <a:prstClr val="black"/>
                </a:solidFill>
                <a:latin typeface="Lucida Console"/>
              </a:rPr>
              <a:t>(context</a:t>
            </a:r>
            <a:r>
              <a:rPr lang="en-US" sz="1400" kern="12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400" kern="1200" dirty="0" err="1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400" kern="12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1400" kern="1200" dirty="0" smtClean="0">
                <a:solidFill>
                  <a:srgbClr val="FF0000"/>
                </a:solidFill>
                <a:latin typeface="Lucida Console"/>
              </a:rPr>
              <a:t>        CL_QUEUE_AUTO | </a:t>
            </a:r>
            <a:br>
              <a:rPr lang="en-US" sz="1400" kern="1200" dirty="0" smtClean="0">
                <a:solidFill>
                  <a:srgbClr val="FF0000"/>
                </a:solidFill>
                <a:latin typeface="Lucida Console"/>
              </a:rPr>
            </a:br>
            <a:r>
              <a:rPr lang="en-US" sz="1400" kern="1200" dirty="0" smtClean="0">
                <a:solidFill>
                  <a:srgbClr val="FF0000"/>
                </a:solidFill>
                <a:latin typeface="Lucida Console"/>
              </a:rPr>
              <a:t>         CL_QUEUE_SCHED_ITERATIVE</a:t>
            </a:r>
            <a:endParaRPr lang="en-US" sz="1400" kern="1200" dirty="0">
              <a:solidFill>
                <a:srgbClr val="FF0000"/>
              </a:solidFill>
              <a:latin typeface="Lucida Console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latin typeface="Lucida Console"/>
              </a:rPr>
              <a:t>	</a:t>
            </a:r>
            <a:r>
              <a:rPr lang="en-US" sz="1400" kern="1200" dirty="0" smtClean="0">
                <a:solidFill>
                  <a:srgbClr val="000000"/>
                </a:solidFill>
                <a:latin typeface="Lucida Console"/>
              </a:rPr>
              <a:t>...);</a:t>
            </a:r>
            <a:endParaRPr lang="en-US" sz="1400" kern="12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Main application loop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801A1A"/>
                </a:solidFill>
                <a:latin typeface="Lucida Console" panose="020B06090405040202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//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Velocity Computations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compute_velocity_region_1(q1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compute_velocity_region_2(q2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sync(q1); sync(q2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copy_to_host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marshal_velocity_data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// MPI Communication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solidFill>
                  <a:srgbClr val="801A1A"/>
                </a:solidFill>
                <a:latin typeface="Lucida Console" panose="020B0609040504020204" pitchFamily="49" charset="0"/>
              </a:rPr>
              <a:t>MPI_Isend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type,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neighbor, ...);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01A1A"/>
                </a:solidFill>
                <a:latin typeface="Lucida Console" panose="020B0609040504020204" pitchFamily="49" charset="0"/>
              </a:rPr>
              <a:t>MPI_Irecv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neighbor, ...);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01A1A"/>
                </a:solidFill>
                <a:latin typeface="Lucida Console" panose="020B0609040504020204" pitchFamily="49" charset="0"/>
              </a:rPr>
              <a:t>MPI_Waitall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(...);</a:t>
            </a:r>
            <a:endParaRPr 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385233"/>
            <a:ext cx="4572000" cy="2634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sz="1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Stress Computations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compute_stress_region_1(q1</a:t>
            </a:r>
            <a:r>
              <a:rPr lang="en-US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compute_stress_region_2(q2</a:t>
            </a:r>
            <a:r>
              <a:rPr lang="en-US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sync(q1); sync(q2</a:t>
            </a:r>
            <a:r>
              <a:rPr lang="en-US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copy_to_host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marshal_stress_data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// MPI Communication</a:t>
            </a:r>
          </a:p>
          <a:p>
            <a:r>
              <a:rPr lang="en-US" sz="1400" dirty="0" err="1" smtClean="0">
                <a:solidFill>
                  <a:srgbClr val="801A1A"/>
                </a:solidFill>
                <a:latin typeface="Lucida Console" panose="020B0609040504020204" pitchFamily="49" charset="0"/>
              </a:rPr>
              <a:t>MPI_Isend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type, neighbor, ...);</a:t>
            </a:r>
          </a:p>
          <a:p>
            <a:r>
              <a:rPr lang="en-US" sz="1400" dirty="0" err="1" smtClean="0">
                <a:solidFill>
                  <a:srgbClr val="801A1A"/>
                </a:solidFill>
                <a:latin typeface="Lucida Console" panose="020B0609040504020204" pitchFamily="49" charset="0"/>
              </a:rPr>
              <a:t>MPI_Irecv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type, neighbor, ...);</a:t>
            </a:r>
          </a:p>
          <a:p>
            <a:r>
              <a:rPr lang="en-US" sz="1400" dirty="0" err="1" smtClean="0">
                <a:solidFill>
                  <a:srgbClr val="801A1A"/>
                </a:solidFill>
                <a:latin typeface="Lucida Console" panose="020B0609040504020204" pitchFamily="49" charset="0"/>
              </a:rPr>
              <a:t>MPI_Waitall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(...);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7128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 smtClean="0">
                <a:solidFill>
                  <a:srgbClr val="000000"/>
                </a:solidFill>
                <a:latin typeface="Lucida Console"/>
              </a:rPr>
              <a:t>q2 </a:t>
            </a:r>
            <a:r>
              <a:rPr lang="en-US" sz="1400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en-US" sz="1400" dirty="0">
                <a:solidFill>
                  <a:prstClr val="black"/>
                </a:solidFill>
                <a:latin typeface="Lucida Console"/>
              </a:rPr>
              <a:t>(context, </a:t>
            </a:r>
            <a:r>
              <a:rPr lang="en-US" sz="1400" dirty="0" err="1">
                <a:solidFill>
                  <a:prstClr val="black"/>
                </a:solidFill>
                <a:latin typeface="Lucida Console"/>
              </a:rPr>
              <a:t>dev</a:t>
            </a:r>
            <a:r>
              <a:rPr lang="en-US" sz="14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</a:rPr>
              <a:t>        CL_QUEUE_AUTO |</a:t>
            </a:r>
            <a:br>
              <a:rPr lang="en-US" sz="1400" dirty="0" smtClean="0">
                <a:solidFill>
                  <a:srgbClr val="FF0000"/>
                </a:solidFill>
                <a:latin typeface="Lucida Console"/>
              </a:rPr>
            </a:br>
            <a:r>
              <a:rPr lang="en-US" sz="1400" dirty="0" smtClean="0">
                <a:solidFill>
                  <a:srgbClr val="FF0000"/>
                </a:solidFill>
                <a:latin typeface="Lucida Console"/>
              </a:rPr>
              <a:t>         CL_QUEUE_SCHED_ITERATIVE</a:t>
            </a:r>
            <a:endParaRPr lang="en-US" sz="1400" dirty="0">
              <a:solidFill>
                <a:srgbClr val="FF0000"/>
              </a:solidFill>
              <a:latin typeface="Lucida Console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Lucida Console"/>
              </a:rPr>
              <a:t>	...);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FDM-Seismology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48289"/>
              </p:ext>
            </p:extLst>
          </p:nvPr>
        </p:nvGraphicFramePr>
        <p:xfrm>
          <a:off x="0" y="1219200"/>
          <a:ext cx="9144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2971800" y="3276600"/>
            <a:ext cx="548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3962400" y="3505200"/>
            <a:ext cx="472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2743200" y="2514600"/>
            <a:ext cx="685800" cy="2514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05200" y="2514600"/>
            <a:ext cx="838200" cy="2514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05400" y="2514600"/>
            <a:ext cx="838200" cy="2514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El"/>
        </p:bldSub>
      </p:bldGraphic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FDM-Seismology Iteration Details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338043"/>
              </p:ext>
            </p:extLst>
          </p:nvPr>
        </p:nvGraphicFramePr>
        <p:xfrm>
          <a:off x="685800" y="12192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FDM-Seismology Kernel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60451"/>
              </p:ext>
            </p:extLst>
          </p:nvPr>
        </p:nvGraphicFramePr>
        <p:xfrm>
          <a:off x="0" y="1219200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9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9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1" categoryIdx="1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1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SNU-NPB Benchmarks for Multiple </a:t>
            </a:r>
            <a:r>
              <a:rPr lang="en-US" dirty="0" err="1" smtClean="0"/>
              <a:t>OpenCL</a:t>
            </a:r>
            <a:r>
              <a:rPr lang="en-US" dirty="0" smtClean="0"/>
              <a:t>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271965"/>
              </p:ext>
            </p:extLst>
          </p:nvPr>
        </p:nvGraphicFramePr>
        <p:xfrm>
          <a:off x="381000" y="1584960"/>
          <a:ext cx="8305800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9010"/>
                <a:gridCol w="1545590"/>
                <a:gridCol w="19812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Cmd. Queues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Options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S,W,A,B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Square: 1,4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CL_SCHED_EXPLICIT_REGION,</a:t>
                      </a:r>
                    </a:p>
                    <a:p>
                      <a:r>
                        <a:rPr lang="en-US" dirty="0" err="1" smtClean="0"/>
                        <a:t>clSetKernelWorkGroupInfo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S,W,A,B,C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2: 1,2,4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EXPLICIT_REGION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S,W,A,B,C,D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Any:</a:t>
                      </a:r>
                      <a:r>
                        <a:rPr lang="en-US" baseline="0" dirty="0" smtClean="0"/>
                        <a:t> 1,2,4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KERNEL_EPOCH,</a:t>
                      </a:r>
                    </a:p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COMPUTE_BOUND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2: 1,2,4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EXPLICIT_REGION,</a:t>
                      </a:r>
                    </a:p>
                    <a:p>
                      <a:r>
                        <a:rPr lang="en-US" sz="1800" u="none" strike="noStrike" kern="1200" baseline="0" dirty="0" err="1" smtClean="0"/>
                        <a:t>clSetKernelWorkGroupInfo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S,W,A,B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2: 1,2,4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EXPLICIT_REGION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S,W,A,B,C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Square:</a:t>
                      </a:r>
                      <a:r>
                        <a:rPr lang="en-US" baseline="0" dirty="0" smtClean="0"/>
                        <a:t> 1,4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CL_SCHED_</a:t>
                      </a:r>
                      <a:r>
                        <a:rPr lang="en-US" sz="1800" u="none" strike="noStrike" kern="1200" baseline="0" dirty="0" smtClean="0"/>
                        <a:t>EXPLICIT_REGION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SNU-NPB Relative Performances (Single Command Queue)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453604"/>
              </p:ext>
            </p:extLst>
          </p:nvPr>
        </p:nvGraphicFramePr>
        <p:xfrm>
          <a:off x="685800" y="12192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Complex Node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7467600" cy="4830763"/>
          </a:xfrm>
        </p:spPr>
        <p:txBody>
          <a:bodyPr/>
          <a:lstStyle/>
          <a:p>
            <a:r>
              <a:rPr lang="en-US" altLang="zh-CN" sz="2200" dirty="0" smtClean="0"/>
              <a:t>CPUs + accelerator devices </a:t>
            </a:r>
          </a:p>
          <a:p>
            <a:pPr lvl="1"/>
            <a:r>
              <a:rPr lang="en-US" sz="1800" dirty="0" smtClean="0"/>
              <a:t>E.g.: GPUs, MICs and FPGAs</a:t>
            </a:r>
            <a:endParaRPr lang="en-US" altLang="zh-CN" sz="1800" dirty="0" smtClean="0"/>
          </a:p>
          <a:p>
            <a:r>
              <a:rPr lang="en-US" altLang="zh-CN" sz="2200" dirty="0" smtClean="0"/>
              <a:t>Explicitly managed memory </a:t>
            </a:r>
            <a:r>
              <a:rPr lang="en-US" altLang="zh-CN" sz="2200" dirty="0"/>
              <a:t>and </a:t>
            </a:r>
            <a:r>
              <a:rPr lang="en-US" altLang="zh-CN" sz="2200" dirty="0" smtClean="0"/>
              <a:t>compute cores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</a:rPr>
              <a:t>NUMA node </a:t>
            </a:r>
            <a:r>
              <a:rPr lang="en-US" altLang="zh-CN" sz="2200" dirty="0">
                <a:solidFill>
                  <a:srgbClr val="000000"/>
                </a:solidFill>
              </a:rPr>
              <a:t>topology</a:t>
            </a:r>
          </a:p>
          <a:p>
            <a:pPr lvl="0"/>
            <a:r>
              <a:rPr lang="en-US" altLang="zh-CN" sz="2200" dirty="0" smtClean="0">
                <a:solidFill>
                  <a:srgbClr val="000000"/>
                </a:solidFill>
              </a:rPr>
              <a:t>Varying types and degrees of parallelism</a:t>
            </a:r>
          </a:p>
          <a:p>
            <a:endParaRPr lang="en-US" altLang="zh-CN" sz="2000" dirty="0" smtClean="0"/>
          </a:p>
        </p:txBody>
      </p:sp>
      <p:cxnSp>
        <p:nvCxnSpPr>
          <p:cNvPr id="20" name="Straight Connector 19"/>
          <p:cNvCxnSpPr>
            <a:stCxn id="12" idx="3"/>
          </p:cNvCxnSpPr>
          <p:nvPr/>
        </p:nvCxnSpPr>
        <p:spPr bwMode="auto">
          <a:xfrm>
            <a:off x="5601286" y="5486400"/>
            <a:ext cx="64711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1386348" y="3601029"/>
            <a:ext cx="4785852" cy="2342571"/>
            <a:chOff x="1386348" y="3601029"/>
            <a:chExt cx="4785852" cy="2342571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456" y="3601029"/>
              <a:ext cx="3202744" cy="2342571"/>
              <a:chOff x="5560256" y="2342571"/>
              <a:chExt cx="3202744" cy="234257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60256" y="2342571"/>
                <a:ext cx="2822916" cy="2342571"/>
                <a:chOff x="760828" y="2148828"/>
                <a:chExt cx="2822916" cy="2342571"/>
              </a:xfrm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760828" y="2148828"/>
                  <a:ext cx="1296572" cy="9144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Accelerator</a:t>
                  </a:r>
                  <a:endParaRPr lang="en-US" sz="1600" baseline="-25000" dirty="0" smtClean="0">
                    <a:latin typeface="Calibri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libri" pitchFamily="34" charset="0"/>
                    </a:rPr>
                    <a:t>Device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2478258" y="3576999"/>
                  <a:ext cx="914400" cy="9144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CPU</a:t>
                  </a:r>
                </a:p>
              </p:txBody>
            </p:sp>
            <p:cxnSp>
              <p:nvCxnSpPr>
                <p:cNvPr id="13" name="Straight Connector 12"/>
                <p:cNvCxnSpPr>
                  <a:stCxn id="11" idx="2"/>
                  <a:endCxn id="17" idx="0"/>
                </p:cNvCxnSpPr>
                <p:nvPr/>
              </p:nvCxnSpPr>
              <p:spPr bwMode="auto">
                <a:xfrm>
                  <a:off x="1409114" y="3063228"/>
                  <a:ext cx="0" cy="51377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lgDash"/>
                  <a:round/>
                  <a:headEnd type="arrow" w="med" len="med"/>
                  <a:tailEnd type="arrow" w="med" len="med"/>
                </a:ln>
                <a:effectLst/>
              </p:spPr>
            </p:cxnSp>
            <p:cxnSp>
              <p:nvCxnSpPr>
                <p:cNvPr id="14" name="Straight Connector 13"/>
                <p:cNvCxnSpPr>
                  <a:stCxn id="17" idx="3"/>
                  <a:endCxn id="12" idx="1"/>
                </p:cNvCxnSpPr>
                <p:nvPr/>
              </p:nvCxnSpPr>
              <p:spPr bwMode="auto">
                <a:xfrm>
                  <a:off x="1866314" y="4034199"/>
                  <a:ext cx="611944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lgDash"/>
                  <a:round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15" name="Rectangle 14"/>
                <p:cNvSpPr/>
                <p:nvPr/>
              </p:nvSpPr>
              <p:spPr bwMode="auto">
                <a:xfrm>
                  <a:off x="2287172" y="2154695"/>
                  <a:ext cx="1296572" cy="9144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Accelerator</a:t>
                  </a:r>
                  <a:endParaRPr lang="en-US" sz="1600" baseline="-25000" dirty="0" smtClean="0">
                    <a:latin typeface="Calibri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libri" pitchFamily="34" charset="0"/>
                    </a:rPr>
                    <a:t>Device</a:t>
                  </a:r>
                </a:p>
              </p:txBody>
            </p:sp>
            <p:cxnSp>
              <p:nvCxnSpPr>
                <p:cNvPr id="16" name="Straight Connector 15"/>
                <p:cNvCxnSpPr>
                  <a:stCxn id="15" idx="2"/>
                  <a:endCxn id="12" idx="0"/>
                </p:cNvCxnSpPr>
                <p:nvPr/>
              </p:nvCxnSpPr>
              <p:spPr bwMode="auto">
                <a:xfrm>
                  <a:off x="2935458" y="3069095"/>
                  <a:ext cx="0" cy="50790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lgDash"/>
                  <a:round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17" name="Rectangle 16"/>
                <p:cNvSpPr/>
                <p:nvPr/>
              </p:nvSpPr>
              <p:spPr bwMode="auto">
                <a:xfrm>
                  <a:off x="951914" y="3576999"/>
                  <a:ext cx="914400" cy="9144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latin typeface="Calibri" pitchFamily="34" charset="0"/>
                    </a:rPr>
                    <a:t>CPU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8284984" y="3886200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NIC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1386348" y="5029200"/>
              <a:ext cx="1296572" cy="914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</a:rPr>
                <a:t>Accelerator</a:t>
              </a:r>
              <a:endParaRPr lang="en-US" sz="1600" baseline="-25000" dirty="0" smtClean="0">
                <a:latin typeface="Calibri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Calibri" pitchFamily="34" charset="0"/>
                </a:rPr>
                <a:t>Device</a:t>
              </a:r>
            </a:p>
          </p:txBody>
        </p:sp>
        <p:cxnSp>
          <p:nvCxnSpPr>
            <p:cNvPr id="22" name="Straight Connector 21"/>
            <p:cNvCxnSpPr>
              <a:stCxn id="17" idx="1"/>
              <a:endCxn id="18" idx="3"/>
            </p:cNvCxnSpPr>
            <p:nvPr/>
          </p:nvCxnSpPr>
          <p:spPr bwMode="auto">
            <a:xfrm flipH="1">
              <a:off x="2682920" y="5486400"/>
              <a:ext cx="47762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SNU-NPB Kernel-Device Distribution (Command Queue Count = 4)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18832"/>
              </p:ext>
            </p:extLst>
          </p:nvPr>
        </p:nvGraphicFramePr>
        <p:xfrm>
          <a:off x="0" y="1219200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SNU-NPB (Command Queue Count = 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085680"/>
              </p:ext>
            </p:extLst>
          </p:nvPr>
        </p:nvGraphicFramePr>
        <p:xfrm>
          <a:off x="0" y="12192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3226713"/>
            <a:ext cx="70104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Geometric Mean of Profiling Overhead = 10.1%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Overhead in FT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26648"/>
              </p:ext>
            </p:extLst>
          </p:nvPr>
        </p:nvGraphicFramePr>
        <p:xfrm>
          <a:off x="0" y="12192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3040559"/>
            <a:ext cx="6324600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Data transfer overhead only once per device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Amortized over command 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242389"/>
              </p:ext>
            </p:extLst>
          </p:nvPr>
        </p:nvGraphicFramePr>
        <p:xfrm>
          <a:off x="0" y="11430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Data Caching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Mini-kernel Profiling Impact with EP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12045"/>
              </p:ext>
            </p:extLst>
          </p:nvPr>
        </p:nvGraphicFramePr>
        <p:xfrm>
          <a:off x="685800" y="12192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133600" y="5410200"/>
            <a:ext cx="4953000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Mini-kernel profiling overhead is a constant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decouple queues and devices in </a:t>
            </a:r>
            <a:r>
              <a:rPr lang="en-US" dirty="0" err="1" smtClean="0"/>
              <a:t>OpenCL</a:t>
            </a:r>
            <a:r>
              <a:rPr lang="en-US" dirty="0" smtClean="0"/>
              <a:t> to enable automatic scheduling </a:t>
            </a:r>
            <a:endParaRPr lang="en-US" dirty="0"/>
          </a:p>
          <a:p>
            <a:pPr lvl="1"/>
            <a:r>
              <a:rPr lang="en-US" dirty="0" smtClean="0"/>
              <a:t>Custom flags to context and command queue</a:t>
            </a:r>
          </a:p>
          <a:p>
            <a:pPr lvl="1"/>
            <a:r>
              <a:rPr lang="en-US" dirty="0" smtClean="0"/>
              <a:t>New API for device-specific work size assignment</a:t>
            </a:r>
          </a:p>
          <a:p>
            <a:pPr lvl="1"/>
            <a:r>
              <a:rPr lang="en-US" dirty="0" smtClean="0"/>
              <a:t>New API for explicit scheduler regions</a:t>
            </a:r>
            <a:endParaRPr lang="en-US" dirty="0"/>
          </a:p>
          <a:p>
            <a:pPr lvl="1"/>
            <a:r>
              <a:rPr lang="en-US" dirty="0" smtClean="0"/>
              <a:t>Extremely minimal changes to existing </a:t>
            </a:r>
            <a:r>
              <a:rPr lang="en-US" dirty="0" err="1" smtClean="0"/>
              <a:t>OpenCL</a:t>
            </a:r>
            <a:r>
              <a:rPr lang="en-US" dirty="0" smtClean="0"/>
              <a:t> codes</a:t>
            </a:r>
          </a:p>
          <a:p>
            <a:r>
              <a:rPr lang="en-US" dirty="0" smtClean="0"/>
              <a:t>We designed an example fast </a:t>
            </a:r>
            <a:r>
              <a:rPr lang="en-US" dirty="0"/>
              <a:t>and </a:t>
            </a:r>
            <a:r>
              <a:rPr lang="en-US" dirty="0" smtClean="0"/>
              <a:t>accurate runtime system for command queue scheduling</a:t>
            </a:r>
          </a:p>
          <a:p>
            <a:pPr lvl="1"/>
            <a:r>
              <a:rPr lang="en-US" dirty="0" smtClean="0"/>
              <a:t>Different runtime modules and optimizations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FDM-Seismology</a:t>
            </a:r>
          </a:p>
          <a:p>
            <a:pPr lvl="1"/>
            <a:r>
              <a:rPr lang="en-US" dirty="0" smtClean="0"/>
              <a:t>SNU-NPB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029200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Questions? </a:t>
            </a:r>
          </a:p>
          <a:p>
            <a:endParaRPr lang="en-US" dirty="0" smtClean="0"/>
          </a:p>
          <a:p>
            <a:r>
              <a:rPr lang="en-US" dirty="0" smtClean="0"/>
              <a:t>Ashwin </a:t>
            </a:r>
            <a:r>
              <a:rPr lang="en-US" dirty="0" err="1" smtClean="0"/>
              <a:t>Aji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aaji@cs.vt.edu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balaji@mcs.anl.gov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Queues</a:t>
            </a:r>
          </a:p>
          <a:p>
            <a:pPr lvl="1"/>
            <a:r>
              <a:rPr lang="en-US" dirty="0" smtClean="0"/>
              <a:t>If devices </a:t>
            </a:r>
            <a:r>
              <a:rPr lang="en-US" dirty="0" err="1" smtClean="0"/>
              <a:t>enqueue</a:t>
            </a:r>
            <a:r>
              <a:rPr lang="en-US" dirty="0" smtClean="0"/>
              <a:t> themselves, then the nested kernel tree can be treated as a single large kernel from the perspective of our profiler </a:t>
            </a:r>
          </a:p>
          <a:p>
            <a:r>
              <a:rPr lang="en-US" dirty="0" smtClean="0"/>
              <a:t>Shared Virtual Memory (SVM)</a:t>
            </a:r>
          </a:p>
          <a:p>
            <a:pPr lvl="1"/>
            <a:r>
              <a:rPr lang="en-US" dirty="0" smtClean="0"/>
              <a:t>Create device profiles based on peer-to-peer costs as well as SVM costs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Programming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unified programming model for “all” accelerators</a:t>
            </a:r>
          </a:p>
          <a:p>
            <a:pPr lvl="1"/>
            <a:r>
              <a:rPr lang="en-US" dirty="0"/>
              <a:t>CPUs, GPUs, FPGAs, </a:t>
            </a:r>
            <a:r>
              <a:rPr lang="en-US" dirty="0" smtClean="0"/>
              <a:t>DSPs</a:t>
            </a:r>
          </a:p>
          <a:p>
            <a:pPr lvl="1"/>
            <a:r>
              <a:rPr lang="en-US" dirty="0" smtClean="0"/>
              <a:t>Challenge: task-device mapping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6800" y="2667000"/>
            <a:ext cx="7086600" cy="3047998"/>
            <a:chOff x="1066800" y="3048000"/>
            <a:chExt cx="7086600" cy="3047998"/>
          </a:xfrm>
        </p:grpSpPr>
        <p:grpSp>
          <p:nvGrpSpPr>
            <p:cNvPr id="19" name="Group 18"/>
            <p:cNvGrpSpPr/>
            <p:nvPr/>
          </p:nvGrpSpPr>
          <p:grpSpPr>
            <a:xfrm>
              <a:off x="1066800" y="3048000"/>
              <a:ext cx="7086600" cy="3047998"/>
              <a:chOff x="1066800" y="2895602"/>
              <a:chExt cx="7086600" cy="304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387134" y="2895602"/>
                <a:ext cx="6766266" cy="3047998"/>
                <a:chOff x="1463168" y="2680537"/>
                <a:chExt cx="7237029" cy="356933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463168" y="5817370"/>
                  <a:ext cx="2743200" cy="432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 smtClean="0"/>
                    <a:t>OpenCL Program</a:t>
                  </a:r>
                  <a:endParaRPr lang="en-US" sz="1800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02533">
                  <a:off x="7046417" y="3889409"/>
                  <a:ext cx="1372825" cy="1131151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4200" y="2680537"/>
                  <a:ext cx="1572552" cy="1220898"/>
                </a:xfrm>
                <a:prstGeom prst="rect">
                  <a:avLst/>
                </a:prstGeom>
              </p:spPr>
            </p:pic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 bwMode="auto">
                <a:xfrm flipV="1">
                  <a:off x="4800600" y="3290986"/>
                  <a:ext cx="2133600" cy="671469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6" name="Straight Arrow Connector 25"/>
                <p:cNvCxnSpPr>
                  <a:endCxn id="23" idx="1"/>
                </p:cNvCxnSpPr>
                <p:nvPr/>
              </p:nvCxnSpPr>
              <p:spPr bwMode="auto">
                <a:xfrm>
                  <a:off x="4953000" y="4160302"/>
                  <a:ext cx="2112036" cy="120829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 bwMode="auto">
                <a:xfrm>
                  <a:off x="4800600" y="4455728"/>
                  <a:ext cx="2421327" cy="1064572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2" t="16304" r="13119" b="20616"/>
                <a:stretch/>
              </p:blipFill>
              <p:spPr>
                <a:xfrm rot="19869454">
                  <a:off x="7196638" y="5038832"/>
                  <a:ext cx="1503559" cy="962936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830110" y="4197505"/>
                  <a:ext cx="495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?</a:t>
                  </a:r>
                  <a:endPara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3069336"/>
                <a:ext cx="3317413" cy="2340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0" name="Straight Arrow Connector 29"/>
            <p:cNvCxnSpPr/>
            <p:nvPr/>
          </p:nvCxnSpPr>
          <p:spPr bwMode="auto">
            <a:xfrm>
              <a:off x="4507469" y="4773774"/>
              <a:ext cx="826531" cy="6992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094838" y="543741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</a:t>
              </a:r>
              <a:endParaRPr lang="en-US" dirty="0"/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148" y="1219200"/>
            <a:ext cx="490970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6200" y="59436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Source(s): </a:t>
            </a:r>
            <a:r>
              <a:rPr lang="en-US" sz="1400" dirty="0" err="1" smtClean="0"/>
              <a:t>OpenCL</a:t>
            </a:r>
            <a:r>
              <a:rPr lang="en-US" sz="1400" dirty="0" smtClean="0"/>
              <a:t> 1.2 Specification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 bwMode="auto">
          <a:xfrm rot="20250528">
            <a:off x="1638495" y="1714937"/>
            <a:ext cx="3924300" cy="157801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Issue: Queue-Device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057400"/>
            <a:ext cx="73635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/* Program </a:t>
            </a:r>
            <a:r>
              <a:rPr lang="fr-FR" sz="1600" dirty="0" err="1" smtClean="0">
                <a:solidFill>
                  <a:srgbClr val="002060"/>
                </a:solidFill>
                <a:latin typeface="Lucida Console"/>
              </a:rPr>
              <a:t>beginning</a:t>
            </a:r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 */</a:t>
            </a:r>
          </a:p>
          <a:p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command_queue_1 </a:t>
            </a:r>
            <a:r>
              <a:rPr lang="fr-FR" sz="1600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fr-FR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fr-FR" sz="1600" dirty="0" err="1" smtClean="0">
                <a:solidFill>
                  <a:prstClr val="black"/>
                </a:solidFill>
                <a:latin typeface="Lucida Console"/>
              </a:rPr>
              <a:t>context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fr-FR" sz="1600" b="1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fr-FR" sz="1600" b="1" dirty="0" smtClean="0">
                <a:solidFill>
                  <a:prstClr val="black"/>
                </a:solidFill>
                <a:latin typeface="Lucida Console"/>
              </a:rPr>
              <a:t>?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,...);</a:t>
            </a:r>
          </a:p>
          <a:p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command_queue_2 </a:t>
            </a:r>
            <a:r>
              <a:rPr lang="fr-FR" sz="1600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fr-FR" sz="1600" dirty="0" err="1" smtClean="0">
                <a:solidFill>
                  <a:srgbClr val="0070C0"/>
                </a:solidFill>
                <a:latin typeface="Lucida Console"/>
              </a:rPr>
              <a:t>clCreateCommandQueue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fr-FR" sz="1600" dirty="0" err="1" smtClean="0">
                <a:solidFill>
                  <a:prstClr val="black"/>
                </a:solidFill>
                <a:latin typeface="Lucida Console"/>
              </a:rPr>
              <a:t>context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fr-FR" sz="1600" b="1" dirty="0" err="1" smtClean="0">
                <a:solidFill>
                  <a:prstClr val="black"/>
                </a:solidFill>
                <a:latin typeface="Lucida Console"/>
              </a:rPr>
              <a:t>dev</a:t>
            </a:r>
            <a:r>
              <a:rPr lang="fr-FR" sz="1600" b="1" dirty="0" smtClean="0">
                <a:solidFill>
                  <a:prstClr val="black"/>
                </a:solidFill>
                <a:latin typeface="Lucida Console"/>
              </a:rPr>
              <a:t>?</a:t>
            </a:r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,...);</a:t>
            </a:r>
          </a:p>
          <a:p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...</a:t>
            </a:r>
            <a:endParaRPr lang="fr-FR" sz="1600" dirty="0">
              <a:solidFill>
                <a:prstClr val="black"/>
              </a:solidFill>
              <a:latin typeface="Lucida Console"/>
            </a:endParaRPr>
          </a:p>
          <a:p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/* </a:t>
            </a:r>
            <a:r>
              <a:rPr lang="fr-FR" sz="1600" dirty="0" err="1" smtClean="0">
                <a:solidFill>
                  <a:srgbClr val="002060"/>
                </a:solidFill>
                <a:latin typeface="Lucida Console"/>
              </a:rPr>
              <a:t>Rest</a:t>
            </a:r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 of the program */</a:t>
            </a:r>
          </a:p>
          <a:p>
            <a:r>
              <a:rPr lang="fr-FR" sz="1600" dirty="0" smtClean="0">
                <a:solidFill>
                  <a:prstClr val="black"/>
                </a:solidFill>
                <a:latin typeface="Lucida Console"/>
              </a:rPr>
              <a:t>...</a:t>
            </a:r>
            <a:endParaRPr lang="fr-FR" sz="1600" dirty="0">
              <a:solidFill>
                <a:prstClr val="black"/>
              </a:solidFill>
              <a:latin typeface="Lucida Console"/>
            </a:endParaRPr>
          </a:p>
          <a:p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/* </a:t>
            </a:r>
            <a:r>
              <a:rPr lang="fr-FR" sz="1600" dirty="0" err="1" smtClean="0">
                <a:solidFill>
                  <a:srgbClr val="002060"/>
                </a:solidFill>
                <a:latin typeface="Lucida Console"/>
              </a:rPr>
              <a:t>Kernel</a:t>
            </a:r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 </a:t>
            </a:r>
            <a:r>
              <a:rPr lang="fr-FR" sz="1600" dirty="0" err="1" smtClean="0">
                <a:solidFill>
                  <a:srgbClr val="002060"/>
                </a:solidFill>
                <a:latin typeface="Lucida Console"/>
              </a:rPr>
              <a:t>Launch</a:t>
            </a:r>
            <a:r>
              <a:rPr lang="fr-FR" sz="1600" dirty="0" smtClean="0">
                <a:solidFill>
                  <a:srgbClr val="002060"/>
                </a:solidFill>
                <a:latin typeface="Lucida Console"/>
              </a:rPr>
              <a:t> */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(command_queue_1, kernel_r1, ...);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Lucida Console"/>
              </a:rPr>
              <a:t>clEnqueueNDRangeKernel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(command_queue_2, kernel_r2, ...);</a:t>
            </a:r>
            <a:endParaRPr lang="en-US" sz="1600" dirty="0"/>
          </a:p>
          <a:p>
            <a:endParaRPr lang="fr-FR" sz="1600" dirty="0" smtClean="0">
              <a:solidFill>
                <a:prstClr val="black"/>
              </a:solidFill>
              <a:latin typeface="Lucida Console"/>
            </a:endParaRPr>
          </a:p>
          <a:p>
            <a:endParaRPr lang="en-US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533">
            <a:off x="7334251" y="2251504"/>
            <a:ext cx="1283524" cy="9659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34" y="1219200"/>
            <a:ext cx="1470259" cy="10425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16304" r="13119" b="20616"/>
          <a:stretch/>
        </p:blipFill>
        <p:spPr>
          <a:xfrm rot="19869454">
            <a:off x="7474700" y="3233042"/>
            <a:ext cx="1405754" cy="822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6221" y="4371974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55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Queue-Device Binding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1749284"/>
            <a:ext cx="1356043" cy="2213114"/>
            <a:chOff x="1066800" y="1749284"/>
            <a:chExt cx="1356043" cy="221311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749284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901684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054084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70948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023348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175748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328148"/>
              <a:ext cx="898843" cy="63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45080" y="22613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545080" y="28709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2843" y="4495800"/>
            <a:ext cx="208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OpenCL</a:t>
            </a:r>
            <a:r>
              <a:rPr lang="en-US" sz="1800" dirty="0" smtClean="0"/>
              <a:t> Command Queues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533">
            <a:off x="6607196" y="3089704"/>
            <a:ext cx="1283524" cy="965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79" y="2057400"/>
            <a:ext cx="1470259" cy="104257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5" idx="3"/>
            <a:endCxn id="11" idx="1"/>
          </p:cNvCxnSpPr>
          <p:nvPr/>
        </p:nvCxnSpPr>
        <p:spPr bwMode="auto">
          <a:xfrm flipV="1">
            <a:off x="4419600" y="2578687"/>
            <a:ext cx="2082679" cy="477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30" idx="3"/>
            <a:endCxn id="10" idx="1"/>
          </p:cNvCxnSpPr>
          <p:nvPr/>
        </p:nvCxnSpPr>
        <p:spPr bwMode="auto">
          <a:xfrm flipV="1">
            <a:off x="4419600" y="3424211"/>
            <a:ext cx="2205004" cy="2417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30" idx="3"/>
          </p:cNvCxnSpPr>
          <p:nvPr/>
        </p:nvCxnSpPr>
        <p:spPr bwMode="auto">
          <a:xfrm>
            <a:off x="4419600" y="3665970"/>
            <a:ext cx="2351689" cy="8164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16304" r="13119" b="20616"/>
          <a:stretch/>
        </p:blipFill>
        <p:spPr>
          <a:xfrm rot="19869454">
            <a:off x="6747645" y="4071242"/>
            <a:ext cx="1405754" cy="8222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90561" y="4842304"/>
            <a:ext cx="463081" cy="49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25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949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473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99750"/>
            <a:ext cx="898843" cy="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2545080" y="348055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2545080" y="4100310"/>
          <a:ext cx="187452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5" idx="3"/>
          </p:cNvCxnSpPr>
          <p:nvPr/>
        </p:nvCxnSpPr>
        <p:spPr bwMode="auto">
          <a:xfrm>
            <a:off x="4419600" y="3056370"/>
            <a:ext cx="2209800" cy="367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1" idx="3"/>
          </p:cNvCxnSpPr>
          <p:nvPr/>
        </p:nvCxnSpPr>
        <p:spPr bwMode="auto">
          <a:xfrm>
            <a:off x="4419600" y="4285730"/>
            <a:ext cx="2351689" cy="196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5" idx="3"/>
            <a:endCxn id="11" idx="1"/>
          </p:cNvCxnSpPr>
          <p:nvPr/>
        </p:nvCxnSpPr>
        <p:spPr bwMode="auto">
          <a:xfrm>
            <a:off x="4419600" y="2446770"/>
            <a:ext cx="2082679" cy="1319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5" idx="3"/>
            <a:endCxn id="10" idx="1"/>
          </p:cNvCxnSpPr>
          <p:nvPr/>
        </p:nvCxnSpPr>
        <p:spPr bwMode="auto">
          <a:xfrm>
            <a:off x="4419600" y="2446770"/>
            <a:ext cx="2205004" cy="977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429432" y="2446770"/>
            <a:ext cx="2351689" cy="2035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5" idx="3"/>
          </p:cNvCxnSpPr>
          <p:nvPr/>
        </p:nvCxnSpPr>
        <p:spPr bwMode="auto">
          <a:xfrm>
            <a:off x="4419600" y="3056370"/>
            <a:ext cx="2351689" cy="14909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30" idx="3"/>
            <a:endCxn id="11" idx="1"/>
          </p:cNvCxnSpPr>
          <p:nvPr/>
        </p:nvCxnSpPr>
        <p:spPr bwMode="auto">
          <a:xfrm flipV="1">
            <a:off x="4419600" y="2578687"/>
            <a:ext cx="2082679" cy="10872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3"/>
            <a:endCxn id="10" idx="1"/>
          </p:cNvCxnSpPr>
          <p:nvPr/>
        </p:nvCxnSpPr>
        <p:spPr bwMode="auto">
          <a:xfrm flipV="1">
            <a:off x="4419600" y="3424211"/>
            <a:ext cx="2205004" cy="8615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1" idx="3"/>
            <a:endCxn id="11" idx="1"/>
          </p:cNvCxnSpPr>
          <p:nvPr/>
        </p:nvCxnSpPr>
        <p:spPr bwMode="auto">
          <a:xfrm flipV="1">
            <a:off x="4419600" y="2578687"/>
            <a:ext cx="2082679" cy="1707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010400" y="5334000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1" idx="3"/>
            <a:endCxn id="38" idx="1"/>
          </p:cNvCxnSpPr>
          <p:nvPr/>
        </p:nvCxnSpPr>
        <p:spPr bwMode="auto">
          <a:xfrm>
            <a:off x="4419600" y="4285730"/>
            <a:ext cx="2590800" cy="12329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0" idx="3"/>
            <a:endCxn id="38" idx="1"/>
          </p:cNvCxnSpPr>
          <p:nvPr/>
        </p:nvCxnSpPr>
        <p:spPr bwMode="auto">
          <a:xfrm>
            <a:off x="4419600" y="3665970"/>
            <a:ext cx="2590800" cy="1852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5" idx="3"/>
            <a:endCxn id="38" idx="1"/>
          </p:cNvCxnSpPr>
          <p:nvPr/>
        </p:nvCxnSpPr>
        <p:spPr bwMode="auto">
          <a:xfrm>
            <a:off x="4419600" y="3056370"/>
            <a:ext cx="2590800" cy="24622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5" idx="3"/>
            <a:endCxn id="38" idx="1"/>
          </p:cNvCxnSpPr>
          <p:nvPr/>
        </p:nvCxnSpPr>
        <p:spPr bwMode="auto">
          <a:xfrm>
            <a:off x="4419600" y="2446770"/>
            <a:ext cx="2590800" cy="30718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Footer Placeholder 20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simple </a:t>
            </a:r>
            <a:r>
              <a:rPr lang="en-US" dirty="0" err="1" smtClean="0"/>
              <a:t>OpenCL</a:t>
            </a:r>
            <a:r>
              <a:rPr lang="en-US" dirty="0" smtClean="0"/>
              <a:t> API extensions to decouple queues and devices</a:t>
            </a:r>
          </a:p>
          <a:p>
            <a:endParaRPr lang="en-US" dirty="0" smtClean="0"/>
          </a:p>
          <a:p>
            <a:r>
              <a:rPr lang="en-US" dirty="0" smtClean="0"/>
              <a:t>We design an example runtime system that automatically schedules queues across devices</a:t>
            </a:r>
          </a:p>
          <a:p>
            <a:pPr lvl="1"/>
            <a:r>
              <a:rPr lang="en-US" dirty="0" smtClean="0"/>
              <a:t>We call it </a:t>
            </a:r>
            <a:r>
              <a:rPr lang="en-US" dirty="0" err="1" smtClean="0"/>
              <a:t>MultiCL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evaluate our programming model and runtime on</a:t>
            </a:r>
          </a:p>
          <a:p>
            <a:pPr lvl="1"/>
            <a:r>
              <a:rPr lang="en-US" dirty="0" smtClean="0"/>
              <a:t>SNU-NPB </a:t>
            </a:r>
            <a:r>
              <a:rPr lang="en-US" dirty="0" err="1" smtClean="0"/>
              <a:t>OpenCL</a:t>
            </a:r>
            <a:r>
              <a:rPr lang="en-US" dirty="0" smtClean="0"/>
              <a:t> benchmarks</a:t>
            </a:r>
          </a:p>
          <a:p>
            <a:pPr lvl="1"/>
            <a:r>
              <a:rPr lang="en-US" dirty="0" smtClean="0"/>
              <a:t>A seismology simulation application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synergy-template-office2007-8</Template>
  <TotalTime>12341</TotalTime>
  <Words>1868</Words>
  <Application>Microsoft Office PowerPoint</Application>
  <PresentationFormat>On-screen Show (4:3)</PresentationFormat>
  <Paragraphs>586</Paragraphs>
  <Slides>46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Calibri</vt:lpstr>
      <vt:lpstr>Lucida Console</vt:lpstr>
      <vt:lpstr>Wingdings</vt:lpstr>
      <vt:lpstr>VT</vt:lpstr>
      <vt:lpstr>Automatic Command Queue Scheduling for Task-Parallel Workloads in OpenCL</vt:lpstr>
      <vt:lpstr>Accelerator Trends in HPC Systems</vt:lpstr>
      <vt:lpstr>Top500: Diversity Among Accelerators and Performance Shares</vt:lpstr>
      <vt:lpstr>Challenge: Complex Node Architectures</vt:lpstr>
      <vt:lpstr>The OpenCL Programming Model</vt:lpstr>
      <vt:lpstr>OpenCL Class Diagram</vt:lpstr>
      <vt:lpstr>OpenCL Issue: Queue-Device Binding</vt:lpstr>
      <vt:lpstr>OpenCL Queue-Device Binding</vt:lpstr>
      <vt:lpstr>Our Contributions</vt:lpstr>
      <vt:lpstr>Goal</vt:lpstr>
      <vt:lpstr>Goals of a Command Queue Scheduling System</vt:lpstr>
      <vt:lpstr>OpenCL API Extensions for Task Scheduling</vt:lpstr>
      <vt:lpstr>OpenCL API Extensions for Task Scheduling</vt:lpstr>
      <vt:lpstr>OpenCL API Extensions for Task Scheduling</vt:lpstr>
      <vt:lpstr>New API: clSetCommandQueueSchedProperty</vt:lpstr>
      <vt:lpstr>Kernel Launch API</vt:lpstr>
      <vt:lpstr>New API: clSetKernelWorkGroupInfo</vt:lpstr>
      <vt:lpstr>PowerPoint Presentation</vt:lpstr>
      <vt:lpstr>Another Approach</vt:lpstr>
      <vt:lpstr>PowerPoint Presentation</vt:lpstr>
      <vt:lpstr>Related Work for Task Scheduling</vt:lpstr>
      <vt:lpstr>Related Work: SOCL (with StarPU)</vt:lpstr>
      <vt:lpstr>Implementation of Runtime using SnuCL</vt:lpstr>
      <vt:lpstr>Implementation of Runtime using SnuCL</vt:lpstr>
      <vt:lpstr>Runtime Modules in MultiCL</vt:lpstr>
      <vt:lpstr>Command Queue Profiling Optimizations</vt:lpstr>
      <vt:lpstr>Mini-kernel Transformation</vt:lpstr>
      <vt:lpstr>Runtime Modules in MultiCL</vt:lpstr>
      <vt:lpstr>Evaluation</vt:lpstr>
      <vt:lpstr>FDM-Seismology</vt:lpstr>
      <vt:lpstr>FDM-Seismology</vt:lpstr>
      <vt:lpstr>FDM-Seismology</vt:lpstr>
      <vt:lpstr>PowerPoint Presentation</vt:lpstr>
      <vt:lpstr>PowerPoint Presentation</vt:lpstr>
      <vt:lpstr>FDM-Seismology Performance</vt:lpstr>
      <vt:lpstr>FDM-Seismology Iteration Details</vt:lpstr>
      <vt:lpstr>FDM-Seismology Kernel Distribution</vt:lpstr>
      <vt:lpstr>SNU-NPB Benchmarks for Multiple OpenCL Devices</vt:lpstr>
      <vt:lpstr>SNU-NPB Relative Performances (Single Command Queue)</vt:lpstr>
      <vt:lpstr>SNU-NPB Kernel-Device Distribution (Command Queue Count = 4)</vt:lpstr>
      <vt:lpstr>SNU-NPB (Command Queue Count = 4)</vt:lpstr>
      <vt:lpstr>Profiling Overhead in FT</vt:lpstr>
      <vt:lpstr>Effect of Data Caching</vt:lpstr>
      <vt:lpstr>Mini-kernel Profiling Impact with EP</vt:lpstr>
      <vt:lpstr>Conclusions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Runtime System for High Performance Clusters with Heterogeneous Computing Devices</dc:title>
  <dc:creator>Ashwin</dc:creator>
  <cp:lastModifiedBy>Aji, Ashwin</cp:lastModifiedBy>
  <cp:revision>2299</cp:revision>
  <dcterms:created xsi:type="dcterms:W3CDTF">2006-08-16T00:00:00Z</dcterms:created>
  <dcterms:modified xsi:type="dcterms:W3CDTF">2015-09-11T18:20:57Z</dcterms:modified>
</cp:coreProperties>
</file>