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compatMode="1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4" r:id="rId2"/>
    <p:sldId id="365" r:id="rId3"/>
    <p:sldId id="260" r:id="rId4"/>
    <p:sldId id="348" r:id="rId5"/>
    <p:sldId id="261" r:id="rId6"/>
    <p:sldId id="263" r:id="rId7"/>
    <p:sldId id="343" r:id="rId8"/>
    <p:sldId id="264" r:id="rId9"/>
    <p:sldId id="271" r:id="rId10"/>
    <p:sldId id="272" r:id="rId11"/>
    <p:sldId id="273" r:id="rId12"/>
    <p:sldId id="274" r:id="rId13"/>
    <p:sldId id="275" r:id="rId14"/>
    <p:sldId id="310" r:id="rId15"/>
    <p:sldId id="351" r:id="rId16"/>
    <p:sldId id="316" r:id="rId17"/>
    <p:sldId id="345" r:id="rId18"/>
    <p:sldId id="346" r:id="rId19"/>
    <p:sldId id="352" r:id="rId20"/>
    <p:sldId id="353" r:id="rId21"/>
    <p:sldId id="330" r:id="rId22"/>
    <p:sldId id="356" r:id="rId23"/>
    <p:sldId id="357" r:id="rId24"/>
    <p:sldId id="358" r:id="rId25"/>
    <p:sldId id="354" r:id="rId26"/>
    <p:sldId id="360" r:id="rId27"/>
    <p:sldId id="363" r:id="rId28"/>
    <p:sldId id="331" r:id="rId29"/>
    <p:sldId id="359" r:id="rId30"/>
    <p:sldId id="304" r:id="rId31"/>
    <p:sldId id="349" r:id="rId32"/>
    <p:sldId id="350" r:id="rId33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2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>
      <p:cViewPr varScale="1">
        <p:scale>
          <a:sx n="125" d="100"/>
          <a:sy n="125" d="100"/>
        </p:scale>
        <p:origin x="168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8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5AB46745-6CB9-6D44-814A-4DB17F0902BD}" type="datetimeFigureOut">
              <a:rPr lang="es-ES" altLang="en-US"/>
              <a:pPr/>
              <a:t>17/2/16</a:t>
            </a:fld>
            <a:endParaRPr lang="es-ES" alt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4304372F-CB6E-3F44-8D64-8D16110178A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89056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BD3920E0-6FF2-EB4D-A74F-C8930CD92F6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7506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EA48CD2-9A70-D34D-8F53-D8C1B21B2A8D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0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0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9E5AABD-94E9-514D-A855-D6E77BAF6816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0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B273EF7-5439-314C-B533-A0AF988758B2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270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270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6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3B77ECC-6529-9543-8042-7DB2FA21658C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2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23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98B610E-4263-E342-B4BF-4A1A21B4BBE1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475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93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8746102-0492-A544-B568-33B796B466B6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2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45F4511-D190-8B41-89D5-99D2B88EEC43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547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547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682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132679F-6DEB-6442-A7B3-462D9A60CD8A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2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8AB8298-CFCE-1146-AC81-B74FFB77E8BC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EA53232-1C41-7842-85E7-96D6E8D4DB36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782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19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9F556F2-66E0-E64D-BA72-A3E448FBCBDF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29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4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73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12C36FA5-C0DD-7B46-946A-6207F06CB61D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529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23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BAC0EAB-8DD7-B444-BE43-DD4798568EB0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30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4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34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C8C229-128F-AE45-AAA5-3503DF9365CB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31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444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044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17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57AC7582-0750-4349-A7C4-D1AE09DF651E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16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8F4FD372-AF07-FC4C-AC1D-BDB42DF3B872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6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837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61497A69-4359-974B-9EBB-ECCE49A42270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4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86BE9AE-590C-CB4A-8896-FAFD831825CD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34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A828DF6E-37A9-1B45-B9B1-C5FDB7E162A9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2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BCF89B7-A269-234B-B771-39973732CD0C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348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620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92BEBB30-A6C8-844F-B588-2564CC540C06}" type="slidenum">
              <a:rPr lang="es-ES" altLang="en-US" sz="14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s-E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065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56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7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97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1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1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5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0562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5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38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35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81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44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ángulo 9"/>
          <p:cNvSpPr>
            <a:spLocks noChangeArrowheads="1"/>
          </p:cNvSpPr>
          <p:nvPr userDrawn="1"/>
        </p:nvSpPr>
        <p:spPr bwMode="auto">
          <a:xfrm>
            <a:off x="0" y="6948488"/>
            <a:ext cx="10080625" cy="611187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/>
          </a:p>
        </p:txBody>
      </p:sp>
      <p:sp>
        <p:nvSpPr>
          <p:cNvPr id="1027" name="Rectángulo 2"/>
          <p:cNvSpPr>
            <a:spLocks noChangeArrowheads="1"/>
          </p:cNvSpPr>
          <p:nvPr userDrawn="1"/>
        </p:nvSpPr>
        <p:spPr bwMode="auto">
          <a:xfrm>
            <a:off x="0" y="7038975"/>
            <a:ext cx="10080625" cy="5207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/>
          </a:p>
        </p:txBody>
      </p:sp>
      <p:sp>
        <p:nvSpPr>
          <p:cNvPr id="102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30" name="Imagen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134225"/>
            <a:ext cx="331787" cy="33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uadroTexto 11"/>
          <p:cNvSpPr txBox="1">
            <a:spLocks noChangeArrowheads="1"/>
          </p:cNvSpPr>
          <p:nvPr userDrawn="1"/>
        </p:nvSpPr>
        <p:spPr bwMode="auto">
          <a:xfrm>
            <a:off x="6634163" y="7023100"/>
            <a:ext cx="3446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100" b="1">
                <a:solidFill>
                  <a:schemeClr val="bg1"/>
                </a:solidFill>
              </a:rPr>
              <a:t>Exploring the Suitability of Remote GPGPU Virtualization</a:t>
            </a:r>
          </a:p>
          <a:p>
            <a:pPr algn="r"/>
            <a:r>
              <a:rPr lang="en-US" altLang="en-US" sz="1100" b="1">
                <a:solidFill>
                  <a:schemeClr val="bg1"/>
                </a:solidFill>
              </a:rPr>
              <a:t> for the OpenACC Programming Model Using rCUDA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WenQuanYi Micro 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WenQuanYi Micro 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WenQuanYi Micro 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S PGothic" panose="020B0600070205080204" pitchFamily="34" charset="-128"/>
          <a:cs typeface="WenQuanYi Micro 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oleObject" Target="../embeddings/oleObject1.bin"/><Relationship Id="rId9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" y="2266950"/>
            <a:ext cx="10064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6793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Exploring the Suitability of Remote GPGPU Virtualization</a:t>
            </a:r>
          </a:p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 for the OpenACC Programming Model Using rCUDA </a:t>
            </a:r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543560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801938" y="3898900"/>
            <a:ext cx="4475162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1800" u="sng">
                <a:solidFill>
                  <a:srgbClr val="16165D"/>
                </a:solidFill>
              </a:rPr>
              <a:t>Adrián Castelló</a:t>
            </a:r>
            <a:r>
              <a:rPr lang="es-ES" altLang="en-US" sz="1800">
                <a:solidFill>
                  <a:srgbClr val="000000"/>
                </a:solidFill>
              </a:rPr>
              <a:t>, Antonio J. Peña, Rafael Mayo, Pavan Balaji and</a:t>
            </a:r>
            <a:r>
              <a:rPr lang="es-ES" altLang="en-US" sz="1800"/>
              <a:t> Enrique S. Quintana-Ortí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649538" y="4946650"/>
            <a:ext cx="49704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1800" b="1">
                <a:solidFill>
                  <a:srgbClr val="000000"/>
                </a:solidFill>
              </a:rPr>
              <a:t>Cluster 2015, September 9th – Chicago, USA</a:t>
            </a:r>
          </a:p>
        </p:txBody>
      </p:sp>
      <p:pic>
        <p:nvPicPr>
          <p:cNvPr id="4101" name="Imagen 3" descr="Argonne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5448300"/>
            <a:ext cx="30241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73263"/>
            <a:ext cx="7497762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5288"/>
            <a:ext cx="30130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95500"/>
            <a:ext cx="72644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5288"/>
            <a:ext cx="30130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73263"/>
            <a:ext cx="749776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5288"/>
            <a:ext cx="30130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939925"/>
            <a:ext cx="7596188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5288"/>
            <a:ext cx="30130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>
              <a:defRPr/>
            </a:pPr>
            <a:r>
              <a:rPr lang="en-US" sz="3600" i="1" dirty="0" err="1" smtClean="0">
                <a:solidFill>
                  <a:srgbClr val="002060"/>
                </a:solidFill>
                <a:ea typeface="+mj-ea"/>
              </a:rPr>
              <a:t>OpenACC</a:t>
            </a:r>
            <a:r>
              <a:rPr lang="en-US" sz="3600" i="1" dirty="0" smtClean="0">
                <a:solidFill>
                  <a:srgbClr val="002060"/>
                </a:solidFill>
                <a:ea typeface="+mj-ea"/>
              </a:rPr>
              <a:t/>
            </a:r>
            <a:br>
              <a:rPr lang="en-US" sz="3600" i="1" dirty="0" smtClean="0">
                <a:solidFill>
                  <a:srgbClr val="002060"/>
                </a:solidFill>
                <a:ea typeface="+mj-ea"/>
              </a:rPr>
            </a:br>
            <a:r>
              <a:rPr lang="en-US" sz="3600" dirty="0" smtClean="0">
                <a:solidFill>
                  <a:srgbClr val="002060"/>
                </a:solidFill>
                <a:ea typeface="+mj-ea"/>
              </a:rPr>
              <a:t>programming model</a:t>
            </a:r>
          </a:p>
        </p:txBody>
      </p:sp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719138" y="2339975"/>
            <a:ext cx="48450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High level GPU programming model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Developed by PGI, NVIDIA and Cray,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Based on compiler directives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OpenACC 2.0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>
              <a:defRPr/>
            </a:pPr>
            <a:r>
              <a:rPr lang="en-US" sz="3600" i="1" dirty="0" err="1" smtClean="0">
                <a:solidFill>
                  <a:srgbClr val="002060"/>
                </a:solidFill>
                <a:ea typeface="+mj-ea"/>
              </a:rPr>
              <a:t>OpenACC</a:t>
            </a:r>
            <a:r>
              <a:rPr lang="en-US" sz="3600" i="1" dirty="0" smtClean="0">
                <a:solidFill>
                  <a:srgbClr val="002060"/>
                </a:solidFill>
                <a:ea typeface="+mj-ea"/>
              </a:rPr>
              <a:t/>
            </a:r>
            <a:br>
              <a:rPr lang="en-US" sz="3600" i="1" dirty="0" smtClean="0">
                <a:solidFill>
                  <a:srgbClr val="002060"/>
                </a:solidFill>
                <a:ea typeface="+mj-ea"/>
              </a:rPr>
            </a:br>
            <a:r>
              <a:rPr lang="en-US" sz="3600" dirty="0" smtClean="0">
                <a:solidFill>
                  <a:srgbClr val="002060"/>
                </a:solidFill>
                <a:ea typeface="+mj-ea"/>
              </a:rPr>
              <a:t>programming model</a:t>
            </a: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4716463"/>
            <a:ext cx="39179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Imagen 1" descr="openacc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4787900"/>
            <a:ext cx="42481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CuadroTexto 5"/>
          <p:cNvSpPr txBox="1">
            <a:spLocks noChangeArrowheads="1"/>
          </p:cNvSpPr>
          <p:nvPr/>
        </p:nvSpPr>
        <p:spPr bwMode="auto">
          <a:xfrm>
            <a:off x="4794250" y="4500563"/>
            <a:ext cx="7842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8000" b="1">
                <a:solidFill>
                  <a:srgbClr val="202085"/>
                </a:solidFill>
              </a:rPr>
              <a:t>+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19138" y="2339975"/>
            <a:ext cx="48450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High level GPU programming model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Developed by PGI, NVIDIA and Cray,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Based on compiler directives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OpenACC 2.0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3"/>
          <p:cNvSpPr txBox="1">
            <a:spLocks noChangeArrowheads="1"/>
          </p:cNvSpPr>
          <p:nvPr/>
        </p:nvSpPr>
        <p:spPr bwMode="auto">
          <a:xfrm>
            <a:off x="681038" y="684213"/>
            <a:ext cx="4143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>
                <a:solidFill>
                  <a:srgbClr val="000080"/>
                </a:solidFill>
              </a:rPr>
              <a:t>Integration</a:t>
            </a:r>
          </a:p>
        </p:txBody>
      </p:sp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719138" y="1331913"/>
            <a:ext cx="84169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77470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Compilation:</a:t>
            </a:r>
          </a:p>
          <a:p>
            <a:pPr lvl="2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en-US" altLang="en-US" sz="2200">
                <a:solidFill>
                  <a:srgbClr val="000000"/>
                </a:solidFill>
              </a:rPr>
              <a:t>Compilation using keepptx flag is needed</a:t>
            </a:r>
          </a:p>
          <a:p>
            <a:pPr lvl="2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en-US" altLang="en-US" sz="2200">
                <a:solidFill>
                  <a:srgbClr val="000000"/>
                </a:solidFill>
              </a:rPr>
              <a:t>Low-level source code</a:t>
            </a:r>
          </a:p>
          <a:p>
            <a:pPr lvl="2" eaLnBrk="1">
              <a:lnSpc>
                <a:spcPct val="94000"/>
              </a:lnSpc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en-US" altLang="en-US" sz="2200">
                <a:solidFill>
                  <a:srgbClr val="000000"/>
                </a:solidFill>
              </a:rPr>
              <a:t>Compiled just in time in the GPGPU server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19138" y="3136900"/>
            <a:ext cx="9078912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77470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Implementation:</a:t>
            </a:r>
          </a:p>
          <a:p>
            <a:pPr lvl="2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en-US" altLang="en-US" sz="2200">
                <a:solidFill>
                  <a:srgbClr val="000000"/>
                </a:solidFill>
              </a:rPr>
              <a:t>cuModuleLoadData</a:t>
            </a:r>
          </a:p>
          <a:p>
            <a:pPr lvl="2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en-US" altLang="en-US" sz="2200">
                <a:solidFill>
                  <a:srgbClr val="000000"/>
                </a:solidFill>
              </a:rPr>
              <a:t>cuModuleGetFunction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9138" y="4794250"/>
            <a:ext cx="9078912" cy="1722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 marL="6477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200" b="1" dirty="0" smtClean="0"/>
              <a:t>Improvement:</a:t>
            </a:r>
          </a:p>
          <a:p>
            <a:pPr marL="774700" lvl="2" indent="-34290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§"/>
              <a:defRPr/>
            </a:pPr>
            <a:r>
              <a:rPr lang="en-US" sz="2200" dirty="0" err="1" smtClean="0"/>
              <a:t>cuModuleLoadData</a:t>
            </a:r>
            <a:r>
              <a:rPr lang="en-US" sz="2200" dirty="0" smtClean="0"/>
              <a:t> loads all the </a:t>
            </a:r>
            <a:r>
              <a:rPr lang="en-US" sz="2200" dirty="0" err="1" smtClean="0"/>
              <a:t>ptx</a:t>
            </a:r>
            <a:r>
              <a:rPr lang="en-US" sz="2200" dirty="0" smtClean="0"/>
              <a:t> files instead one by one and </a:t>
            </a:r>
          </a:p>
          <a:p>
            <a:pPr marL="431800" lvl="2" indent="0" eaLnBrk="1">
              <a:lnSpc>
                <a:spcPct val="93000"/>
              </a:lnSpc>
              <a:buClr>
                <a:srgbClr val="000000"/>
              </a:buClr>
              <a:buSzPct val="45000"/>
              <a:defRPr/>
            </a:pPr>
            <a:r>
              <a:rPr lang="es-ES" sz="2200" dirty="0" smtClean="0"/>
              <a:t>     s</a:t>
            </a:r>
            <a:r>
              <a:rPr lang="en-US" sz="2200" dirty="0" err="1" smtClean="0"/>
              <a:t>tores</a:t>
            </a:r>
            <a:r>
              <a:rPr lang="en-US" sz="2200" dirty="0" smtClean="0"/>
              <a:t> the data in contiguous memory addresses</a:t>
            </a:r>
          </a:p>
          <a:p>
            <a:pPr marL="774700" lvl="2" indent="-342900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§"/>
              <a:defRPr/>
            </a:pPr>
            <a:r>
              <a:rPr lang="en-US" sz="2200" dirty="0" err="1" smtClean="0"/>
              <a:t>cuModuleGetFunction</a:t>
            </a:r>
            <a:r>
              <a:rPr lang="en-US" sz="2200" dirty="0" smtClean="0"/>
              <a:t> iterates over these memory addresses</a:t>
            </a:r>
            <a:endParaRPr 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3"/>
          <p:cNvSpPr txBox="1">
            <a:spLocks noChangeArrowheads="1"/>
          </p:cNvSpPr>
          <p:nvPr/>
        </p:nvSpPr>
        <p:spPr bwMode="auto">
          <a:xfrm>
            <a:off x="681038" y="947738"/>
            <a:ext cx="64468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Hardware</a:t>
            </a:r>
          </a:p>
        </p:txBody>
      </p:sp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719138" y="1403350"/>
            <a:ext cx="784701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s-ES" altLang="en-US" sz="2200">
                <a:solidFill>
                  <a:srgbClr val="000000"/>
                </a:solidFill>
              </a:rPr>
              <a:t>Tintorrum: </a:t>
            </a:r>
            <a:r>
              <a:rPr lang="en-US" altLang="en-US" sz="2200">
                <a:solidFill>
                  <a:srgbClr val="000000"/>
                </a:solidFill>
              </a:rPr>
              <a:t>2-node system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2 x Intel Xeon E5520 (quad-core) at 2.27 GHz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24 GB of DDR3-1866 RAM memory. 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NVIDIA C2050 GPUs. 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Inter- node communications employ an InfiniBand (IB) QDR fabric.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Argonne: 2-node system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2 x Intel Xeon E52687W v2 (8 cores) at 3.4 GHz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64 GB od DDR3-1866 RAM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NVIDIA Tesla K40m GPU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n-US" altLang="en-US" sz="2200">
                <a:solidFill>
                  <a:srgbClr val="000000"/>
                </a:solidFill>
              </a:rPr>
              <a:t>Infniband FDR cluster network</a:t>
            </a:r>
          </a:p>
          <a:p>
            <a:pPr lvl="1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endParaRPr lang="en-U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endParaRPr lang="es-E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s-ES" altLang="en-US" sz="22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s-ES" altLang="en-US" sz="2200">
              <a:solidFill>
                <a:srgbClr val="000000"/>
              </a:solidFill>
            </a:endParaRP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47700" y="5003800"/>
            <a:ext cx="64468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Software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719138" y="5364163"/>
            <a:ext cx="724058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s-ES" altLang="en-US" sz="2200">
                <a:solidFill>
                  <a:srgbClr val="000000"/>
                </a:solidFill>
              </a:rPr>
              <a:t>Own microbenchmarks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s-ES" altLang="en-US" sz="2200">
                <a:solidFill>
                  <a:srgbClr val="000000"/>
                </a:solidFill>
              </a:rPr>
              <a:t>rCUDA 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es-ES" altLang="en-US" sz="2200">
                <a:solidFill>
                  <a:srgbClr val="000000"/>
                </a:solidFill>
              </a:rPr>
              <a:t>PGI 14.9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s-ES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3"/>
          <p:cNvSpPr txBox="1">
            <a:spLocks noChangeArrowheads="1"/>
          </p:cNvSpPr>
          <p:nvPr/>
        </p:nvSpPr>
        <p:spPr bwMode="auto">
          <a:xfrm>
            <a:off x="681038" y="611188"/>
            <a:ext cx="4143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Scenarios</a:t>
            </a:r>
          </a:p>
        </p:txBody>
      </p:sp>
      <p:pic>
        <p:nvPicPr>
          <p:cNvPr id="368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3109913"/>
            <a:ext cx="28463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redondeado 1"/>
          <p:cNvSpPr/>
          <p:nvPr/>
        </p:nvSpPr>
        <p:spPr bwMode="auto">
          <a:xfrm>
            <a:off x="1944688" y="3132138"/>
            <a:ext cx="1150937" cy="10080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ea typeface="ＭＳ Ｐゴシック" charset="0"/>
            </a:endParaRPr>
          </a:p>
        </p:txBody>
      </p:sp>
      <p:sp>
        <p:nvSpPr>
          <p:cNvPr id="36868" name="CuadroTexto 2"/>
          <p:cNvSpPr txBox="1">
            <a:spLocks noChangeArrowheads="1"/>
          </p:cNvSpPr>
          <p:nvPr/>
        </p:nvSpPr>
        <p:spPr bwMode="auto">
          <a:xfrm>
            <a:off x="2087563" y="3419475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2400" b="1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6" name="Conector recto de flecha 5"/>
          <p:cNvCxnSpPr/>
          <p:nvPr/>
        </p:nvCxnSpPr>
        <p:spPr bwMode="auto">
          <a:xfrm>
            <a:off x="3311525" y="3635375"/>
            <a:ext cx="1944688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870" name="CuadroTexto 6"/>
          <p:cNvSpPr txBox="1">
            <a:spLocks noChangeArrowheads="1"/>
          </p:cNvSpPr>
          <p:nvPr/>
        </p:nvSpPr>
        <p:spPr bwMode="auto">
          <a:xfrm>
            <a:off x="2808288" y="2627313"/>
            <a:ext cx="3322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cudaMemcpyHostToDevice()</a:t>
            </a:r>
          </a:p>
        </p:txBody>
      </p:sp>
      <p:sp>
        <p:nvSpPr>
          <p:cNvPr id="36871" name="CuadroTexto 10"/>
          <p:cNvSpPr txBox="1">
            <a:spLocks noChangeArrowheads="1"/>
          </p:cNvSpPr>
          <p:nvPr/>
        </p:nvSpPr>
        <p:spPr bwMode="auto">
          <a:xfrm>
            <a:off x="2808288" y="4427538"/>
            <a:ext cx="294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#pragma acc data copyin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3"/>
          <p:cNvSpPr txBox="1">
            <a:spLocks noChangeArrowheads="1"/>
          </p:cNvSpPr>
          <p:nvPr/>
        </p:nvSpPr>
        <p:spPr bwMode="auto">
          <a:xfrm>
            <a:off x="681038" y="611188"/>
            <a:ext cx="4143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Scenarios</a:t>
            </a:r>
          </a:p>
        </p:txBody>
      </p:sp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3109913"/>
            <a:ext cx="28463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redondeado 1"/>
          <p:cNvSpPr/>
          <p:nvPr/>
        </p:nvSpPr>
        <p:spPr bwMode="auto">
          <a:xfrm>
            <a:off x="1944688" y="3132138"/>
            <a:ext cx="1150937" cy="10080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ea typeface="ＭＳ Ｐゴシック" charset="0"/>
            </a:endParaRPr>
          </a:p>
        </p:txBody>
      </p:sp>
      <p:sp>
        <p:nvSpPr>
          <p:cNvPr id="38916" name="CuadroTexto 2"/>
          <p:cNvSpPr txBox="1">
            <a:spLocks noChangeArrowheads="1"/>
          </p:cNvSpPr>
          <p:nvPr/>
        </p:nvSpPr>
        <p:spPr bwMode="auto">
          <a:xfrm>
            <a:off x="2087563" y="3419475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2400" b="1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917" name="CuadroTexto 6"/>
          <p:cNvSpPr txBox="1">
            <a:spLocks noChangeArrowheads="1"/>
          </p:cNvSpPr>
          <p:nvPr/>
        </p:nvSpPr>
        <p:spPr bwMode="auto">
          <a:xfrm>
            <a:off x="5400675" y="2555875"/>
            <a:ext cx="296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Kernel&lt;&lt;&lt;grid,block&gt;&gt;&gt;()</a:t>
            </a:r>
          </a:p>
        </p:txBody>
      </p:sp>
      <p:sp>
        <p:nvSpPr>
          <p:cNvPr id="38918" name="CuadroTexto 8"/>
          <p:cNvSpPr txBox="1">
            <a:spLocks noChangeArrowheads="1"/>
          </p:cNvSpPr>
          <p:nvPr/>
        </p:nvSpPr>
        <p:spPr bwMode="auto">
          <a:xfrm>
            <a:off x="5040313" y="4356100"/>
            <a:ext cx="4046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#pragma acc (kernels|parallel) loop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5875" y="2266950"/>
            <a:ext cx="10064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6793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Exploring the Suitability of Remote GPGPU Virtualization</a:t>
            </a:r>
          </a:p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 for the OpenACC Programming Model Using rCUDA </a:t>
            </a:r>
          </a:p>
        </p:txBody>
      </p:sp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543560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801938" y="3898900"/>
            <a:ext cx="4475162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1800" u="sng">
                <a:solidFill>
                  <a:srgbClr val="16165D"/>
                </a:solidFill>
              </a:rPr>
              <a:t>Adrián Castelló</a:t>
            </a:r>
            <a:r>
              <a:rPr lang="es-ES" altLang="en-US" sz="1800">
                <a:solidFill>
                  <a:srgbClr val="000000"/>
                </a:solidFill>
              </a:rPr>
              <a:t>, Antonio J. Peña, Rafael Mayo, Pavan Balaji and</a:t>
            </a:r>
            <a:r>
              <a:rPr lang="es-ES" altLang="en-US" sz="1800"/>
              <a:t> Enrique S. Quintana-Ortí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649538" y="4946650"/>
            <a:ext cx="49704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1800" b="1">
                <a:solidFill>
                  <a:srgbClr val="000000"/>
                </a:solidFill>
              </a:rPr>
              <a:t>Cluster 2015, September 9th – Chicago, USA</a:t>
            </a:r>
          </a:p>
        </p:txBody>
      </p:sp>
      <p:pic>
        <p:nvPicPr>
          <p:cNvPr id="6149" name="Imagen 3" descr="Argonne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5448300"/>
            <a:ext cx="30241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3"/>
          <p:cNvSpPr txBox="1">
            <a:spLocks noChangeArrowheads="1"/>
          </p:cNvSpPr>
          <p:nvPr/>
        </p:nvSpPr>
        <p:spPr bwMode="auto">
          <a:xfrm>
            <a:off x="681038" y="611188"/>
            <a:ext cx="4143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Scenarios</a:t>
            </a:r>
          </a:p>
        </p:txBody>
      </p:sp>
      <p:pic>
        <p:nvPicPr>
          <p:cNvPr id="409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3109913"/>
            <a:ext cx="2846387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redondeado 1"/>
          <p:cNvSpPr/>
          <p:nvPr/>
        </p:nvSpPr>
        <p:spPr bwMode="auto">
          <a:xfrm>
            <a:off x="1944688" y="3132138"/>
            <a:ext cx="1150937" cy="10080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ea typeface="ＭＳ Ｐゴシック" charset="0"/>
            </a:endParaRPr>
          </a:p>
        </p:txBody>
      </p:sp>
      <p:sp>
        <p:nvSpPr>
          <p:cNvPr id="40964" name="CuadroTexto 2"/>
          <p:cNvSpPr txBox="1">
            <a:spLocks noChangeArrowheads="1"/>
          </p:cNvSpPr>
          <p:nvPr/>
        </p:nvSpPr>
        <p:spPr bwMode="auto">
          <a:xfrm>
            <a:off x="2087563" y="3419475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2400" b="1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6" name="Conector recto de flecha 5"/>
          <p:cNvCxnSpPr/>
          <p:nvPr/>
        </p:nvCxnSpPr>
        <p:spPr bwMode="auto">
          <a:xfrm flipH="1">
            <a:off x="3311525" y="3635375"/>
            <a:ext cx="1944688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66" name="CuadroTexto 6"/>
          <p:cNvSpPr txBox="1">
            <a:spLocks noChangeArrowheads="1"/>
          </p:cNvSpPr>
          <p:nvPr/>
        </p:nvSpPr>
        <p:spPr bwMode="auto">
          <a:xfrm>
            <a:off x="2808288" y="2627313"/>
            <a:ext cx="3322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cudaMemcpyDeviceToHost()</a:t>
            </a:r>
          </a:p>
        </p:txBody>
      </p:sp>
      <p:sp>
        <p:nvSpPr>
          <p:cNvPr id="40967" name="CuadroTexto 10"/>
          <p:cNvSpPr txBox="1">
            <a:spLocks noChangeArrowheads="1"/>
          </p:cNvSpPr>
          <p:nvPr/>
        </p:nvSpPr>
        <p:spPr bwMode="auto">
          <a:xfrm>
            <a:off x="2808288" y="4427538"/>
            <a:ext cx="3097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#pragma acc data copyout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3"/>
          <p:cNvSpPr txBox="1">
            <a:spLocks noChangeArrowheads="1"/>
          </p:cNvSpPr>
          <p:nvPr/>
        </p:nvSpPr>
        <p:spPr bwMode="auto">
          <a:xfrm>
            <a:off x="576263" y="250825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OpenACC double buffer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2087563" y="2555875"/>
            <a:ext cx="1512887" cy="12239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solidFill>
                <a:schemeClr val="bg1"/>
              </a:solidFill>
              <a:ea typeface="ＭＳ Ｐゴシック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dirty="0">
                <a:solidFill>
                  <a:schemeClr val="bg1"/>
                </a:solidFill>
                <a:ea typeface="ＭＳ Ｐゴシック" charset="0"/>
              </a:rPr>
              <a:t>MAIN MEMORY</a:t>
            </a:r>
          </a:p>
        </p:txBody>
      </p:sp>
      <p:sp>
        <p:nvSpPr>
          <p:cNvPr id="43011" name="Rectángulo 4"/>
          <p:cNvSpPr>
            <a:spLocks noChangeArrowheads="1"/>
          </p:cNvSpPr>
          <p:nvPr/>
        </p:nvSpPr>
        <p:spPr bwMode="auto">
          <a:xfrm>
            <a:off x="5832475" y="2555875"/>
            <a:ext cx="1511300" cy="12239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solidFill>
                <a:srgbClr val="FFFFFF"/>
              </a:solidFill>
              <a:ea typeface="ＭＳ Ｐゴシック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>
                <a:solidFill>
                  <a:srgbClr val="FFFFFF"/>
                </a:solidFill>
                <a:ea typeface="ＭＳ Ｐゴシック" charset="-128"/>
              </a:rPr>
              <a:t>GPU MEMORY</a:t>
            </a:r>
          </a:p>
        </p:txBody>
      </p:sp>
      <p:sp>
        <p:nvSpPr>
          <p:cNvPr id="43012" name="Rectángulo redondeado 2"/>
          <p:cNvSpPr>
            <a:spLocks noChangeArrowheads="1"/>
          </p:cNvSpPr>
          <p:nvPr/>
        </p:nvSpPr>
        <p:spPr bwMode="auto">
          <a:xfrm>
            <a:off x="4535488" y="2555875"/>
            <a:ext cx="28892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3013" name="Rectángulo redondeado 6"/>
          <p:cNvSpPr>
            <a:spLocks noChangeArrowheads="1"/>
          </p:cNvSpPr>
          <p:nvPr/>
        </p:nvSpPr>
        <p:spPr bwMode="auto">
          <a:xfrm>
            <a:off x="4535488" y="3203575"/>
            <a:ext cx="28892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3014" name="CuadroTexto 3"/>
          <p:cNvSpPr txBox="1">
            <a:spLocks noChangeArrowheads="1"/>
          </p:cNvSpPr>
          <p:nvPr/>
        </p:nvSpPr>
        <p:spPr bwMode="auto">
          <a:xfrm>
            <a:off x="4248150" y="2124075"/>
            <a:ext cx="91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Buffers</a:t>
            </a:r>
          </a:p>
        </p:txBody>
      </p:sp>
      <p:sp>
        <p:nvSpPr>
          <p:cNvPr id="49159" name="CuadroTexto 8"/>
          <p:cNvSpPr txBox="1">
            <a:spLocks noChangeArrowheads="1"/>
          </p:cNvSpPr>
          <p:nvPr/>
        </p:nvSpPr>
        <p:spPr bwMode="auto">
          <a:xfrm>
            <a:off x="2808288" y="4500563"/>
            <a:ext cx="373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16MB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pinned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memory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by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3"/>
          <p:cNvSpPr txBox="1">
            <a:spLocks noChangeArrowheads="1"/>
          </p:cNvSpPr>
          <p:nvPr/>
        </p:nvSpPr>
        <p:spPr bwMode="auto">
          <a:xfrm>
            <a:off x="576263" y="250825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OpenACC double buffer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2087563" y="2555875"/>
            <a:ext cx="1512887" cy="12239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solidFill>
                <a:schemeClr val="bg1"/>
              </a:solidFill>
              <a:ea typeface="ＭＳ Ｐゴシック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dirty="0">
                <a:solidFill>
                  <a:schemeClr val="bg1"/>
                </a:solidFill>
                <a:ea typeface="ＭＳ Ｐゴシック" charset="0"/>
              </a:rPr>
              <a:t>MAIN MEMORY</a:t>
            </a:r>
          </a:p>
        </p:txBody>
      </p:sp>
      <p:sp>
        <p:nvSpPr>
          <p:cNvPr id="44035" name="Rectángulo 4"/>
          <p:cNvSpPr>
            <a:spLocks noChangeArrowheads="1"/>
          </p:cNvSpPr>
          <p:nvPr/>
        </p:nvSpPr>
        <p:spPr bwMode="auto">
          <a:xfrm>
            <a:off x="5832475" y="2555875"/>
            <a:ext cx="1511300" cy="12239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solidFill>
                <a:srgbClr val="FFFFFF"/>
              </a:solidFill>
              <a:ea typeface="ＭＳ Ｐゴシック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>
                <a:solidFill>
                  <a:srgbClr val="FFFFFF"/>
                </a:solidFill>
                <a:ea typeface="ＭＳ Ｐゴシック" charset="-128"/>
              </a:rPr>
              <a:t>GPU MEMORY</a:t>
            </a:r>
          </a:p>
        </p:txBody>
      </p:sp>
      <p:sp>
        <p:nvSpPr>
          <p:cNvPr id="44036" name="Rectángulo redondeado 2"/>
          <p:cNvSpPr>
            <a:spLocks noChangeArrowheads="1"/>
          </p:cNvSpPr>
          <p:nvPr/>
        </p:nvSpPr>
        <p:spPr bwMode="auto">
          <a:xfrm>
            <a:off x="4535488" y="2555875"/>
            <a:ext cx="288925" cy="64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4037" name="Rectángulo redondeado 6"/>
          <p:cNvSpPr>
            <a:spLocks noChangeArrowheads="1"/>
          </p:cNvSpPr>
          <p:nvPr/>
        </p:nvSpPr>
        <p:spPr bwMode="auto">
          <a:xfrm>
            <a:off x="4535488" y="3203575"/>
            <a:ext cx="28892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4038" name="CuadroTexto 3"/>
          <p:cNvSpPr txBox="1">
            <a:spLocks noChangeArrowheads="1"/>
          </p:cNvSpPr>
          <p:nvPr/>
        </p:nvSpPr>
        <p:spPr bwMode="auto">
          <a:xfrm>
            <a:off x="4248150" y="2124075"/>
            <a:ext cx="91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Buffers</a:t>
            </a:r>
          </a:p>
        </p:txBody>
      </p:sp>
      <p:cxnSp>
        <p:nvCxnSpPr>
          <p:cNvPr id="8" name="Conector recto de flecha 7"/>
          <p:cNvCxnSpPr>
            <a:stCxn id="2" idx="3"/>
            <a:endCxn id="44036" idx="1"/>
          </p:cNvCxnSpPr>
          <p:nvPr/>
        </p:nvCxnSpPr>
        <p:spPr bwMode="auto">
          <a:xfrm flipV="1">
            <a:off x="3600450" y="2879725"/>
            <a:ext cx="935038" cy="2873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uadroTexto 8"/>
          <p:cNvSpPr txBox="1">
            <a:spLocks noChangeArrowheads="1"/>
          </p:cNvSpPr>
          <p:nvPr/>
        </p:nvSpPr>
        <p:spPr bwMode="auto">
          <a:xfrm>
            <a:off x="2808288" y="4500563"/>
            <a:ext cx="373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16MB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pinned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memory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by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/>
          <p:cNvSpPr txBox="1">
            <a:spLocks noChangeArrowheads="1"/>
          </p:cNvSpPr>
          <p:nvPr/>
        </p:nvSpPr>
        <p:spPr bwMode="auto">
          <a:xfrm>
            <a:off x="576263" y="250825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OpenACC double buffer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2087563" y="2555875"/>
            <a:ext cx="1512887" cy="12239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solidFill>
                <a:schemeClr val="bg1"/>
              </a:solidFill>
              <a:ea typeface="ＭＳ Ｐゴシック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dirty="0">
                <a:solidFill>
                  <a:schemeClr val="bg1"/>
                </a:solidFill>
                <a:ea typeface="ＭＳ Ｐゴシック" charset="0"/>
              </a:rPr>
              <a:t>MAIN MEMORY</a:t>
            </a:r>
          </a:p>
        </p:txBody>
      </p:sp>
      <p:sp>
        <p:nvSpPr>
          <p:cNvPr id="45059" name="Rectángulo 4"/>
          <p:cNvSpPr>
            <a:spLocks noChangeArrowheads="1"/>
          </p:cNvSpPr>
          <p:nvPr/>
        </p:nvSpPr>
        <p:spPr bwMode="auto">
          <a:xfrm>
            <a:off x="5832475" y="2555875"/>
            <a:ext cx="1511300" cy="12239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solidFill>
                <a:srgbClr val="FFFFFF"/>
              </a:solidFill>
              <a:ea typeface="ＭＳ Ｐゴシック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>
                <a:solidFill>
                  <a:srgbClr val="FFFFFF"/>
                </a:solidFill>
                <a:ea typeface="ＭＳ Ｐゴシック" charset="-128"/>
              </a:rPr>
              <a:t>GPU MEMORY</a:t>
            </a:r>
          </a:p>
        </p:txBody>
      </p:sp>
      <p:sp>
        <p:nvSpPr>
          <p:cNvPr id="45060" name="Rectángulo redondeado 2"/>
          <p:cNvSpPr>
            <a:spLocks noChangeArrowheads="1"/>
          </p:cNvSpPr>
          <p:nvPr/>
        </p:nvSpPr>
        <p:spPr bwMode="auto">
          <a:xfrm>
            <a:off x="4535488" y="2555875"/>
            <a:ext cx="28892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5061" name="Rectángulo redondeado 6"/>
          <p:cNvSpPr>
            <a:spLocks noChangeArrowheads="1"/>
          </p:cNvSpPr>
          <p:nvPr/>
        </p:nvSpPr>
        <p:spPr bwMode="auto">
          <a:xfrm>
            <a:off x="4535488" y="3203575"/>
            <a:ext cx="288925" cy="647700"/>
          </a:xfrm>
          <a:prstGeom prst="roundRect">
            <a:avLst>
              <a:gd name="adj" fmla="val 16667"/>
            </a:avLst>
          </a:prstGeom>
          <a:solidFill>
            <a:srgbClr val="33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5062" name="CuadroTexto 3"/>
          <p:cNvSpPr txBox="1">
            <a:spLocks noChangeArrowheads="1"/>
          </p:cNvSpPr>
          <p:nvPr/>
        </p:nvSpPr>
        <p:spPr bwMode="auto">
          <a:xfrm>
            <a:off x="4248150" y="2124075"/>
            <a:ext cx="91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Buffers</a:t>
            </a:r>
          </a:p>
        </p:txBody>
      </p:sp>
      <p:cxnSp>
        <p:nvCxnSpPr>
          <p:cNvPr id="8" name="Conector recto de flecha 7"/>
          <p:cNvCxnSpPr>
            <a:stCxn id="2" idx="3"/>
            <a:endCxn id="45061" idx="1"/>
          </p:cNvCxnSpPr>
          <p:nvPr/>
        </p:nvCxnSpPr>
        <p:spPr bwMode="auto">
          <a:xfrm>
            <a:off x="3600450" y="3167063"/>
            <a:ext cx="935038" cy="3603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>
            <a:stCxn id="45060" idx="3"/>
            <a:endCxn id="45059" idx="1"/>
          </p:cNvCxnSpPr>
          <p:nvPr/>
        </p:nvCxnSpPr>
        <p:spPr bwMode="auto">
          <a:xfrm>
            <a:off x="4824413" y="2879725"/>
            <a:ext cx="1008062" cy="2873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CuadroTexto 8"/>
          <p:cNvSpPr txBox="1">
            <a:spLocks noChangeArrowheads="1"/>
          </p:cNvSpPr>
          <p:nvPr/>
        </p:nvSpPr>
        <p:spPr bwMode="auto">
          <a:xfrm>
            <a:off x="2808288" y="4500563"/>
            <a:ext cx="373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16MB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pinned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memory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by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3"/>
          <p:cNvSpPr txBox="1">
            <a:spLocks noChangeArrowheads="1"/>
          </p:cNvSpPr>
          <p:nvPr/>
        </p:nvSpPr>
        <p:spPr bwMode="auto">
          <a:xfrm>
            <a:off x="576263" y="250825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OpenACC double buffer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2087563" y="2555875"/>
            <a:ext cx="1512887" cy="12239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s-ES" dirty="0">
              <a:solidFill>
                <a:schemeClr val="bg1"/>
              </a:solidFill>
              <a:ea typeface="ＭＳ Ｐゴシック" charset="0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dirty="0">
                <a:solidFill>
                  <a:schemeClr val="bg1"/>
                </a:solidFill>
                <a:ea typeface="ＭＳ Ｐゴシック" charset="0"/>
              </a:rPr>
              <a:t>MAIN MEMORY</a:t>
            </a:r>
          </a:p>
        </p:txBody>
      </p:sp>
      <p:sp>
        <p:nvSpPr>
          <p:cNvPr id="46083" name="Rectángulo 4"/>
          <p:cNvSpPr>
            <a:spLocks noChangeArrowheads="1"/>
          </p:cNvSpPr>
          <p:nvPr/>
        </p:nvSpPr>
        <p:spPr bwMode="auto">
          <a:xfrm>
            <a:off x="5832475" y="2555875"/>
            <a:ext cx="1511300" cy="12239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solidFill>
                <a:srgbClr val="FFFFFF"/>
              </a:solidFill>
              <a:ea typeface="ＭＳ Ｐゴシック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>
                <a:solidFill>
                  <a:srgbClr val="FFFFFF"/>
                </a:solidFill>
                <a:ea typeface="ＭＳ Ｐゴシック" charset="-128"/>
              </a:rPr>
              <a:t>GPU MEMORY</a:t>
            </a:r>
          </a:p>
        </p:txBody>
      </p:sp>
      <p:sp>
        <p:nvSpPr>
          <p:cNvPr id="46084" name="Rectángulo redondeado 2"/>
          <p:cNvSpPr>
            <a:spLocks noChangeArrowheads="1"/>
          </p:cNvSpPr>
          <p:nvPr/>
        </p:nvSpPr>
        <p:spPr bwMode="auto">
          <a:xfrm>
            <a:off x="4535488" y="2555875"/>
            <a:ext cx="288925" cy="64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6085" name="Rectángulo redondeado 6"/>
          <p:cNvSpPr>
            <a:spLocks noChangeArrowheads="1"/>
          </p:cNvSpPr>
          <p:nvPr/>
        </p:nvSpPr>
        <p:spPr bwMode="auto">
          <a:xfrm>
            <a:off x="4535488" y="3203575"/>
            <a:ext cx="288925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" altLang="en-US">
              <a:ea typeface="ＭＳ Ｐゴシック" charset="-128"/>
            </a:endParaRPr>
          </a:p>
        </p:txBody>
      </p:sp>
      <p:sp>
        <p:nvSpPr>
          <p:cNvPr id="46086" name="CuadroTexto 3"/>
          <p:cNvSpPr txBox="1">
            <a:spLocks noChangeArrowheads="1"/>
          </p:cNvSpPr>
          <p:nvPr/>
        </p:nvSpPr>
        <p:spPr bwMode="auto">
          <a:xfrm>
            <a:off x="4248150" y="2124075"/>
            <a:ext cx="911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Buffers</a:t>
            </a:r>
          </a:p>
        </p:txBody>
      </p:sp>
      <p:cxnSp>
        <p:nvCxnSpPr>
          <p:cNvPr id="8" name="Conector recto de flecha 7"/>
          <p:cNvCxnSpPr>
            <a:stCxn id="2" idx="3"/>
            <a:endCxn id="46084" idx="1"/>
          </p:cNvCxnSpPr>
          <p:nvPr/>
        </p:nvCxnSpPr>
        <p:spPr bwMode="auto">
          <a:xfrm flipV="1">
            <a:off x="3600450" y="2879725"/>
            <a:ext cx="935038" cy="28733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ector recto de flecha 10"/>
          <p:cNvCxnSpPr>
            <a:stCxn id="46085" idx="3"/>
            <a:endCxn id="46083" idx="1"/>
          </p:cNvCxnSpPr>
          <p:nvPr/>
        </p:nvCxnSpPr>
        <p:spPr bwMode="auto">
          <a:xfrm flipV="1">
            <a:off x="4824413" y="3167063"/>
            <a:ext cx="1008062" cy="3603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9" name="CuadroTexto 2"/>
          <p:cNvSpPr txBox="1">
            <a:spLocks noChangeArrowheads="1"/>
          </p:cNvSpPr>
          <p:nvPr/>
        </p:nvSpPr>
        <p:spPr bwMode="auto">
          <a:xfrm>
            <a:off x="792163" y="4859338"/>
            <a:ext cx="784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2400" b="1">
                <a:solidFill>
                  <a:srgbClr val="16165D"/>
                </a:solidFill>
              </a:rPr>
              <a:t>Pinned memory performs better than pageable one!!</a:t>
            </a:r>
          </a:p>
        </p:txBody>
      </p:sp>
      <p:sp>
        <p:nvSpPr>
          <p:cNvPr id="12" name="CuadroTexto 8"/>
          <p:cNvSpPr txBox="1">
            <a:spLocks noChangeArrowheads="1"/>
          </p:cNvSpPr>
          <p:nvPr/>
        </p:nvSpPr>
        <p:spPr bwMode="auto">
          <a:xfrm>
            <a:off x="2808288" y="4500563"/>
            <a:ext cx="373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16MB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pinned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memory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by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a typeface="MS PGothic" charset="0"/>
                <a:cs typeface="MS PGothic" charset="0"/>
              </a:rPr>
              <a:t>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3"/>
          <p:cNvSpPr txBox="1">
            <a:spLocks noChangeArrowheads="1"/>
          </p:cNvSpPr>
          <p:nvPr/>
        </p:nvSpPr>
        <p:spPr bwMode="auto">
          <a:xfrm>
            <a:off x="576263" y="11113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Data transfers (K40 + IB FDR)</a:t>
            </a:r>
          </a:p>
        </p:txBody>
      </p:sp>
      <p:pic>
        <p:nvPicPr>
          <p:cNvPr id="47106" name="Imagen 1" descr="h2d_CUD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58888"/>
            <a:ext cx="4584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Imagen 2" descr="h2d_rCUD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58888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Imagen 3" descr="d2h_CUD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067175"/>
            <a:ext cx="457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Imagen 4" descr="d2h_rCUDA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4067175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cto 6"/>
          <p:cNvCxnSpPr/>
          <p:nvPr/>
        </p:nvCxnSpPr>
        <p:spPr bwMode="auto">
          <a:xfrm>
            <a:off x="5184775" y="0"/>
            <a:ext cx="0" cy="69484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111" name="CuadroTexto 7"/>
          <p:cNvSpPr txBox="1">
            <a:spLocks noChangeArrowheads="1"/>
          </p:cNvSpPr>
          <p:nvPr/>
        </p:nvSpPr>
        <p:spPr bwMode="auto">
          <a:xfrm>
            <a:off x="1727200" y="900113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OpenACC+CUDA</a:t>
            </a:r>
          </a:p>
        </p:txBody>
      </p:sp>
      <p:sp>
        <p:nvSpPr>
          <p:cNvPr id="47112" name="CuadroTexto 10"/>
          <p:cNvSpPr txBox="1">
            <a:spLocks noChangeArrowheads="1"/>
          </p:cNvSpPr>
          <p:nvPr/>
        </p:nvSpPr>
        <p:spPr bwMode="auto">
          <a:xfrm>
            <a:off x="6840538" y="900113"/>
            <a:ext cx="210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OpenACC+rCUDA</a:t>
            </a:r>
          </a:p>
        </p:txBody>
      </p:sp>
      <p:cxnSp>
        <p:nvCxnSpPr>
          <p:cNvPr id="14" name="Conector recto 13"/>
          <p:cNvCxnSpPr/>
          <p:nvPr/>
        </p:nvCxnSpPr>
        <p:spPr bwMode="auto">
          <a:xfrm>
            <a:off x="0" y="3924300"/>
            <a:ext cx="100806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114" name="CuadroTexto 14"/>
          <p:cNvSpPr txBox="1">
            <a:spLocks noChangeArrowheads="1"/>
          </p:cNvSpPr>
          <p:nvPr/>
        </p:nvSpPr>
        <p:spPr bwMode="auto">
          <a:xfrm rot="-5400000">
            <a:off x="-442119" y="2421732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Host to Device</a:t>
            </a:r>
          </a:p>
        </p:txBody>
      </p:sp>
      <p:sp>
        <p:nvSpPr>
          <p:cNvPr id="47115" name="CuadroTexto 17"/>
          <p:cNvSpPr txBox="1">
            <a:spLocks noChangeArrowheads="1"/>
          </p:cNvSpPr>
          <p:nvPr/>
        </p:nvSpPr>
        <p:spPr bwMode="auto">
          <a:xfrm rot="-5400000">
            <a:off x="-442119" y="5301457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Device to Host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576263" y="11113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Data transfers (K40 + IB FDR)</a:t>
            </a:r>
          </a:p>
        </p:txBody>
      </p:sp>
      <p:pic>
        <p:nvPicPr>
          <p:cNvPr id="48130" name="Imagen 1" descr="h2d_CUD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58888"/>
            <a:ext cx="4584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Imagen 2" descr="h2d_rCUD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58888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Imagen 3" descr="d2h_CUD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067175"/>
            <a:ext cx="457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Imagen 4" descr="d2h_rCUDA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4067175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cto 6"/>
          <p:cNvCxnSpPr/>
          <p:nvPr/>
        </p:nvCxnSpPr>
        <p:spPr bwMode="auto">
          <a:xfrm>
            <a:off x="5184775" y="0"/>
            <a:ext cx="0" cy="69484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35" name="CuadroTexto 7"/>
          <p:cNvSpPr txBox="1">
            <a:spLocks noChangeArrowheads="1"/>
          </p:cNvSpPr>
          <p:nvPr/>
        </p:nvSpPr>
        <p:spPr bwMode="auto">
          <a:xfrm>
            <a:off x="1727200" y="900113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OpenACC+CUDA</a:t>
            </a:r>
          </a:p>
        </p:txBody>
      </p:sp>
      <p:sp>
        <p:nvSpPr>
          <p:cNvPr id="48136" name="CuadroTexto 10"/>
          <p:cNvSpPr txBox="1">
            <a:spLocks noChangeArrowheads="1"/>
          </p:cNvSpPr>
          <p:nvPr/>
        </p:nvSpPr>
        <p:spPr bwMode="auto">
          <a:xfrm>
            <a:off x="6840538" y="900113"/>
            <a:ext cx="210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OpenACC+rCUDA</a:t>
            </a:r>
          </a:p>
        </p:txBody>
      </p:sp>
      <p:cxnSp>
        <p:nvCxnSpPr>
          <p:cNvPr id="14" name="Conector recto 13"/>
          <p:cNvCxnSpPr/>
          <p:nvPr/>
        </p:nvCxnSpPr>
        <p:spPr bwMode="auto">
          <a:xfrm>
            <a:off x="0" y="3924300"/>
            <a:ext cx="100806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38" name="CuadroTexto 14"/>
          <p:cNvSpPr txBox="1">
            <a:spLocks noChangeArrowheads="1"/>
          </p:cNvSpPr>
          <p:nvPr/>
        </p:nvSpPr>
        <p:spPr bwMode="auto">
          <a:xfrm rot="-5400000">
            <a:off x="-442119" y="2421732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Host to Device</a:t>
            </a:r>
          </a:p>
        </p:txBody>
      </p:sp>
      <p:sp>
        <p:nvSpPr>
          <p:cNvPr id="48139" name="CuadroTexto 17"/>
          <p:cNvSpPr txBox="1">
            <a:spLocks noChangeArrowheads="1"/>
          </p:cNvSpPr>
          <p:nvPr/>
        </p:nvSpPr>
        <p:spPr bwMode="auto">
          <a:xfrm rot="-5400000">
            <a:off x="-442119" y="5301457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Device to Host</a:t>
            </a:r>
          </a:p>
        </p:txBody>
      </p:sp>
      <p:cxnSp>
        <p:nvCxnSpPr>
          <p:cNvPr id="3" name="Conector recto de flecha 2"/>
          <p:cNvCxnSpPr/>
          <p:nvPr/>
        </p:nvCxnSpPr>
        <p:spPr bwMode="auto">
          <a:xfrm>
            <a:off x="4608513" y="1619250"/>
            <a:ext cx="144462" cy="431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 flipH="1">
            <a:off x="2879725" y="4356100"/>
            <a:ext cx="1512888" cy="7921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/>
          <p:cNvSpPr txBox="1">
            <a:spLocks noChangeArrowheads="1"/>
          </p:cNvSpPr>
          <p:nvPr/>
        </p:nvSpPr>
        <p:spPr bwMode="auto">
          <a:xfrm>
            <a:off x="576263" y="11113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Data transfers (K40 + IB FDR)</a:t>
            </a:r>
          </a:p>
        </p:txBody>
      </p:sp>
      <p:pic>
        <p:nvPicPr>
          <p:cNvPr id="49154" name="Imagen 1" descr="h2d_CUD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58888"/>
            <a:ext cx="45847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Imagen 2" descr="h2d_rCUD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58888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Imagen 3" descr="d2h_CUD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067175"/>
            <a:ext cx="457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n 4" descr="d2h_rCUDA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88" y="4067175"/>
            <a:ext cx="457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cto 6"/>
          <p:cNvCxnSpPr/>
          <p:nvPr/>
        </p:nvCxnSpPr>
        <p:spPr bwMode="auto">
          <a:xfrm>
            <a:off x="5184775" y="0"/>
            <a:ext cx="0" cy="69484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159" name="CuadroTexto 7"/>
          <p:cNvSpPr txBox="1">
            <a:spLocks noChangeArrowheads="1"/>
          </p:cNvSpPr>
          <p:nvPr/>
        </p:nvSpPr>
        <p:spPr bwMode="auto">
          <a:xfrm>
            <a:off x="1727200" y="900113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OpenACC+CUDA</a:t>
            </a:r>
          </a:p>
        </p:txBody>
      </p:sp>
      <p:sp>
        <p:nvSpPr>
          <p:cNvPr id="49160" name="CuadroTexto 10"/>
          <p:cNvSpPr txBox="1">
            <a:spLocks noChangeArrowheads="1"/>
          </p:cNvSpPr>
          <p:nvPr/>
        </p:nvSpPr>
        <p:spPr bwMode="auto">
          <a:xfrm>
            <a:off x="6840538" y="900113"/>
            <a:ext cx="210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OpenACC+rCUDA</a:t>
            </a:r>
          </a:p>
        </p:txBody>
      </p:sp>
      <p:cxnSp>
        <p:nvCxnSpPr>
          <p:cNvPr id="14" name="Conector recto 13"/>
          <p:cNvCxnSpPr/>
          <p:nvPr/>
        </p:nvCxnSpPr>
        <p:spPr bwMode="auto">
          <a:xfrm>
            <a:off x="0" y="3924300"/>
            <a:ext cx="100806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162" name="CuadroTexto 14"/>
          <p:cNvSpPr txBox="1">
            <a:spLocks noChangeArrowheads="1"/>
          </p:cNvSpPr>
          <p:nvPr/>
        </p:nvSpPr>
        <p:spPr bwMode="auto">
          <a:xfrm rot="-5400000">
            <a:off x="-442119" y="2421732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Host to Device</a:t>
            </a:r>
          </a:p>
        </p:txBody>
      </p:sp>
      <p:sp>
        <p:nvSpPr>
          <p:cNvPr id="49163" name="CuadroTexto 17"/>
          <p:cNvSpPr txBox="1">
            <a:spLocks noChangeArrowheads="1"/>
          </p:cNvSpPr>
          <p:nvPr/>
        </p:nvSpPr>
        <p:spPr bwMode="auto">
          <a:xfrm rot="-5400000">
            <a:off x="-442119" y="5301457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Device to Host</a:t>
            </a:r>
          </a:p>
        </p:txBody>
      </p:sp>
      <p:cxnSp>
        <p:nvCxnSpPr>
          <p:cNvPr id="15" name="Conector recto de flecha 14"/>
          <p:cNvCxnSpPr/>
          <p:nvPr/>
        </p:nvCxnSpPr>
        <p:spPr bwMode="auto">
          <a:xfrm flipH="1">
            <a:off x="8712200" y="1619250"/>
            <a:ext cx="504825" cy="1081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ector recto de flecha 16"/>
          <p:cNvCxnSpPr/>
          <p:nvPr/>
        </p:nvCxnSpPr>
        <p:spPr bwMode="auto">
          <a:xfrm flipH="1">
            <a:off x="8424863" y="4356100"/>
            <a:ext cx="719137" cy="16557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3"/>
          <p:cNvSpPr txBox="1">
            <a:spLocks noChangeArrowheads="1"/>
          </p:cNvSpPr>
          <p:nvPr/>
        </p:nvSpPr>
        <p:spPr bwMode="auto">
          <a:xfrm>
            <a:off x="576263" y="11113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Kernel execution</a:t>
            </a:r>
          </a:p>
        </p:txBody>
      </p:sp>
      <p:pic>
        <p:nvPicPr>
          <p:cNvPr id="50178" name="Imagen 2" descr="tinto_kernello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42988"/>
            <a:ext cx="54197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Imagen 3" descr="tinto_parallel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4211638"/>
            <a:ext cx="55943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 bwMode="auto">
          <a:xfrm>
            <a:off x="0" y="3924300"/>
            <a:ext cx="100806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181" name="CuadroTexto 4"/>
          <p:cNvSpPr txBox="1">
            <a:spLocks noChangeArrowheads="1"/>
          </p:cNvSpPr>
          <p:nvPr/>
        </p:nvSpPr>
        <p:spPr bwMode="auto">
          <a:xfrm>
            <a:off x="1944688" y="755650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Kernel directive</a:t>
            </a:r>
          </a:p>
        </p:txBody>
      </p:sp>
      <p:sp>
        <p:nvSpPr>
          <p:cNvPr id="50182" name="CuadroTexto 11"/>
          <p:cNvSpPr txBox="1">
            <a:spLocks noChangeArrowheads="1"/>
          </p:cNvSpPr>
          <p:nvPr/>
        </p:nvSpPr>
        <p:spPr bwMode="auto">
          <a:xfrm>
            <a:off x="6048375" y="3924300"/>
            <a:ext cx="187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Parallel directive</a:t>
            </a:r>
          </a:p>
        </p:txBody>
      </p:sp>
      <p:sp>
        <p:nvSpPr>
          <p:cNvPr id="50183" name="CuadroTexto 8"/>
          <p:cNvSpPr txBox="1">
            <a:spLocks noChangeArrowheads="1"/>
          </p:cNvSpPr>
          <p:nvPr/>
        </p:nvSpPr>
        <p:spPr bwMode="auto">
          <a:xfrm>
            <a:off x="5832475" y="611188"/>
            <a:ext cx="4046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#pragma acc (kernels|parallel) loop</a:t>
            </a:r>
          </a:p>
          <a:p>
            <a:r>
              <a:rPr lang="es-ES" altLang="en-US"/>
              <a:t>for (i=0;i&lt;N;i++){</a:t>
            </a:r>
          </a:p>
          <a:p>
            <a:r>
              <a:rPr lang="es-ES" altLang="en-US"/>
              <a:t>    a[i]=a[i]*value;</a:t>
            </a:r>
          </a:p>
          <a:p>
            <a:r>
              <a:rPr lang="es-E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576263" y="11113"/>
            <a:ext cx="83915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b="1">
                <a:solidFill>
                  <a:srgbClr val="000080"/>
                </a:solidFill>
              </a:rPr>
              <a:t>Kernel execution</a:t>
            </a:r>
          </a:p>
        </p:txBody>
      </p:sp>
      <p:pic>
        <p:nvPicPr>
          <p:cNvPr id="51202" name="Imagen 2" descr="tinto_kernello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42988"/>
            <a:ext cx="54197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Imagen 3" descr="tinto_parallel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4211638"/>
            <a:ext cx="55943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cto 9"/>
          <p:cNvCxnSpPr/>
          <p:nvPr/>
        </p:nvCxnSpPr>
        <p:spPr bwMode="auto">
          <a:xfrm>
            <a:off x="0" y="3924300"/>
            <a:ext cx="1008062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05" name="CuadroTexto 4"/>
          <p:cNvSpPr txBox="1">
            <a:spLocks noChangeArrowheads="1"/>
          </p:cNvSpPr>
          <p:nvPr/>
        </p:nvSpPr>
        <p:spPr bwMode="auto">
          <a:xfrm>
            <a:off x="1944688" y="755650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Kernel directive</a:t>
            </a:r>
          </a:p>
        </p:txBody>
      </p:sp>
      <p:sp>
        <p:nvSpPr>
          <p:cNvPr id="51206" name="CuadroTexto 11"/>
          <p:cNvSpPr txBox="1">
            <a:spLocks noChangeArrowheads="1"/>
          </p:cNvSpPr>
          <p:nvPr/>
        </p:nvSpPr>
        <p:spPr bwMode="auto">
          <a:xfrm>
            <a:off x="6048375" y="3924300"/>
            <a:ext cx="1878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/>
              <a:t>Parallel directive</a:t>
            </a:r>
          </a:p>
        </p:txBody>
      </p:sp>
      <p:sp>
        <p:nvSpPr>
          <p:cNvPr id="51207" name="CuadroTexto 1"/>
          <p:cNvSpPr txBox="1">
            <a:spLocks noChangeArrowheads="1"/>
          </p:cNvSpPr>
          <p:nvPr/>
        </p:nvSpPr>
        <p:spPr bwMode="auto">
          <a:xfrm>
            <a:off x="6335713" y="1763713"/>
            <a:ext cx="2405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>
                <a:solidFill>
                  <a:srgbClr val="16165D"/>
                </a:solidFill>
              </a:rPr>
              <a:t>128 threads per block</a:t>
            </a:r>
          </a:p>
        </p:txBody>
      </p:sp>
      <p:sp>
        <p:nvSpPr>
          <p:cNvPr id="51208" name="CuadroTexto 8"/>
          <p:cNvSpPr txBox="1">
            <a:spLocks noChangeArrowheads="1"/>
          </p:cNvSpPr>
          <p:nvPr/>
        </p:nvSpPr>
        <p:spPr bwMode="auto">
          <a:xfrm>
            <a:off x="1008063" y="4787900"/>
            <a:ext cx="240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>
                <a:solidFill>
                  <a:srgbClr val="16165D"/>
                </a:solidFill>
              </a:rPr>
              <a:t>256 threads per block</a:t>
            </a:r>
          </a:p>
        </p:txBody>
      </p:sp>
      <p:cxnSp>
        <p:nvCxnSpPr>
          <p:cNvPr id="3" name="Conector recto de flecha 2"/>
          <p:cNvCxnSpPr>
            <a:stCxn id="51207" idx="1"/>
          </p:cNvCxnSpPr>
          <p:nvPr/>
        </p:nvCxnSpPr>
        <p:spPr bwMode="auto">
          <a:xfrm flipH="1">
            <a:off x="4608513" y="1949450"/>
            <a:ext cx="1727200" cy="1746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33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ector recto de flecha 12"/>
          <p:cNvCxnSpPr/>
          <p:nvPr/>
        </p:nvCxnSpPr>
        <p:spPr bwMode="auto">
          <a:xfrm>
            <a:off x="3382963" y="5003800"/>
            <a:ext cx="2305050" cy="7207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33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211" name="CuadroTexto 8"/>
          <p:cNvSpPr txBox="1">
            <a:spLocks noChangeArrowheads="1"/>
          </p:cNvSpPr>
          <p:nvPr/>
        </p:nvSpPr>
        <p:spPr bwMode="auto">
          <a:xfrm>
            <a:off x="5832475" y="611188"/>
            <a:ext cx="4046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b="1"/>
              <a:t>#pragma acc (kernels|parallel) loop</a:t>
            </a:r>
          </a:p>
          <a:p>
            <a:r>
              <a:rPr lang="es-ES" altLang="en-US"/>
              <a:t>for (i=0;i&lt;N;i++){</a:t>
            </a:r>
          </a:p>
          <a:p>
            <a:r>
              <a:rPr lang="es-ES" altLang="en-US"/>
              <a:t>    a[i]=a[i]*value;</a:t>
            </a:r>
          </a:p>
          <a:p>
            <a:r>
              <a:rPr lang="es-ES" altLang="en-US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044575"/>
            <a:ext cx="43180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090613"/>
            <a:ext cx="32400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176713"/>
            <a:ext cx="19272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5472113"/>
            <a:ext cx="19272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368925"/>
            <a:ext cx="173513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779838"/>
            <a:ext cx="173513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9" name="Objeto 11"/>
          <p:cNvGraphicFramePr>
            <a:graphicFrameLocks noChangeAspect="1"/>
          </p:cNvGraphicFramePr>
          <p:nvPr/>
        </p:nvGraphicFramePr>
        <p:xfrm>
          <a:off x="3284538" y="4856163"/>
          <a:ext cx="3600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Image" r:id="rId8" imgW="4279401" imgH="774194" progId="Photoshop.Image.13">
                  <p:embed/>
                </p:oleObj>
              </mc:Choice>
              <mc:Fallback>
                <p:oleObj name="Image" r:id="rId8" imgW="4279401" imgH="774194" progId="Photoshop.Image.13">
                  <p:embed/>
                  <p:pic>
                    <p:nvPicPr>
                      <p:cNvPr id="0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856163"/>
                        <a:ext cx="3600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/>
          <p:cNvSpPr txBox="1">
            <a:spLocks noChangeArrowheads="1"/>
          </p:cNvSpPr>
          <p:nvPr/>
        </p:nvSpPr>
        <p:spPr bwMode="auto">
          <a:xfrm>
            <a:off x="681038" y="947738"/>
            <a:ext cx="64468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>
                <a:solidFill>
                  <a:srgbClr val="000080"/>
                </a:solidFill>
              </a:rPr>
              <a:t>Conclusions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20725" y="1728788"/>
            <a:ext cx="784701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 high level GPU programming model on top of a GPU 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45000"/>
              <a:defRPr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virtualization framework </a:t>
            </a:r>
            <a:r>
              <a:rPr lang="es-ES" sz="2200" dirty="0" smtClean="0">
                <a:solidFill>
                  <a:srgbClr val="000000"/>
                </a:solidFill>
              </a:rPr>
              <a:t>i</a:t>
            </a:r>
            <a:r>
              <a:rPr lang="en-US" sz="2200" dirty="0" smtClean="0">
                <a:solidFill>
                  <a:srgbClr val="000000"/>
                </a:solidFill>
              </a:rPr>
              <a:t>s possible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45000"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New features have been added to </a:t>
            </a:r>
            <a:r>
              <a:rPr lang="en-US" sz="2200" dirty="0" err="1" smtClean="0">
                <a:solidFill>
                  <a:srgbClr val="000000"/>
                </a:solidFill>
              </a:rPr>
              <a:t>rCUDA</a:t>
            </a: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First results of performance are promising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3"/>
          <p:cNvSpPr txBox="1">
            <a:spLocks noChangeArrowheads="1"/>
          </p:cNvSpPr>
          <p:nvPr/>
        </p:nvSpPr>
        <p:spPr bwMode="auto">
          <a:xfrm>
            <a:off x="681038" y="947738"/>
            <a:ext cx="64468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>
                <a:solidFill>
                  <a:srgbClr val="000080"/>
                </a:solidFill>
              </a:rPr>
              <a:t>Conclusions</a:t>
            </a:r>
          </a:p>
        </p:txBody>
      </p:sp>
      <p:sp>
        <p:nvSpPr>
          <p:cNvPr id="54274" name="Text Box 5"/>
          <p:cNvSpPr txBox="1">
            <a:spLocks noChangeArrowheads="1"/>
          </p:cNvSpPr>
          <p:nvPr/>
        </p:nvSpPr>
        <p:spPr bwMode="auto">
          <a:xfrm>
            <a:off x="681038" y="4033838"/>
            <a:ext cx="64468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84168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b="1">
                <a:solidFill>
                  <a:srgbClr val="000080"/>
                </a:solidFill>
              </a:rPr>
              <a:t>Future work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0725" y="4716463"/>
            <a:ext cx="7240588" cy="1063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108000" tIns="82404" rIns="108000" bIns="63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/>
              <a:t>Extend this study with more completed </a:t>
            </a:r>
            <a:r>
              <a:rPr lang="en-US" sz="2200" dirty="0" err="1" smtClean="0"/>
              <a:t>OpenACC</a:t>
            </a:r>
            <a:r>
              <a:rPr lang="en-US" sz="2200" dirty="0" smtClean="0"/>
              <a:t> benchmarks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endParaRPr lang="en-US" sz="2200" dirty="0" smtClean="0"/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/>
              <a:t>Analyze results using single and multi GPU applications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45000"/>
              <a:buFont typeface="Times New Roman" charset="0"/>
              <a:buNone/>
              <a:defRPr/>
            </a:pPr>
            <a:r>
              <a:rPr lang="en-US" sz="2200" dirty="0" smtClean="0"/>
              <a:t>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defRPr/>
            </a:pPr>
            <a:endParaRPr lang="en-US" sz="22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20725" y="1692275"/>
            <a:ext cx="784701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A high level GPU programming model on top of a GPU 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45000"/>
              <a:defRPr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virtualization framework </a:t>
            </a:r>
            <a:r>
              <a:rPr lang="es-ES" sz="2200" dirty="0" smtClean="0">
                <a:solidFill>
                  <a:srgbClr val="000000"/>
                </a:solidFill>
              </a:rPr>
              <a:t>i</a:t>
            </a:r>
            <a:r>
              <a:rPr lang="en-US" sz="2200" dirty="0" smtClean="0">
                <a:solidFill>
                  <a:srgbClr val="000000"/>
                </a:solidFill>
              </a:rPr>
              <a:t>s possible</a:t>
            </a:r>
          </a:p>
          <a:p>
            <a:pPr marL="0" indent="0" eaLnBrk="1">
              <a:lnSpc>
                <a:spcPct val="93000"/>
              </a:lnSpc>
              <a:buClr>
                <a:srgbClr val="000000"/>
              </a:buClr>
              <a:buSzPct val="45000"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New features have been added to </a:t>
            </a:r>
            <a:r>
              <a:rPr lang="en-US" sz="2200" dirty="0" err="1" smtClean="0">
                <a:solidFill>
                  <a:srgbClr val="000000"/>
                </a:solidFill>
              </a:rPr>
              <a:t>rCUDA</a:t>
            </a: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endParaRPr lang="en-US" sz="2200" dirty="0" smtClean="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US" sz="2200" dirty="0" smtClean="0">
                <a:solidFill>
                  <a:srgbClr val="000000"/>
                </a:solidFill>
              </a:rPr>
              <a:t>First results of performance are promising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uadroTexto 4"/>
          <p:cNvSpPr txBox="1">
            <a:spLocks noChangeArrowheads="1"/>
          </p:cNvSpPr>
          <p:nvPr/>
        </p:nvSpPr>
        <p:spPr bwMode="auto">
          <a:xfrm>
            <a:off x="3816350" y="2987675"/>
            <a:ext cx="2428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n-US" sz="8000" b="1">
                <a:solidFill>
                  <a:srgbClr val="202085"/>
                </a:solidFill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238" y="755650"/>
            <a:ext cx="8867775" cy="4383088"/>
          </a:xfrm>
        </p:spPr>
        <p:txBody>
          <a:bodyPr/>
          <a:lstStyle/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2800" dirty="0" smtClean="0"/>
              <a:t>GPU computing: Why?</a:t>
            </a:r>
          </a:p>
          <a:p>
            <a:pPr marL="749808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Moderate Price</a:t>
            </a:r>
          </a:p>
          <a:p>
            <a:pPr marL="749808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High performance</a:t>
            </a:r>
          </a:p>
          <a:p>
            <a:pPr marL="749808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Favorable throughput-per-Watt</a:t>
            </a:r>
          </a:p>
          <a:p>
            <a:pPr marL="749808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Powerful and simple APIs</a:t>
            </a:r>
          </a:p>
          <a:p>
            <a:pPr marL="818388"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CUDA</a:t>
            </a:r>
          </a:p>
          <a:p>
            <a:pPr marL="818388"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/>
              <a:t>OpenCL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3"/>
          <p:cNvGrpSpPr>
            <a:grpSpLocks/>
          </p:cNvGrpSpPr>
          <p:nvPr/>
        </p:nvGrpSpPr>
        <p:grpSpPr bwMode="auto">
          <a:xfrm>
            <a:off x="1147763" y="3924300"/>
            <a:ext cx="7781925" cy="2554288"/>
            <a:chOff x="723" y="2472"/>
            <a:chExt cx="4902" cy="1609"/>
          </a:xfrm>
        </p:grpSpPr>
        <p:grpSp>
          <p:nvGrpSpPr>
            <p:cNvPr id="12291" name="Group 4"/>
            <p:cNvGrpSpPr>
              <a:grpSpLocks/>
            </p:cNvGrpSpPr>
            <p:nvPr/>
          </p:nvGrpSpPr>
          <p:grpSpPr bwMode="auto">
            <a:xfrm>
              <a:off x="757" y="2472"/>
              <a:ext cx="748" cy="1373"/>
              <a:chOff x="757" y="2472"/>
              <a:chExt cx="748" cy="1373"/>
            </a:xfrm>
          </p:grpSpPr>
          <p:sp>
            <p:nvSpPr>
              <p:cNvPr id="8197" name="Freeform 5"/>
              <p:cNvSpPr>
                <a:spLocks noChangeArrowheads="1"/>
              </p:cNvSpPr>
              <p:nvPr/>
            </p:nvSpPr>
            <p:spPr bwMode="auto">
              <a:xfrm rot="5400000">
                <a:off x="879" y="2352"/>
                <a:ext cx="506" cy="748"/>
              </a:xfrm>
              <a:custGeom>
                <a:avLst/>
                <a:gdLst>
                  <a:gd name="T0" fmla="*/ 0 w 678101"/>
                  <a:gd name="T1" fmla="*/ 0 h 1001762"/>
                  <a:gd name="T2" fmla="*/ 0 w 678101"/>
                  <a:gd name="T3" fmla="*/ 0 h 1001762"/>
                  <a:gd name="T4" fmla="*/ 0 w 678101"/>
                  <a:gd name="T5" fmla="*/ 0 h 1001762"/>
                  <a:gd name="T6" fmla="*/ 0 w 678101"/>
                  <a:gd name="T7" fmla="*/ 1 h 1001762"/>
                  <a:gd name="T8" fmla="*/ 0 w 678101"/>
                  <a:gd name="T9" fmla="*/ 1 h 1001762"/>
                  <a:gd name="T10" fmla="*/ 0 w 678101"/>
                  <a:gd name="T11" fmla="*/ 1 h 1001762"/>
                  <a:gd name="T12" fmla="*/ 0 w 678101"/>
                  <a:gd name="T13" fmla="*/ 1 h 1001762"/>
                  <a:gd name="T14" fmla="*/ 0 w 678101"/>
                  <a:gd name="T15" fmla="*/ 1 h 1001762"/>
                  <a:gd name="T16" fmla="*/ 0 w 678101"/>
                  <a:gd name="T17" fmla="*/ 1 h 1001762"/>
                  <a:gd name="T18" fmla="*/ 0 w 678101"/>
                  <a:gd name="T19" fmla="*/ 0 h 1001762"/>
                  <a:gd name="T20" fmla="*/ 0 w 678101"/>
                  <a:gd name="T21" fmla="*/ 0 h 1001762"/>
                  <a:gd name="T22" fmla="*/ 0 w 678101"/>
                  <a:gd name="T23" fmla="*/ 0 h 1001762"/>
                  <a:gd name="T24" fmla="*/ 0 w 678101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2"/>
                  <a:gd name="T41" fmla="*/ 664700 w 678101"/>
                  <a:gd name="T42" fmla="*/ 988369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2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2"/>
                    </a:lnTo>
                    <a:lnTo>
                      <a:pt x="-1" y="954671"/>
                    </a:lnTo>
                    <a:cubicBezTo>
                      <a:pt x="-1" y="980679"/>
                      <a:pt x="21082" y="1001762"/>
                      <a:pt x="47089" y="1001762"/>
                    </a:cubicBezTo>
                    <a:lnTo>
                      <a:pt x="631011" y="1001762"/>
                    </a:lnTo>
                    <a:lnTo>
                      <a:pt x="631011" y="1001761"/>
                    </a:lnTo>
                    <a:cubicBezTo>
                      <a:pt x="657018" y="1001761"/>
                      <a:pt x="678101" y="980679"/>
                      <a:pt x="678101" y="954672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198" name="Freeform 6"/>
              <p:cNvSpPr>
                <a:spLocks noChangeArrowheads="1"/>
              </p:cNvSpPr>
              <p:nvPr/>
            </p:nvSpPr>
            <p:spPr bwMode="auto">
              <a:xfrm rot="5400000">
                <a:off x="761" y="2978"/>
                <a:ext cx="743" cy="748"/>
              </a:xfrm>
              <a:custGeom>
                <a:avLst/>
                <a:gdLst>
                  <a:gd name="T0" fmla="*/ 0 w 994123"/>
                  <a:gd name="T1" fmla="*/ 0 h 1001762"/>
                  <a:gd name="T2" fmla="*/ 0 w 994123"/>
                  <a:gd name="T3" fmla="*/ 0 h 1001762"/>
                  <a:gd name="T4" fmla="*/ 0 w 994123"/>
                  <a:gd name="T5" fmla="*/ 0 h 1001762"/>
                  <a:gd name="T6" fmla="*/ 0 w 994123"/>
                  <a:gd name="T7" fmla="*/ 1 h 1001762"/>
                  <a:gd name="T8" fmla="*/ 0 w 994123"/>
                  <a:gd name="T9" fmla="*/ 1 h 1001762"/>
                  <a:gd name="T10" fmla="*/ 0 w 994123"/>
                  <a:gd name="T11" fmla="*/ 1 h 1001762"/>
                  <a:gd name="T12" fmla="*/ 1 w 994123"/>
                  <a:gd name="T13" fmla="*/ 1 h 1001762"/>
                  <a:gd name="T14" fmla="*/ 1 w 994123"/>
                  <a:gd name="T15" fmla="*/ 1 h 1001762"/>
                  <a:gd name="T16" fmla="*/ 1 w 994123"/>
                  <a:gd name="T17" fmla="*/ 1 h 1001762"/>
                  <a:gd name="T18" fmla="*/ 1 w 994123"/>
                  <a:gd name="T19" fmla="*/ 0 h 1001762"/>
                  <a:gd name="T20" fmla="*/ 1 w 994123"/>
                  <a:gd name="T21" fmla="*/ 0 h 1001762"/>
                  <a:gd name="T22" fmla="*/ 1 w 994123"/>
                  <a:gd name="T23" fmla="*/ 0 h 1001762"/>
                  <a:gd name="T24" fmla="*/ 0 w 994123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2"/>
                  <a:gd name="T41" fmla="*/ 974053 w 994123"/>
                  <a:gd name="T42" fmla="*/ 981673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2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6"/>
                    </a:lnTo>
                    <a:lnTo>
                      <a:pt x="-1" y="932725"/>
                    </a:lnTo>
                    <a:cubicBezTo>
                      <a:pt x="-1" y="970853"/>
                      <a:pt x="30908" y="1001762"/>
                      <a:pt x="69035" y="1001762"/>
                    </a:cubicBezTo>
                    <a:lnTo>
                      <a:pt x="925087" y="1001762"/>
                    </a:lnTo>
                    <a:lnTo>
                      <a:pt x="925087" y="1001761"/>
                    </a:lnTo>
                    <a:cubicBezTo>
                      <a:pt x="963214" y="1001761"/>
                      <a:pt x="994123" y="970853"/>
                      <a:pt x="994123" y="932726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410" name="AutoShape 7"/>
              <p:cNvSpPr>
                <a:spLocks noChangeArrowheads="1"/>
              </p:cNvSpPr>
              <p:nvPr/>
            </p:nvSpPr>
            <p:spPr bwMode="auto">
              <a:xfrm rot="5400000">
                <a:off x="244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200" name="Freeform 8"/>
              <p:cNvSpPr>
                <a:spLocks noChangeArrowheads="1"/>
              </p:cNvSpPr>
              <p:nvPr/>
            </p:nvSpPr>
            <p:spPr bwMode="auto">
              <a:xfrm rot="5400000">
                <a:off x="1042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412" name="AutoShape 9"/>
              <p:cNvSpPr>
                <a:spLocks noChangeArrowheads="1"/>
              </p:cNvSpPr>
              <p:nvPr/>
            </p:nvSpPr>
            <p:spPr bwMode="auto">
              <a:xfrm rot="5400000">
                <a:off x="904" y="3129"/>
                <a:ext cx="345" cy="238"/>
              </a:xfrm>
              <a:custGeom>
                <a:avLst/>
                <a:gdLst>
                  <a:gd name="T0" fmla="*/ 0 w 462124"/>
                  <a:gd name="T1" fmla="*/ 0 h 319103"/>
                  <a:gd name="T2" fmla="*/ 0 w 462124"/>
                  <a:gd name="T3" fmla="*/ 0 h 319103"/>
                  <a:gd name="T4" fmla="*/ 0 w 462124"/>
                  <a:gd name="T5" fmla="*/ 0 h 319103"/>
                  <a:gd name="T6" fmla="*/ 0 w 462124"/>
                  <a:gd name="T7" fmla="*/ 0 h 319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3"/>
                  <a:gd name="T14" fmla="*/ 446050 w 462124"/>
                  <a:gd name="T15" fmla="*/ 303014 h 319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3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19"/>
                    </a:lnTo>
                    <a:lnTo>
                      <a:pt x="-1" y="265918"/>
                    </a:lnTo>
                    <a:cubicBezTo>
                      <a:pt x="-1" y="295291"/>
                      <a:pt x="23811" y="319103"/>
                      <a:pt x="53183" y="319103"/>
                    </a:cubicBezTo>
                    <a:lnTo>
                      <a:pt x="408940" y="319103"/>
                    </a:lnTo>
                    <a:lnTo>
                      <a:pt x="408940" y="319102"/>
                    </a:lnTo>
                    <a:cubicBezTo>
                      <a:pt x="438312" y="319102"/>
                      <a:pt x="462124" y="295291"/>
                      <a:pt x="462124" y="265919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413" name="AutoShape 10"/>
              <p:cNvSpPr>
                <a:spLocks noChangeArrowheads="1"/>
              </p:cNvSpPr>
              <p:nvPr/>
            </p:nvSpPr>
            <p:spPr bwMode="auto">
              <a:xfrm>
                <a:off x="956" y="2524"/>
                <a:ext cx="506" cy="171"/>
              </a:xfrm>
              <a:custGeom>
                <a:avLst/>
                <a:gdLst>
                  <a:gd name="T0" fmla="*/ 0 w 677896"/>
                  <a:gd name="T1" fmla="*/ 0 h 230269"/>
                  <a:gd name="T2" fmla="*/ 0 w 677896"/>
                  <a:gd name="T3" fmla="*/ 0 h 230269"/>
                  <a:gd name="T4" fmla="*/ 0 w 677896"/>
                  <a:gd name="T5" fmla="*/ 0 h 230269"/>
                  <a:gd name="T6" fmla="*/ 0 w 677896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6"/>
                  <a:gd name="T13" fmla="*/ 10773 h 230269"/>
                  <a:gd name="T14" fmla="*/ 667178 w 677896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8" y="230269"/>
                    </a:lnTo>
                    <a:lnTo>
                      <a:pt x="639518" y="230268"/>
                    </a:lnTo>
                    <a:cubicBezTo>
                      <a:pt x="660713" y="230268"/>
                      <a:pt x="677896" y="213086"/>
                      <a:pt x="677896" y="191891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414" name="AutoShape 11"/>
              <p:cNvSpPr>
                <a:spLocks noChangeArrowheads="1"/>
              </p:cNvSpPr>
              <p:nvPr/>
            </p:nvSpPr>
            <p:spPr bwMode="auto">
              <a:xfrm>
                <a:off x="1211" y="2555"/>
                <a:ext cx="221" cy="110"/>
              </a:xfrm>
              <a:custGeom>
                <a:avLst/>
                <a:gdLst>
                  <a:gd name="T0" fmla="*/ 0 w 296878"/>
                  <a:gd name="T1" fmla="*/ 0 h 149277"/>
                  <a:gd name="T2" fmla="*/ 0 w 296878"/>
                  <a:gd name="T3" fmla="*/ 0 h 149277"/>
                  <a:gd name="T4" fmla="*/ 0 w 296878"/>
                  <a:gd name="T5" fmla="*/ 0 h 149277"/>
                  <a:gd name="T6" fmla="*/ 0 w 296878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85 h 149277"/>
                  <a:gd name="T14" fmla="*/ 290161 w 296878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9" y="149277"/>
                    </a:lnTo>
                    <a:lnTo>
                      <a:pt x="271999" y="149276"/>
                    </a:lnTo>
                    <a:cubicBezTo>
                      <a:pt x="285739" y="149276"/>
                      <a:pt x="296879" y="138137"/>
                      <a:pt x="296879" y="124397"/>
                    </a:cubicBezTo>
                    <a:lnTo>
                      <a:pt x="296878" y="24880"/>
                    </a:lnTo>
                    <a:cubicBezTo>
                      <a:pt x="296878" y="11139"/>
                      <a:pt x="285738" y="0"/>
                      <a:pt x="271998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204" name="Freeform 12"/>
              <p:cNvSpPr>
                <a:spLocks noChangeArrowheads="1"/>
              </p:cNvSpPr>
              <p:nvPr/>
            </p:nvSpPr>
            <p:spPr bwMode="auto">
              <a:xfrm rot="5400000">
                <a:off x="1203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05" name="Freeform 13"/>
              <p:cNvSpPr>
                <a:spLocks noChangeArrowheads="1"/>
              </p:cNvSpPr>
              <p:nvPr/>
            </p:nvSpPr>
            <p:spPr bwMode="auto">
              <a:xfrm rot="5400000">
                <a:off x="874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06" name="Freeform 14"/>
              <p:cNvSpPr>
                <a:spLocks noChangeArrowheads="1"/>
              </p:cNvSpPr>
              <p:nvPr/>
            </p:nvSpPr>
            <p:spPr bwMode="auto">
              <a:xfrm rot="5400000">
                <a:off x="884" y="2796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07" name="Freeform 15"/>
              <p:cNvSpPr>
                <a:spLocks noChangeArrowheads="1"/>
              </p:cNvSpPr>
              <p:nvPr/>
            </p:nvSpPr>
            <p:spPr bwMode="auto">
              <a:xfrm rot="5400000">
                <a:off x="885" y="3566"/>
                <a:ext cx="58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43 h 21600"/>
                  <a:gd name="T35" fmla="*/ 16386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08" name="Freeform 16"/>
              <p:cNvSpPr>
                <a:spLocks noChangeArrowheads="1"/>
              </p:cNvSpPr>
              <p:nvPr/>
            </p:nvSpPr>
            <p:spPr bwMode="auto">
              <a:xfrm rot="5400000">
                <a:off x="886" y="3213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420" name="Group 17"/>
              <p:cNvGrpSpPr>
                <a:grpSpLocks/>
              </p:cNvGrpSpPr>
              <p:nvPr/>
            </p:nvGrpSpPr>
            <p:grpSpPr bwMode="auto">
              <a:xfrm>
                <a:off x="1283" y="3028"/>
                <a:ext cx="193" cy="442"/>
                <a:chOff x="1283" y="3028"/>
                <a:chExt cx="193" cy="442"/>
              </a:xfrm>
            </p:grpSpPr>
            <p:sp>
              <p:nvSpPr>
                <p:cNvPr id="8210" name="Freeform 18"/>
                <p:cNvSpPr>
                  <a:spLocks noChangeArrowheads="1"/>
                </p:cNvSpPr>
                <p:nvPr/>
              </p:nvSpPr>
              <p:spPr bwMode="auto">
                <a:xfrm rot="5400000">
                  <a:off x="1342" y="3063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11" name="Freeform 19"/>
                <p:cNvSpPr>
                  <a:spLocks noChangeArrowheads="1"/>
                </p:cNvSpPr>
                <p:nvPr/>
              </p:nvSpPr>
              <p:spPr bwMode="auto">
                <a:xfrm rot="5400000">
                  <a:off x="1342" y="3154"/>
                  <a:ext cx="79" cy="192"/>
                </a:xfrm>
                <a:custGeom>
                  <a:avLst/>
                  <a:gdLst>
                    <a:gd name="T0" fmla="*/ 0 w 339971"/>
                    <a:gd name="T1" fmla="*/ 0 h 1014539"/>
                    <a:gd name="T2" fmla="*/ 0 w 339971"/>
                    <a:gd name="T3" fmla="*/ 0 h 1014539"/>
                    <a:gd name="T4" fmla="*/ 0 w 339971"/>
                    <a:gd name="T5" fmla="*/ 0 h 1014539"/>
                    <a:gd name="T6" fmla="*/ 0 w 339971"/>
                    <a:gd name="T7" fmla="*/ 0 h 1014539"/>
                    <a:gd name="T8" fmla="*/ 0 w 339971"/>
                    <a:gd name="T9" fmla="*/ 0 h 1014539"/>
                    <a:gd name="T10" fmla="*/ 0 w 339971"/>
                    <a:gd name="T11" fmla="*/ 0 h 1014539"/>
                    <a:gd name="T12" fmla="*/ 0 w 339971"/>
                    <a:gd name="T13" fmla="*/ 0 h 1014539"/>
                    <a:gd name="T14" fmla="*/ 0 w 339971"/>
                    <a:gd name="T15" fmla="*/ 0 h 1014539"/>
                    <a:gd name="T16" fmla="*/ 0 w 339971"/>
                    <a:gd name="T17" fmla="*/ 0 h 1014539"/>
                    <a:gd name="T18" fmla="*/ 0 w 339971"/>
                    <a:gd name="T19" fmla="*/ 0 h 1014539"/>
                    <a:gd name="T20" fmla="*/ 0 w 339971"/>
                    <a:gd name="T21" fmla="*/ 0 h 1014539"/>
                    <a:gd name="T22" fmla="*/ 0 w 339971"/>
                    <a:gd name="T23" fmla="*/ 0 h 1014539"/>
                    <a:gd name="T24" fmla="*/ 0 w 339971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5852 h 1014539"/>
                    <a:gd name="T41" fmla="*/ 322757 w 339971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1014539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957877"/>
                      </a:lnTo>
                      <a:lnTo>
                        <a:pt x="-1" y="957876"/>
                      </a:lnTo>
                      <a:cubicBezTo>
                        <a:pt x="-1" y="989170"/>
                        <a:pt x="25368" y="1014539"/>
                        <a:pt x="56661" y="1014539"/>
                      </a:cubicBezTo>
                      <a:lnTo>
                        <a:pt x="283309" y="1014539"/>
                      </a:lnTo>
                      <a:lnTo>
                        <a:pt x="283309" y="1014538"/>
                      </a:lnTo>
                      <a:cubicBezTo>
                        <a:pt x="314602" y="1014538"/>
                        <a:pt x="339971" y="989170"/>
                        <a:pt x="339971" y="957877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12" name="Freeform 20"/>
                <p:cNvSpPr>
                  <a:spLocks noChangeArrowheads="1"/>
                </p:cNvSpPr>
                <p:nvPr/>
              </p:nvSpPr>
              <p:spPr bwMode="auto">
                <a:xfrm rot="5400000">
                  <a:off x="1342" y="3245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13" name="Freeform 21"/>
                <p:cNvSpPr>
                  <a:spLocks noChangeArrowheads="1"/>
                </p:cNvSpPr>
                <p:nvPr/>
              </p:nvSpPr>
              <p:spPr bwMode="auto">
                <a:xfrm rot="5400000">
                  <a:off x="1340" y="2973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14" name="Freeform 22"/>
                <p:cNvSpPr>
                  <a:spLocks noChangeArrowheads="1"/>
                </p:cNvSpPr>
                <p:nvPr/>
              </p:nvSpPr>
              <p:spPr bwMode="auto">
                <a:xfrm rot="5400000">
                  <a:off x="1342" y="3335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429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1214" y="3218"/>
                  <a:ext cx="414" cy="7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421" name="AutoShape 24"/>
              <p:cNvSpPr>
                <a:spLocks noChangeArrowheads="1"/>
              </p:cNvSpPr>
              <p:nvPr/>
            </p:nvSpPr>
            <p:spPr bwMode="auto">
              <a:xfrm>
                <a:off x="952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422" name="AutoShape 25"/>
              <p:cNvSpPr>
                <a:spLocks noChangeArrowheads="1"/>
              </p:cNvSpPr>
              <p:nvPr/>
            </p:nvSpPr>
            <p:spPr bwMode="auto">
              <a:xfrm>
                <a:off x="954" y="2746"/>
                <a:ext cx="506" cy="171"/>
              </a:xfrm>
              <a:custGeom>
                <a:avLst/>
                <a:gdLst>
                  <a:gd name="T0" fmla="*/ 0 w 677896"/>
                  <a:gd name="T1" fmla="*/ 0 h 230268"/>
                  <a:gd name="T2" fmla="*/ 0 w 677896"/>
                  <a:gd name="T3" fmla="*/ 0 h 230268"/>
                  <a:gd name="T4" fmla="*/ 0 w 677896"/>
                  <a:gd name="T5" fmla="*/ 0 h 230268"/>
                  <a:gd name="T6" fmla="*/ 0 w 677896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6"/>
                  <a:gd name="T13" fmla="*/ 10773 h 230268"/>
                  <a:gd name="T14" fmla="*/ 667178 w 677896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8" y="230268"/>
                    </a:lnTo>
                    <a:lnTo>
                      <a:pt x="639518" y="230267"/>
                    </a:lnTo>
                    <a:cubicBezTo>
                      <a:pt x="660713" y="230267"/>
                      <a:pt x="677896" y="213085"/>
                      <a:pt x="677896" y="191890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423" name="AutoShape 26"/>
              <p:cNvSpPr>
                <a:spLocks noChangeArrowheads="1"/>
              </p:cNvSpPr>
              <p:nvPr/>
            </p:nvSpPr>
            <p:spPr bwMode="auto">
              <a:xfrm>
                <a:off x="1212" y="2777"/>
                <a:ext cx="221" cy="109"/>
              </a:xfrm>
              <a:custGeom>
                <a:avLst/>
                <a:gdLst>
                  <a:gd name="T0" fmla="*/ 0 w 296877"/>
                  <a:gd name="T1" fmla="*/ 0 h 147689"/>
                  <a:gd name="T2" fmla="*/ 0 w 296877"/>
                  <a:gd name="T3" fmla="*/ 0 h 147689"/>
                  <a:gd name="T4" fmla="*/ 0 w 296877"/>
                  <a:gd name="T5" fmla="*/ 0 h 147689"/>
                  <a:gd name="T6" fmla="*/ 0 w 296877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75 h 147689"/>
                  <a:gd name="T14" fmla="*/ 290160 w 296877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2" y="147689"/>
                    </a:lnTo>
                    <a:lnTo>
                      <a:pt x="272262" y="147688"/>
                    </a:lnTo>
                    <a:cubicBezTo>
                      <a:pt x="285856" y="147688"/>
                      <a:pt x="296877" y="136668"/>
                      <a:pt x="296877" y="123074"/>
                    </a:cubicBezTo>
                    <a:lnTo>
                      <a:pt x="296877" y="24615"/>
                    </a:lnTo>
                    <a:cubicBezTo>
                      <a:pt x="296877" y="11020"/>
                      <a:pt x="285856" y="0"/>
                      <a:pt x="272262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sp>
          <p:nvSpPr>
            <p:cNvPr id="12292" name="AutoShape 27"/>
            <p:cNvSpPr>
              <a:spLocks noChangeArrowheads="1"/>
            </p:cNvSpPr>
            <p:nvPr/>
          </p:nvSpPr>
          <p:spPr bwMode="auto">
            <a:xfrm>
              <a:off x="723" y="3850"/>
              <a:ext cx="4902" cy="231"/>
            </a:xfrm>
            <a:custGeom>
              <a:avLst/>
              <a:gdLst>
                <a:gd name="T0" fmla="*/ 5 w 21600"/>
                <a:gd name="T1" fmla="*/ 0 h 21600"/>
                <a:gd name="T2" fmla="*/ 10 w 21600"/>
                <a:gd name="T3" fmla="*/ 0 h 21600"/>
                <a:gd name="T4" fmla="*/ 5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 eaLnBrk="1">
                <a:buSzPct val="45000"/>
              </a:pPr>
              <a:r>
                <a:rPr lang="en-US" altLang="en-US" sz="1600">
                  <a:solidFill>
                    <a:srgbClr val="FFFFFF"/>
                  </a:solidFill>
                </a:rPr>
                <a:t>Interconnection Network</a:t>
              </a:r>
            </a:p>
          </p:txBody>
        </p:sp>
        <p:grpSp>
          <p:nvGrpSpPr>
            <p:cNvPr id="12293" name="Group 28"/>
            <p:cNvGrpSpPr>
              <a:grpSpLocks/>
            </p:cNvGrpSpPr>
            <p:nvPr/>
          </p:nvGrpSpPr>
          <p:grpSpPr bwMode="auto">
            <a:xfrm>
              <a:off x="4849" y="2472"/>
              <a:ext cx="748" cy="1373"/>
              <a:chOff x="4849" y="2472"/>
              <a:chExt cx="748" cy="1373"/>
            </a:xfrm>
          </p:grpSpPr>
          <p:sp>
            <p:nvSpPr>
              <p:cNvPr id="8221" name="Freeform 29"/>
              <p:cNvSpPr>
                <a:spLocks noChangeArrowheads="1"/>
              </p:cNvSpPr>
              <p:nvPr/>
            </p:nvSpPr>
            <p:spPr bwMode="auto">
              <a:xfrm rot="5400000">
                <a:off x="4971" y="2352"/>
                <a:ext cx="506" cy="74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1 h 1001763"/>
                  <a:gd name="T8" fmla="*/ 0 w 678101"/>
                  <a:gd name="T9" fmla="*/ 1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1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3"/>
                  <a:gd name="T41" fmla="*/ 664700 w 678101"/>
                  <a:gd name="T42" fmla="*/ 988370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22" name="Freeform 30"/>
              <p:cNvSpPr>
                <a:spLocks noChangeArrowheads="1"/>
              </p:cNvSpPr>
              <p:nvPr/>
            </p:nvSpPr>
            <p:spPr bwMode="auto">
              <a:xfrm rot="5400000">
                <a:off x="4853" y="2978"/>
                <a:ext cx="743" cy="748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1 h 1001763"/>
                  <a:gd name="T8" fmla="*/ 0 w 994123"/>
                  <a:gd name="T9" fmla="*/ 1 h 1001763"/>
                  <a:gd name="T10" fmla="*/ 0 w 994123"/>
                  <a:gd name="T11" fmla="*/ 1 h 1001763"/>
                  <a:gd name="T12" fmla="*/ 1 w 994123"/>
                  <a:gd name="T13" fmla="*/ 1 h 1001763"/>
                  <a:gd name="T14" fmla="*/ 1 w 994123"/>
                  <a:gd name="T15" fmla="*/ 1 h 1001763"/>
                  <a:gd name="T16" fmla="*/ 1 w 994123"/>
                  <a:gd name="T17" fmla="*/ 1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1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3"/>
                  <a:gd name="T41" fmla="*/ 974053 w 994123"/>
                  <a:gd name="T42" fmla="*/ 981674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88" name="AutoShape 31"/>
              <p:cNvSpPr>
                <a:spLocks noChangeArrowheads="1"/>
              </p:cNvSpPr>
              <p:nvPr/>
            </p:nvSpPr>
            <p:spPr bwMode="auto">
              <a:xfrm rot="5400000">
                <a:off x="4336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224" name="Freeform 32"/>
              <p:cNvSpPr>
                <a:spLocks noChangeArrowheads="1"/>
              </p:cNvSpPr>
              <p:nvPr/>
            </p:nvSpPr>
            <p:spPr bwMode="auto">
              <a:xfrm rot="5400000">
                <a:off x="5134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90" name="AutoShape 33"/>
              <p:cNvSpPr>
                <a:spLocks noChangeArrowheads="1"/>
              </p:cNvSpPr>
              <p:nvPr/>
            </p:nvSpPr>
            <p:spPr bwMode="auto">
              <a:xfrm rot="5400000">
                <a:off x="4996" y="3129"/>
                <a:ext cx="345" cy="238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4"/>
                  <a:gd name="T14" fmla="*/ 446050 w 462124"/>
                  <a:gd name="T15" fmla="*/ 303015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391" name="AutoShape 34"/>
              <p:cNvSpPr>
                <a:spLocks noChangeArrowheads="1"/>
              </p:cNvSpPr>
              <p:nvPr/>
            </p:nvSpPr>
            <p:spPr bwMode="auto">
              <a:xfrm>
                <a:off x="5048" y="2524"/>
                <a:ext cx="506" cy="171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9"/>
                  <a:gd name="T14" fmla="*/ 667179 w 677897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92" name="AutoShape 35"/>
              <p:cNvSpPr>
                <a:spLocks noChangeArrowheads="1"/>
              </p:cNvSpPr>
              <p:nvPr/>
            </p:nvSpPr>
            <p:spPr bwMode="auto">
              <a:xfrm>
                <a:off x="5303" y="2555"/>
                <a:ext cx="221" cy="110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85 h 149277"/>
                  <a:gd name="T14" fmla="*/ 290160 w 296877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228" name="Freeform 36"/>
              <p:cNvSpPr>
                <a:spLocks noChangeArrowheads="1"/>
              </p:cNvSpPr>
              <p:nvPr/>
            </p:nvSpPr>
            <p:spPr bwMode="auto">
              <a:xfrm rot="5400000">
                <a:off x="5295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29" name="Freeform 37"/>
              <p:cNvSpPr>
                <a:spLocks noChangeArrowheads="1"/>
              </p:cNvSpPr>
              <p:nvPr/>
            </p:nvSpPr>
            <p:spPr bwMode="auto">
              <a:xfrm rot="5400000">
                <a:off x="4966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30" name="Freeform 38"/>
              <p:cNvSpPr>
                <a:spLocks noChangeArrowheads="1"/>
              </p:cNvSpPr>
              <p:nvPr/>
            </p:nvSpPr>
            <p:spPr bwMode="auto">
              <a:xfrm rot="5400000">
                <a:off x="4976" y="2796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31" name="Freeform 39"/>
              <p:cNvSpPr>
                <a:spLocks noChangeArrowheads="1"/>
              </p:cNvSpPr>
              <p:nvPr/>
            </p:nvSpPr>
            <p:spPr bwMode="auto">
              <a:xfrm rot="5400000">
                <a:off x="4977" y="3566"/>
                <a:ext cx="58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43 h 21600"/>
                  <a:gd name="T35" fmla="*/ 16386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32" name="Freeform 40"/>
              <p:cNvSpPr>
                <a:spLocks noChangeArrowheads="1"/>
              </p:cNvSpPr>
              <p:nvPr/>
            </p:nvSpPr>
            <p:spPr bwMode="auto">
              <a:xfrm rot="5400000">
                <a:off x="4978" y="3213"/>
                <a:ext cx="60" cy="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71 h 21600"/>
                  <a:gd name="T35" fmla="*/ 16200 w 21600"/>
                  <a:gd name="T36" fmla="*/ 19529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398" name="Group 41"/>
              <p:cNvGrpSpPr>
                <a:grpSpLocks/>
              </p:cNvGrpSpPr>
              <p:nvPr/>
            </p:nvGrpSpPr>
            <p:grpSpPr bwMode="auto">
              <a:xfrm>
                <a:off x="5374" y="3028"/>
                <a:ext cx="193" cy="442"/>
                <a:chOff x="5374" y="3028"/>
                <a:chExt cx="193" cy="442"/>
              </a:xfrm>
            </p:grpSpPr>
            <p:sp>
              <p:nvSpPr>
                <p:cNvPr id="8234" name="Freeform 42"/>
                <p:cNvSpPr>
                  <a:spLocks noChangeArrowheads="1"/>
                </p:cNvSpPr>
                <p:nvPr/>
              </p:nvSpPr>
              <p:spPr bwMode="auto">
                <a:xfrm rot="5400000">
                  <a:off x="5424" y="3068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35" name="Freeform 43"/>
                <p:cNvSpPr>
                  <a:spLocks noChangeArrowheads="1"/>
                </p:cNvSpPr>
                <p:nvPr/>
              </p:nvSpPr>
              <p:spPr bwMode="auto">
                <a:xfrm rot="5400000">
                  <a:off x="5433" y="3154"/>
                  <a:ext cx="79" cy="191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7210 h 821776"/>
                    <a:gd name="T41" fmla="*/ 322757 w 339971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36" name="Freeform 44"/>
                <p:cNvSpPr>
                  <a:spLocks noChangeArrowheads="1"/>
                </p:cNvSpPr>
                <p:nvPr/>
              </p:nvSpPr>
              <p:spPr bwMode="auto">
                <a:xfrm rot="5400000">
                  <a:off x="5424" y="3250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37" name="Freeform 45"/>
                <p:cNvSpPr>
                  <a:spLocks noChangeArrowheads="1"/>
                </p:cNvSpPr>
                <p:nvPr/>
              </p:nvSpPr>
              <p:spPr bwMode="auto">
                <a:xfrm rot="5400000">
                  <a:off x="5422" y="2978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38" name="Freeform 46"/>
                <p:cNvSpPr>
                  <a:spLocks noChangeArrowheads="1"/>
                </p:cNvSpPr>
                <p:nvPr/>
              </p:nvSpPr>
              <p:spPr bwMode="auto">
                <a:xfrm rot="5400000">
                  <a:off x="5424" y="3340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407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5267" y="3210"/>
                  <a:ext cx="414" cy="8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399" name="AutoShape 48"/>
              <p:cNvSpPr>
                <a:spLocks noChangeArrowheads="1"/>
              </p:cNvSpPr>
              <p:nvPr/>
            </p:nvSpPr>
            <p:spPr bwMode="auto">
              <a:xfrm>
                <a:off x="5044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400" name="AutoShape 49"/>
              <p:cNvSpPr>
                <a:spLocks noChangeArrowheads="1"/>
              </p:cNvSpPr>
              <p:nvPr/>
            </p:nvSpPr>
            <p:spPr bwMode="auto">
              <a:xfrm>
                <a:off x="5046" y="2746"/>
                <a:ext cx="506" cy="171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8"/>
                  <a:gd name="T14" fmla="*/ 667179 w 677897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401" name="AutoShape 50"/>
              <p:cNvSpPr>
                <a:spLocks noChangeArrowheads="1"/>
              </p:cNvSpPr>
              <p:nvPr/>
            </p:nvSpPr>
            <p:spPr bwMode="auto">
              <a:xfrm>
                <a:off x="5304" y="2777"/>
                <a:ext cx="221" cy="109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75 h 147689"/>
                  <a:gd name="T14" fmla="*/ 290161 w 296878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2294" name="Group 51"/>
            <p:cNvGrpSpPr>
              <a:grpSpLocks/>
            </p:cNvGrpSpPr>
            <p:nvPr/>
          </p:nvGrpSpPr>
          <p:grpSpPr bwMode="auto">
            <a:xfrm>
              <a:off x="1575" y="2472"/>
              <a:ext cx="748" cy="1373"/>
              <a:chOff x="1575" y="2472"/>
              <a:chExt cx="748" cy="1373"/>
            </a:xfrm>
          </p:grpSpPr>
          <p:sp>
            <p:nvSpPr>
              <p:cNvPr id="8244" name="Freeform 52"/>
              <p:cNvSpPr>
                <a:spLocks noChangeArrowheads="1"/>
              </p:cNvSpPr>
              <p:nvPr/>
            </p:nvSpPr>
            <p:spPr bwMode="auto">
              <a:xfrm rot="5400000">
                <a:off x="1697" y="2352"/>
                <a:ext cx="506" cy="74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1 h 1001763"/>
                  <a:gd name="T8" fmla="*/ 0 w 678101"/>
                  <a:gd name="T9" fmla="*/ 1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1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3"/>
                  <a:gd name="T41" fmla="*/ 664700 w 678101"/>
                  <a:gd name="T42" fmla="*/ 988370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45" name="Freeform 53"/>
              <p:cNvSpPr>
                <a:spLocks noChangeArrowheads="1"/>
              </p:cNvSpPr>
              <p:nvPr/>
            </p:nvSpPr>
            <p:spPr bwMode="auto">
              <a:xfrm rot="5400000">
                <a:off x="1579" y="2978"/>
                <a:ext cx="743" cy="748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1 h 1001763"/>
                  <a:gd name="T8" fmla="*/ 0 w 994123"/>
                  <a:gd name="T9" fmla="*/ 1 h 1001763"/>
                  <a:gd name="T10" fmla="*/ 0 w 994123"/>
                  <a:gd name="T11" fmla="*/ 1 h 1001763"/>
                  <a:gd name="T12" fmla="*/ 1 w 994123"/>
                  <a:gd name="T13" fmla="*/ 1 h 1001763"/>
                  <a:gd name="T14" fmla="*/ 1 w 994123"/>
                  <a:gd name="T15" fmla="*/ 1 h 1001763"/>
                  <a:gd name="T16" fmla="*/ 1 w 994123"/>
                  <a:gd name="T17" fmla="*/ 1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1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3"/>
                  <a:gd name="T41" fmla="*/ 974053 w 994123"/>
                  <a:gd name="T42" fmla="*/ 981674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66" name="AutoShape 54"/>
              <p:cNvSpPr>
                <a:spLocks noChangeArrowheads="1"/>
              </p:cNvSpPr>
              <p:nvPr/>
            </p:nvSpPr>
            <p:spPr bwMode="auto">
              <a:xfrm rot="5400000">
                <a:off x="1062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247" name="Freeform 55"/>
              <p:cNvSpPr>
                <a:spLocks noChangeArrowheads="1"/>
              </p:cNvSpPr>
              <p:nvPr/>
            </p:nvSpPr>
            <p:spPr bwMode="auto">
              <a:xfrm rot="5400000">
                <a:off x="1860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68" name="AutoShape 56"/>
              <p:cNvSpPr>
                <a:spLocks noChangeArrowheads="1"/>
              </p:cNvSpPr>
              <p:nvPr/>
            </p:nvSpPr>
            <p:spPr bwMode="auto">
              <a:xfrm rot="5400000">
                <a:off x="1722" y="3129"/>
                <a:ext cx="345" cy="238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4"/>
                  <a:gd name="T14" fmla="*/ 446050 w 462124"/>
                  <a:gd name="T15" fmla="*/ 303015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369" name="AutoShape 57"/>
              <p:cNvSpPr>
                <a:spLocks noChangeArrowheads="1"/>
              </p:cNvSpPr>
              <p:nvPr/>
            </p:nvSpPr>
            <p:spPr bwMode="auto">
              <a:xfrm>
                <a:off x="1774" y="2524"/>
                <a:ext cx="506" cy="171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9"/>
                  <a:gd name="T14" fmla="*/ 667179 w 677897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70" name="AutoShape 58"/>
              <p:cNvSpPr>
                <a:spLocks noChangeArrowheads="1"/>
              </p:cNvSpPr>
              <p:nvPr/>
            </p:nvSpPr>
            <p:spPr bwMode="auto">
              <a:xfrm>
                <a:off x="2030" y="2555"/>
                <a:ext cx="221" cy="110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85 h 149277"/>
                  <a:gd name="T14" fmla="*/ 290160 w 296877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251" name="Freeform 59"/>
              <p:cNvSpPr>
                <a:spLocks noChangeArrowheads="1"/>
              </p:cNvSpPr>
              <p:nvPr/>
            </p:nvSpPr>
            <p:spPr bwMode="auto">
              <a:xfrm rot="5400000">
                <a:off x="2021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52" name="Freeform 60"/>
              <p:cNvSpPr>
                <a:spLocks noChangeArrowheads="1"/>
              </p:cNvSpPr>
              <p:nvPr/>
            </p:nvSpPr>
            <p:spPr bwMode="auto">
              <a:xfrm rot="5400000">
                <a:off x="1692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53" name="Freeform 61"/>
              <p:cNvSpPr>
                <a:spLocks noChangeArrowheads="1"/>
              </p:cNvSpPr>
              <p:nvPr/>
            </p:nvSpPr>
            <p:spPr bwMode="auto">
              <a:xfrm rot="5400000">
                <a:off x="1702" y="2797"/>
                <a:ext cx="60" cy="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71 h 21600"/>
                  <a:gd name="T35" fmla="*/ 16200 w 21600"/>
                  <a:gd name="T36" fmla="*/ 19529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54" name="Freeform 62"/>
              <p:cNvSpPr>
                <a:spLocks noChangeArrowheads="1"/>
              </p:cNvSpPr>
              <p:nvPr/>
            </p:nvSpPr>
            <p:spPr bwMode="auto">
              <a:xfrm rot="5400000">
                <a:off x="1694" y="3566"/>
                <a:ext cx="58" cy="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71 h 21600"/>
                  <a:gd name="T35" fmla="*/ 16386 w 21600"/>
                  <a:gd name="T36" fmla="*/ 19529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55" name="Freeform 63"/>
              <p:cNvSpPr>
                <a:spLocks noChangeArrowheads="1"/>
              </p:cNvSpPr>
              <p:nvPr/>
            </p:nvSpPr>
            <p:spPr bwMode="auto">
              <a:xfrm rot="5400000">
                <a:off x="1704" y="3213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376" name="Group 64"/>
              <p:cNvGrpSpPr>
                <a:grpSpLocks/>
              </p:cNvGrpSpPr>
              <p:nvPr/>
            </p:nvGrpSpPr>
            <p:grpSpPr bwMode="auto">
              <a:xfrm>
                <a:off x="2102" y="3028"/>
                <a:ext cx="193" cy="442"/>
                <a:chOff x="2102" y="3028"/>
                <a:chExt cx="193" cy="442"/>
              </a:xfrm>
            </p:grpSpPr>
            <p:sp>
              <p:nvSpPr>
                <p:cNvPr id="8257" name="Freeform 65"/>
                <p:cNvSpPr>
                  <a:spLocks noChangeArrowheads="1"/>
                </p:cNvSpPr>
                <p:nvPr/>
              </p:nvSpPr>
              <p:spPr bwMode="auto">
                <a:xfrm rot="5400000">
                  <a:off x="2151" y="3067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58" name="Freeform 66"/>
                <p:cNvSpPr>
                  <a:spLocks noChangeArrowheads="1"/>
                </p:cNvSpPr>
                <p:nvPr/>
              </p:nvSpPr>
              <p:spPr bwMode="auto">
                <a:xfrm rot="5400000">
                  <a:off x="2160" y="3154"/>
                  <a:ext cx="79" cy="191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7210 h 821776"/>
                    <a:gd name="T41" fmla="*/ 322757 w 339971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59" name="Freeform 67"/>
                <p:cNvSpPr>
                  <a:spLocks noChangeArrowheads="1"/>
                </p:cNvSpPr>
                <p:nvPr/>
              </p:nvSpPr>
              <p:spPr bwMode="auto">
                <a:xfrm rot="5400000">
                  <a:off x="2151" y="3249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60" name="Freeform 68"/>
                <p:cNvSpPr>
                  <a:spLocks noChangeArrowheads="1"/>
                </p:cNvSpPr>
                <p:nvPr/>
              </p:nvSpPr>
              <p:spPr bwMode="auto">
                <a:xfrm rot="5400000">
                  <a:off x="2149" y="2977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61" name="Freeform 69"/>
                <p:cNvSpPr>
                  <a:spLocks noChangeArrowheads="1"/>
                </p:cNvSpPr>
                <p:nvPr/>
              </p:nvSpPr>
              <p:spPr bwMode="auto">
                <a:xfrm rot="5400000">
                  <a:off x="2151" y="3339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385" name="AutoShape 70"/>
                <p:cNvSpPr>
                  <a:spLocks noChangeArrowheads="1"/>
                </p:cNvSpPr>
                <p:nvPr/>
              </p:nvSpPr>
              <p:spPr bwMode="auto">
                <a:xfrm rot="5400000">
                  <a:off x="1994" y="3211"/>
                  <a:ext cx="414" cy="8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377" name="AutoShape 71"/>
              <p:cNvSpPr>
                <a:spLocks noChangeArrowheads="1"/>
              </p:cNvSpPr>
              <p:nvPr/>
            </p:nvSpPr>
            <p:spPr bwMode="auto">
              <a:xfrm>
                <a:off x="1771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378" name="AutoShape 72"/>
              <p:cNvSpPr>
                <a:spLocks noChangeArrowheads="1"/>
              </p:cNvSpPr>
              <p:nvPr/>
            </p:nvSpPr>
            <p:spPr bwMode="auto">
              <a:xfrm>
                <a:off x="1772" y="2746"/>
                <a:ext cx="506" cy="171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8"/>
                  <a:gd name="T14" fmla="*/ 667179 w 677897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79" name="AutoShape 73"/>
              <p:cNvSpPr>
                <a:spLocks noChangeArrowheads="1"/>
              </p:cNvSpPr>
              <p:nvPr/>
            </p:nvSpPr>
            <p:spPr bwMode="auto">
              <a:xfrm>
                <a:off x="2031" y="2777"/>
                <a:ext cx="221" cy="109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75 h 147689"/>
                  <a:gd name="T14" fmla="*/ 290161 w 296878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2295" name="Group 74"/>
            <p:cNvGrpSpPr>
              <a:grpSpLocks/>
            </p:cNvGrpSpPr>
            <p:nvPr/>
          </p:nvGrpSpPr>
          <p:grpSpPr bwMode="auto">
            <a:xfrm>
              <a:off x="2393" y="2472"/>
              <a:ext cx="748" cy="1373"/>
              <a:chOff x="2393" y="2472"/>
              <a:chExt cx="748" cy="1373"/>
            </a:xfrm>
          </p:grpSpPr>
          <p:sp>
            <p:nvSpPr>
              <p:cNvPr id="8267" name="Freeform 75"/>
              <p:cNvSpPr>
                <a:spLocks noChangeArrowheads="1"/>
              </p:cNvSpPr>
              <p:nvPr/>
            </p:nvSpPr>
            <p:spPr bwMode="auto">
              <a:xfrm rot="5400000">
                <a:off x="2515" y="2352"/>
                <a:ext cx="506" cy="74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1 h 1001763"/>
                  <a:gd name="T8" fmla="*/ 0 w 678101"/>
                  <a:gd name="T9" fmla="*/ 1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1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3"/>
                  <a:gd name="T41" fmla="*/ 664700 w 678101"/>
                  <a:gd name="T42" fmla="*/ 988370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68" name="Freeform 76"/>
              <p:cNvSpPr>
                <a:spLocks noChangeArrowheads="1"/>
              </p:cNvSpPr>
              <p:nvPr/>
            </p:nvSpPr>
            <p:spPr bwMode="auto">
              <a:xfrm rot="5400000">
                <a:off x="2397" y="2978"/>
                <a:ext cx="743" cy="748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1 h 1001763"/>
                  <a:gd name="T8" fmla="*/ 0 w 994123"/>
                  <a:gd name="T9" fmla="*/ 1 h 1001763"/>
                  <a:gd name="T10" fmla="*/ 0 w 994123"/>
                  <a:gd name="T11" fmla="*/ 1 h 1001763"/>
                  <a:gd name="T12" fmla="*/ 1 w 994123"/>
                  <a:gd name="T13" fmla="*/ 1 h 1001763"/>
                  <a:gd name="T14" fmla="*/ 1 w 994123"/>
                  <a:gd name="T15" fmla="*/ 1 h 1001763"/>
                  <a:gd name="T16" fmla="*/ 1 w 994123"/>
                  <a:gd name="T17" fmla="*/ 1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1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3"/>
                  <a:gd name="T41" fmla="*/ 974053 w 994123"/>
                  <a:gd name="T42" fmla="*/ 981674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44" name="AutoShape 77"/>
              <p:cNvSpPr>
                <a:spLocks noChangeArrowheads="1"/>
              </p:cNvSpPr>
              <p:nvPr/>
            </p:nvSpPr>
            <p:spPr bwMode="auto">
              <a:xfrm rot="5400000">
                <a:off x="1880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270" name="Freeform 78"/>
              <p:cNvSpPr>
                <a:spLocks noChangeArrowheads="1"/>
              </p:cNvSpPr>
              <p:nvPr/>
            </p:nvSpPr>
            <p:spPr bwMode="auto">
              <a:xfrm rot="5400000">
                <a:off x="2679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46" name="AutoShape 79"/>
              <p:cNvSpPr>
                <a:spLocks noChangeArrowheads="1"/>
              </p:cNvSpPr>
              <p:nvPr/>
            </p:nvSpPr>
            <p:spPr bwMode="auto">
              <a:xfrm rot="5400000">
                <a:off x="2540" y="3129"/>
                <a:ext cx="345" cy="238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4"/>
                  <a:gd name="T14" fmla="*/ 446050 w 462124"/>
                  <a:gd name="T15" fmla="*/ 303015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347" name="AutoShape 80"/>
              <p:cNvSpPr>
                <a:spLocks noChangeArrowheads="1"/>
              </p:cNvSpPr>
              <p:nvPr/>
            </p:nvSpPr>
            <p:spPr bwMode="auto">
              <a:xfrm>
                <a:off x="2592" y="2524"/>
                <a:ext cx="506" cy="171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9"/>
                  <a:gd name="T14" fmla="*/ 667179 w 677897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48" name="AutoShape 81"/>
              <p:cNvSpPr>
                <a:spLocks noChangeArrowheads="1"/>
              </p:cNvSpPr>
              <p:nvPr/>
            </p:nvSpPr>
            <p:spPr bwMode="auto">
              <a:xfrm>
                <a:off x="2848" y="2555"/>
                <a:ext cx="221" cy="110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85 h 149277"/>
                  <a:gd name="T14" fmla="*/ 290160 w 296877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274" name="Freeform 82"/>
              <p:cNvSpPr>
                <a:spLocks noChangeArrowheads="1"/>
              </p:cNvSpPr>
              <p:nvPr/>
            </p:nvSpPr>
            <p:spPr bwMode="auto">
              <a:xfrm rot="5400000">
                <a:off x="2840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75" name="Freeform 83"/>
              <p:cNvSpPr>
                <a:spLocks noChangeArrowheads="1"/>
              </p:cNvSpPr>
              <p:nvPr/>
            </p:nvSpPr>
            <p:spPr bwMode="auto">
              <a:xfrm rot="5400000">
                <a:off x="2511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76" name="Freeform 84"/>
              <p:cNvSpPr>
                <a:spLocks noChangeArrowheads="1"/>
              </p:cNvSpPr>
              <p:nvPr/>
            </p:nvSpPr>
            <p:spPr bwMode="auto">
              <a:xfrm rot="5400000">
                <a:off x="2520" y="2796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77" name="Freeform 85"/>
              <p:cNvSpPr>
                <a:spLocks noChangeArrowheads="1"/>
              </p:cNvSpPr>
              <p:nvPr/>
            </p:nvSpPr>
            <p:spPr bwMode="auto">
              <a:xfrm rot="5400000">
                <a:off x="2521" y="3566"/>
                <a:ext cx="58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43 h 21600"/>
                  <a:gd name="T35" fmla="*/ 16386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78" name="Freeform 86"/>
              <p:cNvSpPr>
                <a:spLocks noChangeArrowheads="1"/>
              </p:cNvSpPr>
              <p:nvPr/>
            </p:nvSpPr>
            <p:spPr bwMode="auto">
              <a:xfrm rot="5400000">
                <a:off x="2523" y="3213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354" name="Group 87"/>
              <p:cNvGrpSpPr>
                <a:grpSpLocks/>
              </p:cNvGrpSpPr>
              <p:nvPr/>
            </p:nvGrpSpPr>
            <p:grpSpPr bwMode="auto">
              <a:xfrm>
                <a:off x="2919" y="3028"/>
                <a:ext cx="193" cy="442"/>
                <a:chOff x="2919" y="3028"/>
                <a:chExt cx="193" cy="442"/>
              </a:xfrm>
            </p:grpSpPr>
            <p:sp>
              <p:nvSpPr>
                <p:cNvPr id="8280" name="Freeform 88"/>
                <p:cNvSpPr>
                  <a:spLocks noChangeArrowheads="1"/>
                </p:cNvSpPr>
                <p:nvPr/>
              </p:nvSpPr>
              <p:spPr bwMode="auto">
                <a:xfrm rot="5400000">
                  <a:off x="2976" y="3064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81" name="Freeform 89"/>
                <p:cNvSpPr>
                  <a:spLocks noChangeArrowheads="1"/>
                </p:cNvSpPr>
                <p:nvPr/>
              </p:nvSpPr>
              <p:spPr bwMode="auto">
                <a:xfrm rot="5400000">
                  <a:off x="2978" y="3154"/>
                  <a:ext cx="79" cy="191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7210 h 821776"/>
                    <a:gd name="T41" fmla="*/ 322757 w 339971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82" name="Freeform 90"/>
                <p:cNvSpPr>
                  <a:spLocks noChangeArrowheads="1"/>
                </p:cNvSpPr>
                <p:nvPr/>
              </p:nvSpPr>
              <p:spPr bwMode="auto">
                <a:xfrm rot="5400000">
                  <a:off x="2976" y="3246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83" name="Freeform 91"/>
                <p:cNvSpPr>
                  <a:spLocks noChangeArrowheads="1"/>
                </p:cNvSpPr>
                <p:nvPr/>
              </p:nvSpPr>
              <p:spPr bwMode="auto">
                <a:xfrm rot="5400000">
                  <a:off x="2976" y="2973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284" name="Freeform 92"/>
                <p:cNvSpPr>
                  <a:spLocks noChangeArrowheads="1"/>
                </p:cNvSpPr>
                <p:nvPr/>
              </p:nvSpPr>
              <p:spPr bwMode="auto">
                <a:xfrm rot="5400000">
                  <a:off x="2976" y="3336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363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812" y="3211"/>
                  <a:ext cx="414" cy="8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355" name="AutoShape 94"/>
              <p:cNvSpPr>
                <a:spLocks noChangeArrowheads="1"/>
              </p:cNvSpPr>
              <p:nvPr/>
            </p:nvSpPr>
            <p:spPr bwMode="auto">
              <a:xfrm>
                <a:off x="2589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356" name="AutoShape 95"/>
              <p:cNvSpPr>
                <a:spLocks noChangeArrowheads="1"/>
              </p:cNvSpPr>
              <p:nvPr/>
            </p:nvSpPr>
            <p:spPr bwMode="auto">
              <a:xfrm>
                <a:off x="2590" y="2746"/>
                <a:ext cx="506" cy="171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8"/>
                  <a:gd name="T14" fmla="*/ 667179 w 677897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57" name="AutoShape 96"/>
              <p:cNvSpPr>
                <a:spLocks noChangeArrowheads="1"/>
              </p:cNvSpPr>
              <p:nvPr/>
            </p:nvSpPr>
            <p:spPr bwMode="auto">
              <a:xfrm>
                <a:off x="2849" y="2777"/>
                <a:ext cx="221" cy="109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75 h 147689"/>
                  <a:gd name="T14" fmla="*/ 290161 w 296878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2296" name="Group 97"/>
            <p:cNvGrpSpPr>
              <a:grpSpLocks/>
            </p:cNvGrpSpPr>
            <p:nvPr/>
          </p:nvGrpSpPr>
          <p:grpSpPr bwMode="auto">
            <a:xfrm>
              <a:off x="3212" y="2472"/>
              <a:ext cx="748" cy="1373"/>
              <a:chOff x="3212" y="2472"/>
              <a:chExt cx="748" cy="1373"/>
            </a:xfrm>
          </p:grpSpPr>
          <p:sp>
            <p:nvSpPr>
              <p:cNvPr id="8290" name="Freeform 98"/>
              <p:cNvSpPr>
                <a:spLocks noChangeArrowheads="1"/>
              </p:cNvSpPr>
              <p:nvPr/>
            </p:nvSpPr>
            <p:spPr bwMode="auto">
              <a:xfrm rot="5400000">
                <a:off x="3334" y="2352"/>
                <a:ext cx="506" cy="748"/>
              </a:xfrm>
              <a:custGeom>
                <a:avLst/>
                <a:gdLst>
                  <a:gd name="T0" fmla="*/ 0 w 678101"/>
                  <a:gd name="T1" fmla="*/ 0 h 1001762"/>
                  <a:gd name="T2" fmla="*/ 0 w 678101"/>
                  <a:gd name="T3" fmla="*/ 0 h 1001762"/>
                  <a:gd name="T4" fmla="*/ 0 w 678101"/>
                  <a:gd name="T5" fmla="*/ 0 h 1001762"/>
                  <a:gd name="T6" fmla="*/ 0 w 678101"/>
                  <a:gd name="T7" fmla="*/ 1 h 1001762"/>
                  <a:gd name="T8" fmla="*/ 0 w 678101"/>
                  <a:gd name="T9" fmla="*/ 1 h 1001762"/>
                  <a:gd name="T10" fmla="*/ 0 w 678101"/>
                  <a:gd name="T11" fmla="*/ 1 h 1001762"/>
                  <a:gd name="T12" fmla="*/ 0 w 678101"/>
                  <a:gd name="T13" fmla="*/ 1 h 1001762"/>
                  <a:gd name="T14" fmla="*/ 0 w 678101"/>
                  <a:gd name="T15" fmla="*/ 1 h 1001762"/>
                  <a:gd name="T16" fmla="*/ 0 w 678101"/>
                  <a:gd name="T17" fmla="*/ 1 h 1001762"/>
                  <a:gd name="T18" fmla="*/ 0 w 678101"/>
                  <a:gd name="T19" fmla="*/ 0 h 1001762"/>
                  <a:gd name="T20" fmla="*/ 0 w 678101"/>
                  <a:gd name="T21" fmla="*/ 0 h 1001762"/>
                  <a:gd name="T22" fmla="*/ 0 w 678101"/>
                  <a:gd name="T23" fmla="*/ 0 h 1001762"/>
                  <a:gd name="T24" fmla="*/ 0 w 678101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2"/>
                  <a:gd name="T41" fmla="*/ 664700 w 678101"/>
                  <a:gd name="T42" fmla="*/ 988369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2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2"/>
                    </a:lnTo>
                    <a:lnTo>
                      <a:pt x="-1" y="954671"/>
                    </a:lnTo>
                    <a:cubicBezTo>
                      <a:pt x="-1" y="980679"/>
                      <a:pt x="21082" y="1001762"/>
                      <a:pt x="47089" y="1001762"/>
                    </a:cubicBezTo>
                    <a:lnTo>
                      <a:pt x="631011" y="1001762"/>
                    </a:lnTo>
                    <a:lnTo>
                      <a:pt x="631011" y="1001761"/>
                    </a:lnTo>
                    <a:cubicBezTo>
                      <a:pt x="657018" y="1001761"/>
                      <a:pt x="678101" y="980679"/>
                      <a:pt x="678101" y="954672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91" name="Freeform 99"/>
              <p:cNvSpPr>
                <a:spLocks noChangeArrowheads="1"/>
              </p:cNvSpPr>
              <p:nvPr/>
            </p:nvSpPr>
            <p:spPr bwMode="auto">
              <a:xfrm rot="5400000">
                <a:off x="3216" y="2978"/>
                <a:ext cx="743" cy="748"/>
              </a:xfrm>
              <a:custGeom>
                <a:avLst/>
                <a:gdLst>
                  <a:gd name="T0" fmla="*/ 0 w 994123"/>
                  <a:gd name="T1" fmla="*/ 0 h 1001762"/>
                  <a:gd name="T2" fmla="*/ 0 w 994123"/>
                  <a:gd name="T3" fmla="*/ 0 h 1001762"/>
                  <a:gd name="T4" fmla="*/ 0 w 994123"/>
                  <a:gd name="T5" fmla="*/ 0 h 1001762"/>
                  <a:gd name="T6" fmla="*/ 0 w 994123"/>
                  <a:gd name="T7" fmla="*/ 1 h 1001762"/>
                  <a:gd name="T8" fmla="*/ 0 w 994123"/>
                  <a:gd name="T9" fmla="*/ 1 h 1001762"/>
                  <a:gd name="T10" fmla="*/ 0 w 994123"/>
                  <a:gd name="T11" fmla="*/ 1 h 1001762"/>
                  <a:gd name="T12" fmla="*/ 1 w 994123"/>
                  <a:gd name="T13" fmla="*/ 1 h 1001762"/>
                  <a:gd name="T14" fmla="*/ 1 w 994123"/>
                  <a:gd name="T15" fmla="*/ 1 h 1001762"/>
                  <a:gd name="T16" fmla="*/ 1 w 994123"/>
                  <a:gd name="T17" fmla="*/ 1 h 1001762"/>
                  <a:gd name="T18" fmla="*/ 1 w 994123"/>
                  <a:gd name="T19" fmla="*/ 0 h 1001762"/>
                  <a:gd name="T20" fmla="*/ 1 w 994123"/>
                  <a:gd name="T21" fmla="*/ 0 h 1001762"/>
                  <a:gd name="T22" fmla="*/ 1 w 994123"/>
                  <a:gd name="T23" fmla="*/ 0 h 1001762"/>
                  <a:gd name="T24" fmla="*/ 0 w 994123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2"/>
                  <a:gd name="T41" fmla="*/ 974053 w 994123"/>
                  <a:gd name="T42" fmla="*/ 981673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2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6"/>
                    </a:lnTo>
                    <a:lnTo>
                      <a:pt x="-1" y="932725"/>
                    </a:lnTo>
                    <a:cubicBezTo>
                      <a:pt x="-1" y="970853"/>
                      <a:pt x="30908" y="1001762"/>
                      <a:pt x="69035" y="1001762"/>
                    </a:cubicBezTo>
                    <a:lnTo>
                      <a:pt x="925087" y="1001762"/>
                    </a:lnTo>
                    <a:lnTo>
                      <a:pt x="925087" y="1001761"/>
                    </a:lnTo>
                    <a:cubicBezTo>
                      <a:pt x="963214" y="1001761"/>
                      <a:pt x="994123" y="970853"/>
                      <a:pt x="994123" y="932726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22" name="AutoShape 100"/>
              <p:cNvSpPr>
                <a:spLocks noChangeArrowheads="1"/>
              </p:cNvSpPr>
              <p:nvPr/>
            </p:nvSpPr>
            <p:spPr bwMode="auto">
              <a:xfrm rot="5400000">
                <a:off x="2699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293" name="Freeform 101"/>
              <p:cNvSpPr>
                <a:spLocks noChangeArrowheads="1"/>
              </p:cNvSpPr>
              <p:nvPr/>
            </p:nvSpPr>
            <p:spPr bwMode="auto">
              <a:xfrm rot="5400000">
                <a:off x="3498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24" name="AutoShape 102"/>
              <p:cNvSpPr>
                <a:spLocks noChangeArrowheads="1"/>
              </p:cNvSpPr>
              <p:nvPr/>
            </p:nvSpPr>
            <p:spPr bwMode="auto">
              <a:xfrm rot="5400000">
                <a:off x="3359" y="3129"/>
                <a:ext cx="345" cy="238"/>
              </a:xfrm>
              <a:custGeom>
                <a:avLst/>
                <a:gdLst>
                  <a:gd name="T0" fmla="*/ 0 w 462124"/>
                  <a:gd name="T1" fmla="*/ 0 h 319103"/>
                  <a:gd name="T2" fmla="*/ 0 w 462124"/>
                  <a:gd name="T3" fmla="*/ 0 h 319103"/>
                  <a:gd name="T4" fmla="*/ 0 w 462124"/>
                  <a:gd name="T5" fmla="*/ 0 h 319103"/>
                  <a:gd name="T6" fmla="*/ 0 w 462124"/>
                  <a:gd name="T7" fmla="*/ 0 h 319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3"/>
                  <a:gd name="T14" fmla="*/ 446050 w 462124"/>
                  <a:gd name="T15" fmla="*/ 303014 h 319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3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19"/>
                    </a:lnTo>
                    <a:lnTo>
                      <a:pt x="-1" y="265918"/>
                    </a:lnTo>
                    <a:cubicBezTo>
                      <a:pt x="-1" y="295291"/>
                      <a:pt x="23811" y="319103"/>
                      <a:pt x="53183" y="319103"/>
                    </a:cubicBezTo>
                    <a:lnTo>
                      <a:pt x="408940" y="319103"/>
                    </a:lnTo>
                    <a:lnTo>
                      <a:pt x="408940" y="319102"/>
                    </a:lnTo>
                    <a:cubicBezTo>
                      <a:pt x="438312" y="319102"/>
                      <a:pt x="462124" y="295291"/>
                      <a:pt x="462124" y="265919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325" name="AutoShape 103"/>
              <p:cNvSpPr>
                <a:spLocks noChangeArrowheads="1"/>
              </p:cNvSpPr>
              <p:nvPr/>
            </p:nvSpPr>
            <p:spPr bwMode="auto">
              <a:xfrm>
                <a:off x="3411" y="2524"/>
                <a:ext cx="506" cy="171"/>
              </a:xfrm>
              <a:custGeom>
                <a:avLst/>
                <a:gdLst>
                  <a:gd name="T0" fmla="*/ 0 w 677896"/>
                  <a:gd name="T1" fmla="*/ 0 h 230269"/>
                  <a:gd name="T2" fmla="*/ 0 w 677896"/>
                  <a:gd name="T3" fmla="*/ 0 h 230269"/>
                  <a:gd name="T4" fmla="*/ 0 w 677896"/>
                  <a:gd name="T5" fmla="*/ 0 h 230269"/>
                  <a:gd name="T6" fmla="*/ 0 w 677896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6"/>
                  <a:gd name="T13" fmla="*/ 10773 h 230269"/>
                  <a:gd name="T14" fmla="*/ 667178 w 677896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8" y="230269"/>
                    </a:lnTo>
                    <a:lnTo>
                      <a:pt x="639518" y="230268"/>
                    </a:lnTo>
                    <a:cubicBezTo>
                      <a:pt x="660713" y="230268"/>
                      <a:pt x="677896" y="213086"/>
                      <a:pt x="677896" y="191891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26" name="AutoShape 104"/>
              <p:cNvSpPr>
                <a:spLocks noChangeArrowheads="1"/>
              </p:cNvSpPr>
              <p:nvPr/>
            </p:nvSpPr>
            <p:spPr bwMode="auto">
              <a:xfrm>
                <a:off x="3667" y="2555"/>
                <a:ext cx="221" cy="110"/>
              </a:xfrm>
              <a:custGeom>
                <a:avLst/>
                <a:gdLst>
                  <a:gd name="T0" fmla="*/ 0 w 296878"/>
                  <a:gd name="T1" fmla="*/ 0 h 149277"/>
                  <a:gd name="T2" fmla="*/ 0 w 296878"/>
                  <a:gd name="T3" fmla="*/ 0 h 149277"/>
                  <a:gd name="T4" fmla="*/ 0 w 296878"/>
                  <a:gd name="T5" fmla="*/ 0 h 149277"/>
                  <a:gd name="T6" fmla="*/ 0 w 296878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85 h 149277"/>
                  <a:gd name="T14" fmla="*/ 290161 w 296878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9" y="149277"/>
                    </a:lnTo>
                    <a:lnTo>
                      <a:pt x="271999" y="149276"/>
                    </a:lnTo>
                    <a:cubicBezTo>
                      <a:pt x="285739" y="149276"/>
                      <a:pt x="296879" y="138137"/>
                      <a:pt x="296879" y="124397"/>
                    </a:cubicBezTo>
                    <a:lnTo>
                      <a:pt x="296878" y="24880"/>
                    </a:lnTo>
                    <a:cubicBezTo>
                      <a:pt x="296878" y="11139"/>
                      <a:pt x="285738" y="0"/>
                      <a:pt x="271998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297" name="Freeform 105"/>
              <p:cNvSpPr>
                <a:spLocks noChangeArrowheads="1"/>
              </p:cNvSpPr>
              <p:nvPr/>
            </p:nvSpPr>
            <p:spPr bwMode="auto">
              <a:xfrm rot="5400000">
                <a:off x="3658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98" name="Freeform 106"/>
              <p:cNvSpPr>
                <a:spLocks noChangeArrowheads="1"/>
              </p:cNvSpPr>
              <p:nvPr/>
            </p:nvSpPr>
            <p:spPr bwMode="auto">
              <a:xfrm rot="5400000">
                <a:off x="3329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299" name="Freeform 107"/>
              <p:cNvSpPr>
                <a:spLocks noChangeArrowheads="1"/>
              </p:cNvSpPr>
              <p:nvPr/>
            </p:nvSpPr>
            <p:spPr bwMode="auto">
              <a:xfrm rot="5400000">
                <a:off x="3339" y="2796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00" name="Freeform 108"/>
              <p:cNvSpPr>
                <a:spLocks noChangeArrowheads="1"/>
              </p:cNvSpPr>
              <p:nvPr/>
            </p:nvSpPr>
            <p:spPr bwMode="auto">
              <a:xfrm rot="5400000">
                <a:off x="3340" y="3566"/>
                <a:ext cx="58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43 h 21600"/>
                  <a:gd name="T35" fmla="*/ 16386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01" name="Freeform 109"/>
              <p:cNvSpPr>
                <a:spLocks noChangeArrowheads="1"/>
              </p:cNvSpPr>
              <p:nvPr/>
            </p:nvSpPr>
            <p:spPr bwMode="auto">
              <a:xfrm rot="5400000">
                <a:off x="3341" y="3213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332" name="Group 110"/>
              <p:cNvGrpSpPr>
                <a:grpSpLocks/>
              </p:cNvGrpSpPr>
              <p:nvPr/>
            </p:nvGrpSpPr>
            <p:grpSpPr bwMode="auto">
              <a:xfrm>
                <a:off x="3738" y="3028"/>
                <a:ext cx="194" cy="442"/>
                <a:chOff x="3738" y="3028"/>
                <a:chExt cx="194" cy="442"/>
              </a:xfrm>
            </p:grpSpPr>
            <p:sp>
              <p:nvSpPr>
                <p:cNvPr id="8303" name="Freeform 111"/>
                <p:cNvSpPr>
                  <a:spLocks noChangeArrowheads="1"/>
                </p:cNvSpPr>
                <p:nvPr/>
              </p:nvSpPr>
              <p:spPr bwMode="auto">
                <a:xfrm rot="5400000">
                  <a:off x="3788" y="3068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04" name="Freeform 112"/>
                <p:cNvSpPr>
                  <a:spLocks noChangeArrowheads="1"/>
                </p:cNvSpPr>
                <p:nvPr/>
              </p:nvSpPr>
              <p:spPr bwMode="auto">
                <a:xfrm rot="5400000">
                  <a:off x="3797" y="3154"/>
                  <a:ext cx="79" cy="191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7210 h 821776"/>
                    <a:gd name="T41" fmla="*/ 322757 w 339971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05" name="Freeform 113"/>
                <p:cNvSpPr>
                  <a:spLocks noChangeArrowheads="1"/>
                </p:cNvSpPr>
                <p:nvPr/>
              </p:nvSpPr>
              <p:spPr bwMode="auto">
                <a:xfrm rot="5400000">
                  <a:off x="3788" y="3250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06" name="Freeform 114"/>
                <p:cNvSpPr>
                  <a:spLocks noChangeArrowheads="1"/>
                </p:cNvSpPr>
                <p:nvPr/>
              </p:nvSpPr>
              <p:spPr bwMode="auto">
                <a:xfrm rot="5400000">
                  <a:off x="3785" y="2977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07" name="Freeform 115"/>
                <p:cNvSpPr>
                  <a:spLocks noChangeArrowheads="1"/>
                </p:cNvSpPr>
                <p:nvPr/>
              </p:nvSpPr>
              <p:spPr bwMode="auto">
                <a:xfrm rot="5400000">
                  <a:off x="3788" y="3340"/>
                  <a:ext cx="80" cy="191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7210 h 821776"/>
                    <a:gd name="T41" fmla="*/ 327795 w 345047"/>
                    <a:gd name="T42" fmla="*/ 804566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341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3631" y="3210"/>
                  <a:ext cx="414" cy="8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333" name="AutoShape 117"/>
              <p:cNvSpPr>
                <a:spLocks noChangeArrowheads="1"/>
              </p:cNvSpPr>
              <p:nvPr/>
            </p:nvSpPr>
            <p:spPr bwMode="auto">
              <a:xfrm>
                <a:off x="3407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334" name="AutoShape 118"/>
              <p:cNvSpPr>
                <a:spLocks noChangeArrowheads="1"/>
              </p:cNvSpPr>
              <p:nvPr/>
            </p:nvSpPr>
            <p:spPr bwMode="auto">
              <a:xfrm>
                <a:off x="3409" y="2746"/>
                <a:ext cx="506" cy="171"/>
              </a:xfrm>
              <a:custGeom>
                <a:avLst/>
                <a:gdLst>
                  <a:gd name="T0" fmla="*/ 0 w 677896"/>
                  <a:gd name="T1" fmla="*/ 0 h 230268"/>
                  <a:gd name="T2" fmla="*/ 0 w 677896"/>
                  <a:gd name="T3" fmla="*/ 0 h 230268"/>
                  <a:gd name="T4" fmla="*/ 0 w 677896"/>
                  <a:gd name="T5" fmla="*/ 0 h 230268"/>
                  <a:gd name="T6" fmla="*/ 0 w 677896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6"/>
                  <a:gd name="T13" fmla="*/ 10773 h 230268"/>
                  <a:gd name="T14" fmla="*/ 667178 w 677896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8" y="230268"/>
                    </a:lnTo>
                    <a:lnTo>
                      <a:pt x="639518" y="230267"/>
                    </a:lnTo>
                    <a:cubicBezTo>
                      <a:pt x="660713" y="230267"/>
                      <a:pt x="677896" y="213085"/>
                      <a:pt x="677896" y="191890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35" name="AutoShape 119"/>
              <p:cNvSpPr>
                <a:spLocks noChangeArrowheads="1"/>
              </p:cNvSpPr>
              <p:nvPr/>
            </p:nvSpPr>
            <p:spPr bwMode="auto">
              <a:xfrm>
                <a:off x="3668" y="2777"/>
                <a:ext cx="221" cy="109"/>
              </a:xfrm>
              <a:custGeom>
                <a:avLst/>
                <a:gdLst>
                  <a:gd name="T0" fmla="*/ 0 w 296877"/>
                  <a:gd name="T1" fmla="*/ 0 h 147689"/>
                  <a:gd name="T2" fmla="*/ 0 w 296877"/>
                  <a:gd name="T3" fmla="*/ 0 h 147689"/>
                  <a:gd name="T4" fmla="*/ 0 w 296877"/>
                  <a:gd name="T5" fmla="*/ 0 h 147689"/>
                  <a:gd name="T6" fmla="*/ 0 w 296877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75 h 147689"/>
                  <a:gd name="T14" fmla="*/ 290160 w 296877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2" y="147689"/>
                    </a:lnTo>
                    <a:lnTo>
                      <a:pt x="272262" y="147688"/>
                    </a:lnTo>
                    <a:cubicBezTo>
                      <a:pt x="285856" y="147688"/>
                      <a:pt x="296877" y="136668"/>
                      <a:pt x="296877" y="123074"/>
                    </a:cubicBezTo>
                    <a:lnTo>
                      <a:pt x="296877" y="24615"/>
                    </a:lnTo>
                    <a:cubicBezTo>
                      <a:pt x="296877" y="11020"/>
                      <a:pt x="285856" y="0"/>
                      <a:pt x="272262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2297" name="Group 120"/>
            <p:cNvGrpSpPr>
              <a:grpSpLocks/>
            </p:cNvGrpSpPr>
            <p:nvPr/>
          </p:nvGrpSpPr>
          <p:grpSpPr bwMode="auto">
            <a:xfrm>
              <a:off x="4030" y="2472"/>
              <a:ext cx="748" cy="1373"/>
              <a:chOff x="4030" y="2472"/>
              <a:chExt cx="748" cy="1373"/>
            </a:xfrm>
          </p:grpSpPr>
          <p:sp>
            <p:nvSpPr>
              <p:cNvPr id="8313" name="Freeform 121"/>
              <p:cNvSpPr>
                <a:spLocks noChangeArrowheads="1"/>
              </p:cNvSpPr>
              <p:nvPr/>
            </p:nvSpPr>
            <p:spPr bwMode="auto">
              <a:xfrm rot="5400000">
                <a:off x="4152" y="2352"/>
                <a:ext cx="506" cy="74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1 h 1001763"/>
                  <a:gd name="T8" fmla="*/ 0 w 678101"/>
                  <a:gd name="T9" fmla="*/ 1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1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3401 w 678101"/>
                  <a:gd name="T40" fmla="*/ 13393 h 1001763"/>
                  <a:gd name="T41" fmla="*/ 664700 w 678101"/>
                  <a:gd name="T42" fmla="*/ 988370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14" name="Freeform 122"/>
              <p:cNvSpPr>
                <a:spLocks noChangeArrowheads="1"/>
              </p:cNvSpPr>
              <p:nvPr/>
            </p:nvSpPr>
            <p:spPr bwMode="auto">
              <a:xfrm rot="5400000">
                <a:off x="4034" y="2978"/>
                <a:ext cx="743" cy="748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1 h 1001763"/>
                  <a:gd name="T8" fmla="*/ 0 w 994123"/>
                  <a:gd name="T9" fmla="*/ 1 h 1001763"/>
                  <a:gd name="T10" fmla="*/ 0 w 994123"/>
                  <a:gd name="T11" fmla="*/ 1 h 1001763"/>
                  <a:gd name="T12" fmla="*/ 1 w 994123"/>
                  <a:gd name="T13" fmla="*/ 1 h 1001763"/>
                  <a:gd name="T14" fmla="*/ 1 w 994123"/>
                  <a:gd name="T15" fmla="*/ 1 h 1001763"/>
                  <a:gd name="T16" fmla="*/ 1 w 994123"/>
                  <a:gd name="T17" fmla="*/ 1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1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20070 w 994123"/>
                  <a:gd name="T40" fmla="*/ 20089 h 1001763"/>
                  <a:gd name="T41" fmla="*/ 974053 w 994123"/>
                  <a:gd name="T42" fmla="*/ 981674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00" name="AutoShape 123"/>
              <p:cNvSpPr>
                <a:spLocks noChangeArrowheads="1"/>
              </p:cNvSpPr>
              <p:nvPr/>
            </p:nvSpPr>
            <p:spPr bwMode="auto">
              <a:xfrm rot="5400000">
                <a:off x="3517" y="3062"/>
                <a:ext cx="1183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8316" name="Freeform 124"/>
              <p:cNvSpPr>
                <a:spLocks noChangeArrowheads="1"/>
              </p:cNvSpPr>
              <p:nvPr/>
            </p:nvSpPr>
            <p:spPr bwMode="auto">
              <a:xfrm rot="5400000">
                <a:off x="4316" y="3686"/>
                <a:ext cx="165" cy="152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1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1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095 w 21600"/>
                  <a:gd name="T34" fmla="*/ 5400 h 21600"/>
                  <a:gd name="T35" fmla="*/ 19505 w 21600"/>
                  <a:gd name="T36" fmla="*/ 162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2302" name="AutoShape 125"/>
              <p:cNvSpPr>
                <a:spLocks noChangeArrowheads="1"/>
              </p:cNvSpPr>
              <p:nvPr/>
            </p:nvSpPr>
            <p:spPr bwMode="auto">
              <a:xfrm rot="5400000">
                <a:off x="4177" y="3129"/>
                <a:ext cx="345" cy="238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6074 w 462124"/>
                  <a:gd name="T13" fmla="*/ 16089 h 319104"/>
                  <a:gd name="T14" fmla="*/ 446050 w 462124"/>
                  <a:gd name="T15" fmla="*/ 303015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2303" name="AutoShape 126"/>
              <p:cNvSpPr>
                <a:spLocks noChangeArrowheads="1"/>
              </p:cNvSpPr>
              <p:nvPr/>
            </p:nvSpPr>
            <p:spPr bwMode="auto">
              <a:xfrm>
                <a:off x="4229" y="2524"/>
                <a:ext cx="506" cy="171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9"/>
                  <a:gd name="T14" fmla="*/ 667179 w 677897"/>
                  <a:gd name="T15" fmla="*/ 219496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04" name="AutoShape 127"/>
              <p:cNvSpPr>
                <a:spLocks noChangeArrowheads="1"/>
              </p:cNvSpPr>
              <p:nvPr/>
            </p:nvSpPr>
            <p:spPr bwMode="auto">
              <a:xfrm>
                <a:off x="4485" y="2555"/>
                <a:ext cx="221" cy="110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7"/>
                  <a:gd name="T13" fmla="*/ 6785 h 149277"/>
                  <a:gd name="T14" fmla="*/ 290160 w 296877"/>
                  <a:gd name="T15" fmla="*/ 142492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8320" name="Freeform 128"/>
              <p:cNvSpPr>
                <a:spLocks noChangeArrowheads="1"/>
              </p:cNvSpPr>
              <p:nvPr/>
            </p:nvSpPr>
            <p:spPr bwMode="auto">
              <a:xfrm rot="5400000">
                <a:off x="4477" y="3208"/>
                <a:ext cx="76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57 h 21600"/>
                  <a:gd name="T35" fmla="*/ 16200 w 21600"/>
                  <a:gd name="T36" fmla="*/ 19543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21" name="Freeform 129"/>
              <p:cNvSpPr>
                <a:spLocks noChangeArrowheads="1"/>
              </p:cNvSpPr>
              <p:nvPr/>
            </p:nvSpPr>
            <p:spPr bwMode="auto">
              <a:xfrm rot="5400000">
                <a:off x="4148" y="2581"/>
                <a:ext cx="58" cy="7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244 h 21600"/>
                  <a:gd name="T35" fmla="*/ 16386 w 21600"/>
                  <a:gd name="T36" fmla="*/ 19356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22" name="Freeform 130"/>
              <p:cNvSpPr>
                <a:spLocks noChangeArrowheads="1"/>
              </p:cNvSpPr>
              <p:nvPr/>
            </p:nvSpPr>
            <p:spPr bwMode="auto">
              <a:xfrm rot="5400000">
                <a:off x="4148" y="2797"/>
                <a:ext cx="60" cy="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71 h 21600"/>
                  <a:gd name="T35" fmla="*/ 16200 w 21600"/>
                  <a:gd name="T36" fmla="*/ 19529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23" name="Freeform 131"/>
              <p:cNvSpPr>
                <a:spLocks noChangeArrowheads="1"/>
              </p:cNvSpPr>
              <p:nvPr/>
            </p:nvSpPr>
            <p:spPr bwMode="auto">
              <a:xfrm rot="5400000">
                <a:off x="4149" y="3566"/>
                <a:ext cx="58" cy="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214 w 21600"/>
                  <a:gd name="T34" fmla="*/ 2071 h 21600"/>
                  <a:gd name="T35" fmla="*/ 16386 w 21600"/>
                  <a:gd name="T36" fmla="*/ 19529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324" name="Freeform 132"/>
              <p:cNvSpPr>
                <a:spLocks noChangeArrowheads="1"/>
              </p:cNvSpPr>
              <p:nvPr/>
            </p:nvSpPr>
            <p:spPr bwMode="auto">
              <a:xfrm rot="5400000">
                <a:off x="4160" y="3213"/>
                <a:ext cx="60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043 h 21600"/>
                  <a:gd name="T35" fmla="*/ 16200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2310" name="Group 133"/>
              <p:cNvGrpSpPr>
                <a:grpSpLocks/>
              </p:cNvGrpSpPr>
              <p:nvPr/>
            </p:nvGrpSpPr>
            <p:grpSpPr bwMode="auto">
              <a:xfrm>
                <a:off x="4557" y="3028"/>
                <a:ext cx="193" cy="442"/>
                <a:chOff x="4557" y="3028"/>
                <a:chExt cx="193" cy="442"/>
              </a:xfrm>
            </p:grpSpPr>
            <p:sp>
              <p:nvSpPr>
                <p:cNvPr id="8326" name="Freeform 134"/>
                <p:cNvSpPr>
                  <a:spLocks noChangeArrowheads="1"/>
                </p:cNvSpPr>
                <p:nvPr/>
              </p:nvSpPr>
              <p:spPr bwMode="auto">
                <a:xfrm rot="5400000">
                  <a:off x="4615" y="3063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27" name="Freeform 135"/>
                <p:cNvSpPr>
                  <a:spLocks noChangeArrowheads="1"/>
                </p:cNvSpPr>
                <p:nvPr/>
              </p:nvSpPr>
              <p:spPr bwMode="auto">
                <a:xfrm rot="5400000">
                  <a:off x="4615" y="3154"/>
                  <a:ext cx="79" cy="192"/>
                </a:xfrm>
                <a:custGeom>
                  <a:avLst/>
                  <a:gdLst>
                    <a:gd name="T0" fmla="*/ 0 w 339971"/>
                    <a:gd name="T1" fmla="*/ 0 h 1014539"/>
                    <a:gd name="T2" fmla="*/ 0 w 339971"/>
                    <a:gd name="T3" fmla="*/ 0 h 1014539"/>
                    <a:gd name="T4" fmla="*/ 0 w 339971"/>
                    <a:gd name="T5" fmla="*/ 0 h 1014539"/>
                    <a:gd name="T6" fmla="*/ 0 w 339971"/>
                    <a:gd name="T7" fmla="*/ 0 h 1014539"/>
                    <a:gd name="T8" fmla="*/ 0 w 339971"/>
                    <a:gd name="T9" fmla="*/ 0 h 1014539"/>
                    <a:gd name="T10" fmla="*/ 0 w 339971"/>
                    <a:gd name="T11" fmla="*/ 0 h 1014539"/>
                    <a:gd name="T12" fmla="*/ 0 w 339971"/>
                    <a:gd name="T13" fmla="*/ 0 h 1014539"/>
                    <a:gd name="T14" fmla="*/ 0 w 339971"/>
                    <a:gd name="T15" fmla="*/ 0 h 1014539"/>
                    <a:gd name="T16" fmla="*/ 0 w 339971"/>
                    <a:gd name="T17" fmla="*/ 0 h 1014539"/>
                    <a:gd name="T18" fmla="*/ 0 w 339971"/>
                    <a:gd name="T19" fmla="*/ 0 h 1014539"/>
                    <a:gd name="T20" fmla="*/ 0 w 339971"/>
                    <a:gd name="T21" fmla="*/ 0 h 1014539"/>
                    <a:gd name="T22" fmla="*/ 0 w 339971"/>
                    <a:gd name="T23" fmla="*/ 0 h 1014539"/>
                    <a:gd name="T24" fmla="*/ 0 w 339971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14 w 339971"/>
                    <a:gd name="T40" fmla="*/ 15852 h 1014539"/>
                    <a:gd name="T41" fmla="*/ 322757 w 339971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1014539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957877"/>
                      </a:lnTo>
                      <a:lnTo>
                        <a:pt x="-1" y="957876"/>
                      </a:lnTo>
                      <a:cubicBezTo>
                        <a:pt x="-1" y="989170"/>
                        <a:pt x="25368" y="1014539"/>
                        <a:pt x="56661" y="1014539"/>
                      </a:cubicBezTo>
                      <a:lnTo>
                        <a:pt x="283309" y="1014539"/>
                      </a:lnTo>
                      <a:lnTo>
                        <a:pt x="283309" y="1014538"/>
                      </a:lnTo>
                      <a:cubicBezTo>
                        <a:pt x="314602" y="1014538"/>
                        <a:pt x="339971" y="989170"/>
                        <a:pt x="339971" y="957877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28" name="Freeform 136"/>
                <p:cNvSpPr>
                  <a:spLocks noChangeArrowheads="1"/>
                </p:cNvSpPr>
                <p:nvPr/>
              </p:nvSpPr>
              <p:spPr bwMode="auto">
                <a:xfrm rot="5400000">
                  <a:off x="4615" y="3245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29" name="Freeform 137"/>
                <p:cNvSpPr>
                  <a:spLocks noChangeArrowheads="1"/>
                </p:cNvSpPr>
                <p:nvPr/>
              </p:nvSpPr>
              <p:spPr bwMode="auto">
                <a:xfrm rot="5400000">
                  <a:off x="4613" y="2973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8330" name="Freeform 138"/>
                <p:cNvSpPr>
                  <a:spLocks noChangeArrowheads="1"/>
                </p:cNvSpPr>
                <p:nvPr/>
              </p:nvSpPr>
              <p:spPr bwMode="auto">
                <a:xfrm rot="5400000">
                  <a:off x="4615" y="3335"/>
                  <a:ext cx="80" cy="19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7252 w 345047"/>
                    <a:gd name="T40" fmla="*/ 15852 h 1014539"/>
                    <a:gd name="T41" fmla="*/ 327795 w 345047"/>
                    <a:gd name="T42" fmla="*/ 998687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2319" name="AutoShape 139"/>
                <p:cNvSpPr>
                  <a:spLocks noChangeArrowheads="1"/>
                </p:cNvSpPr>
                <p:nvPr/>
              </p:nvSpPr>
              <p:spPr bwMode="auto">
                <a:xfrm rot="5400000">
                  <a:off x="4449" y="3200"/>
                  <a:ext cx="414" cy="10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2311" name="AutoShape 140"/>
              <p:cNvSpPr>
                <a:spLocks noChangeArrowheads="1"/>
              </p:cNvSpPr>
              <p:nvPr/>
            </p:nvSpPr>
            <p:spPr bwMode="auto">
              <a:xfrm>
                <a:off x="4226" y="3527"/>
                <a:ext cx="343" cy="151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396 w 460398"/>
                  <a:gd name="T13" fmla="*/ 9423 h 203271"/>
                  <a:gd name="T14" fmla="*/ 451002 w 460398"/>
                  <a:gd name="T15" fmla="*/ 193848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2312" name="AutoShape 141"/>
              <p:cNvSpPr>
                <a:spLocks noChangeArrowheads="1"/>
              </p:cNvSpPr>
              <p:nvPr/>
            </p:nvSpPr>
            <p:spPr bwMode="auto">
              <a:xfrm>
                <a:off x="4227" y="2746"/>
                <a:ext cx="506" cy="171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0718 w 677897"/>
                  <a:gd name="T13" fmla="*/ 10773 h 230268"/>
                  <a:gd name="T14" fmla="*/ 667179 w 677897"/>
                  <a:gd name="T15" fmla="*/ 219495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2313" name="AutoShape 142"/>
              <p:cNvSpPr>
                <a:spLocks noChangeArrowheads="1"/>
              </p:cNvSpPr>
              <p:nvPr/>
            </p:nvSpPr>
            <p:spPr bwMode="auto">
              <a:xfrm>
                <a:off x="4486" y="2777"/>
                <a:ext cx="221" cy="109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6717 w 296878"/>
                  <a:gd name="T13" fmla="*/ 6775 h 147689"/>
                  <a:gd name="T14" fmla="*/ 290161 w 296878"/>
                  <a:gd name="T15" fmla="*/ 140914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</p:grpSp>
      <p:sp>
        <p:nvSpPr>
          <p:cNvPr id="12290" name="Text Box 143"/>
          <p:cNvSpPr txBox="1">
            <a:spLocks noChangeArrowheads="1"/>
          </p:cNvSpPr>
          <p:nvPr/>
        </p:nvSpPr>
        <p:spPr bwMode="auto">
          <a:xfrm>
            <a:off x="936625" y="1055688"/>
            <a:ext cx="799147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2501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87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900">
                <a:solidFill>
                  <a:srgbClr val="000000"/>
                </a:solidFill>
              </a:rPr>
              <a:t>From the programming point of view:</a:t>
            </a:r>
          </a:p>
          <a:p>
            <a:pPr eaLnBrk="1">
              <a:lnSpc>
                <a:spcPct val="87000"/>
              </a:lnSpc>
              <a:spcAft>
                <a:spcPts val="1038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	- A collection of nodes, each with:</a:t>
            </a:r>
          </a:p>
          <a:p>
            <a:pPr eaLnBrk="1">
              <a:lnSpc>
                <a:spcPct val="87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			- one or more CPUs (with several cores per CPU)</a:t>
            </a:r>
          </a:p>
          <a:p>
            <a:pPr eaLnBrk="1">
              <a:lnSpc>
                <a:spcPct val="87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			- one or more GPUs (1-4)</a:t>
            </a:r>
          </a:p>
          <a:p>
            <a:pPr eaLnBrk="1">
              <a:lnSpc>
                <a:spcPct val="87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	- An interconnection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3"/>
          <p:cNvGrpSpPr>
            <a:grpSpLocks/>
          </p:cNvGrpSpPr>
          <p:nvPr/>
        </p:nvGrpSpPr>
        <p:grpSpPr bwMode="auto">
          <a:xfrm>
            <a:off x="1330325" y="971550"/>
            <a:ext cx="7418388" cy="2435225"/>
            <a:chOff x="838" y="612"/>
            <a:chExt cx="4673" cy="1534"/>
          </a:xfrm>
        </p:grpSpPr>
        <p:grpSp>
          <p:nvGrpSpPr>
            <p:cNvPr id="14339" name="Group 4"/>
            <p:cNvGrpSpPr>
              <a:grpSpLocks/>
            </p:cNvGrpSpPr>
            <p:nvPr/>
          </p:nvGrpSpPr>
          <p:grpSpPr bwMode="auto">
            <a:xfrm>
              <a:off x="869" y="612"/>
              <a:ext cx="713" cy="1309"/>
              <a:chOff x="869" y="612"/>
              <a:chExt cx="713" cy="1309"/>
            </a:xfrm>
          </p:grpSpPr>
          <p:sp>
            <p:nvSpPr>
              <p:cNvPr id="10245" name="Freeform 5"/>
              <p:cNvSpPr>
                <a:spLocks noChangeArrowheads="1"/>
              </p:cNvSpPr>
              <p:nvPr/>
            </p:nvSpPr>
            <p:spPr bwMode="auto">
              <a:xfrm rot="5400000">
                <a:off x="977" y="506"/>
                <a:ext cx="482" cy="713"/>
              </a:xfrm>
              <a:custGeom>
                <a:avLst/>
                <a:gdLst>
                  <a:gd name="T0" fmla="*/ 0 w 678101"/>
                  <a:gd name="T1" fmla="*/ 0 h 1001762"/>
                  <a:gd name="T2" fmla="*/ 0 w 678101"/>
                  <a:gd name="T3" fmla="*/ 0 h 1001762"/>
                  <a:gd name="T4" fmla="*/ 0 w 678101"/>
                  <a:gd name="T5" fmla="*/ 0 h 1001762"/>
                  <a:gd name="T6" fmla="*/ 0 w 678101"/>
                  <a:gd name="T7" fmla="*/ 0 h 1001762"/>
                  <a:gd name="T8" fmla="*/ 0 w 678101"/>
                  <a:gd name="T9" fmla="*/ 0 h 1001762"/>
                  <a:gd name="T10" fmla="*/ 0 w 678101"/>
                  <a:gd name="T11" fmla="*/ 1 h 1001762"/>
                  <a:gd name="T12" fmla="*/ 0 w 678101"/>
                  <a:gd name="T13" fmla="*/ 1 h 1001762"/>
                  <a:gd name="T14" fmla="*/ 0 w 678101"/>
                  <a:gd name="T15" fmla="*/ 1 h 1001762"/>
                  <a:gd name="T16" fmla="*/ 0 w 678101"/>
                  <a:gd name="T17" fmla="*/ 0 h 1001762"/>
                  <a:gd name="T18" fmla="*/ 0 w 678101"/>
                  <a:gd name="T19" fmla="*/ 0 h 1001762"/>
                  <a:gd name="T20" fmla="*/ 0 w 678101"/>
                  <a:gd name="T21" fmla="*/ 0 h 1001762"/>
                  <a:gd name="T22" fmla="*/ 0 w 678101"/>
                  <a:gd name="T23" fmla="*/ 0 h 1001762"/>
                  <a:gd name="T24" fmla="*/ 0 w 678101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2"/>
                  <a:gd name="T41" fmla="*/ 664033 w 678101"/>
                  <a:gd name="T42" fmla="*/ 987712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2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2"/>
                    </a:lnTo>
                    <a:lnTo>
                      <a:pt x="-1" y="954671"/>
                    </a:lnTo>
                    <a:cubicBezTo>
                      <a:pt x="-1" y="980679"/>
                      <a:pt x="21082" y="1001762"/>
                      <a:pt x="47089" y="1001762"/>
                    </a:cubicBezTo>
                    <a:lnTo>
                      <a:pt x="631011" y="1001762"/>
                    </a:lnTo>
                    <a:lnTo>
                      <a:pt x="631011" y="1001761"/>
                    </a:lnTo>
                    <a:cubicBezTo>
                      <a:pt x="657018" y="1001761"/>
                      <a:pt x="678101" y="980679"/>
                      <a:pt x="678101" y="954672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46" name="Freeform 6"/>
              <p:cNvSpPr>
                <a:spLocks noChangeArrowheads="1"/>
              </p:cNvSpPr>
              <p:nvPr/>
            </p:nvSpPr>
            <p:spPr bwMode="auto">
              <a:xfrm rot="5400000">
                <a:off x="874" y="1093"/>
                <a:ext cx="708" cy="713"/>
              </a:xfrm>
              <a:custGeom>
                <a:avLst/>
                <a:gdLst>
                  <a:gd name="T0" fmla="*/ 0 w 994123"/>
                  <a:gd name="T1" fmla="*/ 0 h 1001762"/>
                  <a:gd name="T2" fmla="*/ 0 w 994123"/>
                  <a:gd name="T3" fmla="*/ 0 h 1001762"/>
                  <a:gd name="T4" fmla="*/ 0 w 994123"/>
                  <a:gd name="T5" fmla="*/ 0 h 1001762"/>
                  <a:gd name="T6" fmla="*/ 0 w 994123"/>
                  <a:gd name="T7" fmla="*/ 0 h 1001762"/>
                  <a:gd name="T8" fmla="*/ 0 w 994123"/>
                  <a:gd name="T9" fmla="*/ 0 h 1001762"/>
                  <a:gd name="T10" fmla="*/ 0 w 994123"/>
                  <a:gd name="T11" fmla="*/ 1 h 1001762"/>
                  <a:gd name="T12" fmla="*/ 0 w 994123"/>
                  <a:gd name="T13" fmla="*/ 1 h 1001762"/>
                  <a:gd name="T14" fmla="*/ 0 w 994123"/>
                  <a:gd name="T15" fmla="*/ 1 h 1001762"/>
                  <a:gd name="T16" fmla="*/ 1 w 994123"/>
                  <a:gd name="T17" fmla="*/ 0 h 1001762"/>
                  <a:gd name="T18" fmla="*/ 1 w 994123"/>
                  <a:gd name="T19" fmla="*/ 0 h 1001762"/>
                  <a:gd name="T20" fmla="*/ 1 w 994123"/>
                  <a:gd name="T21" fmla="*/ 0 h 1001762"/>
                  <a:gd name="T22" fmla="*/ 0 w 994123"/>
                  <a:gd name="T23" fmla="*/ 0 h 1001762"/>
                  <a:gd name="T24" fmla="*/ 0 w 994123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2"/>
                  <a:gd name="T41" fmla="*/ 974465 w 994123"/>
                  <a:gd name="T42" fmla="*/ 982092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2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6"/>
                    </a:lnTo>
                    <a:lnTo>
                      <a:pt x="-1" y="932725"/>
                    </a:lnTo>
                    <a:cubicBezTo>
                      <a:pt x="-1" y="970853"/>
                      <a:pt x="30908" y="1001762"/>
                      <a:pt x="69035" y="1001762"/>
                    </a:cubicBezTo>
                    <a:lnTo>
                      <a:pt x="925087" y="1001762"/>
                    </a:lnTo>
                    <a:lnTo>
                      <a:pt x="925087" y="1001761"/>
                    </a:lnTo>
                    <a:cubicBezTo>
                      <a:pt x="963214" y="1001761"/>
                      <a:pt x="994123" y="970853"/>
                      <a:pt x="994123" y="932726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437" name="AutoShape 7"/>
              <p:cNvSpPr>
                <a:spLocks noChangeArrowheads="1"/>
              </p:cNvSpPr>
              <p:nvPr/>
            </p:nvSpPr>
            <p:spPr bwMode="auto">
              <a:xfrm rot="5400000">
                <a:off x="38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48" name="Freeform 8"/>
              <p:cNvSpPr>
                <a:spLocks noChangeArrowheads="1"/>
              </p:cNvSpPr>
              <p:nvPr/>
            </p:nvSpPr>
            <p:spPr bwMode="auto">
              <a:xfrm rot="5400000">
                <a:off x="1142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439" name="AutoShape 9"/>
              <p:cNvSpPr>
                <a:spLocks noChangeArrowheads="1"/>
              </p:cNvSpPr>
              <p:nvPr/>
            </p:nvSpPr>
            <p:spPr bwMode="auto">
              <a:xfrm rot="5400000">
                <a:off x="1011" y="1239"/>
                <a:ext cx="328" cy="226"/>
              </a:xfrm>
              <a:custGeom>
                <a:avLst/>
                <a:gdLst>
                  <a:gd name="T0" fmla="*/ 0 w 462124"/>
                  <a:gd name="T1" fmla="*/ 0 h 319103"/>
                  <a:gd name="T2" fmla="*/ 0 w 462124"/>
                  <a:gd name="T3" fmla="*/ 0 h 319103"/>
                  <a:gd name="T4" fmla="*/ 0 w 462124"/>
                  <a:gd name="T5" fmla="*/ 0 h 319103"/>
                  <a:gd name="T6" fmla="*/ 0 w 462124"/>
                  <a:gd name="T7" fmla="*/ 0 h 319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3"/>
                  <a:gd name="T14" fmla="*/ 446626 w 462124"/>
                  <a:gd name="T15" fmla="*/ 303571 h 319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3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19"/>
                    </a:lnTo>
                    <a:lnTo>
                      <a:pt x="-1" y="265918"/>
                    </a:lnTo>
                    <a:cubicBezTo>
                      <a:pt x="-1" y="295291"/>
                      <a:pt x="23811" y="319103"/>
                      <a:pt x="53183" y="319103"/>
                    </a:cubicBezTo>
                    <a:lnTo>
                      <a:pt x="408940" y="319103"/>
                    </a:lnTo>
                    <a:lnTo>
                      <a:pt x="408940" y="319102"/>
                    </a:lnTo>
                    <a:cubicBezTo>
                      <a:pt x="438312" y="319102"/>
                      <a:pt x="462124" y="295291"/>
                      <a:pt x="462124" y="265919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4440" name="AutoShape 10"/>
              <p:cNvSpPr>
                <a:spLocks noChangeArrowheads="1"/>
              </p:cNvSpPr>
              <p:nvPr/>
            </p:nvSpPr>
            <p:spPr bwMode="auto">
              <a:xfrm>
                <a:off x="1059" y="661"/>
                <a:ext cx="482" cy="163"/>
              </a:xfrm>
              <a:custGeom>
                <a:avLst/>
                <a:gdLst>
                  <a:gd name="T0" fmla="*/ 0 w 677896"/>
                  <a:gd name="T1" fmla="*/ 0 h 230269"/>
                  <a:gd name="T2" fmla="*/ 0 w 677896"/>
                  <a:gd name="T3" fmla="*/ 0 h 230269"/>
                  <a:gd name="T4" fmla="*/ 0 w 677896"/>
                  <a:gd name="T5" fmla="*/ 0 h 230269"/>
                  <a:gd name="T6" fmla="*/ 0 w 677896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6"/>
                  <a:gd name="T13" fmla="*/ 11302 h 230269"/>
                  <a:gd name="T14" fmla="*/ 666645 w 677896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8" y="230269"/>
                    </a:lnTo>
                    <a:lnTo>
                      <a:pt x="639518" y="230268"/>
                    </a:lnTo>
                    <a:cubicBezTo>
                      <a:pt x="660713" y="230268"/>
                      <a:pt x="677896" y="213086"/>
                      <a:pt x="677896" y="191891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441" name="AutoShape 11"/>
              <p:cNvSpPr>
                <a:spLocks noChangeArrowheads="1"/>
              </p:cNvSpPr>
              <p:nvPr/>
            </p:nvSpPr>
            <p:spPr bwMode="auto">
              <a:xfrm>
                <a:off x="1303" y="691"/>
                <a:ext cx="211" cy="105"/>
              </a:xfrm>
              <a:custGeom>
                <a:avLst/>
                <a:gdLst>
                  <a:gd name="T0" fmla="*/ 0 w 296878"/>
                  <a:gd name="T1" fmla="*/ 0 h 149277"/>
                  <a:gd name="T2" fmla="*/ 0 w 296878"/>
                  <a:gd name="T3" fmla="*/ 0 h 149277"/>
                  <a:gd name="T4" fmla="*/ 0 w 296878"/>
                  <a:gd name="T5" fmla="*/ 0 h 149277"/>
                  <a:gd name="T6" fmla="*/ 0 w 296878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8"/>
                  <a:gd name="T13" fmla="*/ 7108 h 149277"/>
                  <a:gd name="T14" fmla="*/ 289843 w 296878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9" y="149277"/>
                    </a:lnTo>
                    <a:lnTo>
                      <a:pt x="271999" y="149276"/>
                    </a:lnTo>
                    <a:cubicBezTo>
                      <a:pt x="285739" y="149276"/>
                      <a:pt x="296879" y="138137"/>
                      <a:pt x="296879" y="124397"/>
                    </a:cubicBezTo>
                    <a:lnTo>
                      <a:pt x="296878" y="24880"/>
                    </a:lnTo>
                    <a:cubicBezTo>
                      <a:pt x="296878" y="11139"/>
                      <a:pt x="285738" y="0"/>
                      <a:pt x="271998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52" name="Freeform 12"/>
              <p:cNvSpPr>
                <a:spLocks noChangeArrowheads="1"/>
              </p:cNvSpPr>
              <p:nvPr/>
            </p:nvSpPr>
            <p:spPr bwMode="auto">
              <a:xfrm rot="5400000">
                <a:off x="1295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3" name="Freeform 13"/>
              <p:cNvSpPr>
                <a:spLocks noChangeArrowheads="1"/>
              </p:cNvSpPr>
              <p:nvPr/>
            </p:nvSpPr>
            <p:spPr bwMode="auto">
              <a:xfrm rot="5400000">
                <a:off x="99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4" name="Freeform 14"/>
              <p:cNvSpPr>
                <a:spLocks noChangeArrowheads="1"/>
              </p:cNvSpPr>
              <p:nvPr/>
            </p:nvSpPr>
            <p:spPr bwMode="auto">
              <a:xfrm rot="5400000">
                <a:off x="992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5" name="Freeform 15"/>
              <p:cNvSpPr>
                <a:spLocks noChangeArrowheads="1"/>
              </p:cNvSpPr>
              <p:nvPr/>
            </p:nvSpPr>
            <p:spPr bwMode="auto">
              <a:xfrm rot="5400000">
                <a:off x="997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6" name="Freeform 16"/>
              <p:cNvSpPr>
                <a:spLocks noChangeArrowheads="1"/>
              </p:cNvSpPr>
              <p:nvPr/>
            </p:nvSpPr>
            <p:spPr bwMode="auto">
              <a:xfrm rot="5400000">
                <a:off x="994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447" name="Group 17"/>
              <p:cNvGrpSpPr>
                <a:grpSpLocks/>
              </p:cNvGrpSpPr>
              <p:nvPr/>
            </p:nvGrpSpPr>
            <p:grpSpPr bwMode="auto">
              <a:xfrm>
                <a:off x="1372" y="1142"/>
                <a:ext cx="184" cy="422"/>
                <a:chOff x="1372" y="1142"/>
                <a:chExt cx="184" cy="422"/>
              </a:xfrm>
            </p:grpSpPr>
            <p:sp>
              <p:nvSpPr>
                <p:cNvPr id="10258" name="Freeform 18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176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59" name="Freeform 19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263"/>
                  <a:ext cx="75" cy="182"/>
                </a:xfrm>
                <a:custGeom>
                  <a:avLst/>
                  <a:gdLst>
                    <a:gd name="T0" fmla="*/ 0 w 339971"/>
                    <a:gd name="T1" fmla="*/ 0 h 1014539"/>
                    <a:gd name="T2" fmla="*/ 0 w 339971"/>
                    <a:gd name="T3" fmla="*/ 0 h 1014539"/>
                    <a:gd name="T4" fmla="*/ 0 w 339971"/>
                    <a:gd name="T5" fmla="*/ 0 h 1014539"/>
                    <a:gd name="T6" fmla="*/ 0 w 339971"/>
                    <a:gd name="T7" fmla="*/ 0 h 1014539"/>
                    <a:gd name="T8" fmla="*/ 0 w 339971"/>
                    <a:gd name="T9" fmla="*/ 0 h 1014539"/>
                    <a:gd name="T10" fmla="*/ 0 w 339971"/>
                    <a:gd name="T11" fmla="*/ 0 h 1014539"/>
                    <a:gd name="T12" fmla="*/ 0 w 339971"/>
                    <a:gd name="T13" fmla="*/ 0 h 1014539"/>
                    <a:gd name="T14" fmla="*/ 0 w 339971"/>
                    <a:gd name="T15" fmla="*/ 0 h 1014539"/>
                    <a:gd name="T16" fmla="*/ 0 w 339971"/>
                    <a:gd name="T17" fmla="*/ 0 h 1014539"/>
                    <a:gd name="T18" fmla="*/ 0 w 339971"/>
                    <a:gd name="T19" fmla="*/ 0 h 1014539"/>
                    <a:gd name="T20" fmla="*/ 0 w 339971"/>
                    <a:gd name="T21" fmla="*/ 0 h 1014539"/>
                    <a:gd name="T22" fmla="*/ 0 w 339971"/>
                    <a:gd name="T23" fmla="*/ 0 h 1014539"/>
                    <a:gd name="T24" fmla="*/ 0 w 339971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6723 h 1014539"/>
                    <a:gd name="T41" fmla="*/ 321839 w 339971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1014539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957877"/>
                      </a:lnTo>
                      <a:lnTo>
                        <a:pt x="-1" y="957876"/>
                      </a:lnTo>
                      <a:cubicBezTo>
                        <a:pt x="-1" y="989170"/>
                        <a:pt x="25368" y="1014539"/>
                        <a:pt x="56661" y="1014539"/>
                      </a:cubicBezTo>
                      <a:lnTo>
                        <a:pt x="283309" y="1014539"/>
                      </a:lnTo>
                      <a:lnTo>
                        <a:pt x="283309" y="1014538"/>
                      </a:lnTo>
                      <a:cubicBezTo>
                        <a:pt x="314602" y="1014538"/>
                        <a:pt x="339971" y="989170"/>
                        <a:pt x="339971" y="957877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0" name="Freeform 20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349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1" name="Freeform 21"/>
                <p:cNvSpPr>
                  <a:spLocks noChangeArrowheads="1"/>
                </p:cNvSpPr>
                <p:nvPr/>
              </p:nvSpPr>
              <p:spPr bwMode="auto">
                <a:xfrm rot="5400000">
                  <a:off x="1426" y="1090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2" name="Freeform 22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436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456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1304" y="1323"/>
                  <a:ext cx="394" cy="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448" name="AutoShape 24"/>
              <p:cNvSpPr>
                <a:spLocks noChangeArrowheads="1"/>
              </p:cNvSpPr>
              <p:nvPr/>
            </p:nvSpPr>
            <p:spPr bwMode="auto">
              <a:xfrm>
                <a:off x="105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4449" name="AutoShape 25"/>
              <p:cNvSpPr>
                <a:spLocks noChangeArrowheads="1"/>
              </p:cNvSpPr>
              <p:nvPr/>
            </p:nvSpPr>
            <p:spPr bwMode="auto">
              <a:xfrm>
                <a:off x="1057" y="873"/>
                <a:ext cx="482" cy="163"/>
              </a:xfrm>
              <a:custGeom>
                <a:avLst/>
                <a:gdLst>
                  <a:gd name="T0" fmla="*/ 0 w 677896"/>
                  <a:gd name="T1" fmla="*/ 0 h 230268"/>
                  <a:gd name="T2" fmla="*/ 0 w 677896"/>
                  <a:gd name="T3" fmla="*/ 0 h 230268"/>
                  <a:gd name="T4" fmla="*/ 0 w 677896"/>
                  <a:gd name="T5" fmla="*/ 0 h 230268"/>
                  <a:gd name="T6" fmla="*/ 0 w 677896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6"/>
                  <a:gd name="T13" fmla="*/ 11301 h 230268"/>
                  <a:gd name="T14" fmla="*/ 666645 w 677896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8" y="230268"/>
                    </a:lnTo>
                    <a:lnTo>
                      <a:pt x="639518" y="230267"/>
                    </a:lnTo>
                    <a:cubicBezTo>
                      <a:pt x="660713" y="230267"/>
                      <a:pt x="677896" y="213085"/>
                      <a:pt x="677896" y="191890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450" name="AutoShape 26"/>
              <p:cNvSpPr>
                <a:spLocks noChangeArrowheads="1"/>
              </p:cNvSpPr>
              <p:nvPr/>
            </p:nvSpPr>
            <p:spPr bwMode="auto">
              <a:xfrm>
                <a:off x="1304" y="903"/>
                <a:ext cx="211" cy="104"/>
              </a:xfrm>
              <a:custGeom>
                <a:avLst/>
                <a:gdLst>
                  <a:gd name="T0" fmla="*/ 0 w 296877"/>
                  <a:gd name="T1" fmla="*/ 0 h 147689"/>
                  <a:gd name="T2" fmla="*/ 0 w 296877"/>
                  <a:gd name="T3" fmla="*/ 0 h 147689"/>
                  <a:gd name="T4" fmla="*/ 0 w 296877"/>
                  <a:gd name="T5" fmla="*/ 0 h 147689"/>
                  <a:gd name="T6" fmla="*/ 0 w 296877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7"/>
                  <a:gd name="T13" fmla="*/ 7100 h 147689"/>
                  <a:gd name="T14" fmla="*/ 289842 w 296877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2" y="147689"/>
                    </a:lnTo>
                    <a:lnTo>
                      <a:pt x="272262" y="147688"/>
                    </a:lnTo>
                    <a:cubicBezTo>
                      <a:pt x="285856" y="147688"/>
                      <a:pt x="296877" y="136668"/>
                      <a:pt x="296877" y="123074"/>
                    </a:cubicBezTo>
                    <a:lnTo>
                      <a:pt x="296877" y="24615"/>
                    </a:lnTo>
                    <a:cubicBezTo>
                      <a:pt x="296877" y="11020"/>
                      <a:pt x="285856" y="0"/>
                      <a:pt x="272262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sp>
          <p:nvSpPr>
            <p:cNvPr id="14340" name="AutoShape 27"/>
            <p:cNvSpPr>
              <a:spLocks noChangeArrowheads="1"/>
            </p:cNvSpPr>
            <p:nvPr/>
          </p:nvSpPr>
          <p:spPr bwMode="auto">
            <a:xfrm>
              <a:off x="838" y="1926"/>
              <a:ext cx="4673" cy="220"/>
            </a:xfrm>
            <a:custGeom>
              <a:avLst/>
              <a:gdLst>
                <a:gd name="T0" fmla="*/ 3 w 21600"/>
                <a:gd name="T1" fmla="*/ 0 h 21600"/>
                <a:gd name="T2" fmla="*/ 7 w 21600"/>
                <a:gd name="T3" fmla="*/ 0 h 21600"/>
                <a:gd name="T4" fmla="*/ 3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 eaLnBrk="1">
                <a:buSzPct val="45000"/>
              </a:pPr>
              <a:r>
                <a:rPr lang="en-US" altLang="en-US" sz="1600">
                  <a:solidFill>
                    <a:srgbClr val="FFFFFF"/>
                  </a:solidFill>
                </a:rPr>
                <a:t>Interconnection Network</a:t>
              </a:r>
            </a:p>
          </p:txBody>
        </p:sp>
        <p:grpSp>
          <p:nvGrpSpPr>
            <p:cNvPr id="14341" name="Group 28"/>
            <p:cNvGrpSpPr>
              <a:grpSpLocks/>
            </p:cNvGrpSpPr>
            <p:nvPr/>
          </p:nvGrpSpPr>
          <p:grpSpPr bwMode="auto">
            <a:xfrm>
              <a:off x="1649" y="612"/>
              <a:ext cx="713" cy="1309"/>
              <a:chOff x="1649" y="612"/>
              <a:chExt cx="713" cy="1309"/>
            </a:xfrm>
          </p:grpSpPr>
          <p:sp>
            <p:nvSpPr>
              <p:cNvPr id="10269" name="Freeform 29"/>
              <p:cNvSpPr>
                <a:spLocks noChangeArrowheads="1"/>
              </p:cNvSpPr>
              <p:nvPr/>
            </p:nvSpPr>
            <p:spPr bwMode="auto">
              <a:xfrm rot="5400000">
                <a:off x="1757" y="506"/>
                <a:ext cx="482" cy="713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0 h 1001763"/>
                  <a:gd name="T8" fmla="*/ 0 w 678101"/>
                  <a:gd name="T9" fmla="*/ 0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0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3"/>
                  <a:gd name="T41" fmla="*/ 664033 w 678101"/>
                  <a:gd name="T42" fmla="*/ 98771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0" name="Freeform 30"/>
              <p:cNvSpPr>
                <a:spLocks noChangeArrowheads="1"/>
              </p:cNvSpPr>
              <p:nvPr/>
            </p:nvSpPr>
            <p:spPr bwMode="auto">
              <a:xfrm rot="5400000">
                <a:off x="1654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415" name="AutoShape 31"/>
              <p:cNvSpPr>
                <a:spLocks noChangeArrowheads="1"/>
              </p:cNvSpPr>
              <p:nvPr/>
            </p:nvSpPr>
            <p:spPr bwMode="auto">
              <a:xfrm rot="5400000">
                <a:off x="116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72" name="Freeform 32"/>
              <p:cNvSpPr>
                <a:spLocks noChangeArrowheads="1"/>
              </p:cNvSpPr>
              <p:nvPr/>
            </p:nvSpPr>
            <p:spPr bwMode="auto">
              <a:xfrm rot="5400000">
                <a:off x="1921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417" name="AutoShape 33"/>
              <p:cNvSpPr>
                <a:spLocks noChangeArrowheads="1"/>
              </p:cNvSpPr>
              <p:nvPr/>
            </p:nvSpPr>
            <p:spPr bwMode="auto">
              <a:xfrm rot="5400000">
                <a:off x="1791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4418" name="AutoShape 34"/>
              <p:cNvSpPr>
                <a:spLocks noChangeArrowheads="1"/>
              </p:cNvSpPr>
              <p:nvPr/>
            </p:nvSpPr>
            <p:spPr bwMode="auto">
              <a:xfrm>
                <a:off x="1839" y="661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419" name="AutoShape 35"/>
              <p:cNvSpPr>
                <a:spLocks noChangeArrowheads="1"/>
              </p:cNvSpPr>
              <p:nvPr/>
            </p:nvSpPr>
            <p:spPr bwMode="auto">
              <a:xfrm>
                <a:off x="2083" y="691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76" name="Freeform 36"/>
              <p:cNvSpPr>
                <a:spLocks noChangeArrowheads="1"/>
              </p:cNvSpPr>
              <p:nvPr/>
            </p:nvSpPr>
            <p:spPr bwMode="auto">
              <a:xfrm rot="5400000">
                <a:off x="2074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7" name="Freeform 37"/>
              <p:cNvSpPr>
                <a:spLocks noChangeArrowheads="1"/>
              </p:cNvSpPr>
              <p:nvPr/>
            </p:nvSpPr>
            <p:spPr bwMode="auto">
              <a:xfrm rot="5400000">
                <a:off x="177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8" name="Freeform 38"/>
              <p:cNvSpPr>
                <a:spLocks noChangeArrowheads="1"/>
              </p:cNvSpPr>
              <p:nvPr/>
            </p:nvSpPr>
            <p:spPr bwMode="auto">
              <a:xfrm rot="5400000">
                <a:off x="1772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9" name="Freeform 39"/>
              <p:cNvSpPr>
                <a:spLocks noChangeArrowheads="1"/>
              </p:cNvSpPr>
              <p:nvPr/>
            </p:nvSpPr>
            <p:spPr bwMode="auto">
              <a:xfrm rot="5400000">
                <a:off x="1777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80" name="Freeform 40"/>
              <p:cNvSpPr>
                <a:spLocks noChangeArrowheads="1"/>
              </p:cNvSpPr>
              <p:nvPr/>
            </p:nvSpPr>
            <p:spPr bwMode="auto">
              <a:xfrm rot="5400000">
                <a:off x="1774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425" name="Group 41"/>
              <p:cNvGrpSpPr>
                <a:grpSpLocks/>
              </p:cNvGrpSpPr>
              <p:nvPr/>
            </p:nvGrpSpPr>
            <p:grpSpPr bwMode="auto">
              <a:xfrm>
                <a:off x="2152" y="1142"/>
                <a:ext cx="184" cy="422"/>
                <a:chOff x="2152" y="1142"/>
                <a:chExt cx="184" cy="422"/>
              </a:xfrm>
            </p:grpSpPr>
            <p:sp>
              <p:nvSpPr>
                <p:cNvPr id="10282" name="Freeform 42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17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3" name="Freeform 43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26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4" name="Freeform 44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5" name="Freeform 45"/>
                <p:cNvSpPr>
                  <a:spLocks noChangeArrowheads="1"/>
                </p:cNvSpPr>
                <p:nvPr/>
              </p:nvSpPr>
              <p:spPr bwMode="auto">
                <a:xfrm rot="5400000">
                  <a:off x="2206" y="1090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6" name="Freeform 46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43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434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2050" y="1315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426" name="AutoShape 48"/>
              <p:cNvSpPr>
                <a:spLocks noChangeArrowheads="1"/>
              </p:cNvSpPr>
              <p:nvPr/>
            </p:nvSpPr>
            <p:spPr bwMode="auto">
              <a:xfrm>
                <a:off x="183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4427" name="AutoShape 49"/>
              <p:cNvSpPr>
                <a:spLocks noChangeArrowheads="1"/>
              </p:cNvSpPr>
              <p:nvPr/>
            </p:nvSpPr>
            <p:spPr bwMode="auto">
              <a:xfrm>
                <a:off x="1838" y="873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428" name="AutoShape 50"/>
              <p:cNvSpPr>
                <a:spLocks noChangeArrowheads="1"/>
              </p:cNvSpPr>
              <p:nvPr/>
            </p:nvSpPr>
            <p:spPr bwMode="auto">
              <a:xfrm>
                <a:off x="2084" y="903"/>
                <a:ext cx="211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8"/>
                  <a:gd name="T13" fmla="*/ 7100 h 147689"/>
                  <a:gd name="T14" fmla="*/ 289843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4342" name="Group 51"/>
            <p:cNvGrpSpPr>
              <a:grpSpLocks/>
            </p:cNvGrpSpPr>
            <p:nvPr/>
          </p:nvGrpSpPr>
          <p:grpSpPr bwMode="auto">
            <a:xfrm>
              <a:off x="2430" y="612"/>
              <a:ext cx="713" cy="1309"/>
              <a:chOff x="2430" y="612"/>
              <a:chExt cx="713" cy="1309"/>
            </a:xfrm>
          </p:grpSpPr>
          <p:sp>
            <p:nvSpPr>
              <p:cNvPr id="10292" name="Freeform 52"/>
              <p:cNvSpPr>
                <a:spLocks noChangeArrowheads="1"/>
              </p:cNvSpPr>
              <p:nvPr/>
            </p:nvSpPr>
            <p:spPr bwMode="auto">
              <a:xfrm rot="5400000">
                <a:off x="2545" y="506"/>
                <a:ext cx="482" cy="713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0 h 1001763"/>
                  <a:gd name="T8" fmla="*/ 0 w 678101"/>
                  <a:gd name="T9" fmla="*/ 0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0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3"/>
                  <a:gd name="T41" fmla="*/ 664033 w 678101"/>
                  <a:gd name="T42" fmla="*/ 98771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93" name="Freeform 53"/>
              <p:cNvSpPr>
                <a:spLocks noChangeArrowheads="1"/>
              </p:cNvSpPr>
              <p:nvPr/>
            </p:nvSpPr>
            <p:spPr bwMode="auto">
              <a:xfrm rot="5400000">
                <a:off x="2434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93" name="AutoShape 54"/>
              <p:cNvSpPr>
                <a:spLocks noChangeArrowheads="1"/>
              </p:cNvSpPr>
              <p:nvPr/>
            </p:nvSpPr>
            <p:spPr bwMode="auto">
              <a:xfrm rot="5400000">
                <a:off x="194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95" name="Freeform 55"/>
              <p:cNvSpPr>
                <a:spLocks noChangeArrowheads="1"/>
              </p:cNvSpPr>
              <p:nvPr/>
            </p:nvSpPr>
            <p:spPr bwMode="auto">
              <a:xfrm rot="5400000">
                <a:off x="2702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95" name="AutoShape 56"/>
              <p:cNvSpPr>
                <a:spLocks noChangeArrowheads="1"/>
              </p:cNvSpPr>
              <p:nvPr/>
            </p:nvSpPr>
            <p:spPr bwMode="auto">
              <a:xfrm rot="5400000">
                <a:off x="2571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4396" name="AutoShape 57"/>
              <p:cNvSpPr>
                <a:spLocks noChangeArrowheads="1"/>
              </p:cNvSpPr>
              <p:nvPr/>
            </p:nvSpPr>
            <p:spPr bwMode="auto">
              <a:xfrm>
                <a:off x="2620" y="661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397" name="AutoShape 58"/>
              <p:cNvSpPr>
                <a:spLocks noChangeArrowheads="1"/>
              </p:cNvSpPr>
              <p:nvPr/>
            </p:nvSpPr>
            <p:spPr bwMode="auto">
              <a:xfrm>
                <a:off x="2863" y="691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99" name="Freeform 59"/>
              <p:cNvSpPr>
                <a:spLocks noChangeArrowheads="1"/>
              </p:cNvSpPr>
              <p:nvPr/>
            </p:nvSpPr>
            <p:spPr bwMode="auto">
              <a:xfrm rot="5400000">
                <a:off x="2855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0" name="Freeform 60"/>
              <p:cNvSpPr>
                <a:spLocks noChangeArrowheads="1"/>
              </p:cNvSpPr>
              <p:nvPr/>
            </p:nvSpPr>
            <p:spPr bwMode="auto">
              <a:xfrm rot="5400000">
                <a:off x="255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1" name="Freeform 61"/>
              <p:cNvSpPr>
                <a:spLocks noChangeArrowheads="1"/>
              </p:cNvSpPr>
              <p:nvPr/>
            </p:nvSpPr>
            <p:spPr bwMode="auto">
              <a:xfrm rot="5400000">
                <a:off x="2561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2" name="Freeform 62"/>
              <p:cNvSpPr>
                <a:spLocks noChangeArrowheads="1"/>
              </p:cNvSpPr>
              <p:nvPr/>
            </p:nvSpPr>
            <p:spPr bwMode="auto">
              <a:xfrm rot="5400000">
                <a:off x="2562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3" name="Freeform 63"/>
              <p:cNvSpPr>
                <a:spLocks noChangeArrowheads="1"/>
              </p:cNvSpPr>
              <p:nvPr/>
            </p:nvSpPr>
            <p:spPr bwMode="auto">
              <a:xfrm rot="5400000">
                <a:off x="2563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403" name="Group 64"/>
              <p:cNvGrpSpPr>
                <a:grpSpLocks/>
              </p:cNvGrpSpPr>
              <p:nvPr/>
            </p:nvGrpSpPr>
            <p:grpSpPr bwMode="auto">
              <a:xfrm>
                <a:off x="2931" y="1142"/>
                <a:ext cx="184" cy="422"/>
                <a:chOff x="2931" y="1142"/>
                <a:chExt cx="184" cy="422"/>
              </a:xfrm>
            </p:grpSpPr>
            <p:sp>
              <p:nvSpPr>
                <p:cNvPr id="10305" name="Freeform 65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17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6" name="Freeform 66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26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7" name="Freeform 67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8" name="Freeform 68"/>
                <p:cNvSpPr>
                  <a:spLocks noChangeArrowheads="1"/>
                </p:cNvSpPr>
                <p:nvPr/>
              </p:nvSpPr>
              <p:spPr bwMode="auto">
                <a:xfrm rot="5400000">
                  <a:off x="2986" y="1090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9" name="Freeform 69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43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412" name="AutoShape 70"/>
                <p:cNvSpPr>
                  <a:spLocks noChangeArrowheads="1"/>
                </p:cNvSpPr>
                <p:nvPr/>
              </p:nvSpPr>
              <p:spPr bwMode="auto">
                <a:xfrm rot="5400000">
                  <a:off x="2829" y="1316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404" name="AutoShape 71"/>
              <p:cNvSpPr>
                <a:spLocks noChangeArrowheads="1"/>
              </p:cNvSpPr>
              <p:nvPr/>
            </p:nvSpPr>
            <p:spPr bwMode="auto">
              <a:xfrm>
                <a:off x="261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4405" name="AutoShape 72"/>
              <p:cNvSpPr>
                <a:spLocks noChangeArrowheads="1"/>
              </p:cNvSpPr>
              <p:nvPr/>
            </p:nvSpPr>
            <p:spPr bwMode="auto">
              <a:xfrm>
                <a:off x="2618" y="873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4406" name="AutoShape 73"/>
              <p:cNvSpPr>
                <a:spLocks noChangeArrowheads="1"/>
              </p:cNvSpPr>
              <p:nvPr/>
            </p:nvSpPr>
            <p:spPr bwMode="auto">
              <a:xfrm>
                <a:off x="2864" y="903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4343" name="Group 74"/>
            <p:cNvGrpSpPr>
              <a:grpSpLocks/>
            </p:cNvGrpSpPr>
            <p:nvPr/>
          </p:nvGrpSpPr>
          <p:grpSpPr bwMode="auto">
            <a:xfrm>
              <a:off x="3992" y="1095"/>
              <a:ext cx="713" cy="826"/>
              <a:chOff x="3992" y="1095"/>
              <a:chExt cx="713" cy="826"/>
            </a:xfrm>
          </p:grpSpPr>
          <p:sp>
            <p:nvSpPr>
              <p:cNvPr id="10315" name="Freeform 75"/>
              <p:cNvSpPr>
                <a:spLocks noChangeArrowheads="1"/>
              </p:cNvSpPr>
              <p:nvPr/>
            </p:nvSpPr>
            <p:spPr bwMode="auto">
              <a:xfrm rot="5400000">
                <a:off x="3996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77" name="AutoShape 76"/>
              <p:cNvSpPr>
                <a:spLocks noChangeArrowheads="1"/>
              </p:cNvSpPr>
              <p:nvPr/>
            </p:nvSpPr>
            <p:spPr bwMode="auto">
              <a:xfrm rot="5400000">
                <a:off x="3799" y="1470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17" name="Freeform 77"/>
              <p:cNvSpPr>
                <a:spLocks noChangeArrowheads="1"/>
              </p:cNvSpPr>
              <p:nvPr/>
            </p:nvSpPr>
            <p:spPr bwMode="auto">
              <a:xfrm rot="5400000">
                <a:off x="4264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79" name="AutoShape 78"/>
              <p:cNvSpPr>
                <a:spLocks noChangeArrowheads="1"/>
              </p:cNvSpPr>
              <p:nvPr/>
            </p:nvSpPr>
            <p:spPr bwMode="auto">
              <a:xfrm rot="5400000">
                <a:off x="4133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 rot="5400000">
                <a:off x="4417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20" name="Freeform 80"/>
              <p:cNvSpPr>
                <a:spLocks noChangeArrowheads="1"/>
              </p:cNvSpPr>
              <p:nvPr/>
            </p:nvSpPr>
            <p:spPr bwMode="auto">
              <a:xfrm rot="5400000">
                <a:off x="4123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21" name="Freeform 81"/>
              <p:cNvSpPr>
                <a:spLocks noChangeArrowheads="1"/>
              </p:cNvSpPr>
              <p:nvPr/>
            </p:nvSpPr>
            <p:spPr bwMode="auto">
              <a:xfrm rot="5400000">
                <a:off x="4125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383" name="Group 82"/>
              <p:cNvGrpSpPr>
                <a:grpSpLocks/>
              </p:cNvGrpSpPr>
              <p:nvPr/>
            </p:nvGrpSpPr>
            <p:grpSpPr bwMode="auto">
              <a:xfrm>
                <a:off x="4493" y="1141"/>
                <a:ext cx="184" cy="422"/>
                <a:chOff x="4493" y="1141"/>
                <a:chExt cx="184" cy="422"/>
              </a:xfrm>
            </p:grpSpPr>
            <p:sp>
              <p:nvSpPr>
                <p:cNvPr id="10323" name="Freeform 83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4" name="Freeform 84"/>
                <p:cNvSpPr>
                  <a:spLocks noChangeArrowheads="1"/>
                </p:cNvSpPr>
                <p:nvPr/>
              </p:nvSpPr>
              <p:spPr bwMode="auto">
                <a:xfrm rot="5400000">
                  <a:off x="4553" y="1254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5" name="Freeform 85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6" name="Freeform 86"/>
                <p:cNvSpPr>
                  <a:spLocks noChangeArrowheads="1"/>
                </p:cNvSpPr>
                <p:nvPr/>
              </p:nvSpPr>
              <p:spPr bwMode="auto">
                <a:xfrm rot="5400000">
                  <a:off x="4547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7" name="Freeform 87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390" name="AutoShape 88"/>
                <p:cNvSpPr>
                  <a:spLocks noChangeArrowheads="1"/>
                </p:cNvSpPr>
                <p:nvPr/>
              </p:nvSpPr>
              <p:spPr bwMode="auto">
                <a:xfrm rot="5400000">
                  <a:off x="4391" y="1314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384" name="AutoShape 89"/>
              <p:cNvSpPr>
                <a:spLocks noChangeArrowheads="1"/>
              </p:cNvSpPr>
              <p:nvPr/>
            </p:nvSpPr>
            <p:spPr bwMode="auto">
              <a:xfrm>
                <a:off x="4178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4344" name="Group 90"/>
            <p:cNvGrpSpPr>
              <a:grpSpLocks/>
            </p:cNvGrpSpPr>
            <p:nvPr/>
          </p:nvGrpSpPr>
          <p:grpSpPr bwMode="auto">
            <a:xfrm>
              <a:off x="3214" y="1095"/>
              <a:ext cx="713" cy="826"/>
              <a:chOff x="3214" y="1095"/>
              <a:chExt cx="713" cy="826"/>
            </a:xfrm>
          </p:grpSpPr>
          <p:sp>
            <p:nvSpPr>
              <p:cNvPr id="10331" name="Freeform 91"/>
              <p:cNvSpPr>
                <a:spLocks noChangeArrowheads="1"/>
              </p:cNvSpPr>
              <p:nvPr/>
            </p:nvSpPr>
            <p:spPr bwMode="auto">
              <a:xfrm rot="5400000">
                <a:off x="3218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62" name="AutoShape 92"/>
              <p:cNvSpPr>
                <a:spLocks noChangeArrowheads="1"/>
              </p:cNvSpPr>
              <p:nvPr/>
            </p:nvSpPr>
            <p:spPr bwMode="auto">
              <a:xfrm rot="5400000">
                <a:off x="3021" y="1470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33" name="Freeform 93"/>
              <p:cNvSpPr>
                <a:spLocks noChangeArrowheads="1"/>
              </p:cNvSpPr>
              <p:nvPr/>
            </p:nvSpPr>
            <p:spPr bwMode="auto">
              <a:xfrm rot="5400000">
                <a:off x="3486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64" name="AutoShape 94"/>
              <p:cNvSpPr>
                <a:spLocks noChangeArrowheads="1"/>
              </p:cNvSpPr>
              <p:nvPr/>
            </p:nvSpPr>
            <p:spPr bwMode="auto">
              <a:xfrm rot="5400000">
                <a:off x="3355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35" name="Freeform 95"/>
              <p:cNvSpPr>
                <a:spLocks noChangeArrowheads="1"/>
              </p:cNvSpPr>
              <p:nvPr/>
            </p:nvSpPr>
            <p:spPr bwMode="auto">
              <a:xfrm rot="5400000">
                <a:off x="3639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36" name="Freeform 96"/>
              <p:cNvSpPr>
                <a:spLocks noChangeArrowheads="1"/>
              </p:cNvSpPr>
              <p:nvPr/>
            </p:nvSpPr>
            <p:spPr bwMode="auto">
              <a:xfrm rot="5400000">
                <a:off x="3345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37" name="Freeform 97"/>
              <p:cNvSpPr>
                <a:spLocks noChangeArrowheads="1"/>
              </p:cNvSpPr>
              <p:nvPr/>
            </p:nvSpPr>
            <p:spPr bwMode="auto">
              <a:xfrm rot="5400000">
                <a:off x="3347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368" name="Group 98"/>
              <p:cNvGrpSpPr>
                <a:grpSpLocks/>
              </p:cNvGrpSpPr>
              <p:nvPr/>
            </p:nvGrpSpPr>
            <p:grpSpPr bwMode="auto">
              <a:xfrm>
                <a:off x="3715" y="1141"/>
                <a:ext cx="184" cy="422"/>
                <a:chOff x="3715" y="1141"/>
                <a:chExt cx="184" cy="422"/>
              </a:xfrm>
            </p:grpSpPr>
            <p:sp>
              <p:nvSpPr>
                <p:cNvPr id="10339" name="Freeform 99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0" name="Freeform 100"/>
                <p:cNvSpPr>
                  <a:spLocks noChangeArrowheads="1"/>
                </p:cNvSpPr>
                <p:nvPr/>
              </p:nvSpPr>
              <p:spPr bwMode="auto">
                <a:xfrm rot="5400000">
                  <a:off x="3775" y="1254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1" name="Freeform 101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2" name="Freeform 102"/>
                <p:cNvSpPr>
                  <a:spLocks noChangeArrowheads="1"/>
                </p:cNvSpPr>
                <p:nvPr/>
              </p:nvSpPr>
              <p:spPr bwMode="auto">
                <a:xfrm rot="5400000">
                  <a:off x="3769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3" name="Freeform 103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375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3613" y="1314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369" name="AutoShape 105"/>
              <p:cNvSpPr>
                <a:spLocks noChangeArrowheads="1"/>
              </p:cNvSpPr>
              <p:nvPr/>
            </p:nvSpPr>
            <p:spPr bwMode="auto">
              <a:xfrm>
                <a:off x="3400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4345" name="Group 106"/>
            <p:cNvGrpSpPr>
              <a:grpSpLocks/>
            </p:cNvGrpSpPr>
            <p:nvPr/>
          </p:nvGrpSpPr>
          <p:grpSpPr bwMode="auto">
            <a:xfrm>
              <a:off x="4762" y="1095"/>
              <a:ext cx="713" cy="826"/>
              <a:chOff x="4762" y="1095"/>
              <a:chExt cx="713" cy="826"/>
            </a:xfrm>
          </p:grpSpPr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 rot="5400000">
                <a:off x="4766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47" name="AutoShape 108"/>
              <p:cNvSpPr>
                <a:spLocks noChangeArrowheads="1"/>
              </p:cNvSpPr>
              <p:nvPr/>
            </p:nvSpPr>
            <p:spPr bwMode="auto">
              <a:xfrm rot="5400000">
                <a:off x="4569" y="1468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49" name="Freeform 109"/>
              <p:cNvSpPr>
                <a:spLocks noChangeArrowheads="1"/>
              </p:cNvSpPr>
              <p:nvPr/>
            </p:nvSpPr>
            <p:spPr bwMode="auto">
              <a:xfrm rot="5400000">
                <a:off x="5034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4349" name="AutoShape 110"/>
              <p:cNvSpPr>
                <a:spLocks noChangeArrowheads="1"/>
              </p:cNvSpPr>
              <p:nvPr/>
            </p:nvSpPr>
            <p:spPr bwMode="auto">
              <a:xfrm rot="5400000">
                <a:off x="4904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51" name="Freeform 111"/>
              <p:cNvSpPr>
                <a:spLocks noChangeArrowheads="1"/>
              </p:cNvSpPr>
              <p:nvPr/>
            </p:nvSpPr>
            <p:spPr bwMode="auto">
              <a:xfrm rot="5400000">
                <a:off x="5187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52" name="Freeform 112"/>
              <p:cNvSpPr>
                <a:spLocks noChangeArrowheads="1"/>
              </p:cNvSpPr>
              <p:nvPr/>
            </p:nvSpPr>
            <p:spPr bwMode="auto">
              <a:xfrm rot="5400000">
                <a:off x="4893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53" name="Freeform 113"/>
              <p:cNvSpPr>
                <a:spLocks noChangeArrowheads="1"/>
              </p:cNvSpPr>
              <p:nvPr/>
            </p:nvSpPr>
            <p:spPr bwMode="auto">
              <a:xfrm rot="5400000">
                <a:off x="4896" y="1309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4353" name="Group 114"/>
              <p:cNvGrpSpPr>
                <a:grpSpLocks/>
              </p:cNvGrpSpPr>
              <p:nvPr/>
            </p:nvGrpSpPr>
            <p:grpSpPr bwMode="auto">
              <a:xfrm>
                <a:off x="5264" y="1141"/>
                <a:ext cx="184" cy="422"/>
                <a:chOff x="5264" y="1141"/>
                <a:chExt cx="184" cy="422"/>
              </a:xfrm>
            </p:grpSpPr>
            <p:sp>
              <p:nvSpPr>
                <p:cNvPr id="10355" name="Freeform 115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6" name="Freeform 116"/>
                <p:cNvSpPr>
                  <a:spLocks noChangeArrowheads="1"/>
                </p:cNvSpPr>
                <p:nvPr/>
              </p:nvSpPr>
              <p:spPr bwMode="auto">
                <a:xfrm rot="5400000">
                  <a:off x="5328" y="125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7" name="Freeform 117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8" name="Freeform 118"/>
                <p:cNvSpPr>
                  <a:spLocks noChangeArrowheads="1"/>
                </p:cNvSpPr>
                <p:nvPr/>
              </p:nvSpPr>
              <p:spPr bwMode="auto">
                <a:xfrm rot="5400000">
                  <a:off x="5318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9" name="Freeform 119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4360" name="AutoShape 120"/>
                <p:cNvSpPr>
                  <a:spLocks noChangeArrowheads="1"/>
                </p:cNvSpPr>
                <p:nvPr/>
              </p:nvSpPr>
              <p:spPr bwMode="auto">
                <a:xfrm rot="5400000">
                  <a:off x="5163" y="1313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4354" name="AutoShape 121"/>
              <p:cNvSpPr>
                <a:spLocks noChangeArrowheads="1"/>
              </p:cNvSpPr>
              <p:nvPr/>
            </p:nvSpPr>
            <p:spPr bwMode="auto">
              <a:xfrm>
                <a:off x="4949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</p:grpSp>
      <p:sp>
        <p:nvSpPr>
          <p:cNvPr id="14338" name="Text Box 236"/>
          <p:cNvSpPr txBox="1">
            <a:spLocks noChangeArrowheads="1"/>
          </p:cNvSpPr>
          <p:nvPr/>
        </p:nvSpPr>
        <p:spPr bwMode="auto">
          <a:xfrm>
            <a:off x="323850" y="323850"/>
            <a:ext cx="2938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2200">
                <a:solidFill>
                  <a:srgbClr val="000000"/>
                </a:solidFill>
              </a:rPr>
              <a:t>Physical configuration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3"/>
          <p:cNvGrpSpPr>
            <a:grpSpLocks/>
          </p:cNvGrpSpPr>
          <p:nvPr/>
        </p:nvGrpSpPr>
        <p:grpSpPr bwMode="auto">
          <a:xfrm>
            <a:off x="1330325" y="971550"/>
            <a:ext cx="7418388" cy="2435225"/>
            <a:chOff x="838" y="612"/>
            <a:chExt cx="4673" cy="1534"/>
          </a:xfrm>
        </p:grpSpPr>
        <p:grpSp>
          <p:nvGrpSpPr>
            <p:cNvPr id="16508" name="Group 4"/>
            <p:cNvGrpSpPr>
              <a:grpSpLocks/>
            </p:cNvGrpSpPr>
            <p:nvPr/>
          </p:nvGrpSpPr>
          <p:grpSpPr bwMode="auto">
            <a:xfrm>
              <a:off x="869" y="612"/>
              <a:ext cx="713" cy="1309"/>
              <a:chOff x="869" y="612"/>
              <a:chExt cx="713" cy="1309"/>
            </a:xfrm>
          </p:grpSpPr>
          <p:sp>
            <p:nvSpPr>
              <p:cNvPr id="10245" name="Freeform 5"/>
              <p:cNvSpPr>
                <a:spLocks noChangeArrowheads="1"/>
              </p:cNvSpPr>
              <p:nvPr/>
            </p:nvSpPr>
            <p:spPr bwMode="auto">
              <a:xfrm rot="5400000">
                <a:off x="977" y="506"/>
                <a:ext cx="482" cy="713"/>
              </a:xfrm>
              <a:custGeom>
                <a:avLst/>
                <a:gdLst>
                  <a:gd name="T0" fmla="*/ 0 w 678101"/>
                  <a:gd name="T1" fmla="*/ 0 h 1001762"/>
                  <a:gd name="T2" fmla="*/ 0 w 678101"/>
                  <a:gd name="T3" fmla="*/ 0 h 1001762"/>
                  <a:gd name="T4" fmla="*/ 0 w 678101"/>
                  <a:gd name="T5" fmla="*/ 0 h 1001762"/>
                  <a:gd name="T6" fmla="*/ 0 w 678101"/>
                  <a:gd name="T7" fmla="*/ 0 h 1001762"/>
                  <a:gd name="T8" fmla="*/ 0 w 678101"/>
                  <a:gd name="T9" fmla="*/ 0 h 1001762"/>
                  <a:gd name="T10" fmla="*/ 0 w 678101"/>
                  <a:gd name="T11" fmla="*/ 1 h 1001762"/>
                  <a:gd name="T12" fmla="*/ 0 w 678101"/>
                  <a:gd name="T13" fmla="*/ 1 h 1001762"/>
                  <a:gd name="T14" fmla="*/ 0 w 678101"/>
                  <a:gd name="T15" fmla="*/ 1 h 1001762"/>
                  <a:gd name="T16" fmla="*/ 0 w 678101"/>
                  <a:gd name="T17" fmla="*/ 0 h 1001762"/>
                  <a:gd name="T18" fmla="*/ 0 w 678101"/>
                  <a:gd name="T19" fmla="*/ 0 h 1001762"/>
                  <a:gd name="T20" fmla="*/ 0 w 678101"/>
                  <a:gd name="T21" fmla="*/ 0 h 1001762"/>
                  <a:gd name="T22" fmla="*/ 0 w 678101"/>
                  <a:gd name="T23" fmla="*/ 0 h 1001762"/>
                  <a:gd name="T24" fmla="*/ 0 w 678101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2"/>
                  <a:gd name="T41" fmla="*/ 664033 w 678101"/>
                  <a:gd name="T42" fmla="*/ 987712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2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2"/>
                    </a:lnTo>
                    <a:lnTo>
                      <a:pt x="-1" y="954671"/>
                    </a:lnTo>
                    <a:cubicBezTo>
                      <a:pt x="-1" y="980679"/>
                      <a:pt x="21082" y="1001762"/>
                      <a:pt x="47089" y="1001762"/>
                    </a:cubicBezTo>
                    <a:lnTo>
                      <a:pt x="631011" y="1001762"/>
                    </a:lnTo>
                    <a:lnTo>
                      <a:pt x="631011" y="1001761"/>
                    </a:lnTo>
                    <a:cubicBezTo>
                      <a:pt x="657018" y="1001761"/>
                      <a:pt x="678101" y="980679"/>
                      <a:pt x="678101" y="954672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46" name="Freeform 6"/>
              <p:cNvSpPr>
                <a:spLocks noChangeArrowheads="1"/>
              </p:cNvSpPr>
              <p:nvPr/>
            </p:nvSpPr>
            <p:spPr bwMode="auto">
              <a:xfrm rot="5400000">
                <a:off x="874" y="1093"/>
                <a:ext cx="708" cy="713"/>
              </a:xfrm>
              <a:custGeom>
                <a:avLst/>
                <a:gdLst>
                  <a:gd name="T0" fmla="*/ 0 w 994123"/>
                  <a:gd name="T1" fmla="*/ 0 h 1001762"/>
                  <a:gd name="T2" fmla="*/ 0 w 994123"/>
                  <a:gd name="T3" fmla="*/ 0 h 1001762"/>
                  <a:gd name="T4" fmla="*/ 0 w 994123"/>
                  <a:gd name="T5" fmla="*/ 0 h 1001762"/>
                  <a:gd name="T6" fmla="*/ 0 w 994123"/>
                  <a:gd name="T7" fmla="*/ 0 h 1001762"/>
                  <a:gd name="T8" fmla="*/ 0 w 994123"/>
                  <a:gd name="T9" fmla="*/ 0 h 1001762"/>
                  <a:gd name="T10" fmla="*/ 0 w 994123"/>
                  <a:gd name="T11" fmla="*/ 1 h 1001762"/>
                  <a:gd name="T12" fmla="*/ 0 w 994123"/>
                  <a:gd name="T13" fmla="*/ 1 h 1001762"/>
                  <a:gd name="T14" fmla="*/ 0 w 994123"/>
                  <a:gd name="T15" fmla="*/ 1 h 1001762"/>
                  <a:gd name="T16" fmla="*/ 1 w 994123"/>
                  <a:gd name="T17" fmla="*/ 0 h 1001762"/>
                  <a:gd name="T18" fmla="*/ 1 w 994123"/>
                  <a:gd name="T19" fmla="*/ 0 h 1001762"/>
                  <a:gd name="T20" fmla="*/ 1 w 994123"/>
                  <a:gd name="T21" fmla="*/ 0 h 1001762"/>
                  <a:gd name="T22" fmla="*/ 0 w 994123"/>
                  <a:gd name="T23" fmla="*/ 0 h 1001762"/>
                  <a:gd name="T24" fmla="*/ 0 w 994123"/>
                  <a:gd name="T25" fmla="*/ 0 h 10017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2"/>
                  <a:gd name="T41" fmla="*/ 974465 w 994123"/>
                  <a:gd name="T42" fmla="*/ 982092 h 10017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2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6"/>
                    </a:lnTo>
                    <a:lnTo>
                      <a:pt x="-1" y="932725"/>
                    </a:lnTo>
                    <a:cubicBezTo>
                      <a:pt x="-1" y="970853"/>
                      <a:pt x="30908" y="1001762"/>
                      <a:pt x="69035" y="1001762"/>
                    </a:cubicBezTo>
                    <a:lnTo>
                      <a:pt x="925087" y="1001762"/>
                    </a:lnTo>
                    <a:lnTo>
                      <a:pt x="925087" y="1001761"/>
                    </a:lnTo>
                    <a:cubicBezTo>
                      <a:pt x="963214" y="1001761"/>
                      <a:pt x="994123" y="970853"/>
                      <a:pt x="994123" y="932726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06" name="AutoShape 7"/>
              <p:cNvSpPr>
                <a:spLocks noChangeArrowheads="1"/>
              </p:cNvSpPr>
              <p:nvPr/>
            </p:nvSpPr>
            <p:spPr bwMode="auto">
              <a:xfrm rot="5400000">
                <a:off x="38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48" name="Freeform 8"/>
              <p:cNvSpPr>
                <a:spLocks noChangeArrowheads="1"/>
              </p:cNvSpPr>
              <p:nvPr/>
            </p:nvSpPr>
            <p:spPr bwMode="auto">
              <a:xfrm rot="5400000">
                <a:off x="1142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08" name="AutoShape 9"/>
              <p:cNvSpPr>
                <a:spLocks noChangeArrowheads="1"/>
              </p:cNvSpPr>
              <p:nvPr/>
            </p:nvSpPr>
            <p:spPr bwMode="auto">
              <a:xfrm rot="5400000">
                <a:off x="1011" y="1239"/>
                <a:ext cx="328" cy="226"/>
              </a:xfrm>
              <a:custGeom>
                <a:avLst/>
                <a:gdLst>
                  <a:gd name="T0" fmla="*/ 0 w 462124"/>
                  <a:gd name="T1" fmla="*/ 0 h 319103"/>
                  <a:gd name="T2" fmla="*/ 0 w 462124"/>
                  <a:gd name="T3" fmla="*/ 0 h 319103"/>
                  <a:gd name="T4" fmla="*/ 0 w 462124"/>
                  <a:gd name="T5" fmla="*/ 0 h 319103"/>
                  <a:gd name="T6" fmla="*/ 0 w 462124"/>
                  <a:gd name="T7" fmla="*/ 0 h 319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3"/>
                  <a:gd name="T14" fmla="*/ 446626 w 462124"/>
                  <a:gd name="T15" fmla="*/ 303571 h 319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3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19"/>
                    </a:lnTo>
                    <a:lnTo>
                      <a:pt x="-1" y="265918"/>
                    </a:lnTo>
                    <a:cubicBezTo>
                      <a:pt x="-1" y="295291"/>
                      <a:pt x="23811" y="319103"/>
                      <a:pt x="53183" y="319103"/>
                    </a:cubicBezTo>
                    <a:lnTo>
                      <a:pt x="408940" y="319103"/>
                    </a:lnTo>
                    <a:lnTo>
                      <a:pt x="408940" y="319102"/>
                    </a:lnTo>
                    <a:cubicBezTo>
                      <a:pt x="438312" y="319102"/>
                      <a:pt x="462124" y="295291"/>
                      <a:pt x="462124" y="265919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6609" name="AutoShape 10"/>
              <p:cNvSpPr>
                <a:spLocks noChangeArrowheads="1"/>
              </p:cNvSpPr>
              <p:nvPr/>
            </p:nvSpPr>
            <p:spPr bwMode="auto">
              <a:xfrm>
                <a:off x="1059" y="661"/>
                <a:ext cx="482" cy="163"/>
              </a:xfrm>
              <a:custGeom>
                <a:avLst/>
                <a:gdLst>
                  <a:gd name="T0" fmla="*/ 0 w 677896"/>
                  <a:gd name="T1" fmla="*/ 0 h 230269"/>
                  <a:gd name="T2" fmla="*/ 0 w 677896"/>
                  <a:gd name="T3" fmla="*/ 0 h 230269"/>
                  <a:gd name="T4" fmla="*/ 0 w 677896"/>
                  <a:gd name="T5" fmla="*/ 0 h 230269"/>
                  <a:gd name="T6" fmla="*/ 0 w 677896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6"/>
                  <a:gd name="T13" fmla="*/ 11302 h 230269"/>
                  <a:gd name="T14" fmla="*/ 666645 w 677896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8" y="230269"/>
                    </a:lnTo>
                    <a:lnTo>
                      <a:pt x="639518" y="230268"/>
                    </a:lnTo>
                    <a:cubicBezTo>
                      <a:pt x="660713" y="230268"/>
                      <a:pt x="677896" y="213086"/>
                      <a:pt x="677896" y="191891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610" name="AutoShape 11"/>
              <p:cNvSpPr>
                <a:spLocks noChangeArrowheads="1"/>
              </p:cNvSpPr>
              <p:nvPr/>
            </p:nvSpPr>
            <p:spPr bwMode="auto">
              <a:xfrm>
                <a:off x="1303" y="691"/>
                <a:ext cx="211" cy="105"/>
              </a:xfrm>
              <a:custGeom>
                <a:avLst/>
                <a:gdLst>
                  <a:gd name="T0" fmla="*/ 0 w 296878"/>
                  <a:gd name="T1" fmla="*/ 0 h 149277"/>
                  <a:gd name="T2" fmla="*/ 0 w 296878"/>
                  <a:gd name="T3" fmla="*/ 0 h 149277"/>
                  <a:gd name="T4" fmla="*/ 0 w 296878"/>
                  <a:gd name="T5" fmla="*/ 0 h 149277"/>
                  <a:gd name="T6" fmla="*/ 0 w 296878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8"/>
                  <a:gd name="T13" fmla="*/ 7108 h 149277"/>
                  <a:gd name="T14" fmla="*/ 289843 w 296878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9" y="149277"/>
                    </a:lnTo>
                    <a:lnTo>
                      <a:pt x="271999" y="149276"/>
                    </a:lnTo>
                    <a:cubicBezTo>
                      <a:pt x="285739" y="149276"/>
                      <a:pt x="296879" y="138137"/>
                      <a:pt x="296879" y="124397"/>
                    </a:cubicBezTo>
                    <a:lnTo>
                      <a:pt x="296878" y="24880"/>
                    </a:lnTo>
                    <a:cubicBezTo>
                      <a:pt x="296878" y="11139"/>
                      <a:pt x="285738" y="0"/>
                      <a:pt x="271998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52" name="Freeform 12"/>
              <p:cNvSpPr>
                <a:spLocks noChangeArrowheads="1"/>
              </p:cNvSpPr>
              <p:nvPr/>
            </p:nvSpPr>
            <p:spPr bwMode="auto">
              <a:xfrm rot="5400000">
                <a:off x="1295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3" name="Freeform 13"/>
              <p:cNvSpPr>
                <a:spLocks noChangeArrowheads="1"/>
              </p:cNvSpPr>
              <p:nvPr/>
            </p:nvSpPr>
            <p:spPr bwMode="auto">
              <a:xfrm rot="5400000">
                <a:off x="99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4" name="Freeform 14"/>
              <p:cNvSpPr>
                <a:spLocks noChangeArrowheads="1"/>
              </p:cNvSpPr>
              <p:nvPr/>
            </p:nvSpPr>
            <p:spPr bwMode="auto">
              <a:xfrm rot="5400000">
                <a:off x="992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5" name="Freeform 15"/>
              <p:cNvSpPr>
                <a:spLocks noChangeArrowheads="1"/>
              </p:cNvSpPr>
              <p:nvPr/>
            </p:nvSpPr>
            <p:spPr bwMode="auto">
              <a:xfrm rot="5400000">
                <a:off x="997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56" name="Freeform 16"/>
              <p:cNvSpPr>
                <a:spLocks noChangeArrowheads="1"/>
              </p:cNvSpPr>
              <p:nvPr/>
            </p:nvSpPr>
            <p:spPr bwMode="auto">
              <a:xfrm rot="5400000">
                <a:off x="994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616" name="Group 17"/>
              <p:cNvGrpSpPr>
                <a:grpSpLocks/>
              </p:cNvGrpSpPr>
              <p:nvPr/>
            </p:nvGrpSpPr>
            <p:grpSpPr bwMode="auto">
              <a:xfrm>
                <a:off x="1372" y="1142"/>
                <a:ext cx="184" cy="422"/>
                <a:chOff x="1372" y="1142"/>
                <a:chExt cx="184" cy="422"/>
              </a:xfrm>
            </p:grpSpPr>
            <p:sp>
              <p:nvSpPr>
                <p:cNvPr id="10258" name="Freeform 18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176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59" name="Freeform 19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263"/>
                  <a:ext cx="75" cy="182"/>
                </a:xfrm>
                <a:custGeom>
                  <a:avLst/>
                  <a:gdLst>
                    <a:gd name="T0" fmla="*/ 0 w 339971"/>
                    <a:gd name="T1" fmla="*/ 0 h 1014539"/>
                    <a:gd name="T2" fmla="*/ 0 w 339971"/>
                    <a:gd name="T3" fmla="*/ 0 h 1014539"/>
                    <a:gd name="T4" fmla="*/ 0 w 339971"/>
                    <a:gd name="T5" fmla="*/ 0 h 1014539"/>
                    <a:gd name="T6" fmla="*/ 0 w 339971"/>
                    <a:gd name="T7" fmla="*/ 0 h 1014539"/>
                    <a:gd name="T8" fmla="*/ 0 w 339971"/>
                    <a:gd name="T9" fmla="*/ 0 h 1014539"/>
                    <a:gd name="T10" fmla="*/ 0 w 339971"/>
                    <a:gd name="T11" fmla="*/ 0 h 1014539"/>
                    <a:gd name="T12" fmla="*/ 0 w 339971"/>
                    <a:gd name="T13" fmla="*/ 0 h 1014539"/>
                    <a:gd name="T14" fmla="*/ 0 w 339971"/>
                    <a:gd name="T15" fmla="*/ 0 h 1014539"/>
                    <a:gd name="T16" fmla="*/ 0 w 339971"/>
                    <a:gd name="T17" fmla="*/ 0 h 1014539"/>
                    <a:gd name="T18" fmla="*/ 0 w 339971"/>
                    <a:gd name="T19" fmla="*/ 0 h 1014539"/>
                    <a:gd name="T20" fmla="*/ 0 w 339971"/>
                    <a:gd name="T21" fmla="*/ 0 h 1014539"/>
                    <a:gd name="T22" fmla="*/ 0 w 339971"/>
                    <a:gd name="T23" fmla="*/ 0 h 1014539"/>
                    <a:gd name="T24" fmla="*/ 0 w 339971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6723 h 1014539"/>
                    <a:gd name="T41" fmla="*/ 321839 w 339971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1014539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957877"/>
                      </a:lnTo>
                      <a:lnTo>
                        <a:pt x="-1" y="957876"/>
                      </a:lnTo>
                      <a:cubicBezTo>
                        <a:pt x="-1" y="989170"/>
                        <a:pt x="25368" y="1014539"/>
                        <a:pt x="56661" y="1014539"/>
                      </a:cubicBezTo>
                      <a:lnTo>
                        <a:pt x="283309" y="1014539"/>
                      </a:lnTo>
                      <a:lnTo>
                        <a:pt x="283309" y="1014538"/>
                      </a:lnTo>
                      <a:cubicBezTo>
                        <a:pt x="314602" y="1014538"/>
                        <a:pt x="339971" y="989170"/>
                        <a:pt x="339971" y="957877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0" name="Freeform 20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349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1" name="Freeform 21"/>
                <p:cNvSpPr>
                  <a:spLocks noChangeArrowheads="1"/>
                </p:cNvSpPr>
                <p:nvPr/>
              </p:nvSpPr>
              <p:spPr bwMode="auto">
                <a:xfrm rot="5400000">
                  <a:off x="1426" y="1090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62" name="Freeform 22"/>
                <p:cNvSpPr>
                  <a:spLocks noChangeArrowheads="1"/>
                </p:cNvSpPr>
                <p:nvPr/>
              </p:nvSpPr>
              <p:spPr bwMode="auto">
                <a:xfrm rot="5400000">
                  <a:off x="1428" y="1436"/>
                  <a:ext cx="76" cy="182"/>
                </a:xfrm>
                <a:custGeom>
                  <a:avLst/>
                  <a:gdLst>
                    <a:gd name="T0" fmla="*/ 0 w 345047"/>
                    <a:gd name="T1" fmla="*/ 0 h 1014539"/>
                    <a:gd name="T2" fmla="*/ 0 w 345047"/>
                    <a:gd name="T3" fmla="*/ 0 h 1014539"/>
                    <a:gd name="T4" fmla="*/ 0 w 345047"/>
                    <a:gd name="T5" fmla="*/ 0 h 1014539"/>
                    <a:gd name="T6" fmla="*/ 0 w 345047"/>
                    <a:gd name="T7" fmla="*/ 0 h 1014539"/>
                    <a:gd name="T8" fmla="*/ 0 w 345047"/>
                    <a:gd name="T9" fmla="*/ 0 h 1014539"/>
                    <a:gd name="T10" fmla="*/ 0 w 345047"/>
                    <a:gd name="T11" fmla="*/ 0 h 1014539"/>
                    <a:gd name="T12" fmla="*/ 0 w 345047"/>
                    <a:gd name="T13" fmla="*/ 0 h 1014539"/>
                    <a:gd name="T14" fmla="*/ 0 w 345047"/>
                    <a:gd name="T15" fmla="*/ 0 h 1014539"/>
                    <a:gd name="T16" fmla="*/ 0 w 345047"/>
                    <a:gd name="T17" fmla="*/ 0 h 1014539"/>
                    <a:gd name="T18" fmla="*/ 0 w 345047"/>
                    <a:gd name="T19" fmla="*/ 0 h 1014539"/>
                    <a:gd name="T20" fmla="*/ 0 w 345047"/>
                    <a:gd name="T21" fmla="*/ 0 h 1014539"/>
                    <a:gd name="T22" fmla="*/ 0 w 345047"/>
                    <a:gd name="T23" fmla="*/ 0 h 1014539"/>
                    <a:gd name="T24" fmla="*/ 0 w 345047"/>
                    <a:gd name="T25" fmla="*/ 0 h 101453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6723 h 1014539"/>
                    <a:gd name="T41" fmla="*/ 326887 w 345047"/>
                    <a:gd name="T42" fmla="*/ 997816 h 101453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1014539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957031"/>
                      </a:lnTo>
                      <a:lnTo>
                        <a:pt x="-1" y="957030"/>
                      </a:lnTo>
                      <a:cubicBezTo>
                        <a:pt x="-1" y="988791"/>
                        <a:pt x="25747" y="1014539"/>
                        <a:pt x="57507" y="1014539"/>
                      </a:cubicBezTo>
                      <a:lnTo>
                        <a:pt x="287539" y="1014539"/>
                      </a:lnTo>
                      <a:lnTo>
                        <a:pt x="287539" y="1014538"/>
                      </a:lnTo>
                      <a:cubicBezTo>
                        <a:pt x="319299" y="1014538"/>
                        <a:pt x="345047" y="988791"/>
                        <a:pt x="345047" y="957031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625" name="AutoShape 23"/>
                <p:cNvSpPr>
                  <a:spLocks noChangeArrowheads="1"/>
                </p:cNvSpPr>
                <p:nvPr/>
              </p:nvSpPr>
              <p:spPr bwMode="auto">
                <a:xfrm rot="5400000">
                  <a:off x="1304" y="1323"/>
                  <a:ext cx="394" cy="6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617" name="AutoShape 24"/>
              <p:cNvSpPr>
                <a:spLocks noChangeArrowheads="1"/>
              </p:cNvSpPr>
              <p:nvPr/>
            </p:nvSpPr>
            <p:spPr bwMode="auto">
              <a:xfrm>
                <a:off x="105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6618" name="AutoShape 25"/>
              <p:cNvSpPr>
                <a:spLocks noChangeArrowheads="1"/>
              </p:cNvSpPr>
              <p:nvPr/>
            </p:nvSpPr>
            <p:spPr bwMode="auto">
              <a:xfrm>
                <a:off x="1057" y="873"/>
                <a:ext cx="482" cy="163"/>
              </a:xfrm>
              <a:custGeom>
                <a:avLst/>
                <a:gdLst>
                  <a:gd name="T0" fmla="*/ 0 w 677896"/>
                  <a:gd name="T1" fmla="*/ 0 h 230268"/>
                  <a:gd name="T2" fmla="*/ 0 w 677896"/>
                  <a:gd name="T3" fmla="*/ 0 h 230268"/>
                  <a:gd name="T4" fmla="*/ 0 w 677896"/>
                  <a:gd name="T5" fmla="*/ 0 h 230268"/>
                  <a:gd name="T6" fmla="*/ 0 w 677896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6"/>
                  <a:gd name="T13" fmla="*/ 11301 h 230268"/>
                  <a:gd name="T14" fmla="*/ 666645 w 677896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6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8" y="230268"/>
                    </a:lnTo>
                    <a:lnTo>
                      <a:pt x="639518" y="230267"/>
                    </a:lnTo>
                    <a:cubicBezTo>
                      <a:pt x="660713" y="230267"/>
                      <a:pt x="677896" y="213085"/>
                      <a:pt x="677896" y="191890"/>
                    </a:cubicBezTo>
                    <a:lnTo>
                      <a:pt x="677896" y="38378"/>
                    </a:lnTo>
                    <a:cubicBezTo>
                      <a:pt x="677896" y="17182"/>
                      <a:pt x="660713" y="0"/>
                      <a:pt x="639518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619" name="AutoShape 26"/>
              <p:cNvSpPr>
                <a:spLocks noChangeArrowheads="1"/>
              </p:cNvSpPr>
              <p:nvPr/>
            </p:nvSpPr>
            <p:spPr bwMode="auto">
              <a:xfrm>
                <a:off x="1304" y="903"/>
                <a:ext cx="211" cy="104"/>
              </a:xfrm>
              <a:custGeom>
                <a:avLst/>
                <a:gdLst>
                  <a:gd name="T0" fmla="*/ 0 w 296877"/>
                  <a:gd name="T1" fmla="*/ 0 h 147689"/>
                  <a:gd name="T2" fmla="*/ 0 w 296877"/>
                  <a:gd name="T3" fmla="*/ 0 h 147689"/>
                  <a:gd name="T4" fmla="*/ 0 w 296877"/>
                  <a:gd name="T5" fmla="*/ 0 h 147689"/>
                  <a:gd name="T6" fmla="*/ 0 w 296877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7"/>
                  <a:gd name="T13" fmla="*/ 7100 h 147689"/>
                  <a:gd name="T14" fmla="*/ 289842 w 296877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2" y="147689"/>
                    </a:lnTo>
                    <a:lnTo>
                      <a:pt x="272262" y="147688"/>
                    </a:lnTo>
                    <a:cubicBezTo>
                      <a:pt x="285856" y="147688"/>
                      <a:pt x="296877" y="136668"/>
                      <a:pt x="296877" y="123074"/>
                    </a:cubicBezTo>
                    <a:lnTo>
                      <a:pt x="296877" y="24615"/>
                    </a:lnTo>
                    <a:cubicBezTo>
                      <a:pt x="296877" y="11020"/>
                      <a:pt x="285856" y="0"/>
                      <a:pt x="272262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sp>
          <p:nvSpPr>
            <p:cNvPr id="16509" name="AutoShape 27"/>
            <p:cNvSpPr>
              <a:spLocks noChangeArrowheads="1"/>
            </p:cNvSpPr>
            <p:nvPr/>
          </p:nvSpPr>
          <p:spPr bwMode="auto">
            <a:xfrm>
              <a:off x="838" y="1926"/>
              <a:ext cx="4673" cy="220"/>
            </a:xfrm>
            <a:custGeom>
              <a:avLst/>
              <a:gdLst>
                <a:gd name="T0" fmla="*/ 3 w 21600"/>
                <a:gd name="T1" fmla="*/ 0 h 21600"/>
                <a:gd name="T2" fmla="*/ 7 w 21600"/>
                <a:gd name="T3" fmla="*/ 0 h 21600"/>
                <a:gd name="T4" fmla="*/ 3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 eaLnBrk="1">
                <a:buSzPct val="45000"/>
              </a:pPr>
              <a:r>
                <a:rPr lang="en-US" altLang="en-US" sz="1600">
                  <a:solidFill>
                    <a:srgbClr val="FFFFFF"/>
                  </a:solidFill>
                </a:rPr>
                <a:t>Interconnection Network</a:t>
              </a:r>
            </a:p>
          </p:txBody>
        </p:sp>
        <p:grpSp>
          <p:nvGrpSpPr>
            <p:cNvPr id="16510" name="Group 28"/>
            <p:cNvGrpSpPr>
              <a:grpSpLocks/>
            </p:cNvGrpSpPr>
            <p:nvPr/>
          </p:nvGrpSpPr>
          <p:grpSpPr bwMode="auto">
            <a:xfrm>
              <a:off x="1649" y="612"/>
              <a:ext cx="713" cy="1309"/>
              <a:chOff x="1649" y="612"/>
              <a:chExt cx="713" cy="1309"/>
            </a:xfrm>
          </p:grpSpPr>
          <p:sp>
            <p:nvSpPr>
              <p:cNvPr id="10269" name="Freeform 29"/>
              <p:cNvSpPr>
                <a:spLocks noChangeArrowheads="1"/>
              </p:cNvSpPr>
              <p:nvPr/>
            </p:nvSpPr>
            <p:spPr bwMode="auto">
              <a:xfrm rot="5400000">
                <a:off x="1757" y="506"/>
                <a:ext cx="482" cy="713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0 h 1001763"/>
                  <a:gd name="T8" fmla="*/ 0 w 678101"/>
                  <a:gd name="T9" fmla="*/ 0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0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3"/>
                  <a:gd name="T41" fmla="*/ 664033 w 678101"/>
                  <a:gd name="T42" fmla="*/ 98771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0" name="Freeform 30"/>
              <p:cNvSpPr>
                <a:spLocks noChangeArrowheads="1"/>
              </p:cNvSpPr>
              <p:nvPr/>
            </p:nvSpPr>
            <p:spPr bwMode="auto">
              <a:xfrm rot="5400000">
                <a:off x="1654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84" name="AutoShape 31"/>
              <p:cNvSpPr>
                <a:spLocks noChangeArrowheads="1"/>
              </p:cNvSpPr>
              <p:nvPr/>
            </p:nvSpPr>
            <p:spPr bwMode="auto">
              <a:xfrm rot="5400000">
                <a:off x="116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72" name="Freeform 32"/>
              <p:cNvSpPr>
                <a:spLocks noChangeArrowheads="1"/>
              </p:cNvSpPr>
              <p:nvPr/>
            </p:nvSpPr>
            <p:spPr bwMode="auto">
              <a:xfrm rot="5400000">
                <a:off x="1921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86" name="AutoShape 33"/>
              <p:cNvSpPr>
                <a:spLocks noChangeArrowheads="1"/>
              </p:cNvSpPr>
              <p:nvPr/>
            </p:nvSpPr>
            <p:spPr bwMode="auto">
              <a:xfrm rot="5400000">
                <a:off x="1791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6587" name="AutoShape 34"/>
              <p:cNvSpPr>
                <a:spLocks noChangeArrowheads="1"/>
              </p:cNvSpPr>
              <p:nvPr/>
            </p:nvSpPr>
            <p:spPr bwMode="auto">
              <a:xfrm>
                <a:off x="1839" y="661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88" name="AutoShape 35"/>
              <p:cNvSpPr>
                <a:spLocks noChangeArrowheads="1"/>
              </p:cNvSpPr>
              <p:nvPr/>
            </p:nvSpPr>
            <p:spPr bwMode="auto">
              <a:xfrm>
                <a:off x="2083" y="691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76" name="Freeform 36"/>
              <p:cNvSpPr>
                <a:spLocks noChangeArrowheads="1"/>
              </p:cNvSpPr>
              <p:nvPr/>
            </p:nvSpPr>
            <p:spPr bwMode="auto">
              <a:xfrm rot="5400000">
                <a:off x="2074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7" name="Freeform 37"/>
              <p:cNvSpPr>
                <a:spLocks noChangeArrowheads="1"/>
              </p:cNvSpPr>
              <p:nvPr/>
            </p:nvSpPr>
            <p:spPr bwMode="auto">
              <a:xfrm rot="5400000">
                <a:off x="177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8" name="Freeform 38"/>
              <p:cNvSpPr>
                <a:spLocks noChangeArrowheads="1"/>
              </p:cNvSpPr>
              <p:nvPr/>
            </p:nvSpPr>
            <p:spPr bwMode="auto">
              <a:xfrm rot="5400000">
                <a:off x="1772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79" name="Freeform 39"/>
              <p:cNvSpPr>
                <a:spLocks noChangeArrowheads="1"/>
              </p:cNvSpPr>
              <p:nvPr/>
            </p:nvSpPr>
            <p:spPr bwMode="auto">
              <a:xfrm rot="5400000">
                <a:off x="1777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80" name="Freeform 40"/>
              <p:cNvSpPr>
                <a:spLocks noChangeArrowheads="1"/>
              </p:cNvSpPr>
              <p:nvPr/>
            </p:nvSpPr>
            <p:spPr bwMode="auto">
              <a:xfrm rot="5400000">
                <a:off x="1774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594" name="Group 41"/>
              <p:cNvGrpSpPr>
                <a:grpSpLocks/>
              </p:cNvGrpSpPr>
              <p:nvPr/>
            </p:nvGrpSpPr>
            <p:grpSpPr bwMode="auto">
              <a:xfrm>
                <a:off x="2152" y="1142"/>
                <a:ext cx="184" cy="422"/>
                <a:chOff x="2152" y="1142"/>
                <a:chExt cx="184" cy="422"/>
              </a:xfrm>
            </p:grpSpPr>
            <p:sp>
              <p:nvSpPr>
                <p:cNvPr id="10282" name="Freeform 42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17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3" name="Freeform 43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26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4" name="Freeform 44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5" name="Freeform 45"/>
                <p:cNvSpPr>
                  <a:spLocks noChangeArrowheads="1"/>
                </p:cNvSpPr>
                <p:nvPr/>
              </p:nvSpPr>
              <p:spPr bwMode="auto">
                <a:xfrm rot="5400000">
                  <a:off x="2206" y="1090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286" name="Freeform 46"/>
                <p:cNvSpPr>
                  <a:spLocks noChangeArrowheads="1"/>
                </p:cNvSpPr>
                <p:nvPr/>
              </p:nvSpPr>
              <p:spPr bwMode="auto">
                <a:xfrm rot="5400000">
                  <a:off x="2208" y="143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603" name="AutoShape 47"/>
                <p:cNvSpPr>
                  <a:spLocks noChangeArrowheads="1"/>
                </p:cNvSpPr>
                <p:nvPr/>
              </p:nvSpPr>
              <p:spPr bwMode="auto">
                <a:xfrm rot="5400000">
                  <a:off x="2050" y="1315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595" name="AutoShape 48"/>
              <p:cNvSpPr>
                <a:spLocks noChangeArrowheads="1"/>
              </p:cNvSpPr>
              <p:nvPr/>
            </p:nvSpPr>
            <p:spPr bwMode="auto">
              <a:xfrm>
                <a:off x="183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6596" name="AutoShape 49"/>
              <p:cNvSpPr>
                <a:spLocks noChangeArrowheads="1"/>
              </p:cNvSpPr>
              <p:nvPr/>
            </p:nvSpPr>
            <p:spPr bwMode="auto">
              <a:xfrm>
                <a:off x="1838" y="873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97" name="AutoShape 50"/>
              <p:cNvSpPr>
                <a:spLocks noChangeArrowheads="1"/>
              </p:cNvSpPr>
              <p:nvPr/>
            </p:nvSpPr>
            <p:spPr bwMode="auto">
              <a:xfrm>
                <a:off x="2084" y="903"/>
                <a:ext cx="211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35 w 296878"/>
                  <a:gd name="T13" fmla="*/ 7100 h 147689"/>
                  <a:gd name="T14" fmla="*/ 289843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6511" name="Group 51"/>
            <p:cNvGrpSpPr>
              <a:grpSpLocks/>
            </p:cNvGrpSpPr>
            <p:nvPr/>
          </p:nvGrpSpPr>
          <p:grpSpPr bwMode="auto">
            <a:xfrm>
              <a:off x="2430" y="612"/>
              <a:ext cx="713" cy="1309"/>
              <a:chOff x="2430" y="612"/>
              <a:chExt cx="713" cy="1309"/>
            </a:xfrm>
          </p:grpSpPr>
          <p:sp>
            <p:nvSpPr>
              <p:cNvPr id="10292" name="Freeform 52"/>
              <p:cNvSpPr>
                <a:spLocks noChangeArrowheads="1"/>
              </p:cNvSpPr>
              <p:nvPr/>
            </p:nvSpPr>
            <p:spPr bwMode="auto">
              <a:xfrm rot="5400000">
                <a:off x="2545" y="506"/>
                <a:ext cx="482" cy="713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0 h 1001763"/>
                  <a:gd name="T8" fmla="*/ 0 w 678101"/>
                  <a:gd name="T9" fmla="*/ 0 h 1001763"/>
                  <a:gd name="T10" fmla="*/ 0 w 678101"/>
                  <a:gd name="T11" fmla="*/ 1 h 1001763"/>
                  <a:gd name="T12" fmla="*/ 0 w 678101"/>
                  <a:gd name="T13" fmla="*/ 1 h 1001763"/>
                  <a:gd name="T14" fmla="*/ 0 w 678101"/>
                  <a:gd name="T15" fmla="*/ 1 h 1001763"/>
                  <a:gd name="T16" fmla="*/ 0 w 678101"/>
                  <a:gd name="T17" fmla="*/ 0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50 h 1001763"/>
                  <a:gd name="T41" fmla="*/ 664033 w 678101"/>
                  <a:gd name="T42" fmla="*/ 98771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93" name="Freeform 53"/>
              <p:cNvSpPr>
                <a:spLocks noChangeArrowheads="1"/>
              </p:cNvSpPr>
              <p:nvPr/>
            </p:nvSpPr>
            <p:spPr bwMode="auto">
              <a:xfrm rot="5400000">
                <a:off x="2434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62" name="AutoShape 54"/>
              <p:cNvSpPr>
                <a:spLocks noChangeArrowheads="1"/>
              </p:cNvSpPr>
              <p:nvPr/>
            </p:nvSpPr>
            <p:spPr bwMode="auto">
              <a:xfrm rot="5400000">
                <a:off x="1941" y="1174"/>
                <a:ext cx="1128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  <a:tab pos="898525" algn="l"/>
                    <a:tab pos="1347788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295" name="Freeform 55"/>
              <p:cNvSpPr>
                <a:spLocks noChangeArrowheads="1"/>
              </p:cNvSpPr>
              <p:nvPr/>
            </p:nvSpPr>
            <p:spPr bwMode="auto">
              <a:xfrm rot="5400000">
                <a:off x="2702" y="1770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64" name="AutoShape 56"/>
              <p:cNvSpPr>
                <a:spLocks noChangeArrowheads="1"/>
              </p:cNvSpPr>
              <p:nvPr/>
            </p:nvSpPr>
            <p:spPr bwMode="auto">
              <a:xfrm rot="5400000">
                <a:off x="2571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6565" name="AutoShape 57"/>
              <p:cNvSpPr>
                <a:spLocks noChangeArrowheads="1"/>
              </p:cNvSpPr>
              <p:nvPr/>
            </p:nvSpPr>
            <p:spPr bwMode="auto">
              <a:xfrm>
                <a:off x="2620" y="661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66" name="AutoShape 58"/>
              <p:cNvSpPr>
                <a:spLocks noChangeArrowheads="1"/>
              </p:cNvSpPr>
              <p:nvPr/>
            </p:nvSpPr>
            <p:spPr bwMode="auto">
              <a:xfrm>
                <a:off x="2863" y="691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0299" name="Freeform 59"/>
              <p:cNvSpPr>
                <a:spLocks noChangeArrowheads="1"/>
              </p:cNvSpPr>
              <p:nvPr/>
            </p:nvSpPr>
            <p:spPr bwMode="auto">
              <a:xfrm rot="5400000">
                <a:off x="2855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0" name="Freeform 60"/>
              <p:cNvSpPr>
                <a:spLocks noChangeArrowheads="1"/>
              </p:cNvSpPr>
              <p:nvPr/>
            </p:nvSpPr>
            <p:spPr bwMode="auto">
              <a:xfrm rot="5400000">
                <a:off x="2551" y="707"/>
                <a:ext cx="55" cy="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043 h 21600"/>
                  <a:gd name="T35" fmla="*/ 16102 w 21600"/>
                  <a:gd name="T36" fmla="*/ 1955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1" name="Freeform 61"/>
              <p:cNvSpPr>
                <a:spLocks noChangeArrowheads="1"/>
              </p:cNvSpPr>
              <p:nvPr/>
            </p:nvSpPr>
            <p:spPr bwMode="auto">
              <a:xfrm rot="5400000">
                <a:off x="2561" y="921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2" name="Freeform 62"/>
              <p:cNvSpPr>
                <a:spLocks noChangeArrowheads="1"/>
              </p:cNvSpPr>
              <p:nvPr/>
            </p:nvSpPr>
            <p:spPr bwMode="auto">
              <a:xfrm rot="5400000">
                <a:off x="2562" y="1647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03" name="Freeform 63"/>
              <p:cNvSpPr>
                <a:spLocks noChangeArrowheads="1"/>
              </p:cNvSpPr>
              <p:nvPr/>
            </p:nvSpPr>
            <p:spPr bwMode="auto">
              <a:xfrm rot="5400000">
                <a:off x="2563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572" name="Group 64"/>
              <p:cNvGrpSpPr>
                <a:grpSpLocks/>
              </p:cNvGrpSpPr>
              <p:nvPr/>
            </p:nvGrpSpPr>
            <p:grpSpPr bwMode="auto">
              <a:xfrm>
                <a:off x="2931" y="1142"/>
                <a:ext cx="184" cy="422"/>
                <a:chOff x="2931" y="1142"/>
                <a:chExt cx="184" cy="422"/>
              </a:xfrm>
            </p:grpSpPr>
            <p:sp>
              <p:nvSpPr>
                <p:cNvPr id="10305" name="Freeform 65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17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6" name="Freeform 66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26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7" name="Freeform 67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8" name="Freeform 68"/>
                <p:cNvSpPr>
                  <a:spLocks noChangeArrowheads="1"/>
                </p:cNvSpPr>
                <p:nvPr/>
              </p:nvSpPr>
              <p:spPr bwMode="auto">
                <a:xfrm rot="5400000">
                  <a:off x="2986" y="1090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09" name="Freeform 69"/>
                <p:cNvSpPr>
                  <a:spLocks noChangeArrowheads="1"/>
                </p:cNvSpPr>
                <p:nvPr/>
              </p:nvSpPr>
              <p:spPr bwMode="auto">
                <a:xfrm rot="5400000">
                  <a:off x="2988" y="143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581" name="AutoShape 70"/>
                <p:cNvSpPr>
                  <a:spLocks noChangeArrowheads="1"/>
                </p:cNvSpPr>
                <p:nvPr/>
              </p:nvSpPr>
              <p:spPr bwMode="auto">
                <a:xfrm rot="5400000">
                  <a:off x="2829" y="1316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573" name="AutoShape 71"/>
              <p:cNvSpPr>
                <a:spLocks noChangeArrowheads="1"/>
              </p:cNvSpPr>
              <p:nvPr/>
            </p:nvSpPr>
            <p:spPr bwMode="auto">
              <a:xfrm>
                <a:off x="2616" y="1617"/>
                <a:ext cx="327" cy="144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881 h 203271"/>
                  <a:gd name="T14" fmla="*/ 450542 w 460398"/>
                  <a:gd name="T15" fmla="*/ 193390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16574" name="AutoShape 72"/>
              <p:cNvSpPr>
                <a:spLocks noChangeArrowheads="1"/>
              </p:cNvSpPr>
              <p:nvPr/>
            </p:nvSpPr>
            <p:spPr bwMode="auto">
              <a:xfrm>
                <a:off x="2618" y="873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75" name="AutoShape 73"/>
              <p:cNvSpPr>
                <a:spLocks noChangeArrowheads="1"/>
              </p:cNvSpPr>
              <p:nvPr/>
            </p:nvSpPr>
            <p:spPr bwMode="auto">
              <a:xfrm>
                <a:off x="2864" y="903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6512" name="Group 74"/>
            <p:cNvGrpSpPr>
              <a:grpSpLocks/>
            </p:cNvGrpSpPr>
            <p:nvPr/>
          </p:nvGrpSpPr>
          <p:grpSpPr bwMode="auto">
            <a:xfrm>
              <a:off x="3992" y="1095"/>
              <a:ext cx="713" cy="826"/>
              <a:chOff x="3992" y="1095"/>
              <a:chExt cx="713" cy="826"/>
            </a:xfrm>
          </p:grpSpPr>
          <p:sp>
            <p:nvSpPr>
              <p:cNvPr id="10315" name="Freeform 75"/>
              <p:cNvSpPr>
                <a:spLocks noChangeArrowheads="1"/>
              </p:cNvSpPr>
              <p:nvPr/>
            </p:nvSpPr>
            <p:spPr bwMode="auto">
              <a:xfrm rot="5400000">
                <a:off x="3996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46" name="AutoShape 76"/>
              <p:cNvSpPr>
                <a:spLocks noChangeArrowheads="1"/>
              </p:cNvSpPr>
              <p:nvPr/>
            </p:nvSpPr>
            <p:spPr bwMode="auto">
              <a:xfrm rot="5400000">
                <a:off x="3799" y="1470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17" name="Freeform 77"/>
              <p:cNvSpPr>
                <a:spLocks noChangeArrowheads="1"/>
              </p:cNvSpPr>
              <p:nvPr/>
            </p:nvSpPr>
            <p:spPr bwMode="auto">
              <a:xfrm rot="5400000">
                <a:off x="4264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48" name="AutoShape 78"/>
              <p:cNvSpPr>
                <a:spLocks noChangeArrowheads="1"/>
              </p:cNvSpPr>
              <p:nvPr/>
            </p:nvSpPr>
            <p:spPr bwMode="auto">
              <a:xfrm rot="5400000">
                <a:off x="4133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 rot="5400000">
                <a:off x="4417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20" name="Freeform 80"/>
              <p:cNvSpPr>
                <a:spLocks noChangeArrowheads="1"/>
              </p:cNvSpPr>
              <p:nvPr/>
            </p:nvSpPr>
            <p:spPr bwMode="auto">
              <a:xfrm rot="5400000">
                <a:off x="4123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21" name="Freeform 81"/>
              <p:cNvSpPr>
                <a:spLocks noChangeArrowheads="1"/>
              </p:cNvSpPr>
              <p:nvPr/>
            </p:nvSpPr>
            <p:spPr bwMode="auto">
              <a:xfrm rot="5400000">
                <a:off x="4125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552" name="Group 82"/>
              <p:cNvGrpSpPr>
                <a:grpSpLocks/>
              </p:cNvGrpSpPr>
              <p:nvPr/>
            </p:nvGrpSpPr>
            <p:grpSpPr bwMode="auto">
              <a:xfrm>
                <a:off x="4493" y="1141"/>
                <a:ext cx="184" cy="422"/>
                <a:chOff x="4493" y="1141"/>
                <a:chExt cx="184" cy="422"/>
              </a:xfrm>
            </p:grpSpPr>
            <p:sp>
              <p:nvSpPr>
                <p:cNvPr id="10323" name="Freeform 83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4" name="Freeform 84"/>
                <p:cNvSpPr>
                  <a:spLocks noChangeArrowheads="1"/>
                </p:cNvSpPr>
                <p:nvPr/>
              </p:nvSpPr>
              <p:spPr bwMode="auto">
                <a:xfrm rot="5400000">
                  <a:off x="4553" y="1254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5" name="Freeform 85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6" name="Freeform 86"/>
                <p:cNvSpPr>
                  <a:spLocks noChangeArrowheads="1"/>
                </p:cNvSpPr>
                <p:nvPr/>
              </p:nvSpPr>
              <p:spPr bwMode="auto">
                <a:xfrm rot="5400000">
                  <a:off x="4547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27" name="Freeform 87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559" name="AutoShape 88"/>
                <p:cNvSpPr>
                  <a:spLocks noChangeArrowheads="1"/>
                </p:cNvSpPr>
                <p:nvPr/>
              </p:nvSpPr>
              <p:spPr bwMode="auto">
                <a:xfrm rot="5400000">
                  <a:off x="4391" y="1314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553" name="AutoShape 89"/>
              <p:cNvSpPr>
                <a:spLocks noChangeArrowheads="1"/>
              </p:cNvSpPr>
              <p:nvPr/>
            </p:nvSpPr>
            <p:spPr bwMode="auto">
              <a:xfrm>
                <a:off x="4178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513" name="Group 90"/>
            <p:cNvGrpSpPr>
              <a:grpSpLocks/>
            </p:cNvGrpSpPr>
            <p:nvPr/>
          </p:nvGrpSpPr>
          <p:grpSpPr bwMode="auto">
            <a:xfrm>
              <a:off x="3214" y="1095"/>
              <a:ext cx="713" cy="826"/>
              <a:chOff x="3214" y="1095"/>
              <a:chExt cx="713" cy="826"/>
            </a:xfrm>
          </p:grpSpPr>
          <p:sp>
            <p:nvSpPr>
              <p:cNvPr id="10331" name="Freeform 91"/>
              <p:cNvSpPr>
                <a:spLocks noChangeArrowheads="1"/>
              </p:cNvSpPr>
              <p:nvPr/>
            </p:nvSpPr>
            <p:spPr bwMode="auto">
              <a:xfrm rot="5400000">
                <a:off x="3218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31" name="AutoShape 92"/>
              <p:cNvSpPr>
                <a:spLocks noChangeArrowheads="1"/>
              </p:cNvSpPr>
              <p:nvPr/>
            </p:nvSpPr>
            <p:spPr bwMode="auto">
              <a:xfrm rot="5400000">
                <a:off x="3021" y="1470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33" name="Freeform 93"/>
              <p:cNvSpPr>
                <a:spLocks noChangeArrowheads="1"/>
              </p:cNvSpPr>
              <p:nvPr/>
            </p:nvSpPr>
            <p:spPr bwMode="auto">
              <a:xfrm rot="5400000">
                <a:off x="3486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33" name="AutoShape 94"/>
              <p:cNvSpPr>
                <a:spLocks noChangeArrowheads="1"/>
              </p:cNvSpPr>
              <p:nvPr/>
            </p:nvSpPr>
            <p:spPr bwMode="auto">
              <a:xfrm rot="5400000">
                <a:off x="3355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35" name="Freeform 95"/>
              <p:cNvSpPr>
                <a:spLocks noChangeArrowheads="1"/>
              </p:cNvSpPr>
              <p:nvPr/>
            </p:nvSpPr>
            <p:spPr bwMode="auto">
              <a:xfrm rot="5400000">
                <a:off x="3639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36" name="Freeform 96"/>
              <p:cNvSpPr>
                <a:spLocks noChangeArrowheads="1"/>
              </p:cNvSpPr>
              <p:nvPr/>
            </p:nvSpPr>
            <p:spPr bwMode="auto">
              <a:xfrm rot="5400000">
                <a:off x="3345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37" name="Freeform 97"/>
              <p:cNvSpPr>
                <a:spLocks noChangeArrowheads="1"/>
              </p:cNvSpPr>
              <p:nvPr/>
            </p:nvSpPr>
            <p:spPr bwMode="auto">
              <a:xfrm rot="5400000">
                <a:off x="3347" y="1310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537" name="Group 98"/>
              <p:cNvGrpSpPr>
                <a:grpSpLocks/>
              </p:cNvGrpSpPr>
              <p:nvPr/>
            </p:nvGrpSpPr>
            <p:grpSpPr bwMode="auto">
              <a:xfrm>
                <a:off x="3715" y="1141"/>
                <a:ext cx="184" cy="422"/>
                <a:chOff x="3715" y="1141"/>
                <a:chExt cx="184" cy="422"/>
              </a:xfrm>
            </p:grpSpPr>
            <p:sp>
              <p:nvSpPr>
                <p:cNvPr id="10339" name="Freeform 99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0" name="Freeform 100"/>
                <p:cNvSpPr>
                  <a:spLocks noChangeArrowheads="1"/>
                </p:cNvSpPr>
                <p:nvPr/>
              </p:nvSpPr>
              <p:spPr bwMode="auto">
                <a:xfrm rot="5400000">
                  <a:off x="3775" y="1254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1" name="Freeform 101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2" name="Freeform 102"/>
                <p:cNvSpPr>
                  <a:spLocks noChangeArrowheads="1"/>
                </p:cNvSpPr>
                <p:nvPr/>
              </p:nvSpPr>
              <p:spPr bwMode="auto">
                <a:xfrm rot="5400000">
                  <a:off x="3769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43" name="Freeform 103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544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3613" y="1314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538" name="AutoShape 105"/>
              <p:cNvSpPr>
                <a:spLocks noChangeArrowheads="1"/>
              </p:cNvSpPr>
              <p:nvPr/>
            </p:nvSpPr>
            <p:spPr bwMode="auto">
              <a:xfrm>
                <a:off x="3400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514" name="Group 106"/>
            <p:cNvGrpSpPr>
              <a:grpSpLocks/>
            </p:cNvGrpSpPr>
            <p:nvPr/>
          </p:nvGrpSpPr>
          <p:grpSpPr bwMode="auto">
            <a:xfrm>
              <a:off x="4762" y="1095"/>
              <a:ext cx="713" cy="826"/>
              <a:chOff x="4762" y="1095"/>
              <a:chExt cx="713" cy="826"/>
            </a:xfrm>
          </p:grpSpPr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 rot="5400000">
                <a:off x="4766" y="1093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16" name="AutoShape 108"/>
              <p:cNvSpPr>
                <a:spLocks noChangeArrowheads="1"/>
              </p:cNvSpPr>
              <p:nvPr/>
            </p:nvSpPr>
            <p:spPr bwMode="auto">
              <a:xfrm rot="5400000">
                <a:off x="4569" y="1468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49" name="Freeform 109"/>
              <p:cNvSpPr>
                <a:spLocks noChangeArrowheads="1"/>
              </p:cNvSpPr>
              <p:nvPr/>
            </p:nvSpPr>
            <p:spPr bwMode="auto">
              <a:xfrm rot="5400000">
                <a:off x="5034" y="1769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18" name="AutoShape 110"/>
              <p:cNvSpPr>
                <a:spLocks noChangeArrowheads="1"/>
              </p:cNvSpPr>
              <p:nvPr/>
            </p:nvSpPr>
            <p:spPr bwMode="auto">
              <a:xfrm rot="5400000">
                <a:off x="4904" y="1239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51" name="Freeform 111"/>
              <p:cNvSpPr>
                <a:spLocks noChangeArrowheads="1"/>
              </p:cNvSpPr>
              <p:nvPr/>
            </p:nvSpPr>
            <p:spPr bwMode="auto">
              <a:xfrm rot="5400000">
                <a:off x="5187" y="1313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52" name="Freeform 112"/>
              <p:cNvSpPr>
                <a:spLocks noChangeArrowheads="1"/>
              </p:cNvSpPr>
              <p:nvPr/>
            </p:nvSpPr>
            <p:spPr bwMode="auto">
              <a:xfrm rot="5400000">
                <a:off x="4893" y="1646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53" name="Freeform 113"/>
              <p:cNvSpPr>
                <a:spLocks noChangeArrowheads="1"/>
              </p:cNvSpPr>
              <p:nvPr/>
            </p:nvSpPr>
            <p:spPr bwMode="auto">
              <a:xfrm rot="5400000">
                <a:off x="4896" y="1309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522" name="Group 114"/>
              <p:cNvGrpSpPr>
                <a:grpSpLocks/>
              </p:cNvGrpSpPr>
              <p:nvPr/>
            </p:nvGrpSpPr>
            <p:grpSpPr bwMode="auto">
              <a:xfrm>
                <a:off x="5264" y="1141"/>
                <a:ext cx="184" cy="422"/>
                <a:chOff x="5264" y="1141"/>
                <a:chExt cx="184" cy="422"/>
              </a:xfrm>
            </p:grpSpPr>
            <p:sp>
              <p:nvSpPr>
                <p:cNvPr id="10355" name="Freeform 115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17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6" name="Freeform 116"/>
                <p:cNvSpPr>
                  <a:spLocks noChangeArrowheads="1"/>
                </p:cNvSpPr>
                <p:nvPr/>
              </p:nvSpPr>
              <p:spPr bwMode="auto">
                <a:xfrm rot="5400000">
                  <a:off x="5328" y="1253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7" name="Freeform 117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34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8" name="Freeform 118"/>
                <p:cNvSpPr>
                  <a:spLocks noChangeArrowheads="1"/>
                </p:cNvSpPr>
                <p:nvPr/>
              </p:nvSpPr>
              <p:spPr bwMode="auto">
                <a:xfrm rot="5400000">
                  <a:off x="5318" y="1089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59" name="Freeform 119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1435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529" name="AutoShape 120"/>
                <p:cNvSpPr>
                  <a:spLocks noChangeArrowheads="1"/>
                </p:cNvSpPr>
                <p:nvPr/>
              </p:nvSpPr>
              <p:spPr bwMode="auto">
                <a:xfrm rot="5400000">
                  <a:off x="5163" y="1313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523" name="AutoShape 121"/>
              <p:cNvSpPr>
                <a:spLocks noChangeArrowheads="1"/>
              </p:cNvSpPr>
              <p:nvPr/>
            </p:nvSpPr>
            <p:spPr bwMode="auto">
              <a:xfrm>
                <a:off x="4949" y="1617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</p:grpSp>
      <p:sp>
        <p:nvSpPr>
          <p:cNvPr id="16386" name="Text Box 236"/>
          <p:cNvSpPr txBox="1">
            <a:spLocks noChangeArrowheads="1"/>
          </p:cNvSpPr>
          <p:nvPr/>
        </p:nvSpPr>
        <p:spPr bwMode="auto">
          <a:xfrm>
            <a:off x="323850" y="323850"/>
            <a:ext cx="29384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2200">
                <a:solidFill>
                  <a:srgbClr val="000000"/>
                </a:solidFill>
              </a:rPr>
              <a:t>Physical configuration</a:t>
            </a:r>
          </a:p>
        </p:txBody>
      </p:sp>
      <p:sp>
        <p:nvSpPr>
          <p:cNvPr id="16387" name="Text Box 237"/>
          <p:cNvSpPr txBox="1">
            <a:spLocks noChangeArrowheads="1"/>
          </p:cNvSpPr>
          <p:nvPr/>
        </p:nvSpPr>
        <p:spPr bwMode="auto">
          <a:xfrm>
            <a:off x="323850" y="4284663"/>
            <a:ext cx="27828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s-ES" altLang="en-US" sz="2200">
                <a:solidFill>
                  <a:srgbClr val="000000"/>
                </a:solidFill>
              </a:rPr>
              <a:t>Logical configuration</a:t>
            </a:r>
          </a:p>
        </p:txBody>
      </p:sp>
      <p:grpSp>
        <p:nvGrpSpPr>
          <p:cNvPr id="16388" name="Group 122"/>
          <p:cNvGrpSpPr>
            <a:grpSpLocks/>
          </p:cNvGrpSpPr>
          <p:nvPr/>
        </p:nvGrpSpPr>
        <p:grpSpPr bwMode="auto">
          <a:xfrm>
            <a:off x="1330325" y="3924300"/>
            <a:ext cx="7418388" cy="2830513"/>
            <a:chOff x="838" y="2630"/>
            <a:chExt cx="4673" cy="1783"/>
          </a:xfrm>
        </p:grpSpPr>
        <p:sp>
          <p:nvSpPr>
            <p:cNvPr id="16396" name="AutoShape 123"/>
            <p:cNvSpPr>
              <a:spLocks noChangeArrowheads="1"/>
            </p:cNvSpPr>
            <p:nvPr/>
          </p:nvSpPr>
          <p:spPr bwMode="auto">
            <a:xfrm>
              <a:off x="838" y="4193"/>
              <a:ext cx="4673" cy="220"/>
            </a:xfrm>
            <a:custGeom>
              <a:avLst/>
              <a:gdLst>
                <a:gd name="T0" fmla="*/ 3 w 21600"/>
                <a:gd name="T1" fmla="*/ 0 h 21600"/>
                <a:gd name="T2" fmla="*/ 7 w 21600"/>
                <a:gd name="T3" fmla="*/ 0 h 21600"/>
                <a:gd name="T4" fmla="*/ 3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 eaLnBrk="1">
                <a:buSzPct val="45000"/>
              </a:pPr>
              <a:r>
                <a:rPr lang="en-US" altLang="en-US" sz="1600">
                  <a:solidFill>
                    <a:srgbClr val="FFFFFF"/>
                  </a:solidFill>
                </a:rPr>
                <a:t>Interconnection Network</a:t>
              </a:r>
            </a:p>
          </p:txBody>
        </p:sp>
        <p:grpSp>
          <p:nvGrpSpPr>
            <p:cNvPr id="16397" name="Group 124"/>
            <p:cNvGrpSpPr>
              <a:grpSpLocks/>
            </p:cNvGrpSpPr>
            <p:nvPr/>
          </p:nvGrpSpPr>
          <p:grpSpPr bwMode="auto">
            <a:xfrm>
              <a:off x="2375" y="2630"/>
              <a:ext cx="1638" cy="482"/>
              <a:chOff x="2375" y="2630"/>
              <a:chExt cx="1638" cy="482"/>
            </a:xfrm>
          </p:grpSpPr>
          <p:sp>
            <p:nvSpPr>
              <p:cNvPr id="10365" name="Freeform 125"/>
              <p:cNvSpPr>
                <a:spLocks noChangeArrowheads="1"/>
              </p:cNvSpPr>
              <p:nvPr/>
            </p:nvSpPr>
            <p:spPr bwMode="auto">
              <a:xfrm rot="5400000">
                <a:off x="2954" y="2053"/>
                <a:ext cx="482" cy="163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3 h 1001763"/>
                  <a:gd name="T8" fmla="*/ 0 w 678101"/>
                  <a:gd name="T9" fmla="*/ 3 h 1001763"/>
                  <a:gd name="T10" fmla="*/ 0 w 678101"/>
                  <a:gd name="T11" fmla="*/ 3 h 1001763"/>
                  <a:gd name="T12" fmla="*/ 0 w 678101"/>
                  <a:gd name="T13" fmla="*/ 3 h 1001763"/>
                  <a:gd name="T14" fmla="*/ 0 w 678101"/>
                  <a:gd name="T15" fmla="*/ 3 h 1001763"/>
                  <a:gd name="T16" fmla="*/ 0 w 678101"/>
                  <a:gd name="T17" fmla="*/ 3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66 h 1001763"/>
                  <a:gd name="T41" fmla="*/ 664033 w 678101"/>
                  <a:gd name="T42" fmla="*/ 987697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</p:grpSp>
        <p:grpSp>
          <p:nvGrpSpPr>
            <p:cNvPr id="16398" name="Group 126"/>
            <p:cNvGrpSpPr>
              <a:grpSpLocks/>
            </p:cNvGrpSpPr>
            <p:nvPr/>
          </p:nvGrpSpPr>
          <p:grpSpPr bwMode="auto">
            <a:xfrm>
              <a:off x="2435" y="2679"/>
              <a:ext cx="1528" cy="375"/>
              <a:chOff x="2435" y="2679"/>
              <a:chExt cx="1528" cy="375"/>
            </a:xfrm>
          </p:grpSpPr>
          <p:sp>
            <p:nvSpPr>
              <p:cNvPr id="16495" name="AutoShape 127"/>
              <p:cNvSpPr>
                <a:spLocks noChangeArrowheads="1"/>
              </p:cNvSpPr>
              <p:nvPr/>
            </p:nvSpPr>
            <p:spPr bwMode="auto">
              <a:xfrm>
                <a:off x="3481" y="2680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496" name="AutoShape 128"/>
              <p:cNvSpPr>
                <a:spLocks noChangeArrowheads="1"/>
              </p:cNvSpPr>
              <p:nvPr/>
            </p:nvSpPr>
            <p:spPr bwMode="auto">
              <a:xfrm>
                <a:off x="3725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6497" name="AutoShape 129"/>
              <p:cNvSpPr>
                <a:spLocks noChangeArrowheads="1"/>
              </p:cNvSpPr>
              <p:nvPr/>
            </p:nvSpPr>
            <p:spPr bwMode="auto">
              <a:xfrm>
                <a:off x="3479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498" name="AutoShape 130"/>
              <p:cNvSpPr>
                <a:spLocks noChangeArrowheads="1"/>
              </p:cNvSpPr>
              <p:nvPr/>
            </p:nvSpPr>
            <p:spPr bwMode="auto">
              <a:xfrm>
                <a:off x="3726" y="2921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6499" name="AutoShape 131"/>
              <p:cNvSpPr>
                <a:spLocks noChangeArrowheads="1"/>
              </p:cNvSpPr>
              <p:nvPr/>
            </p:nvSpPr>
            <p:spPr bwMode="auto">
              <a:xfrm>
                <a:off x="2959" y="2679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00" name="AutoShape 132"/>
              <p:cNvSpPr>
                <a:spLocks noChangeArrowheads="1"/>
              </p:cNvSpPr>
              <p:nvPr/>
            </p:nvSpPr>
            <p:spPr bwMode="auto">
              <a:xfrm>
                <a:off x="3203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6501" name="AutoShape 133"/>
              <p:cNvSpPr>
                <a:spLocks noChangeArrowheads="1"/>
              </p:cNvSpPr>
              <p:nvPr/>
            </p:nvSpPr>
            <p:spPr bwMode="auto">
              <a:xfrm>
                <a:off x="2957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02" name="AutoShape 134"/>
              <p:cNvSpPr>
                <a:spLocks noChangeArrowheads="1"/>
              </p:cNvSpPr>
              <p:nvPr/>
            </p:nvSpPr>
            <p:spPr bwMode="auto">
              <a:xfrm>
                <a:off x="3204" y="2921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6503" name="AutoShape 135"/>
              <p:cNvSpPr>
                <a:spLocks noChangeArrowheads="1"/>
              </p:cNvSpPr>
              <p:nvPr/>
            </p:nvSpPr>
            <p:spPr bwMode="auto">
              <a:xfrm>
                <a:off x="2437" y="2679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04" name="AutoShape 136"/>
              <p:cNvSpPr>
                <a:spLocks noChangeArrowheads="1"/>
              </p:cNvSpPr>
              <p:nvPr/>
            </p:nvSpPr>
            <p:spPr bwMode="auto">
              <a:xfrm>
                <a:off x="2681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6505" name="AutoShape 137"/>
              <p:cNvSpPr>
                <a:spLocks noChangeArrowheads="1"/>
              </p:cNvSpPr>
              <p:nvPr/>
            </p:nvSpPr>
            <p:spPr bwMode="auto">
              <a:xfrm>
                <a:off x="2435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6506" name="AutoShape 138"/>
              <p:cNvSpPr>
                <a:spLocks noChangeArrowheads="1"/>
              </p:cNvSpPr>
              <p:nvPr/>
            </p:nvSpPr>
            <p:spPr bwMode="auto">
              <a:xfrm>
                <a:off x="2682" y="2920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6399" name="Group 139"/>
            <p:cNvGrpSpPr>
              <a:grpSpLocks/>
            </p:cNvGrpSpPr>
            <p:nvPr/>
          </p:nvGrpSpPr>
          <p:grpSpPr bwMode="auto">
            <a:xfrm>
              <a:off x="3992" y="3363"/>
              <a:ext cx="713" cy="826"/>
              <a:chOff x="3992" y="3363"/>
              <a:chExt cx="713" cy="826"/>
            </a:xfrm>
          </p:grpSpPr>
          <p:sp>
            <p:nvSpPr>
              <p:cNvPr id="10380" name="Freeform 140"/>
              <p:cNvSpPr>
                <a:spLocks noChangeArrowheads="1"/>
              </p:cNvSpPr>
              <p:nvPr/>
            </p:nvSpPr>
            <p:spPr bwMode="auto">
              <a:xfrm rot="5400000">
                <a:off x="399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81" name="AutoShape 141"/>
              <p:cNvSpPr>
                <a:spLocks noChangeArrowheads="1"/>
              </p:cNvSpPr>
              <p:nvPr/>
            </p:nvSpPr>
            <p:spPr bwMode="auto">
              <a:xfrm rot="5400000">
                <a:off x="3799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82" name="Freeform 142"/>
              <p:cNvSpPr>
                <a:spLocks noChangeArrowheads="1"/>
              </p:cNvSpPr>
              <p:nvPr/>
            </p:nvSpPr>
            <p:spPr bwMode="auto">
              <a:xfrm rot="5400000">
                <a:off x="426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83" name="AutoShape 143"/>
              <p:cNvSpPr>
                <a:spLocks noChangeArrowheads="1"/>
              </p:cNvSpPr>
              <p:nvPr/>
            </p:nvSpPr>
            <p:spPr bwMode="auto">
              <a:xfrm rot="5400000">
                <a:off x="4133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384" name="Freeform 144"/>
              <p:cNvSpPr>
                <a:spLocks noChangeArrowheads="1"/>
              </p:cNvSpPr>
              <p:nvPr/>
            </p:nvSpPr>
            <p:spPr bwMode="auto">
              <a:xfrm rot="5400000">
                <a:off x="441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85" name="Freeform 145"/>
              <p:cNvSpPr>
                <a:spLocks noChangeArrowheads="1"/>
              </p:cNvSpPr>
              <p:nvPr/>
            </p:nvSpPr>
            <p:spPr bwMode="auto">
              <a:xfrm rot="5400000">
                <a:off x="4123" y="3914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386" name="Freeform 146"/>
              <p:cNvSpPr>
                <a:spLocks noChangeArrowheads="1"/>
              </p:cNvSpPr>
              <p:nvPr/>
            </p:nvSpPr>
            <p:spPr bwMode="auto">
              <a:xfrm rot="5400000">
                <a:off x="4125" y="3577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87" name="Group 147"/>
              <p:cNvGrpSpPr>
                <a:grpSpLocks/>
              </p:cNvGrpSpPr>
              <p:nvPr/>
            </p:nvGrpSpPr>
            <p:grpSpPr bwMode="auto">
              <a:xfrm>
                <a:off x="4493" y="3409"/>
                <a:ext cx="184" cy="422"/>
                <a:chOff x="4493" y="3409"/>
                <a:chExt cx="184" cy="422"/>
              </a:xfrm>
            </p:grpSpPr>
            <p:sp>
              <p:nvSpPr>
                <p:cNvPr id="10388" name="Freeform 148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89" name="Freeform 149"/>
                <p:cNvSpPr>
                  <a:spLocks noChangeArrowheads="1"/>
                </p:cNvSpPr>
                <p:nvPr/>
              </p:nvSpPr>
              <p:spPr bwMode="auto">
                <a:xfrm rot="5400000">
                  <a:off x="4554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90" name="Freeform 150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91" name="Freeform 151"/>
                <p:cNvSpPr>
                  <a:spLocks noChangeArrowheads="1"/>
                </p:cNvSpPr>
                <p:nvPr/>
              </p:nvSpPr>
              <p:spPr bwMode="auto">
                <a:xfrm rot="5400000">
                  <a:off x="4547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392" name="Freeform 152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70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94" name="AutoShape 153"/>
                <p:cNvSpPr>
                  <a:spLocks noChangeArrowheads="1"/>
                </p:cNvSpPr>
                <p:nvPr/>
              </p:nvSpPr>
              <p:spPr bwMode="auto">
                <a:xfrm rot="5400000">
                  <a:off x="4391" y="3582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88" name="AutoShape 154"/>
              <p:cNvSpPr>
                <a:spLocks noChangeArrowheads="1"/>
              </p:cNvSpPr>
              <p:nvPr/>
            </p:nvSpPr>
            <p:spPr bwMode="auto">
              <a:xfrm>
                <a:off x="4178" y="3885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400" name="Group 155"/>
            <p:cNvGrpSpPr>
              <a:grpSpLocks/>
            </p:cNvGrpSpPr>
            <p:nvPr/>
          </p:nvGrpSpPr>
          <p:grpSpPr bwMode="auto">
            <a:xfrm>
              <a:off x="3214" y="3363"/>
              <a:ext cx="713" cy="826"/>
              <a:chOff x="3214" y="3363"/>
              <a:chExt cx="713" cy="826"/>
            </a:xfrm>
          </p:grpSpPr>
          <p:sp>
            <p:nvSpPr>
              <p:cNvPr id="10396" name="Freeform 156"/>
              <p:cNvSpPr>
                <a:spLocks noChangeArrowheads="1"/>
              </p:cNvSpPr>
              <p:nvPr/>
            </p:nvSpPr>
            <p:spPr bwMode="auto">
              <a:xfrm rot="5400000">
                <a:off x="3218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66" name="AutoShape 157"/>
              <p:cNvSpPr>
                <a:spLocks noChangeArrowheads="1"/>
              </p:cNvSpPr>
              <p:nvPr/>
            </p:nvSpPr>
            <p:spPr bwMode="auto">
              <a:xfrm rot="5400000">
                <a:off x="3021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398" name="Freeform 158"/>
              <p:cNvSpPr>
                <a:spLocks noChangeArrowheads="1"/>
              </p:cNvSpPr>
              <p:nvPr/>
            </p:nvSpPr>
            <p:spPr bwMode="auto">
              <a:xfrm rot="5400000">
                <a:off x="3486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68" name="AutoShape 159"/>
              <p:cNvSpPr>
                <a:spLocks noChangeArrowheads="1"/>
              </p:cNvSpPr>
              <p:nvPr/>
            </p:nvSpPr>
            <p:spPr bwMode="auto">
              <a:xfrm rot="5400000">
                <a:off x="3355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400" name="Freeform 160"/>
              <p:cNvSpPr>
                <a:spLocks noChangeArrowheads="1"/>
              </p:cNvSpPr>
              <p:nvPr/>
            </p:nvSpPr>
            <p:spPr bwMode="auto">
              <a:xfrm rot="5400000">
                <a:off x="3639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01" name="Freeform 161"/>
              <p:cNvSpPr>
                <a:spLocks noChangeArrowheads="1"/>
              </p:cNvSpPr>
              <p:nvPr/>
            </p:nvSpPr>
            <p:spPr bwMode="auto">
              <a:xfrm rot="5400000">
                <a:off x="3345" y="3914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02" name="Freeform 162"/>
              <p:cNvSpPr>
                <a:spLocks noChangeArrowheads="1"/>
              </p:cNvSpPr>
              <p:nvPr/>
            </p:nvSpPr>
            <p:spPr bwMode="auto">
              <a:xfrm rot="5400000">
                <a:off x="3347" y="3577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72" name="Group 163"/>
              <p:cNvGrpSpPr>
                <a:grpSpLocks/>
              </p:cNvGrpSpPr>
              <p:nvPr/>
            </p:nvGrpSpPr>
            <p:grpSpPr bwMode="auto">
              <a:xfrm>
                <a:off x="3715" y="3409"/>
                <a:ext cx="184" cy="422"/>
                <a:chOff x="3715" y="3409"/>
                <a:chExt cx="184" cy="422"/>
              </a:xfrm>
            </p:grpSpPr>
            <p:sp>
              <p:nvSpPr>
                <p:cNvPr id="10404" name="Freeform 164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05" name="Freeform 165"/>
                <p:cNvSpPr>
                  <a:spLocks noChangeArrowheads="1"/>
                </p:cNvSpPr>
                <p:nvPr/>
              </p:nvSpPr>
              <p:spPr bwMode="auto">
                <a:xfrm rot="5400000">
                  <a:off x="3776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06" name="Freeform 166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07" name="Freeform 167"/>
                <p:cNvSpPr>
                  <a:spLocks noChangeArrowheads="1"/>
                </p:cNvSpPr>
                <p:nvPr/>
              </p:nvSpPr>
              <p:spPr bwMode="auto">
                <a:xfrm rot="5400000">
                  <a:off x="3769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08" name="Freeform 168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70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79" name="AutoShape 169"/>
                <p:cNvSpPr>
                  <a:spLocks noChangeArrowheads="1"/>
                </p:cNvSpPr>
                <p:nvPr/>
              </p:nvSpPr>
              <p:spPr bwMode="auto">
                <a:xfrm rot="5400000">
                  <a:off x="3613" y="3582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73" name="AutoShape 170"/>
              <p:cNvSpPr>
                <a:spLocks noChangeArrowheads="1"/>
              </p:cNvSpPr>
              <p:nvPr/>
            </p:nvSpPr>
            <p:spPr bwMode="auto">
              <a:xfrm>
                <a:off x="3400" y="3885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401" name="Group 171"/>
            <p:cNvGrpSpPr>
              <a:grpSpLocks/>
            </p:cNvGrpSpPr>
            <p:nvPr/>
          </p:nvGrpSpPr>
          <p:grpSpPr bwMode="auto">
            <a:xfrm>
              <a:off x="4762" y="3362"/>
              <a:ext cx="713" cy="826"/>
              <a:chOff x="4762" y="3362"/>
              <a:chExt cx="713" cy="826"/>
            </a:xfrm>
          </p:grpSpPr>
          <p:sp>
            <p:nvSpPr>
              <p:cNvPr id="10412" name="Freeform 172"/>
              <p:cNvSpPr>
                <a:spLocks noChangeArrowheads="1"/>
              </p:cNvSpPr>
              <p:nvPr/>
            </p:nvSpPr>
            <p:spPr bwMode="auto">
              <a:xfrm rot="5400000">
                <a:off x="476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51" name="AutoShape 173"/>
              <p:cNvSpPr>
                <a:spLocks noChangeArrowheads="1"/>
              </p:cNvSpPr>
              <p:nvPr/>
            </p:nvSpPr>
            <p:spPr bwMode="auto">
              <a:xfrm rot="5400000">
                <a:off x="4569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414" name="Freeform 174"/>
              <p:cNvSpPr>
                <a:spLocks noChangeArrowheads="1"/>
              </p:cNvSpPr>
              <p:nvPr/>
            </p:nvSpPr>
            <p:spPr bwMode="auto">
              <a:xfrm rot="5400000">
                <a:off x="503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53" name="AutoShape 175"/>
              <p:cNvSpPr>
                <a:spLocks noChangeArrowheads="1"/>
              </p:cNvSpPr>
              <p:nvPr/>
            </p:nvSpPr>
            <p:spPr bwMode="auto">
              <a:xfrm rot="5400000">
                <a:off x="490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416" name="Freeform 176"/>
              <p:cNvSpPr>
                <a:spLocks noChangeArrowheads="1"/>
              </p:cNvSpPr>
              <p:nvPr/>
            </p:nvSpPr>
            <p:spPr bwMode="auto">
              <a:xfrm rot="5400000">
                <a:off x="518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17" name="Freeform 177"/>
              <p:cNvSpPr>
                <a:spLocks noChangeArrowheads="1"/>
              </p:cNvSpPr>
              <p:nvPr/>
            </p:nvSpPr>
            <p:spPr bwMode="auto">
              <a:xfrm rot="5400000">
                <a:off x="488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18" name="Freeform 178"/>
              <p:cNvSpPr>
                <a:spLocks noChangeArrowheads="1"/>
              </p:cNvSpPr>
              <p:nvPr/>
            </p:nvSpPr>
            <p:spPr bwMode="auto">
              <a:xfrm rot="5400000">
                <a:off x="489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57" name="Group 179"/>
              <p:cNvGrpSpPr>
                <a:grpSpLocks/>
              </p:cNvGrpSpPr>
              <p:nvPr/>
            </p:nvGrpSpPr>
            <p:grpSpPr bwMode="auto">
              <a:xfrm>
                <a:off x="5264" y="3409"/>
                <a:ext cx="184" cy="422"/>
                <a:chOff x="5264" y="3409"/>
                <a:chExt cx="184" cy="422"/>
              </a:xfrm>
            </p:grpSpPr>
            <p:sp>
              <p:nvSpPr>
                <p:cNvPr id="10420" name="Freeform 180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21" name="Freeform 181"/>
                <p:cNvSpPr>
                  <a:spLocks noChangeArrowheads="1"/>
                </p:cNvSpPr>
                <p:nvPr/>
              </p:nvSpPr>
              <p:spPr bwMode="auto">
                <a:xfrm rot="5400000">
                  <a:off x="5328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22" name="Freeform 182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23" name="Freeform 183"/>
                <p:cNvSpPr>
                  <a:spLocks noChangeArrowheads="1"/>
                </p:cNvSpPr>
                <p:nvPr/>
              </p:nvSpPr>
              <p:spPr bwMode="auto">
                <a:xfrm rot="5400000">
                  <a:off x="5318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24" name="Freeform 184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64" name="AutoShape 185"/>
                <p:cNvSpPr>
                  <a:spLocks noChangeArrowheads="1"/>
                </p:cNvSpPr>
                <p:nvPr/>
              </p:nvSpPr>
              <p:spPr bwMode="auto">
                <a:xfrm rot="5400000">
                  <a:off x="5163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58" name="AutoShape 186"/>
              <p:cNvSpPr>
                <a:spLocks noChangeArrowheads="1"/>
              </p:cNvSpPr>
              <p:nvPr/>
            </p:nvSpPr>
            <p:spPr bwMode="auto">
              <a:xfrm>
                <a:off x="494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402" name="Group 187"/>
            <p:cNvGrpSpPr>
              <a:grpSpLocks/>
            </p:cNvGrpSpPr>
            <p:nvPr/>
          </p:nvGrpSpPr>
          <p:grpSpPr bwMode="auto">
            <a:xfrm>
              <a:off x="2442" y="3362"/>
              <a:ext cx="713" cy="826"/>
              <a:chOff x="2442" y="3362"/>
              <a:chExt cx="713" cy="826"/>
            </a:xfrm>
          </p:grpSpPr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 rot="5400000">
                <a:off x="244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36" name="AutoShape 189"/>
              <p:cNvSpPr>
                <a:spLocks noChangeArrowheads="1"/>
              </p:cNvSpPr>
              <p:nvPr/>
            </p:nvSpPr>
            <p:spPr bwMode="auto">
              <a:xfrm rot="5400000">
                <a:off x="2249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430" name="Freeform 190"/>
              <p:cNvSpPr>
                <a:spLocks noChangeArrowheads="1"/>
              </p:cNvSpPr>
              <p:nvPr/>
            </p:nvSpPr>
            <p:spPr bwMode="auto">
              <a:xfrm rot="5400000">
                <a:off x="271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38" name="AutoShape 191"/>
              <p:cNvSpPr>
                <a:spLocks noChangeArrowheads="1"/>
              </p:cNvSpPr>
              <p:nvPr/>
            </p:nvSpPr>
            <p:spPr bwMode="auto">
              <a:xfrm rot="5400000">
                <a:off x="258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432" name="Freeform 192"/>
              <p:cNvSpPr>
                <a:spLocks noChangeArrowheads="1"/>
              </p:cNvSpPr>
              <p:nvPr/>
            </p:nvSpPr>
            <p:spPr bwMode="auto">
              <a:xfrm rot="5400000">
                <a:off x="286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33" name="Freeform 193"/>
              <p:cNvSpPr>
                <a:spLocks noChangeArrowheads="1"/>
              </p:cNvSpPr>
              <p:nvPr/>
            </p:nvSpPr>
            <p:spPr bwMode="auto">
              <a:xfrm rot="5400000">
                <a:off x="256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34" name="Freeform 194"/>
              <p:cNvSpPr>
                <a:spLocks noChangeArrowheads="1"/>
              </p:cNvSpPr>
              <p:nvPr/>
            </p:nvSpPr>
            <p:spPr bwMode="auto">
              <a:xfrm rot="5400000">
                <a:off x="257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42" name="Group 195"/>
              <p:cNvGrpSpPr>
                <a:grpSpLocks/>
              </p:cNvGrpSpPr>
              <p:nvPr/>
            </p:nvGrpSpPr>
            <p:grpSpPr bwMode="auto">
              <a:xfrm>
                <a:off x="2944" y="3409"/>
                <a:ext cx="184" cy="422"/>
                <a:chOff x="2944" y="3409"/>
                <a:chExt cx="184" cy="422"/>
              </a:xfrm>
            </p:grpSpPr>
            <p:sp>
              <p:nvSpPr>
                <p:cNvPr id="10436" name="Freeform 196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37" name="Freeform 197"/>
                <p:cNvSpPr>
                  <a:spLocks noChangeArrowheads="1"/>
                </p:cNvSpPr>
                <p:nvPr/>
              </p:nvSpPr>
              <p:spPr bwMode="auto">
                <a:xfrm rot="5400000">
                  <a:off x="3008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38" name="Freeform 198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39" name="Freeform 199"/>
                <p:cNvSpPr>
                  <a:spLocks noChangeArrowheads="1"/>
                </p:cNvSpPr>
                <p:nvPr/>
              </p:nvSpPr>
              <p:spPr bwMode="auto">
                <a:xfrm rot="5400000">
                  <a:off x="2998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40" name="Freeform 200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49" name="AutoShape 201"/>
                <p:cNvSpPr>
                  <a:spLocks noChangeArrowheads="1"/>
                </p:cNvSpPr>
                <p:nvPr/>
              </p:nvSpPr>
              <p:spPr bwMode="auto">
                <a:xfrm rot="5400000">
                  <a:off x="2843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43" name="AutoShape 202"/>
              <p:cNvSpPr>
                <a:spLocks noChangeArrowheads="1"/>
              </p:cNvSpPr>
              <p:nvPr/>
            </p:nvSpPr>
            <p:spPr bwMode="auto">
              <a:xfrm>
                <a:off x="262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403" name="Group 203"/>
            <p:cNvGrpSpPr>
              <a:grpSpLocks/>
            </p:cNvGrpSpPr>
            <p:nvPr/>
          </p:nvGrpSpPr>
          <p:grpSpPr bwMode="auto">
            <a:xfrm>
              <a:off x="1671" y="3362"/>
              <a:ext cx="713" cy="826"/>
              <a:chOff x="1671" y="3362"/>
              <a:chExt cx="713" cy="826"/>
            </a:xfrm>
          </p:grpSpPr>
          <p:sp>
            <p:nvSpPr>
              <p:cNvPr id="10444" name="Freeform 204"/>
              <p:cNvSpPr>
                <a:spLocks noChangeArrowheads="1"/>
              </p:cNvSpPr>
              <p:nvPr/>
            </p:nvSpPr>
            <p:spPr bwMode="auto">
              <a:xfrm rot="5400000">
                <a:off x="1674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21" name="AutoShape 205"/>
              <p:cNvSpPr>
                <a:spLocks noChangeArrowheads="1"/>
              </p:cNvSpPr>
              <p:nvPr/>
            </p:nvSpPr>
            <p:spPr bwMode="auto">
              <a:xfrm rot="5400000">
                <a:off x="1478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446" name="Freeform 206"/>
              <p:cNvSpPr>
                <a:spLocks noChangeArrowheads="1"/>
              </p:cNvSpPr>
              <p:nvPr/>
            </p:nvSpPr>
            <p:spPr bwMode="auto">
              <a:xfrm rot="5400000">
                <a:off x="1943" y="4036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23" name="AutoShape 207"/>
              <p:cNvSpPr>
                <a:spLocks noChangeArrowheads="1"/>
              </p:cNvSpPr>
              <p:nvPr/>
            </p:nvSpPr>
            <p:spPr bwMode="auto">
              <a:xfrm rot="5400000">
                <a:off x="1812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448" name="Freeform 208"/>
              <p:cNvSpPr>
                <a:spLocks noChangeArrowheads="1"/>
              </p:cNvSpPr>
              <p:nvPr/>
            </p:nvSpPr>
            <p:spPr bwMode="auto">
              <a:xfrm rot="5400000">
                <a:off x="2096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49" name="Freeform 209"/>
              <p:cNvSpPr>
                <a:spLocks noChangeArrowheads="1"/>
              </p:cNvSpPr>
              <p:nvPr/>
            </p:nvSpPr>
            <p:spPr bwMode="auto">
              <a:xfrm rot="5400000">
                <a:off x="1795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50" name="Freeform 210"/>
              <p:cNvSpPr>
                <a:spLocks noChangeArrowheads="1"/>
              </p:cNvSpPr>
              <p:nvPr/>
            </p:nvSpPr>
            <p:spPr bwMode="auto">
              <a:xfrm rot="5400000">
                <a:off x="179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27" name="Group 211"/>
              <p:cNvGrpSpPr>
                <a:grpSpLocks/>
              </p:cNvGrpSpPr>
              <p:nvPr/>
            </p:nvGrpSpPr>
            <p:grpSpPr bwMode="auto">
              <a:xfrm>
                <a:off x="2172" y="3408"/>
                <a:ext cx="184" cy="422"/>
                <a:chOff x="2172" y="3408"/>
                <a:chExt cx="184" cy="422"/>
              </a:xfrm>
            </p:grpSpPr>
            <p:sp>
              <p:nvSpPr>
                <p:cNvPr id="10452" name="Freeform 212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44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53" name="Freeform 213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529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54" name="Freeform 214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55" name="Freeform 215"/>
                <p:cNvSpPr>
                  <a:spLocks noChangeArrowheads="1"/>
                </p:cNvSpPr>
                <p:nvPr/>
              </p:nvSpPr>
              <p:spPr bwMode="auto">
                <a:xfrm rot="5400000">
                  <a:off x="2226" y="335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56" name="Freeform 216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34" name="AutoShape 217"/>
                <p:cNvSpPr>
                  <a:spLocks noChangeArrowheads="1"/>
                </p:cNvSpPr>
                <p:nvPr/>
              </p:nvSpPr>
              <p:spPr bwMode="auto">
                <a:xfrm rot="5400000">
                  <a:off x="2070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28" name="AutoShape 218"/>
              <p:cNvSpPr>
                <a:spLocks noChangeArrowheads="1"/>
              </p:cNvSpPr>
              <p:nvPr/>
            </p:nvSpPr>
            <p:spPr bwMode="auto">
              <a:xfrm>
                <a:off x="1858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6404" name="Group 219"/>
            <p:cNvGrpSpPr>
              <a:grpSpLocks/>
            </p:cNvGrpSpPr>
            <p:nvPr/>
          </p:nvGrpSpPr>
          <p:grpSpPr bwMode="auto">
            <a:xfrm>
              <a:off x="923" y="3362"/>
              <a:ext cx="713" cy="826"/>
              <a:chOff x="923" y="3362"/>
              <a:chExt cx="713" cy="826"/>
            </a:xfrm>
          </p:grpSpPr>
          <p:sp>
            <p:nvSpPr>
              <p:cNvPr id="10460" name="Freeform 220"/>
              <p:cNvSpPr>
                <a:spLocks noChangeArrowheads="1"/>
              </p:cNvSpPr>
              <p:nvPr/>
            </p:nvSpPr>
            <p:spPr bwMode="auto">
              <a:xfrm rot="5400000">
                <a:off x="92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06" name="AutoShape 221"/>
              <p:cNvSpPr>
                <a:spLocks noChangeArrowheads="1"/>
              </p:cNvSpPr>
              <p:nvPr/>
            </p:nvSpPr>
            <p:spPr bwMode="auto">
              <a:xfrm rot="5400000">
                <a:off x="729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10462" name="Freeform 222"/>
              <p:cNvSpPr>
                <a:spLocks noChangeArrowheads="1"/>
              </p:cNvSpPr>
              <p:nvPr/>
            </p:nvSpPr>
            <p:spPr bwMode="auto">
              <a:xfrm rot="5400000">
                <a:off x="1194" y="4036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08" name="AutoShape 223"/>
              <p:cNvSpPr>
                <a:spLocks noChangeArrowheads="1"/>
              </p:cNvSpPr>
              <p:nvPr/>
            </p:nvSpPr>
            <p:spPr bwMode="auto">
              <a:xfrm rot="5400000">
                <a:off x="106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10464" name="Freeform 224"/>
              <p:cNvSpPr>
                <a:spLocks noChangeArrowheads="1"/>
              </p:cNvSpPr>
              <p:nvPr/>
            </p:nvSpPr>
            <p:spPr bwMode="auto">
              <a:xfrm rot="5400000">
                <a:off x="134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65" name="Freeform 225"/>
              <p:cNvSpPr>
                <a:spLocks noChangeArrowheads="1"/>
              </p:cNvSpPr>
              <p:nvPr/>
            </p:nvSpPr>
            <p:spPr bwMode="auto">
              <a:xfrm rot="5400000">
                <a:off x="104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466" name="Freeform 226"/>
              <p:cNvSpPr>
                <a:spLocks noChangeArrowheads="1"/>
              </p:cNvSpPr>
              <p:nvPr/>
            </p:nvSpPr>
            <p:spPr bwMode="auto">
              <a:xfrm rot="5400000">
                <a:off x="1048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412" name="Group 227"/>
              <p:cNvGrpSpPr>
                <a:grpSpLocks/>
              </p:cNvGrpSpPr>
              <p:nvPr/>
            </p:nvGrpSpPr>
            <p:grpSpPr bwMode="auto">
              <a:xfrm>
                <a:off x="1424" y="3408"/>
                <a:ext cx="184" cy="422"/>
                <a:chOff x="1424" y="3408"/>
                <a:chExt cx="184" cy="422"/>
              </a:xfrm>
            </p:grpSpPr>
            <p:sp>
              <p:nvSpPr>
                <p:cNvPr id="10468" name="Freeform 228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44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69" name="Freeform 229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529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70" name="Freeform 230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71" name="Freeform 231"/>
                <p:cNvSpPr>
                  <a:spLocks noChangeArrowheads="1"/>
                </p:cNvSpPr>
                <p:nvPr/>
              </p:nvSpPr>
              <p:spPr bwMode="auto">
                <a:xfrm rot="5400000">
                  <a:off x="1478" y="335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72" name="Freeform 232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6419" name="AutoShape 233"/>
                <p:cNvSpPr>
                  <a:spLocks noChangeArrowheads="1"/>
                </p:cNvSpPr>
                <p:nvPr/>
              </p:nvSpPr>
              <p:spPr bwMode="auto">
                <a:xfrm rot="5400000">
                  <a:off x="1322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6413" name="AutoShape 234"/>
              <p:cNvSpPr>
                <a:spLocks noChangeArrowheads="1"/>
              </p:cNvSpPr>
              <p:nvPr/>
            </p:nvSpPr>
            <p:spPr bwMode="auto">
              <a:xfrm>
                <a:off x="110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</p:grpSp>
      <p:sp>
        <p:nvSpPr>
          <p:cNvPr id="10478" name="Freeform 238"/>
          <p:cNvSpPr>
            <a:spLocks/>
          </p:cNvSpPr>
          <p:nvPr/>
        </p:nvSpPr>
        <p:spPr bwMode="auto">
          <a:xfrm>
            <a:off x="2041525" y="4535488"/>
            <a:ext cx="1728788" cy="736600"/>
          </a:xfrm>
          <a:custGeom>
            <a:avLst/>
            <a:gdLst>
              <a:gd name="T0" fmla="*/ 0 w 5160"/>
              <a:gd name="T1" fmla="*/ 197014948 h 2753"/>
              <a:gd name="T2" fmla="*/ 579094730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10479" name="Freeform 239"/>
          <p:cNvSpPr>
            <a:spLocks/>
          </p:cNvSpPr>
          <p:nvPr/>
        </p:nvSpPr>
        <p:spPr bwMode="auto">
          <a:xfrm>
            <a:off x="3211513" y="4849813"/>
            <a:ext cx="558800" cy="454025"/>
          </a:xfrm>
          <a:custGeom>
            <a:avLst/>
            <a:gdLst>
              <a:gd name="T0" fmla="*/ 0 w 5160"/>
              <a:gd name="T1" fmla="*/ 74850631 h 2753"/>
              <a:gd name="T2" fmla="*/ 60503312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10480" name="Freeform 240"/>
          <p:cNvSpPr>
            <a:spLocks/>
          </p:cNvSpPr>
          <p:nvPr/>
        </p:nvSpPr>
        <p:spPr bwMode="auto">
          <a:xfrm>
            <a:off x="4365625" y="4941888"/>
            <a:ext cx="206375" cy="414337"/>
          </a:xfrm>
          <a:custGeom>
            <a:avLst/>
            <a:gdLst>
              <a:gd name="T0" fmla="*/ 0 w 5160"/>
              <a:gd name="T1" fmla="*/ 62336573 h 2753"/>
              <a:gd name="T2" fmla="*/ 8252400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10481" name="Freeform 241"/>
          <p:cNvSpPr>
            <a:spLocks/>
          </p:cNvSpPr>
          <p:nvPr/>
        </p:nvSpPr>
        <p:spPr bwMode="auto">
          <a:xfrm>
            <a:off x="5462588" y="4941888"/>
            <a:ext cx="207962" cy="384175"/>
          </a:xfrm>
          <a:custGeom>
            <a:avLst/>
            <a:gdLst>
              <a:gd name="T0" fmla="*/ 25500067 w 1695"/>
              <a:gd name="T1" fmla="*/ 71437760 h 2065"/>
              <a:gd name="T2" fmla="*/ 0 w 1695"/>
              <a:gd name="T3" fmla="*/ 0 h 206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5" h="2065">
                <a:moveTo>
                  <a:pt x="1694" y="2064"/>
                </a:moveTo>
                <a:cubicBezTo>
                  <a:pt x="979" y="608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10482" name="Freeform 242"/>
          <p:cNvSpPr>
            <a:spLocks/>
          </p:cNvSpPr>
          <p:nvPr/>
        </p:nvSpPr>
        <p:spPr bwMode="auto">
          <a:xfrm>
            <a:off x="6372225" y="4824413"/>
            <a:ext cx="558800" cy="466725"/>
          </a:xfrm>
          <a:custGeom>
            <a:avLst/>
            <a:gdLst>
              <a:gd name="T0" fmla="*/ 184113886 w 1695"/>
              <a:gd name="T1" fmla="*/ 105436681 h 2065"/>
              <a:gd name="T2" fmla="*/ 0 w 1695"/>
              <a:gd name="T3" fmla="*/ 0 h 206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5" h="2065">
                <a:moveTo>
                  <a:pt x="1694" y="2064"/>
                </a:moveTo>
                <a:cubicBezTo>
                  <a:pt x="979" y="608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10483" name="Freeform 243"/>
          <p:cNvSpPr>
            <a:spLocks/>
          </p:cNvSpPr>
          <p:nvPr/>
        </p:nvSpPr>
        <p:spPr bwMode="auto">
          <a:xfrm>
            <a:off x="6372225" y="4535488"/>
            <a:ext cx="1757363" cy="790575"/>
          </a:xfrm>
          <a:custGeom>
            <a:avLst/>
            <a:gdLst>
              <a:gd name="T0" fmla="*/ 572017750 w 5398"/>
              <a:gd name="T1" fmla="*/ 226945854 h 2753"/>
              <a:gd name="T2" fmla="*/ 0 w 5398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98" h="2753">
                <a:moveTo>
                  <a:pt x="5397" y="2752"/>
                </a:moveTo>
                <a:cubicBezTo>
                  <a:pt x="2646" y="874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cxnSp>
        <p:nvCxnSpPr>
          <p:cNvPr id="14341" name="Conector recto 3"/>
          <p:cNvCxnSpPr>
            <a:cxnSpLocks noChangeShapeType="1"/>
          </p:cNvCxnSpPr>
          <p:nvPr/>
        </p:nvCxnSpPr>
        <p:spPr bwMode="auto">
          <a:xfrm>
            <a:off x="323850" y="3708400"/>
            <a:ext cx="9396413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" name="Text Box 122"/>
          <p:cNvSpPr txBox="1">
            <a:spLocks noChangeArrowheads="1"/>
          </p:cNvSpPr>
          <p:nvPr/>
        </p:nvSpPr>
        <p:spPr bwMode="auto">
          <a:xfrm>
            <a:off x="741363" y="1225550"/>
            <a:ext cx="8689975" cy="1689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8000" tIns="82404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WenQuanYi Micro Hei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200" b="1" dirty="0" smtClean="0">
                <a:solidFill>
                  <a:srgbClr val="000080"/>
                </a:solidFill>
              </a:rPr>
              <a:t>Remote GPU virtualization</a:t>
            </a:r>
            <a:endParaRPr lang="en-US" sz="2200" dirty="0" smtClean="0"/>
          </a:p>
          <a:p>
            <a:pPr marL="342900" indent="-342900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All cluster nodes can use all the GPUs</a:t>
            </a:r>
          </a:p>
          <a:p>
            <a:pPr marL="342900" indent="-342900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A single node can use more GPUs than it has installed</a:t>
            </a:r>
          </a:p>
          <a:p>
            <a:pPr marL="342900" indent="-342900" eaLnBrk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A GPU can be shared between nodes  </a:t>
            </a:r>
          </a:p>
        </p:txBody>
      </p:sp>
      <p:grpSp>
        <p:nvGrpSpPr>
          <p:cNvPr id="18434" name="Group 122"/>
          <p:cNvGrpSpPr>
            <a:grpSpLocks/>
          </p:cNvGrpSpPr>
          <p:nvPr/>
        </p:nvGrpSpPr>
        <p:grpSpPr bwMode="auto">
          <a:xfrm>
            <a:off x="1330325" y="3924300"/>
            <a:ext cx="7418388" cy="2830513"/>
            <a:chOff x="838" y="2630"/>
            <a:chExt cx="4673" cy="1783"/>
          </a:xfrm>
        </p:grpSpPr>
        <p:sp>
          <p:nvSpPr>
            <p:cNvPr id="18441" name="AutoShape 123"/>
            <p:cNvSpPr>
              <a:spLocks noChangeArrowheads="1"/>
            </p:cNvSpPr>
            <p:nvPr/>
          </p:nvSpPr>
          <p:spPr bwMode="auto">
            <a:xfrm>
              <a:off x="838" y="4193"/>
              <a:ext cx="4673" cy="220"/>
            </a:xfrm>
            <a:custGeom>
              <a:avLst/>
              <a:gdLst>
                <a:gd name="T0" fmla="*/ 3 w 21600"/>
                <a:gd name="T1" fmla="*/ 0 h 21600"/>
                <a:gd name="T2" fmla="*/ 7 w 21600"/>
                <a:gd name="T3" fmla="*/ 0 h 21600"/>
                <a:gd name="T4" fmla="*/ 3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algn="ctr" eaLnBrk="1">
                <a:buSzPct val="45000"/>
              </a:pPr>
              <a:r>
                <a:rPr lang="en-US" altLang="en-US" sz="1600">
                  <a:solidFill>
                    <a:srgbClr val="FFFFFF"/>
                  </a:solidFill>
                </a:rPr>
                <a:t>Interconnection Network</a:t>
              </a:r>
            </a:p>
          </p:txBody>
        </p:sp>
        <p:grpSp>
          <p:nvGrpSpPr>
            <p:cNvPr id="18442" name="Group 124"/>
            <p:cNvGrpSpPr>
              <a:grpSpLocks/>
            </p:cNvGrpSpPr>
            <p:nvPr/>
          </p:nvGrpSpPr>
          <p:grpSpPr bwMode="auto">
            <a:xfrm>
              <a:off x="2375" y="2630"/>
              <a:ext cx="1638" cy="482"/>
              <a:chOff x="2375" y="2630"/>
              <a:chExt cx="1638" cy="482"/>
            </a:xfrm>
          </p:grpSpPr>
          <p:sp>
            <p:nvSpPr>
              <p:cNvPr id="364" name="Freeform 125"/>
              <p:cNvSpPr>
                <a:spLocks noChangeArrowheads="1"/>
              </p:cNvSpPr>
              <p:nvPr/>
            </p:nvSpPr>
            <p:spPr bwMode="auto">
              <a:xfrm rot="5400000">
                <a:off x="2954" y="2053"/>
                <a:ext cx="482" cy="1638"/>
              </a:xfrm>
              <a:custGeom>
                <a:avLst/>
                <a:gdLst>
                  <a:gd name="T0" fmla="*/ 0 w 678101"/>
                  <a:gd name="T1" fmla="*/ 0 h 1001763"/>
                  <a:gd name="T2" fmla="*/ 0 w 678101"/>
                  <a:gd name="T3" fmla="*/ 0 h 1001763"/>
                  <a:gd name="T4" fmla="*/ 0 w 678101"/>
                  <a:gd name="T5" fmla="*/ 0 h 1001763"/>
                  <a:gd name="T6" fmla="*/ 0 w 678101"/>
                  <a:gd name="T7" fmla="*/ 3 h 1001763"/>
                  <a:gd name="T8" fmla="*/ 0 w 678101"/>
                  <a:gd name="T9" fmla="*/ 3 h 1001763"/>
                  <a:gd name="T10" fmla="*/ 0 w 678101"/>
                  <a:gd name="T11" fmla="*/ 3 h 1001763"/>
                  <a:gd name="T12" fmla="*/ 0 w 678101"/>
                  <a:gd name="T13" fmla="*/ 3 h 1001763"/>
                  <a:gd name="T14" fmla="*/ 0 w 678101"/>
                  <a:gd name="T15" fmla="*/ 3 h 1001763"/>
                  <a:gd name="T16" fmla="*/ 0 w 678101"/>
                  <a:gd name="T17" fmla="*/ 3 h 1001763"/>
                  <a:gd name="T18" fmla="*/ 0 w 678101"/>
                  <a:gd name="T19" fmla="*/ 0 h 1001763"/>
                  <a:gd name="T20" fmla="*/ 0 w 678101"/>
                  <a:gd name="T21" fmla="*/ 0 h 1001763"/>
                  <a:gd name="T22" fmla="*/ 0 w 678101"/>
                  <a:gd name="T23" fmla="*/ 0 h 1001763"/>
                  <a:gd name="T24" fmla="*/ 0 w 678101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4068 w 678101"/>
                  <a:gd name="T40" fmla="*/ 14066 h 1001763"/>
                  <a:gd name="T41" fmla="*/ 664033 w 678101"/>
                  <a:gd name="T42" fmla="*/ 987697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8101" h="1001763">
                    <a:moveTo>
                      <a:pt x="47090" y="0"/>
                    </a:moveTo>
                    <a:lnTo>
                      <a:pt x="47090" y="-1"/>
                    </a:lnTo>
                    <a:cubicBezTo>
                      <a:pt x="21082" y="-1"/>
                      <a:pt x="-1" y="21082"/>
                      <a:pt x="-1" y="47089"/>
                    </a:cubicBezTo>
                    <a:lnTo>
                      <a:pt x="0" y="954673"/>
                    </a:lnTo>
                    <a:lnTo>
                      <a:pt x="-1" y="954672"/>
                    </a:lnTo>
                    <a:cubicBezTo>
                      <a:pt x="-1" y="980680"/>
                      <a:pt x="21082" y="1001763"/>
                      <a:pt x="47089" y="1001763"/>
                    </a:cubicBezTo>
                    <a:lnTo>
                      <a:pt x="631011" y="1001763"/>
                    </a:lnTo>
                    <a:lnTo>
                      <a:pt x="631011" y="1001762"/>
                    </a:lnTo>
                    <a:cubicBezTo>
                      <a:pt x="657018" y="1001762"/>
                      <a:pt x="678101" y="980680"/>
                      <a:pt x="678101" y="954673"/>
                    </a:cubicBezTo>
                    <a:lnTo>
                      <a:pt x="678101" y="47090"/>
                    </a:lnTo>
                    <a:cubicBezTo>
                      <a:pt x="678101" y="21082"/>
                      <a:pt x="657018" y="0"/>
                      <a:pt x="631011" y="0"/>
                    </a:cubicBezTo>
                    <a:lnTo>
                      <a:pt x="470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</p:grpSp>
        <p:grpSp>
          <p:nvGrpSpPr>
            <p:cNvPr id="18443" name="Group 126"/>
            <p:cNvGrpSpPr>
              <a:grpSpLocks/>
            </p:cNvGrpSpPr>
            <p:nvPr/>
          </p:nvGrpSpPr>
          <p:grpSpPr bwMode="auto">
            <a:xfrm>
              <a:off x="2435" y="2679"/>
              <a:ext cx="1528" cy="375"/>
              <a:chOff x="2435" y="2679"/>
              <a:chExt cx="1528" cy="375"/>
            </a:xfrm>
          </p:grpSpPr>
          <p:sp>
            <p:nvSpPr>
              <p:cNvPr id="18540" name="AutoShape 127"/>
              <p:cNvSpPr>
                <a:spLocks noChangeArrowheads="1"/>
              </p:cNvSpPr>
              <p:nvPr/>
            </p:nvSpPr>
            <p:spPr bwMode="auto">
              <a:xfrm>
                <a:off x="3481" y="2680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41" name="AutoShape 128"/>
              <p:cNvSpPr>
                <a:spLocks noChangeArrowheads="1"/>
              </p:cNvSpPr>
              <p:nvPr/>
            </p:nvSpPr>
            <p:spPr bwMode="auto">
              <a:xfrm>
                <a:off x="3725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8542" name="AutoShape 129"/>
              <p:cNvSpPr>
                <a:spLocks noChangeArrowheads="1"/>
              </p:cNvSpPr>
              <p:nvPr/>
            </p:nvSpPr>
            <p:spPr bwMode="auto">
              <a:xfrm>
                <a:off x="3479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43" name="AutoShape 130"/>
              <p:cNvSpPr>
                <a:spLocks noChangeArrowheads="1"/>
              </p:cNvSpPr>
              <p:nvPr/>
            </p:nvSpPr>
            <p:spPr bwMode="auto">
              <a:xfrm>
                <a:off x="3726" y="2921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8544" name="AutoShape 131"/>
              <p:cNvSpPr>
                <a:spLocks noChangeArrowheads="1"/>
              </p:cNvSpPr>
              <p:nvPr/>
            </p:nvSpPr>
            <p:spPr bwMode="auto">
              <a:xfrm>
                <a:off x="2959" y="2679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45" name="AutoShape 132"/>
              <p:cNvSpPr>
                <a:spLocks noChangeArrowheads="1"/>
              </p:cNvSpPr>
              <p:nvPr/>
            </p:nvSpPr>
            <p:spPr bwMode="auto">
              <a:xfrm>
                <a:off x="3203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8546" name="AutoShape 133"/>
              <p:cNvSpPr>
                <a:spLocks noChangeArrowheads="1"/>
              </p:cNvSpPr>
              <p:nvPr/>
            </p:nvSpPr>
            <p:spPr bwMode="auto">
              <a:xfrm>
                <a:off x="2957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47" name="AutoShape 134"/>
              <p:cNvSpPr>
                <a:spLocks noChangeArrowheads="1"/>
              </p:cNvSpPr>
              <p:nvPr/>
            </p:nvSpPr>
            <p:spPr bwMode="auto">
              <a:xfrm>
                <a:off x="3204" y="2921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8548" name="AutoShape 135"/>
              <p:cNvSpPr>
                <a:spLocks noChangeArrowheads="1"/>
              </p:cNvSpPr>
              <p:nvPr/>
            </p:nvSpPr>
            <p:spPr bwMode="auto">
              <a:xfrm>
                <a:off x="2437" y="2679"/>
                <a:ext cx="482" cy="163"/>
              </a:xfrm>
              <a:custGeom>
                <a:avLst/>
                <a:gdLst>
                  <a:gd name="T0" fmla="*/ 0 w 677897"/>
                  <a:gd name="T1" fmla="*/ 0 h 230269"/>
                  <a:gd name="T2" fmla="*/ 0 w 677897"/>
                  <a:gd name="T3" fmla="*/ 0 h 230269"/>
                  <a:gd name="T4" fmla="*/ 0 w 677897"/>
                  <a:gd name="T5" fmla="*/ 0 h 230269"/>
                  <a:gd name="T6" fmla="*/ 0 w 677897"/>
                  <a:gd name="T7" fmla="*/ 0 h 2302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2 h 230269"/>
                  <a:gd name="T14" fmla="*/ 666646 w 677897"/>
                  <a:gd name="T15" fmla="*/ 218967 h 2302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9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1"/>
                    </a:lnTo>
                    <a:lnTo>
                      <a:pt x="-1" y="191890"/>
                    </a:lnTo>
                    <a:cubicBezTo>
                      <a:pt x="-1" y="213086"/>
                      <a:pt x="17182" y="230269"/>
                      <a:pt x="38377" y="230269"/>
                    </a:cubicBezTo>
                    <a:lnTo>
                      <a:pt x="639519" y="230269"/>
                    </a:lnTo>
                    <a:lnTo>
                      <a:pt x="639519" y="230268"/>
                    </a:lnTo>
                    <a:cubicBezTo>
                      <a:pt x="660714" y="230268"/>
                      <a:pt x="677897" y="213086"/>
                      <a:pt x="677897" y="191891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49" name="AutoShape 136"/>
              <p:cNvSpPr>
                <a:spLocks noChangeArrowheads="1"/>
              </p:cNvSpPr>
              <p:nvPr/>
            </p:nvSpPr>
            <p:spPr bwMode="auto">
              <a:xfrm>
                <a:off x="2681" y="2709"/>
                <a:ext cx="210" cy="105"/>
              </a:xfrm>
              <a:custGeom>
                <a:avLst/>
                <a:gdLst>
                  <a:gd name="T0" fmla="*/ 0 w 296877"/>
                  <a:gd name="T1" fmla="*/ 0 h 149277"/>
                  <a:gd name="T2" fmla="*/ 0 w 296877"/>
                  <a:gd name="T3" fmla="*/ 0 h 149277"/>
                  <a:gd name="T4" fmla="*/ 0 w 296877"/>
                  <a:gd name="T5" fmla="*/ 0 h 149277"/>
                  <a:gd name="T6" fmla="*/ 0 w 296877"/>
                  <a:gd name="T7" fmla="*/ 0 h 149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7"/>
                  <a:gd name="T13" fmla="*/ 7108 h 149277"/>
                  <a:gd name="T14" fmla="*/ 289809 w 296877"/>
                  <a:gd name="T15" fmla="*/ 142169 h 149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7" h="149277">
                    <a:moveTo>
                      <a:pt x="24880" y="0"/>
                    </a:moveTo>
                    <a:lnTo>
                      <a:pt x="24880" y="-1"/>
                    </a:lnTo>
                    <a:cubicBezTo>
                      <a:pt x="11139" y="-1"/>
                      <a:pt x="-1" y="11139"/>
                      <a:pt x="-1" y="24879"/>
                    </a:cubicBezTo>
                    <a:lnTo>
                      <a:pt x="0" y="124398"/>
                    </a:lnTo>
                    <a:lnTo>
                      <a:pt x="-1" y="124397"/>
                    </a:lnTo>
                    <a:cubicBezTo>
                      <a:pt x="-1" y="138138"/>
                      <a:pt x="11139" y="149278"/>
                      <a:pt x="24879" y="149278"/>
                    </a:cubicBezTo>
                    <a:lnTo>
                      <a:pt x="271998" y="149277"/>
                    </a:lnTo>
                    <a:lnTo>
                      <a:pt x="271998" y="149276"/>
                    </a:lnTo>
                    <a:cubicBezTo>
                      <a:pt x="285738" y="149276"/>
                      <a:pt x="296878" y="138137"/>
                      <a:pt x="296878" y="124397"/>
                    </a:cubicBezTo>
                    <a:lnTo>
                      <a:pt x="296877" y="24880"/>
                    </a:lnTo>
                    <a:cubicBezTo>
                      <a:pt x="296877" y="11139"/>
                      <a:pt x="285737" y="0"/>
                      <a:pt x="271997" y="0"/>
                    </a:cubicBezTo>
                    <a:lnTo>
                      <a:pt x="24880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  <p:sp>
            <p:nvSpPr>
              <p:cNvPr id="18550" name="AutoShape 137"/>
              <p:cNvSpPr>
                <a:spLocks noChangeArrowheads="1"/>
              </p:cNvSpPr>
              <p:nvPr/>
            </p:nvSpPr>
            <p:spPr bwMode="auto">
              <a:xfrm>
                <a:off x="2435" y="2891"/>
                <a:ext cx="482" cy="163"/>
              </a:xfrm>
              <a:custGeom>
                <a:avLst/>
                <a:gdLst>
                  <a:gd name="T0" fmla="*/ 0 w 677897"/>
                  <a:gd name="T1" fmla="*/ 0 h 230268"/>
                  <a:gd name="T2" fmla="*/ 0 w 677897"/>
                  <a:gd name="T3" fmla="*/ 0 h 230268"/>
                  <a:gd name="T4" fmla="*/ 0 w 677897"/>
                  <a:gd name="T5" fmla="*/ 0 h 230268"/>
                  <a:gd name="T6" fmla="*/ 0 w 677897"/>
                  <a:gd name="T7" fmla="*/ 0 h 230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1251 w 677897"/>
                  <a:gd name="T13" fmla="*/ 11301 h 230268"/>
                  <a:gd name="T14" fmla="*/ 666646 w 677897"/>
                  <a:gd name="T15" fmla="*/ 218967 h 230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7897" h="230268">
                    <a:moveTo>
                      <a:pt x="38378" y="0"/>
                    </a:moveTo>
                    <a:lnTo>
                      <a:pt x="38378" y="-1"/>
                    </a:lnTo>
                    <a:cubicBezTo>
                      <a:pt x="17182" y="-1"/>
                      <a:pt x="-1" y="17182"/>
                      <a:pt x="-1" y="38377"/>
                    </a:cubicBezTo>
                    <a:lnTo>
                      <a:pt x="0" y="191890"/>
                    </a:lnTo>
                    <a:lnTo>
                      <a:pt x="-1" y="191889"/>
                    </a:lnTo>
                    <a:cubicBezTo>
                      <a:pt x="-1" y="213085"/>
                      <a:pt x="17182" y="230268"/>
                      <a:pt x="38377" y="230268"/>
                    </a:cubicBezTo>
                    <a:lnTo>
                      <a:pt x="639519" y="230268"/>
                    </a:lnTo>
                    <a:lnTo>
                      <a:pt x="639519" y="230267"/>
                    </a:lnTo>
                    <a:cubicBezTo>
                      <a:pt x="660714" y="230267"/>
                      <a:pt x="677897" y="213085"/>
                      <a:pt x="677897" y="191890"/>
                    </a:cubicBezTo>
                    <a:lnTo>
                      <a:pt x="677897" y="38378"/>
                    </a:lnTo>
                    <a:cubicBezTo>
                      <a:pt x="677897" y="17182"/>
                      <a:pt x="660714" y="0"/>
                      <a:pt x="639519" y="0"/>
                    </a:cubicBezTo>
                    <a:lnTo>
                      <a:pt x="383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36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GPU</a:t>
                </a:r>
              </a:p>
            </p:txBody>
          </p:sp>
          <p:sp>
            <p:nvSpPr>
              <p:cNvPr id="18551" name="AutoShape 138"/>
              <p:cNvSpPr>
                <a:spLocks noChangeArrowheads="1"/>
              </p:cNvSpPr>
              <p:nvPr/>
            </p:nvSpPr>
            <p:spPr bwMode="auto">
              <a:xfrm>
                <a:off x="2682" y="2920"/>
                <a:ext cx="210" cy="104"/>
              </a:xfrm>
              <a:custGeom>
                <a:avLst/>
                <a:gdLst>
                  <a:gd name="T0" fmla="*/ 0 w 296878"/>
                  <a:gd name="T1" fmla="*/ 0 h 147689"/>
                  <a:gd name="T2" fmla="*/ 0 w 296878"/>
                  <a:gd name="T3" fmla="*/ 0 h 147689"/>
                  <a:gd name="T4" fmla="*/ 0 w 296878"/>
                  <a:gd name="T5" fmla="*/ 0 h 147689"/>
                  <a:gd name="T6" fmla="*/ 0 w 296878"/>
                  <a:gd name="T7" fmla="*/ 0 h 1476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069 w 296878"/>
                  <a:gd name="T13" fmla="*/ 7100 h 147689"/>
                  <a:gd name="T14" fmla="*/ 289809 w 296878"/>
                  <a:gd name="T15" fmla="*/ 140589 h 1476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6878" h="147689">
                    <a:moveTo>
                      <a:pt x="24615" y="0"/>
                    </a:moveTo>
                    <a:lnTo>
                      <a:pt x="24615" y="-1"/>
                    </a:lnTo>
                    <a:cubicBezTo>
                      <a:pt x="11020" y="-1"/>
                      <a:pt x="-1" y="11020"/>
                      <a:pt x="-1" y="24614"/>
                    </a:cubicBezTo>
                    <a:lnTo>
                      <a:pt x="0" y="123074"/>
                    </a:lnTo>
                    <a:lnTo>
                      <a:pt x="-1" y="123073"/>
                    </a:lnTo>
                    <a:cubicBezTo>
                      <a:pt x="-1" y="136668"/>
                      <a:pt x="11020" y="147689"/>
                      <a:pt x="24614" y="147689"/>
                    </a:cubicBezTo>
                    <a:lnTo>
                      <a:pt x="272263" y="147689"/>
                    </a:lnTo>
                    <a:lnTo>
                      <a:pt x="272263" y="147688"/>
                    </a:lnTo>
                    <a:cubicBezTo>
                      <a:pt x="285857" y="147688"/>
                      <a:pt x="296878" y="136668"/>
                      <a:pt x="296878" y="123074"/>
                    </a:cubicBezTo>
                    <a:lnTo>
                      <a:pt x="296878" y="24615"/>
                    </a:lnTo>
                    <a:cubicBezTo>
                      <a:pt x="296878" y="11020"/>
                      <a:pt x="285857" y="0"/>
                      <a:pt x="272263" y="0"/>
                    </a:cubicBezTo>
                    <a:lnTo>
                      <a:pt x="2461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/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GPU</a:t>
                </a:r>
              </a:p>
              <a:p>
                <a:pPr algn="ctr" eaLnBrk="1">
                  <a:buSzPct val="45000"/>
                </a:pPr>
                <a:r>
                  <a:rPr lang="es-ES" altLang="en-US" sz="500">
                    <a:solidFill>
                      <a:srgbClr val="000000"/>
                    </a:solidFill>
                  </a:rPr>
                  <a:t>mem</a:t>
                </a:r>
              </a:p>
            </p:txBody>
          </p:sp>
        </p:grpSp>
        <p:grpSp>
          <p:nvGrpSpPr>
            <p:cNvPr id="18444" name="Group 139"/>
            <p:cNvGrpSpPr>
              <a:grpSpLocks/>
            </p:cNvGrpSpPr>
            <p:nvPr/>
          </p:nvGrpSpPr>
          <p:grpSpPr bwMode="auto">
            <a:xfrm>
              <a:off x="3992" y="3363"/>
              <a:ext cx="713" cy="826"/>
              <a:chOff x="3992" y="3363"/>
              <a:chExt cx="713" cy="826"/>
            </a:xfrm>
          </p:grpSpPr>
          <p:sp>
            <p:nvSpPr>
              <p:cNvPr id="337" name="Freeform 140"/>
              <p:cNvSpPr>
                <a:spLocks noChangeArrowheads="1"/>
              </p:cNvSpPr>
              <p:nvPr/>
            </p:nvSpPr>
            <p:spPr bwMode="auto">
              <a:xfrm rot="5400000">
                <a:off x="399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526" name="AutoShape 141"/>
              <p:cNvSpPr>
                <a:spLocks noChangeArrowheads="1"/>
              </p:cNvSpPr>
              <p:nvPr/>
            </p:nvSpPr>
            <p:spPr bwMode="auto">
              <a:xfrm rot="5400000">
                <a:off x="3799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339" name="Freeform 142"/>
              <p:cNvSpPr>
                <a:spLocks noChangeArrowheads="1"/>
              </p:cNvSpPr>
              <p:nvPr/>
            </p:nvSpPr>
            <p:spPr bwMode="auto">
              <a:xfrm rot="5400000">
                <a:off x="426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528" name="AutoShape 143"/>
              <p:cNvSpPr>
                <a:spLocks noChangeArrowheads="1"/>
              </p:cNvSpPr>
              <p:nvPr/>
            </p:nvSpPr>
            <p:spPr bwMode="auto">
              <a:xfrm rot="5400000">
                <a:off x="4133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341" name="Freeform 144"/>
              <p:cNvSpPr>
                <a:spLocks noChangeArrowheads="1"/>
              </p:cNvSpPr>
              <p:nvPr/>
            </p:nvSpPr>
            <p:spPr bwMode="auto">
              <a:xfrm rot="5400000">
                <a:off x="441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42" name="Freeform 145"/>
              <p:cNvSpPr>
                <a:spLocks noChangeArrowheads="1"/>
              </p:cNvSpPr>
              <p:nvPr/>
            </p:nvSpPr>
            <p:spPr bwMode="auto">
              <a:xfrm rot="5400000">
                <a:off x="4123" y="3914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43" name="Freeform 146"/>
              <p:cNvSpPr>
                <a:spLocks noChangeArrowheads="1"/>
              </p:cNvSpPr>
              <p:nvPr/>
            </p:nvSpPr>
            <p:spPr bwMode="auto">
              <a:xfrm rot="5400000">
                <a:off x="4125" y="3577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532" name="Group 147"/>
              <p:cNvGrpSpPr>
                <a:grpSpLocks/>
              </p:cNvGrpSpPr>
              <p:nvPr/>
            </p:nvGrpSpPr>
            <p:grpSpPr bwMode="auto">
              <a:xfrm>
                <a:off x="4493" y="3409"/>
                <a:ext cx="184" cy="422"/>
                <a:chOff x="4493" y="3409"/>
                <a:chExt cx="184" cy="422"/>
              </a:xfrm>
            </p:grpSpPr>
            <p:sp>
              <p:nvSpPr>
                <p:cNvPr id="346" name="Freeform 148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47" name="Freeform 149"/>
                <p:cNvSpPr>
                  <a:spLocks noChangeArrowheads="1"/>
                </p:cNvSpPr>
                <p:nvPr/>
              </p:nvSpPr>
              <p:spPr bwMode="auto">
                <a:xfrm rot="5400000">
                  <a:off x="4554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48" name="Freeform 150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49" name="Freeform 151"/>
                <p:cNvSpPr>
                  <a:spLocks noChangeArrowheads="1"/>
                </p:cNvSpPr>
                <p:nvPr/>
              </p:nvSpPr>
              <p:spPr bwMode="auto">
                <a:xfrm rot="5400000">
                  <a:off x="4547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50" name="Freeform 152"/>
                <p:cNvSpPr>
                  <a:spLocks noChangeArrowheads="1"/>
                </p:cNvSpPr>
                <p:nvPr/>
              </p:nvSpPr>
              <p:spPr bwMode="auto">
                <a:xfrm rot="5400000">
                  <a:off x="4549" y="370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539" name="AutoShape 153"/>
                <p:cNvSpPr>
                  <a:spLocks noChangeArrowheads="1"/>
                </p:cNvSpPr>
                <p:nvPr/>
              </p:nvSpPr>
              <p:spPr bwMode="auto">
                <a:xfrm rot="5400000">
                  <a:off x="4391" y="3582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533" name="AutoShape 154"/>
              <p:cNvSpPr>
                <a:spLocks noChangeArrowheads="1"/>
              </p:cNvSpPr>
              <p:nvPr/>
            </p:nvSpPr>
            <p:spPr bwMode="auto">
              <a:xfrm>
                <a:off x="4178" y="3885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8445" name="Group 155"/>
            <p:cNvGrpSpPr>
              <a:grpSpLocks/>
            </p:cNvGrpSpPr>
            <p:nvPr/>
          </p:nvGrpSpPr>
          <p:grpSpPr bwMode="auto">
            <a:xfrm>
              <a:off x="3214" y="3363"/>
              <a:ext cx="713" cy="826"/>
              <a:chOff x="3214" y="3363"/>
              <a:chExt cx="713" cy="826"/>
            </a:xfrm>
          </p:grpSpPr>
          <p:sp>
            <p:nvSpPr>
              <p:cNvPr id="322" name="Freeform 156"/>
              <p:cNvSpPr>
                <a:spLocks noChangeArrowheads="1"/>
              </p:cNvSpPr>
              <p:nvPr/>
            </p:nvSpPr>
            <p:spPr bwMode="auto">
              <a:xfrm rot="5400000">
                <a:off x="3218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511" name="AutoShape 157"/>
              <p:cNvSpPr>
                <a:spLocks noChangeArrowheads="1"/>
              </p:cNvSpPr>
              <p:nvPr/>
            </p:nvSpPr>
            <p:spPr bwMode="auto">
              <a:xfrm rot="5400000">
                <a:off x="3021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324" name="Freeform 158"/>
              <p:cNvSpPr>
                <a:spLocks noChangeArrowheads="1"/>
              </p:cNvSpPr>
              <p:nvPr/>
            </p:nvSpPr>
            <p:spPr bwMode="auto">
              <a:xfrm rot="5400000">
                <a:off x="3486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513" name="AutoShape 159"/>
              <p:cNvSpPr>
                <a:spLocks noChangeArrowheads="1"/>
              </p:cNvSpPr>
              <p:nvPr/>
            </p:nvSpPr>
            <p:spPr bwMode="auto">
              <a:xfrm rot="5400000">
                <a:off x="3355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326" name="Freeform 160"/>
              <p:cNvSpPr>
                <a:spLocks noChangeArrowheads="1"/>
              </p:cNvSpPr>
              <p:nvPr/>
            </p:nvSpPr>
            <p:spPr bwMode="auto">
              <a:xfrm rot="5400000">
                <a:off x="3639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27" name="Freeform 161"/>
              <p:cNvSpPr>
                <a:spLocks noChangeArrowheads="1"/>
              </p:cNvSpPr>
              <p:nvPr/>
            </p:nvSpPr>
            <p:spPr bwMode="auto">
              <a:xfrm rot="5400000">
                <a:off x="3345" y="3914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28" name="Freeform 162"/>
              <p:cNvSpPr>
                <a:spLocks noChangeArrowheads="1"/>
              </p:cNvSpPr>
              <p:nvPr/>
            </p:nvSpPr>
            <p:spPr bwMode="auto">
              <a:xfrm rot="5400000">
                <a:off x="3347" y="3577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517" name="Group 163"/>
              <p:cNvGrpSpPr>
                <a:grpSpLocks/>
              </p:cNvGrpSpPr>
              <p:nvPr/>
            </p:nvGrpSpPr>
            <p:grpSpPr bwMode="auto">
              <a:xfrm>
                <a:off x="3715" y="3409"/>
                <a:ext cx="184" cy="422"/>
                <a:chOff x="3715" y="3409"/>
                <a:chExt cx="184" cy="422"/>
              </a:xfrm>
            </p:grpSpPr>
            <p:sp>
              <p:nvSpPr>
                <p:cNvPr id="331" name="Freeform 164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32" name="Freeform 165"/>
                <p:cNvSpPr>
                  <a:spLocks noChangeArrowheads="1"/>
                </p:cNvSpPr>
                <p:nvPr/>
              </p:nvSpPr>
              <p:spPr bwMode="auto">
                <a:xfrm rot="5400000">
                  <a:off x="3776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33" name="Freeform 166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34" name="Freeform 167"/>
                <p:cNvSpPr>
                  <a:spLocks noChangeArrowheads="1"/>
                </p:cNvSpPr>
                <p:nvPr/>
              </p:nvSpPr>
              <p:spPr bwMode="auto">
                <a:xfrm rot="5400000">
                  <a:off x="3769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35" name="Freeform 168"/>
                <p:cNvSpPr>
                  <a:spLocks noChangeArrowheads="1"/>
                </p:cNvSpPr>
                <p:nvPr/>
              </p:nvSpPr>
              <p:spPr bwMode="auto">
                <a:xfrm rot="5400000">
                  <a:off x="3771" y="370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524" name="AutoShape 169"/>
                <p:cNvSpPr>
                  <a:spLocks noChangeArrowheads="1"/>
                </p:cNvSpPr>
                <p:nvPr/>
              </p:nvSpPr>
              <p:spPr bwMode="auto">
                <a:xfrm rot="5400000">
                  <a:off x="3613" y="3582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518" name="AutoShape 170"/>
              <p:cNvSpPr>
                <a:spLocks noChangeArrowheads="1"/>
              </p:cNvSpPr>
              <p:nvPr/>
            </p:nvSpPr>
            <p:spPr bwMode="auto">
              <a:xfrm>
                <a:off x="3400" y="3885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8446" name="Group 171"/>
            <p:cNvGrpSpPr>
              <a:grpSpLocks/>
            </p:cNvGrpSpPr>
            <p:nvPr/>
          </p:nvGrpSpPr>
          <p:grpSpPr bwMode="auto">
            <a:xfrm>
              <a:off x="4762" y="3362"/>
              <a:ext cx="713" cy="826"/>
              <a:chOff x="4762" y="3362"/>
              <a:chExt cx="713" cy="826"/>
            </a:xfrm>
          </p:grpSpPr>
          <p:sp>
            <p:nvSpPr>
              <p:cNvPr id="307" name="Freeform 172"/>
              <p:cNvSpPr>
                <a:spLocks noChangeArrowheads="1"/>
              </p:cNvSpPr>
              <p:nvPr/>
            </p:nvSpPr>
            <p:spPr bwMode="auto">
              <a:xfrm rot="5400000">
                <a:off x="476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96" name="AutoShape 173"/>
              <p:cNvSpPr>
                <a:spLocks noChangeArrowheads="1"/>
              </p:cNvSpPr>
              <p:nvPr/>
            </p:nvSpPr>
            <p:spPr bwMode="auto">
              <a:xfrm rot="5400000">
                <a:off x="4569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309" name="Freeform 174"/>
              <p:cNvSpPr>
                <a:spLocks noChangeArrowheads="1"/>
              </p:cNvSpPr>
              <p:nvPr/>
            </p:nvSpPr>
            <p:spPr bwMode="auto">
              <a:xfrm rot="5400000">
                <a:off x="503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98" name="AutoShape 175"/>
              <p:cNvSpPr>
                <a:spLocks noChangeArrowheads="1"/>
              </p:cNvSpPr>
              <p:nvPr/>
            </p:nvSpPr>
            <p:spPr bwMode="auto">
              <a:xfrm rot="5400000">
                <a:off x="490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311" name="Freeform 176"/>
              <p:cNvSpPr>
                <a:spLocks noChangeArrowheads="1"/>
              </p:cNvSpPr>
              <p:nvPr/>
            </p:nvSpPr>
            <p:spPr bwMode="auto">
              <a:xfrm rot="5400000">
                <a:off x="518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12" name="Freeform 177"/>
              <p:cNvSpPr>
                <a:spLocks noChangeArrowheads="1"/>
              </p:cNvSpPr>
              <p:nvPr/>
            </p:nvSpPr>
            <p:spPr bwMode="auto">
              <a:xfrm rot="5400000">
                <a:off x="488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313" name="Freeform 178"/>
              <p:cNvSpPr>
                <a:spLocks noChangeArrowheads="1"/>
              </p:cNvSpPr>
              <p:nvPr/>
            </p:nvSpPr>
            <p:spPr bwMode="auto">
              <a:xfrm rot="5400000">
                <a:off x="489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502" name="Group 179"/>
              <p:cNvGrpSpPr>
                <a:grpSpLocks/>
              </p:cNvGrpSpPr>
              <p:nvPr/>
            </p:nvGrpSpPr>
            <p:grpSpPr bwMode="auto">
              <a:xfrm>
                <a:off x="5264" y="3409"/>
                <a:ext cx="184" cy="422"/>
                <a:chOff x="5264" y="3409"/>
                <a:chExt cx="184" cy="422"/>
              </a:xfrm>
            </p:grpSpPr>
            <p:sp>
              <p:nvSpPr>
                <p:cNvPr id="316" name="Freeform 180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17" name="Freeform 181"/>
                <p:cNvSpPr>
                  <a:spLocks noChangeArrowheads="1"/>
                </p:cNvSpPr>
                <p:nvPr/>
              </p:nvSpPr>
              <p:spPr bwMode="auto">
                <a:xfrm rot="5400000">
                  <a:off x="5328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18" name="Freeform 182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19" name="Freeform 183"/>
                <p:cNvSpPr>
                  <a:spLocks noChangeArrowheads="1"/>
                </p:cNvSpPr>
                <p:nvPr/>
              </p:nvSpPr>
              <p:spPr bwMode="auto">
                <a:xfrm rot="5400000">
                  <a:off x="5318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20" name="Freeform 184"/>
                <p:cNvSpPr>
                  <a:spLocks noChangeArrowheads="1"/>
                </p:cNvSpPr>
                <p:nvPr/>
              </p:nvSpPr>
              <p:spPr bwMode="auto">
                <a:xfrm rot="5400000">
                  <a:off x="532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509" name="AutoShape 185"/>
                <p:cNvSpPr>
                  <a:spLocks noChangeArrowheads="1"/>
                </p:cNvSpPr>
                <p:nvPr/>
              </p:nvSpPr>
              <p:spPr bwMode="auto">
                <a:xfrm rot="5400000">
                  <a:off x="5163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503" name="AutoShape 186"/>
              <p:cNvSpPr>
                <a:spLocks noChangeArrowheads="1"/>
              </p:cNvSpPr>
              <p:nvPr/>
            </p:nvSpPr>
            <p:spPr bwMode="auto">
              <a:xfrm>
                <a:off x="494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8447" name="Group 187"/>
            <p:cNvGrpSpPr>
              <a:grpSpLocks/>
            </p:cNvGrpSpPr>
            <p:nvPr/>
          </p:nvGrpSpPr>
          <p:grpSpPr bwMode="auto">
            <a:xfrm>
              <a:off x="2442" y="3362"/>
              <a:ext cx="713" cy="826"/>
              <a:chOff x="2442" y="3362"/>
              <a:chExt cx="713" cy="826"/>
            </a:xfrm>
          </p:grpSpPr>
          <p:sp>
            <p:nvSpPr>
              <p:cNvPr id="292" name="Freeform 188"/>
              <p:cNvSpPr>
                <a:spLocks noChangeArrowheads="1"/>
              </p:cNvSpPr>
              <p:nvPr/>
            </p:nvSpPr>
            <p:spPr bwMode="auto">
              <a:xfrm rot="5400000">
                <a:off x="244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81" name="AutoShape 189"/>
              <p:cNvSpPr>
                <a:spLocks noChangeArrowheads="1"/>
              </p:cNvSpPr>
              <p:nvPr/>
            </p:nvSpPr>
            <p:spPr bwMode="auto">
              <a:xfrm rot="5400000">
                <a:off x="2249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294" name="Freeform 190"/>
              <p:cNvSpPr>
                <a:spLocks noChangeArrowheads="1"/>
              </p:cNvSpPr>
              <p:nvPr/>
            </p:nvSpPr>
            <p:spPr bwMode="auto">
              <a:xfrm rot="5400000">
                <a:off x="2714" y="4037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83" name="AutoShape 191"/>
              <p:cNvSpPr>
                <a:spLocks noChangeArrowheads="1"/>
              </p:cNvSpPr>
              <p:nvPr/>
            </p:nvSpPr>
            <p:spPr bwMode="auto">
              <a:xfrm rot="5400000">
                <a:off x="258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296" name="Freeform 192"/>
              <p:cNvSpPr>
                <a:spLocks noChangeArrowheads="1"/>
              </p:cNvSpPr>
              <p:nvPr/>
            </p:nvSpPr>
            <p:spPr bwMode="auto">
              <a:xfrm rot="5400000">
                <a:off x="286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97" name="Freeform 193"/>
              <p:cNvSpPr>
                <a:spLocks noChangeArrowheads="1"/>
              </p:cNvSpPr>
              <p:nvPr/>
            </p:nvSpPr>
            <p:spPr bwMode="auto">
              <a:xfrm rot="5400000">
                <a:off x="256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98" name="Freeform 194"/>
              <p:cNvSpPr>
                <a:spLocks noChangeArrowheads="1"/>
              </p:cNvSpPr>
              <p:nvPr/>
            </p:nvSpPr>
            <p:spPr bwMode="auto">
              <a:xfrm rot="5400000">
                <a:off x="257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487" name="Group 195"/>
              <p:cNvGrpSpPr>
                <a:grpSpLocks/>
              </p:cNvGrpSpPr>
              <p:nvPr/>
            </p:nvGrpSpPr>
            <p:grpSpPr bwMode="auto">
              <a:xfrm>
                <a:off x="2944" y="3409"/>
                <a:ext cx="184" cy="422"/>
                <a:chOff x="2944" y="3409"/>
                <a:chExt cx="184" cy="422"/>
              </a:xfrm>
            </p:grpSpPr>
            <p:sp>
              <p:nvSpPr>
                <p:cNvPr id="301" name="Freeform 196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443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02" name="Freeform 197"/>
                <p:cNvSpPr>
                  <a:spLocks noChangeArrowheads="1"/>
                </p:cNvSpPr>
                <p:nvPr/>
              </p:nvSpPr>
              <p:spPr bwMode="auto">
                <a:xfrm rot="5400000">
                  <a:off x="3008" y="3521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03" name="Freeform 198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04" name="Freeform 199"/>
                <p:cNvSpPr>
                  <a:spLocks noChangeArrowheads="1"/>
                </p:cNvSpPr>
                <p:nvPr/>
              </p:nvSpPr>
              <p:spPr bwMode="auto">
                <a:xfrm rot="5400000">
                  <a:off x="2998" y="3357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305" name="Freeform 200"/>
                <p:cNvSpPr>
                  <a:spLocks noChangeArrowheads="1"/>
                </p:cNvSpPr>
                <p:nvPr/>
              </p:nvSpPr>
              <p:spPr bwMode="auto">
                <a:xfrm rot="5400000">
                  <a:off x="300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494" name="AutoShape 201"/>
                <p:cNvSpPr>
                  <a:spLocks noChangeArrowheads="1"/>
                </p:cNvSpPr>
                <p:nvPr/>
              </p:nvSpPr>
              <p:spPr bwMode="auto">
                <a:xfrm rot="5400000">
                  <a:off x="2843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488" name="AutoShape 202"/>
              <p:cNvSpPr>
                <a:spLocks noChangeArrowheads="1"/>
              </p:cNvSpPr>
              <p:nvPr/>
            </p:nvSpPr>
            <p:spPr bwMode="auto">
              <a:xfrm>
                <a:off x="262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8448" name="Group 203"/>
            <p:cNvGrpSpPr>
              <a:grpSpLocks/>
            </p:cNvGrpSpPr>
            <p:nvPr/>
          </p:nvGrpSpPr>
          <p:grpSpPr bwMode="auto">
            <a:xfrm>
              <a:off x="1671" y="3362"/>
              <a:ext cx="713" cy="826"/>
              <a:chOff x="1671" y="3362"/>
              <a:chExt cx="713" cy="826"/>
            </a:xfrm>
          </p:grpSpPr>
          <p:sp>
            <p:nvSpPr>
              <p:cNvPr id="277" name="Freeform 204"/>
              <p:cNvSpPr>
                <a:spLocks noChangeArrowheads="1"/>
              </p:cNvSpPr>
              <p:nvPr/>
            </p:nvSpPr>
            <p:spPr bwMode="auto">
              <a:xfrm rot="5400000">
                <a:off x="1674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66" name="AutoShape 205"/>
              <p:cNvSpPr>
                <a:spLocks noChangeArrowheads="1"/>
              </p:cNvSpPr>
              <p:nvPr/>
            </p:nvSpPr>
            <p:spPr bwMode="auto">
              <a:xfrm rot="5400000">
                <a:off x="1478" y="3737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279" name="Freeform 206"/>
              <p:cNvSpPr>
                <a:spLocks noChangeArrowheads="1"/>
              </p:cNvSpPr>
              <p:nvPr/>
            </p:nvSpPr>
            <p:spPr bwMode="auto">
              <a:xfrm rot="5400000">
                <a:off x="1943" y="4036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68" name="AutoShape 207"/>
              <p:cNvSpPr>
                <a:spLocks noChangeArrowheads="1"/>
              </p:cNvSpPr>
              <p:nvPr/>
            </p:nvSpPr>
            <p:spPr bwMode="auto">
              <a:xfrm rot="5400000">
                <a:off x="1812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281" name="Freeform 208"/>
              <p:cNvSpPr>
                <a:spLocks noChangeArrowheads="1"/>
              </p:cNvSpPr>
              <p:nvPr/>
            </p:nvSpPr>
            <p:spPr bwMode="auto">
              <a:xfrm rot="5400000">
                <a:off x="2096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82" name="Freeform 209"/>
              <p:cNvSpPr>
                <a:spLocks noChangeArrowheads="1"/>
              </p:cNvSpPr>
              <p:nvPr/>
            </p:nvSpPr>
            <p:spPr bwMode="auto">
              <a:xfrm rot="5400000">
                <a:off x="1795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83" name="Freeform 210"/>
              <p:cNvSpPr>
                <a:spLocks noChangeArrowheads="1"/>
              </p:cNvSpPr>
              <p:nvPr/>
            </p:nvSpPr>
            <p:spPr bwMode="auto">
              <a:xfrm rot="5400000">
                <a:off x="1796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472" name="Group 211"/>
              <p:cNvGrpSpPr>
                <a:grpSpLocks/>
              </p:cNvGrpSpPr>
              <p:nvPr/>
            </p:nvGrpSpPr>
            <p:grpSpPr bwMode="auto">
              <a:xfrm>
                <a:off x="2172" y="3408"/>
                <a:ext cx="184" cy="422"/>
                <a:chOff x="2172" y="3408"/>
                <a:chExt cx="184" cy="422"/>
              </a:xfrm>
            </p:grpSpPr>
            <p:sp>
              <p:nvSpPr>
                <p:cNvPr id="286" name="Freeform 212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44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87" name="Freeform 213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529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88" name="Freeform 214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89" name="Freeform 215"/>
                <p:cNvSpPr>
                  <a:spLocks noChangeArrowheads="1"/>
                </p:cNvSpPr>
                <p:nvPr/>
              </p:nvSpPr>
              <p:spPr bwMode="auto">
                <a:xfrm rot="5400000">
                  <a:off x="2226" y="335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90" name="Freeform 216"/>
                <p:cNvSpPr>
                  <a:spLocks noChangeArrowheads="1"/>
                </p:cNvSpPr>
                <p:nvPr/>
              </p:nvSpPr>
              <p:spPr bwMode="auto">
                <a:xfrm rot="5400000">
                  <a:off x="2229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479" name="AutoShape 217"/>
                <p:cNvSpPr>
                  <a:spLocks noChangeArrowheads="1"/>
                </p:cNvSpPr>
                <p:nvPr/>
              </p:nvSpPr>
              <p:spPr bwMode="auto">
                <a:xfrm rot="5400000">
                  <a:off x="2070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473" name="AutoShape 218"/>
              <p:cNvSpPr>
                <a:spLocks noChangeArrowheads="1"/>
              </p:cNvSpPr>
              <p:nvPr/>
            </p:nvSpPr>
            <p:spPr bwMode="auto">
              <a:xfrm>
                <a:off x="1858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  <p:grpSp>
          <p:nvGrpSpPr>
            <p:cNvPr id="18449" name="Group 219"/>
            <p:cNvGrpSpPr>
              <a:grpSpLocks/>
            </p:cNvGrpSpPr>
            <p:nvPr/>
          </p:nvGrpSpPr>
          <p:grpSpPr bwMode="auto">
            <a:xfrm>
              <a:off x="923" y="3362"/>
              <a:ext cx="713" cy="826"/>
              <a:chOff x="923" y="3362"/>
              <a:chExt cx="713" cy="826"/>
            </a:xfrm>
          </p:grpSpPr>
          <p:sp>
            <p:nvSpPr>
              <p:cNvPr id="262" name="Freeform 220"/>
              <p:cNvSpPr>
                <a:spLocks noChangeArrowheads="1"/>
              </p:cNvSpPr>
              <p:nvPr/>
            </p:nvSpPr>
            <p:spPr bwMode="auto">
              <a:xfrm rot="5400000">
                <a:off x="926" y="3361"/>
                <a:ext cx="708" cy="713"/>
              </a:xfrm>
              <a:custGeom>
                <a:avLst/>
                <a:gdLst>
                  <a:gd name="T0" fmla="*/ 0 w 994123"/>
                  <a:gd name="T1" fmla="*/ 0 h 1001763"/>
                  <a:gd name="T2" fmla="*/ 0 w 994123"/>
                  <a:gd name="T3" fmla="*/ 0 h 1001763"/>
                  <a:gd name="T4" fmla="*/ 0 w 994123"/>
                  <a:gd name="T5" fmla="*/ 0 h 1001763"/>
                  <a:gd name="T6" fmla="*/ 0 w 994123"/>
                  <a:gd name="T7" fmla="*/ 0 h 1001763"/>
                  <a:gd name="T8" fmla="*/ 0 w 994123"/>
                  <a:gd name="T9" fmla="*/ 0 h 1001763"/>
                  <a:gd name="T10" fmla="*/ 0 w 994123"/>
                  <a:gd name="T11" fmla="*/ 1 h 1001763"/>
                  <a:gd name="T12" fmla="*/ 0 w 994123"/>
                  <a:gd name="T13" fmla="*/ 1 h 1001763"/>
                  <a:gd name="T14" fmla="*/ 0 w 994123"/>
                  <a:gd name="T15" fmla="*/ 1 h 1001763"/>
                  <a:gd name="T16" fmla="*/ 1 w 994123"/>
                  <a:gd name="T17" fmla="*/ 0 h 1001763"/>
                  <a:gd name="T18" fmla="*/ 1 w 994123"/>
                  <a:gd name="T19" fmla="*/ 0 h 1001763"/>
                  <a:gd name="T20" fmla="*/ 1 w 994123"/>
                  <a:gd name="T21" fmla="*/ 0 h 1001763"/>
                  <a:gd name="T22" fmla="*/ 0 w 994123"/>
                  <a:gd name="T23" fmla="*/ 0 h 1001763"/>
                  <a:gd name="T24" fmla="*/ 0 w 994123"/>
                  <a:gd name="T25" fmla="*/ 0 h 100176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19658 w 994123"/>
                  <a:gd name="T40" fmla="*/ 19670 h 1001763"/>
                  <a:gd name="T41" fmla="*/ 974465 w 994123"/>
                  <a:gd name="T42" fmla="*/ 982093 h 100176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94123" h="1001763">
                    <a:moveTo>
                      <a:pt x="69036" y="0"/>
                    </a:moveTo>
                    <a:lnTo>
                      <a:pt x="69036" y="-1"/>
                    </a:lnTo>
                    <a:cubicBezTo>
                      <a:pt x="30908" y="-1"/>
                      <a:pt x="-1" y="30908"/>
                      <a:pt x="-1" y="69035"/>
                    </a:cubicBezTo>
                    <a:lnTo>
                      <a:pt x="0" y="932727"/>
                    </a:lnTo>
                    <a:lnTo>
                      <a:pt x="-1" y="932726"/>
                    </a:lnTo>
                    <a:cubicBezTo>
                      <a:pt x="-1" y="970854"/>
                      <a:pt x="30908" y="1001763"/>
                      <a:pt x="69035" y="1001763"/>
                    </a:cubicBezTo>
                    <a:lnTo>
                      <a:pt x="925087" y="1001763"/>
                    </a:lnTo>
                    <a:lnTo>
                      <a:pt x="925087" y="1001762"/>
                    </a:lnTo>
                    <a:cubicBezTo>
                      <a:pt x="963214" y="1001762"/>
                      <a:pt x="994123" y="970854"/>
                      <a:pt x="994123" y="932727"/>
                    </a:cubicBezTo>
                    <a:lnTo>
                      <a:pt x="994123" y="69036"/>
                    </a:lnTo>
                    <a:cubicBezTo>
                      <a:pt x="994123" y="30908"/>
                      <a:pt x="963214" y="0"/>
                      <a:pt x="925087" y="0"/>
                    </a:cubicBezTo>
                    <a:lnTo>
                      <a:pt x="69036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51" name="AutoShape 221"/>
              <p:cNvSpPr>
                <a:spLocks noChangeArrowheads="1"/>
              </p:cNvSpPr>
              <p:nvPr/>
            </p:nvSpPr>
            <p:spPr bwMode="auto">
              <a:xfrm rot="5400000">
                <a:off x="729" y="3736"/>
                <a:ext cx="537" cy="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PCI-e</a:t>
                </a:r>
              </a:p>
            </p:txBody>
          </p:sp>
          <p:sp>
            <p:nvSpPr>
              <p:cNvPr id="264" name="Freeform 222"/>
              <p:cNvSpPr>
                <a:spLocks noChangeArrowheads="1"/>
              </p:cNvSpPr>
              <p:nvPr/>
            </p:nvSpPr>
            <p:spPr bwMode="auto">
              <a:xfrm rot="5400000">
                <a:off x="1194" y="4036"/>
                <a:ext cx="157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1 w 21600"/>
                  <a:gd name="T7" fmla="*/ 0 h 21600"/>
                  <a:gd name="T8" fmla="*/ 1 w 21600"/>
                  <a:gd name="T9" fmla="*/ 0 h 21600"/>
                  <a:gd name="T10" fmla="*/ 1 w 21600"/>
                  <a:gd name="T11" fmla="*/ 0 h 21600"/>
                  <a:gd name="T12" fmla="*/ 1 w 21600"/>
                  <a:gd name="T13" fmla="*/ 1 h 21600"/>
                  <a:gd name="T14" fmla="*/ 1 w 21600"/>
                  <a:gd name="T15" fmla="*/ 1 h 21600"/>
                  <a:gd name="T16" fmla="*/ 0 w 21600"/>
                  <a:gd name="T17" fmla="*/ 1 h 21600"/>
                  <a:gd name="T18" fmla="*/ 0 w 21600"/>
                  <a:gd name="T19" fmla="*/ 1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2201 w 21600"/>
                  <a:gd name="T34" fmla="*/ 5363 h 21600"/>
                  <a:gd name="T35" fmla="*/ 19399 w 21600"/>
                  <a:gd name="T36" fmla="*/ 16237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10800"/>
                    </a:moveTo>
                    <a:lnTo>
                      <a:pt x="4300" y="0"/>
                    </a:lnTo>
                    <a:lnTo>
                      <a:pt x="4300" y="5400"/>
                    </a:lnTo>
                    <a:lnTo>
                      <a:pt x="17300" y="5400"/>
                    </a:lnTo>
                    <a:lnTo>
                      <a:pt x="17300" y="0"/>
                    </a:lnTo>
                    <a:lnTo>
                      <a:pt x="21600" y="10800"/>
                    </a:lnTo>
                    <a:lnTo>
                      <a:pt x="17300" y="21600"/>
                    </a:lnTo>
                    <a:lnTo>
                      <a:pt x="17300" y="16200"/>
                    </a:lnTo>
                    <a:lnTo>
                      <a:pt x="4300" y="16200"/>
                    </a:lnTo>
                    <a:lnTo>
                      <a:pt x="43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808080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8453" name="AutoShape 223"/>
              <p:cNvSpPr>
                <a:spLocks noChangeArrowheads="1"/>
              </p:cNvSpPr>
              <p:nvPr/>
            </p:nvSpPr>
            <p:spPr bwMode="auto">
              <a:xfrm rot="5400000">
                <a:off x="1064" y="3506"/>
                <a:ext cx="328" cy="226"/>
              </a:xfrm>
              <a:custGeom>
                <a:avLst/>
                <a:gdLst>
                  <a:gd name="T0" fmla="*/ 0 w 462124"/>
                  <a:gd name="T1" fmla="*/ 0 h 319104"/>
                  <a:gd name="T2" fmla="*/ 0 w 462124"/>
                  <a:gd name="T3" fmla="*/ 0 h 319104"/>
                  <a:gd name="T4" fmla="*/ 0 w 462124"/>
                  <a:gd name="T5" fmla="*/ 0 h 319104"/>
                  <a:gd name="T6" fmla="*/ 0 w 462124"/>
                  <a:gd name="T7" fmla="*/ 0 h 319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498 w 462124"/>
                  <a:gd name="T13" fmla="*/ 15532 h 319104"/>
                  <a:gd name="T14" fmla="*/ 446626 w 462124"/>
                  <a:gd name="T15" fmla="*/ 303572 h 319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2124" h="319104">
                    <a:moveTo>
                      <a:pt x="53184" y="0"/>
                    </a:moveTo>
                    <a:lnTo>
                      <a:pt x="53184" y="-1"/>
                    </a:lnTo>
                    <a:cubicBezTo>
                      <a:pt x="23811" y="-1"/>
                      <a:pt x="-1" y="23811"/>
                      <a:pt x="-1" y="53183"/>
                    </a:cubicBezTo>
                    <a:lnTo>
                      <a:pt x="0" y="265920"/>
                    </a:lnTo>
                    <a:lnTo>
                      <a:pt x="-1" y="265919"/>
                    </a:lnTo>
                    <a:cubicBezTo>
                      <a:pt x="-1" y="295292"/>
                      <a:pt x="23811" y="319104"/>
                      <a:pt x="53183" y="319104"/>
                    </a:cubicBezTo>
                    <a:lnTo>
                      <a:pt x="408940" y="319104"/>
                    </a:lnTo>
                    <a:lnTo>
                      <a:pt x="408940" y="319103"/>
                    </a:lnTo>
                    <a:cubicBezTo>
                      <a:pt x="438312" y="319103"/>
                      <a:pt x="462124" y="295292"/>
                      <a:pt x="462124" y="265920"/>
                    </a:cubicBezTo>
                    <a:lnTo>
                      <a:pt x="462124" y="53184"/>
                    </a:lnTo>
                    <a:cubicBezTo>
                      <a:pt x="462124" y="23811"/>
                      <a:pt x="438312" y="0"/>
                      <a:pt x="408940" y="0"/>
                    </a:cubicBezTo>
                    <a:lnTo>
                      <a:pt x="53184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000000"/>
                    </a:solidFill>
                  </a:rPr>
                  <a:t>CPU</a:t>
                </a:r>
              </a:p>
            </p:txBody>
          </p:sp>
          <p:sp>
            <p:nvSpPr>
              <p:cNvPr id="266" name="Freeform 224"/>
              <p:cNvSpPr>
                <a:spLocks noChangeArrowheads="1"/>
              </p:cNvSpPr>
              <p:nvPr/>
            </p:nvSpPr>
            <p:spPr bwMode="auto">
              <a:xfrm rot="5400000">
                <a:off x="1347" y="3580"/>
                <a:ext cx="72" cy="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00 w 21600"/>
                  <a:gd name="T34" fmla="*/ 2160 h 21600"/>
                  <a:gd name="T35" fmla="*/ 16200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67" name="Freeform 225"/>
              <p:cNvSpPr>
                <a:spLocks noChangeArrowheads="1"/>
              </p:cNvSpPr>
              <p:nvPr/>
            </p:nvSpPr>
            <p:spPr bwMode="auto">
              <a:xfrm rot="5400000">
                <a:off x="1047" y="3921"/>
                <a:ext cx="55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498 w 21600"/>
                  <a:gd name="T34" fmla="*/ 2160 h 21600"/>
                  <a:gd name="T35" fmla="*/ 16102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68" name="Freeform 226"/>
              <p:cNvSpPr>
                <a:spLocks noChangeArrowheads="1"/>
              </p:cNvSpPr>
              <p:nvPr/>
            </p:nvSpPr>
            <p:spPr bwMode="auto">
              <a:xfrm rot="5400000">
                <a:off x="1048" y="3585"/>
                <a:ext cx="57" cy="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5305 w 21600"/>
                  <a:gd name="T34" fmla="*/ 2160 h 21600"/>
                  <a:gd name="T35" fmla="*/ 16295 w 21600"/>
                  <a:gd name="T36" fmla="*/ 1944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600" h="21600">
                    <a:moveTo>
                      <a:pt x="0" y="4300"/>
                    </a:moveTo>
                    <a:lnTo>
                      <a:pt x="10800" y="0"/>
                    </a:lnTo>
                    <a:lnTo>
                      <a:pt x="21600" y="4300"/>
                    </a:lnTo>
                    <a:lnTo>
                      <a:pt x="16200" y="4300"/>
                    </a:lnTo>
                    <a:lnTo>
                      <a:pt x="16200" y="17300"/>
                    </a:lnTo>
                    <a:lnTo>
                      <a:pt x="21600" y="17300"/>
                    </a:lnTo>
                    <a:lnTo>
                      <a:pt x="10800" y="21600"/>
                    </a:lnTo>
                    <a:lnTo>
                      <a:pt x="0" y="17300"/>
                    </a:lnTo>
                    <a:lnTo>
                      <a:pt x="5400" y="17300"/>
                    </a:lnTo>
                    <a:lnTo>
                      <a:pt x="5400" y="4300"/>
                    </a:lnTo>
                    <a:lnTo>
                      <a:pt x="0" y="430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>
                <a:solidFill>
                  <a:srgbClr val="66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8457" name="Group 227"/>
              <p:cNvGrpSpPr>
                <a:grpSpLocks/>
              </p:cNvGrpSpPr>
              <p:nvPr/>
            </p:nvGrpSpPr>
            <p:grpSpPr bwMode="auto">
              <a:xfrm>
                <a:off x="1424" y="3408"/>
                <a:ext cx="184" cy="422"/>
                <a:chOff x="1424" y="3408"/>
                <a:chExt cx="184" cy="422"/>
              </a:xfrm>
            </p:grpSpPr>
            <p:sp>
              <p:nvSpPr>
                <p:cNvPr id="271" name="Freeform 228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44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72" name="Freeform 229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529"/>
                  <a:ext cx="75" cy="182"/>
                </a:xfrm>
                <a:custGeom>
                  <a:avLst/>
                  <a:gdLst>
                    <a:gd name="T0" fmla="*/ 0 w 339971"/>
                    <a:gd name="T1" fmla="*/ 0 h 821776"/>
                    <a:gd name="T2" fmla="*/ 0 w 339971"/>
                    <a:gd name="T3" fmla="*/ 0 h 821776"/>
                    <a:gd name="T4" fmla="*/ 0 w 339971"/>
                    <a:gd name="T5" fmla="*/ 0 h 821776"/>
                    <a:gd name="T6" fmla="*/ 0 w 339971"/>
                    <a:gd name="T7" fmla="*/ 0 h 821776"/>
                    <a:gd name="T8" fmla="*/ 0 w 339971"/>
                    <a:gd name="T9" fmla="*/ 0 h 821776"/>
                    <a:gd name="T10" fmla="*/ 0 w 339971"/>
                    <a:gd name="T11" fmla="*/ 0 h 821776"/>
                    <a:gd name="T12" fmla="*/ 0 w 339971"/>
                    <a:gd name="T13" fmla="*/ 0 h 821776"/>
                    <a:gd name="T14" fmla="*/ 0 w 339971"/>
                    <a:gd name="T15" fmla="*/ 0 h 821776"/>
                    <a:gd name="T16" fmla="*/ 0 w 339971"/>
                    <a:gd name="T17" fmla="*/ 0 h 821776"/>
                    <a:gd name="T18" fmla="*/ 0 w 339971"/>
                    <a:gd name="T19" fmla="*/ 0 h 821776"/>
                    <a:gd name="T20" fmla="*/ 0 w 339971"/>
                    <a:gd name="T21" fmla="*/ 0 h 821776"/>
                    <a:gd name="T22" fmla="*/ 0 w 339971"/>
                    <a:gd name="T23" fmla="*/ 0 h 821776"/>
                    <a:gd name="T24" fmla="*/ 0 w 339971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32 w 339971"/>
                    <a:gd name="T40" fmla="*/ 18061 h 821776"/>
                    <a:gd name="T41" fmla="*/ 321839 w 339971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9971" h="821776">
                      <a:moveTo>
                        <a:pt x="56662" y="0"/>
                      </a:moveTo>
                      <a:lnTo>
                        <a:pt x="56662" y="-1"/>
                      </a:lnTo>
                      <a:cubicBezTo>
                        <a:pt x="25368" y="-1"/>
                        <a:pt x="-1" y="25368"/>
                        <a:pt x="-1" y="56661"/>
                      </a:cubicBezTo>
                      <a:lnTo>
                        <a:pt x="0" y="765114"/>
                      </a:lnTo>
                      <a:lnTo>
                        <a:pt x="-1" y="765113"/>
                      </a:lnTo>
                      <a:cubicBezTo>
                        <a:pt x="-1" y="796407"/>
                        <a:pt x="25368" y="821776"/>
                        <a:pt x="56661" y="821776"/>
                      </a:cubicBezTo>
                      <a:lnTo>
                        <a:pt x="283309" y="821776"/>
                      </a:lnTo>
                      <a:lnTo>
                        <a:pt x="283309" y="821775"/>
                      </a:lnTo>
                      <a:cubicBezTo>
                        <a:pt x="314602" y="821775"/>
                        <a:pt x="339971" y="796407"/>
                        <a:pt x="339971" y="765114"/>
                      </a:cubicBezTo>
                      <a:lnTo>
                        <a:pt x="339971" y="56662"/>
                      </a:lnTo>
                      <a:cubicBezTo>
                        <a:pt x="339971" y="25368"/>
                        <a:pt x="314602" y="0"/>
                        <a:pt x="283309" y="0"/>
                      </a:cubicBezTo>
                      <a:lnTo>
                        <a:pt x="566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73" name="Freeform 230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61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74" name="Freeform 231"/>
                <p:cNvSpPr>
                  <a:spLocks noChangeArrowheads="1"/>
                </p:cNvSpPr>
                <p:nvPr/>
              </p:nvSpPr>
              <p:spPr bwMode="auto">
                <a:xfrm rot="5400000">
                  <a:off x="1478" y="3356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75" name="Freeform 232"/>
                <p:cNvSpPr>
                  <a:spLocks noChangeArrowheads="1"/>
                </p:cNvSpPr>
                <p:nvPr/>
              </p:nvSpPr>
              <p:spPr bwMode="auto">
                <a:xfrm rot="5400000">
                  <a:off x="1480" y="3702"/>
                  <a:ext cx="76" cy="182"/>
                </a:xfrm>
                <a:custGeom>
                  <a:avLst/>
                  <a:gdLst>
                    <a:gd name="T0" fmla="*/ 0 w 345047"/>
                    <a:gd name="T1" fmla="*/ 0 h 821776"/>
                    <a:gd name="T2" fmla="*/ 0 w 345047"/>
                    <a:gd name="T3" fmla="*/ 0 h 821776"/>
                    <a:gd name="T4" fmla="*/ 0 w 345047"/>
                    <a:gd name="T5" fmla="*/ 0 h 821776"/>
                    <a:gd name="T6" fmla="*/ 0 w 345047"/>
                    <a:gd name="T7" fmla="*/ 0 h 821776"/>
                    <a:gd name="T8" fmla="*/ 0 w 345047"/>
                    <a:gd name="T9" fmla="*/ 0 h 821776"/>
                    <a:gd name="T10" fmla="*/ 0 w 345047"/>
                    <a:gd name="T11" fmla="*/ 0 h 821776"/>
                    <a:gd name="T12" fmla="*/ 0 w 345047"/>
                    <a:gd name="T13" fmla="*/ 0 h 821776"/>
                    <a:gd name="T14" fmla="*/ 0 w 345047"/>
                    <a:gd name="T15" fmla="*/ 0 h 821776"/>
                    <a:gd name="T16" fmla="*/ 0 w 345047"/>
                    <a:gd name="T17" fmla="*/ 0 h 821776"/>
                    <a:gd name="T18" fmla="*/ 0 w 345047"/>
                    <a:gd name="T19" fmla="*/ 0 h 821776"/>
                    <a:gd name="T20" fmla="*/ 0 w 345047"/>
                    <a:gd name="T21" fmla="*/ 0 h 821776"/>
                    <a:gd name="T22" fmla="*/ 0 w 345047"/>
                    <a:gd name="T23" fmla="*/ 0 h 821776"/>
                    <a:gd name="T24" fmla="*/ 0 w 345047"/>
                    <a:gd name="T25" fmla="*/ 0 h 8217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18160 w 345047"/>
                    <a:gd name="T40" fmla="*/ 18061 h 821776"/>
                    <a:gd name="T41" fmla="*/ 326887 w 345047"/>
                    <a:gd name="T42" fmla="*/ 803715 h 8217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45047" h="821776">
                      <a:moveTo>
                        <a:pt x="57508" y="0"/>
                      </a:moveTo>
                      <a:lnTo>
                        <a:pt x="57508" y="-1"/>
                      </a:lnTo>
                      <a:cubicBezTo>
                        <a:pt x="25747" y="-1"/>
                        <a:pt x="-1" y="25747"/>
                        <a:pt x="-1" y="57507"/>
                      </a:cubicBezTo>
                      <a:lnTo>
                        <a:pt x="0" y="764268"/>
                      </a:lnTo>
                      <a:lnTo>
                        <a:pt x="-1" y="764267"/>
                      </a:lnTo>
                      <a:cubicBezTo>
                        <a:pt x="-1" y="796028"/>
                        <a:pt x="25747" y="821776"/>
                        <a:pt x="57507" y="821776"/>
                      </a:cubicBezTo>
                      <a:lnTo>
                        <a:pt x="287539" y="821776"/>
                      </a:lnTo>
                      <a:lnTo>
                        <a:pt x="287539" y="821775"/>
                      </a:lnTo>
                      <a:cubicBezTo>
                        <a:pt x="319299" y="821775"/>
                        <a:pt x="345047" y="796028"/>
                        <a:pt x="345047" y="764268"/>
                      </a:cubicBezTo>
                      <a:lnTo>
                        <a:pt x="345047" y="57508"/>
                      </a:lnTo>
                      <a:cubicBezTo>
                        <a:pt x="345047" y="25747"/>
                        <a:pt x="319299" y="0"/>
                        <a:pt x="287539" y="0"/>
                      </a:cubicBezTo>
                      <a:lnTo>
                        <a:pt x="5750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ES"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8464" name="AutoShape 233"/>
                <p:cNvSpPr>
                  <a:spLocks noChangeArrowheads="1"/>
                </p:cNvSpPr>
                <p:nvPr/>
              </p:nvSpPr>
              <p:spPr bwMode="auto">
                <a:xfrm rot="5400000">
                  <a:off x="1322" y="3581"/>
                  <a:ext cx="394" cy="8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5000" rIns="90000" bIns="45000" anchor="ctr"/>
                <a:lstStyle>
                  <a:lvl1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1pPr>
                  <a:lvl2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2pPr>
                  <a:lvl3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3pPr>
                  <a:lvl4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4pPr>
                  <a:lvl5pPr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49263" algn="l"/>
                    </a:tabLst>
                    <a:defRPr sz="2400">
                      <a:solidFill>
                        <a:schemeClr val="tx1"/>
                      </a:solidFill>
                      <a:latin typeface="Arial" charset="0"/>
                      <a:ea typeface="MS PGothic" charset="-128"/>
                    </a:defRPr>
                  </a:lvl9pPr>
                </a:lstStyle>
                <a:p>
                  <a:pPr algn="ctr" eaLnBrk="1">
                    <a:buSzPct val="45000"/>
                  </a:pPr>
                  <a:r>
                    <a:rPr lang="es-ES" altLang="en-US" sz="700">
                      <a:solidFill>
                        <a:srgbClr val="FFFFFF"/>
                      </a:solidFill>
                    </a:rPr>
                    <a:t>Main Memory</a:t>
                  </a:r>
                </a:p>
              </p:txBody>
            </p:sp>
          </p:grpSp>
          <p:sp>
            <p:nvSpPr>
              <p:cNvPr id="18458" name="AutoShape 234"/>
              <p:cNvSpPr>
                <a:spLocks noChangeArrowheads="1"/>
              </p:cNvSpPr>
              <p:nvPr/>
            </p:nvSpPr>
            <p:spPr bwMode="auto">
              <a:xfrm>
                <a:off x="1109" y="3884"/>
                <a:ext cx="327" cy="143"/>
              </a:xfrm>
              <a:custGeom>
                <a:avLst/>
                <a:gdLst>
                  <a:gd name="T0" fmla="*/ 0 w 460398"/>
                  <a:gd name="T1" fmla="*/ 0 h 203271"/>
                  <a:gd name="T2" fmla="*/ 0 w 460398"/>
                  <a:gd name="T3" fmla="*/ 0 h 203271"/>
                  <a:gd name="T4" fmla="*/ 0 w 460398"/>
                  <a:gd name="T5" fmla="*/ 0 h 203271"/>
                  <a:gd name="T6" fmla="*/ 0 w 460398"/>
                  <a:gd name="T7" fmla="*/ 0 h 2032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9856 w 460398"/>
                  <a:gd name="T13" fmla="*/ 9950 h 203271"/>
                  <a:gd name="T14" fmla="*/ 450542 w 460398"/>
                  <a:gd name="T15" fmla="*/ 193321 h 2032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0398" h="203271">
                    <a:moveTo>
                      <a:pt x="33878" y="0"/>
                    </a:moveTo>
                    <a:lnTo>
                      <a:pt x="33878" y="-1"/>
                    </a:lnTo>
                    <a:cubicBezTo>
                      <a:pt x="15167" y="-1"/>
                      <a:pt x="-1" y="15167"/>
                      <a:pt x="-1" y="33877"/>
                    </a:cubicBezTo>
                    <a:lnTo>
                      <a:pt x="0" y="169392"/>
                    </a:lnTo>
                    <a:lnTo>
                      <a:pt x="-1" y="169391"/>
                    </a:lnTo>
                    <a:cubicBezTo>
                      <a:pt x="-1" y="188102"/>
                      <a:pt x="15167" y="203271"/>
                      <a:pt x="33877" y="203271"/>
                    </a:cubicBezTo>
                    <a:lnTo>
                      <a:pt x="426519" y="203271"/>
                    </a:lnTo>
                    <a:lnTo>
                      <a:pt x="426519" y="203270"/>
                    </a:lnTo>
                    <a:cubicBezTo>
                      <a:pt x="445229" y="203270"/>
                      <a:pt x="460398" y="188102"/>
                      <a:pt x="460398" y="169392"/>
                    </a:cubicBezTo>
                    <a:lnTo>
                      <a:pt x="460398" y="33878"/>
                    </a:lnTo>
                    <a:cubicBezTo>
                      <a:pt x="460398" y="15167"/>
                      <a:pt x="445229" y="0"/>
                      <a:pt x="426519" y="0"/>
                    </a:cubicBezTo>
                    <a:lnTo>
                      <a:pt x="338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5000" rIns="90000" bIns="45000" anchor="ctr"/>
              <a:lstStyle>
                <a:lvl1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2pPr>
                <a:lvl3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3pPr>
                <a:lvl4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4pPr>
                <a:lvl5pPr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49263" algn="l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9pPr>
              </a:lstStyle>
              <a:p>
                <a:pPr algn="ctr" eaLnBrk="1">
                  <a:buSzPct val="45000"/>
                </a:pPr>
                <a:r>
                  <a:rPr lang="es-ES" altLang="en-US" sz="800">
                    <a:solidFill>
                      <a:srgbClr val="FFFFFF"/>
                    </a:solidFill>
                  </a:rPr>
                  <a:t>Network</a:t>
                </a:r>
              </a:p>
            </p:txBody>
          </p:sp>
        </p:grpSp>
      </p:grpSp>
      <p:sp>
        <p:nvSpPr>
          <p:cNvPr id="247" name="Freeform 238"/>
          <p:cNvSpPr>
            <a:spLocks/>
          </p:cNvSpPr>
          <p:nvPr/>
        </p:nvSpPr>
        <p:spPr bwMode="auto">
          <a:xfrm>
            <a:off x="2041525" y="4535488"/>
            <a:ext cx="1728788" cy="736600"/>
          </a:xfrm>
          <a:custGeom>
            <a:avLst/>
            <a:gdLst>
              <a:gd name="T0" fmla="*/ 0 w 5160"/>
              <a:gd name="T1" fmla="*/ 197014948 h 2753"/>
              <a:gd name="T2" fmla="*/ 579094730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248" name="Freeform 239"/>
          <p:cNvSpPr>
            <a:spLocks/>
          </p:cNvSpPr>
          <p:nvPr/>
        </p:nvSpPr>
        <p:spPr bwMode="auto">
          <a:xfrm>
            <a:off x="3211513" y="4849813"/>
            <a:ext cx="558800" cy="454025"/>
          </a:xfrm>
          <a:custGeom>
            <a:avLst/>
            <a:gdLst>
              <a:gd name="T0" fmla="*/ 0 w 5160"/>
              <a:gd name="T1" fmla="*/ 74850631 h 2753"/>
              <a:gd name="T2" fmla="*/ 60503312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249" name="Freeform 240"/>
          <p:cNvSpPr>
            <a:spLocks/>
          </p:cNvSpPr>
          <p:nvPr/>
        </p:nvSpPr>
        <p:spPr bwMode="auto">
          <a:xfrm>
            <a:off x="4365625" y="4941888"/>
            <a:ext cx="206375" cy="414337"/>
          </a:xfrm>
          <a:custGeom>
            <a:avLst/>
            <a:gdLst>
              <a:gd name="T0" fmla="*/ 0 w 5160"/>
              <a:gd name="T1" fmla="*/ 62336573 h 2753"/>
              <a:gd name="T2" fmla="*/ 8252400 w 5160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60" h="2753">
                <a:moveTo>
                  <a:pt x="0" y="2752"/>
                </a:moveTo>
                <a:cubicBezTo>
                  <a:pt x="1508" y="476"/>
                  <a:pt x="5159" y="0"/>
                  <a:pt x="5159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250" name="Freeform 241"/>
          <p:cNvSpPr>
            <a:spLocks/>
          </p:cNvSpPr>
          <p:nvPr/>
        </p:nvSpPr>
        <p:spPr bwMode="auto">
          <a:xfrm>
            <a:off x="5462588" y="4941888"/>
            <a:ext cx="207962" cy="384175"/>
          </a:xfrm>
          <a:custGeom>
            <a:avLst/>
            <a:gdLst>
              <a:gd name="T0" fmla="*/ 25500067 w 1695"/>
              <a:gd name="T1" fmla="*/ 71437760 h 2065"/>
              <a:gd name="T2" fmla="*/ 0 w 1695"/>
              <a:gd name="T3" fmla="*/ 0 h 206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5" h="2065">
                <a:moveTo>
                  <a:pt x="1694" y="2064"/>
                </a:moveTo>
                <a:cubicBezTo>
                  <a:pt x="979" y="608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251" name="Freeform 242"/>
          <p:cNvSpPr>
            <a:spLocks/>
          </p:cNvSpPr>
          <p:nvPr/>
        </p:nvSpPr>
        <p:spPr bwMode="auto">
          <a:xfrm>
            <a:off x="6372225" y="4824413"/>
            <a:ext cx="558800" cy="466725"/>
          </a:xfrm>
          <a:custGeom>
            <a:avLst/>
            <a:gdLst>
              <a:gd name="T0" fmla="*/ 184113886 w 1695"/>
              <a:gd name="T1" fmla="*/ 105436681 h 2065"/>
              <a:gd name="T2" fmla="*/ 0 w 1695"/>
              <a:gd name="T3" fmla="*/ 0 h 206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5" h="2065">
                <a:moveTo>
                  <a:pt x="1694" y="2064"/>
                </a:moveTo>
                <a:cubicBezTo>
                  <a:pt x="979" y="608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  <p:sp>
        <p:nvSpPr>
          <p:cNvPr id="252" name="Freeform 243"/>
          <p:cNvSpPr>
            <a:spLocks/>
          </p:cNvSpPr>
          <p:nvPr/>
        </p:nvSpPr>
        <p:spPr bwMode="auto">
          <a:xfrm>
            <a:off x="6372225" y="4535488"/>
            <a:ext cx="1757363" cy="790575"/>
          </a:xfrm>
          <a:custGeom>
            <a:avLst/>
            <a:gdLst>
              <a:gd name="T0" fmla="*/ 572017750 w 5398"/>
              <a:gd name="T1" fmla="*/ 226945854 h 2753"/>
              <a:gd name="T2" fmla="*/ 0 w 5398"/>
              <a:gd name="T3" fmla="*/ 0 h 275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98" h="2753">
                <a:moveTo>
                  <a:pt x="5397" y="2752"/>
                </a:moveTo>
                <a:cubicBezTo>
                  <a:pt x="2646" y="874"/>
                  <a:pt x="0" y="0"/>
                  <a:pt x="0" y="0"/>
                </a:cubicBezTo>
              </a:path>
            </a:pathLst>
          </a:custGeom>
          <a:noFill/>
          <a:ln w="36000" cap="flat">
            <a:solidFill>
              <a:schemeClr val="accent6">
                <a:lumMod val="5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5288"/>
            <a:ext cx="30130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15900" y="2700338"/>
            <a:ext cx="920115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000" tIns="84168" rIns="108000" bIns="63000"/>
          <a:lstStyle>
            <a:lvl1pPr marL="357188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>
                <a:solidFill>
                  <a:srgbClr val="000000"/>
                </a:solidFill>
              </a:rPr>
              <a:t>Grant a CUDA-based application running in one node access </a:t>
            </a:r>
          </a:p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>
                <a:solidFill>
                  <a:srgbClr val="000000"/>
                </a:solidFill>
              </a:rPr>
              <a:t>GPUs in other nodes</a:t>
            </a:r>
          </a:p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CuadroTexto 1"/>
          <p:cNvSpPr txBox="1">
            <a:spLocks noChangeArrowheads="1"/>
          </p:cNvSpPr>
          <p:nvPr/>
        </p:nvSpPr>
        <p:spPr bwMode="auto">
          <a:xfrm>
            <a:off x="503238" y="4572000"/>
            <a:ext cx="59055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3429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200">
                <a:solidFill>
                  <a:srgbClr val="000000"/>
                </a:solidFill>
              </a:rPr>
              <a:t>Moderate level of data parallelism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200">
                <a:solidFill>
                  <a:srgbClr val="000000"/>
                </a:solidFill>
              </a:rPr>
              <a:t>Applications for multi GPU computing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200">
                <a:solidFill>
                  <a:srgbClr val="000000"/>
                </a:solidFill>
              </a:rPr>
              <a:t>Compatible with CUDA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WenQuanYi Micro Hei"/>
      </a:majorFont>
      <a:minorFont>
        <a:latin typeface="Arial"/>
        <a:ea typeface="ＭＳ Ｐゴシック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WenQuanYi Micro Hei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</TotalTime>
  <Words>868</Words>
  <Application>Microsoft Macintosh PowerPoint</Application>
  <PresentationFormat>Custom</PresentationFormat>
  <Paragraphs>427</Paragraphs>
  <Slides>32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MS PGothic</vt:lpstr>
      <vt:lpstr>Times New Roman</vt:lpstr>
      <vt:lpstr>ＭＳ Ｐゴシック</vt:lpstr>
      <vt:lpstr>Wingdings</vt:lpstr>
      <vt:lpstr>StarSymbol</vt:lpstr>
      <vt:lpstr>Tema de Office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OpenACC programming model</vt:lpstr>
      <vt:lpstr>OpenACC programming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</dc:creator>
  <cp:lastModifiedBy>Pavan Balaji</cp:lastModifiedBy>
  <cp:revision>74</cp:revision>
  <cp:lastPrinted>1601-01-01T00:00:00Z</cp:lastPrinted>
  <dcterms:created xsi:type="dcterms:W3CDTF">2014-03-27T17:35:00Z</dcterms:created>
  <dcterms:modified xsi:type="dcterms:W3CDTF">2016-02-18T04:21:10Z</dcterms:modified>
</cp:coreProperties>
</file>