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xlsx" ContentType="application/vnd.openxmlformats-officedocument.spreadsheetml.sheet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theme/themeOverride3.xml" ContentType="application/vnd.openxmlformats-officedocument.themeOverride+xml"/>
  <Override PartName="/ppt/charts/chart2.xml" ContentType="application/vnd.openxmlformats-officedocument.drawingml.chart+xml"/>
  <Override PartName="/ppt/theme/themeOverride4.xml" ContentType="application/vnd.openxmlformats-officedocument.themeOverride+xml"/>
  <Override PartName="/ppt/notesSlides/notesSlide2.xml" ContentType="application/vnd.openxmlformats-officedocument.presentationml.notesSlide+xml"/>
  <Override PartName="/ppt/charts/chart3.xml" ContentType="application/vnd.openxmlformats-officedocument.drawingml.chart+xml"/>
  <Override PartName="/ppt/theme/themeOverride5.xml" ContentType="application/vnd.openxmlformats-officedocument.themeOverride+xml"/>
  <Override PartName="/ppt/charts/chart4.xml" ContentType="application/vnd.openxmlformats-officedocument.drawingml.chart+xml"/>
  <Override PartName="/ppt/theme/themeOverride6.xml" ContentType="application/vnd.openxmlformats-officedocument.themeOverride+xml"/>
  <Override PartName="/ppt/charts/chart5.xml" ContentType="application/vnd.openxmlformats-officedocument.drawingml.chart+xml"/>
  <Override PartName="/ppt/theme/themeOverride7.xml" ContentType="application/vnd.openxmlformats-officedocument.themeOverride+xml"/>
  <Override PartName="/ppt/charts/chart6.xml" ContentType="application/vnd.openxmlformats-officedocument.drawingml.chart+xml"/>
  <Override PartName="/ppt/theme/themeOverride8.xml" ContentType="application/vnd.openxmlformats-officedocument.themeOverride+xml"/>
  <Override PartName="/ppt/charts/chart7.xml" ContentType="application/vnd.openxmlformats-officedocument.drawingml.chart+xml"/>
  <Override PartName="/ppt/theme/themeOverride9.xml" ContentType="application/vnd.openxmlformats-officedocument.themeOverr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8.xml" ContentType="application/vnd.openxmlformats-officedocument.drawingml.chart+xml"/>
  <Override PartName="/ppt/theme/themeOverride10.xml" ContentType="application/vnd.openxmlformats-officedocument.themeOverride+xml"/>
  <Override PartName="/ppt/charts/chart9.xml" ContentType="application/vnd.openxmlformats-officedocument.drawingml.chart+xml"/>
  <Override PartName="/ppt/theme/themeOverride11.xml" ContentType="application/vnd.openxmlformats-officedocument.themeOverride+xml"/>
  <Override PartName="/ppt/charts/chart10.xml" ContentType="application/vnd.openxmlformats-officedocument.drawingml.chart+xml"/>
  <Override PartName="/ppt/theme/themeOverride12.xml" ContentType="application/vnd.openxmlformats-officedocument.themeOverride+xml"/>
  <Override PartName="/ppt/charts/chart11.xml" ContentType="application/vnd.openxmlformats-officedocument.drawingml.chart+xml"/>
  <Override PartName="/ppt/theme/themeOverride13.xml" ContentType="application/vnd.openxmlformats-officedocument.themeOverride+xml"/>
  <Override PartName="/ppt/charts/chart12.xml" ContentType="application/vnd.openxmlformats-officedocument.drawingml.chart+xml"/>
  <Override PartName="/ppt/theme/themeOverride14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5737" r:id="rId1"/>
  </p:sldMasterIdLst>
  <p:notesMasterIdLst>
    <p:notesMasterId r:id="rId28"/>
  </p:notesMasterIdLst>
  <p:handoutMasterIdLst>
    <p:handoutMasterId r:id="rId29"/>
  </p:handoutMasterIdLst>
  <p:sldIdLst>
    <p:sldId id="1267" r:id="rId2"/>
    <p:sldId id="1280" r:id="rId3"/>
    <p:sldId id="1281" r:id="rId4"/>
    <p:sldId id="1283" r:id="rId5"/>
    <p:sldId id="1282" r:id="rId6"/>
    <p:sldId id="1275" r:id="rId7"/>
    <p:sldId id="1276" r:id="rId8"/>
    <p:sldId id="1285" r:id="rId9"/>
    <p:sldId id="1284" r:id="rId10"/>
    <p:sldId id="1301" r:id="rId11"/>
    <p:sldId id="1287" r:id="rId12"/>
    <p:sldId id="1288" r:id="rId13"/>
    <p:sldId id="1289" r:id="rId14"/>
    <p:sldId id="1290" r:id="rId15"/>
    <p:sldId id="1291" r:id="rId16"/>
    <p:sldId id="1302" r:id="rId17"/>
    <p:sldId id="1297" r:id="rId18"/>
    <p:sldId id="1298" r:id="rId19"/>
    <p:sldId id="1292" r:id="rId20"/>
    <p:sldId id="1299" r:id="rId21"/>
    <p:sldId id="1293" r:id="rId22"/>
    <p:sldId id="1286" r:id="rId23"/>
    <p:sldId id="1300" r:id="rId24"/>
    <p:sldId id="1294" r:id="rId25"/>
    <p:sldId id="1295" r:id="rId26"/>
    <p:sldId id="1303" r:id="rId27"/>
  </p:sldIdLst>
  <p:sldSz cx="9144000" cy="6858000" type="screen4x3"/>
  <p:notesSz cx="6858000" cy="9144000"/>
  <p:defaultTextStyle>
    <a:defPPr>
      <a:defRPr lang="en-US"/>
    </a:defPPr>
    <a:lvl1pPr marL="0" algn="l" defTabSz="4570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082" algn="l" defTabSz="4570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165" algn="l" defTabSz="4570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250" algn="l" defTabSz="4570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332" algn="l" defTabSz="4570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415" algn="l" defTabSz="4570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500" algn="l" defTabSz="4570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580" algn="l" defTabSz="4570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665" algn="l" defTabSz="4570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183769"/>
    <a:srgbClr val="333333"/>
    <a:srgbClr val="000000"/>
    <a:srgbClr val="7F7F7F"/>
    <a:srgbClr val="80FF00"/>
    <a:srgbClr val="33FF33"/>
    <a:srgbClr val="66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38" autoAdjust="0"/>
    <p:restoredTop sz="92014" autoAdjust="0"/>
  </p:normalViewPr>
  <p:slideViewPr>
    <p:cSldViewPr snapToGrid="0" snapToObjects="1">
      <p:cViewPr varScale="1">
        <p:scale>
          <a:sx n="116" d="100"/>
          <a:sy n="116" d="100"/>
        </p:scale>
        <p:origin x="-120" y="-2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interSettings" Target="printerSettings/printerSettings1.bin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3.xml"/><Relationship Id="rId2" Type="http://schemas.openxmlformats.org/officeDocument/2006/relationships/package" Target="../embeddings/Microsoft_Excel_Sheet1.xlsx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2.xml"/><Relationship Id="rId2" Type="http://schemas.openxmlformats.org/officeDocument/2006/relationships/package" Target="../embeddings/Microsoft_Excel_Sheet10.xlsx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3.xml"/><Relationship Id="rId2" Type="http://schemas.openxmlformats.org/officeDocument/2006/relationships/package" Target="../embeddings/Microsoft_Excel_Sheet11.xlsx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4.xml"/><Relationship Id="rId2" Type="http://schemas.openxmlformats.org/officeDocument/2006/relationships/package" Target="../embeddings/Microsoft_Excel_Sheet12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4.xml"/><Relationship Id="rId2" Type="http://schemas.openxmlformats.org/officeDocument/2006/relationships/package" Target="../embeddings/Microsoft_Excel_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5.xml"/><Relationship Id="rId2" Type="http://schemas.openxmlformats.org/officeDocument/2006/relationships/package" Target="../embeddings/Microsoft_Excel_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6.xml"/><Relationship Id="rId2" Type="http://schemas.openxmlformats.org/officeDocument/2006/relationships/package" Target="../embeddings/Microsoft_Excel_Sheet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7.xml"/><Relationship Id="rId2" Type="http://schemas.openxmlformats.org/officeDocument/2006/relationships/package" Target="../embeddings/Microsoft_Excel_Sheet5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8.xml"/><Relationship Id="rId2" Type="http://schemas.openxmlformats.org/officeDocument/2006/relationships/package" Target="../embeddings/Microsoft_Excel_Sheet6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9.xml"/><Relationship Id="rId2" Type="http://schemas.openxmlformats.org/officeDocument/2006/relationships/package" Target="../embeddings/Microsoft_Excel_Sheet7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0.xml"/><Relationship Id="rId2" Type="http://schemas.openxmlformats.org/officeDocument/2006/relationships/package" Target="../embeddings/Microsoft_Excel_Sheet8.xlsx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1.xml"/><Relationship Id="rId2" Type="http://schemas.openxmlformats.org/officeDocument/2006/relationships/package" Target="../embeddings/Microsoft_Excel_Sheet9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.145732337284663"/>
          <c:y val="0.0601851851851852"/>
          <c:w val="0.49879313051937"/>
          <c:h val="0.744691965587635"/>
        </c:manualLayout>
      </c:layout>
      <c:lineChart>
        <c:grouping val="standard"/>
        <c:varyColors val="0"/>
        <c:ser>
          <c:idx val="0"/>
          <c:order val="0"/>
          <c:tx>
            <c:strRef>
              <c:f>'message rate'!$B$1</c:f>
              <c:strCache>
                <c:ptCount val="1"/>
                <c:pt idx="0">
                  <c:v>   Pthreads </c:v>
                </c:pt>
              </c:strCache>
            </c:strRef>
          </c:tx>
          <c:cat>
            <c:numRef>
              <c:f>'message rate'!$A$2:$A$6</c:f>
              <c:numCache>
                <c:formatCode>General</c:formatCode>
                <c:ptCount val="5"/>
                <c:pt idx="0">
                  <c:v>1.0</c:v>
                </c:pt>
                <c:pt idx="1">
                  <c:v>2.0</c:v>
                </c:pt>
                <c:pt idx="2">
                  <c:v>4.0</c:v>
                </c:pt>
                <c:pt idx="3">
                  <c:v>8.0</c:v>
                </c:pt>
                <c:pt idx="4">
                  <c:v>16.0</c:v>
                </c:pt>
              </c:numCache>
            </c:numRef>
          </c:cat>
          <c:val>
            <c:numRef>
              <c:f>'message rate'!$B$2:$B$6</c:f>
              <c:numCache>
                <c:formatCode>General</c:formatCode>
                <c:ptCount val="5"/>
                <c:pt idx="0">
                  <c:v>20.637642</c:v>
                </c:pt>
                <c:pt idx="1">
                  <c:v>2.334837999999999</c:v>
                </c:pt>
                <c:pt idx="2">
                  <c:v>1.590127</c:v>
                </c:pt>
                <c:pt idx="3">
                  <c:v>3.874547</c:v>
                </c:pt>
                <c:pt idx="4">
                  <c:v>4.238361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'message rate'!$C$1</c:f>
              <c:strCache>
                <c:ptCount val="1"/>
                <c:pt idx="0">
                  <c:v> ULT (one kernel thread) </c:v>
                </c:pt>
              </c:strCache>
            </c:strRef>
          </c:tx>
          <c:cat>
            <c:numRef>
              <c:f>'message rate'!$A$2:$A$6</c:f>
              <c:numCache>
                <c:formatCode>General</c:formatCode>
                <c:ptCount val="5"/>
                <c:pt idx="0">
                  <c:v>1.0</c:v>
                </c:pt>
                <c:pt idx="1">
                  <c:v>2.0</c:v>
                </c:pt>
                <c:pt idx="2">
                  <c:v>4.0</c:v>
                </c:pt>
                <c:pt idx="3">
                  <c:v>8.0</c:v>
                </c:pt>
                <c:pt idx="4">
                  <c:v>16.0</c:v>
                </c:pt>
              </c:numCache>
            </c:numRef>
          </c:cat>
          <c:val>
            <c:numRef>
              <c:f>'message rate'!$C$2:$C$6</c:f>
              <c:numCache>
                <c:formatCode>General</c:formatCode>
                <c:ptCount val="5"/>
                <c:pt idx="0">
                  <c:v>40.319089</c:v>
                </c:pt>
                <c:pt idx="1">
                  <c:v>39.496612</c:v>
                </c:pt>
                <c:pt idx="2">
                  <c:v>46.876745</c:v>
                </c:pt>
                <c:pt idx="3">
                  <c:v>46.529712</c:v>
                </c:pt>
                <c:pt idx="4">
                  <c:v>47.974655</c:v>
                </c:pt>
              </c:numCache>
            </c:numRef>
          </c:val>
          <c:smooth val="0"/>
        </c:ser>
        <c:ser>
          <c:idx val="3"/>
          <c:order val="2"/>
          <c:tx>
            <c:strRef>
              <c:f>'message rate'!$E$1</c:f>
              <c:strCache>
                <c:ptCount val="1"/>
                <c:pt idx="0">
                  <c:v>MPI-only (no thread)</c:v>
                </c:pt>
              </c:strCache>
            </c:strRef>
          </c:tx>
          <c:marker>
            <c:symbol val="none"/>
          </c:marker>
          <c:cat>
            <c:numRef>
              <c:f>'message rate'!$A$2:$A$6</c:f>
              <c:numCache>
                <c:formatCode>General</c:formatCode>
                <c:ptCount val="5"/>
                <c:pt idx="0">
                  <c:v>1.0</c:v>
                </c:pt>
                <c:pt idx="1">
                  <c:v>2.0</c:v>
                </c:pt>
                <c:pt idx="2">
                  <c:v>4.0</c:v>
                </c:pt>
                <c:pt idx="3">
                  <c:v>8.0</c:v>
                </c:pt>
                <c:pt idx="4">
                  <c:v>16.0</c:v>
                </c:pt>
              </c:numCache>
            </c:numRef>
          </c:cat>
          <c:val>
            <c:numRef>
              <c:f>'message rate'!$E$2:$E$6</c:f>
              <c:numCache>
                <c:formatCode>General</c:formatCode>
                <c:ptCount val="5"/>
                <c:pt idx="0">
                  <c:v>48.016229</c:v>
                </c:pt>
                <c:pt idx="1">
                  <c:v>48.016229</c:v>
                </c:pt>
                <c:pt idx="2">
                  <c:v>48.016229</c:v>
                </c:pt>
                <c:pt idx="3">
                  <c:v>48.016229</c:v>
                </c:pt>
                <c:pt idx="4">
                  <c:v>48.016229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24181800"/>
        <c:axId val="-2125784968"/>
      </c:lineChart>
      <c:catAx>
        <c:axId val="-212418180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400"/>
                </a:pPr>
                <a:r>
                  <a:rPr lang="en-US" sz="1400"/>
                  <a:t>Thread or ULT count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-2125784968"/>
        <c:crosses val="autoZero"/>
        <c:auto val="1"/>
        <c:lblAlgn val="ctr"/>
        <c:lblOffset val="100"/>
        <c:noMultiLvlLbl val="0"/>
      </c:catAx>
      <c:valAx>
        <c:axId val="-2125784968"/>
        <c:scaling>
          <c:orientation val="minMax"/>
        </c:scaling>
        <c:delete val="0"/>
        <c:axPos val="l"/>
        <c:majorGridlines>
          <c:spPr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c:spPr>
        </c:majorGridlines>
        <c:title>
          <c:tx>
            <c:rich>
              <a:bodyPr rot="-5400000" vert="horz"/>
              <a:lstStyle/>
              <a:p>
                <a:pPr>
                  <a:defRPr sz="1400"/>
                </a:pPr>
                <a:r>
                  <a:rPr lang="en-US" sz="1400"/>
                  <a:t>Message rate (millions /</a:t>
                </a:r>
                <a:r>
                  <a:rPr lang="en-US" sz="1400" baseline="0"/>
                  <a:t> s)</a:t>
                </a:r>
                <a:endParaRPr lang="en-US" sz="140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-2124181800"/>
        <c:crosses val="autoZero"/>
        <c:crossBetween val="between"/>
      </c:valAx>
      <c:spPr>
        <a:ln>
          <a:prstDash val="dash"/>
        </a:ln>
      </c:spPr>
    </c:plotArea>
    <c:legend>
      <c:legendPos val="r"/>
      <c:layout>
        <c:manualLayout>
          <c:xMode val="edge"/>
          <c:yMode val="edge"/>
          <c:x val="0.66127564209126"/>
          <c:y val="0.202168270632838"/>
          <c:w val="0.33872435790874"/>
          <c:h val="0.595663458734325"/>
        </c:manualLayout>
      </c:layout>
      <c:overlay val="0"/>
    </c:legend>
    <c:plotVisOnly val="1"/>
    <c:dispBlanksAs val="gap"/>
    <c:showDLblsOverMax val="0"/>
  </c:chart>
  <c:externalData r:id="rId2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hpcg!$B$33</c:f>
              <c:strCache>
                <c:ptCount val="1"/>
                <c:pt idx="0">
                  <c:v>    DDOT </c:v>
                </c:pt>
              </c:strCache>
            </c:strRef>
          </c:tx>
          <c:invertIfNegative val="0"/>
          <c:cat>
            <c:strRef>
              <c:f>hpcg!$A$34:$A$35</c:f>
              <c:strCache>
                <c:ptCount val="2"/>
                <c:pt idx="0">
                  <c:v> MPI Only   </c:v>
                </c:pt>
                <c:pt idx="1">
                  <c:v> MPI+ULT    </c:v>
                </c:pt>
              </c:strCache>
            </c:strRef>
          </c:cat>
          <c:val>
            <c:numRef>
              <c:f>hpcg!$B$34:$B$35</c:f>
              <c:numCache>
                <c:formatCode>General</c:formatCode>
                <c:ptCount val="2"/>
                <c:pt idx="0">
                  <c:v>65.8678</c:v>
                </c:pt>
                <c:pt idx="1">
                  <c:v>28.6702</c:v>
                </c:pt>
              </c:numCache>
            </c:numRef>
          </c:val>
        </c:ser>
        <c:ser>
          <c:idx val="1"/>
          <c:order val="1"/>
          <c:tx>
            <c:strRef>
              <c:f>hpcg!$C$33</c:f>
              <c:strCache>
                <c:ptCount val="1"/>
                <c:pt idx="0">
                  <c:v>  WAXPBY </c:v>
                </c:pt>
              </c:strCache>
            </c:strRef>
          </c:tx>
          <c:invertIfNegative val="0"/>
          <c:cat>
            <c:strRef>
              <c:f>hpcg!$A$34:$A$35</c:f>
              <c:strCache>
                <c:ptCount val="2"/>
                <c:pt idx="0">
                  <c:v> MPI Only   </c:v>
                </c:pt>
                <c:pt idx="1">
                  <c:v> MPI+ULT    </c:v>
                </c:pt>
              </c:strCache>
            </c:strRef>
          </c:cat>
          <c:val>
            <c:numRef>
              <c:f>hpcg!$C$34:$C$35</c:f>
              <c:numCache>
                <c:formatCode>General</c:formatCode>
                <c:ptCount val="2"/>
                <c:pt idx="0">
                  <c:v>1.51036</c:v>
                </c:pt>
                <c:pt idx="1">
                  <c:v>1.54669</c:v>
                </c:pt>
              </c:numCache>
            </c:numRef>
          </c:val>
        </c:ser>
        <c:ser>
          <c:idx val="2"/>
          <c:order val="2"/>
          <c:tx>
            <c:strRef>
              <c:f>hpcg!$D$33</c:f>
              <c:strCache>
                <c:ptCount val="1"/>
                <c:pt idx="0">
                  <c:v>    SpMV </c:v>
                </c:pt>
              </c:strCache>
            </c:strRef>
          </c:tx>
          <c:invertIfNegative val="0"/>
          <c:cat>
            <c:strRef>
              <c:f>hpcg!$A$34:$A$35</c:f>
              <c:strCache>
                <c:ptCount val="2"/>
                <c:pt idx="0">
                  <c:v> MPI Only   </c:v>
                </c:pt>
                <c:pt idx="1">
                  <c:v> MPI+ULT    </c:v>
                </c:pt>
              </c:strCache>
            </c:strRef>
          </c:cat>
          <c:val>
            <c:numRef>
              <c:f>hpcg!$D$34:$D$35</c:f>
              <c:numCache>
                <c:formatCode>General</c:formatCode>
                <c:ptCount val="2"/>
                <c:pt idx="0">
                  <c:v>12.3895</c:v>
                </c:pt>
                <c:pt idx="1">
                  <c:v>13.3264</c:v>
                </c:pt>
              </c:numCache>
            </c:numRef>
          </c:val>
        </c:ser>
        <c:ser>
          <c:idx val="3"/>
          <c:order val="3"/>
          <c:tx>
            <c:strRef>
              <c:f>hpcg!$E$33</c:f>
              <c:strCache>
                <c:ptCount val="1"/>
                <c:pt idx="0">
                  <c:v>      MG </c:v>
                </c:pt>
              </c:strCache>
            </c:strRef>
          </c:tx>
          <c:invertIfNegative val="0"/>
          <c:cat>
            <c:strRef>
              <c:f>hpcg!$A$34:$A$35</c:f>
              <c:strCache>
                <c:ptCount val="2"/>
                <c:pt idx="0">
                  <c:v> MPI Only   </c:v>
                </c:pt>
                <c:pt idx="1">
                  <c:v> MPI+ULT    </c:v>
                </c:pt>
              </c:strCache>
            </c:strRef>
          </c:cat>
          <c:val>
            <c:numRef>
              <c:f>hpcg!$E$34:$E$35</c:f>
              <c:numCache>
                <c:formatCode>General</c:formatCode>
                <c:ptCount val="2"/>
                <c:pt idx="0">
                  <c:v>91.4386</c:v>
                </c:pt>
                <c:pt idx="1">
                  <c:v>99.3801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2125081624"/>
        <c:axId val="-2124748216"/>
      </c:barChart>
      <c:catAx>
        <c:axId val="-2125081624"/>
        <c:scaling>
          <c:orientation val="minMax"/>
        </c:scaling>
        <c:delete val="0"/>
        <c:axPos val="b"/>
        <c:majorTickMark val="out"/>
        <c:minorTickMark val="none"/>
        <c:tickLblPos val="nextTo"/>
        <c:crossAx val="-2124748216"/>
        <c:crosses val="autoZero"/>
        <c:auto val="1"/>
        <c:lblAlgn val="ctr"/>
        <c:lblOffset val="100"/>
        <c:noMultiLvlLbl val="0"/>
      </c:catAx>
      <c:valAx>
        <c:axId val="-2124748216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Time (s)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-212508162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2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'hpcg-spmv'!$E$1</c:f>
              <c:strCache>
                <c:ptCount val="1"/>
                <c:pt idx="0">
                  <c:v>     Halo </c:v>
                </c:pt>
              </c:strCache>
            </c:strRef>
          </c:tx>
          <c:invertIfNegative val="0"/>
          <c:cat>
            <c:strRef>
              <c:f>'hpcg-spmv'!$A$2:$A$5</c:f>
              <c:strCache>
                <c:ptCount val="4"/>
                <c:pt idx="0">
                  <c:v>64</c:v>
                </c:pt>
                <c:pt idx="1">
                  <c:v>256</c:v>
                </c:pt>
                <c:pt idx="2">
                  <c:v> 1K     </c:v>
                </c:pt>
                <c:pt idx="3">
                  <c:v> 4K     </c:v>
                </c:pt>
              </c:strCache>
            </c:strRef>
          </c:cat>
          <c:val>
            <c:numRef>
              <c:f>'hpcg-spmv'!$E$2:$E$5</c:f>
              <c:numCache>
                <c:formatCode>General</c:formatCode>
                <c:ptCount val="4"/>
                <c:pt idx="0">
                  <c:v>13.762524</c:v>
                </c:pt>
                <c:pt idx="1">
                  <c:v>17.373822</c:v>
                </c:pt>
                <c:pt idx="2">
                  <c:v>29.055356</c:v>
                </c:pt>
                <c:pt idx="3">
                  <c:v>50.392412</c:v>
                </c:pt>
              </c:numCache>
            </c:numRef>
          </c:val>
        </c:ser>
        <c:ser>
          <c:idx val="1"/>
          <c:order val="1"/>
          <c:tx>
            <c:strRef>
              <c:f>'hpcg-spmv'!$F$1</c:f>
              <c:strCache>
                <c:ptCount val="1"/>
                <c:pt idx="0">
                  <c:v>Computation</c:v>
                </c:pt>
              </c:strCache>
            </c:strRef>
          </c:tx>
          <c:invertIfNegative val="0"/>
          <c:cat>
            <c:strRef>
              <c:f>'hpcg-spmv'!$A$2:$A$5</c:f>
              <c:strCache>
                <c:ptCount val="4"/>
                <c:pt idx="0">
                  <c:v>64</c:v>
                </c:pt>
                <c:pt idx="1">
                  <c:v>256</c:v>
                </c:pt>
                <c:pt idx="2">
                  <c:v> 1K     </c:v>
                </c:pt>
                <c:pt idx="3">
                  <c:v> 4K     </c:v>
                </c:pt>
              </c:strCache>
            </c:strRef>
          </c:cat>
          <c:val>
            <c:numRef>
              <c:f>'hpcg-spmv'!$F$2:$F$5</c:f>
              <c:numCache>
                <c:formatCode>General</c:formatCode>
                <c:ptCount val="4"/>
                <c:pt idx="0">
                  <c:v>86.237476</c:v>
                </c:pt>
                <c:pt idx="1">
                  <c:v>82.62617799999988</c:v>
                </c:pt>
                <c:pt idx="2">
                  <c:v>70.944644</c:v>
                </c:pt>
                <c:pt idx="3">
                  <c:v>49.607588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2126416472"/>
        <c:axId val="-2126411000"/>
      </c:barChart>
      <c:lineChart>
        <c:grouping val="standard"/>
        <c:varyColors val="0"/>
        <c:ser>
          <c:idx val="2"/>
          <c:order val="2"/>
          <c:tx>
            <c:strRef>
              <c:f>'hpcg-spmv'!$H$1</c:f>
              <c:strCache>
                <c:ptCount val="1"/>
                <c:pt idx="0">
                  <c:v>Speedup</c:v>
                </c:pt>
              </c:strCache>
            </c:strRef>
          </c:tx>
          <c:cat>
            <c:strRef>
              <c:f>'hpcg-spmv'!$A$2:$A$5</c:f>
              <c:strCache>
                <c:ptCount val="4"/>
                <c:pt idx="0">
                  <c:v>64</c:v>
                </c:pt>
                <c:pt idx="1">
                  <c:v>256</c:v>
                </c:pt>
                <c:pt idx="2">
                  <c:v> 1K     </c:v>
                </c:pt>
                <c:pt idx="3">
                  <c:v> 4K     </c:v>
                </c:pt>
              </c:strCache>
            </c:strRef>
          </c:cat>
          <c:val>
            <c:numRef>
              <c:f>'hpcg-spmv'!$H$2:$H$5</c:f>
              <c:numCache>
                <c:formatCode>General</c:formatCode>
                <c:ptCount val="4"/>
                <c:pt idx="0">
                  <c:v>1.0165232</c:v>
                </c:pt>
                <c:pt idx="1">
                  <c:v>0.96012113</c:v>
                </c:pt>
                <c:pt idx="2">
                  <c:v>0.96503878</c:v>
                </c:pt>
                <c:pt idx="3">
                  <c:v>1.1479447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24269336"/>
        <c:axId val="-2123929336"/>
      </c:lineChart>
      <c:catAx>
        <c:axId val="-212641647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#Cores</a:t>
                </a:r>
              </a:p>
            </c:rich>
          </c:tx>
          <c:layout/>
          <c:overlay val="0"/>
        </c:title>
        <c:majorTickMark val="out"/>
        <c:minorTickMark val="none"/>
        <c:tickLblPos val="nextTo"/>
        <c:crossAx val="-2126411000"/>
        <c:crosses val="autoZero"/>
        <c:auto val="1"/>
        <c:lblAlgn val="ctr"/>
        <c:lblOffset val="100"/>
        <c:noMultiLvlLbl val="0"/>
      </c:catAx>
      <c:valAx>
        <c:axId val="-2126411000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% of total</a:t>
                </a:r>
              </a:p>
            </c:rich>
          </c:tx>
          <c:layout/>
          <c:overlay val="0"/>
        </c:title>
        <c:numFmt formatCode="0%" sourceLinked="1"/>
        <c:majorTickMark val="out"/>
        <c:minorTickMark val="none"/>
        <c:tickLblPos val="nextTo"/>
        <c:crossAx val="-2126416472"/>
        <c:crosses val="autoZero"/>
        <c:crossBetween val="between"/>
      </c:valAx>
      <c:valAx>
        <c:axId val="-2123929336"/>
        <c:scaling>
          <c:orientation val="minMax"/>
          <c:min val="0.0"/>
        </c:scaling>
        <c:delete val="0"/>
        <c:axPos val="r"/>
        <c:numFmt formatCode="General" sourceLinked="1"/>
        <c:majorTickMark val="out"/>
        <c:minorTickMark val="none"/>
        <c:tickLblPos val="nextTo"/>
        <c:crossAx val="-2124269336"/>
        <c:crosses val="max"/>
        <c:crossBetween val="between"/>
      </c:valAx>
      <c:catAx>
        <c:axId val="-2124269336"/>
        <c:scaling>
          <c:orientation val="minMax"/>
        </c:scaling>
        <c:delete val="1"/>
        <c:axPos val="b"/>
        <c:majorTickMark val="out"/>
        <c:minorTickMark val="none"/>
        <c:tickLblPos val="nextTo"/>
        <c:crossAx val="-2123929336"/>
        <c:crosses val="autoZero"/>
        <c:auto val="1"/>
        <c:lblAlgn val="ctr"/>
        <c:lblOffset val="100"/>
        <c:noMultiLvlLbl val="0"/>
      </c:catAx>
    </c:plotArea>
    <c:legend>
      <c:legendPos val="r"/>
      <c:layout/>
      <c:overlay val="0"/>
    </c:legend>
    <c:plotVisOnly val="1"/>
    <c:dispBlanksAs val="gap"/>
    <c:showDLblsOverMax val="0"/>
  </c:chart>
  <c:externalData r:id="rId2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swap!$B$1</c:f>
              <c:strCache>
                <c:ptCount val="1"/>
                <c:pt idx="0">
                  <c:v>MPI+Pthreads (ppn=8)</c:v>
                </c:pt>
              </c:strCache>
            </c:strRef>
          </c:tx>
          <c:invertIfNegative val="0"/>
          <c:cat>
            <c:numRef>
              <c:f>swap!$A$2:$A$8</c:f>
              <c:numCache>
                <c:formatCode>General</c:formatCode>
                <c:ptCount val="7"/>
                <c:pt idx="0">
                  <c:v>16.0</c:v>
                </c:pt>
                <c:pt idx="1">
                  <c:v>32.0</c:v>
                </c:pt>
                <c:pt idx="2">
                  <c:v>64.0</c:v>
                </c:pt>
                <c:pt idx="3">
                  <c:v>128.0</c:v>
                </c:pt>
                <c:pt idx="4">
                  <c:v>256.0</c:v>
                </c:pt>
                <c:pt idx="5">
                  <c:v>512.0</c:v>
                </c:pt>
                <c:pt idx="6">
                  <c:v>1024.0</c:v>
                </c:pt>
              </c:numCache>
            </c:numRef>
          </c:cat>
          <c:val>
            <c:numRef>
              <c:f>swap!$B$2:$B$8</c:f>
              <c:numCache>
                <c:formatCode>General</c:formatCode>
                <c:ptCount val="7"/>
                <c:pt idx="0">
                  <c:v>879.47003</c:v>
                </c:pt>
                <c:pt idx="1">
                  <c:v>1764.07996</c:v>
                </c:pt>
                <c:pt idx="2">
                  <c:v>1178.90991</c:v>
                </c:pt>
                <c:pt idx="3">
                  <c:v>683.88</c:v>
                </c:pt>
                <c:pt idx="4">
                  <c:v>396.85999</c:v>
                </c:pt>
                <c:pt idx="5">
                  <c:v>165.67999</c:v>
                </c:pt>
                <c:pt idx="6">
                  <c:v>128.10001</c:v>
                </c:pt>
              </c:numCache>
            </c:numRef>
          </c:val>
        </c:ser>
        <c:ser>
          <c:idx val="1"/>
          <c:order val="1"/>
          <c:tx>
            <c:strRef>
              <c:f>swap!$C$1</c:f>
              <c:strCache>
                <c:ptCount val="1"/>
                <c:pt idx="0">
                  <c:v>MPI+ULT (ppn=16)</c:v>
                </c:pt>
              </c:strCache>
            </c:strRef>
          </c:tx>
          <c:invertIfNegative val="0"/>
          <c:cat>
            <c:numRef>
              <c:f>swap!$A$2:$A$8</c:f>
              <c:numCache>
                <c:formatCode>General</c:formatCode>
                <c:ptCount val="7"/>
                <c:pt idx="0">
                  <c:v>16.0</c:v>
                </c:pt>
                <c:pt idx="1">
                  <c:v>32.0</c:v>
                </c:pt>
                <c:pt idx="2">
                  <c:v>64.0</c:v>
                </c:pt>
                <c:pt idx="3">
                  <c:v>128.0</c:v>
                </c:pt>
                <c:pt idx="4">
                  <c:v>256.0</c:v>
                </c:pt>
                <c:pt idx="5">
                  <c:v>512.0</c:v>
                </c:pt>
                <c:pt idx="6">
                  <c:v>1024.0</c:v>
                </c:pt>
              </c:numCache>
            </c:numRef>
          </c:cat>
          <c:val>
            <c:numRef>
              <c:f>swap!$C$2:$C$8</c:f>
              <c:numCache>
                <c:formatCode>General</c:formatCode>
                <c:ptCount val="7"/>
                <c:pt idx="0">
                  <c:v>138.96001</c:v>
                </c:pt>
                <c:pt idx="1">
                  <c:v>336.54001</c:v>
                </c:pt>
                <c:pt idx="2">
                  <c:v>246.05</c:v>
                </c:pt>
                <c:pt idx="3">
                  <c:v>159.53</c:v>
                </c:pt>
                <c:pt idx="4">
                  <c:v>117.88</c:v>
                </c:pt>
                <c:pt idx="5">
                  <c:v>78.89</c:v>
                </c:pt>
                <c:pt idx="6">
                  <c:v>63.14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123437256"/>
        <c:axId val="-2123431624"/>
      </c:barChart>
      <c:lineChart>
        <c:grouping val="standard"/>
        <c:varyColors val="0"/>
        <c:ser>
          <c:idx val="2"/>
          <c:order val="2"/>
          <c:tx>
            <c:v>Speedup</c:v>
          </c:tx>
          <c:val>
            <c:numRef>
              <c:f>swap!$D$2:$D$8</c:f>
              <c:numCache>
                <c:formatCode>General</c:formatCode>
                <c:ptCount val="7"/>
                <c:pt idx="0">
                  <c:v>6.3289433</c:v>
                </c:pt>
                <c:pt idx="1">
                  <c:v>5.2418135</c:v>
                </c:pt>
                <c:pt idx="2">
                  <c:v>4.7913429</c:v>
                </c:pt>
                <c:pt idx="3">
                  <c:v>4.2868426</c:v>
                </c:pt>
                <c:pt idx="4">
                  <c:v>3.366643999999995</c:v>
                </c:pt>
                <c:pt idx="5">
                  <c:v>2.1001393</c:v>
                </c:pt>
                <c:pt idx="6">
                  <c:v>2.028825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23964952"/>
        <c:axId val="-2123425720"/>
      </c:lineChart>
      <c:catAx>
        <c:axId val="-212343725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400"/>
                </a:pPr>
                <a:r>
                  <a:rPr lang="en-US" sz="1400"/>
                  <a:t>#Cores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-2123431624"/>
        <c:crosses val="autoZero"/>
        <c:auto val="1"/>
        <c:lblAlgn val="ctr"/>
        <c:lblOffset val="100"/>
        <c:noMultiLvlLbl val="0"/>
      </c:catAx>
      <c:valAx>
        <c:axId val="-2123431624"/>
        <c:scaling>
          <c:orientation val="minMax"/>
        </c:scaling>
        <c:delete val="0"/>
        <c:axPos val="l"/>
        <c:majorGridlines>
          <c:spPr>
            <a:ln>
              <a:prstDash val="dash"/>
            </a:ln>
          </c:spPr>
        </c:majorGridlines>
        <c:title>
          <c:tx>
            <c:rich>
              <a:bodyPr rot="-5400000" vert="horz"/>
              <a:lstStyle/>
              <a:p>
                <a:pPr>
                  <a:defRPr sz="1400"/>
                </a:pPr>
                <a:r>
                  <a:rPr lang="en-US" sz="1400"/>
                  <a:t>Time (s)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-2123437256"/>
        <c:crosses val="autoZero"/>
        <c:crossBetween val="between"/>
      </c:valAx>
      <c:valAx>
        <c:axId val="-2123425720"/>
        <c:scaling>
          <c:orientation val="minMax"/>
        </c:scaling>
        <c:delete val="0"/>
        <c:axPos val="r"/>
        <c:title>
          <c:tx>
            <c:rich>
              <a:bodyPr rot="-5400000" vert="horz"/>
              <a:lstStyle/>
              <a:p>
                <a:pPr>
                  <a:defRPr sz="1400"/>
                </a:pPr>
                <a:r>
                  <a:rPr lang="en-US" sz="1400"/>
                  <a:t>Speedup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-2123964952"/>
        <c:crosses val="max"/>
        <c:crossBetween val="between"/>
      </c:valAx>
      <c:catAx>
        <c:axId val="-2123964952"/>
        <c:scaling>
          <c:orientation val="minMax"/>
        </c:scaling>
        <c:delete val="1"/>
        <c:axPos val="b"/>
        <c:majorTickMark val="out"/>
        <c:minorTickMark val="none"/>
        <c:tickLblPos val="nextTo"/>
        <c:crossAx val="-2123425720"/>
        <c:crosses val="autoZero"/>
        <c:auto val="1"/>
        <c:lblAlgn val="ctr"/>
        <c:lblOffset val="100"/>
        <c:noMultiLvlLbl val="0"/>
      </c:catAx>
      <c:spPr>
        <a:ln>
          <a:solidFill>
            <a:schemeClr val="tx1"/>
          </a:solidFill>
        </a:ln>
      </c:spPr>
    </c:plotArea>
    <c:legend>
      <c:legendPos val="r"/>
      <c:layout/>
      <c:overlay val="0"/>
      <c:txPr>
        <a:bodyPr/>
        <a:lstStyle/>
        <a:p>
          <a:pPr>
            <a:defRPr sz="1100"/>
          </a:pPr>
          <a:endParaRPr lang="en-US"/>
        </a:p>
      </c:txPr>
    </c:legend>
    <c:plotVisOnly val="1"/>
    <c:dispBlanksAs val="gap"/>
    <c:showDLblsOverMax val="0"/>
  </c:chart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'overhead of MPI send'!$B$1</c:f>
              <c:strCache>
                <c:ptCount val="1"/>
                <c:pt idx="0">
                  <c:v> MPI_Send</c:v>
                </c:pt>
              </c:strCache>
            </c:strRef>
          </c:tx>
          <c:cat>
            <c:numRef>
              <c:f>'overhead of MPI send'!$A$2:$A$10</c:f>
              <c:numCache>
                <c:formatCode>General</c:formatCode>
                <c:ptCount val="9"/>
                <c:pt idx="0">
                  <c:v>1.0</c:v>
                </c:pt>
                <c:pt idx="1">
                  <c:v>2.0</c:v>
                </c:pt>
                <c:pt idx="2">
                  <c:v>4.0</c:v>
                </c:pt>
                <c:pt idx="3">
                  <c:v>8.0</c:v>
                </c:pt>
                <c:pt idx="4">
                  <c:v>16.0</c:v>
                </c:pt>
                <c:pt idx="5">
                  <c:v>32.0</c:v>
                </c:pt>
                <c:pt idx="6">
                  <c:v>64.0</c:v>
                </c:pt>
                <c:pt idx="7">
                  <c:v>128.0</c:v>
                </c:pt>
                <c:pt idx="8">
                  <c:v>256.0</c:v>
                </c:pt>
              </c:numCache>
            </c:numRef>
          </c:cat>
          <c:val>
            <c:numRef>
              <c:f>'overhead of MPI send'!$B$2:$B$10</c:f>
              <c:numCache>
                <c:formatCode>General</c:formatCode>
                <c:ptCount val="9"/>
                <c:pt idx="0">
                  <c:v>2.827644</c:v>
                </c:pt>
                <c:pt idx="1">
                  <c:v>18.541813</c:v>
                </c:pt>
                <c:pt idx="2">
                  <c:v>58.617592</c:v>
                </c:pt>
                <c:pt idx="3">
                  <c:v>138.194561</c:v>
                </c:pt>
                <c:pt idx="4">
                  <c:v>275.762081</c:v>
                </c:pt>
                <c:pt idx="5">
                  <c:v>551.049709</c:v>
                </c:pt>
                <c:pt idx="6">
                  <c:v>1085.822582</c:v>
                </c:pt>
                <c:pt idx="7">
                  <c:v>2169.466019</c:v>
                </c:pt>
                <c:pt idx="8">
                  <c:v>4471.428394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'overhead of MPI send'!$C$1</c:f>
              <c:strCache>
                <c:ptCount val="1"/>
                <c:pt idx="0">
                  <c:v> MPI_Isend</c:v>
                </c:pt>
              </c:strCache>
            </c:strRef>
          </c:tx>
          <c:cat>
            <c:numRef>
              <c:f>'overhead of MPI send'!$A$2:$A$10</c:f>
              <c:numCache>
                <c:formatCode>General</c:formatCode>
                <c:ptCount val="9"/>
                <c:pt idx="0">
                  <c:v>1.0</c:v>
                </c:pt>
                <c:pt idx="1">
                  <c:v>2.0</c:v>
                </c:pt>
                <c:pt idx="2">
                  <c:v>4.0</c:v>
                </c:pt>
                <c:pt idx="3">
                  <c:v>8.0</c:v>
                </c:pt>
                <c:pt idx="4">
                  <c:v>16.0</c:v>
                </c:pt>
                <c:pt idx="5">
                  <c:v>32.0</c:v>
                </c:pt>
                <c:pt idx="6">
                  <c:v>64.0</c:v>
                </c:pt>
                <c:pt idx="7">
                  <c:v>128.0</c:v>
                </c:pt>
                <c:pt idx="8">
                  <c:v>256.0</c:v>
                </c:pt>
              </c:numCache>
            </c:numRef>
          </c:cat>
          <c:val>
            <c:numRef>
              <c:f>'overhead of MPI send'!$C$2:$C$10</c:f>
              <c:numCache>
                <c:formatCode>General</c:formatCode>
                <c:ptCount val="9"/>
                <c:pt idx="0">
                  <c:v>2.450943</c:v>
                </c:pt>
                <c:pt idx="1">
                  <c:v>6.132126</c:v>
                </c:pt>
                <c:pt idx="2">
                  <c:v>10.273457</c:v>
                </c:pt>
                <c:pt idx="3">
                  <c:v>14.858246</c:v>
                </c:pt>
                <c:pt idx="4">
                  <c:v>18.389225</c:v>
                </c:pt>
                <c:pt idx="5">
                  <c:v>23.832321</c:v>
                </c:pt>
                <c:pt idx="6">
                  <c:v>33.476353</c:v>
                </c:pt>
                <c:pt idx="7">
                  <c:v>51.259995</c:v>
                </c:pt>
                <c:pt idx="8">
                  <c:v>87.53299699999998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'overhead of MPI send'!$D$1</c:f>
              <c:strCache>
                <c:ptCount val="1"/>
                <c:pt idx="0">
                  <c:v>MPI_Send w/ ULT</c:v>
                </c:pt>
              </c:strCache>
            </c:strRef>
          </c:tx>
          <c:cat>
            <c:numRef>
              <c:f>'overhead of MPI send'!$A$2:$A$10</c:f>
              <c:numCache>
                <c:formatCode>General</c:formatCode>
                <c:ptCount val="9"/>
                <c:pt idx="0">
                  <c:v>1.0</c:v>
                </c:pt>
                <c:pt idx="1">
                  <c:v>2.0</c:v>
                </c:pt>
                <c:pt idx="2">
                  <c:v>4.0</c:v>
                </c:pt>
                <c:pt idx="3">
                  <c:v>8.0</c:v>
                </c:pt>
                <c:pt idx="4">
                  <c:v>16.0</c:v>
                </c:pt>
                <c:pt idx="5">
                  <c:v>32.0</c:v>
                </c:pt>
                <c:pt idx="6">
                  <c:v>64.0</c:v>
                </c:pt>
                <c:pt idx="7">
                  <c:v>128.0</c:v>
                </c:pt>
                <c:pt idx="8">
                  <c:v>256.0</c:v>
                </c:pt>
              </c:numCache>
            </c:numRef>
          </c:cat>
          <c:val>
            <c:numRef>
              <c:f>'overhead of MPI send'!$D$2:$D$10</c:f>
              <c:numCache>
                <c:formatCode>General</c:formatCode>
                <c:ptCount val="9"/>
                <c:pt idx="0">
                  <c:v>6.177424999999991</c:v>
                </c:pt>
                <c:pt idx="1">
                  <c:v>11.246204</c:v>
                </c:pt>
                <c:pt idx="2">
                  <c:v>16.39843</c:v>
                </c:pt>
                <c:pt idx="3">
                  <c:v>22.521019</c:v>
                </c:pt>
                <c:pt idx="4">
                  <c:v>26.445389</c:v>
                </c:pt>
                <c:pt idx="5">
                  <c:v>32.410622</c:v>
                </c:pt>
                <c:pt idx="6">
                  <c:v>43.444633</c:v>
                </c:pt>
                <c:pt idx="7">
                  <c:v>63.55762499999999</c:v>
                </c:pt>
                <c:pt idx="8">
                  <c:v>107.89156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25445544"/>
        <c:axId val="-2124555288"/>
      </c:lineChart>
      <c:catAx>
        <c:axId val="-212544554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Data size (KB)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-2124555288"/>
        <c:crosses val="autoZero"/>
        <c:auto val="1"/>
        <c:lblAlgn val="ctr"/>
        <c:lblOffset val="100"/>
        <c:noMultiLvlLbl val="0"/>
      </c:catAx>
      <c:valAx>
        <c:axId val="-2124555288"/>
        <c:scaling>
          <c:logBase val="10.0"/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Time (us)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-212544554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2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'overhead of MPI collective'!$B$2</c:f>
              <c:strCache>
                <c:ptCount val="1"/>
                <c:pt idx="0">
                  <c:v>MPI_Bcast</c:v>
                </c:pt>
              </c:strCache>
            </c:strRef>
          </c:tx>
          <c:cat>
            <c:numRef>
              <c:f>'overhead of MPI collective'!$A$3:$A$11</c:f>
              <c:numCache>
                <c:formatCode>General</c:formatCode>
                <c:ptCount val="9"/>
                <c:pt idx="0">
                  <c:v>1.0</c:v>
                </c:pt>
                <c:pt idx="1">
                  <c:v>2.0</c:v>
                </c:pt>
                <c:pt idx="2">
                  <c:v>4.0</c:v>
                </c:pt>
                <c:pt idx="3">
                  <c:v>8.0</c:v>
                </c:pt>
                <c:pt idx="4">
                  <c:v>16.0</c:v>
                </c:pt>
                <c:pt idx="5">
                  <c:v>32.0</c:v>
                </c:pt>
                <c:pt idx="6">
                  <c:v>64.0</c:v>
                </c:pt>
                <c:pt idx="7">
                  <c:v>128.0</c:v>
                </c:pt>
                <c:pt idx="8">
                  <c:v>256.0</c:v>
                </c:pt>
              </c:numCache>
            </c:numRef>
          </c:cat>
          <c:val>
            <c:numRef>
              <c:f>'overhead of MPI collective'!$B$3:$B$11</c:f>
              <c:numCache>
                <c:formatCode>General</c:formatCode>
                <c:ptCount val="9"/>
                <c:pt idx="0">
                  <c:v>189.232826</c:v>
                </c:pt>
                <c:pt idx="1">
                  <c:v>334.28669</c:v>
                </c:pt>
                <c:pt idx="2">
                  <c:v>406.455994</c:v>
                </c:pt>
                <c:pt idx="3">
                  <c:v>765.9673689999987</c:v>
                </c:pt>
                <c:pt idx="4">
                  <c:v>943.088531</c:v>
                </c:pt>
                <c:pt idx="5">
                  <c:v>1665.353775</c:v>
                </c:pt>
                <c:pt idx="6">
                  <c:v>2790.427208</c:v>
                </c:pt>
                <c:pt idx="7">
                  <c:v>4923.677444</c:v>
                </c:pt>
                <c:pt idx="8">
                  <c:v>9497.117996000001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'overhead of MPI collective'!$E$2</c:f>
              <c:strCache>
                <c:ptCount val="1"/>
                <c:pt idx="0">
                  <c:v>MPI_Ibcast</c:v>
                </c:pt>
              </c:strCache>
            </c:strRef>
          </c:tx>
          <c:cat>
            <c:numRef>
              <c:f>'overhead of MPI collective'!$A$3:$A$11</c:f>
              <c:numCache>
                <c:formatCode>General</c:formatCode>
                <c:ptCount val="9"/>
                <c:pt idx="0">
                  <c:v>1.0</c:v>
                </c:pt>
                <c:pt idx="1">
                  <c:v>2.0</c:v>
                </c:pt>
                <c:pt idx="2">
                  <c:v>4.0</c:v>
                </c:pt>
                <c:pt idx="3">
                  <c:v>8.0</c:v>
                </c:pt>
                <c:pt idx="4">
                  <c:v>16.0</c:v>
                </c:pt>
                <c:pt idx="5">
                  <c:v>32.0</c:v>
                </c:pt>
                <c:pt idx="6">
                  <c:v>64.0</c:v>
                </c:pt>
                <c:pt idx="7">
                  <c:v>128.0</c:v>
                </c:pt>
                <c:pt idx="8">
                  <c:v>256.0</c:v>
                </c:pt>
              </c:numCache>
            </c:numRef>
          </c:cat>
          <c:val>
            <c:numRef>
              <c:f>'overhead of MPI collective'!$E$3:$E$11</c:f>
              <c:numCache>
                <c:formatCode>General</c:formatCode>
                <c:ptCount val="9"/>
                <c:pt idx="0">
                  <c:v>4.839897</c:v>
                </c:pt>
                <c:pt idx="1">
                  <c:v>4.744529999999997</c:v>
                </c:pt>
                <c:pt idx="2">
                  <c:v>5.125998999999991</c:v>
                </c:pt>
                <c:pt idx="3">
                  <c:v>6.103515999999988</c:v>
                </c:pt>
                <c:pt idx="4">
                  <c:v>16.570091</c:v>
                </c:pt>
                <c:pt idx="5">
                  <c:v>22.983551</c:v>
                </c:pt>
                <c:pt idx="6">
                  <c:v>37.264824</c:v>
                </c:pt>
                <c:pt idx="7">
                  <c:v>69.45133199999998</c:v>
                </c:pt>
                <c:pt idx="8">
                  <c:v>114.46476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'overhead of MPI collective'!$H$2</c:f>
              <c:strCache>
                <c:ptCount val="1"/>
                <c:pt idx="0">
                  <c:v>MPI_Bcast w/ ULT</c:v>
                </c:pt>
              </c:strCache>
            </c:strRef>
          </c:tx>
          <c:cat>
            <c:numRef>
              <c:f>'overhead of MPI collective'!$A$3:$A$11</c:f>
              <c:numCache>
                <c:formatCode>General</c:formatCode>
                <c:ptCount val="9"/>
                <c:pt idx="0">
                  <c:v>1.0</c:v>
                </c:pt>
                <c:pt idx="1">
                  <c:v>2.0</c:v>
                </c:pt>
                <c:pt idx="2">
                  <c:v>4.0</c:v>
                </c:pt>
                <c:pt idx="3">
                  <c:v>8.0</c:v>
                </c:pt>
                <c:pt idx="4">
                  <c:v>16.0</c:v>
                </c:pt>
                <c:pt idx="5">
                  <c:v>32.0</c:v>
                </c:pt>
                <c:pt idx="6">
                  <c:v>64.0</c:v>
                </c:pt>
                <c:pt idx="7">
                  <c:v>128.0</c:v>
                </c:pt>
                <c:pt idx="8">
                  <c:v>256.0</c:v>
                </c:pt>
              </c:numCache>
            </c:numRef>
          </c:cat>
          <c:val>
            <c:numRef>
              <c:f>'overhead of MPI collective'!$H$3:$H$11</c:f>
              <c:numCache>
                <c:formatCode>General</c:formatCode>
                <c:ptCount val="9"/>
                <c:pt idx="0">
                  <c:v>12.683868</c:v>
                </c:pt>
                <c:pt idx="1">
                  <c:v>12.683868</c:v>
                </c:pt>
                <c:pt idx="2">
                  <c:v>12.874603</c:v>
                </c:pt>
                <c:pt idx="3">
                  <c:v>13.804436</c:v>
                </c:pt>
                <c:pt idx="4">
                  <c:v>24.390221</c:v>
                </c:pt>
                <c:pt idx="5">
                  <c:v>32.162666</c:v>
                </c:pt>
                <c:pt idx="6">
                  <c:v>44.751167</c:v>
                </c:pt>
                <c:pt idx="7">
                  <c:v>63.443184</c:v>
                </c:pt>
                <c:pt idx="8">
                  <c:v>96.487999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26144328"/>
        <c:axId val="-2124413864"/>
      </c:lineChart>
      <c:catAx>
        <c:axId val="-212614432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100"/>
                </a:pPr>
                <a:r>
                  <a:rPr lang="en-US" sz="1100"/>
                  <a:t>Data size (KB)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-2124413864"/>
        <c:crosses val="autoZero"/>
        <c:auto val="1"/>
        <c:lblAlgn val="ctr"/>
        <c:lblOffset val="100"/>
        <c:noMultiLvlLbl val="0"/>
      </c:catAx>
      <c:valAx>
        <c:axId val="-2124413864"/>
        <c:scaling>
          <c:logBase val="10.0"/>
          <c:orientation val="minMax"/>
        </c:scaling>
        <c:delete val="0"/>
        <c:axPos val="l"/>
        <c:majorGridlines>
          <c:spPr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c:spPr>
        </c:majorGridlines>
        <c:title>
          <c:tx>
            <c:rich>
              <a:bodyPr rot="-5400000" vert="horz"/>
              <a:lstStyle/>
              <a:p>
                <a:pPr>
                  <a:defRPr sz="1100"/>
                </a:pPr>
                <a:r>
                  <a:rPr lang="en-US" sz="1100"/>
                  <a:t>Time (us)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-2126144328"/>
        <c:crosses val="autoZero"/>
        <c:crossBetween val="between"/>
      </c:valAx>
      <c:spPr>
        <a:ln>
          <a:solidFill>
            <a:schemeClr val="tx1"/>
          </a:solidFill>
        </a:ln>
      </c:spPr>
    </c:plotArea>
    <c:legend>
      <c:legendPos val="r"/>
      <c:layout/>
      <c:overlay val="0"/>
    </c:legend>
    <c:plotVisOnly val="1"/>
    <c:dispBlanksAs val="gap"/>
    <c:showDLblsOverMax val="0"/>
  </c:chart>
  <c:externalData r:id="rId2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'overhead of MPI collective'!$B$14</c:f>
              <c:strCache>
                <c:ptCount val="1"/>
                <c:pt idx="0">
                  <c:v>MPI_Allgather</c:v>
                </c:pt>
              </c:strCache>
            </c:strRef>
          </c:tx>
          <c:cat>
            <c:numRef>
              <c:f>'overhead of MPI collective'!$A$27:$A$35</c:f>
              <c:numCache>
                <c:formatCode>General</c:formatCode>
                <c:ptCount val="9"/>
                <c:pt idx="0">
                  <c:v>1.0</c:v>
                </c:pt>
                <c:pt idx="1">
                  <c:v>2.0</c:v>
                </c:pt>
                <c:pt idx="2">
                  <c:v>4.0</c:v>
                </c:pt>
                <c:pt idx="3">
                  <c:v>8.0</c:v>
                </c:pt>
                <c:pt idx="4">
                  <c:v>16.0</c:v>
                </c:pt>
                <c:pt idx="5">
                  <c:v>32.0</c:v>
                </c:pt>
                <c:pt idx="6">
                  <c:v>64.0</c:v>
                </c:pt>
                <c:pt idx="7">
                  <c:v>128.0</c:v>
                </c:pt>
                <c:pt idx="8">
                  <c:v>256.0</c:v>
                </c:pt>
              </c:numCache>
            </c:numRef>
          </c:cat>
          <c:val>
            <c:numRef>
              <c:f>'overhead of MPI collective'!$B$15:$B$23</c:f>
              <c:numCache>
                <c:formatCode>General</c:formatCode>
                <c:ptCount val="9"/>
                <c:pt idx="0">
                  <c:v>25949.883461</c:v>
                </c:pt>
                <c:pt idx="1">
                  <c:v>22632.241249</c:v>
                </c:pt>
                <c:pt idx="2">
                  <c:v>36214.518547</c:v>
                </c:pt>
                <c:pt idx="3">
                  <c:v>72272.920609</c:v>
                </c:pt>
                <c:pt idx="4">
                  <c:v>139936.804771</c:v>
                </c:pt>
                <c:pt idx="5">
                  <c:v>278944.587708</c:v>
                </c:pt>
                <c:pt idx="6">
                  <c:v>557227.706908999</c:v>
                </c:pt>
                <c:pt idx="7">
                  <c:v>1.117519497871E6</c:v>
                </c:pt>
                <c:pt idx="8">
                  <c:v>2.917374157906E6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'overhead of MPI collective'!$E$14</c:f>
              <c:strCache>
                <c:ptCount val="1"/>
                <c:pt idx="0">
                  <c:v>MPI_Iallgather</c:v>
                </c:pt>
              </c:strCache>
            </c:strRef>
          </c:tx>
          <c:cat>
            <c:numRef>
              <c:f>'overhead of MPI collective'!$A$27:$A$35</c:f>
              <c:numCache>
                <c:formatCode>General</c:formatCode>
                <c:ptCount val="9"/>
                <c:pt idx="0">
                  <c:v>1.0</c:v>
                </c:pt>
                <c:pt idx="1">
                  <c:v>2.0</c:v>
                </c:pt>
                <c:pt idx="2">
                  <c:v>4.0</c:v>
                </c:pt>
                <c:pt idx="3">
                  <c:v>8.0</c:v>
                </c:pt>
                <c:pt idx="4">
                  <c:v>16.0</c:v>
                </c:pt>
                <c:pt idx="5">
                  <c:v>32.0</c:v>
                </c:pt>
                <c:pt idx="6">
                  <c:v>64.0</c:v>
                </c:pt>
                <c:pt idx="7">
                  <c:v>128.0</c:v>
                </c:pt>
                <c:pt idx="8">
                  <c:v>256.0</c:v>
                </c:pt>
              </c:numCache>
            </c:numRef>
          </c:cat>
          <c:val>
            <c:numRef>
              <c:f>'overhead of MPI collective'!$E$15:$E$23</c:f>
              <c:numCache>
                <c:formatCode>General</c:formatCode>
                <c:ptCount val="9"/>
                <c:pt idx="0">
                  <c:v>1027.202606</c:v>
                </c:pt>
                <c:pt idx="1">
                  <c:v>1156.044006</c:v>
                </c:pt>
                <c:pt idx="2">
                  <c:v>2201.032639</c:v>
                </c:pt>
                <c:pt idx="3">
                  <c:v>3386.592865</c:v>
                </c:pt>
                <c:pt idx="4">
                  <c:v>6580.448151</c:v>
                </c:pt>
                <c:pt idx="5">
                  <c:v>12776.088715</c:v>
                </c:pt>
                <c:pt idx="6">
                  <c:v>24323.439598</c:v>
                </c:pt>
                <c:pt idx="7">
                  <c:v>57518.315315</c:v>
                </c:pt>
                <c:pt idx="8">
                  <c:v>101052.069664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'overhead of MPI collective'!$H$14</c:f>
              <c:strCache>
                <c:ptCount val="1"/>
                <c:pt idx="0">
                  <c:v>MPI_Allgather w/ ULT</c:v>
                </c:pt>
              </c:strCache>
            </c:strRef>
          </c:tx>
          <c:cat>
            <c:numRef>
              <c:f>'overhead of MPI collective'!$A$27:$A$35</c:f>
              <c:numCache>
                <c:formatCode>General</c:formatCode>
                <c:ptCount val="9"/>
                <c:pt idx="0">
                  <c:v>1.0</c:v>
                </c:pt>
                <c:pt idx="1">
                  <c:v>2.0</c:v>
                </c:pt>
                <c:pt idx="2">
                  <c:v>4.0</c:v>
                </c:pt>
                <c:pt idx="3">
                  <c:v>8.0</c:v>
                </c:pt>
                <c:pt idx="4">
                  <c:v>16.0</c:v>
                </c:pt>
                <c:pt idx="5">
                  <c:v>32.0</c:v>
                </c:pt>
                <c:pt idx="6">
                  <c:v>64.0</c:v>
                </c:pt>
                <c:pt idx="7">
                  <c:v>128.0</c:v>
                </c:pt>
                <c:pt idx="8">
                  <c:v>256.0</c:v>
                </c:pt>
              </c:numCache>
            </c:numRef>
          </c:cat>
          <c:val>
            <c:numRef>
              <c:f>'overhead of MPI collective'!$H$15:$H$23</c:f>
              <c:numCache>
                <c:formatCode>General</c:formatCode>
                <c:ptCount val="9"/>
                <c:pt idx="0">
                  <c:v>3124.189377</c:v>
                </c:pt>
                <c:pt idx="1">
                  <c:v>3775.501251</c:v>
                </c:pt>
                <c:pt idx="2">
                  <c:v>4324.913025</c:v>
                </c:pt>
                <c:pt idx="3">
                  <c:v>6150.29335</c:v>
                </c:pt>
                <c:pt idx="4">
                  <c:v>9064.888953999984</c:v>
                </c:pt>
                <c:pt idx="5">
                  <c:v>14742.612839</c:v>
                </c:pt>
                <c:pt idx="6">
                  <c:v>25244.903564</c:v>
                </c:pt>
                <c:pt idx="7">
                  <c:v>57106.685638</c:v>
                </c:pt>
                <c:pt idx="8">
                  <c:v>103181.07605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25403976"/>
        <c:axId val="-2125164072"/>
      </c:lineChart>
      <c:catAx>
        <c:axId val="-212540397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100"/>
                </a:pPr>
                <a:r>
                  <a:rPr lang="en-US" sz="1100"/>
                  <a:t>Data size</a:t>
                </a:r>
                <a:r>
                  <a:rPr lang="en-US" sz="1100" baseline="0"/>
                  <a:t> (KB)</a:t>
                </a:r>
                <a:endParaRPr lang="en-US" sz="110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-2125164072"/>
        <c:crosses val="autoZero"/>
        <c:auto val="1"/>
        <c:lblAlgn val="ctr"/>
        <c:lblOffset val="100"/>
        <c:noMultiLvlLbl val="0"/>
      </c:catAx>
      <c:valAx>
        <c:axId val="-2125164072"/>
        <c:scaling>
          <c:logBase val="10.0"/>
          <c:orientation val="minMax"/>
        </c:scaling>
        <c:delete val="0"/>
        <c:axPos val="l"/>
        <c:majorGridlines>
          <c:spPr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c:spPr>
        </c:majorGridlines>
        <c:title>
          <c:tx>
            <c:rich>
              <a:bodyPr rot="-5400000" vert="horz"/>
              <a:lstStyle/>
              <a:p>
                <a:pPr>
                  <a:defRPr sz="1100"/>
                </a:pPr>
                <a:r>
                  <a:rPr lang="en-US" sz="1100"/>
                  <a:t>Time (us)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-2125403976"/>
        <c:crosses val="autoZero"/>
        <c:crossBetween val="between"/>
      </c:valAx>
      <c:spPr>
        <a:ln>
          <a:solidFill>
            <a:schemeClr val="tx1"/>
          </a:solidFill>
        </a:ln>
      </c:spPr>
    </c:plotArea>
    <c:legend>
      <c:legendPos val="r"/>
      <c:layout/>
      <c:overlay val="0"/>
    </c:legend>
    <c:plotVisOnly val="1"/>
    <c:dispBlanksAs val="gap"/>
    <c:showDLblsOverMax val="0"/>
  </c:chart>
  <c:externalData r:id="rId2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'overhead of MPI collective'!$B$26</c:f>
              <c:strCache>
                <c:ptCount val="1"/>
                <c:pt idx="0">
                  <c:v>MPI_Alltoall</c:v>
                </c:pt>
              </c:strCache>
            </c:strRef>
          </c:tx>
          <c:cat>
            <c:numRef>
              <c:f>'overhead of MPI collective'!$A$27:$A$35</c:f>
              <c:numCache>
                <c:formatCode>General</c:formatCode>
                <c:ptCount val="9"/>
                <c:pt idx="0">
                  <c:v>1.0</c:v>
                </c:pt>
                <c:pt idx="1">
                  <c:v>2.0</c:v>
                </c:pt>
                <c:pt idx="2">
                  <c:v>4.0</c:v>
                </c:pt>
                <c:pt idx="3">
                  <c:v>8.0</c:v>
                </c:pt>
                <c:pt idx="4">
                  <c:v>16.0</c:v>
                </c:pt>
                <c:pt idx="5">
                  <c:v>32.0</c:v>
                </c:pt>
                <c:pt idx="6">
                  <c:v>64.0</c:v>
                </c:pt>
                <c:pt idx="7">
                  <c:v>128.0</c:v>
                </c:pt>
                <c:pt idx="8">
                  <c:v>256.0</c:v>
                </c:pt>
              </c:numCache>
            </c:numRef>
          </c:cat>
          <c:val>
            <c:numRef>
              <c:f>'overhead of MPI collective'!$B$27:$B$35</c:f>
              <c:numCache>
                <c:formatCode>General</c:formatCode>
                <c:ptCount val="9"/>
                <c:pt idx="0">
                  <c:v>5.428416331609E6</c:v>
                </c:pt>
                <c:pt idx="1">
                  <c:v>4.299663702647E6</c:v>
                </c:pt>
                <c:pt idx="2">
                  <c:v>4.442602316538E6</c:v>
                </c:pt>
                <c:pt idx="3">
                  <c:v>7.72690765063E6</c:v>
                </c:pt>
                <c:pt idx="4">
                  <c:v>1.1617791970571E7</c:v>
                </c:pt>
                <c:pt idx="5">
                  <c:v>1.9496713002523E7</c:v>
                </c:pt>
                <c:pt idx="6">
                  <c:v>4.0470929940542E7</c:v>
                </c:pt>
                <c:pt idx="7">
                  <c:v>6.5804729620616E7</c:v>
                </c:pt>
                <c:pt idx="8">
                  <c:v>8.2466770013173E7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'overhead of MPI collective'!$E$26</c:f>
              <c:strCache>
                <c:ptCount val="1"/>
                <c:pt idx="0">
                  <c:v>MPI_Ialltoall</c:v>
                </c:pt>
              </c:strCache>
            </c:strRef>
          </c:tx>
          <c:cat>
            <c:numRef>
              <c:f>'overhead of MPI collective'!$A$27:$A$35</c:f>
              <c:numCache>
                <c:formatCode>General</c:formatCode>
                <c:ptCount val="9"/>
                <c:pt idx="0">
                  <c:v>1.0</c:v>
                </c:pt>
                <c:pt idx="1">
                  <c:v>2.0</c:v>
                </c:pt>
                <c:pt idx="2">
                  <c:v>4.0</c:v>
                </c:pt>
                <c:pt idx="3">
                  <c:v>8.0</c:v>
                </c:pt>
                <c:pt idx="4">
                  <c:v>16.0</c:v>
                </c:pt>
                <c:pt idx="5">
                  <c:v>32.0</c:v>
                </c:pt>
                <c:pt idx="6">
                  <c:v>64.0</c:v>
                </c:pt>
                <c:pt idx="7">
                  <c:v>128.0</c:v>
                </c:pt>
                <c:pt idx="8">
                  <c:v>256.0</c:v>
                </c:pt>
              </c:numCache>
            </c:numRef>
          </c:cat>
          <c:val>
            <c:numRef>
              <c:f>'overhead of MPI collective'!$E$27:$E$35</c:f>
              <c:numCache>
                <c:formatCode>General</c:formatCode>
                <c:ptCount val="9"/>
                <c:pt idx="0">
                  <c:v>2.064357280731E6</c:v>
                </c:pt>
                <c:pt idx="1">
                  <c:v>1.98623029391E6</c:v>
                </c:pt>
                <c:pt idx="2">
                  <c:v>2.662731250127E6</c:v>
                </c:pt>
                <c:pt idx="3">
                  <c:v>4.038422505061E6</c:v>
                </c:pt>
                <c:pt idx="4">
                  <c:v>6.450394948324E6</c:v>
                </c:pt>
                <c:pt idx="5">
                  <c:v>1.0484459161758E7</c:v>
                </c:pt>
                <c:pt idx="6">
                  <c:v>2.1747868696849E7</c:v>
                </c:pt>
                <c:pt idx="7">
                  <c:v>3.4666289567947E7</c:v>
                </c:pt>
                <c:pt idx="8">
                  <c:v>4.5080849726995E7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'overhead of MPI collective'!$H$26</c:f>
              <c:strCache>
                <c:ptCount val="1"/>
                <c:pt idx="0">
                  <c:v>MPI_Alltoall w/ ULT</c:v>
                </c:pt>
              </c:strCache>
            </c:strRef>
          </c:tx>
          <c:cat>
            <c:numRef>
              <c:f>'overhead of MPI collective'!$A$27:$A$35</c:f>
              <c:numCache>
                <c:formatCode>General</c:formatCode>
                <c:ptCount val="9"/>
                <c:pt idx="0">
                  <c:v>1.0</c:v>
                </c:pt>
                <c:pt idx="1">
                  <c:v>2.0</c:v>
                </c:pt>
                <c:pt idx="2">
                  <c:v>4.0</c:v>
                </c:pt>
                <c:pt idx="3">
                  <c:v>8.0</c:v>
                </c:pt>
                <c:pt idx="4">
                  <c:v>16.0</c:v>
                </c:pt>
                <c:pt idx="5">
                  <c:v>32.0</c:v>
                </c:pt>
                <c:pt idx="6">
                  <c:v>64.0</c:v>
                </c:pt>
                <c:pt idx="7">
                  <c:v>128.0</c:v>
                </c:pt>
                <c:pt idx="8">
                  <c:v>256.0</c:v>
                </c:pt>
              </c:numCache>
            </c:numRef>
          </c:cat>
          <c:val>
            <c:numRef>
              <c:f>'overhead of MPI collective'!$H$27:$H$35</c:f>
              <c:numCache>
                <c:formatCode>General</c:formatCode>
                <c:ptCount val="9"/>
                <c:pt idx="0">
                  <c:v>311092.376709</c:v>
                </c:pt>
                <c:pt idx="1">
                  <c:v>306908.845901</c:v>
                </c:pt>
                <c:pt idx="2">
                  <c:v>423010.1108549995</c:v>
                </c:pt>
                <c:pt idx="3">
                  <c:v>617689.6095279999</c:v>
                </c:pt>
                <c:pt idx="4">
                  <c:v>1.035699049632E6</c:v>
                </c:pt>
                <c:pt idx="5">
                  <c:v>1.75791200002E6</c:v>
                </c:pt>
                <c:pt idx="6">
                  <c:v>4.202878634135E6</c:v>
                </c:pt>
                <c:pt idx="7">
                  <c:v>5.410772005717E6</c:v>
                </c:pt>
                <c:pt idx="8">
                  <c:v>7.413760026296E6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90947192"/>
        <c:axId val="2129472664"/>
      </c:lineChart>
      <c:catAx>
        <c:axId val="209094719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100"/>
                </a:pPr>
                <a:r>
                  <a:rPr lang="en-US" sz="1100"/>
                  <a:t>Data size (KB)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2129472664"/>
        <c:crosses val="autoZero"/>
        <c:auto val="1"/>
        <c:lblAlgn val="ctr"/>
        <c:lblOffset val="100"/>
        <c:noMultiLvlLbl val="0"/>
      </c:catAx>
      <c:valAx>
        <c:axId val="2129472664"/>
        <c:scaling>
          <c:logBase val="10.0"/>
          <c:orientation val="minMax"/>
          <c:min val="100000.0"/>
        </c:scaling>
        <c:delete val="0"/>
        <c:axPos val="l"/>
        <c:majorGridlines>
          <c:spPr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c:spPr>
        </c:majorGridlines>
        <c:title>
          <c:tx>
            <c:rich>
              <a:bodyPr rot="-5400000" vert="horz"/>
              <a:lstStyle/>
              <a:p>
                <a:pPr>
                  <a:defRPr sz="1100"/>
                </a:pPr>
                <a:r>
                  <a:rPr lang="en-US" sz="1100"/>
                  <a:t>Time (us)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2090947192"/>
        <c:crosses val="autoZero"/>
        <c:crossBetween val="between"/>
      </c:valAx>
      <c:spPr>
        <a:ln>
          <a:solidFill>
            <a:schemeClr val="tx1"/>
          </a:solidFill>
        </a:ln>
      </c:spPr>
    </c:plotArea>
    <c:legend>
      <c:legendPos val="r"/>
      <c:layout/>
      <c:overlay val="0"/>
    </c:legend>
    <c:plotVisOnly val="1"/>
    <c:dispBlanksAs val="gap"/>
    <c:showDLblsOverMax val="0"/>
  </c:chart>
  <c:externalData r:id="rId2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'overhead of MPI collective'!$B$38</c:f>
              <c:strCache>
                <c:ptCount val="1"/>
                <c:pt idx="0">
                  <c:v>MPI_Allreduce</c:v>
                </c:pt>
              </c:strCache>
            </c:strRef>
          </c:tx>
          <c:cat>
            <c:numRef>
              <c:f>'overhead of MPI collective'!$A$39:$A$47</c:f>
              <c:numCache>
                <c:formatCode>General</c:formatCode>
                <c:ptCount val="9"/>
                <c:pt idx="0">
                  <c:v>1.0</c:v>
                </c:pt>
                <c:pt idx="1">
                  <c:v>2.0</c:v>
                </c:pt>
                <c:pt idx="2">
                  <c:v>4.0</c:v>
                </c:pt>
                <c:pt idx="3">
                  <c:v>8.0</c:v>
                </c:pt>
                <c:pt idx="4">
                  <c:v>16.0</c:v>
                </c:pt>
                <c:pt idx="5">
                  <c:v>32.0</c:v>
                </c:pt>
                <c:pt idx="6">
                  <c:v>64.0</c:v>
                </c:pt>
                <c:pt idx="7">
                  <c:v>128.0</c:v>
                </c:pt>
                <c:pt idx="8">
                  <c:v>256.0</c:v>
                </c:pt>
              </c:numCache>
            </c:numRef>
          </c:cat>
          <c:val>
            <c:numRef>
              <c:f>'overhead of MPI collective'!$B$39:$B$47</c:f>
              <c:numCache>
                <c:formatCode>General</c:formatCode>
                <c:ptCount val="9"/>
                <c:pt idx="0">
                  <c:v>8331.489563</c:v>
                </c:pt>
                <c:pt idx="1">
                  <c:v>762.248039</c:v>
                </c:pt>
                <c:pt idx="2">
                  <c:v>862.765312</c:v>
                </c:pt>
                <c:pt idx="3">
                  <c:v>1110.911369</c:v>
                </c:pt>
                <c:pt idx="4">
                  <c:v>1431.775093</c:v>
                </c:pt>
                <c:pt idx="5">
                  <c:v>2201.938629</c:v>
                </c:pt>
                <c:pt idx="6">
                  <c:v>3408.432007</c:v>
                </c:pt>
                <c:pt idx="7">
                  <c:v>5931.925774</c:v>
                </c:pt>
                <c:pt idx="8">
                  <c:v>8966.636658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'overhead of MPI collective'!$E$38</c:f>
              <c:strCache>
                <c:ptCount val="1"/>
                <c:pt idx="0">
                  <c:v>MPI_Iallreduce</c:v>
                </c:pt>
              </c:strCache>
            </c:strRef>
          </c:tx>
          <c:cat>
            <c:numRef>
              <c:f>'overhead of MPI collective'!$A$39:$A$47</c:f>
              <c:numCache>
                <c:formatCode>General</c:formatCode>
                <c:ptCount val="9"/>
                <c:pt idx="0">
                  <c:v>1.0</c:v>
                </c:pt>
                <c:pt idx="1">
                  <c:v>2.0</c:v>
                </c:pt>
                <c:pt idx="2">
                  <c:v>4.0</c:v>
                </c:pt>
                <c:pt idx="3">
                  <c:v>8.0</c:v>
                </c:pt>
                <c:pt idx="4">
                  <c:v>16.0</c:v>
                </c:pt>
                <c:pt idx="5">
                  <c:v>32.0</c:v>
                </c:pt>
                <c:pt idx="6">
                  <c:v>64.0</c:v>
                </c:pt>
                <c:pt idx="7">
                  <c:v>128.0</c:v>
                </c:pt>
                <c:pt idx="8">
                  <c:v>256.0</c:v>
                </c:pt>
              </c:numCache>
            </c:numRef>
          </c:cat>
          <c:val>
            <c:numRef>
              <c:f>'overhead of MPI collective'!$E$39:$E$47</c:f>
              <c:numCache>
                <c:formatCode>General</c:formatCode>
                <c:ptCount val="9"/>
                <c:pt idx="0">
                  <c:v>8.606910999999998</c:v>
                </c:pt>
                <c:pt idx="1">
                  <c:v>8.106232</c:v>
                </c:pt>
                <c:pt idx="2">
                  <c:v>14.090538</c:v>
                </c:pt>
                <c:pt idx="3">
                  <c:v>17.166138</c:v>
                </c:pt>
                <c:pt idx="4">
                  <c:v>32.281876</c:v>
                </c:pt>
                <c:pt idx="5">
                  <c:v>48.303604</c:v>
                </c:pt>
                <c:pt idx="6">
                  <c:v>84.590912</c:v>
                </c:pt>
                <c:pt idx="7">
                  <c:v>214.219093</c:v>
                </c:pt>
                <c:pt idx="8">
                  <c:v>385.808945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'overhead of MPI collective'!$H$38</c:f>
              <c:strCache>
                <c:ptCount val="1"/>
                <c:pt idx="0">
                  <c:v>MPI_Allreduce w/ ULT</c:v>
                </c:pt>
              </c:strCache>
            </c:strRef>
          </c:tx>
          <c:cat>
            <c:numRef>
              <c:f>'overhead of MPI collective'!$A$39:$A$47</c:f>
              <c:numCache>
                <c:formatCode>General</c:formatCode>
                <c:ptCount val="9"/>
                <c:pt idx="0">
                  <c:v>1.0</c:v>
                </c:pt>
                <c:pt idx="1">
                  <c:v>2.0</c:v>
                </c:pt>
                <c:pt idx="2">
                  <c:v>4.0</c:v>
                </c:pt>
                <c:pt idx="3">
                  <c:v>8.0</c:v>
                </c:pt>
                <c:pt idx="4">
                  <c:v>16.0</c:v>
                </c:pt>
                <c:pt idx="5">
                  <c:v>32.0</c:v>
                </c:pt>
                <c:pt idx="6">
                  <c:v>64.0</c:v>
                </c:pt>
                <c:pt idx="7">
                  <c:v>128.0</c:v>
                </c:pt>
                <c:pt idx="8">
                  <c:v>256.0</c:v>
                </c:pt>
              </c:numCache>
            </c:numRef>
          </c:cat>
          <c:val>
            <c:numRef>
              <c:f>'overhead of MPI collective'!$H$39:$H$47</c:f>
              <c:numCache>
                <c:formatCode>General</c:formatCode>
                <c:ptCount val="9"/>
                <c:pt idx="0">
                  <c:v>23.818016</c:v>
                </c:pt>
                <c:pt idx="1">
                  <c:v>19.478798</c:v>
                </c:pt>
                <c:pt idx="2">
                  <c:v>28.634071</c:v>
                </c:pt>
                <c:pt idx="3">
                  <c:v>33.831596</c:v>
                </c:pt>
                <c:pt idx="4">
                  <c:v>52.35672</c:v>
                </c:pt>
                <c:pt idx="5">
                  <c:v>69.236755</c:v>
                </c:pt>
                <c:pt idx="6">
                  <c:v>109.171867</c:v>
                </c:pt>
                <c:pt idx="7">
                  <c:v>233.078003</c:v>
                </c:pt>
                <c:pt idx="8">
                  <c:v>401.02005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25628696"/>
        <c:axId val="-2125792328"/>
      </c:lineChart>
      <c:catAx>
        <c:axId val="-212562869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100"/>
                </a:pPr>
                <a:r>
                  <a:rPr lang="en-US" sz="1100"/>
                  <a:t>Data size (KB)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-2125792328"/>
        <c:crosses val="autoZero"/>
        <c:auto val="1"/>
        <c:lblAlgn val="ctr"/>
        <c:lblOffset val="100"/>
        <c:noMultiLvlLbl val="0"/>
      </c:catAx>
      <c:valAx>
        <c:axId val="-2125792328"/>
        <c:scaling>
          <c:logBase val="10.0"/>
          <c:orientation val="minMax"/>
        </c:scaling>
        <c:delete val="0"/>
        <c:axPos val="l"/>
        <c:majorGridlines>
          <c:spPr>
            <a:ln>
              <a:prstDash val="dash"/>
            </a:ln>
          </c:spPr>
        </c:majorGridlines>
        <c:title>
          <c:tx>
            <c:rich>
              <a:bodyPr rot="-5400000" vert="horz"/>
              <a:lstStyle/>
              <a:p>
                <a:pPr>
                  <a:defRPr sz="1100"/>
                </a:pPr>
                <a:r>
                  <a:rPr lang="en-US" sz="1100"/>
                  <a:t>Time (us)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-2125628696"/>
        <c:crosses val="autoZero"/>
        <c:crossBetween val="between"/>
      </c:valAx>
      <c:spPr>
        <a:ln>
          <a:solidFill>
            <a:schemeClr val="tx1"/>
          </a:solidFill>
        </a:ln>
      </c:spPr>
    </c:plotArea>
    <c:legend>
      <c:legendPos val="r"/>
      <c:layout/>
      <c:overlay val="0"/>
    </c:legend>
    <c:plotVisOnly val="1"/>
    <c:dispBlanksAs val="gap"/>
    <c:showDLblsOverMax val="0"/>
  </c:chart>
  <c:externalData r:id="rId2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'rma-graph-large-comp'!$A$16</c:f>
              <c:strCache>
                <c:ptCount val="1"/>
                <c:pt idx="0">
                  <c:v>Computation</c:v>
                </c:pt>
              </c:strCache>
            </c:strRef>
          </c:tx>
          <c:invertIfNegative val="0"/>
          <c:cat>
            <c:multiLvlStrRef>
              <c:f>'rma-graph-large-comp'!$B$14:$G$15</c:f>
              <c:multiLvlStrCache>
                <c:ptCount val="6"/>
                <c:lvl>
                  <c:pt idx="1">
                    <c:v>1</c:v>
                  </c:pt>
                  <c:pt idx="2">
                    <c:v>2</c:v>
                  </c:pt>
                  <c:pt idx="3">
                    <c:v>4</c:v>
                  </c:pt>
                  <c:pt idx="4">
                    <c:v>8</c:v>
                  </c:pt>
                  <c:pt idx="5">
                    <c:v>16</c:v>
                  </c:pt>
                </c:lvl>
                <c:lvl>
                  <c:pt idx="0">
                    <c:v>MPI-Only</c:v>
                  </c:pt>
                  <c:pt idx="1">
                    <c:v>MPI+ULT</c:v>
                  </c:pt>
                </c:lvl>
              </c:multiLvlStrCache>
            </c:multiLvlStrRef>
          </c:cat>
          <c:val>
            <c:numRef>
              <c:f>'rma-graph-large-comp'!$B$16:$G$16</c:f>
              <c:numCache>
                <c:formatCode>0%</c:formatCode>
                <c:ptCount val="6"/>
                <c:pt idx="0">
                  <c:v>0.496031997874869</c:v>
                </c:pt>
                <c:pt idx="1">
                  <c:v>0.489980235077253</c:v>
                </c:pt>
                <c:pt idx="2">
                  <c:v>0.493791465239564</c:v>
                </c:pt>
                <c:pt idx="3">
                  <c:v>0.495032864795645</c:v>
                </c:pt>
                <c:pt idx="4">
                  <c:v>0.488122954815925</c:v>
                </c:pt>
                <c:pt idx="5">
                  <c:v>0.498136027471469</c:v>
                </c:pt>
              </c:numCache>
            </c:numRef>
          </c:val>
        </c:ser>
        <c:ser>
          <c:idx val="1"/>
          <c:order val="1"/>
          <c:tx>
            <c:strRef>
              <c:f>'rma-graph-large-comp'!$A$17</c:f>
              <c:strCache>
                <c:ptCount val="1"/>
                <c:pt idx="0">
                  <c:v>RMA</c:v>
                </c:pt>
              </c:strCache>
            </c:strRef>
          </c:tx>
          <c:invertIfNegative val="0"/>
          <c:cat>
            <c:multiLvlStrRef>
              <c:f>'rma-graph-large-comp'!$B$14:$G$15</c:f>
              <c:multiLvlStrCache>
                <c:ptCount val="6"/>
                <c:lvl>
                  <c:pt idx="1">
                    <c:v>1</c:v>
                  </c:pt>
                  <c:pt idx="2">
                    <c:v>2</c:v>
                  </c:pt>
                  <c:pt idx="3">
                    <c:v>4</c:v>
                  </c:pt>
                  <c:pt idx="4">
                    <c:v>8</c:v>
                  </c:pt>
                  <c:pt idx="5">
                    <c:v>16</c:v>
                  </c:pt>
                </c:lvl>
                <c:lvl>
                  <c:pt idx="0">
                    <c:v>MPI-Only</c:v>
                  </c:pt>
                  <c:pt idx="1">
                    <c:v>MPI+ULT</c:v>
                  </c:pt>
                </c:lvl>
              </c:multiLvlStrCache>
            </c:multiLvlStrRef>
          </c:cat>
          <c:val>
            <c:numRef>
              <c:f>'rma-graph-large-comp'!$B$17:$G$17</c:f>
              <c:numCache>
                <c:formatCode>0%</c:formatCode>
                <c:ptCount val="6"/>
                <c:pt idx="0">
                  <c:v>0.503968002125131</c:v>
                </c:pt>
                <c:pt idx="1">
                  <c:v>0.513064362255434</c:v>
                </c:pt>
                <c:pt idx="2">
                  <c:v>0.250558035821497</c:v>
                </c:pt>
                <c:pt idx="3">
                  <c:v>0.114408374440611</c:v>
                </c:pt>
                <c:pt idx="4">
                  <c:v>0.0764747147252997</c:v>
                </c:pt>
                <c:pt idx="5">
                  <c:v>0.0517268066671888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047730680"/>
        <c:axId val="-2125212408"/>
      </c:barChart>
      <c:catAx>
        <c:axId val="2047730680"/>
        <c:scaling>
          <c:orientation val="minMax"/>
        </c:scaling>
        <c:delete val="0"/>
        <c:axPos val="b"/>
        <c:majorTickMark val="out"/>
        <c:minorTickMark val="none"/>
        <c:tickLblPos val="nextTo"/>
        <c:crossAx val="-2125212408"/>
        <c:crosses val="autoZero"/>
        <c:auto val="1"/>
        <c:lblAlgn val="ctr"/>
        <c:lblOffset val="100"/>
        <c:noMultiLvlLbl val="0"/>
      </c:catAx>
      <c:valAx>
        <c:axId val="-2125212408"/>
        <c:scaling>
          <c:orientation val="minMax"/>
          <c:max val="1.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Execution Time Breakdown</a:t>
                </a:r>
              </a:p>
            </c:rich>
          </c:tx>
          <c:layout/>
          <c:overlay val="0"/>
        </c:title>
        <c:numFmt formatCode="0%" sourceLinked="1"/>
        <c:majorTickMark val="out"/>
        <c:minorTickMark val="none"/>
        <c:tickLblPos val="nextTo"/>
        <c:crossAx val="204773068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2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MPI only</c:v>
          </c:tx>
          <c:invertIfNegative val="0"/>
          <c:cat>
            <c:strRef>
              <c:f>hpcg!$B$4:$B$11</c:f>
              <c:strCache>
                <c:ptCount val="8"/>
                <c:pt idx="0">
                  <c:v>16</c:v>
                </c:pt>
                <c:pt idx="1">
                  <c:v>32</c:v>
                </c:pt>
                <c:pt idx="2">
                  <c:v>64</c:v>
                </c:pt>
                <c:pt idx="3">
                  <c:v>128</c:v>
                </c:pt>
                <c:pt idx="4">
                  <c:v>256</c:v>
                </c:pt>
                <c:pt idx="5">
                  <c:v>512</c:v>
                </c:pt>
                <c:pt idx="6">
                  <c:v>1K</c:v>
                </c:pt>
                <c:pt idx="7">
                  <c:v>2K</c:v>
                </c:pt>
              </c:strCache>
            </c:strRef>
          </c:cat>
          <c:val>
            <c:numRef>
              <c:f>hpcg!$C$4:$C$11</c:f>
              <c:numCache>
                <c:formatCode>General</c:formatCode>
                <c:ptCount val="8"/>
                <c:pt idx="0">
                  <c:v>7.09024</c:v>
                </c:pt>
                <c:pt idx="1">
                  <c:v>14.0069</c:v>
                </c:pt>
                <c:pt idx="2">
                  <c:v>25.3516</c:v>
                </c:pt>
                <c:pt idx="3">
                  <c:v>49.9567</c:v>
                </c:pt>
                <c:pt idx="4">
                  <c:v>78.2222</c:v>
                </c:pt>
                <c:pt idx="5">
                  <c:v>131.176</c:v>
                </c:pt>
                <c:pt idx="6">
                  <c:v>275.4209999999991</c:v>
                </c:pt>
                <c:pt idx="7">
                  <c:v>432.886</c:v>
                </c:pt>
              </c:numCache>
            </c:numRef>
          </c:val>
        </c:ser>
        <c:ser>
          <c:idx val="1"/>
          <c:order val="1"/>
          <c:tx>
            <c:v>MPI+ULT</c:v>
          </c:tx>
          <c:invertIfNegative val="0"/>
          <c:cat>
            <c:strRef>
              <c:f>hpcg!$B$4:$B$11</c:f>
              <c:strCache>
                <c:ptCount val="8"/>
                <c:pt idx="0">
                  <c:v>16</c:v>
                </c:pt>
                <c:pt idx="1">
                  <c:v>32</c:v>
                </c:pt>
                <c:pt idx="2">
                  <c:v>64</c:v>
                </c:pt>
                <c:pt idx="3">
                  <c:v>128</c:v>
                </c:pt>
                <c:pt idx="4">
                  <c:v>256</c:v>
                </c:pt>
                <c:pt idx="5">
                  <c:v>512</c:v>
                </c:pt>
                <c:pt idx="6">
                  <c:v>1K</c:v>
                </c:pt>
                <c:pt idx="7">
                  <c:v>2K</c:v>
                </c:pt>
              </c:strCache>
            </c:strRef>
          </c:cat>
          <c:val>
            <c:numRef>
              <c:f>hpcg!$D$4:$D$11</c:f>
              <c:numCache>
                <c:formatCode>General</c:formatCode>
                <c:ptCount val="8"/>
                <c:pt idx="0">
                  <c:v>6.88207</c:v>
                </c:pt>
                <c:pt idx="1">
                  <c:v>13.3488</c:v>
                </c:pt>
                <c:pt idx="2">
                  <c:v>22.5482</c:v>
                </c:pt>
                <c:pt idx="3">
                  <c:v>49.0335</c:v>
                </c:pt>
                <c:pt idx="4">
                  <c:v>82.6981</c:v>
                </c:pt>
                <c:pt idx="5">
                  <c:v>140.206</c:v>
                </c:pt>
                <c:pt idx="6">
                  <c:v>299.973</c:v>
                </c:pt>
                <c:pt idx="7">
                  <c:v>518.133</c:v>
                </c:pt>
              </c:numCache>
            </c:numRef>
          </c:val>
        </c:ser>
        <c:ser>
          <c:idx val="2"/>
          <c:order val="2"/>
          <c:tx>
            <c:v>MPI+Pthreads (ppn=16)</c:v>
          </c:tx>
          <c:invertIfNegative val="0"/>
          <c:cat>
            <c:strRef>
              <c:f>hpcg!$B$4:$B$11</c:f>
              <c:strCache>
                <c:ptCount val="8"/>
                <c:pt idx="0">
                  <c:v>16</c:v>
                </c:pt>
                <c:pt idx="1">
                  <c:v>32</c:v>
                </c:pt>
                <c:pt idx="2">
                  <c:v>64</c:v>
                </c:pt>
                <c:pt idx="3">
                  <c:v>128</c:v>
                </c:pt>
                <c:pt idx="4">
                  <c:v>256</c:v>
                </c:pt>
                <c:pt idx="5">
                  <c:v>512</c:v>
                </c:pt>
                <c:pt idx="6">
                  <c:v>1K</c:v>
                </c:pt>
                <c:pt idx="7">
                  <c:v>2K</c:v>
                </c:pt>
              </c:strCache>
            </c:strRef>
          </c:cat>
          <c:val>
            <c:numRef>
              <c:f>hpcg!$E$4:$E$11</c:f>
              <c:numCache>
                <c:formatCode>General</c:formatCode>
                <c:ptCount val="8"/>
                <c:pt idx="0">
                  <c:v>7.03536</c:v>
                </c:pt>
                <c:pt idx="1">
                  <c:v>12.7582</c:v>
                </c:pt>
                <c:pt idx="2">
                  <c:v>19.6316</c:v>
                </c:pt>
                <c:pt idx="3">
                  <c:v>37.1094</c:v>
                </c:pt>
                <c:pt idx="4">
                  <c:v>57.0807</c:v>
                </c:pt>
                <c:pt idx="5">
                  <c:v>111.688</c:v>
                </c:pt>
                <c:pt idx="6">
                  <c:v>196.971</c:v>
                </c:pt>
                <c:pt idx="7">
                  <c:v>384.155</c:v>
                </c:pt>
              </c:numCache>
            </c:numRef>
          </c:val>
        </c:ser>
        <c:ser>
          <c:idx val="3"/>
          <c:order val="3"/>
          <c:tx>
            <c:v>MPI+Pthreads (ppn=8)</c:v>
          </c:tx>
          <c:invertIfNegative val="0"/>
          <c:cat>
            <c:strRef>
              <c:f>hpcg!$B$4:$B$11</c:f>
              <c:strCache>
                <c:ptCount val="8"/>
                <c:pt idx="0">
                  <c:v>16</c:v>
                </c:pt>
                <c:pt idx="1">
                  <c:v>32</c:v>
                </c:pt>
                <c:pt idx="2">
                  <c:v>64</c:v>
                </c:pt>
                <c:pt idx="3">
                  <c:v>128</c:v>
                </c:pt>
                <c:pt idx="4">
                  <c:v>256</c:v>
                </c:pt>
                <c:pt idx="5">
                  <c:v>512</c:v>
                </c:pt>
                <c:pt idx="6">
                  <c:v>1K</c:v>
                </c:pt>
                <c:pt idx="7">
                  <c:v>2K</c:v>
                </c:pt>
              </c:strCache>
            </c:strRef>
          </c:cat>
          <c:val>
            <c:numRef>
              <c:f>hpcg!$F$4:$F$11</c:f>
              <c:numCache>
                <c:formatCode>General</c:formatCode>
                <c:ptCount val="8"/>
                <c:pt idx="0">
                  <c:v>3.73981</c:v>
                </c:pt>
                <c:pt idx="1">
                  <c:v>7.68876</c:v>
                </c:pt>
                <c:pt idx="2">
                  <c:v>11.7669</c:v>
                </c:pt>
                <c:pt idx="3">
                  <c:v>24.4342</c:v>
                </c:pt>
                <c:pt idx="4">
                  <c:v>46.6261</c:v>
                </c:pt>
                <c:pt idx="5">
                  <c:v>89.6874</c:v>
                </c:pt>
                <c:pt idx="6">
                  <c:v>157.887</c:v>
                </c:pt>
                <c:pt idx="7">
                  <c:v>307.9979999999991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124524296"/>
        <c:axId val="-2124519144"/>
      </c:barChart>
      <c:lineChart>
        <c:grouping val="standard"/>
        <c:varyColors val="0"/>
        <c:ser>
          <c:idx val="4"/>
          <c:order val="4"/>
          <c:tx>
            <c:v>MPI+ULT vs. MPI only</c:v>
          </c:tx>
          <c:spPr>
            <a:ln w="25400">
              <a:solidFill>
                <a:srgbClr val="FF0000"/>
              </a:solidFill>
            </a:ln>
          </c:spPr>
          <c:marker>
            <c:symbol val="square"/>
            <c:size val="5"/>
            <c:spPr>
              <a:solidFill>
                <a:srgbClr val="FF0000"/>
              </a:solidFill>
              <a:ln>
                <a:solidFill>
                  <a:srgbClr val="FF0000"/>
                </a:solidFill>
              </a:ln>
            </c:spPr>
          </c:marker>
          <c:val>
            <c:numRef>
              <c:f>hpcg!$G$4:$G$11</c:f>
              <c:numCache>
                <c:formatCode>General</c:formatCode>
                <c:ptCount val="8"/>
                <c:pt idx="0">
                  <c:v>0.97063992</c:v>
                </c:pt>
                <c:pt idx="1">
                  <c:v>0.95301601</c:v>
                </c:pt>
                <c:pt idx="2">
                  <c:v>0.88941921</c:v>
                </c:pt>
                <c:pt idx="3">
                  <c:v>0.98152</c:v>
                </c:pt>
                <c:pt idx="4">
                  <c:v>1.0572203</c:v>
                </c:pt>
                <c:pt idx="5">
                  <c:v>1.0688388</c:v>
                </c:pt>
                <c:pt idx="6">
                  <c:v>1.0891435</c:v>
                </c:pt>
                <c:pt idx="7">
                  <c:v>1.1969271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24510584"/>
        <c:axId val="-2124513656"/>
      </c:lineChart>
      <c:catAx>
        <c:axId val="-212452429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#Cores</a:t>
                </a:r>
              </a:p>
            </c:rich>
          </c:tx>
          <c:layout/>
          <c:overlay val="0"/>
        </c:title>
        <c:majorTickMark val="out"/>
        <c:minorTickMark val="none"/>
        <c:tickLblPos val="nextTo"/>
        <c:crossAx val="-2124519144"/>
        <c:crosses val="autoZero"/>
        <c:auto val="1"/>
        <c:lblAlgn val="ctr"/>
        <c:lblOffset val="100"/>
        <c:noMultiLvlLbl val="0"/>
      </c:catAx>
      <c:valAx>
        <c:axId val="-2124519144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HPCG (GFlop/s)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-2124524296"/>
        <c:crosses val="autoZero"/>
        <c:crossBetween val="between"/>
      </c:valAx>
      <c:valAx>
        <c:axId val="-2124513656"/>
        <c:scaling>
          <c:orientation val="minMax"/>
        </c:scaling>
        <c:delete val="0"/>
        <c:axPos val="r"/>
        <c:majorGridlines>
          <c:spPr>
            <a:ln>
              <a:prstDash val="sysDash"/>
            </a:ln>
          </c:spPr>
        </c:majorGridlines>
        <c:numFmt formatCode="General" sourceLinked="1"/>
        <c:majorTickMark val="out"/>
        <c:minorTickMark val="none"/>
        <c:tickLblPos val="nextTo"/>
        <c:crossAx val="-2124510584"/>
        <c:crosses val="max"/>
        <c:crossBetween val="between"/>
      </c:valAx>
      <c:catAx>
        <c:axId val="-2124510584"/>
        <c:scaling>
          <c:orientation val="minMax"/>
        </c:scaling>
        <c:delete val="1"/>
        <c:axPos val="b"/>
        <c:majorTickMark val="out"/>
        <c:minorTickMark val="none"/>
        <c:tickLblPos val="nextTo"/>
        <c:crossAx val="-2124513656"/>
        <c:crosses val="autoZero"/>
        <c:auto val="1"/>
        <c:lblAlgn val="ctr"/>
        <c:lblOffset val="100"/>
        <c:noMultiLvlLbl val="0"/>
      </c:catAx>
    </c:plotArea>
    <c:legend>
      <c:legendPos val="r"/>
      <c:layout/>
      <c:overlay val="0"/>
      <c:txPr>
        <a:bodyPr/>
        <a:lstStyle/>
        <a:p>
          <a:pPr>
            <a:defRPr sz="10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200"/>
      </a:pPr>
      <a:endParaRPr lang="en-US"/>
    </a:p>
  </c:txPr>
  <c:externalData r:id="rId2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MPI only</c:v>
          </c:tx>
          <c:invertIfNegative val="0"/>
          <c:cat>
            <c:strRef>
              <c:f>hpcg!$B$4:$B$11</c:f>
              <c:strCache>
                <c:ptCount val="8"/>
                <c:pt idx="0">
                  <c:v>16</c:v>
                </c:pt>
                <c:pt idx="1">
                  <c:v>32</c:v>
                </c:pt>
                <c:pt idx="2">
                  <c:v>64</c:v>
                </c:pt>
                <c:pt idx="3">
                  <c:v>128</c:v>
                </c:pt>
                <c:pt idx="4">
                  <c:v>256</c:v>
                </c:pt>
                <c:pt idx="5">
                  <c:v>512</c:v>
                </c:pt>
                <c:pt idx="6">
                  <c:v>1K</c:v>
                </c:pt>
                <c:pt idx="7">
                  <c:v>2K</c:v>
                </c:pt>
              </c:strCache>
            </c:strRef>
          </c:cat>
          <c:val>
            <c:numRef>
              <c:f>hpcg!$C$4:$C$11</c:f>
              <c:numCache>
                <c:formatCode>General</c:formatCode>
                <c:ptCount val="8"/>
                <c:pt idx="0">
                  <c:v>7.09024</c:v>
                </c:pt>
                <c:pt idx="1">
                  <c:v>14.0069</c:v>
                </c:pt>
                <c:pt idx="2">
                  <c:v>25.3516</c:v>
                </c:pt>
                <c:pt idx="3">
                  <c:v>49.9567</c:v>
                </c:pt>
                <c:pt idx="4">
                  <c:v>78.2222</c:v>
                </c:pt>
                <c:pt idx="5">
                  <c:v>131.176</c:v>
                </c:pt>
                <c:pt idx="6">
                  <c:v>275.4209999999993</c:v>
                </c:pt>
                <c:pt idx="7">
                  <c:v>432.886</c:v>
                </c:pt>
              </c:numCache>
            </c:numRef>
          </c:val>
        </c:ser>
        <c:ser>
          <c:idx val="1"/>
          <c:order val="1"/>
          <c:tx>
            <c:v>MPI+ULT</c:v>
          </c:tx>
          <c:invertIfNegative val="0"/>
          <c:cat>
            <c:strRef>
              <c:f>hpcg!$B$4:$B$11</c:f>
              <c:strCache>
                <c:ptCount val="8"/>
                <c:pt idx="0">
                  <c:v>16</c:v>
                </c:pt>
                <c:pt idx="1">
                  <c:v>32</c:v>
                </c:pt>
                <c:pt idx="2">
                  <c:v>64</c:v>
                </c:pt>
                <c:pt idx="3">
                  <c:v>128</c:v>
                </c:pt>
                <c:pt idx="4">
                  <c:v>256</c:v>
                </c:pt>
                <c:pt idx="5">
                  <c:v>512</c:v>
                </c:pt>
                <c:pt idx="6">
                  <c:v>1K</c:v>
                </c:pt>
                <c:pt idx="7">
                  <c:v>2K</c:v>
                </c:pt>
              </c:strCache>
            </c:strRef>
          </c:cat>
          <c:val>
            <c:numRef>
              <c:f>hpcg!$D$4:$D$11</c:f>
              <c:numCache>
                <c:formatCode>General</c:formatCode>
                <c:ptCount val="8"/>
                <c:pt idx="0">
                  <c:v>6.88207</c:v>
                </c:pt>
                <c:pt idx="1">
                  <c:v>13.3488</c:v>
                </c:pt>
                <c:pt idx="2">
                  <c:v>22.5482</c:v>
                </c:pt>
                <c:pt idx="3">
                  <c:v>49.0335</c:v>
                </c:pt>
                <c:pt idx="4">
                  <c:v>82.6981</c:v>
                </c:pt>
                <c:pt idx="5">
                  <c:v>140.206</c:v>
                </c:pt>
                <c:pt idx="6">
                  <c:v>299.973</c:v>
                </c:pt>
                <c:pt idx="7">
                  <c:v>518.133</c:v>
                </c:pt>
              </c:numCache>
            </c:numRef>
          </c:val>
        </c:ser>
        <c:ser>
          <c:idx val="2"/>
          <c:order val="2"/>
          <c:tx>
            <c:v>MPI+Pthreads (ppn=16)</c:v>
          </c:tx>
          <c:invertIfNegative val="0"/>
          <c:cat>
            <c:strRef>
              <c:f>hpcg!$B$4:$B$11</c:f>
              <c:strCache>
                <c:ptCount val="8"/>
                <c:pt idx="0">
                  <c:v>16</c:v>
                </c:pt>
                <c:pt idx="1">
                  <c:v>32</c:v>
                </c:pt>
                <c:pt idx="2">
                  <c:v>64</c:v>
                </c:pt>
                <c:pt idx="3">
                  <c:v>128</c:v>
                </c:pt>
                <c:pt idx="4">
                  <c:v>256</c:v>
                </c:pt>
                <c:pt idx="5">
                  <c:v>512</c:v>
                </c:pt>
                <c:pt idx="6">
                  <c:v>1K</c:v>
                </c:pt>
                <c:pt idx="7">
                  <c:v>2K</c:v>
                </c:pt>
              </c:strCache>
            </c:strRef>
          </c:cat>
          <c:val>
            <c:numRef>
              <c:f>hpcg!$E$4:$E$11</c:f>
              <c:numCache>
                <c:formatCode>General</c:formatCode>
                <c:ptCount val="8"/>
                <c:pt idx="0">
                  <c:v>7.03536</c:v>
                </c:pt>
                <c:pt idx="1">
                  <c:v>12.7582</c:v>
                </c:pt>
                <c:pt idx="2">
                  <c:v>19.6316</c:v>
                </c:pt>
                <c:pt idx="3">
                  <c:v>37.1094</c:v>
                </c:pt>
                <c:pt idx="4">
                  <c:v>57.0807</c:v>
                </c:pt>
                <c:pt idx="5">
                  <c:v>111.688</c:v>
                </c:pt>
                <c:pt idx="6">
                  <c:v>196.971</c:v>
                </c:pt>
                <c:pt idx="7">
                  <c:v>384.155</c:v>
                </c:pt>
              </c:numCache>
            </c:numRef>
          </c:val>
        </c:ser>
        <c:ser>
          <c:idx val="3"/>
          <c:order val="3"/>
          <c:tx>
            <c:v>MPI+Pthreads (ppn=8)</c:v>
          </c:tx>
          <c:invertIfNegative val="0"/>
          <c:cat>
            <c:strRef>
              <c:f>hpcg!$B$4:$B$11</c:f>
              <c:strCache>
                <c:ptCount val="8"/>
                <c:pt idx="0">
                  <c:v>16</c:v>
                </c:pt>
                <c:pt idx="1">
                  <c:v>32</c:v>
                </c:pt>
                <c:pt idx="2">
                  <c:v>64</c:v>
                </c:pt>
                <c:pt idx="3">
                  <c:v>128</c:v>
                </c:pt>
                <c:pt idx="4">
                  <c:v>256</c:v>
                </c:pt>
                <c:pt idx="5">
                  <c:v>512</c:v>
                </c:pt>
                <c:pt idx="6">
                  <c:v>1K</c:v>
                </c:pt>
                <c:pt idx="7">
                  <c:v>2K</c:v>
                </c:pt>
              </c:strCache>
            </c:strRef>
          </c:cat>
          <c:val>
            <c:numRef>
              <c:f>hpcg!$F$4:$F$11</c:f>
              <c:numCache>
                <c:formatCode>General</c:formatCode>
                <c:ptCount val="8"/>
                <c:pt idx="0">
                  <c:v>3.73981</c:v>
                </c:pt>
                <c:pt idx="1">
                  <c:v>7.68876</c:v>
                </c:pt>
                <c:pt idx="2">
                  <c:v>11.7669</c:v>
                </c:pt>
                <c:pt idx="3">
                  <c:v>24.4342</c:v>
                </c:pt>
                <c:pt idx="4">
                  <c:v>46.6261</c:v>
                </c:pt>
                <c:pt idx="5">
                  <c:v>89.6874</c:v>
                </c:pt>
                <c:pt idx="6">
                  <c:v>157.887</c:v>
                </c:pt>
                <c:pt idx="7">
                  <c:v>307.9979999999993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124645336"/>
        <c:axId val="2047846200"/>
      </c:barChart>
      <c:lineChart>
        <c:grouping val="standard"/>
        <c:varyColors val="0"/>
        <c:ser>
          <c:idx val="4"/>
          <c:order val="4"/>
          <c:tx>
            <c:v>MPI+ULT vs. MPI only</c:v>
          </c:tx>
          <c:spPr>
            <a:ln w="25400">
              <a:solidFill>
                <a:srgbClr val="FF0000"/>
              </a:solidFill>
            </a:ln>
          </c:spPr>
          <c:marker>
            <c:symbol val="square"/>
            <c:size val="5"/>
            <c:spPr>
              <a:solidFill>
                <a:srgbClr val="FF0000"/>
              </a:solidFill>
              <a:ln>
                <a:solidFill>
                  <a:srgbClr val="FF0000"/>
                </a:solidFill>
              </a:ln>
            </c:spPr>
          </c:marker>
          <c:val>
            <c:numRef>
              <c:f>hpcg!$G$4:$G$11</c:f>
              <c:numCache>
                <c:formatCode>General</c:formatCode>
                <c:ptCount val="8"/>
                <c:pt idx="0">
                  <c:v>0.97063992</c:v>
                </c:pt>
                <c:pt idx="1">
                  <c:v>0.95301601</c:v>
                </c:pt>
                <c:pt idx="2">
                  <c:v>0.88941921</c:v>
                </c:pt>
                <c:pt idx="3">
                  <c:v>0.98152</c:v>
                </c:pt>
                <c:pt idx="4">
                  <c:v>1.0572203</c:v>
                </c:pt>
                <c:pt idx="5">
                  <c:v>1.0688388</c:v>
                </c:pt>
                <c:pt idx="6">
                  <c:v>1.0891435</c:v>
                </c:pt>
                <c:pt idx="7">
                  <c:v>1.1969271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24815944"/>
        <c:axId val="2047851688"/>
      </c:lineChart>
      <c:catAx>
        <c:axId val="-212464533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#Cores</a:t>
                </a:r>
              </a:p>
            </c:rich>
          </c:tx>
          <c:layout/>
          <c:overlay val="0"/>
        </c:title>
        <c:majorTickMark val="out"/>
        <c:minorTickMark val="none"/>
        <c:tickLblPos val="nextTo"/>
        <c:crossAx val="2047846200"/>
        <c:crosses val="autoZero"/>
        <c:auto val="1"/>
        <c:lblAlgn val="ctr"/>
        <c:lblOffset val="100"/>
        <c:noMultiLvlLbl val="0"/>
      </c:catAx>
      <c:valAx>
        <c:axId val="2047846200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HPCG (GFlop/s)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-2124645336"/>
        <c:crosses val="autoZero"/>
        <c:crossBetween val="between"/>
      </c:valAx>
      <c:valAx>
        <c:axId val="2047851688"/>
        <c:scaling>
          <c:orientation val="minMax"/>
        </c:scaling>
        <c:delete val="0"/>
        <c:axPos val="r"/>
        <c:majorGridlines>
          <c:spPr>
            <a:ln>
              <a:prstDash val="sysDash"/>
            </a:ln>
          </c:spPr>
        </c:majorGridlines>
        <c:numFmt formatCode="General" sourceLinked="1"/>
        <c:majorTickMark val="out"/>
        <c:minorTickMark val="none"/>
        <c:tickLblPos val="nextTo"/>
        <c:crossAx val="-2124815944"/>
        <c:crosses val="max"/>
        <c:crossBetween val="between"/>
      </c:valAx>
      <c:catAx>
        <c:axId val="-2124815944"/>
        <c:scaling>
          <c:orientation val="minMax"/>
        </c:scaling>
        <c:delete val="1"/>
        <c:axPos val="b"/>
        <c:majorTickMark val="out"/>
        <c:minorTickMark val="none"/>
        <c:tickLblPos val="nextTo"/>
        <c:crossAx val="2047851688"/>
        <c:crosses val="autoZero"/>
        <c:auto val="1"/>
        <c:lblAlgn val="ctr"/>
        <c:lblOffset val="100"/>
        <c:noMultiLvlLbl val="0"/>
      </c:catAx>
    </c:plotArea>
    <c:legend>
      <c:legendPos val="r"/>
      <c:layout/>
      <c:overlay val="0"/>
      <c:txPr>
        <a:bodyPr/>
        <a:lstStyle/>
        <a:p>
          <a:pPr>
            <a:defRPr sz="10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200"/>
      </a:pPr>
      <a:endParaRPr lang="en-US"/>
    </a:p>
  </c:txPr>
  <c:externalData r:id="rId2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7893F1-86E9-5C4D-8287-0327B338419C}" type="datetimeFigureOut">
              <a:rPr lang="en-US" smtClean="0"/>
              <a:t>8/26/15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1D6081-0B7A-9F49-B5FD-9E26BEDCE2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8410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D2E8D8-24B4-3647-BE77-7AC3841D8246}" type="datetimeFigureOut">
              <a:rPr lang="en-US" smtClean="0"/>
              <a:pPr/>
              <a:t>8/26/15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F6EE3-EB51-D543-BD02-3EDA7E034F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0484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08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082" algn="l" defTabSz="45708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165" algn="l" defTabSz="45708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250" algn="l" defTabSz="45708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332" algn="l" defTabSz="45708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415" algn="l" defTabSz="45708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500" algn="l" defTabSz="45708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580" algn="l" defTabSz="45708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665" algn="l" defTabSz="45708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slightly</a:t>
            </a:r>
            <a:r>
              <a:rPr lang="en-US" baseline="0" dirty="0" smtClean="0"/>
              <a:t> drop in #ULT=1/2 is because </a:t>
            </a:r>
            <a:r>
              <a:rPr lang="en-US" baseline="0" dirty="0" err="1" smtClean="0"/>
              <a:t>qthreads</a:t>
            </a:r>
            <a:r>
              <a:rPr lang="en-US" baseline="0" dirty="0" smtClean="0"/>
              <a:t> runtime cost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3F6EE3-EB51-D543-BD02-3EDA7E034FA7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1234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NOTE: The reason why </a:t>
            </a:r>
            <a:r>
              <a:rPr lang="en-US" dirty="0" err="1" smtClean="0"/>
              <a:t>MPI_Alltoall</a:t>
            </a:r>
            <a:r>
              <a:rPr lang="en-US" dirty="0" smtClean="0"/>
              <a:t> w/</a:t>
            </a:r>
            <a:r>
              <a:rPr lang="en-US" baseline="0" dirty="0" smtClean="0"/>
              <a:t> ULT is because the </a:t>
            </a:r>
            <a:r>
              <a:rPr lang="en-US" baseline="0" dirty="0" err="1" smtClean="0"/>
              <a:t>MPI_Ialltoall</a:t>
            </a:r>
            <a:r>
              <a:rPr lang="en-US" baseline="0" dirty="0" smtClean="0"/>
              <a:t> is not optimized as it is newly added after MPI-3, while </a:t>
            </a:r>
            <a:r>
              <a:rPr lang="en-US" baseline="0" dirty="0" err="1" smtClean="0"/>
              <a:t>MPI_Alltoall</a:t>
            </a:r>
            <a:r>
              <a:rPr lang="en-US" baseline="0" dirty="0" smtClean="0"/>
              <a:t> optimize the algorithm for different data sizes.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3F6EE3-EB51-D543-BD02-3EDA7E034FA7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5690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45708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 smtClean="0"/>
              <a:t>Models 3D PDE. 27-point stencil, communicate with up to 26 neighbors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3F6EE3-EB51-D543-BD02-3EDA7E034FA7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4771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45708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 smtClean="0"/>
              <a:t>Models 3D PDE. 27-point stencil, communicate with up to 26 neighbors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3F6EE3-EB51-D543-BD02-3EDA7E034FA7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4771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Relationship Id="rId3" Type="http://schemas.openxmlformats.org/officeDocument/2006/relationships/image" Target="../media/image5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HeaderBlu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096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9" descr="FooterBlu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800850"/>
            <a:ext cx="9144000" cy="65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7" descr="doe_black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4963" y="6456363"/>
            <a:ext cx="960437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4495800"/>
            <a:ext cx="6400800" cy="1752600"/>
          </a:xfrm>
        </p:spPr>
        <p:txBody>
          <a:bodyPr anchor="b"/>
          <a:lstStyle>
            <a:lvl1pPr marL="0" indent="0" algn="l">
              <a:buNone/>
              <a:defRPr>
                <a:solidFill>
                  <a:srgbClr val="4D504D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90600" y="1676400"/>
            <a:ext cx="7696200" cy="1752600"/>
          </a:xfrm>
        </p:spPr>
        <p:txBody>
          <a:bodyPr anchor="t">
            <a:normAutofit/>
          </a:bodyPr>
          <a:lstStyle>
            <a:lvl1pPr algn="l">
              <a:defRPr sz="3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138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charset="0"/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7F7F7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itchFamily="34" charset="0"/>
                <a:ea typeface="ＭＳ Ｐゴシック" pitchFamily="1" charset="-128"/>
                <a:cs typeface="+mn-cs"/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7F7F7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4BC473-63BF-E147-A2FE-AF72D963E92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207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charset="0"/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7F7F7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itchFamily="34" charset="0"/>
                <a:ea typeface="ＭＳ Ｐゴシック" pitchFamily="1" charset="-128"/>
                <a:cs typeface="+mn-cs"/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7F7F7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2ECC5A-8414-0F47-8337-7843F7A8AF9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66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 descr="SlideFooterBlu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34125"/>
            <a:ext cx="9144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0" descr="SlideHeaderBlu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charset="0"/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7F7F7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94997" y="6485688"/>
            <a:ext cx="6166064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183769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 smtClean="0"/>
              <a:t>MPI+ULT: Overlapping Communication and Computation with User-Level Threads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254235-45E4-5A45-B367-10800D256CD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347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4D504D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charset="0"/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7F7F7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itchFamily="34" charset="0"/>
                <a:ea typeface="ＭＳ Ｐゴシック" pitchFamily="1" charset="-128"/>
                <a:cs typeface="+mn-cs"/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7F7F7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D450FC-CA9A-C94E-B478-035CF078CEB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243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charset="0"/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7F7F7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itchFamily="34" charset="0"/>
                <a:ea typeface="ＭＳ Ｐゴシック" pitchFamily="1" charset="-128"/>
                <a:cs typeface="+mn-cs"/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7F7F7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A2DB9C-D913-624A-A87A-C55975C7FA4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972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charset="0"/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7F7F7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itchFamily="34" charset="0"/>
                <a:ea typeface="ＭＳ Ｐゴシック" pitchFamily="1" charset="-128"/>
                <a:cs typeface="+mn-cs"/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7F7F7F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CA13B5-5292-744C-A4C9-B550C127D2E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814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charset="0"/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7F7F7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itchFamily="34" charset="0"/>
                <a:ea typeface="ＭＳ Ｐゴシック" pitchFamily="1" charset="-128"/>
                <a:cs typeface="+mn-cs"/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7F7F7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2BFFB8-5C3C-634D-843D-4E909C44598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866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charset="0"/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7F7F7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itchFamily="34" charset="0"/>
                <a:ea typeface="ＭＳ Ｐゴシック" pitchFamily="1" charset="-128"/>
                <a:cs typeface="+mn-cs"/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7F7F7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6E8FEC-9876-EC44-B5A2-B30BC8B23E0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510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charset="0"/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7F7F7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itchFamily="34" charset="0"/>
                <a:ea typeface="ＭＳ Ｐゴシック" pitchFamily="1" charset="-128"/>
                <a:cs typeface="+mn-cs"/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7F7F7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16500F-73FA-CC45-9899-7E092867638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120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charset="0"/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7F7F7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itchFamily="34" charset="0"/>
                <a:ea typeface="ＭＳ Ｐゴシック" pitchFamily="1" charset="-128"/>
                <a:cs typeface="+mn-cs"/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7F7F7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FC3EB4-EF4C-B84F-A455-84BCD02852A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013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71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143000"/>
            <a:ext cx="8229600" cy="4983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58000" y="6492875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rgbClr val="BFBFBF"/>
                </a:solidFill>
                <a:latin typeface="Calibri" charset="0"/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fld id="{B81420A7-229A-234F-B71A-F7038FCE5D40}" type="slidenum">
              <a:rPr lang="en-US">
                <a:ea typeface="ＭＳ Ｐゴシック" charset="0"/>
                <a:cs typeface="ＭＳ Ｐゴシック" charset="0"/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8811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738" r:id="rId1"/>
    <p:sldLayoutId id="2147485739" r:id="rId2"/>
    <p:sldLayoutId id="2147485740" r:id="rId3"/>
    <p:sldLayoutId id="2147485741" r:id="rId4"/>
    <p:sldLayoutId id="2147485742" r:id="rId5"/>
    <p:sldLayoutId id="2147485743" r:id="rId6"/>
    <p:sldLayoutId id="2147485744" r:id="rId7"/>
    <p:sldLayoutId id="2147485745" r:id="rId8"/>
    <p:sldLayoutId id="2147485746" r:id="rId9"/>
    <p:sldLayoutId id="2147485747" r:id="rId10"/>
    <p:sldLayoutId id="2147485748" r:id="rId11"/>
  </p:sldLayoutIdLst>
  <p:hf hdr="0" ft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800" b="1" kern="1200">
          <a:solidFill>
            <a:srgbClr val="1F497D"/>
          </a:solidFill>
          <a:latin typeface="Trebuchet MS"/>
          <a:ea typeface="ＭＳ Ｐゴシック" pitchFamily="-112" charset="-128"/>
          <a:cs typeface="Trebuchet MS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2600" b="1">
          <a:solidFill>
            <a:srgbClr val="1F497D"/>
          </a:solidFill>
          <a:latin typeface="Trebuchet MS" pitchFamily="-112" charset="0"/>
          <a:ea typeface="ＭＳ Ｐゴシック" pitchFamily="-112" charset="-128"/>
          <a:cs typeface="Trebuchet MS" pitchFamily="34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2600" b="1">
          <a:solidFill>
            <a:srgbClr val="1F497D"/>
          </a:solidFill>
          <a:latin typeface="Trebuchet MS" pitchFamily="-112" charset="0"/>
          <a:ea typeface="ＭＳ Ｐゴシック" pitchFamily="-112" charset="-128"/>
          <a:cs typeface="Trebuchet MS" pitchFamily="34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2600" b="1">
          <a:solidFill>
            <a:srgbClr val="1F497D"/>
          </a:solidFill>
          <a:latin typeface="Trebuchet MS" pitchFamily="-112" charset="0"/>
          <a:ea typeface="ＭＳ Ｐゴシック" pitchFamily="-112" charset="-128"/>
          <a:cs typeface="Trebuchet MS" pitchFamily="34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2600" b="1">
          <a:solidFill>
            <a:srgbClr val="1F497D"/>
          </a:solidFill>
          <a:latin typeface="Trebuchet MS" pitchFamily="-112" charset="0"/>
          <a:ea typeface="ＭＳ Ｐゴシック" pitchFamily="-112" charset="-128"/>
          <a:cs typeface="Trebuchet MS" pitchFamily="34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-112" charset="0"/>
          <a:ea typeface="ＭＳ Ｐゴシック" pitchFamily="-112" charset="-128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-112" charset="0"/>
          <a:ea typeface="ＭＳ Ｐゴシック" pitchFamily="-112" charset="-128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-112" charset="0"/>
          <a:ea typeface="ＭＳ Ｐゴシック" pitchFamily="-112" charset="-128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-112" charset="0"/>
          <a:ea typeface="ＭＳ Ｐゴシック" pitchFamily="-112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Font typeface="Arial" charset="0"/>
        <a:buChar char="•"/>
        <a:defRPr sz="2400" kern="1200">
          <a:solidFill>
            <a:schemeClr val="accent5">
              <a:lumMod val="75000"/>
            </a:schemeClr>
          </a:solidFill>
          <a:latin typeface="+mn-lt"/>
          <a:ea typeface="ＭＳ Ｐゴシック" pitchFamily="-112" charset="-128"/>
          <a:cs typeface="ＭＳ Ｐゴシック" pitchFamily="-112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Font typeface="Arial" charset="0"/>
        <a:buChar char="–"/>
        <a:defRPr sz="2400" kern="1200">
          <a:solidFill>
            <a:schemeClr val="accent5">
              <a:lumMod val="75000"/>
            </a:schemeClr>
          </a:solidFill>
          <a:latin typeface="+mn-lt"/>
          <a:ea typeface="ＭＳ Ｐゴシック" pitchFamily="-112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Font typeface="Arial" charset="0"/>
        <a:buChar char="•"/>
        <a:defRPr sz="2000" kern="1200">
          <a:solidFill>
            <a:schemeClr val="accent5">
              <a:lumMod val="75000"/>
            </a:schemeClr>
          </a:solidFill>
          <a:latin typeface="+mn-lt"/>
          <a:ea typeface="ＭＳ Ｐゴシック" pitchFamily="-112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Font typeface="Arial" charset="0"/>
        <a:buChar char="–"/>
        <a:defRPr sz="2000" kern="1200">
          <a:solidFill>
            <a:schemeClr val="accent5">
              <a:lumMod val="75000"/>
            </a:schemeClr>
          </a:solidFill>
          <a:latin typeface="+mn-lt"/>
          <a:ea typeface="ＭＳ Ｐゴシック" pitchFamily="-112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Font typeface="Arial" charset="0"/>
        <a:buChar char="»"/>
        <a:defRPr sz="2000" kern="1200">
          <a:solidFill>
            <a:schemeClr val="accent5">
              <a:lumMod val="75000"/>
            </a:schemeClr>
          </a:solidFill>
          <a:latin typeface="+mn-lt"/>
          <a:ea typeface="ＭＳ Ｐゴシック" pitchFamily="-112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chart" Target="../charts/char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4" Type="http://schemas.openxmlformats.org/officeDocument/2006/relationships/chart" Target="../charts/chart4.xml"/><Relationship Id="rId5" Type="http://schemas.openxmlformats.org/officeDocument/2006/relationships/chart" Target="../charts/chart5.xml"/><Relationship Id="rId6" Type="http://schemas.openxmlformats.org/officeDocument/2006/relationships/chart" Target="../charts/chart6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9.xml"/><Relationship Id="rId3" Type="http://schemas.openxmlformats.org/officeDocument/2006/relationships/chart" Target="../charts/chart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e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e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2.x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371600" y="3429000"/>
            <a:ext cx="6400800" cy="2349652"/>
          </a:xfrm>
        </p:spPr>
        <p:txBody>
          <a:bodyPr anchor="t"/>
          <a:lstStyle/>
          <a:p>
            <a:pPr algn="ctr"/>
            <a:r>
              <a:rPr lang="en-US" sz="2800" b="1" dirty="0" smtClean="0">
                <a:solidFill>
                  <a:srgbClr val="333333"/>
                </a:solidFill>
              </a:rPr>
              <a:t>Huiwei Lu</a:t>
            </a:r>
            <a:r>
              <a:rPr lang="en-US" sz="2800" dirty="0" smtClean="0">
                <a:solidFill>
                  <a:srgbClr val="333333"/>
                </a:solidFill>
              </a:rPr>
              <a:t>,   </a:t>
            </a:r>
            <a:r>
              <a:rPr lang="en-US" sz="2800" dirty="0" err="1" smtClean="0">
                <a:solidFill>
                  <a:srgbClr val="333333"/>
                </a:solidFill>
              </a:rPr>
              <a:t>Sangmin</a:t>
            </a:r>
            <a:r>
              <a:rPr lang="en-US" sz="2800" dirty="0" smtClean="0">
                <a:solidFill>
                  <a:srgbClr val="333333"/>
                </a:solidFill>
              </a:rPr>
              <a:t> </a:t>
            </a:r>
            <a:r>
              <a:rPr lang="en-US" sz="2800" dirty="0" err="1" smtClean="0">
                <a:solidFill>
                  <a:srgbClr val="333333"/>
                </a:solidFill>
              </a:rPr>
              <a:t>Seo</a:t>
            </a:r>
            <a:r>
              <a:rPr lang="en-US" sz="2800" dirty="0" smtClean="0">
                <a:solidFill>
                  <a:srgbClr val="333333"/>
                </a:solidFill>
              </a:rPr>
              <a:t>,   Pavan Balaji</a:t>
            </a:r>
          </a:p>
          <a:p>
            <a:pPr algn="ctr"/>
            <a:r>
              <a:rPr lang="en-US" sz="1800" dirty="0">
                <a:latin typeface="Times New Roman"/>
                <a:cs typeface="Times New Roman"/>
              </a:rPr>
              <a:t>Mathematics and Computer Science Division</a:t>
            </a:r>
            <a:endParaRPr lang="en-US" sz="1800" dirty="0" smtClean="0">
              <a:latin typeface="Times New Roman"/>
              <a:cs typeface="Times New Roman"/>
            </a:endParaRPr>
          </a:p>
          <a:p>
            <a:pPr algn="ctr"/>
            <a:r>
              <a:rPr lang="en-US" sz="1800" dirty="0" smtClean="0">
                <a:latin typeface="Times New Roman"/>
                <a:cs typeface="Times New Roman"/>
              </a:rPr>
              <a:t>Argonne National Laboratory</a:t>
            </a:r>
          </a:p>
          <a:p>
            <a:pPr algn="ctr"/>
            <a:r>
              <a:rPr lang="en-US" sz="1800" dirty="0" smtClean="0">
                <a:latin typeface="Times New Roman"/>
                <a:cs typeface="Times New Roman"/>
              </a:rPr>
              <a:t>Aug 25, 2015</a:t>
            </a:r>
          </a:p>
          <a:p>
            <a:pPr algn="ctr"/>
            <a:r>
              <a:rPr lang="en-US" sz="1800" dirty="0" err="1" smtClean="0">
                <a:latin typeface="Times New Roman"/>
                <a:cs typeface="Times New Roman"/>
              </a:rPr>
              <a:t>huiweilu@anl.gov</a:t>
            </a:r>
            <a:r>
              <a:rPr lang="en-US" sz="1800" dirty="0" smtClean="0">
                <a:latin typeface="Times New Roman"/>
                <a:cs typeface="Times New Roman"/>
              </a:rPr>
              <a:t>, </a:t>
            </a:r>
            <a:r>
              <a:rPr lang="en-US" sz="1800" dirty="0" err="1" smtClean="0">
                <a:latin typeface="Times New Roman"/>
                <a:cs typeface="Times New Roman"/>
              </a:rPr>
              <a:t>sseo@anl.gov</a:t>
            </a:r>
            <a:r>
              <a:rPr lang="en-US" sz="1800" dirty="0" smtClean="0">
                <a:latin typeface="Times New Roman"/>
                <a:cs typeface="Times New Roman"/>
              </a:rPr>
              <a:t>, </a:t>
            </a:r>
            <a:r>
              <a:rPr lang="en-US" sz="1800" dirty="0" err="1" smtClean="0">
                <a:latin typeface="Times New Roman"/>
                <a:cs typeface="Times New Roman"/>
              </a:rPr>
              <a:t>balaji@</a:t>
            </a:r>
            <a:r>
              <a:rPr lang="en-US" sz="1800" dirty="0" err="1">
                <a:latin typeface="Times New Roman"/>
                <a:cs typeface="Times New Roman"/>
              </a:rPr>
              <a:t>anl.gov</a:t>
            </a:r>
            <a:endParaRPr lang="en-US" sz="1800" dirty="0" smtClean="0">
              <a:latin typeface="Times New Roman"/>
              <a:cs typeface="Times New Roman"/>
            </a:endParaRPr>
          </a:p>
          <a:p>
            <a:pPr algn="ctr"/>
            <a:endParaRPr lang="en-US" sz="1800" dirty="0" smtClean="0">
              <a:latin typeface="Times New Roman"/>
              <a:cs typeface="Times New Roman"/>
            </a:endParaRPr>
          </a:p>
          <a:p>
            <a:pPr algn="ctr"/>
            <a:r>
              <a:rPr lang="en-US" sz="1800" dirty="0"/>
              <a:t>17th IEEE International Conference on High Performance Computing and Communications (HPCC 2015)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MPI+ULT: Overlapping Communication and Computation with User-Level Threads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492875"/>
            <a:ext cx="2133600" cy="365125"/>
          </a:xfrm>
        </p:spPr>
        <p:txBody>
          <a:bodyPr/>
          <a:lstStyle/>
          <a:p>
            <a:fld id="{7F254235-45E4-5A45-B367-10800D256CD0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0552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 and Motivation</a:t>
            </a:r>
          </a:p>
          <a:p>
            <a:r>
              <a:rPr lang="en-US" dirty="0"/>
              <a:t>MPI+ULT Design and Implementation</a:t>
            </a:r>
          </a:p>
          <a:p>
            <a:r>
              <a:rPr lang="en-US" sz="3200" b="1" dirty="0">
                <a:solidFill>
                  <a:srgbClr val="000000"/>
                </a:solidFill>
              </a:rPr>
              <a:t>Micro-Benchmarks</a:t>
            </a:r>
          </a:p>
          <a:p>
            <a:r>
              <a:rPr lang="en-US" dirty="0" smtClean="0"/>
              <a:t>Applications</a:t>
            </a:r>
          </a:p>
          <a:p>
            <a:r>
              <a:rPr lang="en-US" dirty="0" smtClean="0"/>
              <a:t>Conclusion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54235-45E4-5A45-B367-10800D256CD0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9222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Intel x86_64 cluster named “Blues” at ANL</a:t>
            </a:r>
          </a:p>
          <a:p>
            <a:pPr lvl="1"/>
            <a:r>
              <a:rPr lang="en-US" dirty="0" smtClean="0"/>
              <a:t>each node has two Intel Sandy Bridge Pentium Xeon processor</a:t>
            </a:r>
          </a:p>
          <a:p>
            <a:pPr lvl="1"/>
            <a:r>
              <a:rPr lang="en-US" dirty="0" smtClean="0"/>
              <a:t>each node has 64 GB RAM</a:t>
            </a:r>
          </a:p>
          <a:p>
            <a:pPr lvl="1"/>
            <a:r>
              <a:rPr lang="en-US" dirty="0" smtClean="0"/>
              <a:t>310 nodes connected with </a:t>
            </a:r>
            <a:r>
              <a:rPr lang="en-US" dirty="0" err="1" smtClean="0"/>
              <a:t>QLogic</a:t>
            </a:r>
            <a:r>
              <a:rPr lang="en-US" dirty="0" smtClean="0"/>
              <a:t> inter-connect</a:t>
            </a:r>
          </a:p>
          <a:p>
            <a:r>
              <a:rPr lang="en-US" dirty="0" smtClean="0"/>
              <a:t>MPICH 3.1.3 </a:t>
            </a:r>
            <a:r>
              <a:rPr lang="en-US" dirty="0"/>
              <a:t>compiled with </a:t>
            </a:r>
            <a:r>
              <a:rPr lang="en-US" dirty="0" smtClean="0"/>
              <a:t>GCC 4.7.2</a:t>
            </a:r>
          </a:p>
          <a:p>
            <a:r>
              <a:rPr lang="en-US" dirty="0" smtClean="0"/>
              <a:t>ULT library uses </a:t>
            </a:r>
            <a:r>
              <a:rPr lang="en-US" dirty="0" err="1" smtClean="0"/>
              <a:t>Qthreads</a:t>
            </a:r>
            <a:r>
              <a:rPr lang="en-US" dirty="0" smtClean="0"/>
              <a:t> (developed at Sandia National Laboratory)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54235-45E4-5A45-B367-10800D256CD0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0320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Overhead of Kernel Threads vs. ULT in MPI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14728"/>
            <a:ext cx="8229600" cy="1178147"/>
          </a:xfrm>
        </p:spPr>
        <p:txBody>
          <a:bodyPr/>
          <a:lstStyle/>
          <a:p>
            <a:r>
              <a:rPr lang="en-US" sz="2000" dirty="0" smtClean="0"/>
              <a:t>Measuring the aggregate message rate of </a:t>
            </a:r>
            <a:r>
              <a:rPr lang="en-US" sz="2000" dirty="0" err="1" smtClean="0"/>
              <a:t>MPI_Send</a:t>
            </a:r>
            <a:r>
              <a:rPr lang="en-US" sz="2000" dirty="0"/>
              <a:t> </a:t>
            </a:r>
            <a:r>
              <a:rPr lang="en-US" sz="2000" dirty="0" smtClean="0"/>
              <a:t>with destination MPI_PROC_NULL</a:t>
            </a:r>
          </a:p>
          <a:p>
            <a:r>
              <a:rPr lang="en-US" sz="2000" dirty="0" smtClean="0"/>
              <a:t>The overhead </a:t>
            </a:r>
            <a:r>
              <a:rPr lang="en-US" sz="2000" dirty="0"/>
              <a:t>of </a:t>
            </a:r>
            <a:r>
              <a:rPr lang="en-US" sz="2000" dirty="0" smtClean="0"/>
              <a:t>MPI_THREAD_ULT is very small; for </a:t>
            </a:r>
            <a:r>
              <a:rPr lang="en-US" sz="2000" dirty="0" err="1" smtClean="0"/>
              <a:t>Pthreads</a:t>
            </a:r>
            <a:r>
              <a:rPr lang="en-US" sz="2000" dirty="0" smtClean="0"/>
              <a:t>, the message rate drop significantly because of lock contention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54235-45E4-5A45-B367-10800D256CD0}" type="slidenum">
              <a:rPr lang="en-US" smtClean="0"/>
              <a:pPr/>
              <a:t>12</a:t>
            </a:fld>
            <a:endParaRPr lang="en-US"/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86200974"/>
              </p:ext>
            </p:extLst>
          </p:nvPr>
        </p:nvGraphicFramePr>
        <p:xfrm>
          <a:off x="1768597" y="1317554"/>
          <a:ext cx="5592463" cy="39971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9115668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Overhead of Point-to-Point Communication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7490" y="5032532"/>
            <a:ext cx="8466394" cy="1681429"/>
          </a:xfrm>
        </p:spPr>
        <p:txBody>
          <a:bodyPr/>
          <a:lstStyle/>
          <a:p>
            <a:r>
              <a:rPr lang="en-US" dirty="0" smtClean="0"/>
              <a:t>The overhead of communicating with ULT is close to </a:t>
            </a:r>
            <a:r>
              <a:rPr lang="en-US" dirty="0" err="1" smtClean="0"/>
              <a:t>nonblocking</a:t>
            </a:r>
            <a:r>
              <a:rPr lang="en-US" dirty="0" smtClean="0"/>
              <a:t> MPI functions</a:t>
            </a:r>
          </a:p>
          <a:p>
            <a:r>
              <a:rPr lang="en-US" dirty="0" smtClean="0"/>
              <a:t>The overhead for ULT is from ULT creation and yielding. When the data size becomes bigger, the cost becomes relatively small.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54235-45E4-5A45-B367-10800D256CD0}" type="slidenum">
              <a:rPr lang="en-US" smtClean="0"/>
              <a:pPr/>
              <a:t>13</a:t>
            </a:fld>
            <a:endParaRPr lang="en-US"/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91761347"/>
              </p:ext>
            </p:extLst>
          </p:nvPr>
        </p:nvGraphicFramePr>
        <p:xfrm>
          <a:off x="1846145" y="1199342"/>
          <a:ext cx="5397326" cy="39390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10" name="Group 9"/>
          <p:cNvGrpSpPr/>
          <p:nvPr/>
        </p:nvGrpSpPr>
        <p:grpSpPr>
          <a:xfrm>
            <a:off x="5550192" y="1775496"/>
            <a:ext cx="1869662" cy="1081759"/>
            <a:chOff x="5550192" y="1775496"/>
            <a:chExt cx="1869662" cy="1081759"/>
          </a:xfrm>
        </p:grpSpPr>
        <p:cxnSp>
          <p:nvCxnSpPr>
            <p:cNvPr id="6" name="Straight Arrow Connector 5"/>
            <p:cNvCxnSpPr/>
            <p:nvPr/>
          </p:nvCxnSpPr>
          <p:spPr>
            <a:xfrm>
              <a:off x="5550192" y="1775496"/>
              <a:ext cx="0" cy="1081759"/>
            </a:xfrm>
            <a:prstGeom prst="straightConnector1">
              <a:avLst/>
            </a:prstGeom>
            <a:ln w="38100" cmpd="sng">
              <a:solidFill>
                <a:srgbClr val="FF0000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5644262" y="1900011"/>
              <a:ext cx="177559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potential overlap for computation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653948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Overhead of Collective Communication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126163"/>
            <a:ext cx="8229600" cy="38813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54235-45E4-5A45-B367-10800D256CD0}" type="slidenum">
              <a:rPr lang="en-US" smtClean="0"/>
              <a:pPr/>
              <a:t>14</a:t>
            </a:fld>
            <a:endParaRPr lang="en-US"/>
          </a:p>
        </p:txBody>
      </p:sp>
      <p:graphicFrame>
        <p:nvGraphicFramePr>
          <p:cNvPr id="10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98680920"/>
              </p:ext>
            </p:extLst>
          </p:nvPr>
        </p:nvGraphicFramePr>
        <p:xfrm>
          <a:off x="174987" y="1120265"/>
          <a:ext cx="4593167" cy="2806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3" name="Chart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98600416"/>
              </p:ext>
            </p:extLst>
          </p:nvPr>
        </p:nvGraphicFramePr>
        <p:xfrm>
          <a:off x="4546600" y="1202573"/>
          <a:ext cx="4597400" cy="2806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09560644"/>
              </p:ext>
            </p:extLst>
          </p:nvPr>
        </p:nvGraphicFramePr>
        <p:xfrm>
          <a:off x="174987" y="3690408"/>
          <a:ext cx="4597400" cy="28024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4" name="Chart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97372336"/>
              </p:ext>
            </p:extLst>
          </p:nvPr>
        </p:nvGraphicFramePr>
        <p:xfrm>
          <a:off x="4559300" y="3914916"/>
          <a:ext cx="4597400" cy="2806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pSp>
        <p:nvGrpSpPr>
          <p:cNvPr id="15" name="Group 14"/>
          <p:cNvGrpSpPr/>
          <p:nvPr/>
        </p:nvGrpSpPr>
        <p:grpSpPr>
          <a:xfrm>
            <a:off x="3116103" y="1249607"/>
            <a:ext cx="1869662" cy="1081759"/>
            <a:chOff x="5550192" y="1775496"/>
            <a:chExt cx="1869662" cy="1081759"/>
          </a:xfrm>
        </p:grpSpPr>
        <p:cxnSp>
          <p:nvCxnSpPr>
            <p:cNvPr id="16" name="Straight Arrow Connector 15"/>
            <p:cNvCxnSpPr/>
            <p:nvPr/>
          </p:nvCxnSpPr>
          <p:spPr>
            <a:xfrm>
              <a:off x="5550192" y="1775496"/>
              <a:ext cx="0" cy="1081759"/>
            </a:xfrm>
            <a:prstGeom prst="straightConnector1">
              <a:avLst/>
            </a:prstGeom>
            <a:ln w="38100" cmpd="sng">
              <a:solidFill>
                <a:srgbClr val="FF0000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5644262" y="1900011"/>
              <a:ext cx="177559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potential overlap for computation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18" name="Straight Arrow Connector 17"/>
          <p:cNvCxnSpPr/>
          <p:nvPr/>
        </p:nvCxnSpPr>
        <p:spPr>
          <a:xfrm>
            <a:off x="7360594" y="1479573"/>
            <a:ext cx="0" cy="540880"/>
          </a:xfrm>
          <a:prstGeom prst="straightConnector1">
            <a:avLst/>
          </a:prstGeom>
          <a:ln w="38100" cmpd="sng">
            <a:solidFill>
              <a:srgbClr val="FF0000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3116103" y="3795201"/>
            <a:ext cx="0" cy="837550"/>
          </a:xfrm>
          <a:prstGeom prst="straightConnector1">
            <a:avLst/>
          </a:prstGeom>
          <a:ln w="38100" cmpd="sng">
            <a:solidFill>
              <a:srgbClr val="FF0000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7360594" y="4009273"/>
            <a:ext cx="0" cy="837550"/>
          </a:xfrm>
          <a:prstGeom prst="straightConnector1">
            <a:avLst/>
          </a:prstGeom>
          <a:ln w="38100" cmpd="sng">
            <a:solidFill>
              <a:srgbClr val="FF0000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13238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Overlap in One-Sided Communication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200650"/>
            <a:ext cx="8229600" cy="1292225"/>
          </a:xfrm>
        </p:spPr>
        <p:txBody>
          <a:bodyPr/>
          <a:lstStyle/>
          <a:p>
            <a:r>
              <a:rPr lang="en-US" dirty="0"/>
              <a:t>The MPI one-sided synchronization call (</a:t>
            </a:r>
            <a:r>
              <a:rPr lang="en-US" i="1" dirty="0" err="1">
                <a:latin typeface="Times New Roman"/>
                <a:cs typeface="Times New Roman"/>
              </a:rPr>
              <a:t>MPI_Win_flush</a:t>
            </a:r>
            <a:r>
              <a:rPr lang="en-US" dirty="0" smtClean="0"/>
              <a:t>) can almost be fully </a:t>
            </a:r>
            <a:r>
              <a:rPr lang="en-US" dirty="0"/>
              <a:t>overlapped with </a:t>
            </a:r>
            <a:r>
              <a:rPr lang="en-US" dirty="0" smtClean="0"/>
              <a:t>computation</a:t>
            </a:r>
          </a:p>
          <a:p>
            <a:pPr lvl="1"/>
            <a:r>
              <a:rPr lang="en-US" dirty="0" smtClean="0"/>
              <a:t>For #ULT=16, 90% of RMA time is overlapped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54235-45E4-5A45-B367-10800D256CD0}" type="slidenum">
              <a:rPr lang="en-US" smtClean="0"/>
              <a:pPr/>
              <a:t>15</a:t>
            </a:fld>
            <a:endParaRPr lang="en-US"/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94603623"/>
              </p:ext>
            </p:extLst>
          </p:nvPr>
        </p:nvGraphicFramePr>
        <p:xfrm>
          <a:off x="457200" y="1316360"/>
          <a:ext cx="5924550" cy="3543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561456" y="1610880"/>
            <a:ext cx="2462671" cy="1754327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Times New Roman"/>
                <a:cs typeface="Times New Roman"/>
              </a:rPr>
              <a:t>for </a:t>
            </a:r>
            <a:r>
              <a:rPr lang="en-US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i</a:t>
            </a:r>
            <a:r>
              <a:rPr lang="en-US" dirty="0" smtClean="0">
                <a:solidFill>
                  <a:srgbClr val="000000"/>
                </a:solidFill>
                <a:latin typeface="Times New Roman"/>
                <a:cs typeface="Times New Roman"/>
              </a:rPr>
              <a:t> = 0 to NUM_ITER:</a:t>
            </a:r>
          </a:p>
          <a:p>
            <a:r>
              <a:rPr lang="en-US" dirty="0" smtClean="0">
                <a:solidFill>
                  <a:srgbClr val="000000"/>
                </a:solidFill>
                <a:latin typeface="Times New Roman"/>
                <a:cs typeface="Times New Roman"/>
              </a:rPr>
              <a:t>    </a:t>
            </a:r>
            <a:r>
              <a:rPr lang="en-US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MPI_Get</a:t>
            </a:r>
            <a:endParaRPr lang="en-US" dirty="0" smtClean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Times New Roman"/>
                <a:cs typeface="Times New Roman"/>
              </a:rPr>
              <a:t>    </a:t>
            </a:r>
            <a:r>
              <a:rPr lang="en-US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MPI_Win_flush</a:t>
            </a:r>
            <a:endParaRPr lang="en-US" dirty="0" smtClean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Times New Roman"/>
                <a:cs typeface="Times New Roman"/>
              </a:rPr>
              <a:t>    computation</a:t>
            </a:r>
          </a:p>
          <a:p>
            <a:r>
              <a:rPr lang="en-US" dirty="0" smtClean="0">
                <a:solidFill>
                  <a:srgbClr val="000000"/>
                </a:solidFill>
                <a:latin typeface="Times New Roman"/>
                <a:cs typeface="Times New Roman"/>
              </a:rPr>
              <a:t>    </a:t>
            </a:r>
            <a:r>
              <a:rPr lang="en-US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MPI_Accumulate</a:t>
            </a:r>
            <a:endParaRPr lang="en-US" dirty="0" smtClean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Times New Roman"/>
                <a:cs typeface="Times New Roman"/>
              </a:rPr>
              <a:t>    </a:t>
            </a:r>
            <a:r>
              <a:rPr lang="en-US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MPI_Win_flush</a:t>
            </a:r>
            <a:endParaRPr lang="en-US" dirty="0" smtClean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561456" y="1229790"/>
            <a:ext cx="14610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For each </a:t>
            </a:r>
            <a:r>
              <a:rPr lang="en-US" dirty="0" smtClean="0">
                <a:solidFill>
                  <a:srgbClr val="000000"/>
                </a:solidFill>
              </a:rPr>
              <a:t>ULT: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05358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 and Motivation</a:t>
            </a:r>
          </a:p>
          <a:p>
            <a:r>
              <a:rPr lang="en-US" dirty="0"/>
              <a:t>MPI+ULT Design and Implementation</a:t>
            </a:r>
          </a:p>
          <a:p>
            <a:r>
              <a:rPr lang="en-US" dirty="0"/>
              <a:t>Micro-Benchmarks</a:t>
            </a:r>
          </a:p>
          <a:p>
            <a:r>
              <a:rPr lang="en-US" sz="3200" b="1" dirty="0" smtClean="0">
                <a:solidFill>
                  <a:srgbClr val="000000"/>
                </a:solidFill>
              </a:rPr>
              <a:t>Applications</a:t>
            </a:r>
            <a:endParaRPr lang="en-US" sz="3200" b="1" dirty="0">
              <a:solidFill>
                <a:srgbClr val="000000"/>
              </a:solidFill>
            </a:endParaRPr>
          </a:p>
          <a:p>
            <a:r>
              <a:rPr lang="en-US" dirty="0" smtClean="0"/>
              <a:t>Conclusion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54235-45E4-5A45-B367-10800D256CD0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1563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732" y="1078453"/>
            <a:ext cx="4411314" cy="541442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High Performance Conjugate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Gradient </a:t>
            </a:r>
            <a:r>
              <a:rPr lang="en-US" dirty="0"/>
              <a:t>(HPCG)</a:t>
            </a:r>
          </a:p>
          <a:p>
            <a:pPr lvl="1"/>
            <a:r>
              <a:rPr lang="en-US" dirty="0"/>
              <a:t>Solves </a:t>
            </a:r>
            <a:r>
              <a:rPr lang="en-US" i="1" dirty="0">
                <a:latin typeface="Times New Roman"/>
                <a:cs typeface="Times New Roman"/>
              </a:rPr>
              <a:t>Ax=b</a:t>
            </a:r>
            <a:r>
              <a:rPr lang="en-US" dirty="0"/>
              <a:t>, large and sparse </a:t>
            </a:r>
            <a:r>
              <a:rPr lang="en-US" dirty="0" smtClean="0"/>
              <a:t>matrix</a:t>
            </a:r>
            <a:endParaRPr lang="en-US" dirty="0"/>
          </a:p>
          <a:p>
            <a:r>
              <a:rPr lang="en-US" dirty="0" smtClean="0"/>
              <a:t>Hiding </a:t>
            </a:r>
            <a:r>
              <a:rPr lang="en-US" b="1" dirty="0" smtClean="0">
                <a:solidFill>
                  <a:srgbClr val="FF0000"/>
                </a:solidFill>
              </a:rPr>
              <a:t>Global Collective Communication</a:t>
            </a:r>
          </a:p>
          <a:p>
            <a:pPr lvl="1"/>
            <a:r>
              <a:rPr lang="en-US" dirty="0" smtClean="0"/>
              <a:t>at end of each iteration, do DDOT to calculate tolerance (vector multiplication + </a:t>
            </a:r>
            <a:r>
              <a:rPr lang="en-US" dirty="0" err="1" smtClean="0"/>
              <a:t>MPI_Allreduce</a:t>
            </a:r>
            <a:r>
              <a:rPr lang="en-US" dirty="0" smtClean="0"/>
              <a:t>)</a:t>
            </a:r>
            <a:endParaRPr lang="en-US" dirty="0" smtClean="0"/>
          </a:p>
          <a:p>
            <a:pPr lvl="1"/>
            <a:r>
              <a:rPr lang="en-US" dirty="0" smtClean="0"/>
              <a:t>overlap </a:t>
            </a:r>
            <a:r>
              <a:rPr lang="en-US" dirty="0" smtClean="0"/>
              <a:t>communication and computation </a:t>
            </a:r>
            <a:r>
              <a:rPr lang="en-US" dirty="0" smtClean="0"/>
              <a:t>(overlap DDOT with MG in the next iteration)</a:t>
            </a:r>
            <a:endParaRPr lang="en-US" dirty="0" smtClean="0"/>
          </a:p>
          <a:p>
            <a:pPr lvl="1"/>
            <a:r>
              <a:rPr lang="en-US" dirty="0" smtClean="0"/>
              <a:t>fork a ULT to do </a:t>
            </a:r>
            <a:r>
              <a:rPr lang="en-US" dirty="0" err="1" smtClean="0"/>
              <a:t>ult_ddot</a:t>
            </a:r>
            <a:r>
              <a:rPr lang="en-US" dirty="0" smtClean="0"/>
              <a:t> and join in the next iteration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54235-45E4-5A45-B367-10800D256CD0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75" name="TextBox 74"/>
          <p:cNvSpPr txBox="1"/>
          <p:nvPr/>
        </p:nvSpPr>
        <p:spPr>
          <a:xfrm>
            <a:off x="4950292" y="3459954"/>
            <a:ext cx="3830100" cy="1846659"/>
          </a:xfrm>
          <a:prstGeom prst="rect">
            <a:avLst/>
          </a:prstGeom>
          <a:solidFill>
            <a:srgbClr val="C6D9F1">
              <a:alpha val="20000"/>
            </a:srgbClr>
          </a:solidFill>
          <a:ln>
            <a:solidFill>
              <a:srgbClr val="1F497D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Times New Roman"/>
                <a:cs typeface="Times New Roman"/>
              </a:rPr>
              <a:t>for </a:t>
            </a:r>
            <a:r>
              <a:rPr lang="en-US" sz="16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k </a:t>
            </a:r>
            <a:r>
              <a:rPr lang="en-US" sz="1600" dirty="0">
                <a:solidFill>
                  <a:srgbClr val="000000"/>
                </a:solidFill>
                <a:latin typeface="Times New Roman"/>
                <a:cs typeface="Times New Roman"/>
              </a:rPr>
              <a:t>= </a:t>
            </a:r>
            <a:r>
              <a:rPr lang="en-US" sz="16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[1: </a:t>
            </a:r>
            <a:r>
              <a:rPr lang="en-US" sz="16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max_iter</a:t>
            </a:r>
            <a:r>
              <a:rPr lang="en-US" sz="16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]:</a:t>
            </a:r>
            <a:endParaRPr lang="en-US" sz="1600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r>
              <a:rPr lang="en-US" sz="16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   MG</a:t>
            </a:r>
            <a:r>
              <a:rPr lang="en-US" sz="1600" dirty="0">
                <a:solidFill>
                  <a:srgbClr val="000000"/>
                </a:solidFill>
                <a:latin typeface="Times New Roman"/>
                <a:cs typeface="Times New Roman"/>
              </a:rPr>
              <a:t>(A, r, z)</a:t>
            </a:r>
            <a:r>
              <a:rPr lang="en-US" sz="16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  if k &gt; 1: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       </a:t>
            </a:r>
            <a:r>
              <a:rPr lang="en-US" sz="1600" b="1" i="1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ult_join</a:t>
            </a:r>
            <a:r>
              <a:rPr lang="en-US" sz="16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(</a:t>
            </a:r>
            <a:r>
              <a:rPr lang="en-US" sz="1600" b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thread</a:t>
            </a:r>
            <a:r>
              <a:rPr lang="en-US" sz="16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      if (</a:t>
            </a:r>
            <a:r>
              <a:rPr lang="en-US" sz="16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normr</a:t>
            </a:r>
            <a:r>
              <a:rPr lang="en-US" sz="16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&lt;= tolerance) break;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   ……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   </a:t>
            </a:r>
            <a:r>
              <a:rPr lang="en-US" sz="1600" b="1" i="1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ult_fork</a:t>
            </a:r>
            <a:r>
              <a:rPr lang="en-US" sz="16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(</a:t>
            </a:r>
            <a:r>
              <a:rPr lang="en-US" sz="1600" b="1" dirty="0" err="1" smtClean="0">
                <a:solidFill>
                  <a:srgbClr val="FF0000"/>
                </a:solidFill>
                <a:latin typeface="Times New Roman"/>
                <a:cs typeface="Times New Roman"/>
              </a:rPr>
              <a:t>ult_ddot</a:t>
            </a:r>
            <a:r>
              <a:rPr lang="en-US" sz="16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, &amp;</a:t>
            </a:r>
            <a:r>
              <a:rPr lang="en-US" sz="16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param</a:t>
            </a:r>
            <a:r>
              <a:rPr lang="en-US" sz="16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, &amp;</a:t>
            </a:r>
            <a:r>
              <a:rPr lang="en-US" sz="1600" b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thread</a:t>
            </a:r>
            <a:r>
              <a:rPr lang="en-US" sz="16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)</a:t>
            </a:r>
          </a:p>
        </p:txBody>
      </p:sp>
      <p:sp>
        <p:nvSpPr>
          <p:cNvPr id="78" name="Title 1"/>
          <p:cNvSpPr>
            <a:spLocks noGrp="1"/>
          </p:cNvSpPr>
          <p:nvPr>
            <p:ph type="title"/>
          </p:nvPr>
        </p:nvSpPr>
        <p:spPr>
          <a:xfrm>
            <a:off x="457200" y="188147"/>
            <a:ext cx="7403759" cy="636259"/>
          </a:xfrm>
        </p:spPr>
        <p:txBody>
          <a:bodyPr/>
          <a:lstStyle/>
          <a:p>
            <a:r>
              <a:rPr lang="en-US" dirty="0" smtClean="0"/>
              <a:t>Application: HPCG</a:t>
            </a:r>
            <a:endParaRPr lang="en-US" dirty="0"/>
          </a:p>
        </p:txBody>
      </p:sp>
      <p:sp>
        <p:nvSpPr>
          <p:cNvPr id="92" name="Rectangle 91"/>
          <p:cNvSpPr/>
          <p:nvPr/>
        </p:nvSpPr>
        <p:spPr>
          <a:xfrm>
            <a:off x="7741315" y="3500427"/>
            <a:ext cx="92845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HPCG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4501945" y="1026096"/>
            <a:ext cx="1722431" cy="1882623"/>
            <a:chOff x="5993411" y="786622"/>
            <a:chExt cx="1722431" cy="1882623"/>
          </a:xfrm>
        </p:grpSpPr>
        <p:sp>
          <p:nvSpPr>
            <p:cNvPr id="10" name="Parallelogram 9"/>
            <p:cNvSpPr/>
            <p:nvPr/>
          </p:nvSpPr>
          <p:spPr>
            <a:xfrm>
              <a:off x="6028513" y="823248"/>
              <a:ext cx="1646590" cy="638176"/>
            </a:xfrm>
            <a:prstGeom prst="parallelogram">
              <a:avLst>
                <a:gd name="adj" fmla="val 75070"/>
              </a:avLst>
            </a:prstGeom>
            <a:noFill/>
            <a:ln w="28575" cmpd="sng">
              <a:solidFill>
                <a:srgbClr val="1F497D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Connector 10"/>
            <p:cNvCxnSpPr>
              <a:stCxn id="10" idx="5"/>
              <a:endCxn id="10" idx="2"/>
            </p:cNvCxnSpPr>
            <p:nvPr/>
          </p:nvCxnSpPr>
          <p:spPr>
            <a:xfrm>
              <a:off x="6268052" y="1142336"/>
              <a:ext cx="1167512" cy="0"/>
            </a:xfrm>
            <a:prstGeom prst="line">
              <a:avLst/>
            </a:prstGeom>
            <a:ln w="12700" cmpd="sng">
              <a:solidFill>
                <a:srgbClr val="1F497D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stCxn id="10" idx="3"/>
              <a:endCxn id="10" idx="1"/>
            </p:cNvCxnSpPr>
            <p:nvPr/>
          </p:nvCxnSpPr>
          <p:spPr>
            <a:xfrm flipV="1">
              <a:off x="6612269" y="823248"/>
              <a:ext cx="479078" cy="638176"/>
            </a:xfrm>
            <a:prstGeom prst="line">
              <a:avLst/>
            </a:prstGeom>
            <a:ln w="12700" cmpd="sng">
              <a:solidFill>
                <a:srgbClr val="1F497D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Parallelogram 12"/>
            <p:cNvSpPr/>
            <p:nvPr/>
          </p:nvSpPr>
          <p:spPr>
            <a:xfrm>
              <a:off x="6028513" y="1409608"/>
              <a:ext cx="1646590" cy="638176"/>
            </a:xfrm>
            <a:prstGeom prst="parallelogram">
              <a:avLst>
                <a:gd name="adj" fmla="val 75070"/>
              </a:avLst>
            </a:prstGeom>
            <a:noFill/>
            <a:ln>
              <a:solidFill>
                <a:srgbClr val="1F497D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Connector 13"/>
            <p:cNvCxnSpPr>
              <a:stCxn id="13" idx="5"/>
              <a:endCxn id="13" idx="2"/>
            </p:cNvCxnSpPr>
            <p:nvPr/>
          </p:nvCxnSpPr>
          <p:spPr>
            <a:xfrm>
              <a:off x="6268052" y="1728696"/>
              <a:ext cx="1167512" cy="0"/>
            </a:xfrm>
            <a:prstGeom prst="line">
              <a:avLst/>
            </a:prstGeom>
            <a:ln w="12700" cmpd="sng">
              <a:solidFill>
                <a:srgbClr val="1F497D"/>
              </a:solidFill>
              <a:prstDash val="sysDash"/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13" idx="3"/>
              <a:endCxn id="13" idx="1"/>
            </p:cNvCxnSpPr>
            <p:nvPr/>
          </p:nvCxnSpPr>
          <p:spPr>
            <a:xfrm flipV="1">
              <a:off x="6612269" y="1409608"/>
              <a:ext cx="479078" cy="638176"/>
            </a:xfrm>
            <a:prstGeom prst="line">
              <a:avLst/>
            </a:prstGeom>
            <a:ln w="12700" cmpd="sng">
              <a:solidFill>
                <a:srgbClr val="1F497D"/>
              </a:solidFill>
              <a:prstDash val="sysDash"/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Parallelogram 15"/>
            <p:cNvSpPr/>
            <p:nvPr/>
          </p:nvSpPr>
          <p:spPr>
            <a:xfrm>
              <a:off x="6028513" y="1995968"/>
              <a:ext cx="1646590" cy="638176"/>
            </a:xfrm>
            <a:prstGeom prst="parallelogram">
              <a:avLst>
                <a:gd name="adj" fmla="val 75070"/>
              </a:avLst>
            </a:prstGeom>
            <a:noFill/>
            <a:ln>
              <a:solidFill>
                <a:srgbClr val="1F497D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Connector 16"/>
            <p:cNvCxnSpPr>
              <a:stCxn id="16" idx="5"/>
              <a:endCxn id="16" idx="2"/>
            </p:cNvCxnSpPr>
            <p:nvPr/>
          </p:nvCxnSpPr>
          <p:spPr>
            <a:xfrm>
              <a:off x="6268052" y="2315056"/>
              <a:ext cx="1167512" cy="0"/>
            </a:xfrm>
            <a:prstGeom prst="line">
              <a:avLst/>
            </a:prstGeom>
            <a:ln w="12700" cmpd="sng">
              <a:solidFill>
                <a:srgbClr val="1F497D"/>
              </a:solidFill>
              <a:prstDash val="sysDash"/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16" idx="3"/>
              <a:endCxn id="16" idx="1"/>
            </p:cNvCxnSpPr>
            <p:nvPr/>
          </p:nvCxnSpPr>
          <p:spPr>
            <a:xfrm flipV="1">
              <a:off x="6612269" y="1995968"/>
              <a:ext cx="479078" cy="638176"/>
            </a:xfrm>
            <a:prstGeom prst="line">
              <a:avLst/>
            </a:prstGeom>
            <a:ln w="12700" cmpd="sng">
              <a:solidFill>
                <a:srgbClr val="1F497D"/>
              </a:solidFill>
              <a:prstDash val="sysDash"/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16" idx="3"/>
              <a:endCxn id="10" idx="3"/>
            </p:cNvCxnSpPr>
            <p:nvPr/>
          </p:nvCxnSpPr>
          <p:spPr>
            <a:xfrm flipV="1">
              <a:off x="6612269" y="1461424"/>
              <a:ext cx="0" cy="1172720"/>
            </a:xfrm>
            <a:prstGeom prst="line">
              <a:avLst/>
            </a:prstGeom>
            <a:ln w="12700" cmpd="sng">
              <a:solidFill>
                <a:srgbClr val="1F497D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V="1">
              <a:off x="6034504" y="1461424"/>
              <a:ext cx="0" cy="1172720"/>
            </a:xfrm>
            <a:prstGeom prst="line">
              <a:avLst/>
            </a:prstGeom>
            <a:ln w="28575" cmpd="sng">
              <a:solidFill>
                <a:srgbClr val="1F497D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V="1">
              <a:off x="7201663" y="1461424"/>
              <a:ext cx="0" cy="1172720"/>
            </a:xfrm>
            <a:prstGeom prst="line">
              <a:avLst/>
            </a:prstGeom>
            <a:ln w="28575" cmpd="sng">
              <a:solidFill>
                <a:srgbClr val="1F497D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V="1">
              <a:off x="7675103" y="823248"/>
              <a:ext cx="0" cy="1172720"/>
            </a:xfrm>
            <a:prstGeom prst="line">
              <a:avLst/>
            </a:prstGeom>
            <a:ln w="12700" cmpd="sng">
              <a:solidFill>
                <a:srgbClr val="1F497D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V="1">
              <a:off x="7091347" y="823248"/>
              <a:ext cx="0" cy="1172720"/>
            </a:xfrm>
            <a:prstGeom prst="line">
              <a:avLst/>
            </a:prstGeom>
            <a:ln w="12700" cmpd="sng">
              <a:solidFill>
                <a:srgbClr val="1F497D"/>
              </a:solidFill>
              <a:prstDash val="sysDash"/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V="1">
              <a:off x="6506402" y="823248"/>
              <a:ext cx="0" cy="1172720"/>
            </a:xfrm>
            <a:prstGeom prst="line">
              <a:avLst/>
            </a:prstGeom>
            <a:ln w="12700" cmpd="sng">
              <a:solidFill>
                <a:srgbClr val="1F497D"/>
              </a:solidFill>
              <a:prstDash val="sysDash"/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V="1">
              <a:off x="7435564" y="1143000"/>
              <a:ext cx="0" cy="1172720"/>
            </a:xfrm>
            <a:prstGeom prst="line">
              <a:avLst/>
            </a:prstGeom>
            <a:ln w="12700" cmpd="sng">
              <a:solidFill>
                <a:srgbClr val="1F497D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V="1">
              <a:off x="6268052" y="1142336"/>
              <a:ext cx="0" cy="1172720"/>
            </a:xfrm>
            <a:prstGeom prst="line">
              <a:avLst/>
            </a:prstGeom>
            <a:ln w="12700" cmpd="sng">
              <a:solidFill>
                <a:srgbClr val="1F497D"/>
              </a:solidFill>
              <a:prstDash val="sysDash"/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V="1">
              <a:off x="6858000" y="1142336"/>
              <a:ext cx="0" cy="1172720"/>
            </a:xfrm>
            <a:prstGeom prst="line">
              <a:avLst/>
            </a:prstGeom>
            <a:ln w="12700" cmpd="sng">
              <a:solidFill>
                <a:srgbClr val="1F497D"/>
              </a:solidFill>
              <a:prstDash val="sysDash"/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6034504" y="2632620"/>
              <a:ext cx="1167159" cy="1524"/>
            </a:xfrm>
            <a:prstGeom prst="line">
              <a:avLst/>
            </a:prstGeom>
            <a:ln w="28575" cmpd="sng">
              <a:solidFill>
                <a:srgbClr val="1F497D"/>
              </a:solidFill>
              <a:prstDash val="solid"/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6028513" y="2047784"/>
              <a:ext cx="1167512" cy="0"/>
            </a:xfrm>
            <a:prstGeom prst="line">
              <a:avLst/>
            </a:prstGeom>
            <a:ln w="12700" cmpd="sng">
              <a:solidFill>
                <a:srgbClr val="1F497D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V="1">
              <a:off x="7201663" y="1403258"/>
              <a:ext cx="479078" cy="638176"/>
            </a:xfrm>
            <a:prstGeom prst="line">
              <a:avLst/>
            </a:prstGeom>
            <a:ln w="12700" cmpd="sng">
              <a:solidFill>
                <a:srgbClr val="1F497D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V="1">
              <a:off x="7201663" y="1995968"/>
              <a:ext cx="479078" cy="638176"/>
            </a:xfrm>
            <a:prstGeom prst="line">
              <a:avLst/>
            </a:prstGeom>
            <a:ln w="28575" cmpd="sng">
              <a:solidFill>
                <a:srgbClr val="1F497D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V="1">
              <a:off x="7680741" y="821724"/>
              <a:ext cx="0" cy="1172720"/>
            </a:xfrm>
            <a:prstGeom prst="line">
              <a:avLst/>
            </a:prstGeom>
            <a:ln w="28575" cmpd="sng">
              <a:solidFill>
                <a:srgbClr val="1F497D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Oval 32"/>
            <p:cNvSpPr/>
            <p:nvPr/>
          </p:nvSpPr>
          <p:spPr>
            <a:xfrm>
              <a:off x="6813326" y="1696787"/>
              <a:ext cx="70203" cy="70203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7400462" y="1696787"/>
              <a:ext cx="70203" cy="70203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7640001" y="788146"/>
              <a:ext cx="70203" cy="70203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7166561" y="1426322"/>
              <a:ext cx="70203" cy="70203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7400462" y="1107234"/>
              <a:ext cx="70203" cy="70203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7166561" y="1995968"/>
              <a:ext cx="70203" cy="70203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7645639" y="1374506"/>
              <a:ext cx="70203" cy="70203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7645639" y="1959342"/>
              <a:ext cx="70203" cy="70203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7400462" y="2279954"/>
              <a:ext cx="70203" cy="70203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7166561" y="2599042"/>
              <a:ext cx="70203" cy="70203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6822898" y="1107898"/>
              <a:ext cx="70203" cy="70203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6826026" y="2277443"/>
              <a:ext cx="70203" cy="70203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6577167" y="2599042"/>
              <a:ext cx="70203" cy="70203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5993411" y="2597518"/>
              <a:ext cx="70203" cy="70203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7056245" y="1957691"/>
              <a:ext cx="70203" cy="70203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7056245" y="1374506"/>
              <a:ext cx="70203" cy="70203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7056245" y="786622"/>
              <a:ext cx="70203" cy="70203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6577167" y="2012682"/>
              <a:ext cx="70203" cy="70203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6577167" y="1426322"/>
              <a:ext cx="70203" cy="70203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6232950" y="2277443"/>
              <a:ext cx="70203" cy="70203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6471300" y="1957691"/>
              <a:ext cx="70203" cy="70203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Oval 53"/>
            <p:cNvSpPr/>
            <p:nvPr/>
          </p:nvSpPr>
          <p:spPr>
            <a:xfrm>
              <a:off x="6471300" y="788146"/>
              <a:ext cx="70203" cy="70203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5996227" y="1423147"/>
              <a:ext cx="70203" cy="70203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5993411" y="2006332"/>
              <a:ext cx="70203" cy="70203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>
              <a:off x="6232950" y="1693594"/>
              <a:ext cx="70203" cy="70203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Oval 57"/>
            <p:cNvSpPr/>
            <p:nvPr/>
          </p:nvSpPr>
          <p:spPr>
            <a:xfrm>
              <a:off x="6232950" y="1107898"/>
              <a:ext cx="70203" cy="70203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9" name="Oval 58"/>
            <p:cNvSpPr/>
            <p:nvPr/>
          </p:nvSpPr>
          <p:spPr>
            <a:xfrm>
              <a:off x="6471300" y="1374506"/>
              <a:ext cx="70203" cy="70203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6649040" y="1711412"/>
              <a:ext cx="55916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 smtClean="0">
                  <a:solidFill>
                    <a:schemeClr val="tx2"/>
                  </a:solidFill>
                  <a:latin typeface="Times"/>
                  <a:cs typeface="Times"/>
                </a:rPr>
                <a:t>(</a:t>
              </a:r>
              <a:r>
                <a:rPr lang="en-US" sz="1200" i="1" dirty="0" err="1" smtClean="0">
                  <a:solidFill>
                    <a:schemeClr val="tx2"/>
                  </a:solidFill>
                  <a:latin typeface="Times"/>
                  <a:cs typeface="Times"/>
                </a:rPr>
                <a:t>i,j,k</a:t>
              </a:r>
              <a:r>
                <a:rPr lang="en-US" sz="1200" i="1" dirty="0" smtClean="0">
                  <a:solidFill>
                    <a:schemeClr val="tx2"/>
                  </a:solidFill>
                  <a:latin typeface="Times"/>
                  <a:cs typeface="Times"/>
                </a:rPr>
                <a:t>)</a:t>
              </a:r>
              <a:endParaRPr lang="en-US" sz="1200" i="1" dirty="0">
                <a:solidFill>
                  <a:schemeClr val="tx2"/>
                </a:solidFill>
                <a:latin typeface="Times"/>
                <a:cs typeface="Times"/>
              </a:endParaRPr>
            </a:p>
          </p:txBody>
        </p:sp>
      </p:grpSp>
      <p:sp>
        <p:nvSpPr>
          <p:cNvPr id="61" name="Rectangle 60"/>
          <p:cNvSpPr/>
          <p:nvPr/>
        </p:nvSpPr>
        <p:spPr>
          <a:xfrm>
            <a:off x="6784148" y="1414287"/>
            <a:ext cx="855206" cy="1083073"/>
          </a:xfrm>
          <a:prstGeom prst="rect">
            <a:avLst/>
          </a:prstGeom>
          <a:solidFill>
            <a:srgbClr val="C6D9F1"/>
          </a:solidFill>
          <a:ln>
            <a:solidFill>
              <a:srgbClr val="1F497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2" name="Right Arrow 61"/>
          <p:cNvSpPr/>
          <p:nvPr/>
        </p:nvSpPr>
        <p:spPr>
          <a:xfrm>
            <a:off x="6313699" y="1685653"/>
            <a:ext cx="351018" cy="266703"/>
          </a:xfrm>
          <a:prstGeom prst="rightArrow">
            <a:avLst>
              <a:gd name="adj1" fmla="val 50000"/>
              <a:gd name="adj2" fmla="val 64358"/>
            </a:avLst>
          </a:prstGeom>
          <a:noFill/>
          <a:ln>
            <a:solidFill>
              <a:srgbClr val="1F497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7639355" y="1416540"/>
            <a:ext cx="421220" cy="1083073"/>
          </a:xfrm>
          <a:prstGeom prst="rect">
            <a:avLst/>
          </a:prstGeom>
          <a:solidFill>
            <a:srgbClr val="FB9CC0">
              <a:alpha val="40000"/>
            </a:srgbClr>
          </a:solidFill>
          <a:ln>
            <a:solidFill>
              <a:srgbClr val="1F497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7407633" y="1117544"/>
            <a:ext cx="76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external</a:t>
            </a:r>
            <a:endParaRPr lang="en-US" sz="1400" dirty="0"/>
          </a:p>
        </p:txBody>
      </p:sp>
      <p:sp>
        <p:nvSpPr>
          <p:cNvPr id="65" name="Rectangle 64"/>
          <p:cNvSpPr/>
          <p:nvPr/>
        </p:nvSpPr>
        <p:spPr>
          <a:xfrm>
            <a:off x="6709389" y="1124094"/>
            <a:ext cx="73300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internal</a:t>
            </a:r>
            <a:endParaRPr lang="en-US" sz="1400" dirty="0"/>
          </a:p>
        </p:txBody>
      </p:sp>
      <p:sp>
        <p:nvSpPr>
          <p:cNvPr id="66" name="Rectangle 65"/>
          <p:cNvSpPr/>
          <p:nvPr/>
        </p:nvSpPr>
        <p:spPr>
          <a:xfrm>
            <a:off x="7985738" y="2494754"/>
            <a:ext cx="9220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A x = y</a:t>
            </a:r>
            <a:endParaRPr lang="en-US" i="1" dirty="0"/>
          </a:p>
        </p:txBody>
      </p:sp>
      <p:sp>
        <p:nvSpPr>
          <p:cNvPr id="67" name="Rectangle 66"/>
          <p:cNvSpPr/>
          <p:nvPr/>
        </p:nvSpPr>
        <p:spPr>
          <a:xfrm>
            <a:off x="8315085" y="1417575"/>
            <a:ext cx="162153" cy="108307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1F497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8315085" y="2197165"/>
            <a:ext cx="162153" cy="297590"/>
          </a:xfrm>
          <a:prstGeom prst="rect">
            <a:avLst/>
          </a:prstGeom>
          <a:solidFill>
            <a:schemeClr val="accent1">
              <a:lumMod val="10000"/>
              <a:lumOff val="90000"/>
            </a:schemeClr>
          </a:solidFill>
          <a:ln>
            <a:solidFill>
              <a:srgbClr val="1F497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8809466" y="1416911"/>
            <a:ext cx="162153" cy="1083073"/>
          </a:xfrm>
          <a:prstGeom prst="rect">
            <a:avLst/>
          </a:prstGeom>
          <a:solidFill>
            <a:srgbClr val="1F497D"/>
          </a:solidFill>
          <a:ln>
            <a:solidFill>
              <a:srgbClr val="1F497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0" name="Multiply 69"/>
          <p:cNvSpPr/>
          <p:nvPr/>
        </p:nvSpPr>
        <p:spPr>
          <a:xfrm>
            <a:off x="8060575" y="1613980"/>
            <a:ext cx="263495" cy="247877"/>
          </a:xfrm>
          <a:prstGeom prst="mathMultiply">
            <a:avLst/>
          </a:prstGeom>
          <a:solidFill>
            <a:schemeClr val="tx2"/>
          </a:solidFill>
          <a:ln>
            <a:solidFill>
              <a:srgbClr val="1F497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1" name="Equal 70"/>
          <p:cNvSpPr/>
          <p:nvPr/>
        </p:nvSpPr>
        <p:spPr>
          <a:xfrm>
            <a:off x="8547445" y="1613980"/>
            <a:ext cx="197846" cy="247877"/>
          </a:xfrm>
          <a:prstGeom prst="mathEqual">
            <a:avLst/>
          </a:prstGeom>
          <a:solidFill>
            <a:srgbClr val="1F497D"/>
          </a:solidFill>
          <a:ln>
            <a:solidFill>
              <a:srgbClr val="1F497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793838" y="5748074"/>
            <a:ext cx="43082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MG: </a:t>
            </a:r>
            <a:r>
              <a:rPr lang="en-US" dirty="0" err="1" smtClean="0"/>
              <a:t>preconditioner</a:t>
            </a:r>
            <a:r>
              <a:rPr lang="en-US" dirty="0" smtClean="0"/>
              <a:t> of CG</a:t>
            </a:r>
          </a:p>
          <a:p>
            <a:r>
              <a:rPr lang="en-US" dirty="0" smtClean="0"/>
              <a:t>DDOT: dot product follow by </a:t>
            </a:r>
            <a:r>
              <a:rPr lang="en-US" dirty="0" err="1" smtClean="0"/>
              <a:t>MPI_Allreduce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5249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732" y="1078453"/>
            <a:ext cx="4248572" cy="5414421"/>
          </a:xfrm>
        </p:spPr>
        <p:txBody>
          <a:bodyPr>
            <a:normAutofit/>
          </a:bodyPr>
          <a:lstStyle/>
          <a:p>
            <a:r>
              <a:rPr lang="en-US" sz="2800" dirty="0" smtClean="0"/>
              <a:t>Hiding </a:t>
            </a:r>
            <a:r>
              <a:rPr lang="en-US" sz="2800" b="1" dirty="0" smtClean="0">
                <a:solidFill>
                  <a:srgbClr val="008000"/>
                </a:solidFill>
              </a:rPr>
              <a:t>Neighborhood Communication</a:t>
            </a:r>
          </a:p>
          <a:p>
            <a:pPr lvl="1"/>
            <a:r>
              <a:rPr lang="en-US" sz="2800" dirty="0" smtClean="0"/>
              <a:t>for each neighbor, fork a </a:t>
            </a:r>
            <a:r>
              <a:rPr lang="en-US" sz="2800" dirty="0"/>
              <a:t>ULT </a:t>
            </a:r>
            <a:r>
              <a:rPr lang="en-US" sz="2800" dirty="0" smtClean="0"/>
              <a:t>to do halo </a:t>
            </a:r>
            <a:r>
              <a:rPr lang="en-US" sz="2800" dirty="0"/>
              <a:t>exchange and a small part of </a:t>
            </a:r>
            <a:r>
              <a:rPr lang="en-US" sz="2800" dirty="0" err="1" smtClean="0"/>
              <a:t>SpMV</a:t>
            </a:r>
            <a:r>
              <a:rPr lang="en-US" sz="2800" dirty="0" smtClean="0"/>
              <a:t> (communication)</a:t>
            </a:r>
            <a:endParaRPr lang="en-US" sz="2800" dirty="0"/>
          </a:p>
          <a:p>
            <a:pPr lvl="1"/>
            <a:r>
              <a:rPr lang="en-US" sz="2800" dirty="0" smtClean="0"/>
              <a:t>main </a:t>
            </a:r>
            <a:r>
              <a:rPr lang="en-US" sz="2800" dirty="0"/>
              <a:t>ULT computes local </a:t>
            </a:r>
            <a:r>
              <a:rPr lang="en-US" sz="2800" dirty="0" err="1" smtClean="0"/>
              <a:t>spmv</a:t>
            </a:r>
            <a:r>
              <a:rPr lang="en-US" sz="2800" dirty="0" smtClean="0"/>
              <a:t> (computation)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54235-45E4-5A45-B367-10800D256CD0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78" name="Title 1"/>
          <p:cNvSpPr>
            <a:spLocks noGrp="1"/>
          </p:cNvSpPr>
          <p:nvPr>
            <p:ph type="title"/>
          </p:nvPr>
        </p:nvSpPr>
        <p:spPr>
          <a:xfrm>
            <a:off x="457200" y="188147"/>
            <a:ext cx="7403759" cy="636259"/>
          </a:xfrm>
        </p:spPr>
        <p:txBody>
          <a:bodyPr/>
          <a:lstStyle/>
          <a:p>
            <a:r>
              <a:rPr lang="en-US" dirty="0" smtClean="0"/>
              <a:t>Application: </a:t>
            </a:r>
            <a:r>
              <a:rPr lang="en-US" dirty="0" err="1" smtClean="0"/>
              <a:t>SpMV</a:t>
            </a:r>
            <a:r>
              <a:rPr lang="en-US" dirty="0" smtClean="0"/>
              <a:t> in HPCG</a:t>
            </a:r>
            <a:endParaRPr lang="en-US" dirty="0"/>
          </a:p>
        </p:txBody>
      </p:sp>
      <p:sp>
        <p:nvSpPr>
          <p:cNvPr id="90" name="TextBox 89"/>
          <p:cNvSpPr txBox="1"/>
          <p:nvPr/>
        </p:nvSpPr>
        <p:spPr>
          <a:xfrm>
            <a:off x="4857658" y="3228999"/>
            <a:ext cx="3830100" cy="2339102"/>
          </a:xfrm>
          <a:prstGeom prst="rect">
            <a:avLst/>
          </a:prstGeom>
          <a:solidFill>
            <a:srgbClr val="C6D9F1">
              <a:alpha val="20000"/>
            </a:srgbClr>
          </a:solidFill>
          <a:ln>
            <a:solidFill>
              <a:srgbClr val="1F497D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SpMV</a:t>
            </a:r>
            <a:r>
              <a:rPr lang="en-US" sz="16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(A, x, &amp;y):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   for each neighbor: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       </a:t>
            </a:r>
            <a:r>
              <a:rPr lang="en-US" sz="1600" b="1" i="1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ult_fork</a:t>
            </a:r>
            <a:r>
              <a:rPr lang="en-US" sz="16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(</a:t>
            </a:r>
            <a:r>
              <a:rPr lang="en-US" sz="16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es</a:t>
            </a:r>
            <a:r>
              <a:rPr lang="en-US" sz="16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, </a:t>
            </a:r>
            <a:r>
              <a:rPr lang="en-US" sz="1600" b="1" dirty="0" err="1" smtClean="0">
                <a:solidFill>
                  <a:srgbClr val="008000"/>
                </a:solidFill>
                <a:latin typeface="Times New Roman"/>
                <a:cs typeface="Times New Roman"/>
              </a:rPr>
              <a:t>ult_spmv</a:t>
            </a:r>
            <a:r>
              <a:rPr lang="en-US" sz="16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, &amp;t[</a:t>
            </a:r>
            <a:r>
              <a:rPr lang="en-US" sz="16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i</a:t>
            </a:r>
            <a:r>
              <a:rPr lang="en-US" sz="16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]);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   for </a:t>
            </a:r>
            <a:r>
              <a:rPr lang="en-US" sz="1600" dirty="0" err="1">
                <a:solidFill>
                  <a:srgbClr val="000000"/>
                </a:solidFill>
                <a:latin typeface="Times New Roman"/>
                <a:cs typeface="Times New Roman"/>
              </a:rPr>
              <a:t>i</a:t>
            </a:r>
            <a:r>
              <a:rPr lang="en-US" sz="16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in [0: </a:t>
            </a:r>
            <a:r>
              <a:rPr lang="en-US" sz="16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nRows</a:t>
            </a:r>
            <a:r>
              <a:rPr lang="en-US" sz="16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]:</a:t>
            </a:r>
          </a:p>
          <a:p>
            <a:r>
              <a:rPr lang="en-US" sz="16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      </a:t>
            </a:r>
            <a:r>
              <a:rPr lang="en-US" sz="1600" b="1" i="1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ult_yield</a:t>
            </a:r>
            <a:r>
              <a:rPr lang="en-US" sz="16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();</a:t>
            </a:r>
          </a:p>
          <a:p>
            <a:r>
              <a:rPr lang="en-US" sz="16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      for each j in row </a:t>
            </a:r>
            <a:r>
              <a:rPr lang="en-US" sz="16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i</a:t>
            </a:r>
            <a:r>
              <a:rPr lang="en-US" sz="16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:</a:t>
            </a:r>
          </a:p>
          <a:p>
            <a:r>
              <a:rPr lang="en-US" sz="16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          y[</a:t>
            </a:r>
            <a:r>
              <a:rPr lang="en-US" sz="16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i</a:t>
            </a:r>
            <a:r>
              <a:rPr lang="en-US" sz="16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] += </a:t>
            </a:r>
            <a:r>
              <a:rPr lang="en-US" sz="16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val</a:t>
            </a:r>
            <a:r>
              <a:rPr lang="en-US" sz="16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[j] * x[</a:t>
            </a:r>
            <a:r>
              <a:rPr lang="en-US" sz="16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idx</a:t>
            </a:r>
            <a:r>
              <a:rPr lang="en-US" sz="16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[j]];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   for each neighbor </a:t>
            </a:r>
            <a:r>
              <a:rPr lang="en-US" sz="16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i</a:t>
            </a:r>
            <a:r>
              <a:rPr lang="en-US" sz="16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:</a:t>
            </a:r>
          </a:p>
          <a:p>
            <a:r>
              <a:rPr lang="en-US" sz="16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      </a:t>
            </a:r>
            <a:r>
              <a:rPr lang="en-US" sz="1600" b="1" i="1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ult_join</a:t>
            </a:r>
            <a:r>
              <a:rPr lang="en-US" sz="16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(t[</a:t>
            </a:r>
            <a:r>
              <a:rPr lang="en-US" sz="16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i</a:t>
            </a:r>
            <a:r>
              <a:rPr lang="en-US" sz="16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]);</a:t>
            </a:r>
            <a:endParaRPr lang="en-US" sz="160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7699655" y="3269535"/>
            <a:ext cx="90281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SpMV</a:t>
            </a:r>
            <a:endParaRPr lang="en-US" sz="2000" b="1" dirty="0" smtClean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grpSp>
        <p:nvGrpSpPr>
          <p:cNvPr id="72" name="Group 71"/>
          <p:cNvGrpSpPr/>
          <p:nvPr/>
        </p:nvGrpSpPr>
        <p:grpSpPr>
          <a:xfrm>
            <a:off x="4501945" y="1026096"/>
            <a:ext cx="1722431" cy="1882623"/>
            <a:chOff x="5993411" y="786622"/>
            <a:chExt cx="1722431" cy="1882623"/>
          </a:xfrm>
        </p:grpSpPr>
        <p:sp>
          <p:nvSpPr>
            <p:cNvPr id="73" name="Parallelogram 72"/>
            <p:cNvSpPr/>
            <p:nvPr/>
          </p:nvSpPr>
          <p:spPr>
            <a:xfrm>
              <a:off x="6028513" y="823248"/>
              <a:ext cx="1646590" cy="638176"/>
            </a:xfrm>
            <a:prstGeom prst="parallelogram">
              <a:avLst>
                <a:gd name="adj" fmla="val 75070"/>
              </a:avLst>
            </a:prstGeom>
            <a:noFill/>
            <a:ln w="28575" cmpd="sng">
              <a:solidFill>
                <a:srgbClr val="1F497D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4" name="Straight Connector 73"/>
            <p:cNvCxnSpPr>
              <a:stCxn id="73" idx="5"/>
              <a:endCxn id="73" idx="2"/>
            </p:cNvCxnSpPr>
            <p:nvPr/>
          </p:nvCxnSpPr>
          <p:spPr>
            <a:xfrm>
              <a:off x="6268052" y="1142336"/>
              <a:ext cx="1167512" cy="0"/>
            </a:xfrm>
            <a:prstGeom prst="line">
              <a:avLst/>
            </a:prstGeom>
            <a:ln w="12700" cmpd="sng">
              <a:solidFill>
                <a:srgbClr val="1F497D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>
              <a:stCxn id="73" idx="3"/>
              <a:endCxn id="73" idx="1"/>
            </p:cNvCxnSpPr>
            <p:nvPr/>
          </p:nvCxnSpPr>
          <p:spPr>
            <a:xfrm flipV="1">
              <a:off x="6612269" y="823248"/>
              <a:ext cx="479078" cy="638176"/>
            </a:xfrm>
            <a:prstGeom prst="line">
              <a:avLst/>
            </a:prstGeom>
            <a:ln w="12700" cmpd="sng">
              <a:solidFill>
                <a:srgbClr val="1F497D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Parallelogram 76"/>
            <p:cNvSpPr/>
            <p:nvPr/>
          </p:nvSpPr>
          <p:spPr>
            <a:xfrm>
              <a:off x="6028513" y="1409608"/>
              <a:ext cx="1646590" cy="638176"/>
            </a:xfrm>
            <a:prstGeom prst="parallelogram">
              <a:avLst>
                <a:gd name="adj" fmla="val 75070"/>
              </a:avLst>
            </a:prstGeom>
            <a:noFill/>
            <a:ln>
              <a:solidFill>
                <a:srgbClr val="1F497D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9" name="Straight Connector 78"/>
            <p:cNvCxnSpPr>
              <a:stCxn id="77" idx="5"/>
              <a:endCxn id="77" idx="2"/>
            </p:cNvCxnSpPr>
            <p:nvPr/>
          </p:nvCxnSpPr>
          <p:spPr>
            <a:xfrm>
              <a:off x="6268052" y="1728696"/>
              <a:ext cx="1167512" cy="0"/>
            </a:xfrm>
            <a:prstGeom prst="line">
              <a:avLst/>
            </a:prstGeom>
            <a:ln w="12700" cmpd="sng">
              <a:solidFill>
                <a:srgbClr val="1F497D"/>
              </a:solidFill>
              <a:prstDash val="sysDash"/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>
              <a:stCxn id="77" idx="3"/>
              <a:endCxn id="77" idx="1"/>
            </p:cNvCxnSpPr>
            <p:nvPr/>
          </p:nvCxnSpPr>
          <p:spPr>
            <a:xfrm flipV="1">
              <a:off x="6612269" y="1409608"/>
              <a:ext cx="479078" cy="638176"/>
            </a:xfrm>
            <a:prstGeom prst="line">
              <a:avLst/>
            </a:prstGeom>
            <a:ln w="12700" cmpd="sng">
              <a:solidFill>
                <a:srgbClr val="1F497D"/>
              </a:solidFill>
              <a:prstDash val="sysDash"/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Parallelogram 80"/>
            <p:cNvSpPr/>
            <p:nvPr/>
          </p:nvSpPr>
          <p:spPr>
            <a:xfrm>
              <a:off x="6028513" y="1995968"/>
              <a:ext cx="1646590" cy="638176"/>
            </a:xfrm>
            <a:prstGeom prst="parallelogram">
              <a:avLst>
                <a:gd name="adj" fmla="val 75070"/>
              </a:avLst>
            </a:prstGeom>
            <a:noFill/>
            <a:ln>
              <a:solidFill>
                <a:srgbClr val="1F497D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2" name="Straight Connector 81"/>
            <p:cNvCxnSpPr>
              <a:stCxn id="81" idx="5"/>
              <a:endCxn id="81" idx="2"/>
            </p:cNvCxnSpPr>
            <p:nvPr/>
          </p:nvCxnSpPr>
          <p:spPr>
            <a:xfrm>
              <a:off x="6268052" y="2315056"/>
              <a:ext cx="1167512" cy="0"/>
            </a:xfrm>
            <a:prstGeom prst="line">
              <a:avLst/>
            </a:prstGeom>
            <a:ln w="12700" cmpd="sng">
              <a:solidFill>
                <a:srgbClr val="1F497D"/>
              </a:solidFill>
              <a:prstDash val="sysDash"/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>
              <a:stCxn id="81" idx="3"/>
              <a:endCxn id="81" idx="1"/>
            </p:cNvCxnSpPr>
            <p:nvPr/>
          </p:nvCxnSpPr>
          <p:spPr>
            <a:xfrm flipV="1">
              <a:off x="6612269" y="1995968"/>
              <a:ext cx="479078" cy="638176"/>
            </a:xfrm>
            <a:prstGeom prst="line">
              <a:avLst/>
            </a:prstGeom>
            <a:ln w="12700" cmpd="sng">
              <a:solidFill>
                <a:srgbClr val="1F497D"/>
              </a:solidFill>
              <a:prstDash val="sysDash"/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>
              <a:stCxn id="81" idx="3"/>
              <a:endCxn id="73" idx="3"/>
            </p:cNvCxnSpPr>
            <p:nvPr/>
          </p:nvCxnSpPr>
          <p:spPr>
            <a:xfrm flipV="1">
              <a:off x="6612269" y="1461424"/>
              <a:ext cx="0" cy="1172720"/>
            </a:xfrm>
            <a:prstGeom prst="line">
              <a:avLst/>
            </a:prstGeom>
            <a:ln w="12700" cmpd="sng">
              <a:solidFill>
                <a:srgbClr val="1F497D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flipV="1">
              <a:off x="6034504" y="1461424"/>
              <a:ext cx="0" cy="1172720"/>
            </a:xfrm>
            <a:prstGeom prst="line">
              <a:avLst/>
            </a:prstGeom>
            <a:ln w="28575" cmpd="sng">
              <a:solidFill>
                <a:srgbClr val="1F497D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flipV="1">
              <a:off x="7201663" y="1461424"/>
              <a:ext cx="0" cy="1172720"/>
            </a:xfrm>
            <a:prstGeom prst="line">
              <a:avLst/>
            </a:prstGeom>
            <a:ln w="28575" cmpd="sng">
              <a:solidFill>
                <a:srgbClr val="1F497D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flipV="1">
              <a:off x="7675103" y="823248"/>
              <a:ext cx="0" cy="1172720"/>
            </a:xfrm>
            <a:prstGeom prst="line">
              <a:avLst/>
            </a:prstGeom>
            <a:ln w="12700" cmpd="sng">
              <a:solidFill>
                <a:srgbClr val="1F497D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flipV="1">
              <a:off x="7091347" y="823248"/>
              <a:ext cx="0" cy="1172720"/>
            </a:xfrm>
            <a:prstGeom prst="line">
              <a:avLst/>
            </a:prstGeom>
            <a:ln w="12700" cmpd="sng">
              <a:solidFill>
                <a:srgbClr val="1F497D"/>
              </a:solidFill>
              <a:prstDash val="sysDash"/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flipV="1">
              <a:off x="6506402" y="823248"/>
              <a:ext cx="0" cy="1172720"/>
            </a:xfrm>
            <a:prstGeom prst="line">
              <a:avLst/>
            </a:prstGeom>
            <a:ln w="12700" cmpd="sng">
              <a:solidFill>
                <a:srgbClr val="1F497D"/>
              </a:solidFill>
              <a:prstDash val="sysDash"/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 flipV="1">
              <a:off x="7435564" y="1143000"/>
              <a:ext cx="0" cy="1172720"/>
            </a:xfrm>
            <a:prstGeom prst="line">
              <a:avLst/>
            </a:prstGeom>
            <a:ln w="12700" cmpd="sng">
              <a:solidFill>
                <a:srgbClr val="1F497D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 flipV="1">
              <a:off x="6268052" y="1142336"/>
              <a:ext cx="0" cy="1172720"/>
            </a:xfrm>
            <a:prstGeom prst="line">
              <a:avLst/>
            </a:prstGeom>
            <a:ln w="12700" cmpd="sng">
              <a:solidFill>
                <a:srgbClr val="1F497D"/>
              </a:solidFill>
              <a:prstDash val="sysDash"/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 flipV="1">
              <a:off x="6858000" y="1142336"/>
              <a:ext cx="0" cy="1172720"/>
            </a:xfrm>
            <a:prstGeom prst="line">
              <a:avLst/>
            </a:prstGeom>
            <a:ln w="12700" cmpd="sng">
              <a:solidFill>
                <a:srgbClr val="1F497D"/>
              </a:solidFill>
              <a:prstDash val="sysDash"/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>
              <a:off x="6034504" y="2632620"/>
              <a:ext cx="1167159" cy="1524"/>
            </a:xfrm>
            <a:prstGeom prst="line">
              <a:avLst/>
            </a:prstGeom>
            <a:ln w="28575" cmpd="sng">
              <a:solidFill>
                <a:srgbClr val="1F497D"/>
              </a:solidFill>
              <a:prstDash val="solid"/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>
              <a:off x="6028513" y="2047784"/>
              <a:ext cx="1167512" cy="0"/>
            </a:xfrm>
            <a:prstGeom prst="line">
              <a:avLst/>
            </a:prstGeom>
            <a:ln w="12700" cmpd="sng">
              <a:solidFill>
                <a:srgbClr val="1F497D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 flipV="1">
              <a:off x="7201663" y="1403258"/>
              <a:ext cx="479078" cy="638176"/>
            </a:xfrm>
            <a:prstGeom prst="line">
              <a:avLst/>
            </a:prstGeom>
            <a:ln w="12700" cmpd="sng">
              <a:solidFill>
                <a:srgbClr val="1F497D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 flipV="1">
              <a:off x="7201663" y="1995968"/>
              <a:ext cx="479078" cy="638176"/>
            </a:xfrm>
            <a:prstGeom prst="line">
              <a:avLst/>
            </a:prstGeom>
            <a:ln w="28575" cmpd="sng">
              <a:solidFill>
                <a:srgbClr val="1F497D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flipV="1">
              <a:off x="7680741" y="821724"/>
              <a:ext cx="0" cy="1172720"/>
            </a:xfrm>
            <a:prstGeom prst="line">
              <a:avLst/>
            </a:prstGeom>
            <a:ln w="28575" cmpd="sng">
              <a:solidFill>
                <a:srgbClr val="1F497D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Oval 100"/>
            <p:cNvSpPr/>
            <p:nvPr/>
          </p:nvSpPr>
          <p:spPr>
            <a:xfrm>
              <a:off x="6813326" y="1696787"/>
              <a:ext cx="70203" cy="70203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2" name="Oval 101"/>
            <p:cNvSpPr/>
            <p:nvPr/>
          </p:nvSpPr>
          <p:spPr>
            <a:xfrm>
              <a:off x="7400462" y="1696787"/>
              <a:ext cx="70203" cy="70203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3" name="Oval 102"/>
            <p:cNvSpPr/>
            <p:nvPr/>
          </p:nvSpPr>
          <p:spPr>
            <a:xfrm>
              <a:off x="7640001" y="788146"/>
              <a:ext cx="70203" cy="70203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4" name="Oval 103"/>
            <p:cNvSpPr/>
            <p:nvPr/>
          </p:nvSpPr>
          <p:spPr>
            <a:xfrm>
              <a:off x="7166561" y="1426322"/>
              <a:ext cx="70203" cy="70203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5" name="Oval 104"/>
            <p:cNvSpPr/>
            <p:nvPr/>
          </p:nvSpPr>
          <p:spPr>
            <a:xfrm>
              <a:off x="7400462" y="1107234"/>
              <a:ext cx="70203" cy="70203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6" name="Oval 105"/>
            <p:cNvSpPr/>
            <p:nvPr/>
          </p:nvSpPr>
          <p:spPr>
            <a:xfrm>
              <a:off x="7166561" y="1995968"/>
              <a:ext cx="70203" cy="70203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7" name="Oval 106"/>
            <p:cNvSpPr/>
            <p:nvPr/>
          </p:nvSpPr>
          <p:spPr>
            <a:xfrm>
              <a:off x="7645639" y="1374506"/>
              <a:ext cx="70203" cy="70203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8" name="Oval 107"/>
            <p:cNvSpPr/>
            <p:nvPr/>
          </p:nvSpPr>
          <p:spPr>
            <a:xfrm>
              <a:off x="7645639" y="1959342"/>
              <a:ext cx="70203" cy="70203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9" name="Oval 108"/>
            <p:cNvSpPr/>
            <p:nvPr/>
          </p:nvSpPr>
          <p:spPr>
            <a:xfrm>
              <a:off x="7400462" y="2279954"/>
              <a:ext cx="70203" cy="70203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0" name="Oval 109"/>
            <p:cNvSpPr/>
            <p:nvPr/>
          </p:nvSpPr>
          <p:spPr>
            <a:xfrm>
              <a:off x="7166561" y="2599042"/>
              <a:ext cx="70203" cy="70203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1" name="Oval 110"/>
            <p:cNvSpPr/>
            <p:nvPr/>
          </p:nvSpPr>
          <p:spPr>
            <a:xfrm>
              <a:off x="6822898" y="1107898"/>
              <a:ext cx="70203" cy="70203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2" name="Oval 111"/>
            <p:cNvSpPr/>
            <p:nvPr/>
          </p:nvSpPr>
          <p:spPr>
            <a:xfrm>
              <a:off x="6826026" y="2277443"/>
              <a:ext cx="70203" cy="70203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3" name="Oval 112"/>
            <p:cNvSpPr/>
            <p:nvPr/>
          </p:nvSpPr>
          <p:spPr>
            <a:xfrm>
              <a:off x="6577167" y="2599042"/>
              <a:ext cx="70203" cy="70203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4" name="Oval 113"/>
            <p:cNvSpPr/>
            <p:nvPr/>
          </p:nvSpPr>
          <p:spPr>
            <a:xfrm>
              <a:off x="5993411" y="2597518"/>
              <a:ext cx="70203" cy="70203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5" name="Oval 114"/>
            <p:cNvSpPr/>
            <p:nvPr/>
          </p:nvSpPr>
          <p:spPr>
            <a:xfrm>
              <a:off x="7056245" y="1957691"/>
              <a:ext cx="70203" cy="70203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6" name="Oval 115"/>
            <p:cNvSpPr/>
            <p:nvPr/>
          </p:nvSpPr>
          <p:spPr>
            <a:xfrm>
              <a:off x="7056245" y="1374506"/>
              <a:ext cx="70203" cy="70203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7" name="Oval 116"/>
            <p:cNvSpPr/>
            <p:nvPr/>
          </p:nvSpPr>
          <p:spPr>
            <a:xfrm>
              <a:off x="7056245" y="786622"/>
              <a:ext cx="70203" cy="70203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8" name="Oval 117"/>
            <p:cNvSpPr/>
            <p:nvPr/>
          </p:nvSpPr>
          <p:spPr>
            <a:xfrm>
              <a:off x="6577167" y="2012682"/>
              <a:ext cx="70203" cy="70203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9" name="Oval 118"/>
            <p:cNvSpPr/>
            <p:nvPr/>
          </p:nvSpPr>
          <p:spPr>
            <a:xfrm>
              <a:off x="6577167" y="1426322"/>
              <a:ext cx="70203" cy="70203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0" name="Oval 119"/>
            <p:cNvSpPr/>
            <p:nvPr/>
          </p:nvSpPr>
          <p:spPr>
            <a:xfrm>
              <a:off x="6232950" y="2277443"/>
              <a:ext cx="70203" cy="70203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1" name="Oval 120"/>
            <p:cNvSpPr/>
            <p:nvPr/>
          </p:nvSpPr>
          <p:spPr>
            <a:xfrm>
              <a:off x="6471300" y="1957691"/>
              <a:ext cx="70203" cy="70203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2" name="Oval 121"/>
            <p:cNvSpPr/>
            <p:nvPr/>
          </p:nvSpPr>
          <p:spPr>
            <a:xfrm>
              <a:off x="6471300" y="788146"/>
              <a:ext cx="70203" cy="70203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3" name="Oval 122"/>
            <p:cNvSpPr/>
            <p:nvPr/>
          </p:nvSpPr>
          <p:spPr>
            <a:xfrm>
              <a:off x="5996227" y="1423147"/>
              <a:ext cx="70203" cy="70203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4" name="Oval 123"/>
            <p:cNvSpPr/>
            <p:nvPr/>
          </p:nvSpPr>
          <p:spPr>
            <a:xfrm>
              <a:off x="5993411" y="2006332"/>
              <a:ext cx="70203" cy="70203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5" name="Oval 124"/>
            <p:cNvSpPr/>
            <p:nvPr/>
          </p:nvSpPr>
          <p:spPr>
            <a:xfrm>
              <a:off x="6232950" y="1693594"/>
              <a:ext cx="70203" cy="70203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6" name="Oval 125"/>
            <p:cNvSpPr/>
            <p:nvPr/>
          </p:nvSpPr>
          <p:spPr>
            <a:xfrm>
              <a:off x="6232950" y="1107898"/>
              <a:ext cx="70203" cy="70203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7" name="Oval 126"/>
            <p:cNvSpPr/>
            <p:nvPr/>
          </p:nvSpPr>
          <p:spPr>
            <a:xfrm>
              <a:off x="6471300" y="1374506"/>
              <a:ext cx="70203" cy="70203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6649040" y="1711412"/>
              <a:ext cx="55916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 smtClean="0">
                  <a:solidFill>
                    <a:schemeClr val="tx2"/>
                  </a:solidFill>
                  <a:latin typeface="Times"/>
                  <a:cs typeface="Times"/>
                </a:rPr>
                <a:t>(</a:t>
              </a:r>
              <a:r>
                <a:rPr lang="en-US" sz="1200" i="1" dirty="0" err="1" smtClean="0">
                  <a:solidFill>
                    <a:schemeClr val="tx2"/>
                  </a:solidFill>
                  <a:latin typeface="Times"/>
                  <a:cs typeface="Times"/>
                </a:rPr>
                <a:t>i,j,k</a:t>
              </a:r>
              <a:r>
                <a:rPr lang="en-US" sz="1200" i="1" dirty="0" smtClean="0">
                  <a:solidFill>
                    <a:schemeClr val="tx2"/>
                  </a:solidFill>
                  <a:latin typeface="Times"/>
                  <a:cs typeface="Times"/>
                </a:rPr>
                <a:t>)</a:t>
              </a:r>
              <a:endParaRPr lang="en-US" sz="1200" i="1" dirty="0">
                <a:solidFill>
                  <a:schemeClr val="tx2"/>
                </a:solidFill>
                <a:latin typeface="Times"/>
                <a:cs typeface="Times"/>
              </a:endParaRPr>
            </a:p>
          </p:txBody>
        </p:sp>
      </p:grpSp>
      <p:sp>
        <p:nvSpPr>
          <p:cNvPr id="129" name="Rectangle 128"/>
          <p:cNvSpPr/>
          <p:nvPr/>
        </p:nvSpPr>
        <p:spPr>
          <a:xfrm>
            <a:off x="6784148" y="1414287"/>
            <a:ext cx="855206" cy="1083073"/>
          </a:xfrm>
          <a:prstGeom prst="rect">
            <a:avLst/>
          </a:prstGeom>
          <a:solidFill>
            <a:srgbClr val="C6D9F1"/>
          </a:solidFill>
          <a:ln>
            <a:solidFill>
              <a:srgbClr val="1F497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0" name="Right Arrow 129"/>
          <p:cNvSpPr/>
          <p:nvPr/>
        </p:nvSpPr>
        <p:spPr>
          <a:xfrm>
            <a:off x="6313699" y="1685653"/>
            <a:ext cx="351018" cy="266703"/>
          </a:xfrm>
          <a:prstGeom prst="rightArrow">
            <a:avLst>
              <a:gd name="adj1" fmla="val 50000"/>
              <a:gd name="adj2" fmla="val 64358"/>
            </a:avLst>
          </a:prstGeom>
          <a:noFill/>
          <a:ln>
            <a:solidFill>
              <a:srgbClr val="1F497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1" name="Rectangle 130"/>
          <p:cNvSpPr/>
          <p:nvPr/>
        </p:nvSpPr>
        <p:spPr>
          <a:xfrm>
            <a:off x="7639355" y="1416540"/>
            <a:ext cx="421220" cy="1083073"/>
          </a:xfrm>
          <a:prstGeom prst="rect">
            <a:avLst/>
          </a:prstGeom>
          <a:solidFill>
            <a:srgbClr val="FB9CC0">
              <a:alpha val="40000"/>
            </a:srgbClr>
          </a:solidFill>
          <a:ln>
            <a:solidFill>
              <a:srgbClr val="1F497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2" name="Rectangle 131"/>
          <p:cNvSpPr/>
          <p:nvPr/>
        </p:nvSpPr>
        <p:spPr>
          <a:xfrm>
            <a:off x="7407633" y="1117544"/>
            <a:ext cx="76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external</a:t>
            </a:r>
            <a:endParaRPr lang="en-US" sz="1400" dirty="0"/>
          </a:p>
        </p:txBody>
      </p:sp>
      <p:sp>
        <p:nvSpPr>
          <p:cNvPr id="133" name="Rectangle 132"/>
          <p:cNvSpPr/>
          <p:nvPr/>
        </p:nvSpPr>
        <p:spPr>
          <a:xfrm>
            <a:off x="6709389" y="1124094"/>
            <a:ext cx="73300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internal</a:t>
            </a:r>
            <a:endParaRPr lang="en-US" sz="1400" dirty="0"/>
          </a:p>
        </p:txBody>
      </p:sp>
      <p:sp>
        <p:nvSpPr>
          <p:cNvPr id="134" name="Rectangle 133"/>
          <p:cNvSpPr/>
          <p:nvPr/>
        </p:nvSpPr>
        <p:spPr>
          <a:xfrm>
            <a:off x="7985738" y="2494754"/>
            <a:ext cx="9220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A x = y</a:t>
            </a:r>
            <a:endParaRPr lang="en-US" i="1" dirty="0"/>
          </a:p>
        </p:txBody>
      </p:sp>
      <p:sp>
        <p:nvSpPr>
          <p:cNvPr id="135" name="Rectangle 134"/>
          <p:cNvSpPr/>
          <p:nvPr/>
        </p:nvSpPr>
        <p:spPr>
          <a:xfrm>
            <a:off x="8315085" y="1417575"/>
            <a:ext cx="162153" cy="108307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1F497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6" name="Rectangle 135"/>
          <p:cNvSpPr/>
          <p:nvPr/>
        </p:nvSpPr>
        <p:spPr>
          <a:xfrm>
            <a:off x="8315085" y="2197165"/>
            <a:ext cx="162153" cy="297590"/>
          </a:xfrm>
          <a:prstGeom prst="rect">
            <a:avLst/>
          </a:prstGeom>
          <a:solidFill>
            <a:schemeClr val="accent1">
              <a:lumMod val="10000"/>
              <a:lumOff val="90000"/>
            </a:schemeClr>
          </a:solidFill>
          <a:ln>
            <a:solidFill>
              <a:srgbClr val="1F497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7" name="Rectangle 136"/>
          <p:cNvSpPr/>
          <p:nvPr/>
        </p:nvSpPr>
        <p:spPr>
          <a:xfrm>
            <a:off x="8809466" y="1416911"/>
            <a:ext cx="162153" cy="1083073"/>
          </a:xfrm>
          <a:prstGeom prst="rect">
            <a:avLst/>
          </a:prstGeom>
          <a:solidFill>
            <a:srgbClr val="1F497D"/>
          </a:solidFill>
          <a:ln>
            <a:solidFill>
              <a:srgbClr val="1F497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8" name="Multiply 137"/>
          <p:cNvSpPr/>
          <p:nvPr/>
        </p:nvSpPr>
        <p:spPr>
          <a:xfrm>
            <a:off x="8060575" y="1613980"/>
            <a:ext cx="263495" cy="247877"/>
          </a:xfrm>
          <a:prstGeom prst="mathMultiply">
            <a:avLst/>
          </a:prstGeom>
          <a:solidFill>
            <a:schemeClr val="tx2"/>
          </a:solidFill>
          <a:ln>
            <a:solidFill>
              <a:srgbClr val="1F497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9" name="Equal 138"/>
          <p:cNvSpPr/>
          <p:nvPr/>
        </p:nvSpPr>
        <p:spPr>
          <a:xfrm>
            <a:off x="8547445" y="1613980"/>
            <a:ext cx="197846" cy="247877"/>
          </a:xfrm>
          <a:prstGeom prst="mathEqual">
            <a:avLst/>
          </a:prstGeom>
          <a:solidFill>
            <a:srgbClr val="1F497D"/>
          </a:solidFill>
          <a:ln>
            <a:solidFill>
              <a:srgbClr val="1F497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24207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HPCG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1008" y="4526928"/>
            <a:ext cx="8345792" cy="1599236"/>
          </a:xfrm>
        </p:spPr>
        <p:txBody>
          <a:bodyPr/>
          <a:lstStyle/>
          <a:p>
            <a:r>
              <a:rPr lang="en-US" dirty="0" smtClean="0"/>
              <a:t>With small #cores, HPCG w/ MPI+ULT shows little improvement, as DDOT time is small so there is not much to overlap</a:t>
            </a:r>
          </a:p>
          <a:p>
            <a:r>
              <a:rPr lang="en-US" b="1" dirty="0" smtClean="0"/>
              <a:t>With 2K cores, HPCG w/ MPI+ULT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improved 19.8% compared to MPI-only</a:t>
            </a:r>
            <a:r>
              <a:rPr lang="en-US" altLang="zh-CN" dirty="0" smtClean="0"/>
              <a:t>, benefit from overlapping DDOT with MG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54235-45E4-5A45-B367-10800D256CD0}" type="slidenum">
              <a:rPr lang="en-US" smtClean="0"/>
              <a:pPr/>
              <a:t>19</a:t>
            </a:fld>
            <a:endParaRPr lang="en-US"/>
          </a:p>
        </p:txBody>
      </p:sp>
      <p:graphicFrame>
        <p:nvGraphicFramePr>
          <p:cNvPr id="11" name="Chart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02959797"/>
              </p:ext>
            </p:extLst>
          </p:nvPr>
        </p:nvGraphicFramePr>
        <p:xfrm>
          <a:off x="0" y="1321021"/>
          <a:ext cx="5621868" cy="31665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300227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Trends in Supercomputing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96" y="1143000"/>
            <a:ext cx="4579995" cy="4983163"/>
          </a:xfrm>
        </p:spPr>
        <p:txBody>
          <a:bodyPr/>
          <a:lstStyle/>
          <a:p>
            <a:r>
              <a:rPr lang="en-US" dirty="0" smtClean="0"/>
              <a:t>Exponentially increasing core number on a single CPU chip</a:t>
            </a:r>
          </a:p>
          <a:p>
            <a:pPr lvl="1"/>
            <a:r>
              <a:rPr lang="en-US" dirty="0" smtClean="0"/>
              <a:t>Intel® Knights Landing: &gt; 60 cores</a:t>
            </a:r>
          </a:p>
          <a:p>
            <a:pPr lvl="1"/>
            <a:r>
              <a:rPr lang="en-US" dirty="0" smtClean="0"/>
              <a:t>#Network ports / #Cores decreases exponentially</a:t>
            </a:r>
          </a:p>
          <a:p>
            <a:r>
              <a:rPr lang="en-US" dirty="0" smtClean="0"/>
              <a:t>Latency lags bandwidth</a:t>
            </a:r>
          </a:p>
          <a:p>
            <a:pPr lvl="1"/>
            <a:r>
              <a:rPr lang="en-US" dirty="0" smtClean="0"/>
              <a:t>Limited latency improvement during the past decades</a:t>
            </a:r>
          </a:p>
          <a:p>
            <a:r>
              <a:rPr lang="en-US" b="1" dirty="0" smtClean="0">
                <a:solidFill>
                  <a:srgbClr val="000000"/>
                </a:solidFill>
              </a:rPr>
              <a:t>Need latency hiding </a:t>
            </a:r>
            <a:r>
              <a:rPr lang="en-US" dirty="0" smtClean="0"/>
              <a:t>for extreme-scale computing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54235-45E4-5A45-B367-10800D256CD0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5" name="Picture 4" descr="Screen Shot 2015-08-23 at 9.30.45 A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69" r="12387" b="14846"/>
          <a:stretch/>
        </p:blipFill>
        <p:spPr>
          <a:xfrm>
            <a:off x="4606434" y="1236175"/>
            <a:ext cx="4537566" cy="36175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761418" y="4946900"/>
            <a:ext cx="41931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Fig. Total Number of socket and cores in the TOP500 [</a:t>
            </a:r>
            <a:r>
              <a:rPr lang="en-US" dirty="0" err="1">
                <a:solidFill>
                  <a:srgbClr val="000000"/>
                </a:solidFill>
              </a:rPr>
              <a:t>Kogge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13]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00360" y="6147766"/>
            <a:ext cx="81221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/>
              <a:t>[</a:t>
            </a:r>
            <a:r>
              <a:rPr lang="en-US" sz="1100" dirty="0" err="1" smtClean="0"/>
              <a:t>Kogge</a:t>
            </a:r>
            <a:r>
              <a:rPr lang="en-US" sz="1100" dirty="0" smtClean="0"/>
              <a:t> 13] Peter </a:t>
            </a:r>
            <a:r>
              <a:rPr lang="en-US" sz="1100" dirty="0" err="1" smtClean="0"/>
              <a:t>Kogge</a:t>
            </a:r>
            <a:r>
              <a:rPr lang="en-US" sz="1100" dirty="0" smtClean="0"/>
              <a:t>. Reading </a:t>
            </a:r>
            <a:r>
              <a:rPr lang="en-US" sz="1100" dirty="0"/>
              <a:t>the Tea-Leaves: How Architecture Will Evolve. Thirty Years of Parallel Computing at Argonne: A Symposium, May 14, </a:t>
            </a:r>
            <a:r>
              <a:rPr lang="en-US" sz="1100" dirty="0" smtClean="0"/>
              <a:t>2013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5300531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Chart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10324832"/>
              </p:ext>
            </p:extLst>
          </p:nvPr>
        </p:nvGraphicFramePr>
        <p:xfrm>
          <a:off x="0" y="1321021"/>
          <a:ext cx="5621868" cy="31665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HPCG Time Breakdown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891432"/>
            <a:ext cx="7879847" cy="1234731"/>
          </a:xfrm>
        </p:spPr>
        <p:txBody>
          <a:bodyPr/>
          <a:lstStyle/>
          <a:p>
            <a:r>
              <a:rPr lang="en-US" dirty="0" smtClean="0"/>
              <a:t>DDOT is overlapped with MG</a:t>
            </a:r>
          </a:p>
          <a:p>
            <a:r>
              <a:rPr lang="en-US" b="1" dirty="0" smtClean="0"/>
              <a:t>DDOT time reduced 56.8% </a:t>
            </a:r>
            <a:r>
              <a:rPr lang="en-US" dirty="0" smtClean="0"/>
              <a:t>(37.2 s), while MG time increased 8.7% (8 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54235-45E4-5A45-B367-10800D256CD0}" type="slidenum">
              <a:rPr lang="en-US" smtClean="0"/>
              <a:pPr/>
              <a:t>20</a:t>
            </a:fld>
            <a:endParaRPr lang="en-US" dirty="0"/>
          </a:p>
        </p:txBody>
      </p:sp>
      <p:graphicFrame>
        <p:nvGraphicFramePr>
          <p:cNvPr id="10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13692952"/>
              </p:ext>
            </p:extLst>
          </p:nvPr>
        </p:nvGraphicFramePr>
        <p:xfrm>
          <a:off x="5579319" y="1486436"/>
          <a:ext cx="3717546" cy="24136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Rectangle 4"/>
          <p:cNvSpPr/>
          <p:nvPr/>
        </p:nvSpPr>
        <p:spPr>
          <a:xfrm>
            <a:off x="881916" y="1272340"/>
            <a:ext cx="2198911" cy="2537333"/>
          </a:xfrm>
          <a:prstGeom prst="rect">
            <a:avLst/>
          </a:prstGeom>
          <a:solidFill>
            <a:schemeClr val="tx2">
              <a:lumMod val="20000"/>
              <a:lumOff val="80000"/>
              <a:alpha val="85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853215" y="1869562"/>
            <a:ext cx="1726104" cy="0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853215" y="1485006"/>
            <a:ext cx="1726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time breakdown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6984775" y="2904288"/>
            <a:ext cx="576186" cy="340989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090606" y="2696106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reduce 56.8%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15562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HPCG </a:t>
            </a:r>
            <a:r>
              <a:rPr lang="en-US" dirty="0" err="1" smtClean="0"/>
              <a:t>SpMV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50004"/>
            <a:ext cx="8229600" cy="776159"/>
          </a:xfrm>
        </p:spPr>
        <p:txBody>
          <a:bodyPr/>
          <a:lstStyle/>
          <a:p>
            <a:r>
              <a:rPr lang="en-US" dirty="0" smtClean="0"/>
              <a:t>Compared to MPI-only </a:t>
            </a:r>
            <a:r>
              <a:rPr lang="en-US" dirty="0" err="1" smtClean="0"/>
              <a:t>SpMV</a:t>
            </a:r>
            <a:r>
              <a:rPr lang="en-US" dirty="0" smtClean="0"/>
              <a:t>, </a:t>
            </a:r>
            <a:r>
              <a:rPr lang="en-US" b="1" dirty="0" smtClean="0"/>
              <a:t>MPI+ULT </a:t>
            </a:r>
            <a:r>
              <a:rPr lang="en-US" b="1" dirty="0" err="1" smtClean="0"/>
              <a:t>SpMV</a:t>
            </a:r>
            <a:r>
              <a:rPr lang="en-US" b="1" dirty="0" smtClean="0"/>
              <a:t> improve performance by 14.8% with 4K cores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54235-45E4-5A45-B367-10800D256CD0}" type="slidenum">
              <a:rPr lang="en-US" smtClean="0"/>
              <a:pPr/>
              <a:t>21</a:t>
            </a:fld>
            <a:endParaRPr lang="en-US"/>
          </a:p>
        </p:txBody>
      </p:sp>
      <p:graphicFrame>
        <p:nvGraphicFramePr>
          <p:cNvPr id="10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34175175"/>
              </p:ext>
            </p:extLst>
          </p:nvPr>
        </p:nvGraphicFramePr>
        <p:xfrm>
          <a:off x="1251217" y="1163773"/>
          <a:ext cx="6074565" cy="40333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68876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Application: SWAP-assembler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7108" y="1708987"/>
            <a:ext cx="4272606" cy="3746841"/>
          </a:xfrm>
        </p:spPr>
        <p:txBody>
          <a:bodyPr/>
          <a:lstStyle/>
          <a:p>
            <a:r>
              <a:rPr lang="en-US" dirty="0" smtClean="0"/>
              <a:t>SWAP Genome Assembler [</a:t>
            </a:r>
            <a:r>
              <a:rPr lang="en-US" dirty="0" err="1" smtClean="0"/>
              <a:t>Meng</a:t>
            </a:r>
            <a:r>
              <a:rPr lang="en-US" dirty="0" smtClean="0"/>
              <a:t> 14]</a:t>
            </a:r>
            <a:endParaRPr lang="en-US" dirty="0"/>
          </a:p>
          <a:p>
            <a:pPr lvl="1"/>
            <a:r>
              <a:rPr lang="en-US" sz="2000" dirty="0" smtClean="0"/>
              <a:t>data partitioned on distributed memory systems</a:t>
            </a:r>
          </a:p>
          <a:p>
            <a:pPr lvl="1"/>
            <a:r>
              <a:rPr lang="en-US" sz="2000" dirty="0" smtClean="0"/>
              <a:t>server thread provide data access for other processes</a:t>
            </a:r>
          </a:p>
          <a:p>
            <a:pPr lvl="1"/>
            <a:r>
              <a:rPr lang="en-US" sz="2000" dirty="0" smtClean="0"/>
              <a:t>client thread request data from other processes</a:t>
            </a:r>
          </a:p>
          <a:p>
            <a:pPr lvl="1"/>
            <a:r>
              <a:rPr lang="en-US" sz="2000" dirty="0" smtClean="0"/>
              <a:t>both server/client thread can call MPI calls independently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54235-45E4-5A45-B367-10800D256CD0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32" name="Picture 31" descr="paper6_fig2.ep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908" y="1708988"/>
            <a:ext cx="4327200" cy="3363805"/>
          </a:xfrm>
          <a:prstGeom prst="rect">
            <a:avLst/>
          </a:prstGeom>
        </p:spPr>
      </p:pic>
      <p:sp>
        <p:nvSpPr>
          <p:cNvPr id="34" name="Rectangle 33"/>
          <p:cNvSpPr/>
          <p:nvPr/>
        </p:nvSpPr>
        <p:spPr>
          <a:xfrm>
            <a:off x="698550" y="6151074"/>
            <a:ext cx="631058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aseline="30000" dirty="0" smtClean="0"/>
              <a:t>[</a:t>
            </a:r>
            <a:r>
              <a:rPr lang="en-US" baseline="30000" dirty="0" err="1" smtClean="0"/>
              <a:t>Meng</a:t>
            </a:r>
            <a:r>
              <a:rPr lang="en-US" baseline="30000" dirty="0" smtClean="0"/>
              <a:t> 14] J</a:t>
            </a:r>
            <a:r>
              <a:rPr lang="en-US" baseline="30000" dirty="0"/>
              <a:t>. </a:t>
            </a:r>
            <a:r>
              <a:rPr lang="en-US" baseline="30000" dirty="0" err="1"/>
              <a:t>Meng</a:t>
            </a:r>
            <a:r>
              <a:rPr lang="en-US" baseline="30000" dirty="0"/>
              <a:t>, B. Wang, Y. Wei, S. </a:t>
            </a:r>
            <a:r>
              <a:rPr lang="en-US" baseline="30000" dirty="0" err="1"/>
              <a:t>Feng</a:t>
            </a:r>
            <a:r>
              <a:rPr lang="en-US" baseline="30000" dirty="0"/>
              <a:t>, and P. Balaji, “SWAP-assembler: scalable and efficient genome assembly towards thousands of cores,” BMC </a:t>
            </a:r>
            <a:r>
              <a:rPr lang="en-US" baseline="30000" dirty="0" smtClean="0"/>
              <a:t>Bioinformatics, 2014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1478327" y="5072793"/>
            <a:ext cx="11545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[</a:t>
            </a:r>
            <a:r>
              <a:rPr lang="en-US" dirty="0" err="1"/>
              <a:t>Meng</a:t>
            </a:r>
            <a:r>
              <a:rPr lang="en-US" dirty="0"/>
              <a:t> 14]</a:t>
            </a:r>
          </a:p>
        </p:txBody>
      </p:sp>
    </p:spTree>
    <p:extLst>
      <p:ext uri="{BB962C8B-B14F-4D97-AF65-F5344CB8AC3E}">
        <p14:creationId xmlns:p14="http://schemas.microsoft.com/office/powerpoint/2010/main" val="32579574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Application: SWAP-assembler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061027"/>
            <a:ext cx="8139383" cy="1417876"/>
          </a:xfrm>
        </p:spPr>
        <p:txBody>
          <a:bodyPr/>
          <a:lstStyle/>
          <a:p>
            <a:r>
              <a:rPr lang="en-US" dirty="0" smtClean="0"/>
              <a:t>Replacing MPI_THREAD_MULTIPLE  with MPI_THREAD_ULT in communication </a:t>
            </a:r>
            <a:r>
              <a:rPr lang="en-US" dirty="0"/>
              <a:t>intensive </a:t>
            </a:r>
            <a:r>
              <a:rPr lang="en-US" dirty="0" smtClean="0"/>
              <a:t>applications to </a:t>
            </a:r>
            <a:r>
              <a:rPr lang="en-US" b="1" dirty="0" smtClean="0"/>
              <a:t>reduce thread overhead</a:t>
            </a:r>
            <a:endParaRPr lang="en-US" b="1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54235-45E4-5A45-B367-10800D256CD0}" type="slidenum">
              <a:rPr lang="en-US" smtClean="0"/>
              <a:pPr/>
              <a:t>23</a:t>
            </a:fld>
            <a:endParaRPr lang="en-US"/>
          </a:p>
        </p:txBody>
      </p:sp>
      <p:grpSp>
        <p:nvGrpSpPr>
          <p:cNvPr id="33" name="Group 32"/>
          <p:cNvGrpSpPr/>
          <p:nvPr/>
        </p:nvGrpSpPr>
        <p:grpSpPr>
          <a:xfrm>
            <a:off x="5695313" y="990600"/>
            <a:ext cx="2901270" cy="3695015"/>
            <a:chOff x="5319144" y="1312565"/>
            <a:chExt cx="3079590" cy="5449567"/>
          </a:xfrm>
        </p:grpSpPr>
        <p:grpSp>
          <p:nvGrpSpPr>
            <p:cNvPr id="5" name="Group 4"/>
            <p:cNvGrpSpPr/>
            <p:nvPr/>
          </p:nvGrpSpPr>
          <p:grpSpPr>
            <a:xfrm>
              <a:off x="5327754" y="2124886"/>
              <a:ext cx="1174480" cy="1460876"/>
              <a:chOff x="4917541" y="1346297"/>
              <a:chExt cx="1174480" cy="1460876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4917541" y="1346297"/>
                <a:ext cx="1174480" cy="1460876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  <a:alpha val="20000"/>
                </a:schemeClr>
              </a:solidFill>
              <a:ln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7" name="Rounded Rectangle 6"/>
              <p:cNvSpPr/>
              <p:nvPr/>
            </p:nvSpPr>
            <p:spPr>
              <a:xfrm>
                <a:off x="5108513" y="1527713"/>
                <a:ext cx="849828" cy="486959"/>
              </a:xfrm>
              <a:prstGeom prst="roundRect">
                <a:avLst/>
              </a:prstGeom>
              <a:solidFill>
                <a:schemeClr val="tx2">
                  <a:lumMod val="75000"/>
                </a:schemeClr>
              </a:solidFill>
              <a:ln w="28575" cmpd="sng">
                <a:solidFill>
                  <a:srgbClr val="17375E"/>
                </a:solidFill>
                <a:prstDash val="soli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prstClr val="white"/>
                    </a:solidFill>
                    <a:latin typeface="Calibri"/>
                  </a:rPr>
                  <a:t>server</a:t>
                </a:r>
              </a:p>
            </p:txBody>
          </p:sp>
          <p:sp>
            <p:nvSpPr>
              <p:cNvPr id="8" name="Rounded Rectangle 7"/>
              <p:cNvSpPr/>
              <p:nvPr/>
            </p:nvSpPr>
            <p:spPr>
              <a:xfrm>
                <a:off x="5108513" y="2138056"/>
                <a:ext cx="849828" cy="486959"/>
              </a:xfrm>
              <a:prstGeom prst="roundRect">
                <a:avLst/>
              </a:prstGeom>
              <a:solidFill>
                <a:schemeClr val="tx2">
                  <a:lumMod val="75000"/>
                </a:schemeClr>
              </a:solidFill>
              <a:ln w="28575" cmpd="sng">
                <a:solidFill>
                  <a:srgbClr val="17375E"/>
                </a:solidFill>
                <a:prstDash val="soli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prstClr val="white"/>
                    </a:solidFill>
                    <a:latin typeface="Calibri"/>
                  </a:rPr>
                  <a:t>client</a:t>
                </a:r>
                <a:endParaRPr lang="en-US" sz="1400" dirty="0">
                  <a:solidFill>
                    <a:prstClr val="white"/>
                  </a:solidFill>
                  <a:latin typeface="Calibri"/>
                </a:endParaRPr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6912447" y="2124886"/>
              <a:ext cx="1174480" cy="1460876"/>
              <a:chOff x="6502234" y="1346297"/>
              <a:chExt cx="1174480" cy="1460876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6502234" y="1346297"/>
                <a:ext cx="1174480" cy="1460876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  <a:alpha val="20000"/>
                </a:schemeClr>
              </a:solidFill>
              <a:ln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1" name="Rounded Rectangle 10"/>
              <p:cNvSpPr/>
              <p:nvPr/>
            </p:nvSpPr>
            <p:spPr>
              <a:xfrm>
                <a:off x="6693206" y="1527713"/>
                <a:ext cx="849828" cy="486959"/>
              </a:xfrm>
              <a:prstGeom prst="roundRect">
                <a:avLst/>
              </a:prstGeom>
              <a:solidFill>
                <a:schemeClr val="tx2">
                  <a:lumMod val="75000"/>
                </a:schemeClr>
              </a:solidFill>
              <a:ln w="28575" cmpd="sng">
                <a:solidFill>
                  <a:srgbClr val="17375E"/>
                </a:solidFill>
                <a:prstDash val="soli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prstClr val="white"/>
                    </a:solidFill>
                    <a:latin typeface="Calibri"/>
                  </a:rPr>
                  <a:t>server</a:t>
                </a:r>
              </a:p>
            </p:txBody>
          </p:sp>
          <p:sp>
            <p:nvSpPr>
              <p:cNvPr id="12" name="Rounded Rectangle 11"/>
              <p:cNvSpPr/>
              <p:nvPr/>
            </p:nvSpPr>
            <p:spPr>
              <a:xfrm>
                <a:off x="6693206" y="2138056"/>
                <a:ext cx="849828" cy="486959"/>
              </a:xfrm>
              <a:prstGeom prst="roundRect">
                <a:avLst/>
              </a:prstGeom>
              <a:solidFill>
                <a:schemeClr val="tx2">
                  <a:lumMod val="75000"/>
                </a:schemeClr>
              </a:solidFill>
              <a:ln w="28575" cmpd="sng">
                <a:solidFill>
                  <a:srgbClr val="17375E"/>
                </a:solidFill>
                <a:prstDash val="soli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prstClr val="white"/>
                    </a:solidFill>
                    <a:latin typeface="Calibri"/>
                  </a:rPr>
                  <a:t>client</a:t>
                </a:r>
                <a:endParaRPr lang="en-US" sz="1400" dirty="0">
                  <a:solidFill>
                    <a:prstClr val="white"/>
                  </a:solidFill>
                  <a:latin typeface="Calibri"/>
                </a:endParaRPr>
              </a:p>
            </p:txBody>
          </p:sp>
        </p:grpSp>
        <p:sp>
          <p:nvSpPr>
            <p:cNvPr id="13" name="Down Arrow 12"/>
            <p:cNvSpPr/>
            <p:nvPr/>
          </p:nvSpPr>
          <p:spPr>
            <a:xfrm>
              <a:off x="6528386" y="4001523"/>
              <a:ext cx="479520" cy="572893"/>
            </a:xfrm>
            <a:prstGeom prst="downArrow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5319144" y="4621332"/>
              <a:ext cx="1365830" cy="1652211"/>
              <a:chOff x="4869418" y="3885750"/>
              <a:chExt cx="1365830" cy="1652211"/>
            </a:xfrm>
          </p:grpSpPr>
          <p:sp>
            <p:nvSpPr>
              <p:cNvPr id="15" name="Rounded Rectangle 14"/>
              <p:cNvSpPr/>
              <p:nvPr/>
            </p:nvSpPr>
            <p:spPr>
              <a:xfrm>
                <a:off x="5013023" y="4005474"/>
                <a:ext cx="1061988" cy="1369797"/>
              </a:xfrm>
              <a:prstGeom prst="roundRect">
                <a:avLst/>
              </a:prstGeom>
              <a:solidFill>
                <a:schemeClr val="tx2">
                  <a:lumMod val="75000"/>
                </a:schemeClr>
              </a:solidFill>
              <a:ln w="28575" cmpd="sng">
                <a:solidFill>
                  <a:srgbClr val="17375E"/>
                </a:solidFill>
                <a:prstDash val="soli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4869418" y="3885750"/>
                <a:ext cx="1365830" cy="1652211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  <a:alpha val="20000"/>
                </a:schemeClr>
              </a:solidFill>
              <a:ln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7" name="Rounded Rectangle 16"/>
              <p:cNvSpPr/>
              <p:nvPr/>
            </p:nvSpPr>
            <p:spPr>
              <a:xfrm>
                <a:off x="5127233" y="4153099"/>
                <a:ext cx="849828" cy="486959"/>
              </a:xfrm>
              <a:prstGeom prst="roundRect">
                <a:avLst/>
              </a:prstGeom>
              <a:solidFill>
                <a:schemeClr val="accent1">
                  <a:lumMod val="75000"/>
                  <a:lumOff val="25000"/>
                </a:schemeClr>
              </a:solidFill>
              <a:ln w="28575" cmpd="sng">
                <a:solidFill>
                  <a:srgbClr val="BF084F"/>
                </a:solidFill>
                <a:prstDash val="soli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prstClr val="white"/>
                    </a:solidFill>
                    <a:latin typeface="Calibri"/>
                  </a:rPr>
                  <a:t>server</a:t>
                </a:r>
              </a:p>
            </p:txBody>
          </p:sp>
          <p:sp>
            <p:nvSpPr>
              <p:cNvPr id="18" name="Rounded Rectangle 17"/>
              <p:cNvSpPr/>
              <p:nvPr/>
            </p:nvSpPr>
            <p:spPr>
              <a:xfrm>
                <a:off x="5127233" y="4763442"/>
                <a:ext cx="849828" cy="486959"/>
              </a:xfrm>
              <a:prstGeom prst="roundRect">
                <a:avLst/>
              </a:prstGeom>
              <a:solidFill>
                <a:schemeClr val="accent1">
                  <a:lumMod val="75000"/>
                  <a:lumOff val="25000"/>
                </a:schemeClr>
              </a:solidFill>
              <a:ln w="28575" cmpd="sng">
                <a:solidFill>
                  <a:srgbClr val="BF084F"/>
                </a:solidFill>
                <a:prstDash val="soli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prstClr val="white"/>
                    </a:solidFill>
                    <a:latin typeface="Calibri"/>
                  </a:rPr>
                  <a:t>client</a:t>
                </a:r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7032904" y="4621332"/>
              <a:ext cx="1365830" cy="1652211"/>
              <a:chOff x="4869418" y="3885750"/>
              <a:chExt cx="1365830" cy="1652211"/>
            </a:xfrm>
          </p:grpSpPr>
          <p:sp>
            <p:nvSpPr>
              <p:cNvPr id="20" name="Rounded Rectangle 19"/>
              <p:cNvSpPr/>
              <p:nvPr/>
            </p:nvSpPr>
            <p:spPr>
              <a:xfrm>
                <a:off x="5013023" y="4005474"/>
                <a:ext cx="1061988" cy="1369797"/>
              </a:xfrm>
              <a:prstGeom prst="roundRect">
                <a:avLst/>
              </a:prstGeom>
              <a:solidFill>
                <a:schemeClr val="tx2">
                  <a:lumMod val="75000"/>
                </a:schemeClr>
              </a:solidFill>
              <a:ln w="28575" cmpd="sng">
                <a:solidFill>
                  <a:srgbClr val="17375E"/>
                </a:solidFill>
                <a:prstDash val="soli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4869418" y="3885750"/>
                <a:ext cx="1365830" cy="1652211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  <a:alpha val="20000"/>
                </a:schemeClr>
              </a:solidFill>
              <a:ln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2" name="Rounded Rectangle 21"/>
              <p:cNvSpPr/>
              <p:nvPr/>
            </p:nvSpPr>
            <p:spPr>
              <a:xfrm>
                <a:off x="5127233" y="4153099"/>
                <a:ext cx="849828" cy="486959"/>
              </a:xfrm>
              <a:prstGeom prst="roundRect">
                <a:avLst/>
              </a:prstGeom>
              <a:solidFill>
                <a:schemeClr val="accent1">
                  <a:lumMod val="75000"/>
                  <a:lumOff val="25000"/>
                </a:schemeClr>
              </a:solidFill>
              <a:ln w="28575" cmpd="sng">
                <a:solidFill>
                  <a:srgbClr val="BF084F"/>
                </a:solidFill>
                <a:prstDash val="soli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prstClr val="white"/>
                    </a:solidFill>
                    <a:latin typeface="Calibri"/>
                  </a:rPr>
                  <a:t>server</a:t>
                </a:r>
              </a:p>
            </p:txBody>
          </p:sp>
          <p:sp>
            <p:nvSpPr>
              <p:cNvPr id="23" name="Rounded Rectangle 22"/>
              <p:cNvSpPr/>
              <p:nvPr/>
            </p:nvSpPr>
            <p:spPr>
              <a:xfrm>
                <a:off x="5127233" y="4763442"/>
                <a:ext cx="849828" cy="486959"/>
              </a:xfrm>
              <a:prstGeom prst="roundRect">
                <a:avLst/>
              </a:prstGeom>
              <a:solidFill>
                <a:schemeClr val="accent1">
                  <a:lumMod val="75000"/>
                  <a:lumOff val="25000"/>
                </a:schemeClr>
              </a:solidFill>
              <a:ln w="28575" cmpd="sng">
                <a:solidFill>
                  <a:srgbClr val="BF084F"/>
                </a:solidFill>
                <a:prstDash val="soli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prstClr val="white"/>
                    </a:solidFill>
                    <a:latin typeface="Calibri"/>
                  </a:rPr>
                  <a:t>client</a:t>
                </a:r>
              </a:p>
            </p:txBody>
          </p:sp>
        </p:grpSp>
        <p:sp>
          <p:nvSpPr>
            <p:cNvPr id="24" name="Rounded Rectangle 23"/>
            <p:cNvSpPr/>
            <p:nvPr/>
          </p:nvSpPr>
          <p:spPr>
            <a:xfrm>
              <a:off x="5327754" y="1681681"/>
              <a:ext cx="310551" cy="268092"/>
            </a:xfrm>
            <a:prstGeom prst="roundRect">
              <a:avLst/>
            </a:prstGeom>
            <a:solidFill>
              <a:schemeClr val="accent1">
                <a:lumMod val="75000"/>
                <a:lumOff val="25000"/>
              </a:schemeClr>
            </a:solidFill>
            <a:ln w="28575" cmpd="sng">
              <a:solidFill>
                <a:srgbClr val="BF084F"/>
              </a:solidFill>
              <a:prstDash val="soli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657400" y="1669622"/>
              <a:ext cx="495484" cy="4539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rgbClr val="000000"/>
                  </a:solidFill>
                </a:rPr>
                <a:t>ULT</a:t>
              </a:r>
              <a:endParaRPr lang="en-US" sz="1400" dirty="0">
                <a:solidFill>
                  <a:srgbClr val="000000"/>
                </a:solidFill>
              </a:endParaRP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6675384" y="1312565"/>
              <a:ext cx="310551" cy="268092"/>
            </a:xfrm>
            <a:prstGeom prst="roundRect">
              <a:avLst/>
            </a:prstGeom>
            <a:solidFill>
              <a:schemeClr val="tx2">
                <a:lumMod val="75000"/>
              </a:schemeClr>
            </a:solidFill>
            <a:ln w="28575" cmpd="sng">
              <a:solidFill>
                <a:srgbClr val="17375E"/>
              </a:solidFill>
              <a:prstDash val="soli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7007905" y="1312565"/>
              <a:ext cx="1284994" cy="4539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rgbClr val="000000"/>
                  </a:solidFill>
                </a:rPr>
                <a:t>Kernel Thread</a:t>
              </a:r>
              <a:endParaRPr lang="en-US" sz="1400" dirty="0">
                <a:solidFill>
                  <a:srgbClr val="000000"/>
                </a:solidFill>
              </a:endParaRP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5327754" y="1312565"/>
              <a:ext cx="310551" cy="268092"/>
            </a:xfrm>
            <a:prstGeom prst="roundRect">
              <a:avLst/>
            </a:prstGeom>
            <a:solidFill>
              <a:schemeClr val="tx2">
                <a:lumMod val="40000"/>
                <a:lumOff val="60000"/>
                <a:alpha val="2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657400" y="1312565"/>
              <a:ext cx="785874" cy="4539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rgbClr val="000000"/>
                  </a:solidFill>
                </a:rPr>
                <a:t>Process</a:t>
              </a:r>
              <a:endParaRPr lang="en-US" sz="1400" dirty="0">
                <a:solidFill>
                  <a:srgbClr val="000000"/>
                </a:solidFill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5518726" y="3637202"/>
              <a:ext cx="2146765" cy="45392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>
                  <a:solidFill>
                    <a:srgbClr val="000000"/>
                  </a:solidFill>
                </a:rPr>
                <a:t>MPI_THREAD_MULTIPLE</a:t>
              </a:r>
              <a:endParaRPr lang="en-US" sz="1400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6002059" y="6308209"/>
              <a:ext cx="1654424" cy="45392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>
                  <a:solidFill>
                    <a:srgbClr val="000000"/>
                  </a:solidFill>
                </a:rPr>
                <a:t>MPI_THREAD_ULT</a:t>
              </a:r>
              <a:endParaRPr lang="en-US" sz="1400" dirty="0"/>
            </a:p>
          </p:txBody>
        </p:sp>
      </p:grpSp>
      <p:pic>
        <p:nvPicPr>
          <p:cNvPr id="32" name="Picture 31" descr="paper6_fig2.ep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44482"/>
            <a:ext cx="4327200" cy="3363805"/>
          </a:xfrm>
          <a:prstGeom prst="rect">
            <a:avLst/>
          </a:prstGeom>
        </p:spPr>
      </p:pic>
      <p:sp>
        <p:nvSpPr>
          <p:cNvPr id="34" name="Rectangle 33"/>
          <p:cNvSpPr/>
          <p:nvPr/>
        </p:nvSpPr>
        <p:spPr>
          <a:xfrm>
            <a:off x="1772299" y="4644414"/>
            <a:ext cx="11545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[</a:t>
            </a:r>
            <a:r>
              <a:rPr lang="en-US" dirty="0" err="1"/>
              <a:t>Meng</a:t>
            </a:r>
            <a:r>
              <a:rPr lang="en-US" dirty="0"/>
              <a:t> 14]</a:t>
            </a:r>
          </a:p>
        </p:txBody>
      </p:sp>
    </p:spTree>
    <p:extLst>
      <p:ext uri="{BB962C8B-B14F-4D97-AF65-F5344CB8AC3E}">
        <p14:creationId xmlns:p14="http://schemas.microsoft.com/office/powerpoint/2010/main" val="18773097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SWAP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060689"/>
            <a:ext cx="8229600" cy="1432186"/>
          </a:xfrm>
        </p:spPr>
        <p:txBody>
          <a:bodyPr/>
          <a:lstStyle/>
          <a:p>
            <a:r>
              <a:rPr lang="en-US" sz="2000" dirty="0" smtClean="0"/>
              <a:t>Benefits comes from two parts</a:t>
            </a:r>
          </a:p>
          <a:p>
            <a:pPr lvl="1"/>
            <a:r>
              <a:rPr lang="en-US" sz="2000" dirty="0" smtClean="0"/>
              <a:t>1. remove locks in SWAP in user code</a:t>
            </a:r>
          </a:p>
          <a:p>
            <a:pPr lvl="1"/>
            <a:r>
              <a:rPr lang="en-US" sz="2000" dirty="0" smtClean="0"/>
              <a:t>2. avoid locks in MPI runtime</a:t>
            </a:r>
          </a:p>
          <a:p>
            <a:r>
              <a:rPr lang="en-US" sz="2000" dirty="0" smtClean="0"/>
              <a:t>For smaller </a:t>
            </a:r>
            <a:r>
              <a:rPr lang="en-US" sz="2000" dirty="0"/>
              <a:t>#</a:t>
            </a:r>
            <a:r>
              <a:rPr lang="en-US" sz="2000" dirty="0" smtClean="0"/>
              <a:t>cores, the user space improvement is more significant; for large #cores, still get a decent improvement of 2x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54235-45E4-5A45-B367-10800D256CD0}" type="slidenum">
              <a:rPr lang="en-US" smtClean="0"/>
              <a:pPr/>
              <a:t>24</a:t>
            </a:fld>
            <a:endParaRPr lang="en-US" dirty="0"/>
          </a:p>
        </p:txBody>
      </p:sp>
      <p:graphicFrame>
        <p:nvGraphicFramePr>
          <p:cNvPr id="10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63980474"/>
              </p:ext>
            </p:extLst>
          </p:nvPr>
        </p:nvGraphicFramePr>
        <p:xfrm>
          <a:off x="1589441" y="1014790"/>
          <a:ext cx="6768110" cy="41391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864835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MPI+</a:t>
            </a:r>
            <a:r>
              <a:rPr lang="en-US" dirty="0" smtClean="0"/>
              <a:t>ULT: </a:t>
            </a:r>
            <a:r>
              <a:rPr lang="en-US" b="1" dirty="0"/>
              <a:t>a new approach to overlap communication and computation in MPI with user</a:t>
            </a:r>
            <a:r>
              <a:rPr lang="en-US" b="1" dirty="0" smtClean="0"/>
              <a:t>-level </a:t>
            </a:r>
            <a:r>
              <a:rPr lang="en-US" b="1" dirty="0"/>
              <a:t>threads (ULTs) </a:t>
            </a:r>
            <a:endParaRPr lang="en-US" b="1" dirty="0" smtClean="0"/>
          </a:p>
          <a:p>
            <a:pPr lvl="1"/>
            <a:r>
              <a:rPr lang="en-US" dirty="0" err="1" smtClean="0"/>
              <a:t>nonblocking</a:t>
            </a:r>
            <a:r>
              <a:rPr lang="en-US" dirty="0" smtClean="0"/>
              <a:t>, low overhead and modularized</a:t>
            </a:r>
            <a:endParaRPr lang="en-US" dirty="0"/>
          </a:p>
          <a:p>
            <a:r>
              <a:rPr lang="en-US" dirty="0" smtClean="0"/>
              <a:t>Extensively supports hiding the </a:t>
            </a:r>
            <a:r>
              <a:rPr lang="en-US" dirty="0"/>
              <a:t>communication </a:t>
            </a:r>
            <a:r>
              <a:rPr lang="en-US" dirty="0" smtClean="0"/>
              <a:t>of</a:t>
            </a:r>
          </a:p>
          <a:p>
            <a:pPr lvl="1"/>
            <a:r>
              <a:rPr lang="en-US" dirty="0" smtClean="0"/>
              <a:t>MPI </a:t>
            </a:r>
            <a:r>
              <a:rPr lang="en-US" dirty="0"/>
              <a:t>point-to-</a:t>
            </a:r>
            <a:r>
              <a:rPr lang="en-US" dirty="0" smtClean="0"/>
              <a:t>point calls</a:t>
            </a:r>
          </a:p>
          <a:p>
            <a:pPr lvl="1"/>
            <a:r>
              <a:rPr lang="en-US" dirty="0" smtClean="0"/>
              <a:t>MPI collective calls</a:t>
            </a:r>
          </a:p>
          <a:p>
            <a:pPr lvl="1"/>
            <a:r>
              <a:rPr lang="en-US" dirty="0" smtClean="0"/>
              <a:t>MPI </a:t>
            </a:r>
            <a:r>
              <a:rPr lang="en-US" dirty="0"/>
              <a:t>one-sided synchronization calls</a:t>
            </a:r>
            <a:r>
              <a:rPr lang="en-US" dirty="0" smtClean="0"/>
              <a:t>.</a:t>
            </a:r>
          </a:p>
          <a:p>
            <a:r>
              <a:rPr lang="en-US" dirty="0" smtClean="0"/>
              <a:t>Enables communication hiding in various applications</a:t>
            </a:r>
            <a:endParaRPr lang="en-US" dirty="0"/>
          </a:p>
          <a:p>
            <a:pPr lvl="1"/>
            <a:r>
              <a:rPr lang="en-US" dirty="0" smtClean="0"/>
              <a:t>Improves HPCG up to 19.8% on 2K cores</a:t>
            </a:r>
          </a:p>
          <a:p>
            <a:pPr lvl="1"/>
            <a:r>
              <a:rPr lang="en-US" dirty="0" smtClean="0"/>
              <a:t>Improves SWAP-assembler by 2 to 6.3 times with different configurations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54235-45E4-5A45-B367-10800D256CD0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4653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371600" y="3429000"/>
            <a:ext cx="6400800" cy="2349652"/>
          </a:xfrm>
        </p:spPr>
        <p:txBody>
          <a:bodyPr anchor="t"/>
          <a:lstStyle/>
          <a:p>
            <a:pPr algn="ctr"/>
            <a:r>
              <a:rPr lang="en-US" sz="2800" b="1" dirty="0" smtClean="0">
                <a:solidFill>
                  <a:srgbClr val="333333"/>
                </a:solidFill>
              </a:rPr>
              <a:t>Huiwei Lu</a:t>
            </a:r>
            <a:r>
              <a:rPr lang="en-US" sz="2800" dirty="0" smtClean="0">
                <a:solidFill>
                  <a:srgbClr val="333333"/>
                </a:solidFill>
              </a:rPr>
              <a:t>,   </a:t>
            </a:r>
            <a:r>
              <a:rPr lang="en-US" sz="2800" dirty="0" err="1" smtClean="0">
                <a:solidFill>
                  <a:srgbClr val="333333"/>
                </a:solidFill>
              </a:rPr>
              <a:t>Sangmin</a:t>
            </a:r>
            <a:r>
              <a:rPr lang="en-US" sz="2800" dirty="0" smtClean="0">
                <a:solidFill>
                  <a:srgbClr val="333333"/>
                </a:solidFill>
              </a:rPr>
              <a:t> </a:t>
            </a:r>
            <a:r>
              <a:rPr lang="en-US" sz="2800" dirty="0" err="1" smtClean="0">
                <a:solidFill>
                  <a:srgbClr val="333333"/>
                </a:solidFill>
              </a:rPr>
              <a:t>Seo</a:t>
            </a:r>
            <a:r>
              <a:rPr lang="en-US" sz="2800" dirty="0" smtClean="0">
                <a:solidFill>
                  <a:srgbClr val="333333"/>
                </a:solidFill>
              </a:rPr>
              <a:t>,   Pavan Balaji</a:t>
            </a:r>
          </a:p>
          <a:p>
            <a:pPr algn="ctr"/>
            <a:r>
              <a:rPr lang="en-US" sz="1800" dirty="0">
                <a:latin typeface="Times New Roman"/>
                <a:cs typeface="Times New Roman"/>
              </a:rPr>
              <a:t>Mathematics and Computer Science Division</a:t>
            </a:r>
            <a:endParaRPr lang="en-US" sz="1800" dirty="0" smtClean="0">
              <a:latin typeface="Times New Roman"/>
              <a:cs typeface="Times New Roman"/>
            </a:endParaRPr>
          </a:p>
          <a:p>
            <a:pPr algn="ctr"/>
            <a:r>
              <a:rPr lang="en-US" sz="1800" dirty="0" smtClean="0">
                <a:latin typeface="Times New Roman"/>
                <a:cs typeface="Times New Roman"/>
              </a:rPr>
              <a:t>Argonne National Laboratory</a:t>
            </a:r>
          </a:p>
          <a:p>
            <a:pPr algn="ctr"/>
            <a:r>
              <a:rPr lang="en-US" sz="1800" dirty="0" smtClean="0">
                <a:latin typeface="Times New Roman"/>
                <a:cs typeface="Times New Roman"/>
              </a:rPr>
              <a:t>Aug 25, 2015</a:t>
            </a:r>
          </a:p>
          <a:p>
            <a:pPr algn="ctr"/>
            <a:r>
              <a:rPr lang="en-US" sz="1800" dirty="0" err="1" smtClean="0">
                <a:latin typeface="Times New Roman"/>
                <a:cs typeface="Times New Roman"/>
              </a:rPr>
              <a:t>huiweilu@anl.gov</a:t>
            </a:r>
            <a:r>
              <a:rPr lang="en-US" sz="1800" dirty="0" smtClean="0">
                <a:latin typeface="Times New Roman"/>
                <a:cs typeface="Times New Roman"/>
              </a:rPr>
              <a:t>, </a:t>
            </a:r>
            <a:r>
              <a:rPr lang="en-US" sz="1800" dirty="0" err="1" smtClean="0">
                <a:latin typeface="Times New Roman"/>
                <a:cs typeface="Times New Roman"/>
              </a:rPr>
              <a:t>sseo@anl.gov</a:t>
            </a:r>
            <a:r>
              <a:rPr lang="en-US" sz="1800" dirty="0" smtClean="0">
                <a:latin typeface="Times New Roman"/>
                <a:cs typeface="Times New Roman"/>
              </a:rPr>
              <a:t>, </a:t>
            </a:r>
            <a:r>
              <a:rPr lang="en-US" sz="1800" dirty="0" err="1" smtClean="0">
                <a:latin typeface="Times New Roman"/>
                <a:cs typeface="Times New Roman"/>
              </a:rPr>
              <a:t>balaji@</a:t>
            </a:r>
            <a:r>
              <a:rPr lang="en-US" sz="1800" dirty="0" err="1">
                <a:latin typeface="Times New Roman"/>
                <a:cs typeface="Times New Roman"/>
              </a:rPr>
              <a:t>anl.gov</a:t>
            </a:r>
            <a:endParaRPr lang="en-US" sz="1800" dirty="0" smtClean="0">
              <a:latin typeface="Times New Roman"/>
              <a:cs typeface="Times New Roman"/>
            </a:endParaRPr>
          </a:p>
          <a:p>
            <a:pPr algn="ctr"/>
            <a:endParaRPr lang="en-US" sz="1800" dirty="0" smtClean="0">
              <a:latin typeface="Times New Roman"/>
              <a:cs typeface="Times New Roman"/>
            </a:endParaRPr>
          </a:p>
          <a:p>
            <a:pPr algn="ctr"/>
            <a:r>
              <a:rPr lang="en-US" sz="1800" dirty="0"/>
              <a:t>17th IEEE International Conference on High Performance Computing and Communications (HPCC 2015)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MPI+ULT: Overlapping Communication and Computation with User-Level Threads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492875"/>
            <a:ext cx="2133600" cy="365125"/>
          </a:xfrm>
        </p:spPr>
        <p:txBody>
          <a:bodyPr/>
          <a:lstStyle/>
          <a:p>
            <a:fld id="{7F254235-45E4-5A45-B367-10800D256CD0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409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Trends in Supercomputing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MPI+X becomes a promising programming model</a:t>
            </a:r>
          </a:p>
          <a:p>
            <a:pPr lvl="1"/>
            <a:r>
              <a:rPr lang="en-US" dirty="0" smtClean="0"/>
              <a:t>X: </a:t>
            </a:r>
            <a:r>
              <a:rPr lang="en-US" dirty="0" err="1" smtClean="0"/>
              <a:t>Pthreads</a:t>
            </a:r>
            <a:r>
              <a:rPr lang="en-US" dirty="0" smtClean="0"/>
              <a:t>, </a:t>
            </a:r>
            <a:r>
              <a:rPr lang="en-US" dirty="0" err="1" smtClean="0"/>
              <a:t>OpenMP</a:t>
            </a:r>
            <a:r>
              <a:rPr lang="en-US" dirty="0"/>
              <a:t>, </a:t>
            </a:r>
            <a:r>
              <a:rPr lang="en-US" dirty="0" smtClean="0"/>
              <a:t>TBB, MPI shared memory…</a:t>
            </a:r>
          </a:p>
          <a:p>
            <a:pPr lvl="1"/>
            <a:r>
              <a:rPr lang="en-US" dirty="0" smtClean="0"/>
              <a:t>Better memory sharing within the node</a:t>
            </a:r>
          </a:p>
          <a:p>
            <a:pPr lvl="1"/>
            <a:r>
              <a:rPr lang="en-US" dirty="0" smtClean="0"/>
              <a:t>Better parallelism within the node</a:t>
            </a:r>
            <a:endParaRPr lang="en-US" dirty="0"/>
          </a:p>
          <a:p>
            <a:pPr lvl="1"/>
            <a:r>
              <a:rPr lang="en-US" dirty="0" smtClean="0"/>
              <a:t>However, most “X” only considers intra-node optimization</a:t>
            </a:r>
          </a:p>
          <a:p>
            <a:r>
              <a:rPr lang="en-US" b="1" dirty="0" smtClean="0">
                <a:solidFill>
                  <a:srgbClr val="000000"/>
                </a:solidFill>
              </a:rPr>
              <a:t>Need another “X” </a:t>
            </a:r>
            <a:r>
              <a:rPr lang="en-US" dirty="0" smtClean="0"/>
              <a:t>for optimizing inter-node communication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54235-45E4-5A45-B367-10800D256CD0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3925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Latency Hiding in MPI with </a:t>
            </a:r>
            <a:r>
              <a:rPr lang="en-US" dirty="0"/>
              <a:t>E</a:t>
            </a:r>
            <a:r>
              <a:rPr lang="en-US" dirty="0" smtClean="0"/>
              <a:t>xisting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143000"/>
            <a:ext cx="5998426" cy="4983163"/>
          </a:xfrm>
        </p:spPr>
        <p:txBody>
          <a:bodyPr/>
          <a:lstStyle/>
          <a:p>
            <a:r>
              <a:rPr lang="en-US" sz="2000" dirty="0" smtClean="0"/>
              <a:t>MPI </a:t>
            </a:r>
            <a:r>
              <a:rPr lang="en-US" sz="2000" dirty="0" err="1" smtClean="0"/>
              <a:t>Nonblocking</a:t>
            </a:r>
            <a:r>
              <a:rPr lang="en-US" sz="2000" dirty="0" smtClean="0"/>
              <a:t> functions</a:t>
            </a:r>
          </a:p>
          <a:p>
            <a:pPr lvl="1"/>
            <a:r>
              <a:rPr lang="en-US" sz="2000" dirty="0"/>
              <a:t>L</a:t>
            </a:r>
            <a:r>
              <a:rPr lang="en-US" sz="2000" dirty="0" smtClean="0"/>
              <a:t>ow overhead</a:t>
            </a:r>
          </a:p>
          <a:p>
            <a:pPr lvl="1"/>
            <a:r>
              <a:rPr lang="en-US" sz="2000" dirty="0"/>
              <a:t>O</a:t>
            </a:r>
            <a:r>
              <a:rPr lang="en-US" sz="2000" dirty="0" smtClean="0"/>
              <a:t>verlap each function one at a time</a:t>
            </a:r>
          </a:p>
          <a:p>
            <a:pPr lvl="1"/>
            <a:r>
              <a:rPr lang="en-US" sz="2000" dirty="0" smtClean="0"/>
              <a:t>Provide for </a:t>
            </a:r>
            <a:r>
              <a:rPr lang="en-US" sz="2000" dirty="0" err="1" smtClean="0"/>
              <a:t>nonblocking</a:t>
            </a:r>
            <a:r>
              <a:rPr lang="en-US" sz="2000" dirty="0"/>
              <a:t> </a:t>
            </a:r>
            <a:r>
              <a:rPr lang="en-US" sz="2000" dirty="0" smtClean="0"/>
              <a:t>pt2pt functions and collectives, but does not support some MPI one-sided functions like </a:t>
            </a:r>
            <a:r>
              <a:rPr lang="en-US" sz="2000" i="1" dirty="0" err="1" smtClean="0">
                <a:latin typeface="Times New Roman"/>
                <a:cs typeface="Times New Roman"/>
              </a:rPr>
              <a:t>MPI_Win_Flush</a:t>
            </a:r>
            <a:endParaRPr lang="en-US" sz="2000" i="1" dirty="0" smtClean="0">
              <a:latin typeface="Times New Roman"/>
              <a:cs typeface="Times New Roman"/>
            </a:endParaRPr>
          </a:p>
          <a:p>
            <a:r>
              <a:rPr lang="en-US" sz="2000" dirty="0" err="1" smtClean="0"/>
              <a:t>MPI+Threads</a:t>
            </a:r>
            <a:r>
              <a:rPr lang="en-US" sz="2000" dirty="0" smtClean="0"/>
              <a:t> using </a:t>
            </a:r>
            <a:r>
              <a:rPr lang="en-US" sz="2000" dirty="0" err="1" smtClean="0"/>
              <a:t>Pthreads</a:t>
            </a:r>
            <a:r>
              <a:rPr lang="en-US" sz="2000" dirty="0" smtClean="0"/>
              <a:t> or </a:t>
            </a:r>
            <a:r>
              <a:rPr lang="en-US" sz="2000" dirty="0" err="1" smtClean="0"/>
              <a:t>OpenMP</a:t>
            </a:r>
            <a:endParaRPr lang="en-US" sz="2000" dirty="0" smtClean="0"/>
          </a:p>
          <a:p>
            <a:pPr lvl="1"/>
            <a:r>
              <a:rPr lang="en-US" sz="2000" dirty="0" err="1" smtClean="0"/>
              <a:t>Modulized</a:t>
            </a:r>
            <a:r>
              <a:rPr lang="en-US" sz="2000" dirty="0" smtClean="0"/>
              <a:t>, able to overlap several blocking communication functions at the same time</a:t>
            </a:r>
          </a:p>
          <a:p>
            <a:pPr lvl="1"/>
            <a:r>
              <a:rPr lang="en-US" sz="2000" dirty="0" smtClean="0"/>
              <a:t>High thread overhead from the locks [</a:t>
            </a:r>
            <a:r>
              <a:rPr lang="en-US" sz="2000" dirty="0" err="1" smtClean="0"/>
              <a:t>Amer</a:t>
            </a:r>
            <a:r>
              <a:rPr lang="en-US" sz="2000" dirty="0" smtClean="0"/>
              <a:t> 15]</a:t>
            </a:r>
          </a:p>
          <a:p>
            <a:r>
              <a:rPr lang="en-US" sz="2000" b="1" dirty="0">
                <a:solidFill>
                  <a:srgbClr val="000000"/>
                </a:solidFill>
              </a:rPr>
              <a:t>Need lightweight thread mechanism </a:t>
            </a:r>
            <a:r>
              <a:rPr lang="en-US" sz="2000" dirty="0"/>
              <a:t>for latency </a:t>
            </a:r>
            <a:r>
              <a:rPr lang="en-US" sz="2000" dirty="0" smtClean="0"/>
              <a:t>hiding!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54235-45E4-5A45-B367-10800D256CD0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5" name="Picture 4" descr="thread-safety.png"/>
          <p:cNvPicPr>
            <a:picLocks noChangeAspect="1"/>
          </p:cNvPicPr>
          <p:nvPr/>
        </p:nvPicPr>
        <p:blipFill rotWithShape="1">
          <a:blip r:embed="rId2"/>
          <a:srcRect r="80633" b="6126"/>
          <a:stretch/>
        </p:blipFill>
        <p:spPr>
          <a:xfrm>
            <a:off x="6711377" y="1252362"/>
            <a:ext cx="1508081" cy="439159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711377" y="5643961"/>
            <a:ext cx="22802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Fig. Global lock to support thread safety in MPI [</a:t>
            </a:r>
            <a:r>
              <a:rPr lang="en-US" dirty="0" err="1" smtClean="0">
                <a:solidFill>
                  <a:srgbClr val="000000"/>
                </a:solidFill>
              </a:rPr>
              <a:t>Amer</a:t>
            </a:r>
            <a:r>
              <a:rPr lang="en-US" dirty="0" smtClean="0">
                <a:solidFill>
                  <a:srgbClr val="000000"/>
                </a:solidFill>
              </a:rPr>
              <a:t> 15]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57201" y="6031210"/>
            <a:ext cx="599842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[</a:t>
            </a:r>
            <a:r>
              <a:rPr lang="en-US" sz="1400" dirty="0" err="1" smtClean="0"/>
              <a:t>Amer</a:t>
            </a:r>
            <a:r>
              <a:rPr lang="en-US" sz="1400" dirty="0" smtClean="0"/>
              <a:t> 15] </a:t>
            </a:r>
            <a:r>
              <a:rPr lang="en-US" sz="1400" dirty="0" err="1" smtClean="0"/>
              <a:t>Abdelhalim</a:t>
            </a:r>
            <a:r>
              <a:rPr lang="en-US" sz="1400" dirty="0" smtClean="0"/>
              <a:t> </a:t>
            </a:r>
            <a:r>
              <a:rPr lang="en-US" sz="1400" dirty="0" err="1"/>
              <a:t>Amer</a:t>
            </a:r>
            <a:r>
              <a:rPr lang="en-US" sz="1400" dirty="0"/>
              <a:t>, Huiwei Lu, </a:t>
            </a:r>
            <a:r>
              <a:rPr lang="en-US" sz="1400" dirty="0" err="1"/>
              <a:t>Yanjie</a:t>
            </a:r>
            <a:r>
              <a:rPr lang="en-US" sz="1400" dirty="0"/>
              <a:t> Wei, Pavan Balaji, Satoshi Matsuoka. </a:t>
            </a:r>
            <a:r>
              <a:rPr lang="en-US" sz="1400" dirty="0" err="1"/>
              <a:t>MPI+Threads</a:t>
            </a:r>
            <a:r>
              <a:rPr lang="en-US" sz="1400" dirty="0"/>
              <a:t>: Runtime Contention and Remedies. PPoPP’15</a:t>
            </a:r>
          </a:p>
        </p:txBody>
      </p:sp>
    </p:spTree>
    <p:extLst>
      <p:ext uri="{BB962C8B-B14F-4D97-AF65-F5344CB8AC3E}">
        <p14:creationId xmlns:p14="http://schemas.microsoft.com/office/powerpoint/2010/main" val="32618038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 and Motivation</a:t>
            </a:r>
          </a:p>
          <a:p>
            <a:r>
              <a:rPr lang="en-US" sz="3200" b="1" dirty="0">
                <a:solidFill>
                  <a:srgbClr val="000000"/>
                </a:solidFill>
              </a:rPr>
              <a:t>MPI+ULT Design and </a:t>
            </a:r>
            <a:r>
              <a:rPr lang="en-US" sz="3200" b="1" dirty="0" smtClean="0">
                <a:solidFill>
                  <a:srgbClr val="000000"/>
                </a:solidFill>
              </a:rPr>
              <a:t>Implementation</a:t>
            </a:r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/>
              <a:t>Micro-Benchmarks</a:t>
            </a:r>
          </a:p>
          <a:p>
            <a:r>
              <a:rPr lang="en-US" dirty="0" smtClean="0"/>
              <a:t>Applications</a:t>
            </a:r>
          </a:p>
          <a:p>
            <a:r>
              <a:rPr lang="en-US" dirty="0" smtClean="0"/>
              <a:t>Conclusion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54235-45E4-5A45-B367-10800D256CD0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5938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7832362" y="3340640"/>
            <a:ext cx="280965" cy="915899"/>
          </a:xfrm>
          <a:prstGeom prst="rect">
            <a:avLst/>
          </a:prstGeom>
          <a:solidFill>
            <a:srgbClr val="17375E"/>
          </a:solidFill>
          <a:ln w="28575" cmpd="sng">
            <a:solidFill>
              <a:schemeClr val="tx2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User-level Thread (ULT)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6915619" cy="524173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What is User-level Thread (ULT)</a:t>
            </a:r>
          </a:p>
          <a:p>
            <a:pPr lvl="1"/>
            <a:r>
              <a:rPr lang="en-US" dirty="0"/>
              <a:t>Provides thread semantics in user space. </a:t>
            </a:r>
            <a:endParaRPr lang="en-US" dirty="0" smtClean="0"/>
          </a:p>
          <a:p>
            <a:pPr lvl="1"/>
            <a:r>
              <a:rPr lang="en-US" dirty="0"/>
              <a:t>E</a:t>
            </a:r>
            <a:r>
              <a:rPr lang="en-US" dirty="0" smtClean="0"/>
              <a:t>xecution model: </a:t>
            </a:r>
            <a:r>
              <a:rPr lang="en-US" b="1" dirty="0" smtClean="0">
                <a:solidFill>
                  <a:srgbClr val="000000"/>
                </a:solidFill>
              </a:rPr>
              <a:t>cooperative timesharing</a:t>
            </a:r>
          </a:p>
          <a:p>
            <a:pPr lvl="2"/>
            <a:r>
              <a:rPr lang="en-US" dirty="0"/>
              <a:t>More than one ULT can be mapped to a single kernel thread</a:t>
            </a:r>
          </a:p>
          <a:p>
            <a:pPr lvl="2"/>
            <a:r>
              <a:rPr lang="en-US" dirty="0"/>
              <a:t>ULTs on the same OS thread do not execute </a:t>
            </a:r>
            <a:r>
              <a:rPr lang="en-US" dirty="0" smtClean="0"/>
              <a:t>concurrently</a:t>
            </a:r>
          </a:p>
          <a:p>
            <a:pPr lvl="1"/>
            <a:r>
              <a:rPr lang="en-US" dirty="0" smtClean="0"/>
              <a:t>Can be implemented with </a:t>
            </a:r>
            <a:r>
              <a:rPr lang="en-US" dirty="0" err="1" smtClean="0"/>
              <a:t>coroutines</a:t>
            </a:r>
            <a:endParaRPr lang="en-US" dirty="0"/>
          </a:p>
          <a:p>
            <a:pPr lvl="2"/>
            <a:r>
              <a:rPr lang="en-US" dirty="0" smtClean="0"/>
              <a:t>enable explicit suspend and resume of its progress by preserving execution state</a:t>
            </a:r>
          </a:p>
          <a:p>
            <a:pPr lvl="2"/>
            <a:r>
              <a:rPr lang="en-US" dirty="0" smtClean="0"/>
              <a:t>some </a:t>
            </a:r>
            <a:r>
              <a:rPr lang="en-US" dirty="0"/>
              <a:t>languages such as Python and Go </a:t>
            </a:r>
            <a:r>
              <a:rPr lang="en-US" dirty="0" smtClean="0"/>
              <a:t>use </a:t>
            </a:r>
            <a:r>
              <a:rPr lang="en-US" dirty="0" err="1" smtClean="0"/>
              <a:t>coroutines</a:t>
            </a:r>
            <a:r>
              <a:rPr lang="en-US" dirty="0" smtClean="0"/>
              <a:t> for </a:t>
            </a:r>
            <a:r>
              <a:rPr lang="en-US" dirty="0" err="1"/>
              <a:t>asynchrnous</a:t>
            </a:r>
            <a:r>
              <a:rPr lang="en-US" dirty="0"/>
              <a:t> I/</a:t>
            </a:r>
            <a:r>
              <a:rPr lang="en-US" dirty="0" smtClean="0"/>
              <a:t>O</a:t>
            </a:r>
          </a:p>
          <a:p>
            <a:r>
              <a:rPr lang="en-US" dirty="0" smtClean="0"/>
              <a:t>Why ULT?</a:t>
            </a:r>
          </a:p>
          <a:p>
            <a:pPr lvl="1"/>
            <a:r>
              <a:rPr lang="en-US" dirty="0" smtClean="0"/>
              <a:t>Kernel threads (e.g., </a:t>
            </a:r>
            <a:r>
              <a:rPr lang="en-US" dirty="0" err="1" smtClean="0"/>
              <a:t>pthreads</a:t>
            </a:r>
            <a:r>
              <a:rPr lang="en-US" dirty="0" smtClean="0"/>
              <a:t>) are too expensive for computation/communication overlap</a:t>
            </a:r>
          </a:p>
          <a:p>
            <a:r>
              <a:rPr lang="en-US" dirty="0" smtClean="0"/>
              <a:t>Where to use?</a:t>
            </a:r>
          </a:p>
          <a:p>
            <a:pPr lvl="1"/>
            <a:r>
              <a:rPr lang="en-US" dirty="0" smtClean="0"/>
              <a:t>To better overlap computation and communication/IO</a:t>
            </a:r>
          </a:p>
        </p:txBody>
      </p:sp>
      <p:sp>
        <p:nvSpPr>
          <p:cNvPr id="4" name="Rectangle 3"/>
          <p:cNvSpPr/>
          <p:nvPr/>
        </p:nvSpPr>
        <p:spPr>
          <a:xfrm>
            <a:off x="7832362" y="1586228"/>
            <a:ext cx="280965" cy="831427"/>
          </a:xfrm>
          <a:prstGeom prst="rect">
            <a:avLst/>
          </a:prstGeom>
          <a:solidFill>
            <a:schemeClr val="tx2">
              <a:lumMod val="75000"/>
            </a:schemeClr>
          </a:solidFill>
          <a:ln w="28575" cmpd="sng">
            <a:solidFill>
              <a:srgbClr val="17375E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832362" y="2464342"/>
            <a:ext cx="280965" cy="915899"/>
          </a:xfrm>
          <a:prstGeom prst="rect">
            <a:avLst/>
          </a:prstGeom>
          <a:solidFill>
            <a:schemeClr val="accent1">
              <a:lumMod val="75000"/>
              <a:lumOff val="25000"/>
            </a:schemeClr>
          </a:solidFill>
          <a:ln w="28575" cmpd="sng">
            <a:solidFill>
              <a:srgbClr val="BF084F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7268795" y="1469417"/>
            <a:ext cx="0" cy="3376263"/>
          </a:xfrm>
          <a:prstGeom prst="line">
            <a:avLst/>
          </a:prstGeom>
          <a:ln w="38100" cmpd="sng">
            <a:solidFill>
              <a:srgbClr val="17375E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 rot="5400000">
            <a:off x="7017096" y="4209064"/>
            <a:ext cx="10067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smtClean="0">
                <a:solidFill>
                  <a:srgbClr val="3F3F3F"/>
                </a:solidFill>
                <a:latin typeface="Times New Roman"/>
                <a:cs typeface="Times New Roman"/>
              </a:rPr>
              <a:t>timeline</a:t>
            </a:r>
            <a:endParaRPr lang="en-US" i="1" dirty="0">
              <a:solidFill>
                <a:srgbClr val="3F3F3F"/>
              </a:solidFill>
              <a:latin typeface="Times New Roman"/>
              <a:cs typeface="Times New Roman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832362" y="2417655"/>
            <a:ext cx="280964" cy="133886"/>
          </a:xfrm>
          <a:prstGeom prst="rect">
            <a:avLst/>
          </a:prstGeom>
          <a:solidFill>
            <a:schemeClr val="bg1"/>
          </a:solidFill>
          <a:ln w="28575" cmpd="sng">
            <a:solidFill>
              <a:schemeClr val="tx2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127179" y="2425619"/>
            <a:ext cx="101682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i="1" dirty="0">
                <a:solidFill>
                  <a:srgbClr val="000000"/>
                </a:solidFill>
                <a:latin typeface="Times New Roman"/>
                <a:cs typeface="Times New Roman"/>
              </a:rPr>
              <a:t>C</a:t>
            </a:r>
            <a:r>
              <a:rPr lang="en-US" sz="1400" b="1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ontext switch</a:t>
            </a:r>
            <a:endParaRPr lang="en-US" sz="140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832362" y="3313647"/>
            <a:ext cx="280965" cy="133188"/>
          </a:xfrm>
          <a:prstGeom prst="rect">
            <a:avLst/>
          </a:prstGeom>
          <a:solidFill>
            <a:srgbClr val="FFFFFF"/>
          </a:solidFill>
          <a:ln w="28575" cmpd="sng">
            <a:solidFill>
              <a:srgbClr val="BF084F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161788" y="3313647"/>
            <a:ext cx="92341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i="1" dirty="0">
                <a:solidFill>
                  <a:srgbClr val="000000"/>
                </a:solidFill>
                <a:latin typeface="Times New Roman"/>
                <a:cs typeface="Times New Roman"/>
              </a:rPr>
              <a:t>C</a:t>
            </a:r>
            <a:r>
              <a:rPr lang="en-US" sz="1400" b="1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ontext switch</a:t>
            </a:r>
            <a:endParaRPr lang="en-US" sz="1400" baseline="-25000" dirty="0" smtClean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213936" y="1766425"/>
            <a:ext cx="6891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3F3F3F"/>
                </a:solidFill>
                <a:latin typeface="Times New Roman"/>
                <a:cs typeface="Times New Roman"/>
              </a:rPr>
              <a:t>ULT</a:t>
            </a:r>
            <a:r>
              <a:rPr lang="en-US" baseline="-25000" dirty="0" smtClean="0">
                <a:solidFill>
                  <a:srgbClr val="3F3F3F"/>
                </a:solidFill>
                <a:latin typeface="Times New Roman"/>
                <a:cs typeface="Times New Roman"/>
              </a:rPr>
              <a:t>1</a:t>
            </a:r>
            <a:r>
              <a:rPr lang="en-US" dirty="0" smtClean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endParaRPr lang="en-US" dirty="0">
              <a:solidFill>
                <a:srgbClr val="3F3F3F"/>
              </a:solidFill>
              <a:latin typeface="Times New Roman"/>
              <a:cs typeface="Times New Roman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215847" y="2641439"/>
            <a:ext cx="6891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3F3F3F"/>
                </a:solidFill>
                <a:latin typeface="Times New Roman"/>
                <a:cs typeface="Times New Roman"/>
              </a:rPr>
              <a:t>ULT</a:t>
            </a:r>
            <a:r>
              <a:rPr lang="en-US" baseline="-25000" dirty="0" smtClean="0">
                <a:solidFill>
                  <a:srgbClr val="3F3F3F"/>
                </a:solidFill>
                <a:latin typeface="Times New Roman"/>
                <a:cs typeface="Times New Roman"/>
              </a:rPr>
              <a:t>2</a:t>
            </a:r>
            <a:r>
              <a:rPr lang="en-US" dirty="0" smtClean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endParaRPr lang="en-US" dirty="0">
              <a:solidFill>
                <a:srgbClr val="3F3F3F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469532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P</a:t>
            </a:r>
            <a:r>
              <a:rPr lang="en-US" sz="2400" dirty="0" smtClean="0"/>
              <a:t>roviding </a:t>
            </a:r>
            <a:r>
              <a:rPr lang="en-US" sz="2400" dirty="0"/>
              <a:t>communication/computation </a:t>
            </a:r>
            <a:r>
              <a:rPr lang="en-US" sz="2400" dirty="0" smtClean="0"/>
              <a:t>overlap w/ ULT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5397198" cy="4983163"/>
          </a:xfrm>
        </p:spPr>
        <p:txBody>
          <a:bodyPr/>
          <a:lstStyle/>
          <a:p>
            <a:r>
              <a:rPr lang="en-US" sz="2000" b="1" dirty="0" smtClean="0"/>
              <a:t>Lightweight</a:t>
            </a:r>
          </a:p>
          <a:p>
            <a:pPr lvl="1"/>
            <a:r>
              <a:rPr lang="en-US" sz="2000" dirty="0" smtClean="0"/>
              <a:t>ULT does not execute concurrently using additional hardware resource, but takes turn to run by context switching</a:t>
            </a:r>
          </a:p>
          <a:p>
            <a:pPr lvl="1"/>
            <a:r>
              <a:rPr lang="en-US" sz="2000" dirty="0" smtClean="0"/>
              <a:t>No lock needed between two ULTs in the same kernel thread</a:t>
            </a:r>
          </a:p>
          <a:p>
            <a:r>
              <a:rPr lang="en-US" sz="2000" b="1" dirty="0" smtClean="0"/>
              <a:t>Asynchronous</a:t>
            </a:r>
          </a:p>
          <a:p>
            <a:pPr lvl="1"/>
            <a:r>
              <a:rPr lang="en-US" sz="2000" dirty="0" smtClean="0"/>
              <a:t>Helps turn a MPI blocking call to a </a:t>
            </a:r>
            <a:r>
              <a:rPr lang="en-US" sz="2000" dirty="0" err="1" smtClean="0"/>
              <a:t>nonblocking</a:t>
            </a:r>
            <a:r>
              <a:rPr lang="en-US" sz="2000" dirty="0" smtClean="0"/>
              <a:t> one</a:t>
            </a:r>
          </a:p>
          <a:p>
            <a:pPr lvl="1"/>
            <a:r>
              <a:rPr lang="en-US" sz="2000" dirty="0" smtClean="0"/>
              <a:t>Decouples </a:t>
            </a:r>
            <a:r>
              <a:rPr lang="en-US" sz="2000" dirty="0"/>
              <a:t>the operation of “send start” and “send complete</a:t>
            </a:r>
            <a:r>
              <a:rPr lang="en-US" sz="2000" dirty="0" smtClean="0"/>
              <a:t>”</a:t>
            </a:r>
          </a:p>
          <a:p>
            <a:r>
              <a:rPr lang="en-US" sz="2000" b="1" dirty="0" smtClean="0"/>
              <a:t>Modularized</a:t>
            </a:r>
          </a:p>
          <a:p>
            <a:pPr lvl="1"/>
            <a:r>
              <a:rPr lang="en-US" sz="2000" dirty="0" smtClean="0"/>
              <a:t>Provide thread abstraction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54235-45E4-5A45-B367-10800D256CD0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6486676" y="1580239"/>
            <a:ext cx="280965" cy="831427"/>
          </a:xfrm>
          <a:prstGeom prst="rect">
            <a:avLst/>
          </a:prstGeom>
          <a:solidFill>
            <a:schemeClr val="tx2">
              <a:lumMod val="75000"/>
            </a:schemeClr>
          </a:solidFill>
          <a:ln w="28575" cmpd="sng">
            <a:solidFill>
              <a:srgbClr val="17375E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6473361" y="2458353"/>
            <a:ext cx="280965" cy="915899"/>
          </a:xfrm>
          <a:prstGeom prst="rect">
            <a:avLst/>
          </a:prstGeom>
          <a:solidFill>
            <a:schemeClr val="accent1">
              <a:lumMod val="75000"/>
              <a:lumOff val="25000"/>
            </a:schemeClr>
          </a:solidFill>
          <a:ln w="28575" cmpd="sng">
            <a:solidFill>
              <a:srgbClr val="BF084F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78" name="Straight Connector 77"/>
          <p:cNvCxnSpPr/>
          <p:nvPr/>
        </p:nvCxnSpPr>
        <p:spPr>
          <a:xfrm>
            <a:off x="5909257" y="1463428"/>
            <a:ext cx="0" cy="3376263"/>
          </a:xfrm>
          <a:prstGeom prst="line">
            <a:avLst/>
          </a:prstGeom>
          <a:ln w="38100" cmpd="sng">
            <a:solidFill>
              <a:srgbClr val="17375E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Rectangle 81"/>
          <p:cNvSpPr/>
          <p:nvPr/>
        </p:nvSpPr>
        <p:spPr>
          <a:xfrm rot="5400000">
            <a:off x="5657558" y="4203075"/>
            <a:ext cx="10067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smtClean="0">
                <a:solidFill>
                  <a:srgbClr val="3F3F3F"/>
                </a:solidFill>
                <a:latin typeface="Times New Roman"/>
                <a:cs typeface="Times New Roman"/>
              </a:rPr>
              <a:t>timeline</a:t>
            </a:r>
            <a:endParaRPr lang="en-US" i="1" dirty="0">
              <a:solidFill>
                <a:srgbClr val="3F3F3F"/>
              </a:solidFill>
              <a:latin typeface="Times New Roman"/>
              <a:cs typeface="Times New Roman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7214139" y="1574250"/>
            <a:ext cx="169969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ULT</a:t>
            </a:r>
            <a:r>
              <a:rPr lang="en-US" sz="1400" baseline="-25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1</a:t>
            </a:r>
            <a:r>
              <a:rPr lang="en-US" sz="14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do computation, start a 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MPI send</a:t>
            </a:r>
            <a:endParaRPr lang="en-US" sz="140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6774161" y="2411666"/>
            <a:ext cx="280965" cy="739894"/>
          </a:xfrm>
          <a:prstGeom prst="rect">
            <a:avLst/>
          </a:prstGeom>
          <a:pattFill prst="ltUpDiag">
            <a:fgClr>
              <a:schemeClr val="tx2">
                <a:lumMod val="75000"/>
              </a:schemeClr>
            </a:fgClr>
            <a:bgClr>
              <a:prstClr val="white"/>
            </a:bgClr>
          </a:pattFill>
          <a:ln w="28575" cmpd="sng">
            <a:solidFill>
              <a:schemeClr val="tx2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7214141" y="2380421"/>
            <a:ext cx="169969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i="1" dirty="0">
                <a:solidFill>
                  <a:srgbClr val="000000"/>
                </a:solidFill>
                <a:latin typeface="Times New Roman"/>
                <a:cs typeface="Times New Roman"/>
              </a:rPr>
              <a:t>C</a:t>
            </a:r>
            <a:r>
              <a:rPr lang="en-US" sz="1400" b="1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ontext switch </a:t>
            </a:r>
            <a:r>
              <a:rPr lang="en-US" sz="14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to ULT</a:t>
            </a:r>
            <a:r>
              <a:rPr lang="en-US" sz="1400" baseline="-25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2</a:t>
            </a:r>
            <a:r>
              <a:rPr lang="en-US" sz="14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, ULT</a:t>
            </a:r>
            <a:r>
              <a:rPr lang="en-US" sz="1400" baseline="-25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1</a:t>
            </a:r>
            <a:r>
              <a:rPr lang="en-US" sz="14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communication 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in background</a:t>
            </a:r>
            <a:endParaRPr lang="en-US" sz="140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6774160" y="3329507"/>
            <a:ext cx="280965" cy="679410"/>
          </a:xfrm>
          <a:prstGeom prst="rect">
            <a:avLst/>
          </a:prstGeom>
          <a:pattFill prst="ltUpDiag">
            <a:fgClr>
              <a:schemeClr val="accent1">
                <a:lumMod val="50000"/>
                <a:lumOff val="50000"/>
              </a:schemeClr>
            </a:fgClr>
            <a:bgClr>
              <a:prstClr val="white"/>
            </a:bgClr>
          </a:pattFill>
          <a:ln w="28575" cmpd="sng">
            <a:solidFill>
              <a:srgbClr val="BF084F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7214140" y="3327220"/>
            <a:ext cx="169969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i="1" dirty="0">
                <a:solidFill>
                  <a:srgbClr val="000000"/>
                </a:solidFill>
                <a:latin typeface="Times New Roman"/>
                <a:cs typeface="Times New Roman"/>
              </a:rPr>
              <a:t>C</a:t>
            </a:r>
            <a:r>
              <a:rPr lang="en-US" sz="1400" b="1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ontext switch </a:t>
            </a:r>
            <a:r>
              <a:rPr lang="en-US" sz="14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back to ULT</a:t>
            </a:r>
            <a:r>
              <a:rPr lang="en-US" sz="1400" baseline="-25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1</a:t>
            </a:r>
            <a:r>
              <a:rPr lang="en-US" sz="14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, ULT</a:t>
            </a:r>
            <a:r>
              <a:rPr lang="en-US" sz="1400" baseline="-25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2</a:t>
            </a:r>
            <a:r>
              <a:rPr lang="en-US" sz="14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communicate in background</a:t>
            </a:r>
            <a:endParaRPr lang="en-US" sz="1400" baseline="-25000" dirty="0" smtClean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473361" y="3334651"/>
            <a:ext cx="280965" cy="915899"/>
          </a:xfrm>
          <a:prstGeom prst="rect">
            <a:avLst/>
          </a:prstGeom>
          <a:solidFill>
            <a:srgbClr val="17375E"/>
          </a:solidFill>
          <a:ln w="28575" cmpd="sng">
            <a:solidFill>
              <a:schemeClr val="tx2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6484583" y="2411666"/>
            <a:ext cx="2429255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  <a:prstDash val="sys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6484583" y="3329507"/>
            <a:ext cx="2429255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  <a:prstDash val="sys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6473361" y="1574250"/>
            <a:ext cx="2429255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  <a:prstDash val="sys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5854398" y="1760436"/>
            <a:ext cx="6891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3F3F3F"/>
                </a:solidFill>
                <a:latin typeface="Times New Roman"/>
                <a:cs typeface="Times New Roman"/>
              </a:rPr>
              <a:t>ULT</a:t>
            </a:r>
            <a:r>
              <a:rPr lang="en-US" baseline="-25000" dirty="0" smtClean="0">
                <a:solidFill>
                  <a:srgbClr val="3F3F3F"/>
                </a:solidFill>
                <a:latin typeface="Times New Roman"/>
                <a:cs typeface="Times New Roman"/>
              </a:rPr>
              <a:t>1</a:t>
            </a:r>
            <a:r>
              <a:rPr lang="en-US" dirty="0" smtClean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endParaRPr lang="en-US" dirty="0">
              <a:solidFill>
                <a:srgbClr val="3F3F3F"/>
              </a:solidFill>
              <a:latin typeface="Times New Roman"/>
              <a:cs typeface="Times New Roman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856309" y="2635450"/>
            <a:ext cx="6891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3F3F3F"/>
                </a:solidFill>
                <a:latin typeface="Times New Roman"/>
                <a:cs typeface="Times New Roman"/>
              </a:rPr>
              <a:t>ULT</a:t>
            </a:r>
            <a:r>
              <a:rPr lang="en-US" baseline="-25000" dirty="0" smtClean="0">
                <a:solidFill>
                  <a:srgbClr val="3F3F3F"/>
                </a:solidFill>
                <a:latin typeface="Times New Roman"/>
                <a:cs typeface="Times New Roman"/>
              </a:rPr>
              <a:t>2</a:t>
            </a:r>
            <a:r>
              <a:rPr lang="en-US" dirty="0" smtClean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endParaRPr lang="en-US" dirty="0">
              <a:solidFill>
                <a:srgbClr val="3F3F3F"/>
              </a:solidFill>
              <a:latin typeface="Times New Roman"/>
              <a:cs typeface="Times New Roman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064644" y="4933104"/>
            <a:ext cx="709517" cy="739396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  <a:latin typeface="Calibri"/>
              </a:rPr>
              <a:t>CPU</a:t>
            </a:r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859381" y="4933105"/>
            <a:ext cx="709517" cy="739396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  <a:latin typeface="Calibri"/>
              </a:rPr>
              <a:t>NIC</a:t>
            </a:r>
            <a:endParaRPr lang="en-US" dirty="0">
              <a:solidFill>
                <a:prstClr val="white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537232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Proposing a new thread level: MPI_THREAD_ULT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The current MPI standard support 4 thread levels</a:t>
            </a:r>
          </a:p>
          <a:p>
            <a:pPr lvl="1"/>
            <a:r>
              <a:rPr lang="en-US" sz="2000" dirty="0" smtClean="0"/>
              <a:t>MPI_THREAD_SINGLE: only one thread will execute</a:t>
            </a:r>
          </a:p>
          <a:p>
            <a:pPr lvl="1"/>
            <a:r>
              <a:rPr lang="en-US" sz="2000" dirty="0" smtClean="0"/>
              <a:t>MPI_THREAD_FUNNELED: multithreaded, only the main thread will make MPI calls</a:t>
            </a:r>
          </a:p>
          <a:p>
            <a:pPr lvl="1"/>
            <a:r>
              <a:rPr lang="en-US" sz="2000" dirty="0" smtClean="0"/>
              <a:t>MPI_THREAD_SERIALIZED: multithreaded, multiple threads may make MPI calls one at a time</a:t>
            </a:r>
          </a:p>
          <a:p>
            <a:pPr lvl="1"/>
            <a:r>
              <a:rPr lang="en-US" sz="2000" dirty="0" smtClean="0"/>
              <a:t>MPI_THREAD_MULTIPLE: multiple threads may call MPI with no restrictions</a:t>
            </a:r>
          </a:p>
          <a:p>
            <a:r>
              <a:rPr lang="en-US" sz="2000" dirty="0" smtClean="0"/>
              <a:t>Proposing </a:t>
            </a:r>
            <a:r>
              <a:rPr lang="en-US" sz="2000" b="1" dirty="0" smtClean="0">
                <a:solidFill>
                  <a:srgbClr val="000000"/>
                </a:solidFill>
              </a:rPr>
              <a:t>MPI_THREAD_ULT</a:t>
            </a:r>
            <a:r>
              <a:rPr lang="en-US" sz="2000" dirty="0" smtClean="0"/>
              <a:t>:</a:t>
            </a:r>
          </a:p>
          <a:p>
            <a:pPr lvl="1"/>
            <a:r>
              <a:rPr lang="en-US" sz="2000" dirty="0"/>
              <a:t>O</a:t>
            </a:r>
            <a:r>
              <a:rPr lang="en-US" sz="2000" dirty="0" smtClean="0"/>
              <a:t>nly </a:t>
            </a:r>
            <a:r>
              <a:rPr lang="en-US" sz="2000" dirty="0"/>
              <a:t>one kernel thread will execute but multiple ULTs may call MPI functions with no restrictions</a:t>
            </a:r>
            <a:r>
              <a:rPr lang="en-US" sz="2000" dirty="0" smtClean="0"/>
              <a:t>.</a:t>
            </a:r>
          </a:p>
          <a:p>
            <a:pPr lvl="1"/>
            <a:r>
              <a:rPr lang="en-US" sz="2000" b="1" dirty="0">
                <a:solidFill>
                  <a:srgbClr val="000000"/>
                </a:solidFill>
                <a:cs typeface="ＭＳ Ｐゴシック" pitchFamily="-112" charset="-128"/>
              </a:rPr>
              <a:t>vs. MPI_THREAD_SERIALIZED</a:t>
            </a:r>
            <a:r>
              <a:rPr lang="en-US" sz="2000" dirty="0" smtClean="0"/>
              <a:t>: can overlap different MPI calls</a:t>
            </a:r>
          </a:p>
          <a:p>
            <a:pPr lvl="1"/>
            <a:r>
              <a:rPr lang="en-US" sz="2000" b="1" dirty="0">
                <a:solidFill>
                  <a:srgbClr val="000000"/>
                </a:solidFill>
                <a:cs typeface="ＭＳ Ｐゴシック" pitchFamily="-112" charset="-128"/>
              </a:rPr>
              <a:t>vs. MPI_THREAD_MULTIPLE</a:t>
            </a:r>
            <a:r>
              <a:rPr lang="en-US" sz="2000" dirty="0" smtClean="0"/>
              <a:t>: only one kernel thread allowed in MPI_THREAD_ULT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54235-45E4-5A45-B367-10800D256CD0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7861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Timeline of </a:t>
            </a:r>
            <a:r>
              <a:rPr lang="en-US" dirty="0" err="1"/>
              <a:t>MPI_Send</a:t>
            </a:r>
            <a:r>
              <a:rPr lang="en-US" dirty="0"/>
              <a:t> with ULT-aware MPI runtime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54235-45E4-5A45-B367-10800D256CD0}" type="slidenum">
              <a:rPr lang="en-US" smtClean="0"/>
              <a:pPr/>
              <a:t>9</a:t>
            </a:fld>
            <a:endParaRPr lang="en-US"/>
          </a:p>
        </p:txBody>
      </p:sp>
      <p:grpSp>
        <p:nvGrpSpPr>
          <p:cNvPr id="98" name="Group 97"/>
          <p:cNvGrpSpPr/>
          <p:nvPr/>
        </p:nvGrpSpPr>
        <p:grpSpPr>
          <a:xfrm>
            <a:off x="4621240" y="1303733"/>
            <a:ext cx="4370359" cy="3736046"/>
            <a:chOff x="1797085" y="1279094"/>
            <a:chExt cx="5196420" cy="4394602"/>
          </a:xfrm>
        </p:grpSpPr>
        <p:sp>
          <p:nvSpPr>
            <p:cNvPr id="75" name="TextBox 74"/>
            <p:cNvSpPr txBox="1"/>
            <p:nvPr/>
          </p:nvSpPr>
          <p:spPr>
            <a:xfrm>
              <a:off x="2403071" y="1279094"/>
              <a:ext cx="1186170" cy="3189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>
                  <a:solidFill>
                    <a:srgbClr val="000000"/>
                  </a:solidFill>
                  <a:latin typeface="Arial"/>
                  <a:cs typeface="Arial"/>
                </a:rPr>
                <a:t>User Code</a:t>
              </a:r>
              <a:endParaRPr lang="en-US" sz="1100" b="1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cxnSp>
          <p:nvCxnSpPr>
            <p:cNvPr id="76" name="Straight Connector 75"/>
            <p:cNvCxnSpPr/>
            <p:nvPr/>
          </p:nvCxnSpPr>
          <p:spPr>
            <a:xfrm>
              <a:off x="4166538" y="1324800"/>
              <a:ext cx="0" cy="4237824"/>
            </a:xfrm>
            <a:prstGeom prst="lin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ysDash"/>
            </a:ln>
            <a:effectLst/>
          </p:spPr>
        </p:cxnSp>
        <p:grpSp>
          <p:nvGrpSpPr>
            <p:cNvPr id="77" name="Group 76"/>
            <p:cNvGrpSpPr/>
            <p:nvPr/>
          </p:nvGrpSpPr>
          <p:grpSpPr>
            <a:xfrm>
              <a:off x="1797085" y="1324800"/>
              <a:ext cx="350321" cy="4348896"/>
              <a:chOff x="1705715" y="1324800"/>
              <a:chExt cx="350321" cy="4348896"/>
            </a:xfrm>
          </p:grpSpPr>
          <p:cxnSp>
            <p:nvCxnSpPr>
              <p:cNvPr id="78" name="Straight Connector 77"/>
              <p:cNvCxnSpPr/>
              <p:nvPr/>
            </p:nvCxnSpPr>
            <p:spPr>
              <a:xfrm>
                <a:off x="1705715" y="1324800"/>
                <a:ext cx="0" cy="4348896"/>
              </a:xfrm>
              <a:prstGeom prst="line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headEnd type="none"/>
                <a:tailEnd type="triangle"/>
              </a:ln>
              <a:effectLst/>
            </p:spPr>
          </p:cxnSp>
          <p:sp>
            <p:nvSpPr>
              <p:cNvPr id="79" name="TextBox 78"/>
              <p:cNvSpPr txBox="1"/>
              <p:nvPr/>
            </p:nvSpPr>
            <p:spPr>
              <a:xfrm rot="5400000">
                <a:off x="1567570" y="2839584"/>
                <a:ext cx="628339" cy="3485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1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/>
                    <a:cs typeface="Times New Roman"/>
                  </a:rPr>
                  <a:t>Time</a:t>
                </a:r>
                <a:endParaRPr kumimoji="0" lang="en-US" sz="11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/>
                  <a:cs typeface="Times New Roman"/>
                </a:endParaRPr>
              </a:p>
            </p:txBody>
          </p:sp>
        </p:grpSp>
        <p:sp>
          <p:nvSpPr>
            <p:cNvPr id="80" name="TextBox 79"/>
            <p:cNvSpPr txBox="1"/>
            <p:nvPr/>
          </p:nvSpPr>
          <p:spPr>
            <a:xfrm>
              <a:off x="4711838" y="1306503"/>
              <a:ext cx="997928" cy="3189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>
                  <a:solidFill>
                    <a:srgbClr val="000000"/>
                  </a:solidFill>
                  <a:latin typeface="Arial"/>
                  <a:cs typeface="Arial"/>
                </a:rPr>
                <a:t>Runtime</a:t>
              </a:r>
              <a:endParaRPr lang="en-US" sz="1100" b="1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2518256" y="1766680"/>
              <a:ext cx="1525267" cy="318924"/>
            </a:xfrm>
            <a:prstGeom prst="rect">
              <a:avLst/>
            </a:prstGeom>
            <a:noFill/>
            <a:ln>
              <a:solidFill>
                <a:sysClr val="windowText" lastClr="000000"/>
              </a:solidFill>
            </a:ln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/>
                  <a:cs typeface="Times New Roman"/>
                </a:rPr>
                <a:t>ULT</a:t>
              </a:r>
              <a:r>
                <a:rPr kumimoji="0" lang="en-US" sz="1100" b="0" i="0" u="none" strike="noStrike" kern="0" cap="none" spc="0" normalizeH="0" baseline="-2500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/>
                  <a:cs typeface="Times New Roman"/>
                </a:rPr>
                <a:t>1</a:t>
              </a:r>
              <a:r>
                <a:rPr kumimoji="0" lang="en-US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/>
                  <a:cs typeface="Times New Roman"/>
                </a:rPr>
                <a:t> </a:t>
              </a:r>
              <a:r>
                <a:rPr kumimoji="0" lang="en-US" sz="11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/>
                  <a:cs typeface="Times New Roman"/>
                </a:rPr>
                <a:t>MPI_Send</a:t>
              </a:r>
              <a:endPara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4419448" y="2074457"/>
              <a:ext cx="2108635" cy="318924"/>
            </a:xfrm>
            <a:prstGeom prst="rect">
              <a:avLst/>
            </a:prstGeom>
            <a:noFill/>
            <a:ln>
              <a:solidFill>
                <a:sysClr val="windowText" lastClr="000000"/>
              </a:solidFill>
            </a:ln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/>
                  <a:cs typeface="Times New Roman"/>
                </a:rPr>
                <a:t>ULT</a:t>
              </a:r>
              <a:r>
                <a:rPr kumimoji="0" lang="en-US" sz="1100" b="0" i="0" u="none" strike="noStrike" kern="0" cap="none" spc="0" normalizeH="0" baseline="-2500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/>
                  <a:cs typeface="Times New Roman"/>
                </a:rPr>
                <a:t>1</a:t>
              </a:r>
              <a:r>
                <a:rPr kumimoji="0" lang="en-US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/>
                  <a:cs typeface="Times New Roman"/>
                </a:rPr>
                <a:t> starts send request</a:t>
              </a:r>
              <a:endPara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endParaRPr>
            </a:p>
          </p:txBody>
        </p:sp>
        <p:cxnSp>
          <p:nvCxnSpPr>
            <p:cNvPr id="83" name="Elbow Connector 82"/>
            <p:cNvCxnSpPr>
              <a:stCxn id="81" idx="2"/>
              <a:endCxn id="82" idx="1"/>
            </p:cNvCxnSpPr>
            <p:nvPr/>
          </p:nvCxnSpPr>
          <p:spPr>
            <a:xfrm rot="16200000" flipH="1">
              <a:off x="3776012" y="1590482"/>
              <a:ext cx="148315" cy="1138557"/>
            </a:xfrm>
            <a:prstGeom prst="bentConnector2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headEnd type="none"/>
              <a:tailEnd type="triangle"/>
            </a:ln>
            <a:effectLst/>
          </p:spPr>
        </p:cxnSp>
        <p:sp>
          <p:nvSpPr>
            <p:cNvPr id="84" name="TextBox 83"/>
            <p:cNvSpPr txBox="1"/>
            <p:nvPr/>
          </p:nvSpPr>
          <p:spPr>
            <a:xfrm>
              <a:off x="4419447" y="2592313"/>
              <a:ext cx="2574058" cy="307724"/>
            </a:xfrm>
            <a:prstGeom prst="rect">
              <a:avLst/>
            </a:prstGeom>
            <a:noFill/>
            <a:ln>
              <a:solidFill>
                <a:sysClr val="windowText" lastClr="000000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/>
                  <a:cs typeface="Times New Roman"/>
                </a:rPr>
                <a:t>ULT</a:t>
              </a:r>
              <a:r>
                <a:rPr kumimoji="0" lang="en-US" sz="1100" b="0" i="0" u="none" strike="noStrike" kern="0" cap="none" spc="0" normalizeH="0" baseline="-2500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/>
                  <a:cs typeface="Times New Roman"/>
                </a:rPr>
                <a:t>1</a:t>
              </a:r>
              <a:r>
                <a:rPr kumimoji="0" lang="en-US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/>
                  <a:cs typeface="Times New Roman"/>
                </a:rPr>
                <a:t> polls the progress engine</a:t>
              </a:r>
              <a:endPara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4419448" y="3091455"/>
              <a:ext cx="1903582" cy="318924"/>
            </a:xfrm>
            <a:prstGeom prst="rect">
              <a:avLst/>
            </a:prstGeom>
            <a:solidFill>
              <a:sysClr val="windowText" lastClr="000000"/>
            </a:solidFill>
            <a:ln>
              <a:solidFill>
                <a:sysClr val="windowText" lastClr="000000"/>
              </a:solidFill>
            </a:ln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imes New Roman"/>
                  <a:cs typeface="Times New Roman"/>
                </a:rPr>
                <a:t>ULT</a:t>
              </a:r>
              <a:r>
                <a:rPr kumimoji="0" lang="en-US" sz="1100" b="1" i="0" u="none" strike="noStrike" kern="0" cap="none" spc="0" normalizeH="0" baseline="-2500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imes New Roman"/>
                  <a:cs typeface="Times New Roman"/>
                </a:rPr>
                <a:t>1</a:t>
              </a:r>
              <a:r>
                <a:rPr kumimoji="0" lang="en-US" sz="11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imes New Roman"/>
                  <a:cs typeface="Times New Roman"/>
                </a:rPr>
                <a:t> context switch</a:t>
              </a:r>
              <a:endParaRPr kumimoji="0" lang="en-US" sz="11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imes New Roman"/>
                <a:cs typeface="Times New Roman"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2388864" y="3445366"/>
              <a:ext cx="1664353" cy="318924"/>
            </a:xfrm>
            <a:prstGeom prst="rect">
              <a:avLst/>
            </a:prstGeom>
            <a:solidFill>
              <a:sysClr val="window" lastClr="FFFFFF">
                <a:lumMod val="65000"/>
              </a:sysClr>
            </a:solidFill>
            <a:ln>
              <a:solidFill>
                <a:sysClr val="windowText" lastClr="000000"/>
              </a:solidFill>
            </a:ln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/>
                  <a:cs typeface="Times New Roman"/>
                </a:rPr>
                <a:t>ULT</a:t>
              </a:r>
              <a:r>
                <a:rPr kumimoji="0" lang="en-US" sz="1100" b="0" i="0" u="none" strike="noStrike" kern="0" cap="none" spc="0" normalizeH="0" baseline="-2500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/>
                  <a:cs typeface="Times New Roman"/>
                </a:rPr>
                <a:t>2</a:t>
              </a:r>
              <a:r>
                <a:rPr kumimoji="0" lang="en-US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/>
                  <a:cs typeface="Times New Roman"/>
                </a:rPr>
                <a:t> computation</a:t>
              </a:r>
              <a:endPara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endParaRPr>
            </a:p>
          </p:txBody>
        </p:sp>
        <p:cxnSp>
          <p:nvCxnSpPr>
            <p:cNvPr id="87" name="Elbow Connector 86"/>
            <p:cNvCxnSpPr>
              <a:stCxn id="85" idx="2"/>
              <a:endCxn id="86" idx="3"/>
            </p:cNvCxnSpPr>
            <p:nvPr/>
          </p:nvCxnSpPr>
          <p:spPr>
            <a:xfrm rot="5400000">
              <a:off x="4615004" y="2848593"/>
              <a:ext cx="194449" cy="1318022"/>
            </a:xfrm>
            <a:prstGeom prst="bentConnector2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headEnd type="none"/>
              <a:tailEnd type="triangle"/>
            </a:ln>
            <a:effectLst/>
          </p:spPr>
        </p:cxnSp>
        <p:sp>
          <p:nvSpPr>
            <p:cNvPr id="88" name="TextBox 87"/>
            <p:cNvSpPr txBox="1"/>
            <p:nvPr/>
          </p:nvSpPr>
          <p:spPr>
            <a:xfrm>
              <a:off x="2201825" y="4003488"/>
              <a:ext cx="1903582" cy="318924"/>
            </a:xfrm>
            <a:prstGeom prst="rect">
              <a:avLst/>
            </a:prstGeom>
            <a:solidFill>
              <a:sysClr val="windowText" lastClr="000000"/>
            </a:solidFill>
            <a:ln>
              <a:solidFill>
                <a:sysClr val="windowText" lastClr="000000"/>
              </a:solidFill>
            </a:ln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imes New Roman"/>
                  <a:cs typeface="Times New Roman"/>
                </a:rPr>
                <a:t>ULT</a:t>
              </a:r>
              <a:r>
                <a:rPr kumimoji="0" lang="en-US" sz="1100" b="1" i="0" u="none" strike="noStrike" kern="0" cap="none" spc="0" normalizeH="0" baseline="-2500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imes New Roman"/>
                  <a:cs typeface="Times New Roman"/>
                </a:rPr>
                <a:t>2</a:t>
              </a:r>
              <a:r>
                <a:rPr kumimoji="0" lang="en-US" sz="11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imes New Roman"/>
                  <a:cs typeface="Times New Roman"/>
                </a:rPr>
                <a:t> context switch</a:t>
              </a:r>
              <a:endParaRPr kumimoji="0" lang="en-US" sz="11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imes New Roman"/>
                <a:cs typeface="Times New Roman"/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4419447" y="4366079"/>
              <a:ext cx="2574058" cy="307724"/>
            </a:xfrm>
            <a:prstGeom prst="rect">
              <a:avLst/>
            </a:prstGeom>
            <a:noFill/>
            <a:ln>
              <a:solidFill>
                <a:sysClr val="windowText" lastClr="000000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/>
                  <a:cs typeface="Times New Roman"/>
                </a:rPr>
                <a:t>ULT</a:t>
              </a:r>
              <a:r>
                <a:rPr kumimoji="0" lang="en-US" sz="1100" b="0" i="0" u="none" strike="noStrike" kern="0" cap="none" spc="0" normalizeH="0" baseline="-2500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/>
                  <a:cs typeface="Times New Roman"/>
                </a:rPr>
                <a:t>1</a:t>
              </a:r>
              <a:r>
                <a:rPr kumimoji="0" lang="en-US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/>
                  <a:cs typeface="Times New Roman"/>
                </a:rPr>
                <a:t> polls the progress engine</a:t>
              </a:r>
              <a:endPara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endParaRPr>
            </a:p>
          </p:txBody>
        </p:sp>
        <p:cxnSp>
          <p:nvCxnSpPr>
            <p:cNvPr id="90" name="Elbow Connector 89"/>
            <p:cNvCxnSpPr>
              <a:stCxn id="88" idx="2"/>
              <a:endCxn id="89" idx="1"/>
            </p:cNvCxnSpPr>
            <p:nvPr/>
          </p:nvCxnSpPr>
          <p:spPr>
            <a:xfrm rot="16200000" flipH="1">
              <a:off x="3687768" y="3788261"/>
              <a:ext cx="197530" cy="1265830"/>
            </a:xfrm>
            <a:prstGeom prst="bentConnector2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headEnd type="none"/>
              <a:tailEnd type="triangle"/>
            </a:ln>
            <a:effectLst/>
          </p:spPr>
        </p:cxnSp>
        <p:sp>
          <p:nvSpPr>
            <p:cNvPr id="91" name="TextBox 90"/>
            <p:cNvSpPr txBox="1"/>
            <p:nvPr/>
          </p:nvSpPr>
          <p:spPr>
            <a:xfrm>
              <a:off x="4419447" y="4902208"/>
              <a:ext cx="2452914" cy="307724"/>
            </a:xfrm>
            <a:prstGeom prst="rect">
              <a:avLst/>
            </a:prstGeom>
            <a:noFill/>
            <a:ln>
              <a:solidFill>
                <a:sysClr val="windowText" lastClr="000000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/>
                  <a:cs typeface="Times New Roman"/>
                </a:rPr>
                <a:t>ULT</a:t>
              </a:r>
              <a:r>
                <a:rPr kumimoji="0" lang="en-US" sz="1100" b="0" i="0" u="none" strike="noStrike" kern="0" cap="none" spc="0" normalizeH="0" baseline="-2500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/>
                  <a:cs typeface="Times New Roman"/>
                </a:rPr>
                <a:t>1</a:t>
              </a:r>
              <a:r>
                <a:rPr kumimoji="0" lang="en-US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/>
                  <a:cs typeface="Times New Roman"/>
                </a:rPr>
                <a:t> finishes send request</a:t>
              </a:r>
              <a:endPara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1944786" y="5254847"/>
              <a:ext cx="2156990" cy="318924"/>
            </a:xfrm>
            <a:prstGeom prst="rect">
              <a:avLst/>
            </a:prstGeom>
            <a:noFill/>
            <a:ln>
              <a:solidFill>
                <a:sysClr val="windowText" lastClr="000000"/>
              </a:solidFill>
            </a:ln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/>
                  <a:cs typeface="Times New Roman"/>
                </a:rPr>
                <a:t>ULT</a:t>
              </a:r>
              <a:r>
                <a:rPr kumimoji="0" lang="en-US" sz="1100" b="0" i="0" u="none" strike="noStrike" kern="0" cap="none" spc="0" normalizeH="0" baseline="-2500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/>
                  <a:cs typeface="Times New Roman"/>
                </a:rPr>
                <a:t>1</a:t>
              </a:r>
              <a:r>
                <a:rPr kumimoji="0" lang="en-US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/>
                  <a:cs typeface="Times New Roman"/>
                </a:rPr>
                <a:t> finishes </a:t>
              </a:r>
              <a:r>
                <a:rPr kumimoji="0" lang="en-US" sz="11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/>
                  <a:cs typeface="Times New Roman"/>
                </a:rPr>
                <a:t>MPI_Send</a:t>
              </a:r>
              <a:endPara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endParaRPr>
            </a:p>
          </p:txBody>
        </p:sp>
        <p:cxnSp>
          <p:nvCxnSpPr>
            <p:cNvPr id="93" name="Elbow Connector 92"/>
            <p:cNvCxnSpPr>
              <a:stCxn id="91" idx="2"/>
              <a:endCxn id="92" idx="3"/>
            </p:cNvCxnSpPr>
            <p:nvPr/>
          </p:nvCxnSpPr>
          <p:spPr>
            <a:xfrm rot="5400000">
              <a:off x="4771652" y="4540057"/>
              <a:ext cx="204377" cy="1544129"/>
            </a:xfrm>
            <a:prstGeom prst="bentConnector2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headEnd type="none"/>
              <a:tailEnd type="triangle"/>
            </a:ln>
            <a:effectLst/>
          </p:spPr>
        </p:cxnSp>
        <p:cxnSp>
          <p:nvCxnSpPr>
            <p:cNvPr id="94" name="Straight Arrow Connector 93"/>
            <p:cNvCxnSpPr>
              <a:stCxn id="82" idx="2"/>
            </p:cNvCxnSpPr>
            <p:nvPr/>
          </p:nvCxnSpPr>
          <p:spPr>
            <a:xfrm flipH="1">
              <a:off x="5372645" y="2393381"/>
              <a:ext cx="101121" cy="198931"/>
            </a:xfrm>
            <a:prstGeom prst="straightConnector1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headEnd type="none"/>
              <a:tailEnd type="triangle"/>
            </a:ln>
            <a:effectLst/>
          </p:spPr>
        </p:cxnSp>
        <p:cxnSp>
          <p:nvCxnSpPr>
            <p:cNvPr id="95" name="Straight Arrow Connector 94"/>
            <p:cNvCxnSpPr/>
            <p:nvPr/>
          </p:nvCxnSpPr>
          <p:spPr>
            <a:xfrm>
              <a:off x="5372643" y="2881376"/>
              <a:ext cx="1652" cy="210079"/>
            </a:xfrm>
            <a:prstGeom prst="straightConnector1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headEnd type="none"/>
              <a:tailEnd type="triangle"/>
            </a:ln>
            <a:effectLst/>
          </p:spPr>
        </p:cxnSp>
        <p:cxnSp>
          <p:nvCxnSpPr>
            <p:cNvPr id="96" name="Straight Arrow Connector 95"/>
            <p:cNvCxnSpPr/>
            <p:nvPr/>
          </p:nvCxnSpPr>
          <p:spPr>
            <a:xfrm>
              <a:off x="3097770" y="3781851"/>
              <a:ext cx="1652" cy="210079"/>
            </a:xfrm>
            <a:prstGeom prst="straightConnector1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headEnd type="none"/>
              <a:tailEnd type="triangle"/>
            </a:ln>
            <a:effectLst/>
          </p:spPr>
        </p:cxnSp>
        <p:cxnSp>
          <p:nvCxnSpPr>
            <p:cNvPr id="97" name="Straight Arrow Connector 96"/>
            <p:cNvCxnSpPr/>
            <p:nvPr/>
          </p:nvCxnSpPr>
          <p:spPr>
            <a:xfrm>
              <a:off x="5507409" y="4673857"/>
              <a:ext cx="1652" cy="210079"/>
            </a:xfrm>
            <a:prstGeom prst="straightConnector1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headEnd type="none"/>
              <a:tailEnd type="triangle"/>
            </a:ln>
            <a:effectLst/>
          </p:spPr>
        </p:cxnSp>
      </p:grpSp>
      <p:grpSp>
        <p:nvGrpSpPr>
          <p:cNvPr id="56" name="Group 55"/>
          <p:cNvGrpSpPr/>
          <p:nvPr/>
        </p:nvGrpSpPr>
        <p:grpSpPr>
          <a:xfrm>
            <a:off x="264862" y="1353392"/>
            <a:ext cx="3239286" cy="3720710"/>
            <a:chOff x="1944786" y="1297133"/>
            <a:chExt cx="3851557" cy="4376563"/>
          </a:xfrm>
        </p:grpSpPr>
        <p:sp>
          <p:nvSpPr>
            <p:cNvPr id="57" name="TextBox 56"/>
            <p:cNvSpPr txBox="1"/>
            <p:nvPr/>
          </p:nvSpPr>
          <p:spPr>
            <a:xfrm>
              <a:off x="1944786" y="1306503"/>
              <a:ext cx="1186170" cy="3189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>
                  <a:solidFill>
                    <a:srgbClr val="000000"/>
                  </a:solidFill>
                  <a:latin typeface="Arial"/>
                  <a:cs typeface="Arial"/>
                </a:rPr>
                <a:t>User Code</a:t>
              </a:r>
              <a:endParaRPr lang="en-US" sz="1100" b="1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cxnSp>
          <p:nvCxnSpPr>
            <p:cNvPr id="58" name="Straight Connector 57"/>
            <p:cNvCxnSpPr/>
            <p:nvPr/>
          </p:nvCxnSpPr>
          <p:spPr>
            <a:xfrm>
              <a:off x="3589241" y="1435872"/>
              <a:ext cx="0" cy="4237824"/>
            </a:xfrm>
            <a:prstGeom prst="lin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ysDash"/>
            </a:ln>
            <a:effectLst/>
          </p:spPr>
        </p:cxnSp>
        <p:sp>
          <p:nvSpPr>
            <p:cNvPr id="60" name="TextBox 59"/>
            <p:cNvSpPr txBox="1"/>
            <p:nvPr/>
          </p:nvSpPr>
          <p:spPr>
            <a:xfrm>
              <a:off x="4114847" y="1297133"/>
              <a:ext cx="997928" cy="3189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>
                  <a:solidFill>
                    <a:srgbClr val="000000"/>
                  </a:solidFill>
                  <a:latin typeface="Arial"/>
                  <a:cs typeface="Arial"/>
                </a:rPr>
                <a:t>Runtime</a:t>
              </a:r>
              <a:endParaRPr lang="en-US" sz="1100" b="1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1944786" y="1766679"/>
              <a:ext cx="937162" cy="307724"/>
            </a:xfrm>
            <a:prstGeom prst="rect">
              <a:avLst/>
            </a:prstGeom>
            <a:noFill/>
            <a:ln>
              <a:solidFill>
                <a:sysClr val="windowText" lastClr="000000"/>
              </a:solidFill>
            </a:ln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/>
                  <a:cs typeface="Times New Roman"/>
                </a:rPr>
                <a:t>MPI_Send</a:t>
              </a:r>
              <a:endPara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878859" y="2074458"/>
              <a:ext cx="1469902" cy="307724"/>
            </a:xfrm>
            <a:prstGeom prst="rect">
              <a:avLst/>
            </a:prstGeom>
            <a:noFill/>
            <a:ln>
              <a:solidFill>
                <a:sysClr val="windowText" lastClr="000000"/>
              </a:solidFill>
            </a:ln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/>
                  <a:cs typeface="Times New Roman"/>
                </a:rPr>
                <a:t>starts send request</a:t>
              </a:r>
              <a:endPara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endParaRPr>
            </a:p>
          </p:txBody>
        </p:sp>
        <p:cxnSp>
          <p:nvCxnSpPr>
            <p:cNvPr id="63" name="Elbow Connector 62"/>
            <p:cNvCxnSpPr>
              <a:stCxn id="61" idx="2"/>
              <a:endCxn id="62" idx="1"/>
            </p:cNvCxnSpPr>
            <p:nvPr/>
          </p:nvCxnSpPr>
          <p:spPr>
            <a:xfrm rot="16200000" flipH="1">
              <a:off x="3069155" y="1418614"/>
              <a:ext cx="153916" cy="1465492"/>
            </a:xfrm>
            <a:prstGeom prst="bentConnector2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headEnd type="none"/>
              <a:tailEnd type="triangle"/>
            </a:ln>
            <a:effectLst/>
          </p:spPr>
        </p:cxnSp>
        <p:sp>
          <p:nvSpPr>
            <p:cNvPr id="64" name="TextBox 63"/>
            <p:cNvSpPr txBox="1"/>
            <p:nvPr/>
          </p:nvSpPr>
          <p:spPr>
            <a:xfrm>
              <a:off x="3878863" y="2979951"/>
              <a:ext cx="1917480" cy="307724"/>
            </a:xfrm>
            <a:prstGeom prst="rect">
              <a:avLst/>
            </a:prstGeom>
            <a:noFill/>
            <a:ln>
              <a:solidFill>
                <a:sysClr val="windowText" lastClr="000000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/>
                  <a:cs typeface="Times New Roman"/>
                </a:rPr>
                <a:t>polls the progress engine</a:t>
              </a:r>
              <a:endPara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3878859" y="4902208"/>
              <a:ext cx="1917484" cy="307724"/>
            </a:xfrm>
            <a:prstGeom prst="rect">
              <a:avLst/>
            </a:prstGeom>
            <a:noFill/>
            <a:ln>
              <a:solidFill>
                <a:sysClr val="windowText" lastClr="000000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/>
                  <a:cs typeface="Times New Roman"/>
                </a:rPr>
                <a:t>finishes send request</a:t>
              </a:r>
              <a:endPara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1944786" y="5254847"/>
              <a:ext cx="1500867" cy="307724"/>
            </a:xfrm>
            <a:prstGeom prst="rect">
              <a:avLst/>
            </a:prstGeom>
            <a:noFill/>
            <a:ln>
              <a:solidFill>
                <a:sysClr val="windowText" lastClr="000000"/>
              </a:solidFill>
            </a:ln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/>
                  <a:cs typeface="Times New Roman"/>
                </a:rPr>
                <a:t>finishes </a:t>
              </a:r>
              <a:r>
                <a:rPr kumimoji="0" lang="en-US" sz="11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/>
                  <a:cs typeface="Times New Roman"/>
                </a:rPr>
                <a:t>MPI_Send</a:t>
              </a:r>
              <a:endPara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endParaRPr>
            </a:p>
          </p:txBody>
        </p:sp>
        <p:cxnSp>
          <p:nvCxnSpPr>
            <p:cNvPr id="73" name="Elbow Connector 72"/>
            <p:cNvCxnSpPr>
              <a:stCxn id="71" idx="2"/>
              <a:endCxn id="72" idx="3"/>
            </p:cNvCxnSpPr>
            <p:nvPr/>
          </p:nvCxnSpPr>
          <p:spPr>
            <a:xfrm rot="5400000">
              <a:off x="4042240" y="4613346"/>
              <a:ext cx="198777" cy="1391949"/>
            </a:xfrm>
            <a:prstGeom prst="bentConnector2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headEnd type="none"/>
              <a:tailEnd type="triangle"/>
            </a:ln>
            <a:effectLst/>
          </p:spPr>
        </p:cxnSp>
        <p:cxnSp>
          <p:nvCxnSpPr>
            <p:cNvPr id="74" name="Straight Arrow Connector 73"/>
            <p:cNvCxnSpPr>
              <a:stCxn id="62" idx="2"/>
            </p:cNvCxnSpPr>
            <p:nvPr/>
          </p:nvCxnSpPr>
          <p:spPr>
            <a:xfrm>
              <a:off x="4613810" y="2382181"/>
              <a:ext cx="0" cy="597770"/>
            </a:xfrm>
            <a:prstGeom prst="straightConnector1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headEnd type="none"/>
              <a:tailEnd type="triangle"/>
            </a:ln>
            <a:effectLst/>
          </p:spPr>
        </p:cxnSp>
        <p:cxnSp>
          <p:nvCxnSpPr>
            <p:cNvPr id="99" name="Straight Arrow Connector 98"/>
            <p:cNvCxnSpPr/>
            <p:nvPr/>
          </p:nvCxnSpPr>
          <p:spPr>
            <a:xfrm>
              <a:off x="4613812" y="3330594"/>
              <a:ext cx="0" cy="385653"/>
            </a:xfrm>
            <a:prstGeom prst="straightConnector1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headEnd type="none"/>
              <a:tailEnd type="triangle"/>
            </a:ln>
            <a:effectLst/>
          </p:spPr>
        </p:cxnSp>
        <p:cxnSp>
          <p:nvCxnSpPr>
            <p:cNvPr id="101" name="Straight Arrow Connector 100"/>
            <p:cNvCxnSpPr>
              <a:stCxn id="8" idx="2"/>
            </p:cNvCxnSpPr>
            <p:nvPr/>
          </p:nvCxnSpPr>
          <p:spPr>
            <a:xfrm>
              <a:off x="4613812" y="4336244"/>
              <a:ext cx="0" cy="558231"/>
            </a:xfrm>
            <a:prstGeom prst="straightConnector1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headEnd type="none"/>
              <a:tailEnd type="triangle"/>
            </a:ln>
            <a:effectLst/>
          </p:spPr>
        </p:cxnSp>
      </p:grpSp>
      <p:grpSp>
        <p:nvGrpSpPr>
          <p:cNvPr id="10" name="Group 9"/>
          <p:cNvGrpSpPr/>
          <p:nvPr/>
        </p:nvGrpSpPr>
        <p:grpSpPr>
          <a:xfrm>
            <a:off x="1891482" y="3409988"/>
            <a:ext cx="1279183" cy="527088"/>
            <a:chOff x="2346134" y="3651917"/>
            <a:chExt cx="1279183" cy="527088"/>
          </a:xfrm>
        </p:grpSpPr>
        <p:sp>
          <p:nvSpPr>
            <p:cNvPr id="8" name="Diamond 7"/>
            <p:cNvSpPr/>
            <p:nvPr/>
          </p:nvSpPr>
          <p:spPr>
            <a:xfrm>
              <a:off x="2346134" y="3651917"/>
              <a:ext cx="1236236" cy="527088"/>
            </a:xfrm>
            <a:prstGeom prst="diamond">
              <a:avLst/>
            </a:prstGeom>
            <a:noFill/>
            <a:ln>
              <a:solidFill>
                <a:sysClr val="windowText" lastClr="000000"/>
              </a:solidFill>
            </a:ln>
          </p:spPr>
          <p:txBody>
            <a:bodyPr wrap="square" rtlCol="0">
              <a:spAutoFit/>
            </a:bodyPr>
            <a:lstStyle/>
            <a:p>
              <a:pPr defTabSz="914400"/>
              <a:endParaRPr lang="en-US" sz="1100" kern="0" dirty="0">
                <a:solidFill>
                  <a:sysClr val="windowText" lastClr="000000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2451353" y="3760086"/>
              <a:ext cx="1173964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/>
                  <a:cs typeface="Times New Roman"/>
                </a:rPr>
                <a:t>request finished?</a:t>
              </a:r>
              <a:endPara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endParaRPr>
            </a:p>
          </p:txBody>
        </p:sp>
      </p:grpSp>
      <p:cxnSp>
        <p:nvCxnSpPr>
          <p:cNvPr id="22" name="Elbow Connector 21"/>
          <p:cNvCxnSpPr>
            <a:stCxn id="104" idx="3"/>
            <a:endCxn id="64" idx="3"/>
          </p:cNvCxnSpPr>
          <p:nvPr/>
        </p:nvCxnSpPr>
        <p:spPr>
          <a:xfrm flipV="1">
            <a:off x="3170665" y="2914835"/>
            <a:ext cx="333483" cy="734127"/>
          </a:xfrm>
          <a:prstGeom prst="bentConnector3">
            <a:avLst>
              <a:gd name="adj1" fmla="val 168549"/>
            </a:avLst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2489922" y="3962916"/>
            <a:ext cx="404046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Yes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/>
              <a:cs typeface="Times New Roman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3302125" y="3369937"/>
            <a:ext cx="369894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No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/>
              <a:cs typeface="Times New Roman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13042" y="5506328"/>
            <a:ext cx="24890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00"/>
                </a:solidFill>
              </a:rPr>
              <a:t>MPI Blocking Send</a:t>
            </a:r>
            <a:endParaRPr lang="en-US" sz="2400" dirty="0">
              <a:solidFill>
                <a:srgbClr val="000000"/>
              </a:solidFill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521921" y="2665904"/>
            <a:ext cx="3299715" cy="1311547"/>
            <a:chOff x="521921" y="2665904"/>
            <a:chExt cx="3299715" cy="1311547"/>
          </a:xfrm>
        </p:grpSpPr>
        <p:sp>
          <p:nvSpPr>
            <p:cNvPr id="24" name="Rounded Rectangle 23"/>
            <p:cNvSpPr/>
            <p:nvPr/>
          </p:nvSpPr>
          <p:spPr>
            <a:xfrm>
              <a:off x="1763832" y="2665904"/>
              <a:ext cx="2057804" cy="1311547"/>
            </a:xfrm>
            <a:prstGeom prst="roundRect">
              <a:avLst/>
            </a:prstGeom>
            <a:noFill/>
            <a:ln w="38100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521921" y="3115633"/>
              <a:ext cx="117301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rgbClr val="FF0000"/>
                  </a:solidFill>
                </a:rPr>
                <a:t>polling time</a:t>
              </a:r>
              <a:endParaRPr lang="en-US" sz="16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4832900" y="2681769"/>
            <a:ext cx="3814659" cy="1239708"/>
            <a:chOff x="4832900" y="2681769"/>
            <a:chExt cx="3814659" cy="1239708"/>
          </a:xfrm>
        </p:grpSpPr>
        <p:sp>
          <p:nvSpPr>
            <p:cNvPr id="108" name="Rounded Rectangle 107"/>
            <p:cNvSpPr/>
            <p:nvPr/>
          </p:nvSpPr>
          <p:spPr>
            <a:xfrm>
              <a:off x="4832900" y="2681769"/>
              <a:ext cx="3767263" cy="1239708"/>
            </a:xfrm>
            <a:prstGeom prst="roundRect">
              <a:avLst/>
            </a:prstGeom>
            <a:noFill/>
            <a:ln w="38100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6779339" y="3336701"/>
              <a:ext cx="1868220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rgbClr val="FF0000"/>
                  </a:solidFill>
                </a:rPr>
                <a:t>utilizing polling time</a:t>
              </a:r>
            </a:p>
            <a:p>
              <a:r>
                <a:rPr lang="en-US" sz="1600" dirty="0" smtClean="0">
                  <a:solidFill>
                    <a:srgbClr val="FF0000"/>
                  </a:solidFill>
                </a:rPr>
                <a:t>w/ ULT</a:t>
              </a:r>
              <a:endParaRPr lang="en-US" sz="16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11" name="TextBox 110"/>
          <p:cNvSpPr txBox="1"/>
          <p:nvPr/>
        </p:nvSpPr>
        <p:spPr>
          <a:xfrm>
            <a:off x="5139320" y="5506328"/>
            <a:ext cx="31710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00"/>
                </a:solidFill>
              </a:rPr>
              <a:t>ULT-aware MPI runtime</a:t>
            </a: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27" name="Right Arrow 26"/>
          <p:cNvSpPr/>
          <p:nvPr/>
        </p:nvSpPr>
        <p:spPr>
          <a:xfrm>
            <a:off x="3821636" y="5651573"/>
            <a:ext cx="587944" cy="290490"/>
          </a:xfrm>
          <a:prstGeom prst="rightArrow">
            <a:avLst/>
          </a:prstGeom>
          <a:solidFill>
            <a:srgbClr val="18376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1286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Argonne">
  <a:themeElements>
    <a:clrScheme name="ANL_2009">
      <a:dk1>
        <a:srgbClr val="7F7F7F"/>
      </a:dk1>
      <a:lt1>
        <a:sysClr val="window" lastClr="FFFFFF"/>
      </a:lt1>
      <a:dk2>
        <a:srgbClr val="1F497D"/>
      </a:dk2>
      <a:lt2>
        <a:srgbClr val="EEECE1"/>
      </a:lt2>
      <a:accent1>
        <a:srgbClr val="5C0426"/>
      </a:accent1>
      <a:accent2>
        <a:srgbClr val="9D7D9E"/>
      </a:accent2>
      <a:accent3>
        <a:srgbClr val="BF5C28"/>
      </a:accent3>
      <a:accent4>
        <a:srgbClr val="3D203B"/>
      </a:accent4>
      <a:accent5>
        <a:srgbClr val="666B66"/>
      </a:accent5>
      <a:accent6>
        <a:srgbClr val="D6AC29"/>
      </a:accent6>
      <a:hlink>
        <a:srgbClr val="253D51"/>
      </a:hlink>
      <a:folHlink>
        <a:srgbClr val="1B1545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>
              <a:lumMod val="60000"/>
              <a:lumOff val="40000"/>
            </a:schemeClr>
          </a:solidFill>
          <a:tailEnd type="arrow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ANL_2009">
    <a:dk1>
      <a:srgbClr val="7F7F7F"/>
    </a:dk1>
    <a:lt1>
      <a:sysClr val="window" lastClr="FFFFFF"/>
    </a:lt1>
    <a:dk2>
      <a:srgbClr val="1F497D"/>
    </a:dk2>
    <a:lt2>
      <a:srgbClr val="EEECE1"/>
    </a:lt2>
    <a:accent1>
      <a:srgbClr val="5C0426"/>
    </a:accent1>
    <a:accent2>
      <a:srgbClr val="9D7D9E"/>
    </a:accent2>
    <a:accent3>
      <a:srgbClr val="BF5C28"/>
    </a:accent3>
    <a:accent4>
      <a:srgbClr val="3D203B"/>
    </a:accent4>
    <a:accent5>
      <a:srgbClr val="666B66"/>
    </a:accent5>
    <a:accent6>
      <a:srgbClr val="D6AC29"/>
    </a:accent6>
    <a:hlink>
      <a:srgbClr val="253D51"/>
    </a:hlink>
    <a:folHlink>
      <a:srgbClr val="1B1545"/>
    </a:folHlink>
  </a:clrScheme>
</a:themeOverride>
</file>

<file path=ppt/theme/themeOverride1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ANL_2009">
    <a:dk1>
      <a:srgbClr val="7F7F7F"/>
    </a:dk1>
    <a:lt1>
      <a:sysClr val="window" lastClr="FFFFFF"/>
    </a:lt1>
    <a:dk2>
      <a:srgbClr val="1F497D"/>
    </a:dk2>
    <a:lt2>
      <a:srgbClr val="EEECE1"/>
    </a:lt2>
    <a:accent1>
      <a:srgbClr val="5C0426"/>
    </a:accent1>
    <a:accent2>
      <a:srgbClr val="9D7D9E"/>
    </a:accent2>
    <a:accent3>
      <a:srgbClr val="BF5C28"/>
    </a:accent3>
    <a:accent4>
      <a:srgbClr val="3D203B"/>
    </a:accent4>
    <a:accent5>
      <a:srgbClr val="666B66"/>
    </a:accent5>
    <a:accent6>
      <a:srgbClr val="D6AC29"/>
    </a:accent6>
    <a:hlink>
      <a:srgbClr val="253D51"/>
    </a:hlink>
    <a:folHlink>
      <a:srgbClr val="1B1545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61451</TotalTime>
  <Words>1822</Words>
  <Application>Microsoft Macintosh PowerPoint</Application>
  <PresentationFormat>On-screen Show (4:3)</PresentationFormat>
  <Paragraphs>306</Paragraphs>
  <Slides>26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1_Argonne</vt:lpstr>
      <vt:lpstr>MPI+ULT: Overlapping Communication and Computation with User-Level Threads</vt:lpstr>
      <vt:lpstr>Hardware Trends in Supercomputing</vt:lpstr>
      <vt:lpstr>Software Trends in Supercomputing</vt:lpstr>
      <vt:lpstr>Latency Hiding in MPI with Existing Methods</vt:lpstr>
      <vt:lpstr>Outline</vt:lpstr>
      <vt:lpstr>User-level Thread (ULT)</vt:lpstr>
      <vt:lpstr>Providing communication/computation overlap w/ ULT</vt:lpstr>
      <vt:lpstr>Proposing a new thread level: MPI_THREAD_ULT</vt:lpstr>
      <vt:lpstr>Timeline of MPI_Send with ULT-aware MPI runtime</vt:lpstr>
      <vt:lpstr>Outline</vt:lpstr>
      <vt:lpstr>Experiment Setup</vt:lpstr>
      <vt:lpstr>Overhead of Kernel Threads vs. ULT in MPI</vt:lpstr>
      <vt:lpstr>Overhead of Point-to-Point Communication </vt:lpstr>
      <vt:lpstr>Overhead of Collective Communication</vt:lpstr>
      <vt:lpstr>Overlap in One-Sided Communication</vt:lpstr>
      <vt:lpstr>Outline</vt:lpstr>
      <vt:lpstr>Application: HPCG</vt:lpstr>
      <vt:lpstr>Application: SpMV in HPCG</vt:lpstr>
      <vt:lpstr>HPCG Performance</vt:lpstr>
      <vt:lpstr>HPCG Time Breakdown</vt:lpstr>
      <vt:lpstr>HPCG SpMV</vt:lpstr>
      <vt:lpstr>Application: SWAP-assembler</vt:lpstr>
      <vt:lpstr>Application: SWAP-assembler</vt:lpstr>
      <vt:lpstr>SWAP Performance</vt:lpstr>
      <vt:lpstr>Conclusion</vt:lpstr>
      <vt:lpstr>MPI+ULT: Overlapping Communication and Computation with User-Level Threads</vt:lpstr>
    </vt:vector>
  </TitlesOfParts>
  <Manager/>
  <Company>Argonne National Laboratory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Argobots</dc:title>
  <dc:subject/>
  <dc:creator>Sangmin Seo</dc:creator>
  <cp:keywords/>
  <dc:description/>
  <cp:lastModifiedBy>Huiwei Lu</cp:lastModifiedBy>
  <cp:revision>1718</cp:revision>
  <cp:lastPrinted>2014-07-28T13:03:47Z</cp:lastPrinted>
  <dcterms:created xsi:type="dcterms:W3CDTF">2011-10-25T22:55:32Z</dcterms:created>
  <dcterms:modified xsi:type="dcterms:W3CDTF">2015-08-26T12:55:57Z</dcterms:modified>
  <cp:category/>
</cp:coreProperties>
</file>