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charts/chart7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83" r:id="rId2"/>
    <p:sldId id="678" r:id="rId3"/>
    <p:sldId id="777" r:id="rId4"/>
    <p:sldId id="724" r:id="rId5"/>
    <p:sldId id="725" r:id="rId6"/>
    <p:sldId id="778" r:id="rId7"/>
    <p:sldId id="786" r:id="rId8"/>
    <p:sldId id="726" r:id="rId9"/>
    <p:sldId id="727" r:id="rId10"/>
    <p:sldId id="728" r:id="rId11"/>
    <p:sldId id="731" r:id="rId12"/>
    <p:sldId id="787" r:id="rId13"/>
    <p:sldId id="735" r:id="rId14"/>
    <p:sldId id="747" r:id="rId15"/>
    <p:sldId id="748" r:id="rId16"/>
    <p:sldId id="785" r:id="rId17"/>
    <p:sldId id="749" r:id="rId18"/>
    <p:sldId id="750" r:id="rId19"/>
    <p:sldId id="753" r:id="rId20"/>
    <p:sldId id="788" r:id="rId21"/>
    <p:sldId id="784" r:id="rId22"/>
    <p:sldId id="757" r:id="rId23"/>
    <p:sldId id="758" r:id="rId24"/>
    <p:sldId id="759" r:id="rId25"/>
    <p:sldId id="760" r:id="rId26"/>
    <p:sldId id="762" r:id="rId27"/>
    <p:sldId id="779" r:id="rId28"/>
    <p:sldId id="780" r:id="rId29"/>
    <p:sldId id="781" r:id="rId30"/>
    <p:sldId id="782" r:id="rId31"/>
    <p:sldId id="783" r:id="rId32"/>
    <p:sldId id="76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min" initials="s" lastIdx="4" clrIdx="0"/>
  <p:cmAuthor id="1" name="Pavan Balaji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rossover\My%20Documents\plots\ppopp\ppop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rossover\My%20Documents\plots\ppopp\ppopp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rossover\My%20Documents\plots\ppopp\ppopp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rossover\My%20Documents\plots\ppopp\ppopp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rossover\My%20Documents\plots\ppopp\ppopp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huiweilu:Dropbox:Work:argobots:03_evaluations:2015-03-11-mpi-ult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huiweilu:Dropbox:Work:argobots:03_evaluations:2015-03-11-mpi-ul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Mutex</c:v>
          </c:tx>
          <c:invertIfNegative val="0"/>
          <c:cat>
            <c:numRef>
              <c:f>cache!$A$39:$A$42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</c:numCache>
            </c:numRef>
          </c:cat>
          <c:val>
            <c:numRef>
              <c:f>cache!$E$39:$E$42</c:f>
              <c:numCache>
                <c:formatCode>0.00E+00</c:formatCode>
                <c:ptCount val="4"/>
                <c:pt idx="0">
                  <c:v>134.3560000000001</c:v>
                </c:pt>
                <c:pt idx="1">
                  <c:v>138.183</c:v>
                </c:pt>
                <c:pt idx="2">
                  <c:v>133.293</c:v>
                </c:pt>
                <c:pt idx="3">
                  <c:v>82.91950000000002</c:v>
                </c:pt>
              </c:numCache>
            </c:numRef>
          </c:val>
        </c:ser>
        <c:ser>
          <c:idx val="1"/>
          <c:order val="1"/>
          <c:tx>
            <c:v>Ticket</c:v>
          </c:tx>
          <c:invertIfNegative val="0"/>
          <c:cat>
            <c:numRef>
              <c:f>cache!$A$39:$A$42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</c:numCache>
            </c:numRef>
          </c:cat>
          <c:val>
            <c:numRef>
              <c:f>cache!$F$39:$F$42</c:f>
              <c:numCache>
                <c:formatCode>0.00E+00</c:formatCode>
                <c:ptCount val="4"/>
                <c:pt idx="0">
                  <c:v>134.146</c:v>
                </c:pt>
                <c:pt idx="1">
                  <c:v>197.228</c:v>
                </c:pt>
                <c:pt idx="2">
                  <c:v>233.843</c:v>
                </c:pt>
                <c:pt idx="3">
                  <c:v>128.212</c:v>
                </c:pt>
              </c:numCache>
            </c:numRef>
          </c:val>
        </c:ser>
        <c:ser>
          <c:idx val="2"/>
          <c:order val="2"/>
          <c:tx>
            <c:v>Priority</c:v>
          </c:tx>
          <c:invertIfNegative val="0"/>
          <c:cat>
            <c:numRef>
              <c:f>cache!$A$39:$A$42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</c:numCache>
            </c:numRef>
          </c:cat>
          <c:val>
            <c:numRef>
              <c:f>cache!$G$39:$G$42</c:f>
              <c:numCache>
                <c:formatCode>0.00E+00</c:formatCode>
                <c:ptCount val="4"/>
                <c:pt idx="0">
                  <c:v>131.518</c:v>
                </c:pt>
                <c:pt idx="1">
                  <c:v>198.871</c:v>
                </c:pt>
                <c:pt idx="2">
                  <c:v>232.205</c:v>
                </c:pt>
                <c:pt idx="3">
                  <c:v>124.69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2113129368"/>
        <c:axId val="-2113123848"/>
      </c:barChart>
      <c:catAx>
        <c:axId val="-21131293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 per Node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13123848"/>
        <c:crosses val="autoZero"/>
        <c:auto val="1"/>
        <c:lblAlgn val="ctr"/>
        <c:lblOffset val="100"/>
        <c:noMultiLvlLbl val="0"/>
      </c:catAx>
      <c:valAx>
        <c:axId val="-2113123848"/>
        <c:scaling>
          <c:orientation val="minMax"/>
          <c:min val="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Performance [MTEPS]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-21131293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39947779965004"/>
          <c:y val="0.0502392825896763"/>
          <c:w val="0.184764508603091"/>
          <c:h val="0.160632545931758"/>
        </c:manualLayout>
      </c:layout>
      <c:overlay val="1"/>
      <c:spPr>
        <a:solidFill>
          <a:sysClr val="window" lastClr="FFFFFF"/>
        </a:solidFill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Mutex</c:v>
          </c:tx>
          <c:invertIfNegative val="0"/>
          <c:cat>
            <c:numRef>
              <c:f>cache!$A$39:$A$42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</c:numCache>
            </c:numRef>
          </c:cat>
          <c:val>
            <c:numRef>
              <c:f>cache!$E$45:$E$48</c:f>
              <c:numCache>
                <c:formatCode>0.00E+00</c:formatCode>
                <c:ptCount val="4"/>
                <c:pt idx="0">
                  <c:v>130.361</c:v>
                </c:pt>
                <c:pt idx="1">
                  <c:v>80.4742</c:v>
                </c:pt>
                <c:pt idx="2">
                  <c:v>78.6871</c:v>
                </c:pt>
                <c:pt idx="3">
                  <c:v>82.1396</c:v>
                </c:pt>
              </c:numCache>
            </c:numRef>
          </c:val>
        </c:ser>
        <c:ser>
          <c:idx val="1"/>
          <c:order val="1"/>
          <c:tx>
            <c:v>Ticket</c:v>
          </c:tx>
          <c:invertIfNegative val="0"/>
          <c:cat>
            <c:numRef>
              <c:f>cache!$A$39:$A$42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</c:numCache>
            </c:numRef>
          </c:cat>
          <c:val>
            <c:numRef>
              <c:f>cache!$F$45:$F$48</c:f>
              <c:numCache>
                <c:formatCode>0.00E+00</c:formatCode>
                <c:ptCount val="4"/>
                <c:pt idx="0">
                  <c:v>131.147</c:v>
                </c:pt>
                <c:pt idx="1">
                  <c:v>132.73</c:v>
                </c:pt>
                <c:pt idx="2">
                  <c:v>135.72</c:v>
                </c:pt>
                <c:pt idx="3">
                  <c:v>128.485</c:v>
                </c:pt>
              </c:numCache>
            </c:numRef>
          </c:val>
        </c:ser>
        <c:ser>
          <c:idx val="2"/>
          <c:order val="2"/>
          <c:tx>
            <c:v>Priority</c:v>
          </c:tx>
          <c:invertIfNegative val="0"/>
          <c:cat>
            <c:numRef>
              <c:f>cache!$A$39:$A$42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</c:numCache>
            </c:numRef>
          </c:cat>
          <c:val>
            <c:numRef>
              <c:f>cache!$G$45:$G$48</c:f>
              <c:numCache>
                <c:formatCode>0.00E+00</c:formatCode>
                <c:ptCount val="4"/>
                <c:pt idx="0">
                  <c:v>134.399</c:v>
                </c:pt>
                <c:pt idx="1">
                  <c:v>134.3560000000001</c:v>
                </c:pt>
                <c:pt idx="2">
                  <c:v>131.109</c:v>
                </c:pt>
                <c:pt idx="3">
                  <c:v>124.636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1"/>
        <c:axId val="-2113674168"/>
        <c:axId val="-2113668680"/>
      </c:barChart>
      <c:catAx>
        <c:axId val="-2113674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 per Node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13668680"/>
        <c:crosses val="autoZero"/>
        <c:auto val="1"/>
        <c:lblAlgn val="ctr"/>
        <c:lblOffset val="100"/>
        <c:noMultiLvlLbl val="0"/>
      </c:catAx>
      <c:valAx>
        <c:axId val="-2113668680"/>
        <c:scaling>
          <c:orientation val="minMax"/>
          <c:max val="250.0"/>
          <c:min val="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Performance [MTEPS]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-21136741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46892224409449"/>
          <c:y val="0.0530170603674541"/>
          <c:w val="0.220644138232721"/>
          <c:h val="0.160632545931758"/>
        </c:manualLayout>
      </c:layout>
      <c:overlay val="1"/>
      <c:spPr>
        <a:solidFill>
          <a:sysClr val="window" lastClr="FFFFFF"/>
        </a:solidFill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numRef>
              <c:f>'g500'!$A$28:$A$31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</c:numCache>
            </c:numRef>
          </c:cat>
          <c:val>
            <c:numRef>
              <c:f>'g500'!$C$28:$C$31</c:f>
              <c:numCache>
                <c:formatCode>General</c:formatCode>
                <c:ptCount val="4"/>
                <c:pt idx="0">
                  <c:v>21.4192</c:v>
                </c:pt>
                <c:pt idx="1">
                  <c:v>45.1486</c:v>
                </c:pt>
                <c:pt idx="2">
                  <c:v>89.3915</c:v>
                </c:pt>
                <c:pt idx="3">
                  <c:v>146.278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113644792"/>
        <c:axId val="-2113639320"/>
      </c:barChart>
      <c:catAx>
        <c:axId val="-21136447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 per Node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13639320"/>
        <c:crosses val="autoZero"/>
        <c:auto val="1"/>
        <c:lblAlgn val="ctr"/>
        <c:lblOffset val="100"/>
        <c:noMultiLvlLbl val="0"/>
      </c:catAx>
      <c:valAx>
        <c:axId val="-21136393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Performance [MTEPS]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-211364479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'g500'!$H$1</c:f>
              <c:strCache>
                <c:ptCount val="1"/>
                <c:pt idx="0">
                  <c:v>Mutex</c:v>
                </c:pt>
              </c:strCache>
            </c:strRef>
          </c:tx>
          <c:xVal>
            <c:numRef>
              <c:f>'g500'!$G$2:$G$9</c:f>
              <c:numCache>
                <c:formatCode>General</c:formatCode>
                <c:ptCount val="8"/>
                <c:pt idx="0">
                  <c:v>16.0</c:v>
                </c:pt>
                <c:pt idx="1">
                  <c:v>32.0</c:v>
                </c:pt>
                <c:pt idx="2">
                  <c:v>64.0</c:v>
                </c:pt>
                <c:pt idx="3">
                  <c:v>128.0</c:v>
                </c:pt>
                <c:pt idx="4">
                  <c:v>256.0</c:v>
                </c:pt>
                <c:pt idx="5">
                  <c:v>512.0</c:v>
                </c:pt>
                <c:pt idx="6">
                  <c:v>1024.0</c:v>
                </c:pt>
                <c:pt idx="7">
                  <c:v>2048.0</c:v>
                </c:pt>
              </c:numCache>
            </c:numRef>
          </c:xVal>
          <c:yVal>
            <c:numRef>
              <c:f>'g500'!$H$2:$H$9</c:f>
              <c:numCache>
                <c:formatCode>0.00E+00</c:formatCode>
                <c:ptCount val="8"/>
                <c:pt idx="0">
                  <c:v>15.8108</c:v>
                </c:pt>
                <c:pt idx="1">
                  <c:v>23.4389</c:v>
                </c:pt>
                <c:pt idx="2">
                  <c:v>42.67230000000001</c:v>
                </c:pt>
                <c:pt idx="3">
                  <c:v>78.1974</c:v>
                </c:pt>
                <c:pt idx="4">
                  <c:v>152.424</c:v>
                </c:pt>
                <c:pt idx="5">
                  <c:v>277.661</c:v>
                </c:pt>
                <c:pt idx="6">
                  <c:v>548.635</c:v>
                </c:pt>
                <c:pt idx="7">
                  <c:v>1064.21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'g500'!$I$1</c:f>
              <c:strCache>
                <c:ptCount val="1"/>
                <c:pt idx="0">
                  <c:v>Ticket</c:v>
                </c:pt>
              </c:strCache>
            </c:strRef>
          </c:tx>
          <c:xVal>
            <c:numRef>
              <c:f>'g500'!$G$2:$G$9</c:f>
              <c:numCache>
                <c:formatCode>General</c:formatCode>
                <c:ptCount val="8"/>
                <c:pt idx="0">
                  <c:v>16.0</c:v>
                </c:pt>
                <c:pt idx="1">
                  <c:v>32.0</c:v>
                </c:pt>
                <c:pt idx="2">
                  <c:v>64.0</c:v>
                </c:pt>
                <c:pt idx="3">
                  <c:v>128.0</c:v>
                </c:pt>
                <c:pt idx="4">
                  <c:v>256.0</c:v>
                </c:pt>
                <c:pt idx="5">
                  <c:v>512.0</c:v>
                </c:pt>
                <c:pt idx="6">
                  <c:v>1024.0</c:v>
                </c:pt>
                <c:pt idx="7">
                  <c:v>2048.0</c:v>
                </c:pt>
              </c:numCache>
            </c:numRef>
          </c:xVal>
          <c:yVal>
            <c:numRef>
              <c:f>'g500'!$I$2:$I$9</c:f>
              <c:numCache>
                <c:formatCode>0.00E+00</c:formatCode>
                <c:ptCount val="8"/>
                <c:pt idx="0">
                  <c:v>27.26239999999988</c:v>
                </c:pt>
                <c:pt idx="1">
                  <c:v>39.8465</c:v>
                </c:pt>
                <c:pt idx="2">
                  <c:v>66.4014</c:v>
                </c:pt>
                <c:pt idx="3">
                  <c:v>132.489</c:v>
                </c:pt>
                <c:pt idx="4">
                  <c:v>203.48</c:v>
                </c:pt>
                <c:pt idx="5">
                  <c:v>428.2939999999986</c:v>
                </c:pt>
                <c:pt idx="6">
                  <c:v>770.5219999999994</c:v>
                </c:pt>
                <c:pt idx="7">
                  <c:v>1727.24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'g500'!$J$1</c:f>
              <c:strCache>
                <c:ptCount val="1"/>
                <c:pt idx="0">
                  <c:v>Priority</c:v>
                </c:pt>
              </c:strCache>
            </c:strRef>
          </c:tx>
          <c:xVal>
            <c:numRef>
              <c:f>'g500'!$G$2:$G$9</c:f>
              <c:numCache>
                <c:formatCode>General</c:formatCode>
                <c:ptCount val="8"/>
                <c:pt idx="0">
                  <c:v>16.0</c:v>
                </c:pt>
                <c:pt idx="1">
                  <c:v>32.0</c:v>
                </c:pt>
                <c:pt idx="2">
                  <c:v>64.0</c:v>
                </c:pt>
                <c:pt idx="3">
                  <c:v>128.0</c:v>
                </c:pt>
                <c:pt idx="4">
                  <c:v>256.0</c:v>
                </c:pt>
                <c:pt idx="5">
                  <c:v>512.0</c:v>
                </c:pt>
                <c:pt idx="6">
                  <c:v>1024.0</c:v>
                </c:pt>
                <c:pt idx="7">
                  <c:v>2048.0</c:v>
                </c:pt>
              </c:numCache>
            </c:numRef>
          </c:xVal>
          <c:yVal>
            <c:numRef>
              <c:f>'g500'!$J$2:$J$9</c:f>
              <c:numCache>
                <c:formatCode>0.00E+00</c:formatCode>
                <c:ptCount val="8"/>
                <c:pt idx="0">
                  <c:v>26.98039999999988</c:v>
                </c:pt>
                <c:pt idx="1">
                  <c:v>39.23220000000001</c:v>
                </c:pt>
                <c:pt idx="2">
                  <c:v>66.3129</c:v>
                </c:pt>
                <c:pt idx="3">
                  <c:v>127.983</c:v>
                </c:pt>
                <c:pt idx="4">
                  <c:v>194.9880000000001</c:v>
                </c:pt>
                <c:pt idx="5">
                  <c:v>393.4529999999999</c:v>
                </c:pt>
                <c:pt idx="6">
                  <c:v>720.3569999999974</c:v>
                </c:pt>
                <c:pt idx="7">
                  <c:v>1723.67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3045432"/>
        <c:axId val="-2113039656"/>
      </c:scatterChart>
      <c:valAx>
        <c:axId val="-2113045432"/>
        <c:scaling>
          <c:logBase val="2.0"/>
          <c:orientation val="minMax"/>
          <c:min val="16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  <a:r>
                  <a:rPr lang="en-US" baseline="0"/>
                  <a:t> of Cores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13039656"/>
        <c:crosses val="autoZero"/>
        <c:crossBetween val="midCat"/>
        <c:majorUnit val="4.0"/>
      </c:valAx>
      <c:valAx>
        <c:axId val="-2113039656"/>
        <c:scaling>
          <c:logBase val="2.0"/>
          <c:orientation val="minMax"/>
          <c:min val="8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Performance [MTEPS]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-2113045432"/>
        <c:crosses val="autoZero"/>
        <c:crossBetween val="midCat"/>
      </c:valAx>
    </c:plotArea>
    <c:legend>
      <c:legendPos val="l"/>
      <c:layout>
        <c:manualLayout>
          <c:xMode val="edge"/>
          <c:yMode val="edge"/>
          <c:x val="0.298611111111111"/>
          <c:y val="0.0557948381452319"/>
          <c:w val="0.221214566929134"/>
          <c:h val="0.1992760279965"/>
        </c:manualLayout>
      </c:layout>
      <c:overlay val="1"/>
      <c:spPr>
        <a:solidFill>
          <a:schemeClr val="bg1"/>
        </a:solidFill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Mutex</c:v>
          </c:tx>
          <c:xVal>
            <c:numRef>
              <c:f>SWAP!$B$4:$B$12</c:f>
              <c:numCache>
                <c:formatCode>General</c:formatCode>
                <c:ptCount val="9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  <c:pt idx="8">
                  <c:v>2048.0</c:v>
                </c:pt>
              </c:numCache>
            </c:numRef>
          </c:xVal>
          <c:yVal>
            <c:numRef>
              <c:f>SWAP!$F$4:$F$12</c:f>
              <c:numCache>
                <c:formatCode>General</c:formatCode>
                <c:ptCount val="9"/>
                <c:pt idx="0">
                  <c:v>1277.543333333333</c:v>
                </c:pt>
                <c:pt idx="1">
                  <c:v>815.84998</c:v>
                </c:pt>
                <c:pt idx="2">
                  <c:v>419.315</c:v>
                </c:pt>
                <c:pt idx="3">
                  <c:v>208.4766733333333</c:v>
                </c:pt>
                <c:pt idx="4">
                  <c:v>100.36</c:v>
                </c:pt>
                <c:pt idx="5">
                  <c:v>53.07666666666634</c:v>
                </c:pt>
                <c:pt idx="6">
                  <c:v>27.48666666666666</c:v>
                </c:pt>
                <c:pt idx="7">
                  <c:v>17.04666666666667</c:v>
                </c:pt>
                <c:pt idx="8">
                  <c:v>10.77</c:v>
                </c:pt>
              </c:numCache>
            </c:numRef>
          </c:yVal>
          <c:smooth val="0"/>
        </c:ser>
        <c:ser>
          <c:idx val="1"/>
          <c:order val="1"/>
          <c:tx>
            <c:v>Ticket</c:v>
          </c:tx>
          <c:xVal>
            <c:numRef>
              <c:f>SWAP!$B$4:$B$12</c:f>
              <c:numCache>
                <c:formatCode>General</c:formatCode>
                <c:ptCount val="9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  <c:pt idx="8">
                  <c:v>2048.0</c:v>
                </c:pt>
              </c:numCache>
            </c:numRef>
          </c:xVal>
          <c:yVal>
            <c:numRef>
              <c:f>SWAP!$J$4:$J$12</c:f>
              <c:numCache>
                <c:formatCode>General</c:formatCode>
                <c:ptCount val="9"/>
                <c:pt idx="0">
                  <c:v>692.8566499999968</c:v>
                </c:pt>
                <c:pt idx="1">
                  <c:v>367.48999</c:v>
                </c:pt>
                <c:pt idx="2">
                  <c:v>196.615</c:v>
                </c:pt>
                <c:pt idx="3">
                  <c:v>102.4466666666667</c:v>
                </c:pt>
                <c:pt idx="4">
                  <c:v>50.87333333333333</c:v>
                </c:pt>
                <c:pt idx="5">
                  <c:v>28.32333333333314</c:v>
                </c:pt>
                <c:pt idx="6">
                  <c:v>15.69666666666667</c:v>
                </c:pt>
                <c:pt idx="7">
                  <c:v>9.20666666666667</c:v>
                </c:pt>
                <c:pt idx="8">
                  <c:v>7.100000000000001</c:v>
                </c:pt>
              </c:numCache>
            </c:numRef>
          </c:yVal>
          <c:smooth val="0"/>
        </c:ser>
        <c:ser>
          <c:idx val="2"/>
          <c:order val="2"/>
          <c:tx>
            <c:v>Priority</c:v>
          </c:tx>
          <c:xVal>
            <c:numRef>
              <c:f>SWAP!$B$4:$B$12</c:f>
              <c:numCache>
                <c:formatCode>General</c:formatCode>
                <c:ptCount val="9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  <c:pt idx="8">
                  <c:v>2048.0</c:v>
                </c:pt>
              </c:numCache>
            </c:numRef>
          </c:xVal>
          <c:yVal>
            <c:numRef>
              <c:f>SWAP!$N$4:$N$12</c:f>
              <c:numCache>
                <c:formatCode>General</c:formatCode>
                <c:ptCount val="9"/>
                <c:pt idx="0">
                  <c:v>705.983336666667</c:v>
                </c:pt>
                <c:pt idx="1">
                  <c:v>366.350005</c:v>
                </c:pt>
                <c:pt idx="2">
                  <c:v>185.6300033333334</c:v>
                </c:pt>
                <c:pt idx="3">
                  <c:v>102.61</c:v>
                </c:pt>
                <c:pt idx="4">
                  <c:v>57.49</c:v>
                </c:pt>
                <c:pt idx="5">
                  <c:v>27.06666666666667</c:v>
                </c:pt>
                <c:pt idx="6">
                  <c:v>14.18</c:v>
                </c:pt>
                <c:pt idx="7">
                  <c:v>7.87333333333334</c:v>
                </c:pt>
                <c:pt idx="8">
                  <c:v>6.296666666666668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3928424"/>
        <c:axId val="-2113914440"/>
      </c:scatterChart>
      <c:valAx>
        <c:axId val="-2113928424"/>
        <c:scaling>
          <c:logBase val="2.0"/>
          <c:orientation val="minMax"/>
          <c:min val="4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Cores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13914440"/>
        <c:crosses val="autoZero"/>
        <c:crossBetween val="midCat"/>
      </c:valAx>
      <c:valAx>
        <c:axId val="-2113914440"/>
        <c:scaling>
          <c:logBase val="2.0"/>
          <c:orientation val="minMax"/>
          <c:min val="4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</a:t>
                </a:r>
                <a:r>
                  <a:rPr lang="en-US" baseline="0"/>
                  <a:t> Time [s]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1392842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4466997180908"/>
          <c:y val="0.0613503937007874"/>
          <c:w val="0.232180664916885"/>
          <c:h val="0.160632545931758"/>
        </c:manualLayout>
      </c:layout>
      <c:overlay val="1"/>
      <c:spPr>
        <a:solidFill>
          <a:sysClr val="window" lastClr="FFFFFF"/>
        </a:solidFill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MPI only</c:v>
          </c:tx>
          <c:invertIfNegative val="0"/>
          <c:cat>
            <c:strRef>
              <c:f>hpcg!$B$4:$B$11</c:f>
              <c:strCache>
                <c:ptCount val="8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1K</c:v>
                </c:pt>
                <c:pt idx="7">
                  <c:v>2K</c:v>
                </c:pt>
              </c:strCache>
            </c:strRef>
          </c:cat>
          <c:val>
            <c:numRef>
              <c:f>hpcg!$C$4:$C$11</c:f>
              <c:numCache>
                <c:formatCode>General</c:formatCode>
                <c:ptCount val="8"/>
                <c:pt idx="0">
                  <c:v>7.09024</c:v>
                </c:pt>
                <c:pt idx="1">
                  <c:v>14.0069</c:v>
                </c:pt>
                <c:pt idx="2">
                  <c:v>25.3516</c:v>
                </c:pt>
                <c:pt idx="3">
                  <c:v>49.9567</c:v>
                </c:pt>
                <c:pt idx="4">
                  <c:v>78.2222</c:v>
                </c:pt>
                <c:pt idx="5">
                  <c:v>131.176</c:v>
                </c:pt>
                <c:pt idx="6">
                  <c:v>275.4209999999989</c:v>
                </c:pt>
                <c:pt idx="7">
                  <c:v>432.886</c:v>
                </c:pt>
              </c:numCache>
            </c:numRef>
          </c:val>
        </c:ser>
        <c:ser>
          <c:idx val="1"/>
          <c:order val="1"/>
          <c:tx>
            <c:v>MPI+Qthreads</c:v>
          </c:tx>
          <c:invertIfNegative val="0"/>
          <c:cat>
            <c:strRef>
              <c:f>hpcg!$B$4:$B$11</c:f>
              <c:strCache>
                <c:ptCount val="8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1K</c:v>
                </c:pt>
                <c:pt idx="7">
                  <c:v>2K</c:v>
                </c:pt>
              </c:strCache>
            </c:strRef>
          </c:cat>
          <c:val>
            <c:numRef>
              <c:f>hpcg!$D$4:$D$11</c:f>
              <c:numCache>
                <c:formatCode>General</c:formatCode>
                <c:ptCount val="8"/>
                <c:pt idx="0">
                  <c:v>6.88207</c:v>
                </c:pt>
                <c:pt idx="1">
                  <c:v>13.3488</c:v>
                </c:pt>
                <c:pt idx="2">
                  <c:v>22.5482</c:v>
                </c:pt>
                <c:pt idx="3">
                  <c:v>49.0335</c:v>
                </c:pt>
                <c:pt idx="4">
                  <c:v>82.6981</c:v>
                </c:pt>
                <c:pt idx="5">
                  <c:v>140.206</c:v>
                </c:pt>
                <c:pt idx="6">
                  <c:v>299.973</c:v>
                </c:pt>
                <c:pt idx="7">
                  <c:v>518.133</c:v>
                </c:pt>
              </c:numCache>
            </c:numRef>
          </c:val>
        </c:ser>
        <c:ser>
          <c:idx val="2"/>
          <c:order val="2"/>
          <c:tx>
            <c:v>MPI+Pthreads (ppn=16)</c:v>
          </c:tx>
          <c:invertIfNegative val="0"/>
          <c:cat>
            <c:strRef>
              <c:f>hpcg!$B$4:$B$11</c:f>
              <c:strCache>
                <c:ptCount val="8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1K</c:v>
                </c:pt>
                <c:pt idx="7">
                  <c:v>2K</c:v>
                </c:pt>
              </c:strCache>
            </c:strRef>
          </c:cat>
          <c:val>
            <c:numRef>
              <c:f>hpcg!$E$4:$E$11</c:f>
              <c:numCache>
                <c:formatCode>General</c:formatCode>
                <c:ptCount val="8"/>
                <c:pt idx="0">
                  <c:v>7.03536</c:v>
                </c:pt>
                <c:pt idx="1">
                  <c:v>12.7582</c:v>
                </c:pt>
                <c:pt idx="2">
                  <c:v>19.6316</c:v>
                </c:pt>
                <c:pt idx="3">
                  <c:v>37.1094</c:v>
                </c:pt>
                <c:pt idx="4">
                  <c:v>57.0807</c:v>
                </c:pt>
                <c:pt idx="5">
                  <c:v>111.688</c:v>
                </c:pt>
                <c:pt idx="6">
                  <c:v>196.971</c:v>
                </c:pt>
                <c:pt idx="7">
                  <c:v>384.155</c:v>
                </c:pt>
              </c:numCache>
            </c:numRef>
          </c:val>
        </c:ser>
        <c:ser>
          <c:idx val="3"/>
          <c:order val="3"/>
          <c:tx>
            <c:v>MPI+Pthreads (ppn=8)</c:v>
          </c:tx>
          <c:invertIfNegative val="0"/>
          <c:cat>
            <c:strRef>
              <c:f>hpcg!$B$4:$B$11</c:f>
              <c:strCache>
                <c:ptCount val="8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1K</c:v>
                </c:pt>
                <c:pt idx="7">
                  <c:v>2K</c:v>
                </c:pt>
              </c:strCache>
            </c:strRef>
          </c:cat>
          <c:val>
            <c:numRef>
              <c:f>hpcg!$F$4:$F$11</c:f>
              <c:numCache>
                <c:formatCode>General</c:formatCode>
                <c:ptCount val="8"/>
                <c:pt idx="0">
                  <c:v>3.73981</c:v>
                </c:pt>
                <c:pt idx="1">
                  <c:v>7.68876</c:v>
                </c:pt>
                <c:pt idx="2">
                  <c:v>11.7669</c:v>
                </c:pt>
                <c:pt idx="3">
                  <c:v>24.4342</c:v>
                </c:pt>
                <c:pt idx="4">
                  <c:v>46.6261</c:v>
                </c:pt>
                <c:pt idx="5">
                  <c:v>89.6874</c:v>
                </c:pt>
                <c:pt idx="6">
                  <c:v>157.887</c:v>
                </c:pt>
                <c:pt idx="7">
                  <c:v>307.9979999999989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8621336"/>
        <c:axId val="2138401000"/>
      </c:barChart>
      <c:lineChart>
        <c:grouping val="standard"/>
        <c:varyColors val="0"/>
        <c:ser>
          <c:idx val="4"/>
          <c:order val="4"/>
          <c:tx>
            <c:v>MPI+Qthreads vs. MPI only</c:v>
          </c:tx>
          <c:spPr>
            <a:ln w="25400">
              <a:solidFill>
                <a:srgbClr val="FF0000"/>
              </a:solidFill>
            </a:ln>
          </c:spPr>
          <c:marker>
            <c:symbol val="square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val>
            <c:numRef>
              <c:f>hpcg!$G$4:$G$11</c:f>
              <c:numCache>
                <c:formatCode>General</c:formatCode>
                <c:ptCount val="8"/>
                <c:pt idx="0">
                  <c:v>0.97063992</c:v>
                </c:pt>
                <c:pt idx="1">
                  <c:v>0.95301601</c:v>
                </c:pt>
                <c:pt idx="2">
                  <c:v>0.88941921</c:v>
                </c:pt>
                <c:pt idx="3">
                  <c:v>0.98152</c:v>
                </c:pt>
                <c:pt idx="4">
                  <c:v>1.0572203</c:v>
                </c:pt>
                <c:pt idx="5">
                  <c:v>1.0688388</c:v>
                </c:pt>
                <c:pt idx="6">
                  <c:v>1.0891435</c:v>
                </c:pt>
                <c:pt idx="7">
                  <c:v>1.1969271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8498952"/>
        <c:axId val="2138360536"/>
      </c:lineChart>
      <c:catAx>
        <c:axId val="2138621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#Cores</a:t>
                </a:r>
              </a:p>
            </c:rich>
          </c:tx>
          <c:overlay val="0"/>
        </c:title>
        <c:majorTickMark val="out"/>
        <c:minorTickMark val="none"/>
        <c:tickLblPos val="nextTo"/>
        <c:crossAx val="2138401000"/>
        <c:crosses val="autoZero"/>
        <c:auto val="1"/>
        <c:lblAlgn val="ctr"/>
        <c:lblOffset val="100"/>
        <c:noMultiLvlLbl val="0"/>
      </c:catAx>
      <c:valAx>
        <c:axId val="213840100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HPCG (GFlop/s)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8621336"/>
        <c:crosses val="autoZero"/>
        <c:crossBetween val="between"/>
      </c:valAx>
      <c:valAx>
        <c:axId val="2138360536"/>
        <c:scaling>
          <c:orientation val="minMax"/>
        </c:scaling>
        <c:delete val="0"/>
        <c:axPos val="r"/>
        <c:majorGridlines>
          <c:spPr>
            <a:ln>
              <a:prstDash val="sysDash"/>
            </a:ln>
          </c:spPr>
        </c:majorGridlines>
        <c:numFmt formatCode="General" sourceLinked="1"/>
        <c:majorTickMark val="out"/>
        <c:minorTickMark val="none"/>
        <c:tickLblPos val="nextTo"/>
        <c:crossAx val="2138498952"/>
        <c:crosses val="max"/>
        <c:crossBetween val="between"/>
      </c:valAx>
      <c:catAx>
        <c:axId val="2138498952"/>
        <c:scaling>
          <c:orientation val="minMax"/>
        </c:scaling>
        <c:delete val="1"/>
        <c:axPos val="b"/>
        <c:majorTickMark val="out"/>
        <c:minorTickMark val="none"/>
        <c:tickLblPos val="nextTo"/>
        <c:crossAx val="2138360536"/>
        <c:crosses val="autoZero"/>
        <c:auto val="1"/>
        <c:lblAlgn val="ctr"/>
        <c:lblOffset val="100"/>
        <c:noMultiLvlLbl val="0"/>
      </c:catAx>
    </c:plotArea>
    <c:legend>
      <c:legendPos val="r"/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SpMV Speedup</a:t>
            </a:r>
            <a:r>
              <a:rPr lang="en-US" baseline="0"/>
              <a:t> vs. MPI-only</a:t>
            </a:r>
            <a:endParaRPr lang="en-US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MPI+Qthreads</c:v>
          </c:tx>
          <c:marker>
            <c:symbol val="triangle"/>
            <c:size val="8"/>
          </c:marker>
          <c:cat>
            <c:strRef>
              <c:f>spmv!$A$12:$A$15</c:f>
              <c:strCache>
                <c:ptCount val="4"/>
                <c:pt idx="0">
                  <c:v>16</c:v>
                </c:pt>
                <c:pt idx="1">
                  <c:v>64</c:v>
                </c:pt>
                <c:pt idx="2">
                  <c:v>256</c:v>
                </c:pt>
                <c:pt idx="3">
                  <c:v>    1K</c:v>
                </c:pt>
              </c:strCache>
            </c:strRef>
          </c:cat>
          <c:val>
            <c:numRef>
              <c:f>spmv!$E$12:$E$15</c:f>
              <c:numCache>
                <c:formatCode>General</c:formatCode>
                <c:ptCount val="4"/>
                <c:pt idx="0">
                  <c:v>0.940969241092953</c:v>
                </c:pt>
                <c:pt idx="1">
                  <c:v>0.830609861049317</c:v>
                </c:pt>
                <c:pt idx="2">
                  <c:v>0.950571138551671</c:v>
                </c:pt>
                <c:pt idx="3">
                  <c:v>1.277305830331654</c:v>
                </c:pt>
              </c:numCache>
            </c:numRef>
          </c:val>
          <c:smooth val="0"/>
        </c:ser>
        <c:ser>
          <c:idx val="1"/>
          <c:order val="1"/>
          <c:tx>
            <c:v>MPI+Argobots</c:v>
          </c:tx>
          <c:marker>
            <c:symbol val="square"/>
            <c:size val="7"/>
          </c:marker>
          <c:cat>
            <c:strRef>
              <c:f>spmv!$A$12:$A$15</c:f>
              <c:strCache>
                <c:ptCount val="4"/>
                <c:pt idx="0">
                  <c:v>16</c:v>
                </c:pt>
                <c:pt idx="1">
                  <c:v>64</c:v>
                </c:pt>
                <c:pt idx="2">
                  <c:v>256</c:v>
                </c:pt>
                <c:pt idx="3">
                  <c:v>    1K</c:v>
                </c:pt>
              </c:strCache>
            </c:strRef>
          </c:cat>
          <c:val>
            <c:numRef>
              <c:f>spmv!$F$12:$F$15</c:f>
              <c:numCache>
                <c:formatCode>General</c:formatCode>
                <c:ptCount val="4"/>
                <c:pt idx="0">
                  <c:v>0.972224860815104</c:v>
                </c:pt>
                <c:pt idx="1">
                  <c:v>1.548159577378466</c:v>
                </c:pt>
                <c:pt idx="2">
                  <c:v>1.192443998972225</c:v>
                </c:pt>
                <c:pt idx="3">
                  <c:v>1.512504267432861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5895528"/>
        <c:axId val="2135900680"/>
      </c:lineChart>
      <c:catAx>
        <c:axId val="21358955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#Cores</a:t>
                </a:r>
              </a:p>
            </c:rich>
          </c:tx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135900680"/>
        <c:crosses val="autoZero"/>
        <c:auto val="1"/>
        <c:lblAlgn val="ctr"/>
        <c:lblOffset val="100"/>
        <c:noMultiLvlLbl val="0"/>
      </c:catAx>
      <c:valAx>
        <c:axId val="2135900680"/>
        <c:scaling>
          <c:orientation val="minMax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Speedup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135895528"/>
        <c:crosses val="autoZero"/>
        <c:crossBetween val="between"/>
      </c:valAx>
    </c:plotArea>
    <c:legend>
      <c:legendPos val="r"/>
      <c:overlay val="1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8F49A-F8EA-E14D-B178-03E99A0E4FF1}" type="datetimeFigureOut">
              <a:rPr lang="en-US" smtClean="0"/>
              <a:t>5/21/15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994C1-1010-644B-95B7-BDDE1640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976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118E5-3FCA-1A4B-838E-1E484DA0C65A}" type="datetimeFigureOut">
              <a:rPr lang="en-US" smtClean="0"/>
              <a:t>5/21/15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48688-BBBB-D146-9A0F-F4DC2497B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06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48688-BBBB-D146-9A0F-F4DC2497BC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12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011C4-1042-4CB0-8E16-757D3BB92F7C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835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“M” is the master thread.</a:t>
            </a:r>
            <a:r>
              <a:rPr lang="en-US" baseline="0" dirty="0" smtClean="0"/>
              <a:t>  Not really an important detail, but potentially useful to point out when comparing </a:t>
            </a:r>
            <a:r>
              <a:rPr lang="en-US" baseline="0" smtClean="0"/>
              <a:t>with MPI</a:t>
            </a:r>
            <a:r>
              <a:rPr lang="en-US" baseline="0" dirty="0" err="1" smtClean="0"/>
              <a:t>+OpenMP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59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PDE=Partial differential 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EE3-EB51-D543-BD02-3EDA7E034FA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34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three DDOT operation in HPCG loop.</a:t>
            </a:r>
            <a:r>
              <a:rPr lang="en-US" baseline="0" dirty="0" smtClean="0"/>
              <a:t> The third one costs most of the time, and is overlapped with MG.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EE3-EB51-D543-BD02-3EDA7E034FA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15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dataset used is small.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EE3-EB51-D543-BD02-3EDA7E034FA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10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F6EE3-EB51-D543-BD02-3EDA7E034F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54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E526250-5799-45B9-9871-0A3A0270A0B9}" type="slidenum">
              <a:rPr lang="en-US"/>
              <a:pPr/>
              <a:t>8</a:t>
            </a:fld>
            <a:endParaRPr 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919" y="4344767"/>
            <a:ext cx="5029717" cy="41151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40E878-FE75-49A9-A018-D7BB3A63C9D8}" type="slidenum">
              <a:rPr lang="en-US"/>
              <a:pPr/>
              <a:t>9</a:t>
            </a:fld>
            <a:endParaRPr lang="en-US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919" y="4344767"/>
            <a:ext cx="5029717" cy="402617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1EFB32-AF52-43C9-B6B8-C7AF2DE5D40B}" type="slidenum">
              <a:rPr lang="en-US"/>
              <a:pPr/>
              <a:t>10</a:t>
            </a:fld>
            <a:endParaRPr lang="en-U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919" y="4344767"/>
            <a:ext cx="5029717" cy="41151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548A54-FF2D-4A20-8DF9-C90679C81410}" type="slidenum">
              <a:rPr lang="en-US"/>
              <a:pPr/>
              <a:t>11</a:t>
            </a:fld>
            <a:endParaRPr lang="en-US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919" y="4344767"/>
            <a:ext cx="5029717" cy="41151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i="0" baseline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803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011C4-1042-4CB0-8E16-757D3BB92F7C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835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011C4-1042-4CB0-8E16-757D3BB92F7C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83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505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1200" b="1" kern="1200" smtClean="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cs-CZ" smtClean="0"/>
              <a:t>IHPCF (05/21/2015)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cs-CZ" smtClean="0"/>
              <a:t>IHPCF (05/21/2015)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cs-CZ" smtClean="0"/>
              <a:t>IHPCF (05/21/2015)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cs-CZ" smtClean="0"/>
              <a:t>IHPCF (05/21/2015)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8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cs-CZ" smtClean="0"/>
              <a:t>IHPCF (05/21/2015)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990600" y="6553200"/>
            <a:ext cx="29718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Pavan Balaji, Argonne National Laboratory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15151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400">
          <a:solidFill>
            <a:srgbClr val="151515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rgbClr val="151515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rgbClr val="151515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1800">
          <a:solidFill>
            <a:srgbClr val="151515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800">
          <a:solidFill>
            <a:srgbClr val="151515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vn.mpi-forum.org/trac/mpi-forum-web/ticket/380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8200" y="1371600"/>
            <a:ext cx="7696200" cy="838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Understanding the ‘+’ in </a:t>
            </a:r>
            <a:r>
              <a:rPr lang="en-US" dirty="0" err="1" smtClean="0"/>
              <a:t>MPI+OpenMP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4400" y="2362200"/>
            <a:ext cx="6781800" cy="1219200"/>
          </a:xfrm>
        </p:spPr>
        <p:txBody>
          <a:bodyPr/>
          <a:lstStyle/>
          <a:p>
            <a:pPr algn="ctr"/>
            <a:r>
              <a:rPr lang="en-US" i="1" dirty="0" err="1" smtClean="0">
                <a:solidFill>
                  <a:srgbClr val="151515"/>
                </a:solidFill>
              </a:rPr>
              <a:t>Pavan</a:t>
            </a:r>
            <a:r>
              <a:rPr lang="en-US" i="1" dirty="0" smtClean="0">
                <a:solidFill>
                  <a:srgbClr val="151515"/>
                </a:solidFill>
              </a:rPr>
              <a:t> </a:t>
            </a:r>
            <a:r>
              <a:rPr lang="en-US" i="1" dirty="0" err="1" smtClean="0">
                <a:solidFill>
                  <a:srgbClr val="151515"/>
                </a:solidFill>
              </a:rPr>
              <a:t>Balaji</a:t>
            </a:r>
            <a:endParaRPr lang="en-US" i="1" dirty="0" smtClean="0">
              <a:solidFill>
                <a:srgbClr val="151515"/>
              </a:solidFill>
            </a:endParaRPr>
          </a:p>
          <a:p>
            <a:pPr algn="ctr"/>
            <a:r>
              <a:rPr lang="en-US" i="1" dirty="0" smtClean="0">
                <a:solidFill>
                  <a:srgbClr val="151515"/>
                </a:solidFill>
              </a:rPr>
              <a:t>Computer Scientist and </a:t>
            </a:r>
            <a:r>
              <a:rPr lang="en-US" i="1" dirty="0" smtClean="0"/>
              <a:t>Group </a:t>
            </a:r>
            <a:r>
              <a:rPr lang="en-US" i="1" dirty="0" smtClean="0">
                <a:solidFill>
                  <a:srgbClr val="151515"/>
                </a:solidFill>
              </a:rPr>
              <a:t>Lead</a:t>
            </a:r>
          </a:p>
          <a:p>
            <a:pPr algn="ctr"/>
            <a:r>
              <a:rPr lang="en-US" i="1" dirty="0" smtClean="0">
                <a:solidFill>
                  <a:srgbClr val="151515"/>
                </a:solidFill>
              </a:rPr>
              <a:t>Argonne National Laboratory</a:t>
            </a:r>
            <a:endParaRPr lang="en-US" i="1" dirty="0">
              <a:solidFill>
                <a:srgbClr val="151515"/>
              </a:solidFill>
            </a:endParaRPr>
          </a:p>
        </p:txBody>
      </p:sp>
      <p:sp>
        <p:nvSpPr>
          <p:cNvPr id="4" name="Subtitle 5"/>
          <p:cNvSpPr txBox="1">
            <a:spLocks/>
          </p:cNvSpPr>
          <p:nvPr/>
        </p:nvSpPr>
        <p:spPr bwMode="auto">
          <a:xfrm>
            <a:off x="914400" y="40386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rgbClr val="151515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rgbClr val="151515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rgbClr val="151515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rgbClr val="151515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rgbClr val="151515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b="1" i="1" dirty="0" smtClean="0">
                <a:solidFill>
                  <a:srgbClr val="800000"/>
                </a:solidFill>
              </a:rPr>
              <a:t>2</a:t>
            </a:r>
            <a:r>
              <a:rPr lang="en-US" b="1" i="1" baseline="30000" dirty="0" smtClean="0">
                <a:solidFill>
                  <a:srgbClr val="800000"/>
                </a:solidFill>
              </a:rPr>
              <a:t>nd</a:t>
            </a:r>
            <a:r>
              <a:rPr lang="en-US" b="1" i="1" dirty="0" smtClean="0">
                <a:solidFill>
                  <a:srgbClr val="800000"/>
                </a:solidFill>
              </a:rPr>
              <a:t> International High Performance Computing Forum</a:t>
            </a:r>
          </a:p>
          <a:p>
            <a:pPr algn="ctr">
              <a:lnSpc>
                <a:spcPct val="100000"/>
              </a:lnSpc>
            </a:pPr>
            <a:r>
              <a:rPr lang="en-US" b="1" i="1" dirty="0" smtClean="0">
                <a:solidFill>
                  <a:srgbClr val="800000"/>
                </a:solidFill>
              </a:rPr>
              <a:t>Tianjin, China</a:t>
            </a:r>
          </a:p>
          <a:p>
            <a:pPr algn="ctr">
              <a:lnSpc>
                <a:spcPct val="100000"/>
              </a:lnSpc>
            </a:pPr>
            <a:r>
              <a:rPr lang="en-US" b="1" i="1" dirty="0" smtClean="0">
                <a:solidFill>
                  <a:srgbClr val="800000"/>
                </a:solidFill>
              </a:rPr>
              <a:t>May 20-22, 2015</a:t>
            </a:r>
            <a:endParaRPr lang="en-US" b="1" i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55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330200"/>
            <a:ext cx="7954963" cy="360363"/>
          </a:xfrm>
          <a:ln/>
        </p:spPr>
        <p:txBody>
          <a:bodyPr lIns="90000" rIns="90000" bIns="46800" anchor="t"/>
          <a:lstStyle/>
          <a:p>
            <a:pPr marL="431800" indent="-215900"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/>
              <a:t>Levels of Granularity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6075" y="1143000"/>
            <a:ext cx="8569325" cy="5181599"/>
          </a:xfrm>
          <a:ln/>
        </p:spPr>
        <p:txBody>
          <a:bodyPr lIns="90000" tIns="46800" rIns="90000" bIns="46800"/>
          <a:lstStyle/>
          <a:p>
            <a:pPr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Global</a:t>
            </a:r>
          </a:p>
          <a:p>
            <a:pPr lvl="1"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Use a single global </a:t>
            </a:r>
            <a:r>
              <a:rPr lang="en-US" dirty="0" err="1"/>
              <a:t>mutex</a:t>
            </a:r>
            <a:r>
              <a:rPr lang="en-US" dirty="0"/>
              <a:t>, held from function enter to exit</a:t>
            </a:r>
          </a:p>
          <a:p>
            <a:pPr lvl="1"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Existing implementation</a:t>
            </a:r>
          </a:p>
          <a:p>
            <a:pPr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Brief Global</a:t>
            </a:r>
          </a:p>
          <a:p>
            <a:pPr lvl="1"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Use a single global </a:t>
            </a:r>
            <a:r>
              <a:rPr lang="en-US" dirty="0" err="1"/>
              <a:t>mutex</a:t>
            </a:r>
            <a:r>
              <a:rPr lang="en-US" dirty="0"/>
              <a:t>, but reduce the size of the critical section as much as possible</a:t>
            </a:r>
          </a:p>
          <a:p>
            <a:pPr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Per-Object</a:t>
            </a:r>
          </a:p>
          <a:p>
            <a:pPr lvl="1"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Use one </a:t>
            </a:r>
            <a:r>
              <a:rPr lang="en-US" dirty="0" err="1"/>
              <a:t>mutex</a:t>
            </a:r>
            <a:r>
              <a:rPr lang="en-US" dirty="0"/>
              <a:t> per data object: lock </a:t>
            </a:r>
            <a:r>
              <a:rPr lang="en-US" i="1" dirty="0"/>
              <a:t>data</a:t>
            </a:r>
            <a:r>
              <a:rPr lang="en-US" dirty="0"/>
              <a:t> not </a:t>
            </a:r>
            <a:r>
              <a:rPr lang="en-US" i="1" dirty="0"/>
              <a:t>code sections</a:t>
            </a:r>
          </a:p>
          <a:p>
            <a:pPr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Lock-Free</a:t>
            </a:r>
          </a:p>
          <a:p>
            <a:pPr lvl="1"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Use no </a:t>
            </a:r>
            <a:r>
              <a:rPr lang="en-US" dirty="0" err="1"/>
              <a:t>mutexes</a:t>
            </a:r>
            <a:endParaRPr lang="en-US" dirty="0"/>
          </a:p>
          <a:p>
            <a:pPr lvl="1"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Use lock-free algorithms</a:t>
            </a:r>
          </a:p>
          <a:p>
            <a:pPr lvl="1">
              <a:lnSpc>
                <a:spcPct val="11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Future work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smtClean="0"/>
              <a:t>IHPCF (05/21/2015)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44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330200"/>
            <a:ext cx="7954963" cy="360363"/>
          </a:xfrm>
          <a:ln/>
        </p:spPr>
        <p:txBody>
          <a:bodyPr lIns="90000" rIns="90000" bIns="46800" anchor="t"/>
          <a:lstStyle/>
          <a:p>
            <a:pPr marL="431800" indent="-215900"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 dirty="0" smtClean="0"/>
              <a:t>Fine-grained Multi-threaded Communication</a:t>
            </a:r>
            <a:endParaRPr 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30200" y="855663"/>
            <a:ext cx="4622800" cy="5468937"/>
          </a:xfrm>
          <a:ln/>
        </p:spPr>
        <p:txBody>
          <a:bodyPr lIns="90000" tIns="46800" rIns="90000" bIns="4680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Non-blocking sends access global data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Requests are allocated from a global request pool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/>
              <a:t>Alloc</a:t>
            </a:r>
            <a:r>
              <a:rPr lang="en-US" dirty="0"/>
              <a:t> and free of </a:t>
            </a:r>
            <a:r>
              <a:rPr lang="en-US" dirty="0" err="1"/>
              <a:t>req</a:t>
            </a:r>
            <a:r>
              <a:rPr lang="en-US" dirty="0"/>
              <a:t> requires updating reference count on communicator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Per-object </a:t>
            </a:r>
            <a:r>
              <a:rPr lang="en-US" dirty="0" err="1"/>
              <a:t>tlp</a:t>
            </a:r>
            <a:r>
              <a:rPr lang="en-US" dirty="0"/>
              <a:t>: thread-local request pool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Per-object </a:t>
            </a:r>
            <a:r>
              <a:rPr lang="en-US" dirty="0" err="1"/>
              <a:t>tlp</a:t>
            </a:r>
            <a:r>
              <a:rPr lang="en-US" dirty="0"/>
              <a:t> atom: use </a:t>
            </a:r>
            <a:r>
              <a:rPr lang="en-US" dirty="0" err="1"/>
              <a:t>tlp</a:t>
            </a:r>
            <a:r>
              <a:rPr lang="en-US" dirty="0"/>
              <a:t> and atomic ref count updates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Still some contention exists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33600"/>
            <a:ext cx="4419600" cy="3137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smtClean="0"/>
              <a:t>IHPCF (05/21/2015)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812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Trebuchet MS" charset="0"/>
                <a:ea typeface="ＭＳ Ｐゴシック" charset="0"/>
              </a:rPr>
              <a:t>CS Granularity Dynamic Optimizations:</a:t>
            </a:r>
            <a:br>
              <a:rPr lang="en-US" sz="2400" dirty="0" smtClean="0">
                <a:latin typeface="Trebuchet MS" charset="0"/>
                <a:ea typeface="ＭＳ Ｐゴシック" charset="0"/>
              </a:rPr>
            </a:br>
            <a:r>
              <a:rPr lang="en-US" sz="2400" dirty="0" smtClean="0">
                <a:latin typeface="Trebuchet MS" charset="0"/>
                <a:ea typeface="ＭＳ Ｐゴシック" charset="0"/>
              </a:rPr>
              <a:t>Adaptive Critical </a:t>
            </a:r>
            <a:r>
              <a:rPr lang="en-US" sz="2400" dirty="0">
                <a:latin typeface="Trebuchet MS" charset="0"/>
                <a:ea typeface="ＭＳ Ｐゴシック" charset="0"/>
              </a:rPr>
              <a:t>S</a:t>
            </a:r>
            <a:r>
              <a:rPr lang="en-US" sz="2400" dirty="0" smtClean="0">
                <a:latin typeface="Trebuchet MS" charset="0"/>
                <a:ea typeface="ＭＳ Ｐゴシック" charset="0"/>
              </a:rPr>
              <a:t>ection </a:t>
            </a:r>
            <a:r>
              <a:rPr lang="en-US" sz="2400" dirty="0">
                <a:latin typeface="Trebuchet MS" charset="0"/>
                <a:ea typeface="ＭＳ Ｐゴシック" charset="0"/>
              </a:rPr>
              <a:t>L</a:t>
            </a:r>
            <a:r>
              <a:rPr lang="en-US" sz="2400" dirty="0" smtClean="0">
                <a:latin typeface="Trebuchet MS" charset="0"/>
                <a:ea typeface="ＭＳ Ｐゴシック" charset="0"/>
              </a:rPr>
              <a:t>ength</a:t>
            </a:r>
            <a:endParaRPr lang="en-US" sz="2400" dirty="0">
              <a:latin typeface="Trebuchet MS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8263" y="1004127"/>
            <a:ext cx="4191000" cy="364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PMPI_Wait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(...)</a:t>
            </a:r>
          </a:p>
          <a:p>
            <a:pPr>
              <a:lnSpc>
                <a:spcPct val="80000"/>
              </a:lnSpc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b="1" dirty="0" smtClean="0">
                <a:solidFill>
                  <a:schemeClr val="tx2"/>
                </a:solidFill>
                <a:latin typeface="Monaco"/>
                <a:cs typeface="Monaco"/>
              </a:rPr>
              <a:t>CS_ENTER;</a:t>
            </a:r>
            <a:endParaRPr lang="en-US" sz="1200" dirty="0" smtClean="0">
              <a:solidFill>
                <a:schemeClr val="accent4">
                  <a:lumMod val="75000"/>
                  <a:lumOff val="25000"/>
                </a:schemeClr>
              </a:solidFill>
              <a:latin typeface="Monaco"/>
              <a:cs typeface="Monaco"/>
            </a:endParaRPr>
          </a:p>
          <a:p>
            <a:pPr>
              <a:lnSpc>
                <a:spcPct val="80000"/>
              </a:lnSpc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...</a:t>
            </a:r>
          </a:p>
          <a:p>
            <a:pPr>
              <a:lnSpc>
                <a:spcPct val="80000"/>
              </a:lnSpc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onaco"/>
                <a:cs typeface="Monaco"/>
              </a:rPr>
              <a:t>/*Check progress*/</a:t>
            </a:r>
          </a:p>
          <a:p>
            <a:pPr>
              <a:lnSpc>
                <a:spcPct val="80000"/>
              </a:lnSpc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poll_count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=0;</a:t>
            </a:r>
          </a:p>
          <a:p>
            <a:pPr>
              <a:lnSpc>
                <a:spcPct val="80000"/>
              </a:lnSpc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d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o{</a:t>
            </a:r>
          </a:p>
          <a:p>
            <a:pPr>
              <a:lnSpc>
                <a:spcPct val="80000"/>
              </a:lnSpc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   ...</a:t>
            </a:r>
          </a:p>
          <a:p>
            <a:pPr>
              <a:lnSpc>
                <a:spcPct val="80000"/>
              </a:lnSpc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   </a:t>
            </a:r>
            <a:r>
              <a:rPr lang="en-US" sz="1200" b="1" dirty="0" smtClean="0">
                <a:solidFill>
                  <a:srgbClr val="008000"/>
                </a:solidFill>
                <a:latin typeface="Monaco"/>
                <a:cs typeface="Monaco"/>
              </a:rPr>
              <a:t>poll(); </a:t>
            </a:r>
            <a:r>
              <a:rPr lang="en-US" sz="1200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onaco"/>
                <a:cs typeface="Monaco"/>
              </a:rPr>
              <a:t>/*=30~300cyc*/</a:t>
            </a:r>
          </a:p>
          <a:p>
            <a:pPr>
              <a:lnSpc>
                <a:spcPct val="80000"/>
              </a:lnSpc>
            </a:pPr>
            <a:r>
              <a:rPr lang="en-US" sz="1200" b="1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en-US" sz="1200" b="1" dirty="0" smtClean="0">
                <a:solidFill>
                  <a:srgbClr val="008000"/>
                </a:solidFill>
                <a:latin typeface="Monaco"/>
                <a:cs typeface="Monaco"/>
              </a:rPr>
              <a:t>     </a:t>
            </a:r>
            <a:r>
              <a:rPr lang="en-US" sz="1200" b="1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pPr>
              <a:lnSpc>
                <a:spcPct val="80000"/>
              </a:lnSpc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 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if(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poll_count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&gt;=10)</a:t>
            </a:r>
          </a:p>
          <a:p>
            <a:pPr>
              <a:lnSpc>
                <a:spcPct val="80000"/>
              </a:lnSpc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   {</a:t>
            </a:r>
          </a:p>
          <a:p>
            <a:pPr>
              <a:lnSpc>
                <a:spcPct val="80000"/>
              </a:lnSpc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poll_count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=0;</a:t>
            </a:r>
          </a:p>
          <a:p>
            <a:pPr>
              <a:lnSpc>
                <a:spcPct val="80000"/>
              </a:lnSpc>
            </a:pPr>
            <a:r>
              <a:rPr lang="en-US" sz="1200" dirty="0">
                <a:solidFill>
                  <a:srgbClr val="1F497D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1F497D"/>
                </a:solidFill>
                <a:latin typeface="Monaco"/>
                <a:cs typeface="Monaco"/>
              </a:rPr>
              <a:t>       </a:t>
            </a:r>
            <a:r>
              <a:rPr lang="en-US" sz="1200" b="1" dirty="0" smtClean="0">
                <a:solidFill>
                  <a:srgbClr val="1F497D"/>
                </a:solidFill>
                <a:latin typeface="Monaco"/>
                <a:cs typeface="Monaco"/>
              </a:rPr>
              <a:t>CS_EXIT;</a:t>
            </a:r>
          </a:p>
          <a:p>
            <a:pPr>
              <a:lnSpc>
                <a:spcPct val="80000"/>
              </a:lnSpc>
            </a:pPr>
            <a:r>
              <a:rPr lang="en-US" sz="1200" b="1" dirty="0">
                <a:solidFill>
                  <a:srgbClr val="1F497D"/>
                </a:solidFill>
                <a:latin typeface="Monaco"/>
                <a:cs typeface="Monaco"/>
              </a:rPr>
              <a:t> </a:t>
            </a:r>
            <a:r>
              <a:rPr lang="en-US" sz="1200" b="1" dirty="0" smtClean="0">
                <a:solidFill>
                  <a:srgbClr val="1F497D"/>
                </a:solidFill>
                <a:latin typeface="Monaco"/>
                <a:cs typeface="Monaco"/>
              </a:rPr>
              <a:t>       </a:t>
            </a:r>
            <a:r>
              <a:rPr lang="en-US" sz="1200" b="1" dirty="0" smtClean="0">
                <a:solidFill>
                  <a:srgbClr val="FF0000"/>
                </a:solidFill>
                <a:latin typeface="Monaco"/>
                <a:cs typeface="Monaco"/>
              </a:rPr>
              <a:t>CS_YIELD;</a:t>
            </a:r>
          </a:p>
          <a:p>
            <a:pPr>
              <a:lnSpc>
                <a:spcPct val="80000"/>
              </a:lnSpc>
            </a:pPr>
            <a:r>
              <a:rPr lang="en-US" sz="1200" b="1" dirty="0">
                <a:solidFill>
                  <a:srgbClr val="1F497D"/>
                </a:solidFill>
                <a:latin typeface="Monaco"/>
                <a:cs typeface="Monaco"/>
              </a:rPr>
              <a:t> </a:t>
            </a:r>
            <a:r>
              <a:rPr lang="en-US" sz="1200" b="1" dirty="0" smtClean="0">
                <a:solidFill>
                  <a:srgbClr val="1F497D"/>
                </a:solidFill>
                <a:latin typeface="Monaco"/>
                <a:cs typeface="Monaco"/>
              </a:rPr>
              <a:t>       CS_ENTER;</a:t>
            </a:r>
            <a:endParaRPr lang="en-US" sz="12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pPr>
              <a:lnSpc>
                <a:spcPct val="80000"/>
              </a:lnSpc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   }</a:t>
            </a:r>
          </a:p>
          <a:p>
            <a:pPr>
              <a:lnSpc>
                <a:spcPct val="80000"/>
              </a:lnSpc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   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poll_count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++;</a:t>
            </a:r>
          </a:p>
          <a:p>
            <a:pPr>
              <a:lnSpc>
                <a:spcPct val="80000"/>
              </a:lnSpc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   ...</a:t>
            </a:r>
          </a:p>
          <a:p>
            <a:pPr>
              <a:lnSpc>
                <a:spcPct val="80000"/>
              </a:lnSpc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}</a:t>
            </a:r>
          </a:p>
          <a:p>
            <a:pPr>
              <a:lnSpc>
                <a:spcPct val="80000"/>
              </a:lnSpc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while(!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request_complete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)</a:t>
            </a:r>
            <a:endParaRPr lang="en-US" sz="1200" dirty="0" smtClean="0">
              <a:solidFill>
                <a:srgbClr val="81447D"/>
              </a:solidFill>
              <a:latin typeface="Monaco"/>
              <a:cs typeface="Monaco"/>
            </a:endParaRPr>
          </a:p>
          <a:p>
            <a:pPr>
              <a:lnSpc>
                <a:spcPct val="80000"/>
              </a:lnSpc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...</a:t>
            </a:r>
          </a:p>
          <a:p>
            <a:pPr>
              <a:lnSpc>
                <a:spcPct val="80000"/>
              </a:lnSpc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lang="en-US" sz="1200" b="1" dirty="0" smtClean="0">
                <a:solidFill>
                  <a:srgbClr val="1F497D"/>
                </a:solidFill>
                <a:latin typeface="Monaco"/>
                <a:cs typeface="Monaco"/>
              </a:rPr>
              <a:t>CS_EXIT;</a:t>
            </a:r>
          </a:p>
          <a:p>
            <a:pPr>
              <a:lnSpc>
                <a:spcPct val="80000"/>
              </a:lnSpc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}</a:t>
            </a:r>
            <a:endParaRPr lang="en-US" sz="12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6400" y="1004127"/>
            <a:ext cx="3581400" cy="320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PMPI_Wait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(...)</a:t>
            </a:r>
          </a:p>
          <a:p>
            <a:pPr>
              <a:lnSpc>
                <a:spcPct val="80000"/>
              </a:lnSpc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b="1" dirty="0" smtClean="0">
                <a:solidFill>
                  <a:schemeClr val="tx2"/>
                </a:solidFill>
                <a:latin typeface="Monaco"/>
                <a:cs typeface="Monaco"/>
              </a:rPr>
              <a:t>CS_ENTER;</a:t>
            </a:r>
            <a:endParaRPr lang="en-US" sz="1200" dirty="0" smtClean="0">
              <a:solidFill>
                <a:schemeClr val="accent4">
                  <a:lumMod val="75000"/>
                  <a:lumOff val="25000"/>
                </a:schemeClr>
              </a:solidFill>
              <a:latin typeface="Monaco"/>
              <a:cs typeface="Monaco"/>
            </a:endParaRPr>
          </a:p>
          <a:p>
            <a:pPr>
              <a:lnSpc>
                <a:spcPct val="80000"/>
              </a:lnSpc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...</a:t>
            </a:r>
          </a:p>
          <a:p>
            <a:pPr>
              <a:lnSpc>
                <a:spcPct val="80000"/>
              </a:lnSpc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onaco"/>
                <a:cs typeface="Monaco"/>
              </a:rPr>
              <a:t>/*Check progress*/</a:t>
            </a:r>
            <a:endParaRPr lang="en-US" sz="12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pPr>
              <a:lnSpc>
                <a:spcPct val="80000"/>
              </a:lnSpc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d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o{</a:t>
            </a:r>
          </a:p>
          <a:p>
            <a:pPr>
              <a:lnSpc>
                <a:spcPct val="80000"/>
              </a:lnSpc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   ...</a:t>
            </a:r>
          </a:p>
          <a:p>
            <a:pPr>
              <a:lnSpc>
                <a:spcPct val="80000"/>
              </a:lnSpc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   </a:t>
            </a:r>
            <a:r>
              <a:rPr lang="en-US" sz="1200" b="1" dirty="0" smtClean="0">
                <a:solidFill>
                  <a:srgbClr val="008000"/>
                </a:solidFill>
                <a:latin typeface="Monaco"/>
                <a:cs typeface="Monaco"/>
              </a:rPr>
              <a:t>poll();</a:t>
            </a:r>
          </a:p>
          <a:p>
            <a:pPr>
              <a:lnSpc>
                <a:spcPct val="80000"/>
              </a:lnSpc>
            </a:pPr>
            <a:r>
              <a:rPr lang="en-US" sz="1200" b="1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en-US" sz="1200" b="1" dirty="0" smtClean="0">
                <a:solidFill>
                  <a:srgbClr val="008000"/>
                </a:solidFill>
                <a:latin typeface="Monaco"/>
                <a:cs typeface="Monaco"/>
              </a:rPr>
              <a:t>     </a:t>
            </a:r>
            <a:r>
              <a:rPr lang="en-US" sz="1200" b="1" dirty="0" smtClean="0">
                <a:solidFill>
                  <a:srgbClr val="000000"/>
                </a:solidFill>
                <a:latin typeface="Monaco"/>
                <a:cs typeface="Monaco"/>
              </a:rPr>
              <a:t>...</a:t>
            </a:r>
          </a:p>
          <a:p>
            <a:pPr>
              <a:lnSpc>
                <a:spcPct val="80000"/>
              </a:lnSpc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 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if(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num_threads_waiting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   {</a:t>
            </a:r>
          </a:p>
          <a:p>
            <a:pPr>
              <a:lnSpc>
                <a:spcPct val="80000"/>
              </a:lnSpc>
            </a:pPr>
            <a:r>
              <a:rPr lang="en-US" sz="1200" dirty="0">
                <a:solidFill>
                  <a:srgbClr val="1F497D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1F497D"/>
                </a:solidFill>
                <a:latin typeface="Monaco"/>
                <a:cs typeface="Monaco"/>
              </a:rPr>
              <a:t>       </a:t>
            </a:r>
            <a:r>
              <a:rPr lang="en-US" sz="1200" b="1" dirty="0" smtClean="0">
                <a:solidFill>
                  <a:srgbClr val="1F497D"/>
                </a:solidFill>
                <a:latin typeface="Monaco"/>
                <a:cs typeface="Monaco"/>
              </a:rPr>
              <a:t>CS_EXIT;</a:t>
            </a:r>
          </a:p>
          <a:p>
            <a:pPr>
              <a:lnSpc>
                <a:spcPct val="80000"/>
              </a:lnSpc>
            </a:pPr>
            <a:r>
              <a:rPr lang="en-US" sz="1200" b="1" dirty="0">
                <a:solidFill>
                  <a:srgbClr val="1F497D"/>
                </a:solidFill>
                <a:latin typeface="Monaco"/>
                <a:cs typeface="Monaco"/>
              </a:rPr>
              <a:t> </a:t>
            </a:r>
            <a:r>
              <a:rPr lang="en-US" sz="1200" b="1" dirty="0" smtClean="0">
                <a:solidFill>
                  <a:srgbClr val="1F497D"/>
                </a:solidFill>
                <a:latin typeface="Monaco"/>
                <a:cs typeface="Monaco"/>
              </a:rPr>
              <a:t>       </a:t>
            </a:r>
            <a:r>
              <a:rPr lang="en-US" sz="1200" b="1" dirty="0" smtClean="0">
                <a:solidFill>
                  <a:srgbClr val="FF0000"/>
                </a:solidFill>
                <a:latin typeface="Monaco"/>
                <a:cs typeface="Monaco"/>
              </a:rPr>
              <a:t>CS_YIELD;</a:t>
            </a:r>
          </a:p>
          <a:p>
            <a:pPr>
              <a:lnSpc>
                <a:spcPct val="80000"/>
              </a:lnSpc>
            </a:pPr>
            <a:r>
              <a:rPr lang="en-US" sz="1200" b="1" dirty="0">
                <a:solidFill>
                  <a:srgbClr val="1F497D"/>
                </a:solidFill>
                <a:latin typeface="Monaco"/>
                <a:cs typeface="Monaco"/>
              </a:rPr>
              <a:t> </a:t>
            </a:r>
            <a:r>
              <a:rPr lang="en-US" sz="1200" b="1" dirty="0" smtClean="0">
                <a:solidFill>
                  <a:srgbClr val="1F497D"/>
                </a:solidFill>
                <a:latin typeface="Monaco"/>
                <a:cs typeface="Monaco"/>
              </a:rPr>
              <a:t>       CS_ENTER;</a:t>
            </a:r>
            <a:endParaRPr lang="en-US" sz="12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pPr>
              <a:lnSpc>
                <a:spcPct val="80000"/>
              </a:lnSpc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   }</a:t>
            </a:r>
          </a:p>
          <a:p>
            <a:pPr>
              <a:lnSpc>
                <a:spcPct val="80000"/>
              </a:lnSpc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    ...</a:t>
            </a:r>
          </a:p>
          <a:p>
            <a:pPr>
              <a:lnSpc>
                <a:spcPct val="80000"/>
              </a:lnSpc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}</a:t>
            </a:r>
          </a:p>
          <a:p>
            <a:pPr>
              <a:lnSpc>
                <a:spcPct val="80000"/>
              </a:lnSpc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while(!</a:t>
            </a:r>
            <a:r>
              <a:rPr lang="en-US" sz="1200" dirty="0" err="1" smtClean="0">
                <a:solidFill>
                  <a:srgbClr val="000000"/>
                </a:solidFill>
                <a:latin typeface="Monaco"/>
                <a:cs typeface="Monaco"/>
              </a:rPr>
              <a:t>request_complete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)</a:t>
            </a:r>
            <a:endParaRPr lang="en-US" sz="1200" dirty="0" smtClean="0">
              <a:solidFill>
                <a:srgbClr val="81447D"/>
              </a:solidFill>
              <a:latin typeface="Monaco"/>
              <a:cs typeface="Monaco"/>
            </a:endParaRPr>
          </a:p>
          <a:p>
            <a:pPr>
              <a:lnSpc>
                <a:spcPct val="80000"/>
              </a:lnSpc>
            </a:pP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...</a:t>
            </a:r>
          </a:p>
          <a:p>
            <a:pPr>
              <a:lnSpc>
                <a:spcPct val="80000"/>
              </a:lnSpc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  </a:t>
            </a:r>
            <a:r>
              <a:rPr lang="en-US" sz="1200" b="1" dirty="0" smtClean="0">
                <a:solidFill>
                  <a:srgbClr val="1F497D"/>
                </a:solidFill>
                <a:latin typeface="Monaco"/>
                <a:cs typeface="Monaco"/>
              </a:rPr>
              <a:t>CS_EXIT;</a:t>
            </a:r>
          </a:p>
          <a:p>
            <a:pPr>
              <a:lnSpc>
                <a:spcPct val="80000"/>
              </a:lnSpc>
            </a:pPr>
            <a:r>
              <a:rPr lang="en-US" sz="1200" dirty="0" smtClean="0">
                <a:solidFill>
                  <a:srgbClr val="000000"/>
                </a:solidFill>
                <a:latin typeface="Monaco"/>
                <a:cs typeface="Monaco"/>
              </a:rPr>
              <a:t>}</a:t>
            </a:r>
            <a:endParaRPr lang="en-US" sz="12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15916" y="2819400"/>
            <a:ext cx="14478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Monaco"/>
                <a:cs typeface="Monaco"/>
              </a:rPr>
              <a:t>CS Length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Monaco"/>
                <a:cs typeface="Monaco"/>
              </a:rPr>
              <a:t>&gt;= 300~3000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Monaco"/>
                <a:cs typeface="Monaco"/>
              </a:rPr>
              <a:t>cycles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494463" y="1752600"/>
            <a:ext cx="762000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4722673"/>
            <a:ext cx="5562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Fast path (no contention)</a:t>
            </a:r>
          </a:p>
          <a:p>
            <a:pPr marL="914400" lvl="1" indent="-457200"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No need to yield</a:t>
            </a:r>
          </a:p>
          <a:p>
            <a:pPr marL="914400" lvl="1" indent="-457200"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Low thread-safety overhead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Contended case</a:t>
            </a:r>
          </a:p>
          <a:p>
            <a:pPr marL="914400" lvl="1" indent="-457200"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Short critical section</a:t>
            </a:r>
          </a:p>
          <a:p>
            <a:pPr marL="914400" lvl="1" indent="-457200"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Low contention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smtClean="0"/>
              <a:t>IHPCF (05/21/2015)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643998" cy="720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kumimoji="1" lang="en-US" altLang="ja-JP" b="1" dirty="0" smtClean="0">
                <a:solidFill>
                  <a:schemeClr val="accent3"/>
                </a:solidFill>
              </a:rPr>
              <a:t>Hardware Induced Bias</a:t>
            </a:r>
            <a:endParaRPr kumimoji="1" lang="ja-JP" altLang="en-US" b="1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00694" y="1857364"/>
            <a:ext cx="3214710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29322" y="1428736"/>
            <a:ext cx="214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Hierarchical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43702" y="2214554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00694" y="3643314"/>
            <a:ext cx="714380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57950" y="3643314"/>
            <a:ext cx="714380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15206" y="3643314"/>
            <a:ext cx="714380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072462" y="3643314"/>
            <a:ext cx="714380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5008" y="442913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72264" y="442913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58082" y="442913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15338" y="442913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27" name="Circular Arrow 26"/>
          <p:cNvSpPr/>
          <p:nvPr/>
        </p:nvSpPr>
        <p:spPr>
          <a:xfrm>
            <a:off x="5643570" y="4929198"/>
            <a:ext cx="571504" cy="64294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333149"/>
              <a:gd name="adj5" fmla="val 18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ircular Arrow 28"/>
          <p:cNvSpPr/>
          <p:nvPr/>
        </p:nvSpPr>
        <p:spPr>
          <a:xfrm>
            <a:off x="6500826" y="4929198"/>
            <a:ext cx="571504" cy="64294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333149"/>
              <a:gd name="adj5" fmla="val 18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ircular Arrow 29"/>
          <p:cNvSpPr/>
          <p:nvPr/>
        </p:nvSpPr>
        <p:spPr>
          <a:xfrm>
            <a:off x="7286644" y="4929198"/>
            <a:ext cx="571504" cy="64294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333149"/>
              <a:gd name="adj5" fmla="val 18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ular Arrow 30"/>
          <p:cNvSpPr/>
          <p:nvPr/>
        </p:nvSpPr>
        <p:spPr>
          <a:xfrm>
            <a:off x="8143900" y="4929198"/>
            <a:ext cx="571504" cy="64294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333149"/>
              <a:gd name="adj5" fmla="val 18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00694" y="5786454"/>
            <a:ext cx="341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biased by the  proximity to </a:t>
            </a:r>
          </a:p>
          <a:p>
            <a:r>
              <a:rPr lang="en-US" dirty="0" smtClean="0"/>
              <a:t>the cache  containing the </a:t>
            </a:r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14348" y="2000240"/>
            <a:ext cx="3214710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857356" y="2357430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4348" y="3071810"/>
            <a:ext cx="714380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71604" y="3071810"/>
            <a:ext cx="714380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428860" y="3071810"/>
            <a:ext cx="714380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286116" y="3071810"/>
            <a:ext cx="714380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28662" y="400050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85918" y="400050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71736" y="400050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428992" y="400050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43" name="Circular Arrow 42"/>
          <p:cNvSpPr/>
          <p:nvPr/>
        </p:nvSpPr>
        <p:spPr>
          <a:xfrm>
            <a:off x="857224" y="4429132"/>
            <a:ext cx="571504" cy="64294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333149"/>
              <a:gd name="adj5" fmla="val 18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ircular Arrow 43"/>
          <p:cNvSpPr/>
          <p:nvPr/>
        </p:nvSpPr>
        <p:spPr>
          <a:xfrm>
            <a:off x="1714480" y="4429132"/>
            <a:ext cx="571504" cy="64294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333149"/>
              <a:gd name="adj5" fmla="val 18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ircular Arrow 44"/>
          <p:cNvSpPr/>
          <p:nvPr/>
        </p:nvSpPr>
        <p:spPr>
          <a:xfrm>
            <a:off x="2500298" y="4429132"/>
            <a:ext cx="571504" cy="64294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333149"/>
              <a:gd name="adj5" fmla="val 18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ircular Arrow 45"/>
          <p:cNvSpPr/>
          <p:nvPr/>
        </p:nvSpPr>
        <p:spPr>
          <a:xfrm>
            <a:off x="3357554" y="4429132"/>
            <a:ext cx="571504" cy="64294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333149"/>
              <a:gd name="adj5" fmla="val 18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71538" y="5643578"/>
            <a:ext cx="262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should be random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71604" y="1500174"/>
            <a:ext cx="137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Flat memory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0" y="457200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Spin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500694" y="3214686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57950" y="3214686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215206" y="3214686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072462" y="3214686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00694" y="2786058"/>
            <a:ext cx="1571636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215206" y="2786058"/>
            <a:ext cx="1571636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429388" y="3357562"/>
            <a:ext cx="14287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/>
          <p:cNvSpPr/>
          <p:nvPr/>
        </p:nvSpPr>
        <p:spPr>
          <a:xfrm rot="9988360">
            <a:off x="6347415" y="3533153"/>
            <a:ext cx="413263" cy="943678"/>
          </a:xfrm>
          <a:prstGeom prst="arc">
            <a:avLst>
              <a:gd name="adj1" fmla="val 16200000"/>
              <a:gd name="adj2" fmla="val 5324948"/>
            </a:avLst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 rot="18320631">
            <a:off x="6923203" y="2837378"/>
            <a:ext cx="1201345" cy="2181906"/>
          </a:xfrm>
          <a:prstGeom prst="arc">
            <a:avLst>
              <a:gd name="adj1" fmla="val 16200000"/>
              <a:gd name="adj2" fmla="val 5324948"/>
            </a:avLst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rot="5400000">
            <a:off x="6357950" y="2714620"/>
            <a:ext cx="714380" cy="4286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smtClean="0"/>
              <a:t>IHPCF (05/21/2015)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8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71438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kumimoji="1" lang="en-US" altLang="ja-JP" b="1" dirty="0" smtClean="0">
                <a:solidFill>
                  <a:schemeClr val="accent3"/>
                </a:solidFill>
              </a:rPr>
              <a:t>Graph500 BFS</a:t>
            </a:r>
            <a:endParaRPr kumimoji="1" lang="ja-JP" altLang="en-US" b="1" dirty="0">
              <a:solidFill>
                <a:schemeClr val="accent3"/>
              </a:solidFill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500034" y="1142984"/>
          <a:ext cx="36576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357158" y="4143380"/>
          <a:ext cx="36576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5286380" y="1214422"/>
          <a:ext cx="36576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5214942" y="3978000"/>
          <a:ext cx="36576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4282" y="92867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Compact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282" y="37147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Scatter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57686" y="100010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Single Node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86248" y="3643314"/>
            <a:ext cx="16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Weak Scaling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smtClean="0"/>
              <a:t>IHPCF (05/21/2015)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1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298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kumimoji="1" lang="en-US" altLang="ja-JP" b="1" dirty="0" smtClean="0">
                <a:solidFill>
                  <a:schemeClr val="accent3"/>
                </a:solidFill>
              </a:rPr>
              <a:t>SWAP-Assembler</a:t>
            </a:r>
            <a:endParaRPr kumimoji="1" lang="ja-JP" altLang="en-US" b="1" dirty="0">
              <a:solidFill>
                <a:schemeClr val="accent3"/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357158" y="1785926"/>
            <a:ext cx="4800600" cy="4857784"/>
          </a:xfrm>
        </p:spPr>
        <p:txBody>
          <a:bodyPr>
            <a:normAutofit/>
          </a:bodyPr>
          <a:lstStyle/>
          <a:p>
            <a:r>
              <a:rPr lang="en-US" dirty="0" smtClean="0"/>
              <a:t>Blocking Send/</a:t>
            </a:r>
            <a:r>
              <a:rPr lang="en-US" dirty="0" err="1" smtClean="0"/>
              <a:t>Recv</a:t>
            </a:r>
            <a:endParaRPr lang="en-US" dirty="0" smtClean="0"/>
          </a:p>
          <a:p>
            <a:r>
              <a:rPr lang="en-US" dirty="0" smtClean="0"/>
              <a:t>Two threads per process</a:t>
            </a:r>
          </a:p>
          <a:p>
            <a:pPr lvl="1"/>
            <a:r>
              <a:rPr lang="en-US" dirty="0" smtClean="0"/>
              <a:t>One sending</a:t>
            </a:r>
          </a:p>
          <a:p>
            <a:pPr lvl="1"/>
            <a:r>
              <a:rPr lang="en-US" dirty="0" smtClean="0"/>
              <a:t>The other receiving</a:t>
            </a:r>
          </a:p>
          <a:p>
            <a:r>
              <a:rPr lang="en-US" dirty="0" smtClean="0"/>
              <a:t>Strong scaling with 1 millions reads, each with 36 nucleotides  </a:t>
            </a:r>
          </a:p>
          <a:p>
            <a:endParaRPr lang="en-US" dirty="0" smtClean="0"/>
          </a:p>
        </p:txBody>
      </p:sp>
      <p:graphicFrame>
        <p:nvGraphicFramePr>
          <p:cNvPr id="10" name="Chart 9"/>
          <p:cNvGraphicFramePr/>
          <p:nvPr/>
        </p:nvGraphicFramePr>
        <p:xfrm>
          <a:off x="5072066" y="1714488"/>
          <a:ext cx="3857652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smtClean="0"/>
              <a:t>IHPCF (05/21/2015)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8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Message-driven Thread Activation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762000" y="838200"/>
            <a:ext cx="2703773" cy="3149264"/>
            <a:chOff x="953826" y="1371600"/>
            <a:chExt cx="2703773" cy="3149264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1563426" y="1403866"/>
              <a:ext cx="0" cy="3116998"/>
            </a:xfrm>
            <a:prstGeom prst="line">
              <a:avLst/>
            </a:prstGeom>
            <a:ln>
              <a:solidFill>
                <a:schemeClr val="accent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087426" y="1403866"/>
              <a:ext cx="0" cy="3116998"/>
            </a:xfrm>
            <a:prstGeom prst="line">
              <a:avLst/>
            </a:prstGeom>
            <a:ln>
              <a:solidFill>
                <a:schemeClr val="accent3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1411026" y="2278797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rgbClr val="1F497D"/>
                  </a:solidFill>
                </a:rPr>
                <a:t>T4</a:t>
              </a:r>
              <a:endParaRPr lang="en-US" sz="2000" dirty="0">
                <a:solidFill>
                  <a:srgbClr val="1F497D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11026" y="2888397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rgbClr val="1F497D"/>
                  </a:solidFill>
                </a:rPr>
                <a:t>T2</a:t>
              </a:r>
              <a:endParaRPr lang="en-US" sz="2000" dirty="0">
                <a:solidFill>
                  <a:srgbClr val="1F497D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411026" y="3449871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rgbClr val="1F497D"/>
                  </a:solidFill>
                </a:rPr>
                <a:t>T3</a:t>
              </a:r>
              <a:endParaRPr lang="en-US" sz="2000" dirty="0">
                <a:solidFill>
                  <a:srgbClr val="1F497D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11026" y="4031397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rgbClr val="1F497D"/>
                  </a:solidFill>
                </a:rPr>
                <a:t>T1</a:t>
              </a:r>
              <a:endParaRPr lang="en-US" sz="2000" dirty="0">
                <a:solidFill>
                  <a:srgbClr val="1F497D"/>
                </a:solidFill>
              </a:endParaRPr>
            </a:p>
          </p:txBody>
        </p:sp>
        <p:sp>
          <p:nvSpPr>
            <p:cNvPr id="9" name="Folded Corner 8"/>
            <p:cNvSpPr/>
            <p:nvPr/>
          </p:nvSpPr>
          <p:spPr>
            <a:xfrm>
              <a:off x="2630226" y="4031397"/>
              <a:ext cx="914400" cy="381000"/>
            </a:xfrm>
            <a:prstGeom prst="foldedCorner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T3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3826" y="1403866"/>
              <a:ext cx="131378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tx2"/>
                  </a:solidFill>
                </a:rPr>
                <a:t>Lock</a:t>
              </a:r>
            </a:p>
            <a:p>
              <a:pPr algn="ctr"/>
              <a:r>
                <a:rPr lang="en-US" sz="1800" dirty="0" smtClean="0">
                  <a:solidFill>
                    <a:schemeClr val="tx2"/>
                  </a:solidFill>
                </a:rPr>
                <a:t>Acquisition</a:t>
              </a:r>
              <a:endParaRPr lang="en-US" sz="1800" dirty="0">
                <a:solidFill>
                  <a:schemeClr val="tx2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2249226" y="1371600"/>
              <a:ext cx="0" cy="3116998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536303" y="1403866"/>
              <a:ext cx="112129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tx2"/>
                  </a:solidFill>
                </a:rPr>
                <a:t>Message</a:t>
              </a:r>
            </a:p>
            <a:p>
              <a:pPr algn="ctr"/>
              <a:r>
                <a:rPr lang="en-US" sz="1800" dirty="0" smtClean="0">
                  <a:solidFill>
                    <a:schemeClr val="tx2"/>
                  </a:solidFill>
                </a:rPr>
                <a:t>Arrival</a:t>
              </a:r>
              <a:endParaRPr lang="en-US" sz="1800" dirty="0">
                <a:solidFill>
                  <a:schemeClr val="tx2"/>
                </a:solidFill>
              </a:endParaRPr>
            </a:p>
          </p:txBody>
        </p:sp>
        <p:cxnSp>
          <p:nvCxnSpPr>
            <p:cNvPr id="18" name="Curved Connector 17"/>
            <p:cNvCxnSpPr>
              <a:stCxn id="8" idx="1"/>
              <a:endCxn id="7" idx="1"/>
            </p:cNvCxnSpPr>
            <p:nvPr/>
          </p:nvCxnSpPr>
          <p:spPr>
            <a:xfrm rot="10800000">
              <a:off x="1411026" y="3640371"/>
              <a:ext cx="12700" cy="581526"/>
            </a:xfrm>
            <a:prstGeom prst="curvedConnector3">
              <a:avLst>
                <a:gd name="adj1" fmla="val 2747370"/>
              </a:avLst>
            </a:prstGeom>
            <a:ln>
              <a:headEnd type="triangle"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/>
            <p:nvPr/>
          </p:nvCxnSpPr>
          <p:spPr>
            <a:xfrm rot="10800000">
              <a:off x="1404676" y="3058845"/>
              <a:ext cx="12700" cy="581526"/>
            </a:xfrm>
            <a:prstGeom prst="curvedConnector3">
              <a:avLst>
                <a:gd name="adj1" fmla="val 2747370"/>
              </a:avLst>
            </a:prstGeom>
            <a:ln>
              <a:headEnd type="triangle"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10800000">
              <a:off x="1391975" y="2477319"/>
              <a:ext cx="12700" cy="581526"/>
            </a:xfrm>
            <a:prstGeom prst="curvedConnector3">
              <a:avLst>
                <a:gd name="adj1" fmla="val 2747370"/>
              </a:avLst>
            </a:prstGeom>
            <a:ln>
              <a:headEnd type="triangle"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olded Corner 23"/>
            <p:cNvSpPr/>
            <p:nvPr/>
          </p:nvSpPr>
          <p:spPr>
            <a:xfrm>
              <a:off x="2630226" y="2278797"/>
              <a:ext cx="914400" cy="381000"/>
            </a:xfrm>
            <a:prstGeom prst="foldedCorner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T1</a:t>
              </a:r>
              <a:endParaRPr lang="en-US" dirty="0"/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457200" y="983397"/>
            <a:ext cx="0" cy="2895600"/>
          </a:xfrm>
          <a:prstGeom prst="line">
            <a:avLst/>
          </a:prstGeom>
          <a:ln w="38100" cmpd="sng">
            <a:solidFill>
              <a:schemeClr val="tx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-294092" y="2127820"/>
            <a:ext cx="897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Time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3657600" y="2502578"/>
            <a:ext cx="381000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2069" y="4114800"/>
            <a:ext cx="265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Message-oblivious thread activation </a:t>
            </a:r>
            <a:endParaRPr lang="en-US" sz="1800" b="1" dirty="0"/>
          </a:p>
        </p:txBody>
      </p:sp>
      <p:grpSp>
        <p:nvGrpSpPr>
          <p:cNvPr id="85" name="Group 84"/>
          <p:cNvGrpSpPr/>
          <p:nvPr/>
        </p:nvGrpSpPr>
        <p:grpSpPr>
          <a:xfrm>
            <a:off x="6230019" y="870466"/>
            <a:ext cx="2837781" cy="3149264"/>
            <a:chOff x="6230019" y="1403866"/>
            <a:chExt cx="2837781" cy="3149264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6973627" y="1436132"/>
              <a:ext cx="0" cy="3116998"/>
            </a:xfrm>
            <a:prstGeom prst="line">
              <a:avLst/>
            </a:prstGeom>
            <a:ln>
              <a:solidFill>
                <a:schemeClr val="accent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8497627" y="1436132"/>
              <a:ext cx="0" cy="3116998"/>
            </a:xfrm>
            <a:prstGeom prst="line">
              <a:avLst/>
            </a:prstGeom>
            <a:ln>
              <a:solidFill>
                <a:schemeClr val="accent3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6821227" y="2311063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rgbClr val="1F497D"/>
                  </a:solidFill>
                </a:rPr>
                <a:t>T4</a:t>
              </a:r>
              <a:endParaRPr lang="en-US" sz="2000" dirty="0">
                <a:solidFill>
                  <a:srgbClr val="1F497D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21227" y="2920663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rgbClr val="1F497D"/>
                  </a:solidFill>
                </a:rPr>
                <a:t>T1</a:t>
              </a:r>
              <a:endParaRPr lang="en-US" sz="2000" dirty="0">
                <a:solidFill>
                  <a:srgbClr val="1F497D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821227" y="3482137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rgbClr val="1F497D"/>
                  </a:solidFill>
                </a:rPr>
                <a:t>T2</a:t>
              </a:r>
              <a:endParaRPr lang="en-US" sz="2000" dirty="0">
                <a:solidFill>
                  <a:srgbClr val="1F497D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21227" y="4063663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rgbClr val="1F497D"/>
                  </a:solidFill>
                </a:rPr>
                <a:t>T3</a:t>
              </a:r>
              <a:endParaRPr lang="en-US" sz="2000" dirty="0">
                <a:solidFill>
                  <a:srgbClr val="1F497D"/>
                </a:solidFill>
              </a:endParaRPr>
            </a:p>
          </p:txBody>
        </p:sp>
        <p:sp>
          <p:nvSpPr>
            <p:cNvPr id="53" name="Folded Corner 52"/>
            <p:cNvSpPr/>
            <p:nvPr/>
          </p:nvSpPr>
          <p:spPr>
            <a:xfrm>
              <a:off x="8040427" y="4063663"/>
              <a:ext cx="914400" cy="381000"/>
            </a:xfrm>
            <a:prstGeom prst="foldedCorner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T3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30019" y="1436132"/>
              <a:ext cx="131378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tx2"/>
                  </a:solidFill>
                </a:rPr>
                <a:t>New Lock</a:t>
              </a:r>
            </a:p>
            <a:p>
              <a:pPr algn="ctr"/>
              <a:r>
                <a:rPr lang="en-US" sz="1800" dirty="0" smtClean="0">
                  <a:solidFill>
                    <a:schemeClr val="tx2"/>
                  </a:solidFill>
                </a:rPr>
                <a:t>Acquisition</a:t>
              </a:r>
              <a:endParaRPr lang="en-US" sz="1800" dirty="0">
                <a:solidFill>
                  <a:schemeClr val="tx2"/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flipV="1">
              <a:off x="7659427" y="1403866"/>
              <a:ext cx="0" cy="3116998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946504" y="1436132"/>
              <a:ext cx="112129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tx2"/>
                  </a:solidFill>
                </a:rPr>
                <a:t>Message</a:t>
              </a:r>
            </a:p>
            <a:p>
              <a:pPr algn="ctr"/>
              <a:r>
                <a:rPr lang="en-US" sz="1800" dirty="0" smtClean="0">
                  <a:solidFill>
                    <a:schemeClr val="tx2"/>
                  </a:solidFill>
                </a:rPr>
                <a:t>Arrival</a:t>
              </a:r>
              <a:endParaRPr lang="en-US" sz="1800" dirty="0">
                <a:solidFill>
                  <a:schemeClr val="tx2"/>
                </a:solidFill>
              </a:endParaRPr>
            </a:p>
          </p:txBody>
        </p:sp>
        <p:cxnSp>
          <p:nvCxnSpPr>
            <p:cNvPr id="57" name="Curved Connector 56"/>
            <p:cNvCxnSpPr>
              <a:stCxn id="52" idx="1"/>
              <a:endCxn id="51" idx="1"/>
            </p:cNvCxnSpPr>
            <p:nvPr/>
          </p:nvCxnSpPr>
          <p:spPr>
            <a:xfrm rot="10800000">
              <a:off x="6821227" y="3672637"/>
              <a:ext cx="12700" cy="581526"/>
            </a:xfrm>
            <a:prstGeom prst="curvedConnector3">
              <a:avLst>
                <a:gd name="adj1" fmla="val 2747370"/>
              </a:avLst>
            </a:prstGeom>
            <a:ln>
              <a:headEnd type="triangle"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/>
            <p:cNvCxnSpPr/>
            <p:nvPr/>
          </p:nvCxnSpPr>
          <p:spPr>
            <a:xfrm rot="10800000">
              <a:off x="6814877" y="3091111"/>
              <a:ext cx="12700" cy="581526"/>
            </a:xfrm>
            <a:prstGeom prst="curvedConnector3">
              <a:avLst>
                <a:gd name="adj1" fmla="val 2747370"/>
              </a:avLst>
            </a:prstGeom>
            <a:ln>
              <a:headEnd type="triangle"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/>
            <p:nvPr/>
          </p:nvCxnSpPr>
          <p:spPr>
            <a:xfrm rot="10800000">
              <a:off x="6802176" y="2509585"/>
              <a:ext cx="12700" cy="581526"/>
            </a:xfrm>
            <a:prstGeom prst="curvedConnector3">
              <a:avLst>
                <a:gd name="adj1" fmla="val 2747370"/>
              </a:avLst>
            </a:prstGeom>
            <a:ln>
              <a:headEnd type="triangle"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olded Corner 59"/>
            <p:cNvSpPr/>
            <p:nvPr/>
          </p:nvSpPr>
          <p:spPr>
            <a:xfrm>
              <a:off x="8040427" y="2311063"/>
              <a:ext cx="914400" cy="381000"/>
            </a:xfrm>
            <a:prstGeom prst="foldedCorner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T1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343400" y="902732"/>
            <a:ext cx="1313781" cy="3116998"/>
            <a:chOff x="4343400" y="1436132"/>
            <a:chExt cx="1313781" cy="3116998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4990432" y="1436132"/>
              <a:ext cx="0" cy="3116998"/>
            </a:xfrm>
            <a:prstGeom prst="line">
              <a:avLst/>
            </a:prstGeom>
            <a:ln>
              <a:solidFill>
                <a:schemeClr val="accent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4838032" y="2311063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rgbClr val="1F497D"/>
                  </a:solidFill>
                </a:rPr>
                <a:t>T4</a:t>
              </a:r>
              <a:endParaRPr lang="en-US" sz="2000" dirty="0">
                <a:solidFill>
                  <a:srgbClr val="1F497D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838032" y="2920663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rgbClr val="1F497D"/>
                  </a:solidFill>
                </a:rPr>
                <a:t>T2</a:t>
              </a:r>
              <a:endParaRPr lang="en-US" sz="2000" dirty="0">
                <a:solidFill>
                  <a:srgbClr val="1F497D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838032" y="3482137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rgbClr val="1F497D"/>
                  </a:solidFill>
                </a:rPr>
                <a:t>T3</a:t>
              </a:r>
              <a:endParaRPr lang="en-US" sz="2000" dirty="0">
                <a:solidFill>
                  <a:srgbClr val="1F497D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838032" y="4063663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rgbClr val="1F497D"/>
                  </a:solidFill>
                </a:rPr>
                <a:t>T1</a:t>
              </a:r>
              <a:endParaRPr lang="en-US" sz="2000" dirty="0">
                <a:solidFill>
                  <a:srgbClr val="1F497D"/>
                </a:solidFill>
              </a:endParaRPr>
            </a:p>
          </p:txBody>
        </p:sp>
        <p:cxnSp>
          <p:nvCxnSpPr>
            <p:cNvPr id="66" name="Curved Connector 65"/>
            <p:cNvCxnSpPr>
              <a:stCxn id="63" idx="3"/>
              <a:endCxn id="65" idx="3"/>
            </p:cNvCxnSpPr>
            <p:nvPr/>
          </p:nvCxnSpPr>
          <p:spPr>
            <a:xfrm>
              <a:off x="5219032" y="3111163"/>
              <a:ext cx="12700" cy="1143000"/>
            </a:xfrm>
            <a:prstGeom prst="curvedConnector3">
              <a:avLst>
                <a:gd name="adj1" fmla="val 2852630"/>
              </a:avLst>
            </a:prstGeom>
            <a:ln>
              <a:headEnd type="triangle"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/>
            <p:cNvCxnSpPr/>
            <p:nvPr/>
          </p:nvCxnSpPr>
          <p:spPr>
            <a:xfrm rot="10800000">
              <a:off x="4831682" y="3091111"/>
              <a:ext cx="12700" cy="581526"/>
            </a:xfrm>
            <a:prstGeom prst="curvedConnector3">
              <a:avLst>
                <a:gd name="adj1" fmla="val 2747370"/>
              </a:avLst>
            </a:prstGeom>
            <a:ln>
              <a:headEnd type="triangle"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343400" y="1436132"/>
              <a:ext cx="131378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tx2"/>
                  </a:solidFill>
                </a:rPr>
                <a:t>Bias Lock</a:t>
              </a:r>
            </a:p>
            <a:p>
              <a:pPr algn="ctr"/>
              <a:r>
                <a:rPr lang="en-US" sz="1800" dirty="0" smtClean="0">
                  <a:solidFill>
                    <a:schemeClr val="tx2"/>
                  </a:solidFill>
                </a:rPr>
                <a:t>Acquisition</a:t>
              </a:r>
              <a:endParaRPr lang="en-US" sz="1800" dirty="0">
                <a:solidFill>
                  <a:schemeClr val="tx2"/>
                </a:solidFill>
              </a:endParaRPr>
            </a:p>
          </p:txBody>
        </p:sp>
        <p:cxnSp>
          <p:nvCxnSpPr>
            <p:cNvPr id="77" name="Curved Connector 76"/>
            <p:cNvCxnSpPr>
              <a:stCxn id="65" idx="1"/>
              <a:endCxn id="62" idx="1"/>
            </p:cNvCxnSpPr>
            <p:nvPr/>
          </p:nvCxnSpPr>
          <p:spPr>
            <a:xfrm rot="10800000">
              <a:off x="4838032" y="2501563"/>
              <a:ext cx="12700" cy="1752600"/>
            </a:xfrm>
            <a:prstGeom prst="curvedConnector3">
              <a:avLst>
                <a:gd name="adj1" fmla="val 5168417"/>
              </a:avLst>
            </a:prstGeom>
            <a:ln>
              <a:headEnd type="triangle" w="lg" len="lg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ight Arrow 81"/>
          <p:cNvSpPr/>
          <p:nvPr/>
        </p:nvSpPr>
        <p:spPr>
          <a:xfrm>
            <a:off x="5867400" y="2511740"/>
            <a:ext cx="381000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230019" y="4114800"/>
            <a:ext cx="265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Message-aware thread activation </a:t>
            </a:r>
            <a:endParaRPr lang="en-US" sz="18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28599" y="4798873"/>
            <a:ext cx="8534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Requires</a:t>
            </a:r>
          </a:p>
          <a:p>
            <a:pPr marL="914400" lvl="1" indent="-457200"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Flexible and adaptive CS</a:t>
            </a:r>
          </a:p>
          <a:p>
            <a:pPr marL="914400" lvl="1" indent="-457200"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Changes in the request data structure (will include waiting thread id)</a:t>
            </a:r>
          </a:p>
          <a:p>
            <a:pPr marL="914400" lvl="1" indent="-457200"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Fall-back message-oblivious lock in case no threads are waiting for messages or target thread not waiting for the CS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44477" y="1909927"/>
            <a:ext cx="0" cy="181083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946504" y="1901959"/>
            <a:ext cx="0" cy="675804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6200000">
            <a:off x="1728693" y="2611298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Penalty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 rot="16200000">
            <a:off x="7291293" y="2047553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Penalty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smtClean="0"/>
              <a:t>IHPCF (05/21/2015)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89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MPI and </a:t>
            </a:r>
            <a:r>
              <a:rPr lang="en-US" dirty="0" err="1" smtClean="0"/>
              <a:t>OpenMP</a:t>
            </a:r>
            <a:r>
              <a:rPr lang="en-US" dirty="0" smtClean="0"/>
              <a:t> Specification Changes (proposed)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48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Endpoints Proposal Status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lvl="1"/>
            <a:r>
              <a:rPr lang="en-US" dirty="0" smtClean="0"/>
              <a:t>Endpoints is proposed for MPI 4.0</a:t>
            </a:r>
          </a:p>
          <a:p>
            <a:pPr lvl="1"/>
            <a:r>
              <a:rPr lang="en-US" dirty="0" smtClean="0"/>
              <a:t>Hybrid WG has completed formal proposal</a:t>
            </a:r>
          </a:p>
          <a:p>
            <a:pPr lvl="1"/>
            <a:r>
              <a:rPr lang="en-US" dirty="0" smtClean="0"/>
              <a:t>Formal reading scheduled for December ‘14 meeting</a:t>
            </a:r>
          </a:p>
          <a:p>
            <a:pPr lvl="2"/>
            <a:r>
              <a:rPr lang="en-US" dirty="0" smtClean="0"/>
              <a:t>Then on to voting!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Further reading: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://svn.mpi-forum.org/trac/mpi-forum-web/ticket/</a:t>
            </a:r>
            <a:r>
              <a:rPr lang="en-US" dirty="0" smtClean="0">
                <a:hlinkClick r:id="rId2"/>
              </a:rPr>
              <a:t>380</a:t>
            </a:r>
            <a:endParaRPr lang="en-US" dirty="0" smtClean="0"/>
          </a:p>
          <a:p>
            <a:pPr lvl="2"/>
            <a:r>
              <a:rPr lang="en-US" b="1" dirty="0" smtClean="0"/>
              <a:t>[SC </a:t>
            </a:r>
            <a:r>
              <a:rPr lang="fr-FR" b="1" dirty="0" smtClean="0"/>
              <a:t>’</a:t>
            </a:r>
            <a:r>
              <a:rPr lang="en-US" b="1" dirty="0" smtClean="0"/>
              <a:t>14]</a:t>
            </a:r>
            <a:r>
              <a:rPr lang="en-US" dirty="0" smtClean="0"/>
              <a:t> </a:t>
            </a:r>
            <a:r>
              <a:rPr lang="en-US" i="1" dirty="0"/>
              <a:t>Enabling Efficient Multithreaded MPI Communication Through a Library-Based </a:t>
            </a:r>
            <a:r>
              <a:rPr lang="en-US" i="1" dirty="0" smtClean="0"/>
              <a:t>Implementation </a:t>
            </a:r>
            <a:r>
              <a:rPr lang="en-US" i="1" dirty="0"/>
              <a:t>of MPI </a:t>
            </a:r>
            <a:r>
              <a:rPr lang="en-US" i="1" dirty="0" smtClean="0"/>
              <a:t>Endpoints</a:t>
            </a:r>
            <a:r>
              <a:rPr lang="en-US" dirty="0" smtClean="0"/>
              <a:t>. S. </a:t>
            </a:r>
            <a:r>
              <a:rPr lang="en-US" dirty="0" err="1" smtClean="0"/>
              <a:t>Sridharan</a:t>
            </a:r>
            <a:r>
              <a:rPr lang="en-US" dirty="0" smtClean="0"/>
              <a:t> et al.</a:t>
            </a:r>
          </a:p>
          <a:p>
            <a:pPr lvl="2"/>
            <a:r>
              <a:rPr lang="en-US" b="1" dirty="0" smtClean="0"/>
              <a:t>[</a:t>
            </a:r>
            <a:r>
              <a:rPr lang="en-US" b="1" dirty="0" err="1" smtClean="0"/>
              <a:t>ExaMPI</a:t>
            </a:r>
            <a:r>
              <a:rPr lang="en-US" b="1" dirty="0" smtClean="0"/>
              <a:t> </a:t>
            </a:r>
            <a:r>
              <a:rPr lang="fr-FR" b="1" dirty="0" smtClean="0"/>
              <a:t>’</a:t>
            </a:r>
            <a:r>
              <a:rPr lang="en-US" b="1" dirty="0" smtClean="0"/>
              <a:t>14]</a:t>
            </a:r>
            <a:r>
              <a:rPr lang="en-US" dirty="0" smtClean="0"/>
              <a:t> </a:t>
            </a:r>
            <a:r>
              <a:rPr lang="en-US" i="1" dirty="0"/>
              <a:t>Context id allocation for end-points </a:t>
            </a:r>
            <a:r>
              <a:rPr lang="en-US" i="1" dirty="0" smtClean="0"/>
              <a:t>communicators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D. Holmes.</a:t>
            </a:r>
          </a:p>
          <a:p>
            <a:pPr lvl="2"/>
            <a:r>
              <a:rPr lang="en-US" b="1" dirty="0" smtClean="0"/>
              <a:t>[IJHPCA </a:t>
            </a:r>
            <a:r>
              <a:rPr lang="fr-FR" b="1" dirty="0" smtClean="0"/>
              <a:t>’</a:t>
            </a:r>
            <a:r>
              <a:rPr lang="en-US" b="1" dirty="0" smtClean="0"/>
              <a:t>14]</a:t>
            </a:r>
            <a:r>
              <a:rPr lang="en-US" dirty="0" smtClean="0"/>
              <a:t> </a:t>
            </a:r>
            <a:r>
              <a:rPr lang="en-US" i="1" dirty="0" smtClean="0"/>
              <a:t>Enabling </a:t>
            </a:r>
            <a:r>
              <a:rPr lang="en-US" i="1" dirty="0"/>
              <a:t>Communication Concurrency Through Flexible MPI </a:t>
            </a:r>
            <a:r>
              <a:rPr lang="en-US" i="1" dirty="0" smtClean="0"/>
              <a:t>Endpoints</a:t>
            </a:r>
            <a:r>
              <a:rPr lang="en-US" dirty="0" smtClean="0"/>
              <a:t>. J. Dinan et al.</a:t>
            </a:r>
          </a:p>
          <a:p>
            <a:pPr lvl="2"/>
            <a:r>
              <a:rPr lang="en-US" b="1" dirty="0" smtClean="0"/>
              <a:t>[</a:t>
            </a:r>
            <a:r>
              <a:rPr lang="en-US" b="1" dirty="0" err="1" smtClean="0"/>
              <a:t>EuroMPI</a:t>
            </a:r>
            <a:r>
              <a:rPr lang="en-US" b="1" dirty="0" smtClean="0"/>
              <a:t> </a:t>
            </a:r>
            <a:r>
              <a:rPr lang="fr-FR" b="1" dirty="0" smtClean="0"/>
              <a:t>’</a:t>
            </a:r>
            <a:r>
              <a:rPr lang="en-US" b="1" dirty="0" smtClean="0"/>
              <a:t>13]</a:t>
            </a:r>
            <a:r>
              <a:rPr lang="en-US" dirty="0" smtClean="0"/>
              <a:t> </a:t>
            </a:r>
            <a:r>
              <a:rPr lang="en-US" i="1" dirty="0" smtClean="0"/>
              <a:t>Enabling </a:t>
            </a:r>
            <a:r>
              <a:rPr lang="en-US" i="1" dirty="0"/>
              <a:t>MPI Interoperability Through Flexible Communication </a:t>
            </a:r>
            <a:r>
              <a:rPr lang="en-US" i="1" dirty="0" smtClean="0"/>
              <a:t>Endpoints</a:t>
            </a:r>
            <a:r>
              <a:rPr lang="en-US" dirty="0" smtClean="0"/>
              <a:t>. J. Dinan et al.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smtClean="0"/>
              <a:t>IHPCF (05/21/2015)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8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Endpoints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457200" y="4343400"/>
            <a:ext cx="8229600" cy="19812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Creates new MPI ranks from existing ranks in parent communicator</a:t>
            </a:r>
          </a:p>
          <a:p>
            <a:pPr lvl="2"/>
            <a:r>
              <a:rPr lang="en-US" dirty="0" smtClean="0"/>
              <a:t>Each process in parent comm. requests a number of endpoints</a:t>
            </a:r>
          </a:p>
          <a:p>
            <a:pPr lvl="2"/>
            <a:r>
              <a:rPr lang="en-US" dirty="0" smtClean="0"/>
              <a:t>Array of output handles, one per local rank (i.e. endpoint) in endpoints communicator</a:t>
            </a:r>
          </a:p>
          <a:p>
            <a:pPr lvl="2"/>
            <a:r>
              <a:rPr lang="en-US" dirty="0" smtClean="0"/>
              <a:t>Endpoints have MPI process semantics (e.g. progress, matching, collectives, …)</a:t>
            </a:r>
          </a:p>
          <a:p>
            <a:r>
              <a:rPr lang="en-US" dirty="0" smtClean="0"/>
              <a:t>Threads using endpoints behave like MPI processes</a:t>
            </a:r>
          </a:p>
          <a:p>
            <a:pPr lvl="2"/>
            <a:r>
              <a:rPr lang="en-US" dirty="0" smtClean="0"/>
              <a:t>Provide per-thread communication state/resources</a:t>
            </a:r>
          </a:p>
          <a:p>
            <a:pPr lvl="2"/>
            <a:r>
              <a:rPr lang="en-US" dirty="0" smtClean="0"/>
              <a:t>Allows implementation to provide process-like performance for threads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231327" y="1022392"/>
            <a:ext cx="7162790" cy="23622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360"/>
            <a:endParaRPr lang="en-US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708" y="914400"/>
            <a:ext cx="93497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dirty="0" smtClean="0"/>
              <a:t>Parent</a:t>
            </a:r>
            <a:br>
              <a:rPr lang="en-US" dirty="0" smtClean="0"/>
            </a:br>
            <a:r>
              <a:rPr lang="en-US" dirty="0" err="1" smtClean="0"/>
              <a:t>Comm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383729" y="1179938"/>
            <a:ext cx="2057401" cy="205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5231" tIns="42616" rIns="85231" bIns="42616" numCol="1" rtlCol="0" anchor="t" anchorCtr="0" compatLnSpc="1">
            <a:prstTxWarp prst="textNoShape">
              <a:avLst/>
            </a:prstTxWarp>
          </a:bodyPr>
          <a:lstStyle/>
          <a:p>
            <a:pPr algn="ctr" defTabSz="914360"/>
            <a:endParaRPr lang="en-US" dirty="0">
              <a:latin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536128" y="1694951"/>
            <a:ext cx="533400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2616" rIns="0" bIns="42616" numCol="1" rtlCol="0" anchor="ctr" anchorCtr="0" compatLnSpc="1">
            <a:prstTxWarp prst="textNoShape">
              <a:avLst/>
            </a:prstTxWarp>
          </a:bodyPr>
          <a:lstStyle/>
          <a:p>
            <a:pPr algn="ctr" defTabSz="914360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Rank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536128" y="2532966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85231" tIns="42616" rIns="85231" bIns="42616" numCol="1" rtlCol="0" anchor="ctr" anchorCtr="0" compatLnSpc="1">
            <a:prstTxWarp prst="textNoShape">
              <a:avLst/>
            </a:prstTxWarp>
          </a:bodyPr>
          <a:lstStyle/>
          <a:p>
            <a:pPr algn="ctr" defTabSz="914360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M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145728" y="2532966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85231" tIns="42616" rIns="85231" bIns="42616" numCol="1" rtlCol="0" anchor="ctr" anchorCtr="0" compatLnSpc="1">
            <a:prstTxWarp prst="textNoShape">
              <a:avLst/>
            </a:prstTxWarp>
          </a:bodyPr>
          <a:lstStyle/>
          <a:p>
            <a:pPr algn="ctr" defTabSz="914360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T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755328" y="2532966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85231" tIns="42616" rIns="85231" bIns="42616" numCol="1" rtlCol="0" anchor="ctr" anchorCtr="0" compatLnSpc="1">
            <a:prstTxWarp prst="textNoShape">
              <a:avLst/>
            </a:prstTxWarp>
          </a:bodyPr>
          <a:lstStyle/>
          <a:p>
            <a:pPr algn="ctr" defTabSz="914360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35944" y="1237566"/>
            <a:ext cx="2017584" cy="316897"/>
          </a:xfrm>
          <a:prstGeom prst="rect">
            <a:avLst/>
          </a:prstGeom>
          <a:noFill/>
        </p:spPr>
        <p:txBody>
          <a:bodyPr wrap="none" lIns="85231" tIns="42616" rIns="85231" bIns="42616" rtlCol="0">
            <a:spAutoFit/>
          </a:bodyPr>
          <a:lstStyle/>
          <a:p>
            <a:pPr algn="ctr"/>
            <a:r>
              <a:rPr lang="en-US" sz="1500" dirty="0"/>
              <a:t>Parent MPI Process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flipV="1">
            <a:off x="1796513" y="2304550"/>
            <a:ext cx="0" cy="22841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10" idx="0"/>
            <a:endCxn id="35" idx="2"/>
          </p:cNvCxnSpPr>
          <p:nvPr/>
        </p:nvCxnSpPr>
        <p:spPr bwMode="auto">
          <a:xfrm flipV="1">
            <a:off x="2412428" y="2304550"/>
            <a:ext cx="0" cy="22841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11" idx="0"/>
            <a:endCxn id="34" idx="2"/>
          </p:cNvCxnSpPr>
          <p:nvPr/>
        </p:nvCxnSpPr>
        <p:spPr bwMode="auto">
          <a:xfrm flipV="1">
            <a:off x="3022028" y="2304550"/>
            <a:ext cx="0" cy="22841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ounded Rectangle 33"/>
          <p:cNvSpPr/>
          <p:nvPr/>
        </p:nvSpPr>
        <p:spPr bwMode="auto">
          <a:xfrm>
            <a:off x="2755328" y="1694951"/>
            <a:ext cx="533400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2616" rIns="0" bIns="42616" numCol="1" rtlCol="0" anchor="ctr" anchorCtr="0" compatLnSpc="1">
            <a:prstTxWarp prst="textNoShape">
              <a:avLst/>
            </a:prstTxWarp>
          </a:bodyPr>
          <a:lstStyle/>
          <a:p>
            <a:pPr algn="ctr" defTabSz="914360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Rank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145728" y="1694951"/>
            <a:ext cx="533400" cy="609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2616" rIns="0" bIns="42616" numCol="1" rtlCol="0" anchor="ctr" anchorCtr="0" compatLnSpc="1">
            <a:prstTxWarp prst="textNoShape">
              <a:avLst/>
            </a:prstTxWarp>
          </a:bodyPr>
          <a:lstStyle/>
          <a:p>
            <a:pPr algn="ctr" defTabSz="914360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Rank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753446" y="1174792"/>
            <a:ext cx="2057400" cy="205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360"/>
            <a:endParaRPr lang="en-US" dirty="0">
              <a:latin typeface="Calibri" pitchFamily="34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846" y="1694950"/>
            <a:ext cx="533400" cy="609600"/>
          </a:xfrm>
          <a:prstGeom prst="roundRect">
            <a:avLst/>
          </a:prstGeom>
          <a:solidFill>
            <a:srgbClr val="FDEADA"/>
          </a:solidFill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360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Rank</a:t>
            </a:r>
          </a:p>
        </p:txBody>
      </p:sp>
      <p:sp>
        <p:nvSpPr>
          <p:cNvPr id="53" name="Oval 52"/>
          <p:cNvSpPr/>
          <p:nvPr/>
        </p:nvSpPr>
        <p:spPr bwMode="auto">
          <a:xfrm>
            <a:off x="3905846" y="2532966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360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M</a:t>
            </a:r>
          </a:p>
        </p:txBody>
      </p:sp>
      <p:sp>
        <p:nvSpPr>
          <p:cNvPr id="54" name="Oval 53"/>
          <p:cNvSpPr/>
          <p:nvPr/>
        </p:nvSpPr>
        <p:spPr bwMode="auto">
          <a:xfrm>
            <a:off x="4515446" y="2532966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360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T</a:t>
            </a:r>
          </a:p>
        </p:txBody>
      </p:sp>
      <p:sp>
        <p:nvSpPr>
          <p:cNvPr id="55" name="Oval 54"/>
          <p:cNvSpPr/>
          <p:nvPr/>
        </p:nvSpPr>
        <p:spPr bwMode="auto">
          <a:xfrm>
            <a:off x="5125046" y="2532966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360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99396" y="1237567"/>
            <a:ext cx="2030115" cy="3231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1500" dirty="0"/>
              <a:t>Parent MPI Process</a:t>
            </a:r>
          </a:p>
        </p:txBody>
      </p:sp>
      <p:cxnSp>
        <p:nvCxnSpPr>
          <p:cNvPr id="64" name="Straight Connector 63"/>
          <p:cNvCxnSpPr>
            <a:stCxn id="53" idx="0"/>
            <a:endCxn id="52" idx="2"/>
          </p:cNvCxnSpPr>
          <p:nvPr/>
        </p:nvCxnSpPr>
        <p:spPr bwMode="auto">
          <a:xfrm flipV="1">
            <a:off x="4172546" y="2304550"/>
            <a:ext cx="0" cy="22841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>
            <a:stCxn id="54" idx="0"/>
            <a:endCxn id="68" idx="2"/>
          </p:cNvCxnSpPr>
          <p:nvPr/>
        </p:nvCxnSpPr>
        <p:spPr bwMode="auto">
          <a:xfrm flipV="1">
            <a:off x="4782146" y="2304550"/>
            <a:ext cx="0" cy="22841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Rounded Rectangle 67"/>
          <p:cNvSpPr/>
          <p:nvPr/>
        </p:nvSpPr>
        <p:spPr bwMode="auto">
          <a:xfrm>
            <a:off x="4515446" y="1694950"/>
            <a:ext cx="533400" cy="609600"/>
          </a:xfrm>
          <a:prstGeom prst="roundRect">
            <a:avLst/>
          </a:prstGeom>
          <a:solidFill>
            <a:srgbClr val="FDEADA"/>
          </a:solidFill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360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Rank</a:t>
            </a:r>
          </a:p>
        </p:txBody>
      </p:sp>
      <p:sp>
        <p:nvSpPr>
          <p:cNvPr id="70" name="Rounded Rectangle 69"/>
          <p:cNvSpPr/>
          <p:nvPr/>
        </p:nvSpPr>
        <p:spPr bwMode="auto">
          <a:xfrm>
            <a:off x="6126942" y="1174792"/>
            <a:ext cx="2057400" cy="205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360"/>
            <a:endParaRPr lang="en-US" dirty="0">
              <a:latin typeface="Calibri" pitchFamily="34" charset="0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6279342" y="1694950"/>
            <a:ext cx="533400" cy="609600"/>
          </a:xfrm>
          <a:prstGeom prst="roundRect">
            <a:avLst/>
          </a:prstGeom>
          <a:solidFill>
            <a:srgbClr val="FDEADA"/>
          </a:solidFill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360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Rank</a:t>
            </a:r>
          </a:p>
        </p:txBody>
      </p:sp>
      <p:sp>
        <p:nvSpPr>
          <p:cNvPr id="72" name="Oval 71"/>
          <p:cNvSpPr/>
          <p:nvPr/>
        </p:nvSpPr>
        <p:spPr bwMode="auto">
          <a:xfrm>
            <a:off x="6279342" y="2532966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360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M</a:t>
            </a:r>
          </a:p>
        </p:txBody>
      </p:sp>
      <p:sp>
        <p:nvSpPr>
          <p:cNvPr id="73" name="Oval 72"/>
          <p:cNvSpPr/>
          <p:nvPr/>
        </p:nvSpPr>
        <p:spPr bwMode="auto">
          <a:xfrm>
            <a:off x="6888942" y="2532966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360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T</a:t>
            </a:r>
          </a:p>
        </p:txBody>
      </p:sp>
      <p:sp>
        <p:nvSpPr>
          <p:cNvPr id="74" name="Oval 73"/>
          <p:cNvSpPr/>
          <p:nvPr/>
        </p:nvSpPr>
        <p:spPr bwMode="auto">
          <a:xfrm>
            <a:off x="7498542" y="2532966"/>
            <a:ext cx="533400" cy="533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360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172891" y="1237567"/>
            <a:ext cx="2030115" cy="3231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sz="1500" dirty="0"/>
              <a:t>Parent MPI Process</a:t>
            </a:r>
          </a:p>
        </p:txBody>
      </p:sp>
      <p:cxnSp>
        <p:nvCxnSpPr>
          <p:cNvPr id="76" name="Straight Connector 75"/>
          <p:cNvCxnSpPr>
            <a:stCxn id="72" idx="0"/>
            <a:endCxn id="71" idx="2"/>
          </p:cNvCxnSpPr>
          <p:nvPr/>
        </p:nvCxnSpPr>
        <p:spPr bwMode="auto">
          <a:xfrm flipV="1">
            <a:off x="6546042" y="2304550"/>
            <a:ext cx="0" cy="22841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>
            <a:stCxn id="73" idx="0"/>
            <a:endCxn id="79" idx="2"/>
          </p:cNvCxnSpPr>
          <p:nvPr/>
        </p:nvCxnSpPr>
        <p:spPr bwMode="auto">
          <a:xfrm flipV="1">
            <a:off x="7155642" y="2304550"/>
            <a:ext cx="609600" cy="22841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74" idx="0"/>
            <a:endCxn id="79" idx="2"/>
          </p:cNvCxnSpPr>
          <p:nvPr/>
        </p:nvCxnSpPr>
        <p:spPr bwMode="auto">
          <a:xfrm flipV="1">
            <a:off x="7765242" y="2304550"/>
            <a:ext cx="0" cy="22841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ounded Rectangle 78"/>
          <p:cNvSpPr/>
          <p:nvPr/>
        </p:nvSpPr>
        <p:spPr bwMode="auto">
          <a:xfrm>
            <a:off x="7498542" y="1694950"/>
            <a:ext cx="533400" cy="609600"/>
          </a:xfrm>
          <a:prstGeom prst="roundRect">
            <a:avLst/>
          </a:prstGeom>
          <a:solidFill>
            <a:srgbClr val="FDEADA"/>
          </a:solidFill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360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Rank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1070325" y="1606899"/>
            <a:ext cx="7495668" cy="782425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360"/>
            <a:endParaRPr lang="en-US"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0158" y="1658220"/>
            <a:ext cx="93497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dirty="0" smtClean="0"/>
              <a:t>E.P.</a:t>
            </a:r>
            <a:br>
              <a:rPr lang="en-US" dirty="0" smtClean="0"/>
            </a:br>
            <a:r>
              <a:rPr lang="en-US" dirty="0" err="1" smtClean="0"/>
              <a:t>Comm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5847" y="3544669"/>
            <a:ext cx="8094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MPI_Comm_create_endpoints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MPI_Comm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parent_comm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my_num_ep</a:t>
            </a:r>
            <a:r>
              <a:rPr lang="en-US" dirty="0">
                <a:latin typeface="Consolas"/>
                <a:cs typeface="Consolas"/>
              </a:rPr>
              <a:t>,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MPI_Info</a:t>
            </a:r>
            <a:r>
              <a:rPr lang="en-US" dirty="0">
                <a:latin typeface="Consolas"/>
                <a:cs typeface="Consolas"/>
              </a:rPr>
              <a:t> info, </a:t>
            </a:r>
            <a:r>
              <a:rPr lang="en-US" dirty="0" err="1">
                <a:latin typeface="Consolas"/>
                <a:cs typeface="Consolas"/>
              </a:rPr>
              <a:t>MPI_Comm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out_comm_handles</a:t>
            </a:r>
            <a:r>
              <a:rPr lang="en-US" dirty="0">
                <a:latin typeface="Consolas"/>
                <a:cs typeface="Consolas"/>
              </a:rPr>
              <a:t>[]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smtClean="0"/>
              <a:t>IHPCF (05/21/2015)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9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4" grpId="0" animBg="1"/>
      <p:bldP spid="35" grpId="0" animBg="1"/>
      <p:bldP spid="52" grpId="0" animBg="1"/>
      <p:bldP spid="68" grpId="0" animBg="1"/>
      <p:bldP spid="71" grpId="0" animBg="1"/>
      <p:bldP spid="79" grpId="0" animBg="1"/>
      <p:bldP spid="39" grpId="0" animBg="1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MPI+X for effective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667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MPI is only for inter-address-space (node) communication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Within an address space, we need </a:t>
            </a:r>
            <a:r>
              <a:rPr lang="en-US" dirty="0" err="1" smtClean="0"/>
              <a:t>OpenMP</a:t>
            </a:r>
            <a:r>
              <a:rPr lang="en-US" dirty="0" smtClean="0"/>
              <a:t>, </a:t>
            </a:r>
            <a:r>
              <a:rPr lang="en-US" dirty="0" err="1" smtClean="0"/>
              <a:t>OpenACC</a:t>
            </a:r>
            <a:r>
              <a:rPr lang="en-US" dirty="0" smtClean="0"/>
              <a:t>, CUDA, etc.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Hybrid programming vs. a single unified programming model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number of models we program to should not be too large, but a small collection of standardized programming models which interoperate with each other is not a bad thing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MPI+OpenMP</a:t>
            </a:r>
            <a:r>
              <a:rPr lang="en-US" dirty="0" smtClean="0"/>
              <a:t> has demonstrated this successfully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smtClean="0"/>
              <a:t>IHPCF (05/21/2015)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3657600"/>
            <a:ext cx="3181350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chemeClr val="bg2">
                    <a:lumMod val="10000"/>
                  </a:schemeClr>
                </a:solidFill>
                <a:latin typeface="Arial" charset="0"/>
              </a:rPr>
              <a:t>Why is this: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38600"/>
            <a:ext cx="3424237" cy="242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181600" y="3638490"/>
            <a:ext cx="3392488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rgbClr val="151515"/>
                </a:solidFill>
                <a:latin typeface="Arial" charset="0"/>
              </a:rPr>
              <a:t>better than this?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4145982"/>
            <a:ext cx="1828800" cy="23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285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threads vs.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does not expose the difference between “threads” and “concurrent execution units” (for good reasons)</a:t>
            </a:r>
          </a:p>
          <a:p>
            <a:r>
              <a:rPr lang="en-US" dirty="0" smtClean="0"/>
              <a:t>Two </a:t>
            </a:r>
            <a:r>
              <a:rPr lang="en-US" dirty="0" err="1" smtClean="0"/>
              <a:t>OpenMP</a:t>
            </a:r>
            <a:r>
              <a:rPr lang="en-US" dirty="0" smtClean="0"/>
              <a:t> threads might or might not execute concurrently</a:t>
            </a:r>
          </a:p>
          <a:p>
            <a:r>
              <a:rPr lang="en-US" dirty="0" smtClean="0"/>
              <a:t>MPI has to assume the worst case: any two threads might execute concurrently</a:t>
            </a:r>
          </a:p>
          <a:p>
            <a:pPr lvl="1"/>
            <a:r>
              <a:rPr lang="en-US" dirty="0" smtClean="0"/>
              <a:t>Needs appropriate locking and memory barriers to play safe</a:t>
            </a:r>
          </a:p>
          <a:p>
            <a:r>
              <a:rPr lang="en-US" dirty="0" smtClean="0"/>
              <a:t>Concurrent execution streams and work-stealing handlers</a:t>
            </a:r>
          </a:p>
          <a:p>
            <a:pPr lvl="1"/>
            <a:r>
              <a:rPr lang="en-US" dirty="0" smtClean="0"/>
              <a:t>Ability to reason about what threads/tasks can execute concurrently and ability for a library (such as MPI) to correct itself when that changes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smtClean="0"/>
              <a:t>IHPCF (05/21/2015)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61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in ULT and Tasking Environments (MPI-5?)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THREAD_MULTIPLE mode requires MPI to do two things</a:t>
            </a:r>
          </a:p>
          <a:p>
            <a:pPr lvl="1"/>
            <a:r>
              <a:rPr lang="en-US" dirty="0" smtClean="0"/>
              <a:t>Locking (for thread safety)</a:t>
            </a:r>
          </a:p>
          <a:p>
            <a:pPr lvl="1"/>
            <a:r>
              <a:rPr lang="en-US" dirty="0" smtClean="0"/>
              <a:t>Yielding (for deadlock avoidance)</a:t>
            </a:r>
          </a:p>
          <a:p>
            <a:r>
              <a:rPr lang="en-US" dirty="0" smtClean="0"/>
              <a:t>In ULT environments, if concurrency of threads/tasks (or lack of it) is exposed to the MPI library, locking is unnecessary</a:t>
            </a:r>
          </a:p>
          <a:p>
            <a:pPr lvl="1"/>
            <a:r>
              <a:rPr lang="en-US" dirty="0" err="1" smtClean="0"/>
              <a:t>pthreads</a:t>
            </a:r>
            <a:endParaRPr lang="en-US" dirty="0" smtClean="0"/>
          </a:p>
          <a:p>
            <a:pPr lvl="2"/>
            <a:r>
              <a:rPr lang="en-US" dirty="0" smtClean="0"/>
              <a:t>Everything is concurrent</a:t>
            </a:r>
          </a:p>
          <a:p>
            <a:pPr lvl="1"/>
            <a:r>
              <a:rPr lang="en-US" dirty="0" err="1" smtClean="0"/>
              <a:t>qthreads</a:t>
            </a:r>
            <a:r>
              <a:rPr lang="en-US" dirty="0" smtClean="0"/>
              <a:t>/</a:t>
            </a:r>
            <a:r>
              <a:rPr lang="en-US" dirty="0" err="1" smtClean="0"/>
              <a:t>MassiveThreads</a:t>
            </a:r>
            <a:endParaRPr lang="en-US" dirty="0" smtClean="0"/>
          </a:p>
          <a:p>
            <a:pPr lvl="2"/>
            <a:r>
              <a:rPr lang="en-US" dirty="0" smtClean="0"/>
              <a:t>Don’t know what is concurrent</a:t>
            </a:r>
          </a:p>
          <a:p>
            <a:pPr lvl="1"/>
            <a:r>
              <a:rPr lang="en-US" dirty="0" smtClean="0"/>
              <a:t>Need a new threading/tasking library (or more information exposed from current threading/tasking libraries) to make this effective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smtClean="0"/>
              <a:t>IHPCF (05/21/2015)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61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Threading/Tasking Libraries and Dynamic Runtime Systems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0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User-level Threads (ULTs) and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User-level Thread (ULT)</a:t>
            </a:r>
          </a:p>
          <a:p>
            <a:pPr lvl="1"/>
            <a:r>
              <a:rPr lang="en-US" dirty="0" smtClean="0"/>
              <a:t>Lightweight thread with low context-switch overhead</a:t>
            </a:r>
          </a:p>
          <a:p>
            <a:pPr lvl="1"/>
            <a:r>
              <a:rPr lang="en-US" dirty="0" smtClean="0"/>
              <a:t>More than one ULT can be mapped to a single OS thread</a:t>
            </a:r>
          </a:p>
          <a:p>
            <a:pPr lvl="2"/>
            <a:r>
              <a:rPr lang="en-US" dirty="0" smtClean="0"/>
              <a:t>May not be executed concurrently</a:t>
            </a:r>
          </a:p>
          <a:p>
            <a:r>
              <a:rPr lang="en-US" dirty="0" smtClean="0"/>
              <a:t>Why ULTs?</a:t>
            </a:r>
          </a:p>
          <a:p>
            <a:pPr lvl="1"/>
            <a:r>
              <a:rPr lang="en-US" dirty="0" smtClean="0"/>
              <a:t>Conventional threads (e.g., </a:t>
            </a:r>
            <a:r>
              <a:rPr lang="en-US" dirty="0" err="1" smtClean="0"/>
              <a:t>pthreads</a:t>
            </a:r>
            <a:r>
              <a:rPr lang="en-US" dirty="0" smtClean="0"/>
              <a:t>) are too expensive to express massive parallelism</a:t>
            </a:r>
          </a:p>
          <a:p>
            <a:pPr lvl="1"/>
            <a:r>
              <a:rPr lang="en-US" dirty="0" smtClean="0"/>
              <a:t>If we create </a:t>
            </a:r>
            <a:r>
              <a:rPr lang="en-US" dirty="0" err="1" smtClean="0"/>
              <a:t>pthreads</a:t>
            </a:r>
            <a:r>
              <a:rPr lang="en-US" dirty="0" smtClean="0"/>
              <a:t> more than #</a:t>
            </a:r>
            <a:r>
              <a:rPr lang="en-US" dirty="0"/>
              <a:t> </a:t>
            </a:r>
            <a:r>
              <a:rPr lang="en-US" dirty="0" smtClean="0"/>
              <a:t>of cores (i.e., oversubscription):</a:t>
            </a:r>
          </a:p>
          <a:p>
            <a:pPr lvl="2"/>
            <a:r>
              <a:rPr lang="en-US" dirty="0"/>
              <a:t>context-switch and synchronization overhead will increase </a:t>
            </a:r>
            <a:r>
              <a:rPr lang="en-US" dirty="0" smtClean="0"/>
              <a:t>dramatically</a:t>
            </a:r>
          </a:p>
          <a:p>
            <a:pPr lvl="1"/>
            <a:r>
              <a:rPr lang="en-US" dirty="0" smtClean="0"/>
              <a:t>ULTs can mitigate high overhead of </a:t>
            </a:r>
            <a:r>
              <a:rPr lang="en-US" dirty="0" err="1" smtClean="0"/>
              <a:t>pthreads</a:t>
            </a:r>
            <a:r>
              <a:rPr lang="en-US" dirty="0" smtClean="0"/>
              <a:t> but need explicit control</a:t>
            </a:r>
          </a:p>
          <a:p>
            <a:r>
              <a:rPr lang="en-US" dirty="0" smtClean="0"/>
              <a:t>Where to use?</a:t>
            </a:r>
          </a:p>
          <a:p>
            <a:pPr lvl="1"/>
            <a:r>
              <a:rPr lang="en-US" dirty="0" smtClean="0"/>
              <a:t>To better overlap computation and communication/IO</a:t>
            </a:r>
          </a:p>
          <a:p>
            <a:pPr lvl="2"/>
            <a:r>
              <a:rPr lang="en-US" dirty="0" smtClean="0"/>
              <a:t>Low context-switching overhead of ULTs can give more opportunities to hide communication/IO latency</a:t>
            </a:r>
          </a:p>
          <a:p>
            <a:pPr lvl="1"/>
            <a:r>
              <a:rPr lang="en-US" dirty="0" smtClean="0"/>
              <a:t>To exploit fine-grained task parallelism</a:t>
            </a:r>
          </a:p>
          <a:p>
            <a:pPr lvl="2"/>
            <a:r>
              <a:rPr lang="en-US" dirty="0" smtClean="0"/>
              <a:t>Lightweight ULTs are more suitable to express massive task parallelism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smtClean="0"/>
              <a:t>IHPCF (05/21/2015)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52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000" dirty="0" smtClean="0"/>
              <a:t>Message Passing with User-level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5791200" cy="49831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Overlap communication with computation using </a:t>
            </a:r>
            <a:r>
              <a:rPr lang="en-US" sz="2000" b="1" dirty="0" smtClean="0"/>
              <a:t>ULT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Lightweight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ULT does not execute concurrently using additional hardware resource, but takes turn to run by context switching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No lock needed between two ULTs in the same kernel thread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Asynchronous communication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Helps turn a MPI blocking call to a </a:t>
            </a:r>
            <a:r>
              <a:rPr lang="en-US" sz="2000" dirty="0" err="1" smtClean="0"/>
              <a:t>nonblocking</a:t>
            </a:r>
            <a:r>
              <a:rPr lang="en-US" sz="2000" dirty="0" smtClean="0"/>
              <a:t> one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Decouples </a:t>
            </a:r>
            <a:r>
              <a:rPr lang="en-US" sz="2000" dirty="0"/>
              <a:t>the operation of “send start” and “send complete</a:t>
            </a:r>
            <a:r>
              <a:rPr lang="en-US" sz="2000" dirty="0" smtClean="0"/>
              <a:t>”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Dynamic Tasking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P</a:t>
            </a:r>
            <a:r>
              <a:rPr lang="en-US" sz="2000" dirty="0" smtClean="0"/>
              <a:t>roviding </a:t>
            </a:r>
            <a:r>
              <a:rPr lang="en-US" sz="2000" dirty="0"/>
              <a:t>automatic </a:t>
            </a:r>
            <a:r>
              <a:rPr lang="en-US" sz="2000" dirty="0" smtClean="0"/>
              <a:t>overlap based on task-graph dependencies </a:t>
            </a:r>
            <a:endParaRPr lang="en-US" sz="2000" dirty="0"/>
          </a:p>
        </p:txBody>
      </p:sp>
      <p:sp>
        <p:nvSpPr>
          <p:cNvPr id="71" name="Rectangle 70"/>
          <p:cNvSpPr/>
          <p:nvPr/>
        </p:nvSpPr>
        <p:spPr>
          <a:xfrm>
            <a:off x="6486676" y="1580239"/>
            <a:ext cx="280965" cy="831427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 cmpd="sng">
            <a:solidFill>
              <a:srgbClr val="17375E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473361" y="2411321"/>
            <a:ext cx="280965" cy="915899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28575" cmpd="sng">
            <a:solidFill>
              <a:srgbClr val="BF084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5909257" y="1463428"/>
            <a:ext cx="0" cy="3376263"/>
          </a:xfrm>
          <a:prstGeom prst="line">
            <a:avLst/>
          </a:prstGeom>
          <a:ln w="38100" cmpd="sng">
            <a:solidFill>
              <a:srgbClr val="17375E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rot="5400000">
            <a:off x="5657558" y="4203075"/>
            <a:ext cx="1006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3F3F3F"/>
                </a:solidFill>
                <a:latin typeface="Times New Roman"/>
                <a:cs typeface="Times New Roman"/>
              </a:rPr>
              <a:t>timeline</a:t>
            </a:r>
            <a:endParaRPr lang="en-US" i="1" dirty="0">
              <a:solidFill>
                <a:srgbClr val="3F3F3F"/>
              </a:solidFill>
              <a:latin typeface="Times New Roman"/>
              <a:cs typeface="Times New Roman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214139" y="1574250"/>
            <a:ext cx="16996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ULT</a:t>
            </a:r>
            <a:r>
              <a:rPr lang="en-US" sz="1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do computation, start a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MPI send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774161" y="2411666"/>
            <a:ext cx="280965" cy="739894"/>
          </a:xfrm>
          <a:prstGeom prst="rect">
            <a:avLst/>
          </a:prstGeom>
          <a:pattFill prst="ltUpDiag">
            <a:fgClr>
              <a:schemeClr val="tx2">
                <a:lumMod val="75000"/>
              </a:schemeClr>
            </a:fgClr>
            <a:bgClr>
              <a:prstClr val="white"/>
            </a:bgClr>
          </a:pattFill>
          <a:ln w="28575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214141" y="2380421"/>
            <a:ext cx="16996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US" sz="14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ontext switch 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to ULT</a:t>
            </a:r>
            <a:r>
              <a:rPr lang="en-US" sz="1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ULT</a:t>
            </a:r>
            <a:r>
              <a:rPr lang="en-US" sz="1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communication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in background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774160" y="3329507"/>
            <a:ext cx="280965" cy="679410"/>
          </a:xfrm>
          <a:prstGeom prst="rect">
            <a:avLst/>
          </a:prstGeom>
          <a:pattFill prst="ltUpDiag">
            <a:fgClr>
              <a:schemeClr val="accent1">
                <a:lumMod val="50000"/>
                <a:lumOff val="50000"/>
              </a:schemeClr>
            </a:fgClr>
            <a:bgClr>
              <a:prstClr val="white"/>
            </a:bgClr>
          </a:pattFill>
          <a:ln w="28575" cmpd="sng">
            <a:solidFill>
              <a:srgbClr val="BF084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214140" y="3327220"/>
            <a:ext cx="16996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US" sz="14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ontext switch 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back to ULT</a:t>
            </a:r>
            <a:r>
              <a:rPr lang="en-US" sz="1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ULT</a:t>
            </a:r>
            <a:r>
              <a:rPr lang="en-US" sz="1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communicate in background</a:t>
            </a:r>
            <a:endParaRPr lang="en-US" sz="1400" baseline="-250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73361" y="3334651"/>
            <a:ext cx="280965" cy="915899"/>
          </a:xfrm>
          <a:prstGeom prst="rect">
            <a:avLst/>
          </a:prstGeom>
          <a:solidFill>
            <a:srgbClr val="17375E"/>
          </a:solidFill>
          <a:ln w="28575" cmpd="sng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484583" y="2411666"/>
            <a:ext cx="242925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84583" y="3329507"/>
            <a:ext cx="242925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73361" y="1574250"/>
            <a:ext cx="242925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854398" y="1760436"/>
            <a:ext cx="68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F3F3F"/>
                </a:solidFill>
                <a:latin typeface="Times New Roman"/>
                <a:cs typeface="Times New Roman"/>
              </a:rPr>
              <a:t>ULT</a:t>
            </a:r>
            <a:r>
              <a:rPr lang="en-US" baseline="-25000" dirty="0" smtClean="0">
                <a:solidFill>
                  <a:srgbClr val="3F3F3F"/>
                </a:solidFill>
                <a:latin typeface="Times New Roman"/>
                <a:cs typeface="Times New Roman"/>
              </a:rPr>
              <a:t>1</a:t>
            </a:r>
            <a:r>
              <a:rPr lang="en-US" dirty="0" smtClean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endParaRPr lang="en-US" dirty="0">
              <a:solidFill>
                <a:srgbClr val="3F3F3F"/>
              </a:solidFill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56309" y="2635450"/>
            <a:ext cx="68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F3F3F"/>
                </a:solidFill>
                <a:latin typeface="Times New Roman"/>
                <a:cs typeface="Times New Roman"/>
              </a:rPr>
              <a:t>ULT</a:t>
            </a:r>
            <a:r>
              <a:rPr lang="en-US" baseline="-25000" dirty="0" smtClean="0">
                <a:solidFill>
                  <a:srgbClr val="3F3F3F"/>
                </a:solidFill>
                <a:latin typeface="Times New Roman"/>
                <a:cs typeface="Times New Roman"/>
              </a:rPr>
              <a:t>2</a:t>
            </a:r>
            <a:r>
              <a:rPr lang="en-US" dirty="0" smtClean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endParaRPr lang="en-US" dirty="0">
              <a:solidFill>
                <a:srgbClr val="3F3F3F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4644" y="4933104"/>
            <a:ext cx="709517" cy="7393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Calibri"/>
              </a:rPr>
              <a:t>CPU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59381" y="4933105"/>
            <a:ext cx="709517" cy="7393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Calibri"/>
              </a:rPr>
              <a:t>NIC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smtClean="0"/>
              <a:t>IHPCF (05/21/2015)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17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520" y="1143000"/>
            <a:ext cx="4687623" cy="52671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Lightweight portable ULT library</a:t>
            </a:r>
          </a:p>
          <a:p>
            <a:r>
              <a:rPr lang="en-US" dirty="0" smtClean="0"/>
              <a:t>Locality-aware </a:t>
            </a:r>
            <a:r>
              <a:rPr lang="en-US" dirty="0" err="1" smtClean="0"/>
              <a:t>workstealing</a:t>
            </a:r>
            <a:r>
              <a:rPr lang="en-US" dirty="0"/>
              <a:t> </a:t>
            </a:r>
            <a:r>
              <a:rPr lang="en-US" dirty="0" smtClean="0"/>
              <a:t>scheduler</a:t>
            </a:r>
          </a:p>
          <a:p>
            <a:r>
              <a:rPr lang="en-US" dirty="0"/>
              <a:t>S</a:t>
            </a:r>
            <a:r>
              <a:rPr lang="en-US" dirty="0" smtClean="0"/>
              <a:t>upports multiple programming models: Chapel, </a:t>
            </a:r>
            <a:r>
              <a:rPr lang="en-US" dirty="0" err="1" smtClean="0"/>
              <a:t>OpenMP</a:t>
            </a:r>
            <a:endParaRPr lang="en-US" dirty="0" smtClean="0"/>
          </a:p>
          <a:p>
            <a:r>
              <a:rPr lang="en-US" dirty="0" smtClean="0"/>
              <a:t>Pros and cons when integrated with MPI:</a:t>
            </a:r>
          </a:p>
          <a:p>
            <a:pPr lvl="1"/>
            <a:r>
              <a:rPr lang="en-US" dirty="0" smtClean="0"/>
              <a:t>Pros: provides an easy interface to use ULT</a:t>
            </a:r>
          </a:p>
          <a:p>
            <a:pPr lvl="1"/>
            <a:r>
              <a:rPr lang="en-US" dirty="0" smtClean="0"/>
              <a:t>Cons: lacks an explicit semantic for parallelism. All ULTs can potentially run in parallel thus lock is needed everywhere</a:t>
            </a:r>
          </a:p>
        </p:txBody>
      </p:sp>
      <p:pic>
        <p:nvPicPr>
          <p:cNvPr id="7" name="Shape 59"/>
          <p:cNvPicPr preferRelativeResize="0"/>
          <p:nvPr/>
        </p:nvPicPr>
        <p:blipFill rotWithShape="1">
          <a:blip r:embed="rId2"/>
          <a:srcRect l="49296" t="13149"/>
          <a:stretch/>
        </p:blipFill>
        <p:spPr>
          <a:xfrm>
            <a:off x="5012688" y="655860"/>
            <a:ext cx="4131309" cy="52990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0"/>
          <p:cNvSpPr txBox="1"/>
          <p:nvPr/>
        </p:nvSpPr>
        <p:spPr>
          <a:xfrm>
            <a:off x="6016949" y="5670919"/>
            <a:ext cx="1937099" cy="567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defTabSz="914400"/>
            <a:r>
              <a:rPr lang="en-US" sz="1400" kern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Qthreads</a:t>
            </a:r>
            <a:r>
              <a:rPr lang="en-US" sz="1400" kern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Architecture</a:t>
            </a:r>
          </a:p>
          <a:p>
            <a:pPr defTabSz="914400"/>
            <a:r>
              <a:rPr lang="en-US" sz="10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</a:t>
            </a:r>
            <a:r>
              <a:rPr lang="en-US" sz="1000" kern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ource: </a:t>
            </a:r>
            <a:r>
              <a:rPr lang="en" sz="1000" kern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[Friar </a:t>
            </a:r>
            <a:r>
              <a:rPr lang="en" sz="10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Tuck’s Chapel]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smtClean="0"/>
              <a:t>IHPCF (05/21/2015)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06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Argobots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Execution Streams (ES)</a:t>
            </a:r>
          </a:p>
          <a:p>
            <a:pPr lvl="1"/>
            <a:r>
              <a:rPr lang="en-US" dirty="0"/>
              <a:t>Sequential instruction stream</a:t>
            </a:r>
          </a:p>
          <a:p>
            <a:pPr lvl="2"/>
            <a:r>
              <a:rPr lang="en-US" dirty="0"/>
              <a:t>Can consist of one or more work units</a:t>
            </a:r>
          </a:p>
          <a:p>
            <a:pPr lvl="1"/>
            <a:r>
              <a:rPr lang="en-US" dirty="0"/>
              <a:t>Mapped efficiently to a hardware resource</a:t>
            </a:r>
          </a:p>
          <a:p>
            <a:pPr lvl="1"/>
            <a:r>
              <a:rPr lang="en-US" dirty="0"/>
              <a:t>Implicitly managed progress semantics</a:t>
            </a:r>
          </a:p>
          <a:p>
            <a:pPr lvl="2"/>
            <a:r>
              <a:rPr lang="en-US" dirty="0"/>
              <a:t>One blocked ES cannot block other ESs</a:t>
            </a:r>
          </a:p>
          <a:p>
            <a:r>
              <a:rPr lang="en-US" b="1" dirty="0"/>
              <a:t>Work Units</a:t>
            </a:r>
          </a:p>
          <a:p>
            <a:pPr lvl="1"/>
            <a:r>
              <a:rPr lang="en-US" dirty="0"/>
              <a:t>User-level Threads (ULTs)</a:t>
            </a:r>
          </a:p>
          <a:p>
            <a:pPr lvl="1"/>
            <a:r>
              <a:rPr lang="en-US" dirty="0"/>
              <a:t>Tasklets</a:t>
            </a:r>
          </a:p>
          <a:p>
            <a:r>
              <a:rPr lang="en-US" b="1" dirty="0"/>
              <a:t>Scheduler</a:t>
            </a:r>
          </a:p>
          <a:p>
            <a:r>
              <a:rPr lang="en-US" b="1" dirty="0"/>
              <a:t>Synchronization primitives</a:t>
            </a:r>
          </a:p>
          <a:p>
            <a:pPr lvl="1"/>
            <a:r>
              <a:rPr lang="en-US" dirty="0" err="1"/>
              <a:t>Mutex</a:t>
            </a:r>
            <a:endParaRPr lang="en-US" dirty="0"/>
          </a:p>
          <a:p>
            <a:pPr lvl="1"/>
            <a:r>
              <a:rPr lang="en-US" dirty="0"/>
              <a:t>Condition variable</a:t>
            </a:r>
          </a:p>
          <a:p>
            <a:pPr lvl="1"/>
            <a:r>
              <a:rPr lang="en-US" dirty="0" smtClean="0"/>
              <a:t>Future</a:t>
            </a:r>
          </a:p>
          <a:p>
            <a:pPr lvl="1"/>
            <a:r>
              <a:rPr lang="en-US" dirty="0" smtClean="0"/>
              <a:t>Barrier</a:t>
            </a:r>
            <a:endParaRPr lang="en-US" dirty="0"/>
          </a:p>
          <a:p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886200" y="3200400"/>
            <a:ext cx="4844810" cy="2749680"/>
            <a:chOff x="422326" y="2000867"/>
            <a:chExt cx="4522837" cy="1818112"/>
          </a:xfrm>
        </p:grpSpPr>
        <p:sp>
          <p:nvSpPr>
            <p:cNvPr id="37" name="Hexagon 36"/>
            <p:cNvSpPr/>
            <p:nvPr/>
          </p:nvSpPr>
          <p:spPr>
            <a:xfrm>
              <a:off x="3879597" y="2084919"/>
              <a:ext cx="305098" cy="234424"/>
            </a:xfrm>
            <a:prstGeom prst="hexagon">
              <a:avLst/>
            </a:prstGeom>
            <a:solidFill>
              <a:srgbClr val="4F81BD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t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62277" y="2115750"/>
              <a:ext cx="782886" cy="17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Scheduler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878285" y="2447315"/>
              <a:ext cx="307722" cy="234424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txBody>
            <a:bodyPr wrap="none" t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62277" y="2477643"/>
              <a:ext cx="639109" cy="17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Pool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896547" y="2809711"/>
              <a:ext cx="271198" cy="231560"/>
            </a:xfrm>
            <a:prstGeom prst="rect">
              <a:avLst/>
            </a:prstGeom>
            <a:solidFill>
              <a:srgbClr val="F79646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t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U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62277" y="2839534"/>
              <a:ext cx="398994" cy="17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ULT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3" name="Diamond 42"/>
            <p:cNvSpPr/>
            <p:nvPr/>
          </p:nvSpPr>
          <p:spPr>
            <a:xfrm>
              <a:off x="3896547" y="3169243"/>
              <a:ext cx="271198" cy="231817"/>
            </a:xfrm>
            <a:prstGeom prst="diamond">
              <a:avLst/>
            </a:prstGeom>
            <a:solidFill>
              <a:srgbClr val="9BBB59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62277" y="3201426"/>
              <a:ext cx="571359" cy="17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Tasklet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3896708" y="3529030"/>
              <a:ext cx="270876" cy="231560"/>
            </a:xfrm>
            <a:prstGeom prst="ellipse">
              <a:avLst/>
            </a:prstGeom>
            <a:solidFill>
              <a:srgbClr val="8064A2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t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62277" y="3563320"/>
              <a:ext cx="639109" cy="17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Event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422326" y="2000867"/>
              <a:ext cx="3385304" cy="1818112"/>
              <a:chOff x="3025904" y="2713112"/>
              <a:chExt cx="4565693" cy="2626942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025904" y="2713112"/>
                <a:ext cx="4565693" cy="2626942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135170" y="2803457"/>
                <a:ext cx="3391924" cy="2446253"/>
              </a:xfrm>
              <a:prstGeom prst="rect">
                <a:avLst/>
              </a:prstGeom>
              <a:solidFill>
                <a:srgbClr val="FFFDDE"/>
              </a:solidFill>
              <a:ln w="12700" cap="flat" cmpd="sng" algn="ctr">
                <a:solidFill>
                  <a:sysClr val="windowText" lastClr="000000"/>
                </a:solidFill>
                <a:prstDash val="sysDash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972070" y="3003518"/>
                <a:ext cx="433904" cy="2134281"/>
              </a:xfrm>
              <a:prstGeom prst="rect">
                <a:avLst/>
              </a:prstGeom>
              <a:solidFill>
                <a:srgbClr val="F79646">
                  <a:lumMod val="20000"/>
                  <a:lumOff val="80000"/>
                </a:srgbClr>
              </a:solidFill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154252" y="2808904"/>
                <a:ext cx="551389" cy="2646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cs typeface="Times New Roman"/>
                  </a:rPr>
                  <a:t>ES</a:t>
                </a:r>
                <a:r>
                  <a:rPr kumimoji="0" lang="en-US" sz="12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cs typeface="Times New Roman"/>
                  </a:rPr>
                  <a:t>1</a:t>
                </a:r>
                <a:endPara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endParaRPr>
              </a:p>
            </p:txBody>
          </p:sp>
          <p:sp>
            <p:nvSpPr>
              <p:cNvPr id="55" name="Hexagon 54"/>
              <p:cNvSpPr/>
              <p:nvPr/>
            </p:nvSpPr>
            <p:spPr>
              <a:xfrm>
                <a:off x="4859861" y="2899232"/>
                <a:ext cx="781390" cy="369647"/>
              </a:xfrm>
              <a:prstGeom prst="hexagon">
                <a:avLst/>
              </a:prstGeom>
              <a:solidFill>
                <a:srgbClr val="4F81BD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5" dist="22987" dir="5400000" algn="tl" rotWithShape="0">
                  <a:srgbClr val="000000">
                    <a:alpha val="35000"/>
                  </a:srgbClr>
                </a:outerShdw>
              </a:effectLst>
            </p:spPr>
            <p:txBody>
              <a:bodyPr wrap="none" lIns="0" tIns="0" rIns="0" b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Sched</a:t>
                </a:r>
                <a:endPara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3270553" y="3564342"/>
                <a:ext cx="519541" cy="1573457"/>
              </a:xfrm>
              <a:prstGeom prst="roundRect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5" dist="22987" dir="5400000" algn="tl" rotWithShape="0">
                  <a:srgbClr val="000000">
                    <a:alpha val="35000"/>
                  </a:srgbClr>
                </a:outerShdw>
              </a:effectLst>
            </p:spPr>
            <p:txBody>
              <a:bodyPr wrap="none" tIns="0" b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356090" y="3651671"/>
                <a:ext cx="349548" cy="281886"/>
              </a:xfrm>
              <a:prstGeom prst="rect">
                <a:avLst/>
              </a:prstGeom>
              <a:solidFill>
                <a:srgbClr val="F79646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tIns="0" b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U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356090" y="4760062"/>
                <a:ext cx="349548" cy="281886"/>
              </a:xfrm>
              <a:prstGeom prst="rect">
                <a:avLst/>
              </a:prstGeom>
              <a:solidFill>
                <a:srgbClr val="F79646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tIns="0" b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U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3927430" y="4387284"/>
                <a:ext cx="519541" cy="750515"/>
              </a:xfrm>
              <a:prstGeom prst="roundRect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5" dist="22987" dir="5400000" algn="tl" rotWithShape="0">
                  <a:srgbClr val="000000">
                    <a:alpha val="35000"/>
                  </a:srgbClr>
                </a:outerShdw>
              </a:effectLst>
            </p:spPr>
            <p:txBody>
              <a:bodyPr wrap="none" tIns="0" b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5316115" y="3564342"/>
                <a:ext cx="519541" cy="1573456"/>
              </a:xfrm>
              <a:prstGeom prst="roundRect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5" dist="22987" dir="5400000" algn="tl" rotWithShape="0">
                  <a:srgbClr val="000000">
                    <a:alpha val="35000"/>
                  </a:srgbClr>
                </a:outerShdw>
              </a:effectLst>
            </p:spPr>
            <p:txBody>
              <a:bodyPr wrap="none" tIns="0" b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407381" y="3648185"/>
                <a:ext cx="349132" cy="281886"/>
              </a:xfrm>
              <a:prstGeom prst="ellipse">
                <a:avLst/>
              </a:prstGeom>
              <a:solidFill>
                <a:srgbClr val="8064A2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none" tIns="0" b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E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407381" y="4017734"/>
                <a:ext cx="349132" cy="281886"/>
              </a:xfrm>
              <a:prstGeom prst="ellipse">
                <a:avLst/>
              </a:prstGeom>
              <a:solidFill>
                <a:srgbClr val="8064A2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none" tIns="0" b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E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5407381" y="4387283"/>
                <a:ext cx="349132" cy="281886"/>
              </a:xfrm>
              <a:prstGeom prst="ellipse">
                <a:avLst/>
              </a:prstGeom>
              <a:solidFill>
                <a:srgbClr val="8064A2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none" tIns="0" b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E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5407381" y="4756832"/>
                <a:ext cx="349132" cy="281886"/>
              </a:xfrm>
              <a:prstGeom prst="ellipse">
                <a:avLst/>
              </a:prstGeom>
              <a:solidFill>
                <a:srgbClr val="8064A2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none" tIns="0" b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E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4635392" y="3566295"/>
                <a:ext cx="519541" cy="1571503"/>
              </a:xfrm>
              <a:prstGeom prst="roundRect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5" dist="22987" dir="5400000" algn="tl" rotWithShape="0">
                  <a:srgbClr val="000000">
                    <a:alpha val="35000"/>
                  </a:srgbClr>
                </a:outerShdw>
              </a:effectLst>
            </p:spPr>
            <p:txBody>
              <a:bodyPr wrap="none" tIns="0" b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728685" y="4018792"/>
                <a:ext cx="349548" cy="281886"/>
              </a:xfrm>
              <a:prstGeom prst="rect">
                <a:avLst/>
              </a:prstGeom>
              <a:solidFill>
                <a:srgbClr val="F79646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tIns="0" b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U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67" name="Hexagon 66"/>
              <p:cNvSpPr/>
              <p:nvPr/>
            </p:nvSpPr>
            <p:spPr>
              <a:xfrm>
                <a:off x="4706838" y="3648185"/>
                <a:ext cx="393241" cy="285373"/>
              </a:xfrm>
              <a:prstGeom prst="hexagon">
                <a:avLst/>
              </a:prstGeom>
              <a:solidFill>
                <a:srgbClr val="4F81BD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tIns="0" b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68" name="Hexagon 67"/>
              <p:cNvSpPr/>
              <p:nvPr/>
            </p:nvSpPr>
            <p:spPr>
              <a:xfrm>
                <a:off x="4706838" y="4385912"/>
                <a:ext cx="393241" cy="285373"/>
              </a:xfrm>
              <a:prstGeom prst="hexagon">
                <a:avLst/>
              </a:prstGeom>
              <a:solidFill>
                <a:srgbClr val="4F81BD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tIns="0" b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  <p:cxnSp>
            <p:nvCxnSpPr>
              <p:cNvPr id="69" name="Straight Arrow Connector 68"/>
              <p:cNvCxnSpPr>
                <a:stCxn id="55" idx="0"/>
              </p:cNvCxnSpPr>
              <p:nvPr/>
            </p:nvCxnSpPr>
            <p:spPr>
              <a:xfrm>
                <a:off x="5641251" y="3084056"/>
                <a:ext cx="330819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0" name="Straight Arrow Connector 69"/>
              <p:cNvCxnSpPr>
                <a:stCxn id="65" idx="0"/>
              </p:cNvCxnSpPr>
              <p:nvPr/>
            </p:nvCxnSpPr>
            <p:spPr>
              <a:xfrm flipV="1">
                <a:off x="4895163" y="3268880"/>
                <a:ext cx="399008" cy="297415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1" name="Straight Arrow Connector 70"/>
              <p:cNvCxnSpPr>
                <a:stCxn id="60" idx="0"/>
              </p:cNvCxnSpPr>
              <p:nvPr/>
            </p:nvCxnSpPr>
            <p:spPr>
              <a:xfrm flipH="1" flipV="1">
                <a:off x="5294171" y="3268880"/>
                <a:ext cx="281715" cy="295462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2" name="Straight Arrow Connector 71"/>
              <p:cNvCxnSpPr>
                <a:endCxn id="68" idx="3"/>
              </p:cNvCxnSpPr>
              <p:nvPr/>
            </p:nvCxnSpPr>
            <p:spPr>
              <a:xfrm flipV="1">
                <a:off x="4446971" y="4528599"/>
                <a:ext cx="259867" cy="208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3" name="Straight Arrow Connector 72"/>
              <p:cNvCxnSpPr>
                <a:endCxn id="67" idx="3"/>
              </p:cNvCxnSpPr>
              <p:nvPr/>
            </p:nvCxnSpPr>
            <p:spPr>
              <a:xfrm>
                <a:off x="3790094" y="3790871"/>
                <a:ext cx="916744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4" name="Freeform 73"/>
              <p:cNvSpPr/>
              <p:nvPr/>
            </p:nvSpPr>
            <p:spPr>
              <a:xfrm>
                <a:off x="6078026" y="3059887"/>
                <a:ext cx="249616" cy="2016808"/>
              </a:xfrm>
              <a:custGeom>
                <a:avLst/>
                <a:gdLst>
                  <a:gd name="connsiteX0" fmla="*/ 450332 w 459339"/>
                  <a:gd name="connsiteY0" fmla="*/ 0 h 2558099"/>
                  <a:gd name="connsiteX1" fmla="*/ 0 w 459339"/>
                  <a:gd name="connsiteY1" fmla="*/ 657540 h 2558099"/>
                  <a:gd name="connsiteX2" fmla="*/ 450332 w 459339"/>
                  <a:gd name="connsiteY2" fmla="*/ 1297064 h 2558099"/>
                  <a:gd name="connsiteX3" fmla="*/ 9006 w 459339"/>
                  <a:gd name="connsiteY3" fmla="*/ 1918574 h 2558099"/>
                  <a:gd name="connsiteX4" fmla="*/ 459339 w 459339"/>
                  <a:gd name="connsiteY4" fmla="*/ 2558099 h 2558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339" h="2558099">
                    <a:moveTo>
                      <a:pt x="450332" y="0"/>
                    </a:moveTo>
                    <a:cubicBezTo>
                      <a:pt x="225166" y="220681"/>
                      <a:pt x="0" y="441363"/>
                      <a:pt x="0" y="657540"/>
                    </a:cubicBezTo>
                    <a:cubicBezTo>
                      <a:pt x="0" y="873717"/>
                      <a:pt x="448831" y="1086892"/>
                      <a:pt x="450332" y="1297064"/>
                    </a:cubicBezTo>
                    <a:cubicBezTo>
                      <a:pt x="451833" y="1507236"/>
                      <a:pt x="7505" y="1708402"/>
                      <a:pt x="9006" y="1918574"/>
                    </a:cubicBezTo>
                    <a:cubicBezTo>
                      <a:pt x="10507" y="2128746"/>
                      <a:pt x="384284" y="2450011"/>
                      <a:pt x="459339" y="2558099"/>
                    </a:cubicBezTo>
                  </a:path>
                </a:pathLst>
              </a:custGeom>
              <a:noFill/>
              <a:ln w="25400" cap="flat" cmpd="sng" algn="ctr">
                <a:solidFill>
                  <a:srgbClr val="C0504D">
                    <a:lumMod val="50000"/>
                  </a:srgbClr>
                </a:solidFill>
                <a:prstDash val="solid"/>
                <a:tailEnd type="stealth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5" name="Diamond 74"/>
              <p:cNvSpPr/>
              <p:nvPr/>
            </p:nvSpPr>
            <p:spPr>
              <a:xfrm>
                <a:off x="4728685" y="4756519"/>
                <a:ext cx="349548" cy="282199"/>
              </a:xfrm>
              <a:prstGeom prst="diamond">
                <a:avLst/>
              </a:prstGeom>
              <a:solidFill>
                <a:srgbClr val="9BBB59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none" b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76" name="Diamond 75"/>
              <p:cNvSpPr/>
              <p:nvPr/>
            </p:nvSpPr>
            <p:spPr>
              <a:xfrm>
                <a:off x="4013898" y="4446522"/>
                <a:ext cx="349548" cy="282199"/>
              </a:xfrm>
              <a:prstGeom prst="diamond">
                <a:avLst/>
              </a:prstGeom>
              <a:solidFill>
                <a:srgbClr val="9BBB59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none" b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77" name="Diamond 76"/>
              <p:cNvSpPr/>
              <p:nvPr/>
            </p:nvSpPr>
            <p:spPr>
              <a:xfrm>
                <a:off x="4013898" y="4794495"/>
                <a:ext cx="349548" cy="282199"/>
              </a:xfrm>
              <a:prstGeom prst="diamond">
                <a:avLst/>
              </a:prstGeom>
              <a:solidFill>
                <a:srgbClr val="9BBB59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none" b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78" name="Diamond 77"/>
              <p:cNvSpPr/>
              <p:nvPr/>
            </p:nvSpPr>
            <p:spPr>
              <a:xfrm>
                <a:off x="3356090" y="4020926"/>
                <a:ext cx="349548" cy="282199"/>
              </a:xfrm>
              <a:prstGeom prst="diamond">
                <a:avLst/>
              </a:prstGeom>
              <a:solidFill>
                <a:srgbClr val="9BBB59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none" b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79" name="Diamond 78"/>
              <p:cNvSpPr/>
              <p:nvPr/>
            </p:nvSpPr>
            <p:spPr>
              <a:xfrm>
                <a:off x="3356090" y="4390494"/>
                <a:ext cx="349548" cy="282199"/>
              </a:xfrm>
              <a:prstGeom prst="diamond">
                <a:avLst/>
              </a:prstGeom>
              <a:solidFill>
                <a:srgbClr val="9BBB59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none" b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457192" y="3745417"/>
                <a:ext cx="537720" cy="3930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cs typeface="Times New Roman"/>
                  </a:rPr>
                  <a:t>...</a:t>
                </a:r>
                <a:endPara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941074" y="2803457"/>
                <a:ext cx="543316" cy="2453203"/>
              </a:xfrm>
              <a:prstGeom prst="rect">
                <a:avLst/>
              </a:prstGeom>
              <a:solidFill>
                <a:srgbClr val="FFFDDE"/>
              </a:solidFill>
              <a:ln w="12700" cap="flat" cmpd="sng" algn="ctr">
                <a:solidFill>
                  <a:sysClr val="windowText" lastClr="000000"/>
                </a:solidFill>
                <a:prstDash val="sysDash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41074" y="2810794"/>
                <a:ext cx="593912" cy="2646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cs typeface="Times New Roman"/>
                  </a:rPr>
                  <a:t>ES</a:t>
                </a:r>
                <a:r>
                  <a:rPr kumimoji="0" lang="en-US" sz="1200" b="0" i="0" u="none" strike="noStrike" kern="0" cap="none" spc="0" normalizeH="0" baseline="-2500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cs typeface="Times New Roman"/>
                  </a:rPr>
                  <a:t>n</a:t>
                </a:r>
                <a:endPara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401452" y="2288728"/>
              <a:ext cx="263644" cy="1390273"/>
              <a:chOff x="6997103" y="2925624"/>
              <a:chExt cx="433904" cy="2193568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6997103" y="2925624"/>
                <a:ext cx="433904" cy="2193568"/>
              </a:xfrm>
              <a:prstGeom prst="rect">
                <a:avLst/>
              </a:prstGeom>
              <a:solidFill>
                <a:srgbClr val="F79646">
                  <a:lumMod val="20000"/>
                  <a:lumOff val="80000"/>
                </a:srgbClr>
              </a:solidFill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7103059" y="2973929"/>
                <a:ext cx="249616" cy="2085681"/>
              </a:xfrm>
              <a:custGeom>
                <a:avLst/>
                <a:gdLst>
                  <a:gd name="connsiteX0" fmla="*/ 450332 w 459339"/>
                  <a:gd name="connsiteY0" fmla="*/ 0 h 2558099"/>
                  <a:gd name="connsiteX1" fmla="*/ 0 w 459339"/>
                  <a:gd name="connsiteY1" fmla="*/ 657540 h 2558099"/>
                  <a:gd name="connsiteX2" fmla="*/ 450332 w 459339"/>
                  <a:gd name="connsiteY2" fmla="*/ 1297064 h 2558099"/>
                  <a:gd name="connsiteX3" fmla="*/ 9006 w 459339"/>
                  <a:gd name="connsiteY3" fmla="*/ 1918574 h 2558099"/>
                  <a:gd name="connsiteX4" fmla="*/ 459339 w 459339"/>
                  <a:gd name="connsiteY4" fmla="*/ 2558099 h 2558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339" h="2558099">
                    <a:moveTo>
                      <a:pt x="450332" y="0"/>
                    </a:moveTo>
                    <a:cubicBezTo>
                      <a:pt x="225166" y="220681"/>
                      <a:pt x="0" y="441363"/>
                      <a:pt x="0" y="657540"/>
                    </a:cubicBezTo>
                    <a:cubicBezTo>
                      <a:pt x="0" y="873717"/>
                      <a:pt x="448831" y="1086892"/>
                      <a:pt x="450332" y="1297064"/>
                    </a:cubicBezTo>
                    <a:cubicBezTo>
                      <a:pt x="451833" y="1507236"/>
                      <a:pt x="7505" y="1708402"/>
                      <a:pt x="9006" y="1918574"/>
                    </a:cubicBezTo>
                    <a:cubicBezTo>
                      <a:pt x="10507" y="2128746"/>
                      <a:pt x="384284" y="2450011"/>
                      <a:pt x="459339" y="2558099"/>
                    </a:cubicBezTo>
                  </a:path>
                </a:pathLst>
              </a:custGeom>
              <a:noFill/>
              <a:ln w="25400" cap="flat" cmpd="sng" algn="ctr">
                <a:solidFill>
                  <a:srgbClr val="C0504D">
                    <a:lumMod val="50000"/>
                  </a:srgbClr>
                </a:solidFill>
                <a:prstDash val="solid"/>
                <a:tailEnd type="stealth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smtClean="0"/>
              <a:t>IHPCF (05/21/2015)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31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MPI+Argobots</a:t>
            </a:r>
            <a:r>
              <a:rPr lang="en-US" dirty="0"/>
              <a:t>: Data Movement in Distributed Memory Systems with Lightweight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63" y="1143000"/>
            <a:ext cx="5872403" cy="49831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Hybrid runtime of MPI and </a:t>
            </a:r>
            <a:r>
              <a:rPr lang="en-US" dirty="0" err="1"/>
              <a:t>Argobots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lightweight and dynamically adapt to the hardware resources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dirty="0" smtClean="0"/>
              <a:t>Two level of threads provide an explicit semantic for concurrency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Execution Stream </a:t>
            </a:r>
            <a:r>
              <a:rPr lang="en-US" sz="2000" dirty="0" smtClean="0"/>
              <a:t>(ES) provides concurrent execution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User </a:t>
            </a:r>
            <a:r>
              <a:rPr lang="en-US" sz="2000" dirty="0"/>
              <a:t>Level Thread </a:t>
            </a:r>
            <a:r>
              <a:rPr lang="en-US" sz="2000" dirty="0" smtClean="0"/>
              <a:t>(ULT) provides fast context switch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vs. </a:t>
            </a:r>
            <a:r>
              <a:rPr lang="en-US" sz="2000" dirty="0" err="1"/>
              <a:t>MPI+Qthreads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Qthreads</a:t>
            </a:r>
            <a:r>
              <a:rPr lang="en-US" sz="2000" dirty="0"/>
              <a:t> share its ULT among workers, so it can not specify which ULTs run in parallel. </a:t>
            </a:r>
            <a:r>
              <a:rPr lang="en-US" sz="2000" dirty="0" err="1"/>
              <a:t>Argobots</a:t>
            </a:r>
            <a:r>
              <a:rPr lang="en-US" sz="2000" dirty="0"/>
              <a:t> binds ULT to ES for explicit scheduling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Highly optimized context switch in </a:t>
            </a:r>
            <a:r>
              <a:rPr lang="en-US" sz="2000" dirty="0" err="1"/>
              <a:t>Argobots</a:t>
            </a:r>
            <a:endParaRPr lang="en-US" dirty="0" smtClean="0"/>
          </a:p>
        </p:txBody>
      </p:sp>
      <p:grpSp>
        <p:nvGrpSpPr>
          <p:cNvPr id="46" name="Group 45"/>
          <p:cNvGrpSpPr/>
          <p:nvPr/>
        </p:nvGrpSpPr>
        <p:grpSpPr>
          <a:xfrm>
            <a:off x="5859387" y="1280081"/>
            <a:ext cx="3169102" cy="2209349"/>
            <a:chOff x="5859387" y="965778"/>
            <a:chExt cx="3169102" cy="2209349"/>
          </a:xfrm>
        </p:grpSpPr>
        <p:grpSp>
          <p:nvGrpSpPr>
            <p:cNvPr id="47" name="Group 46"/>
            <p:cNvGrpSpPr/>
            <p:nvPr/>
          </p:nvGrpSpPr>
          <p:grpSpPr>
            <a:xfrm>
              <a:off x="5859387" y="972947"/>
              <a:ext cx="1355079" cy="2202180"/>
              <a:chOff x="6319203" y="972947"/>
              <a:chExt cx="1355079" cy="220218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319203" y="972947"/>
                <a:ext cx="1355079" cy="174178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6427932" y="1102481"/>
                <a:ext cx="538797" cy="1612249"/>
                <a:chOff x="6329400" y="1102481"/>
                <a:chExt cx="538797" cy="1612249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6329400" y="1102481"/>
                  <a:ext cx="538797" cy="130330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>
                  <a:off x="6478998" y="1277117"/>
                  <a:ext cx="220346" cy="790118"/>
                  <a:chOff x="6478998" y="1277117"/>
                  <a:chExt cx="220346" cy="790118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sp>
                <p:nvSpPr>
                  <p:cNvPr id="82" name="Rectangle 81"/>
                  <p:cNvSpPr/>
                  <p:nvPr/>
                </p:nvSpPr>
                <p:spPr>
                  <a:xfrm>
                    <a:off x="6478998" y="1277117"/>
                    <a:ext cx="220346" cy="19914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6478998" y="1476265"/>
                    <a:ext cx="220346" cy="19914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6478998" y="1675413"/>
                    <a:ext cx="220346" cy="19914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6478998" y="1868087"/>
                    <a:ext cx="220346" cy="19914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</p:grpSp>
            <p:sp>
              <p:nvSpPr>
                <p:cNvPr id="80" name="Rectangle 79"/>
                <p:cNvSpPr/>
                <p:nvPr/>
              </p:nvSpPr>
              <p:spPr>
                <a:xfrm>
                  <a:off x="6361979" y="2067235"/>
                  <a:ext cx="4668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ULT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6395432" y="2437731"/>
                  <a:ext cx="36425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ES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7053441" y="1102481"/>
                <a:ext cx="538797" cy="1612249"/>
                <a:chOff x="6329400" y="1102481"/>
                <a:chExt cx="538797" cy="1612249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6329400" y="1102481"/>
                  <a:ext cx="538797" cy="130330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6478998" y="1476265"/>
                  <a:ext cx="220346" cy="590970"/>
                  <a:chOff x="6478998" y="1476265"/>
                  <a:chExt cx="220346" cy="59097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6478998" y="1476265"/>
                    <a:ext cx="220346" cy="19914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6478998" y="1675413"/>
                    <a:ext cx="220346" cy="19914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6478998" y="1868087"/>
                    <a:ext cx="220346" cy="19914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</p:grpSp>
            <p:sp>
              <p:nvSpPr>
                <p:cNvPr id="73" name="Rectangle 72"/>
                <p:cNvSpPr/>
                <p:nvPr/>
              </p:nvSpPr>
              <p:spPr>
                <a:xfrm>
                  <a:off x="6361979" y="2067235"/>
                  <a:ext cx="4668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ULT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6395432" y="2437731"/>
                  <a:ext cx="36425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ES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70" name="Rectangle 69"/>
              <p:cNvSpPr/>
              <p:nvPr/>
            </p:nvSpPr>
            <p:spPr>
              <a:xfrm>
                <a:off x="6319203" y="2713298"/>
                <a:ext cx="1355079" cy="46182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MPI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673410" y="965778"/>
              <a:ext cx="1355079" cy="2202180"/>
              <a:chOff x="6319203" y="972947"/>
              <a:chExt cx="1355079" cy="220218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319203" y="972947"/>
                <a:ext cx="1355079" cy="174178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6427932" y="1102481"/>
                <a:ext cx="538797" cy="1612249"/>
                <a:chOff x="6329400" y="1102481"/>
                <a:chExt cx="538797" cy="1612249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6329400" y="1102481"/>
                  <a:ext cx="538797" cy="130330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grpSp>
              <p:nvGrpSpPr>
                <p:cNvPr id="62" name="Group 61"/>
                <p:cNvGrpSpPr/>
                <p:nvPr/>
              </p:nvGrpSpPr>
              <p:grpSpPr>
                <a:xfrm>
                  <a:off x="6478998" y="1675413"/>
                  <a:ext cx="220346" cy="391822"/>
                  <a:chOff x="6478998" y="1675413"/>
                  <a:chExt cx="220346" cy="391822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78998" y="1675413"/>
                    <a:ext cx="220346" cy="19914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6478998" y="1868087"/>
                    <a:ext cx="220346" cy="19914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</p:grpSp>
            <p:sp>
              <p:nvSpPr>
                <p:cNvPr id="63" name="Rectangle 62"/>
                <p:cNvSpPr/>
                <p:nvPr/>
              </p:nvSpPr>
              <p:spPr>
                <a:xfrm>
                  <a:off x="6361979" y="2067235"/>
                  <a:ext cx="4668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ULT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6395432" y="2437731"/>
                  <a:ext cx="36425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ES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7053441" y="1102481"/>
                <a:ext cx="538797" cy="1612249"/>
                <a:chOff x="6329400" y="1102481"/>
                <a:chExt cx="538797" cy="1612249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6329400" y="1102481"/>
                  <a:ext cx="538797" cy="130330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grpSp>
              <p:nvGrpSpPr>
                <p:cNvPr id="55" name="Group 54"/>
                <p:cNvGrpSpPr/>
                <p:nvPr/>
              </p:nvGrpSpPr>
              <p:grpSpPr>
                <a:xfrm>
                  <a:off x="6478998" y="1476265"/>
                  <a:ext cx="220346" cy="590970"/>
                  <a:chOff x="6478998" y="1476265"/>
                  <a:chExt cx="220346" cy="59097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sp>
                <p:nvSpPr>
                  <p:cNvPr id="58" name="Rectangle 57"/>
                  <p:cNvSpPr/>
                  <p:nvPr/>
                </p:nvSpPr>
                <p:spPr>
                  <a:xfrm>
                    <a:off x="6478998" y="1476265"/>
                    <a:ext cx="220346" cy="19914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6478998" y="1675413"/>
                    <a:ext cx="220346" cy="199148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6478998" y="1868087"/>
                    <a:ext cx="220346" cy="19914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</p:grpSp>
            <p:sp>
              <p:nvSpPr>
                <p:cNvPr id="56" name="Rectangle 55"/>
                <p:cNvSpPr/>
                <p:nvPr/>
              </p:nvSpPr>
              <p:spPr>
                <a:xfrm>
                  <a:off x="6361979" y="2067235"/>
                  <a:ext cx="4668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ULT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6395432" y="2437731"/>
                  <a:ext cx="36425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ES</a:t>
                  </a:r>
                  <a:endPara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53" name="Rectangle 52"/>
              <p:cNvSpPr/>
              <p:nvPr/>
            </p:nvSpPr>
            <p:spPr>
              <a:xfrm>
                <a:off x="6319203" y="2713298"/>
                <a:ext cx="1355079" cy="4618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MPI</a:t>
                </a:r>
              </a:p>
            </p:txBody>
          </p:sp>
        </p:grpSp>
        <p:sp>
          <p:nvSpPr>
            <p:cNvPr id="49" name="Left-Right Arrow 48"/>
            <p:cNvSpPr/>
            <p:nvPr/>
          </p:nvSpPr>
          <p:spPr bwMode="auto">
            <a:xfrm>
              <a:off x="7081644" y="2770907"/>
              <a:ext cx="689281" cy="304800"/>
            </a:xfrm>
            <a:prstGeom prst="leftRightArrow">
              <a:avLst/>
            </a:prstGeom>
            <a:solidFill>
              <a:srgbClr val="FFFFFF"/>
            </a:solidFill>
            <a:ln w="28575" cap="flat" cmpd="sng" algn="ctr">
              <a:solidFill>
                <a:srgbClr val="17375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  <a:latin typeface="Calibri" pitchFamily="34" charset="0"/>
              </a:endParaRPr>
            </a:p>
          </p:txBody>
        </p:sp>
      </p:grpSp>
      <p:sp>
        <p:nvSpPr>
          <p:cNvPr id="86" name="Rectangle 85"/>
          <p:cNvSpPr/>
          <p:nvPr/>
        </p:nvSpPr>
        <p:spPr>
          <a:xfrm>
            <a:off x="6497233" y="970563"/>
            <a:ext cx="8115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Process</a:t>
            </a:r>
            <a:endParaRPr lang="en-US" sz="16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234607" y="941527"/>
            <a:ext cx="8115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Process</a:t>
            </a:r>
            <a:endParaRPr lang="en-US" sz="16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6388548" y="3827390"/>
            <a:ext cx="2606888" cy="2553668"/>
            <a:chOff x="5334000" y="1483684"/>
            <a:chExt cx="3841059" cy="5157576"/>
          </a:xfrm>
        </p:grpSpPr>
        <p:sp>
          <p:nvSpPr>
            <p:cNvPr id="89" name="Rectangle 88"/>
            <p:cNvSpPr/>
            <p:nvPr/>
          </p:nvSpPr>
          <p:spPr>
            <a:xfrm>
              <a:off x="5578514" y="1483684"/>
              <a:ext cx="670143" cy="6403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Worker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07355" y="1483684"/>
              <a:ext cx="670143" cy="6403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Worker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6012648" y="2383833"/>
              <a:ext cx="670143" cy="642754"/>
              <a:chOff x="5922736" y="2282691"/>
              <a:chExt cx="670143" cy="642754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5922736" y="2282691"/>
                <a:ext cx="670143" cy="16226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400" kern="0" dirty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5922736" y="2438650"/>
                <a:ext cx="670143" cy="16226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400" kern="0" dirty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5922736" y="2600915"/>
                <a:ext cx="670143" cy="16226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400" kern="0" dirty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5922736" y="2763180"/>
                <a:ext cx="670143" cy="16226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400" kern="0" dirty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6014769" y="3026030"/>
              <a:ext cx="670143" cy="318224"/>
              <a:chOff x="5922736" y="2282691"/>
              <a:chExt cx="670143" cy="318224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5922736" y="2282691"/>
                <a:ext cx="670143" cy="16226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400" kern="0" dirty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5922736" y="2438650"/>
                <a:ext cx="670143" cy="16226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400" kern="0" dirty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</p:grpSp>
        <p:cxnSp>
          <p:nvCxnSpPr>
            <p:cNvPr id="93" name="Straight Connector 92"/>
            <p:cNvCxnSpPr>
              <a:stCxn id="89" idx="2"/>
              <a:endCxn id="115" idx="0"/>
            </p:cNvCxnSpPr>
            <p:nvPr/>
          </p:nvCxnSpPr>
          <p:spPr>
            <a:xfrm>
              <a:off x="5913586" y="2123985"/>
              <a:ext cx="434134" cy="259848"/>
            </a:xfrm>
            <a:prstGeom prst="line">
              <a:avLst/>
            </a:prstGeom>
            <a:ln>
              <a:solidFill>
                <a:schemeClr val="tx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90" idx="2"/>
              <a:endCxn id="115" idx="0"/>
            </p:cNvCxnSpPr>
            <p:nvPr/>
          </p:nvCxnSpPr>
          <p:spPr>
            <a:xfrm flipH="1">
              <a:off x="6347720" y="2123985"/>
              <a:ext cx="394707" cy="259848"/>
            </a:xfrm>
            <a:prstGeom prst="line">
              <a:avLst/>
            </a:prstGeom>
            <a:ln>
              <a:solidFill>
                <a:schemeClr val="tx2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5925132" y="3340679"/>
              <a:ext cx="1575532" cy="5594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ULT (</a:t>
              </a:r>
              <a:r>
                <a:rPr lang="en-US" sz="1200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qthread</a:t>
              </a:r>
              <a:r>
                <a:rPr 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486693" y="4315912"/>
              <a:ext cx="887299" cy="13033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733054" y="4490548"/>
              <a:ext cx="362869" cy="199148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400" kern="0" smtClea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733054" y="4689696"/>
              <a:ext cx="362869" cy="199148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400" kern="0" smtClea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733054" y="4888844"/>
              <a:ext cx="362869" cy="199148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400" kern="0" smtClea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733054" y="5081518"/>
              <a:ext cx="362869" cy="199148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400" kern="0" smtClea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638761" y="5142555"/>
              <a:ext cx="687936" cy="5594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ULT</a:t>
              </a:r>
              <a:endParaRPr 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733054" y="5552510"/>
              <a:ext cx="536699" cy="5594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ES</a:t>
              </a:r>
              <a:endParaRPr 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683659" y="4315912"/>
              <a:ext cx="887299" cy="13033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930020" y="4490548"/>
              <a:ext cx="362869" cy="199148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400" kern="0" smtClea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930020" y="4689696"/>
              <a:ext cx="362869" cy="199148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400" kern="0" smtClea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930020" y="4888844"/>
              <a:ext cx="362869" cy="199148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400" kern="0" smtClea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930020" y="5081518"/>
              <a:ext cx="362869" cy="199148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400" kern="0" smtClea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835727" y="5142555"/>
              <a:ext cx="687936" cy="5594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ULT</a:t>
              </a:r>
              <a:endParaRPr 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930020" y="5532780"/>
              <a:ext cx="536699" cy="5594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ES</a:t>
              </a:r>
              <a:endParaRPr 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5334000" y="3925455"/>
              <a:ext cx="2932545" cy="0"/>
            </a:xfrm>
            <a:prstGeom prst="line">
              <a:avLst/>
            </a:prstGeom>
            <a:ln>
              <a:solidFill>
                <a:srgbClr val="1F497D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7473157" y="1483684"/>
              <a:ext cx="1626405" cy="7459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Qthreads</a:t>
              </a:r>
              <a:endParaRPr lang="en-US" b="1" dirty="0" smtClean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561440" y="5895330"/>
              <a:ext cx="1613619" cy="7459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Argobots</a:t>
              </a:r>
              <a:endParaRPr lang="en-US" b="1" dirty="0" smtClean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6242538" y="3702539"/>
            <a:ext cx="2752898" cy="2751260"/>
          </a:xfrm>
          <a:prstGeom prst="roundRect">
            <a:avLst>
              <a:gd name="adj" fmla="val 10631"/>
            </a:avLst>
          </a:prstGeom>
          <a:noFill/>
          <a:ln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smtClean="0"/>
              <a:t>IHPCF (05/21/2015)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76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08121"/>
          </a:xfrm>
        </p:spPr>
        <p:txBody>
          <a:bodyPr/>
          <a:lstStyle/>
          <a:p>
            <a:r>
              <a:rPr lang="en-US" dirty="0" smtClean="0"/>
              <a:t>Application: HPCG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432" y="966746"/>
            <a:ext cx="3946059" cy="515941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 smtClean="0"/>
              <a:t>High Performance Conjugate Gradient (HPCG)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S</a:t>
            </a:r>
            <a:r>
              <a:rPr lang="en-US" sz="2000" dirty="0" smtClean="0"/>
              <a:t>olves </a:t>
            </a:r>
            <a:r>
              <a:rPr lang="en-US" sz="2000" i="1" dirty="0" smtClean="0">
                <a:latin typeface="Times New Roman"/>
                <a:cs typeface="Times New Roman"/>
              </a:rPr>
              <a:t>Ax=b</a:t>
            </a:r>
            <a:r>
              <a:rPr lang="en-US" sz="2000" dirty="0" smtClean="0"/>
              <a:t>, large and sparse matrix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Models 3D PDE. 27</a:t>
            </a:r>
            <a:r>
              <a:rPr lang="en-US" sz="2000" dirty="0"/>
              <a:t>-point </a:t>
            </a:r>
            <a:r>
              <a:rPr lang="en-US" sz="2000" dirty="0" smtClean="0"/>
              <a:t>stencil, communicate with up </a:t>
            </a:r>
            <a:r>
              <a:rPr lang="en-US" sz="2000" dirty="0"/>
              <a:t>to 26 </a:t>
            </a:r>
            <a:r>
              <a:rPr lang="en-US" sz="2000" dirty="0" smtClean="0"/>
              <a:t>neighbors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Key Communication Patterns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Global collective communication</a:t>
            </a:r>
          </a:p>
          <a:p>
            <a:pPr lvl="2">
              <a:lnSpc>
                <a:spcPct val="110000"/>
              </a:lnSpc>
            </a:pPr>
            <a:r>
              <a:rPr lang="en-US" sz="1600" dirty="0" err="1" smtClean="0">
                <a:solidFill>
                  <a:srgbClr val="000000"/>
                </a:solidFill>
              </a:rPr>
              <a:t>MPI_Allreduce</a:t>
            </a:r>
            <a:r>
              <a:rPr lang="en-US" sz="1600" dirty="0" smtClean="0">
                <a:solidFill>
                  <a:srgbClr val="000000"/>
                </a:solidFill>
              </a:rPr>
              <a:t> of local dot product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>
                <a:solidFill>
                  <a:srgbClr val="008000"/>
                </a:solidFill>
              </a:rPr>
              <a:t>Neighborhood communication</a:t>
            </a:r>
          </a:p>
          <a:p>
            <a:pPr lvl="2">
              <a:lnSpc>
                <a:spcPct val="11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halo exchange with neighbors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36709" y="611032"/>
            <a:ext cx="1722431" cy="1882623"/>
            <a:chOff x="5993411" y="786622"/>
            <a:chExt cx="1722431" cy="1882623"/>
          </a:xfrm>
        </p:grpSpPr>
        <p:sp>
          <p:nvSpPr>
            <p:cNvPr id="6" name="Parallelogram 5"/>
            <p:cNvSpPr/>
            <p:nvPr/>
          </p:nvSpPr>
          <p:spPr>
            <a:xfrm>
              <a:off x="6028513" y="823248"/>
              <a:ext cx="1646590" cy="638176"/>
            </a:xfrm>
            <a:prstGeom prst="parallelogram">
              <a:avLst>
                <a:gd name="adj" fmla="val 75070"/>
              </a:avLst>
            </a:prstGeom>
            <a:noFill/>
            <a:ln w="28575" cmpd="sng"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6" idx="5"/>
              <a:endCxn id="6" idx="2"/>
            </p:cNvCxnSpPr>
            <p:nvPr/>
          </p:nvCxnSpPr>
          <p:spPr>
            <a:xfrm>
              <a:off x="6268052" y="1142336"/>
              <a:ext cx="1167512" cy="0"/>
            </a:xfrm>
            <a:prstGeom prst="line">
              <a:avLst/>
            </a:prstGeom>
            <a:ln w="12700" cmpd="sng">
              <a:solidFill>
                <a:srgbClr val="1F497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6" idx="3"/>
              <a:endCxn id="6" idx="1"/>
            </p:cNvCxnSpPr>
            <p:nvPr/>
          </p:nvCxnSpPr>
          <p:spPr>
            <a:xfrm flipV="1">
              <a:off x="6612269" y="823248"/>
              <a:ext cx="479078" cy="638176"/>
            </a:xfrm>
            <a:prstGeom prst="line">
              <a:avLst/>
            </a:prstGeom>
            <a:ln w="12700" cmpd="sng">
              <a:solidFill>
                <a:srgbClr val="1F497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Parallelogram 8"/>
            <p:cNvSpPr/>
            <p:nvPr/>
          </p:nvSpPr>
          <p:spPr>
            <a:xfrm>
              <a:off x="6028513" y="1409608"/>
              <a:ext cx="1646590" cy="638176"/>
            </a:xfrm>
            <a:prstGeom prst="parallelogram">
              <a:avLst>
                <a:gd name="adj" fmla="val 75070"/>
              </a:avLst>
            </a:prstGeom>
            <a:noFill/>
            <a:ln>
              <a:solidFill>
                <a:srgbClr val="1F497D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9" idx="5"/>
              <a:endCxn id="9" idx="2"/>
            </p:cNvCxnSpPr>
            <p:nvPr/>
          </p:nvCxnSpPr>
          <p:spPr>
            <a:xfrm>
              <a:off x="6268052" y="1728696"/>
              <a:ext cx="1167512" cy="0"/>
            </a:xfrm>
            <a:prstGeom prst="line">
              <a:avLst/>
            </a:prstGeom>
            <a:ln w="12700" cmpd="sng">
              <a:solidFill>
                <a:srgbClr val="1F497D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9" idx="3"/>
              <a:endCxn id="9" idx="1"/>
            </p:cNvCxnSpPr>
            <p:nvPr/>
          </p:nvCxnSpPr>
          <p:spPr>
            <a:xfrm flipV="1">
              <a:off x="6612269" y="1409608"/>
              <a:ext cx="479078" cy="638176"/>
            </a:xfrm>
            <a:prstGeom prst="line">
              <a:avLst/>
            </a:prstGeom>
            <a:ln w="12700" cmpd="sng">
              <a:solidFill>
                <a:srgbClr val="1F497D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 11"/>
            <p:cNvSpPr/>
            <p:nvPr/>
          </p:nvSpPr>
          <p:spPr>
            <a:xfrm>
              <a:off x="6028513" y="1995968"/>
              <a:ext cx="1646590" cy="638176"/>
            </a:xfrm>
            <a:prstGeom prst="parallelogram">
              <a:avLst>
                <a:gd name="adj" fmla="val 75070"/>
              </a:avLst>
            </a:prstGeom>
            <a:noFill/>
            <a:ln>
              <a:solidFill>
                <a:srgbClr val="1F497D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2" idx="5"/>
              <a:endCxn id="12" idx="2"/>
            </p:cNvCxnSpPr>
            <p:nvPr/>
          </p:nvCxnSpPr>
          <p:spPr>
            <a:xfrm>
              <a:off x="6268052" y="2315056"/>
              <a:ext cx="1167512" cy="0"/>
            </a:xfrm>
            <a:prstGeom prst="line">
              <a:avLst/>
            </a:prstGeom>
            <a:ln w="12700" cmpd="sng">
              <a:solidFill>
                <a:srgbClr val="1F497D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2" idx="3"/>
              <a:endCxn id="12" idx="1"/>
            </p:cNvCxnSpPr>
            <p:nvPr/>
          </p:nvCxnSpPr>
          <p:spPr>
            <a:xfrm flipV="1">
              <a:off x="6612269" y="1995968"/>
              <a:ext cx="479078" cy="638176"/>
            </a:xfrm>
            <a:prstGeom prst="line">
              <a:avLst/>
            </a:prstGeom>
            <a:ln w="12700" cmpd="sng">
              <a:solidFill>
                <a:srgbClr val="1F497D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2" idx="3"/>
              <a:endCxn id="6" idx="3"/>
            </p:cNvCxnSpPr>
            <p:nvPr/>
          </p:nvCxnSpPr>
          <p:spPr>
            <a:xfrm flipV="1">
              <a:off x="6612269" y="1461424"/>
              <a:ext cx="0" cy="1172720"/>
            </a:xfrm>
            <a:prstGeom prst="line">
              <a:avLst/>
            </a:prstGeom>
            <a:ln w="12700" cmpd="sng">
              <a:solidFill>
                <a:srgbClr val="1F497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034504" y="1461424"/>
              <a:ext cx="0" cy="1172720"/>
            </a:xfrm>
            <a:prstGeom prst="line">
              <a:avLst/>
            </a:prstGeom>
            <a:ln w="28575" cmpd="sng">
              <a:solidFill>
                <a:srgbClr val="1F497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201663" y="1461424"/>
              <a:ext cx="0" cy="1172720"/>
            </a:xfrm>
            <a:prstGeom prst="line">
              <a:avLst/>
            </a:prstGeom>
            <a:ln w="28575" cmpd="sng">
              <a:solidFill>
                <a:srgbClr val="1F497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675103" y="823248"/>
              <a:ext cx="0" cy="1172720"/>
            </a:xfrm>
            <a:prstGeom prst="line">
              <a:avLst/>
            </a:prstGeom>
            <a:ln w="12700" cmpd="sng">
              <a:solidFill>
                <a:srgbClr val="1F497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7091347" y="823248"/>
              <a:ext cx="0" cy="1172720"/>
            </a:xfrm>
            <a:prstGeom prst="line">
              <a:avLst/>
            </a:prstGeom>
            <a:ln w="12700" cmpd="sng">
              <a:solidFill>
                <a:srgbClr val="1F497D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506402" y="823248"/>
              <a:ext cx="0" cy="1172720"/>
            </a:xfrm>
            <a:prstGeom prst="line">
              <a:avLst/>
            </a:prstGeom>
            <a:ln w="12700" cmpd="sng">
              <a:solidFill>
                <a:srgbClr val="1F497D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7435564" y="1143000"/>
              <a:ext cx="0" cy="1172720"/>
            </a:xfrm>
            <a:prstGeom prst="line">
              <a:avLst/>
            </a:prstGeom>
            <a:ln w="12700" cmpd="sng">
              <a:solidFill>
                <a:srgbClr val="1F497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268052" y="1142336"/>
              <a:ext cx="0" cy="1172720"/>
            </a:xfrm>
            <a:prstGeom prst="line">
              <a:avLst/>
            </a:prstGeom>
            <a:ln w="12700" cmpd="sng">
              <a:solidFill>
                <a:srgbClr val="1F497D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6858000" y="1142336"/>
              <a:ext cx="0" cy="1172720"/>
            </a:xfrm>
            <a:prstGeom prst="line">
              <a:avLst/>
            </a:prstGeom>
            <a:ln w="12700" cmpd="sng">
              <a:solidFill>
                <a:srgbClr val="1F497D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34504" y="2632620"/>
              <a:ext cx="1167159" cy="1524"/>
            </a:xfrm>
            <a:prstGeom prst="line">
              <a:avLst/>
            </a:prstGeom>
            <a:ln w="28575" cmpd="sng">
              <a:solidFill>
                <a:srgbClr val="1F497D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028513" y="2047784"/>
              <a:ext cx="1167512" cy="0"/>
            </a:xfrm>
            <a:prstGeom prst="line">
              <a:avLst/>
            </a:prstGeom>
            <a:ln w="12700" cmpd="sng">
              <a:solidFill>
                <a:srgbClr val="1F497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7201663" y="1403258"/>
              <a:ext cx="479078" cy="638176"/>
            </a:xfrm>
            <a:prstGeom prst="line">
              <a:avLst/>
            </a:prstGeom>
            <a:ln w="12700" cmpd="sng">
              <a:solidFill>
                <a:srgbClr val="1F497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7201663" y="1995968"/>
              <a:ext cx="479078" cy="638176"/>
            </a:xfrm>
            <a:prstGeom prst="line">
              <a:avLst/>
            </a:prstGeom>
            <a:ln w="28575" cmpd="sng">
              <a:solidFill>
                <a:srgbClr val="1F497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7680741" y="821724"/>
              <a:ext cx="0" cy="1172720"/>
            </a:xfrm>
            <a:prstGeom prst="line">
              <a:avLst/>
            </a:prstGeom>
            <a:ln w="28575" cmpd="sng">
              <a:solidFill>
                <a:srgbClr val="1F497D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6813326" y="1696787"/>
              <a:ext cx="70203" cy="702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400462" y="1696787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640001" y="788146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166561" y="1426322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400462" y="1107234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166561" y="1995968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645639" y="1374506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645639" y="1959342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400462" y="2279954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166561" y="2599042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822898" y="1107898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826026" y="2277443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577167" y="2599042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993411" y="2597518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056245" y="1957691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056245" y="1374506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056245" y="786622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577167" y="2012682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577167" y="1426322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6232950" y="2277443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471300" y="1957691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471300" y="788146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996227" y="1423147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993411" y="2006332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232950" y="1693594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232950" y="1107898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471300" y="1374506"/>
              <a:ext cx="70203" cy="70203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49040" y="1711412"/>
              <a:ext cx="559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solidFill>
                    <a:schemeClr val="tx2"/>
                  </a:solidFill>
                  <a:latin typeface="Times"/>
                  <a:cs typeface="Times"/>
                </a:rPr>
                <a:t>(</a:t>
              </a:r>
              <a:r>
                <a:rPr lang="en-US" sz="1200" i="1" dirty="0" err="1" smtClean="0">
                  <a:solidFill>
                    <a:schemeClr val="tx2"/>
                  </a:solidFill>
                  <a:latin typeface="Times"/>
                  <a:cs typeface="Times"/>
                </a:rPr>
                <a:t>i,j,k</a:t>
              </a:r>
              <a:r>
                <a:rPr lang="en-US" sz="1200" i="1" dirty="0" smtClean="0">
                  <a:solidFill>
                    <a:schemeClr val="tx2"/>
                  </a:solidFill>
                  <a:latin typeface="Times"/>
                  <a:cs typeface="Times"/>
                </a:rPr>
                <a:t>)</a:t>
              </a:r>
              <a:endParaRPr lang="en-US" sz="1200" i="1" dirty="0">
                <a:solidFill>
                  <a:schemeClr val="tx2"/>
                </a:solidFill>
                <a:latin typeface="Times"/>
                <a:cs typeface="Times"/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6718912" y="999223"/>
            <a:ext cx="855206" cy="1083073"/>
          </a:xfrm>
          <a:prstGeom prst="rect">
            <a:avLst/>
          </a:prstGeom>
          <a:solidFill>
            <a:srgbClr val="C6D9F1"/>
          </a:solidFill>
          <a:ln>
            <a:solidFill>
              <a:srgbClr val="1F497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>
            <a:off x="6248463" y="1270589"/>
            <a:ext cx="351018" cy="266703"/>
          </a:xfrm>
          <a:prstGeom prst="rightArrow">
            <a:avLst>
              <a:gd name="adj1" fmla="val 50000"/>
              <a:gd name="adj2" fmla="val 64358"/>
            </a:avLst>
          </a:prstGeom>
          <a:noFill/>
          <a:ln>
            <a:solidFill>
              <a:srgbClr val="1F497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574119" y="1001476"/>
            <a:ext cx="421220" cy="1083073"/>
          </a:xfrm>
          <a:prstGeom prst="rect">
            <a:avLst/>
          </a:prstGeom>
          <a:solidFill>
            <a:srgbClr val="FB9CC0">
              <a:alpha val="40000"/>
            </a:srgbClr>
          </a:solidFill>
          <a:ln>
            <a:solidFill>
              <a:srgbClr val="1F497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342397" y="702480"/>
            <a:ext cx="76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external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6644153" y="709030"/>
            <a:ext cx="7330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internal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7920502" y="2079690"/>
            <a:ext cx="922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 x = y</a:t>
            </a:r>
            <a:endParaRPr lang="en-US" i="1" dirty="0"/>
          </a:p>
        </p:txBody>
      </p:sp>
      <p:sp>
        <p:nvSpPr>
          <p:cNvPr id="63" name="Rectangle 62"/>
          <p:cNvSpPr/>
          <p:nvPr/>
        </p:nvSpPr>
        <p:spPr>
          <a:xfrm>
            <a:off x="8249849" y="1002511"/>
            <a:ext cx="162153" cy="10830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1F497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249849" y="1782101"/>
            <a:ext cx="162153" cy="29759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rgbClr val="1F497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744230" y="1001847"/>
            <a:ext cx="162153" cy="1083073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7995339" y="1198916"/>
            <a:ext cx="263495" cy="247877"/>
          </a:xfrm>
          <a:prstGeom prst="mathMultiply">
            <a:avLst/>
          </a:prstGeom>
          <a:solidFill>
            <a:schemeClr val="tx2"/>
          </a:solidFill>
          <a:ln>
            <a:solidFill>
              <a:srgbClr val="1F497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Equal 66"/>
          <p:cNvSpPr/>
          <p:nvPr/>
        </p:nvSpPr>
        <p:spPr>
          <a:xfrm>
            <a:off x="8482209" y="1198916"/>
            <a:ext cx="197846" cy="247877"/>
          </a:xfrm>
          <a:prstGeom prst="mathEqual">
            <a:avLst/>
          </a:prstGeom>
          <a:solidFill>
            <a:srgbClr val="1F497D"/>
          </a:solidFill>
          <a:ln>
            <a:solidFill>
              <a:srgbClr val="1F497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67728" y="2560169"/>
            <a:ext cx="4235451" cy="3970318"/>
          </a:xfrm>
          <a:prstGeom prst="rect">
            <a:avLst/>
          </a:prstGeom>
          <a:solidFill>
            <a:srgbClr val="C6D9F1">
              <a:alpha val="20000"/>
            </a:srgbClr>
          </a:solidFill>
          <a:ln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for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k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[1: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max_iter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]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&amp;&amp;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normr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&gt; tolerance: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MG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(A, r, z)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if k == 1: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    WAXPBY(1.0, z, 0.0, z, p);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    DDOT(r, z,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rtz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else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    DDOT(r, z,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rtz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    WAXPBY(1.0, z, beta, p, p); </a:t>
            </a:r>
          </a:p>
          <a:p>
            <a:r>
              <a:rPr lang="en-US" dirty="0" smtClean="0">
                <a:solidFill>
                  <a:srgbClr val="008000"/>
                </a:solidFill>
                <a:latin typeface="Times New Roman"/>
                <a:cs typeface="Times New Roman"/>
              </a:rPr>
              <a:t>    </a:t>
            </a:r>
            <a:r>
              <a:rPr lang="en-US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SpMV</a:t>
            </a:r>
            <a:r>
              <a:rPr lang="en-US" dirty="0" smtClean="0">
                <a:solidFill>
                  <a:srgbClr val="008000"/>
                </a:solidFill>
                <a:latin typeface="Times New Roman"/>
                <a:cs typeface="Times New Roman"/>
              </a:rPr>
              <a:t>(A, p, </a:t>
            </a:r>
            <a:r>
              <a:rPr lang="en-US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Ap</a:t>
            </a:r>
            <a:r>
              <a:rPr lang="en-US" dirty="0" smtClean="0">
                <a:solidFill>
                  <a:srgbClr val="008000"/>
                </a:solidFill>
                <a:latin typeface="Times New Roman"/>
                <a:cs typeface="Times New Roman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DDOT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(p,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Ap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pAp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WAXPBY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(1.0, x, alpha, p, x)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WAXPBY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(1,0, r, -alpha,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Ap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, r)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DDOT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(r, r, </a:t>
            </a:r>
            <a:r>
              <a:rPr lang="en-US" dirty="0" err="1">
                <a:solidFill>
                  <a:srgbClr val="FF0000"/>
                </a:solidFill>
                <a:latin typeface="Times New Roman"/>
                <a:cs typeface="Times New Roman"/>
              </a:rPr>
              <a:t>normr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normr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sqrt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normr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);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533318" y="6485714"/>
            <a:ext cx="2099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Simplified main loop in HPCG</a:t>
            </a:r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721968" y="6024049"/>
            <a:ext cx="1073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HPCG</a:t>
            </a:r>
          </a:p>
        </p:txBody>
      </p:sp>
      <p:sp>
        <p:nvSpPr>
          <p:cNvPr id="69" name="Footer Placeholder 6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smtClean="0"/>
              <a:t>IHPCF (05/21/2015)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4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2" y="1078454"/>
            <a:ext cx="4522468" cy="529984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 smtClean="0"/>
              <a:t>Hiding </a:t>
            </a:r>
            <a:r>
              <a:rPr lang="en-US" sz="2000" dirty="0" smtClean="0">
                <a:solidFill>
                  <a:srgbClr val="FF0000"/>
                </a:solidFill>
              </a:rPr>
              <a:t>Global Collective Communication</a:t>
            </a:r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ult_ddot</a:t>
            </a:r>
            <a:r>
              <a:rPr lang="en-US" sz="2000" dirty="0" smtClean="0"/>
              <a:t>: a wrapper of DDOT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overlap communication and computation between iterations: </a:t>
            </a:r>
            <a:r>
              <a:rPr lang="en-US" sz="2000" dirty="0" err="1" smtClean="0"/>
              <a:t>ult_ddot</a:t>
            </a:r>
            <a:r>
              <a:rPr lang="en-US" sz="2000" dirty="0" smtClean="0"/>
              <a:t> (in iteration </a:t>
            </a:r>
            <a:r>
              <a:rPr lang="en-US" sz="2000" dirty="0" err="1" smtClean="0"/>
              <a:t>i</a:t>
            </a:r>
            <a:r>
              <a:rPr lang="en-US" sz="2000" dirty="0" smtClean="0"/>
              <a:t>) and MG (in iteration i+1)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fork a ULT to do </a:t>
            </a:r>
            <a:r>
              <a:rPr lang="en-US" sz="2000" dirty="0" err="1" smtClean="0"/>
              <a:t>ult_ddot</a:t>
            </a:r>
            <a:r>
              <a:rPr lang="en-US" sz="2000" dirty="0" smtClean="0"/>
              <a:t> and join in the next iteration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Hiding </a:t>
            </a:r>
            <a:r>
              <a:rPr lang="en-US" sz="2000" dirty="0" smtClean="0">
                <a:solidFill>
                  <a:srgbClr val="008000"/>
                </a:solidFill>
              </a:rPr>
              <a:t>Neighborhood Communication</a:t>
            </a:r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ult_spmv</a:t>
            </a:r>
            <a:r>
              <a:rPr lang="en-US" sz="2000" dirty="0" smtClean="0"/>
              <a:t>: </a:t>
            </a:r>
            <a:r>
              <a:rPr lang="en-US" sz="2000" dirty="0" err="1" smtClean="0"/>
              <a:t>spmv</a:t>
            </a:r>
            <a:r>
              <a:rPr lang="en-US" sz="2000" dirty="0" smtClean="0"/>
              <a:t> for one neighbor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for each neighbor, fork a </a:t>
            </a:r>
            <a:r>
              <a:rPr lang="en-US" sz="2000" dirty="0"/>
              <a:t>ULT </a:t>
            </a:r>
            <a:r>
              <a:rPr lang="en-US" sz="2000" dirty="0" smtClean="0"/>
              <a:t>to do halo </a:t>
            </a:r>
            <a:r>
              <a:rPr lang="en-US" sz="2000" dirty="0"/>
              <a:t>exchange and a small part of </a:t>
            </a:r>
            <a:r>
              <a:rPr lang="en-US" sz="2000" dirty="0" err="1" smtClean="0"/>
              <a:t>SpMV</a:t>
            </a:r>
            <a:r>
              <a:rPr lang="en-US" sz="2000" dirty="0" smtClean="0"/>
              <a:t> (communication)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main </a:t>
            </a:r>
            <a:r>
              <a:rPr lang="en-US" sz="2000" dirty="0"/>
              <a:t>ULT computes local </a:t>
            </a:r>
            <a:r>
              <a:rPr lang="en-US" sz="2000" dirty="0" err="1" smtClean="0"/>
              <a:t>spmv</a:t>
            </a:r>
            <a:r>
              <a:rPr lang="en-US" sz="2000" dirty="0" smtClean="0"/>
              <a:t> (computation)</a:t>
            </a:r>
            <a:endParaRPr lang="en-US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4627110" y="1207539"/>
            <a:ext cx="4364490" cy="2031325"/>
          </a:xfrm>
          <a:prstGeom prst="rect">
            <a:avLst/>
          </a:prstGeom>
          <a:solidFill>
            <a:srgbClr val="C6D9F1">
              <a:alpha val="20000"/>
            </a:srgbClr>
          </a:solidFill>
          <a:ln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for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k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[1: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max_iter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]: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MG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(A, r, z)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if k &gt; 1: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    </a:t>
            </a:r>
            <a:r>
              <a:rPr lang="en-US" b="1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ult_join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(</a:t>
            </a:r>
            <a:r>
              <a:rPr lang="en-US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thread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   if (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normr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&lt;= tolerance) break;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……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</a:t>
            </a:r>
            <a:r>
              <a:rPr lang="en-US" b="1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ult_fork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ult_ddot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&amp;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param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&amp;</a:t>
            </a:r>
            <a:r>
              <a:rPr lang="en-US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thread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57200" y="278141"/>
            <a:ext cx="7403759" cy="636259"/>
          </a:xfrm>
        </p:spPr>
        <p:txBody>
          <a:bodyPr/>
          <a:lstStyle/>
          <a:p>
            <a:r>
              <a:rPr lang="en-US" dirty="0" smtClean="0"/>
              <a:t>Overlapping Communication and Computation using ULT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778743" y="3738895"/>
            <a:ext cx="3799207" cy="2585323"/>
          </a:xfrm>
          <a:prstGeom prst="rect">
            <a:avLst/>
          </a:prstGeom>
          <a:solidFill>
            <a:srgbClr val="C6D9F1">
              <a:alpha val="20000"/>
            </a:srgbClr>
          </a:solidFill>
          <a:ln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SpMV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(A, x, &amp;y):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for each neighbor: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    </a:t>
            </a:r>
            <a:r>
              <a:rPr lang="en-US" b="1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ult_fork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b="1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ult_spmv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&amp;t[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]);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for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in [0: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nRows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]:</a:t>
            </a:r>
          </a:p>
          <a:p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   </a:t>
            </a:r>
            <a:r>
              <a:rPr lang="en-US" b="1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ult_yield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   for each j in row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       y[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] +=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[j] * x[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idx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[j]];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for each neighbor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   </a:t>
            </a:r>
            <a:r>
              <a:rPr lang="en-US" b="1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ult_join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(t[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]);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826462" y="1252851"/>
            <a:ext cx="1073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HPCG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555251" y="3738895"/>
            <a:ext cx="1034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SpMV</a:t>
            </a:r>
            <a:endParaRPr lang="en-US" sz="2400" b="1" dirty="0" smtClean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smtClean="0"/>
              <a:t>IHPCF (05/21/2015)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43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MPI+Threads</a:t>
            </a:r>
            <a:r>
              <a:rPr lang="en-US" dirty="0" smtClean="0"/>
              <a:t>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Interoperability requires the right semantics</a:t>
            </a:r>
          </a:p>
          <a:p>
            <a:pPr lvl="1"/>
            <a:r>
              <a:rPr lang="en-US" dirty="0" smtClean="0"/>
              <a:t>Neither MPI nor </a:t>
            </a:r>
            <a:r>
              <a:rPr lang="en-US" dirty="0" err="1" smtClean="0"/>
              <a:t>OpenMP</a:t>
            </a:r>
            <a:r>
              <a:rPr lang="en-US" dirty="0" smtClean="0"/>
              <a:t> meet these requirements just yet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they can be fixed</a:t>
            </a:r>
          </a:p>
          <a:p>
            <a:r>
              <a:rPr lang="en-US" dirty="0" smtClean="0"/>
              <a:t>As of MPI-3 and OpenMP-4, interaction semantics were limited</a:t>
            </a:r>
          </a:p>
          <a:p>
            <a:pPr lvl="1"/>
            <a:r>
              <a:rPr lang="en-US" dirty="0" smtClean="0"/>
              <a:t>MPI semantics required sharing of MPI object information across all threads in the address space</a:t>
            </a:r>
          </a:p>
          <a:p>
            <a:pPr lvl="2"/>
            <a:r>
              <a:rPr lang="en-US" dirty="0" smtClean="0"/>
              <a:t>Sharing data structures across the entire node is expensive</a:t>
            </a:r>
          </a:p>
          <a:p>
            <a:pPr lvl="2"/>
            <a:r>
              <a:rPr lang="en-US" dirty="0" smtClean="0"/>
              <a:t>Memory consistency is expensive</a:t>
            </a:r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 semantics do not expose concurrency</a:t>
            </a:r>
          </a:p>
          <a:p>
            <a:pPr lvl="2"/>
            <a:r>
              <a:rPr lang="en-US" dirty="0" smtClean="0"/>
              <a:t>Execution in two “threads” does not mean concurrent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smtClean="0"/>
              <a:t>IHPCF (05/21/2015)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4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299" y="4707267"/>
            <a:ext cx="8120302" cy="1957382"/>
          </a:xfrm>
        </p:spPr>
        <p:txBody>
          <a:bodyPr/>
          <a:lstStyle/>
          <a:p>
            <a:r>
              <a:rPr lang="en-US" sz="2000" dirty="0" smtClean="0"/>
              <a:t>On 2,048 cores, HPCG using </a:t>
            </a:r>
            <a:r>
              <a:rPr lang="en-US" sz="2000" dirty="0" err="1" smtClean="0"/>
              <a:t>MPI+Qthreads</a:t>
            </a:r>
            <a:r>
              <a:rPr lang="en-US" sz="2000" dirty="0" smtClean="0"/>
              <a:t> shows performance improvement of 19.8% over MPI-only version, or 34.9% over </a:t>
            </a:r>
            <a:r>
              <a:rPr lang="en-US" sz="2000" dirty="0" err="1" smtClean="0"/>
              <a:t>MPI+Pthreads</a:t>
            </a:r>
            <a:r>
              <a:rPr lang="en-US" sz="2000" dirty="0" smtClean="0"/>
              <a:t> version.</a:t>
            </a:r>
          </a:p>
          <a:p>
            <a:pPr lvl="1"/>
            <a:r>
              <a:rPr lang="en-US" sz="1800" dirty="0" smtClean="0"/>
              <a:t>As core number increases, the benefit of communication hiding begins to reveal. DDOT% increases from 0.62% on 16 cores to 36.8% on 2,048 cores.</a:t>
            </a:r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57200" y="42010"/>
            <a:ext cx="7403759" cy="540431"/>
          </a:xfrm>
        </p:spPr>
        <p:txBody>
          <a:bodyPr/>
          <a:lstStyle/>
          <a:p>
            <a:r>
              <a:rPr lang="en-US" sz="2000" dirty="0" smtClean="0"/>
              <a:t>Preliminary Results: HPCG w/ </a:t>
            </a:r>
            <a:r>
              <a:rPr lang="en-US" sz="2000" dirty="0" err="1" smtClean="0"/>
              <a:t>MPI+Qthreads</a:t>
            </a:r>
            <a:endParaRPr lang="en-US" sz="20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82396"/>
              </p:ext>
            </p:extLst>
          </p:nvPr>
        </p:nvGraphicFramePr>
        <p:xfrm>
          <a:off x="1848942" y="741809"/>
          <a:ext cx="6012017" cy="396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smtClean="0"/>
              <a:t>IHPCF (05/21/2015)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2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Results: </a:t>
            </a:r>
            <a:r>
              <a:rPr lang="en-US" dirty="0" err="1" smtClean="0"/>
              <a:t>SpMV</a:t>
            </a:r>
            <a:r>
              <a:rPr lang="en-US" dirty="0" smtClean="0"/>
              <a:t> w/ </a:t>
            </a:r>
            <a:r>
              <a:rPr lang="en-US" dirty="0" err="1" smtClean="0"/>
              <a:t>MPI+Argobots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40299" y="5460999"/>
            <a:ext cx="8120302" cy="1203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•"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–"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•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–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On 1,024 cores (grid size=64^3 per process), </a:t>
            </a:r>
            <a:r>
              <a:rPr lang="en-US" sz="2000" dirty="0" err="1" smtClean="0"/>
              <a:t>MPI+Argobots</a:t>
            </a:r>
            <a:r>
              <a:rPr lang="en-US" sz="2000" dirty="0" smtClean="0"/>
              <a:t> shows an improvement of 51.3% while </a:t>
            </a:r>
            <a:r>
              <a:rPr lang="en-US" sz="2000" dirty="0" err="1" smtClean="0"/>
              <a:t>MPI+Qthreads</a:t>
            </a:r>
            <a:r>
              <a:rPr lang="en-US" sz="2000" dirty="0" smtClean="0"/>
              <a:t> shows 27.7% compared against MPI-only version.</a:t>
            </a:r>
            <a:endParaRPr lang="en-US" sz="1800" dirty="0" smtClean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95881"/>
              </p:ext>
            </p:extLst>
          </p:nvPr>
        </p:nvGraphicFramePr>
        <p:xfrm>
          <a:off x="1960033" y="1237924"/>
          <a:ext cx="4585351" cy="4115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smtClean="0"/>
              <a:t>IHPCF (05/21/2015)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70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Take Away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5410200"/>
          </a:xfrm>
        </p:spPr>
        <p:txBody>
          <a:bodyPr/>
          <a:lstStyle/>
          <a:p>
            <a:r>
              <a:rPr lang="en-US" altLang="ja-JP" dirty="0" smtClean="0"/>
              <a:t>MPI+X is becoming an increasingly popular model</a:t>
            </a:r>
          </a:p>
          <a:p>
            <a:pPr lvl="1"/>
            <a:r>
              <a:rPr lang="en-US" altLang="ja-JP" dirty="0" smtClean="0"/>
              <a:t>The </a:t>
            </a:r>
            <a:r>
              <a:rPr lang="en-US" altLang="ja-JP" dirty="0"/>
              <a:t>big problem is neither “MPI” nor “X”, but rather the “+</a:t>
            </a:r>
            <a:r>
              <a:rPr lang="en-US" altLang="ja-JP" dirty="0" smtClean="0"/>
              <a:t>”</a:t>
            </a:r>
          </a:p>
          <a:p>
            <a:r>
              <a:rPr lang="en-US" altLang="ja-JP" dirty="0" smtClean="0"/>
              <a:t>MPI+X is an evolving model</a:t>
            </a:r>
          </a:p>
          <a:p>
            <a:pPr lvl="1"/>
            <a:r>
              <a:rPr lang="en-US" altLang="ja-JP" dirty="0" smtClean="0"/>
              <a:t>Far from perfect, but changes are underway for both the implementations of “MPI” and “X”, as well as the standards to make “MPI+X” bigger than the sum of the parts</a:t>
            </a:r>
          </a:p>
          <a:p>
            <a:r>
              <a:rPr lang="en-US" altLang="ja-JP" dirty="0" smtClean="0"/>
              <a:t>The work is not done, still a long way to go</a:t>
            </a:r>
          </a:p>
          <a:p>
            <a:pPr lvl="1"/>
            <a:r>
              <a:rPr lang="en-US" altLang="ja-JP" dirty="0" smtClean="0"/>
              <a:t>New “complementary” programming models are needed in some cases, but they must not ignore the pieces that MPI has gotten right</a:t>
            </a:r>
          </a:p>
          <a:p>
            <a:pPr lvl="1"/>
            <a:r>
              <a:rPr lang="en-US" altLang="ja-JP" dirty="0" smtClean="0"/>
              <a:t>Orthogonal technologies that work with MPI (MPI+X) are important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smtClean="0"/>
              <a:t>IHPCF (05/21/2015)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1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Hybrid </a:t>
            </a:r>
            <a:r>
              <a:rPr lang="en-US" dirty="0" err="1" smtClean="0"/>
              <a:t>MPI+OpenMP</a:t>
            </a:r>
            <a:r>
              <a:rPr lang="en-US" dirty="0" smtClean="0"/>
              <a:t>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 smtClean="0"/>
              <a:t>MPI+OpenMP</a:t>
            </a:r>
            <a:r>
              <a:rPr lang="en-US" dirty="0" smtClean="0"/>
              <a:t> interoperability can happen in multiple ways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Funneled and Serialized modes are most common where a single thread makes MPI calls at a time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THREAD_MULTIPLE is becoming increasingly common where multiple threads can make MPI calls simultaneously (“fully multi-threaded”)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Functional implementation provided by almost all implementations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What’s missing?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Performance of fully multi-threaded communication is not entirely optimized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Some research has already made its way into production supercomputers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MPI specification needs new capabilities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Threading and tasking models need new capabilities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smtClean="0"/>
              <a:t>IHPCF (05/21/2015)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MPI Implementation Optimizations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5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auto">
          <a:xfrm>
            <a:off x="5564302" y="3942430"/>
            <a:ext cx="2876822" cy="2020214"/>
          </a:xfrm>
          <a:prstGeom prst="rect">
            <a:avLst/>
          </a:prstGeom>
          <a:solidFill>
            <a:schemeClr val="tx2">
              <a:alpha val="14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448637"/>
          </a:xfrm>
        </p:spPr>
        <p:txBody>
          <a:bodyPr/>
          <a:lstStyle/>
          <a:p>
            <a:r>
              <a:rPr lang="en-US" dirty="0" smtClean="0"/>
              <a:t>Contention in a Multithreaded MPI Model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14083" y="955652"/>
            <a:ext cx="4235716" cy="1988296"/>
          </a:xfrm>
        </p:spPr>
        <p:txBody>
          <a:bodyPr/>
          <a:lstStyle/>
          <a:p>
            <a:r>
              <a:rPr lang="en-US" sz="2000" dirty="0" smtClean="0"/>
              <a:t>Multithreaded MPI</a:t>
            </a:r>
            <a:endParaRPr lang="en-US" sz="2000" dirty="0"/>
          </a:p>
          <a:p>
            <a:pPr lvl="1"/>
            <a:r>
              <a:rPr lang="en-US" sz="1800" dirty="0" smtClean="0"/>
              <a:t>Threads can make MPI calls concurrently</a:t>
            </a:r>
          </a:p>
          <a:p>
            <a:pPr lvl="1"/>
            <a:r>
              <a:rPr lang="en-US" sz="1800" dirty="0" smtClean="0"/>
              <a:t>Thread-safety is necessary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5029200" y="2853153"/>
            <a:ext cx="3962399" cy="3623847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9200" y="2561808"/>
            <a:ext cx="3962399" cy="30777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MPI Process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82630" y="2823073"/>
            <a:ext cx="796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/>
                </a:solidFill>
              </a:rPr>
              <a:t>Thread1</a:t>
            </a:r>
            <a:endParaRPr lang="en-US" sz="1400" b="1" dirty="0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95024" y="2819401"/>
            <a:ext cx="796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3"/>
                </a:solidFill>
              </a:rPr>
              <a:t>Thread2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8600" y="1041860"/>
            <a:ext cx="4724400" cy="207749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lIns="182880" tIns="91440" rIns="0" rtlCol="0">
            <a:spAutoFit/>
          </a:bodyPr>
          <a:lstStyle/>
          <a:p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MPI_Init_thread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(…,MPI_THREAD_MULTIPLE,…);</a:t>
            </a:r>
          </a:p>
          <a:p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400" b="1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400" b="1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400" b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parallel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Do Work */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MPI_Put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Work */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任意形状 24"/>
          <p:cNvSpPr/>
          <p:nvPr/>
        </p:nvSpPr>
        <p:spPr>
          <a:xfrm>
            <a:off x="8185404" y="3073689"/>
            <a:ext cx="59434" cy="433752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7822692" y="3421482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tx2"/>
                </a:solidFill>
              </a:rPr>
              <a:t>MPI_Put</a:t>
            </a:r>
            <a:r>
              <a:rPr lang="en-US" sz="1400" b="1" dirty="0" smtClean="0">
                <a:solidFill>
                  <a:schemeClr val="tx2"/>
                </a:solidFill>
              </a:rPr>
              <a:t>()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14374" y="3353552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tx2"/>
                </a:solidFill>
              </a:rPr>
              <a:t>MPI_Put</a:t>
            </a:r>
            <a:r>
              <a:rPr lang="en-US" sz="1400" b="1" dirty="0" smtClean="0">
                <a:solidFill>
                  <a:schemeClr val="tx2"/>
                </a:solidFill>
              </a:rPr>
              <a:t>()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43" name="任意形状 24"/>
          <p:cNvSpPr/>
          <p:nvPr/>
        </p:nvSpPr>
        <p:spPr>
          <a:xfrm>
            <a:off x="6192987" y="3983512"/>
            <a:ext cx="84576" cy="323848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400"/>
          </a:p>
        </p:txBody>
      </p:sp>
      <p:sp>
        <p:nvSpPr>
          <p:cNvPr id="44" name="TextBox 43"/>
          <p:cNvSpPr txBox="1"/>
          <p:nvPr/>
        </p:nvSpPr>
        <p:spPr>
          <a:xfrm>
            <a:off x="5927300" y="424723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/>
                </a:solidFill>
              </a:rPr>
              <a:t>ENTER_CS()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45" name="任意形状 24"/>
          <p:cNvSpPr/>
          <p:nvPr/>
        </p:nvSpPr>
        <p:spPr>
          <a:xfrm>
            <a:off x="6228579" y="4521438"/>
            <a:ext cx="84576" cy="302341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200">
              <a:solidFill>
                <a:schemeClr val="accent3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24550" y="4800808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/>
                </a:solidFill>
              </a:rPr>
              <a:t>EXIT_CS()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47" name="任意形状 24"/>
          <p:cNvSpPr/>
          <p:nvPr/>
        </p:nvSpPr>
        <p:spPr>
          <a:xfrm>
            <a:off x="5738656" y="3100074"/>
            <a:ext cx="71580" cy="328928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400"/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5780944" y="3729259"/>
            <a:ext cx="454331" cy="21317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H="1">
            <a:off x="5741092" y="5480748"/>
            <a:ext cx="528235" cy="48189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任意形状 24"/>
          <p:cNvSpPr/>
          <p:nvPr/>
        </p:nvSpPr>
        <p:spPr>
          <a:xfrm>
            <a:off x="5696367" y="5984487"/>
            <a:ext cx="89450" cy="368229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400"/>
          </a:p>
        </p:txBody>
      </p:sp>
      <p:sp>
        <p:nvSpPr>
          <p:cNvPr id="58" name="任意形状 24"/>
          <p:cNvSpPr/>
          <p:nvPr/>
        </p:nvSpPr>
        <p:spPr>
          <a:xfrm>
            <a:off x="7559343" y="4074798"/>
            <a:ext cx="84576" cy="323848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400"/>
          </a:p>
        </p:txBody>
      </p:sp>
      <p:sp>
        <p:nvSpPr>
          <p:cNvPr id="59" name="TextBox 58"/>
          <p:cNvSpPr txBox="1"/>
          <p:nvPr/>
        </p:nvSpPr>
        <p:spPr>
          <a:xfrm>
            <a:off x="7278269" y="4393130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/>
                </a:solidFill>
              </a:rPr>
              <a:t>ENTER_CS()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60" name="任意形状 24"/>
          <p:cNvSpPr/>
          <p:nvPr/>
        </p:nvSpPr>
        <p:spPr>
          <a:xfrm>
            <a:off x="7586698" y="5034096"/>
            <a:ext cx="101046" cy="302341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200">
              <a:solidFill>
                <a:schemeClr val="accent3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07927" y="5375663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/>
                </a:solidFill>
              </a:rPr>
              <a:t>EXIT_CS()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cxnSp>
        <p:nvCxnSpPr>
          <p:cNvPr id="62" name="Straight Arrow Connector 61"/>
          <p:cNvCxnSpPr>
            <a:stCxn id="35" idx="2"/>
          </p:cNvCxnSpPr>
          <p:nvPr/>
        </p:nvCxnSpPr>
        <p:spPr bwMode="auto">
          <a:xfrm flipH="1">
            <a:off x="7559343" y="3729259"/>
            <a:ext cx="734793" cy="254253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18820" y="4617385"/>
            <a:ext cx="14934" cy="351767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7670532" y="5984487"/>
            <a:ext cx="542825" cy="131262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任意形状 24"/>
          <p:cNvSpPr/>
          <p:nvPr/>
        </p:nvSpPr>
        <p:spPr>
          <a:xfrm>
            <a:off x="8223122" y="6060722"/>
            <a:ext cx="78301" cy="383093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400"/>
          </a:p>
        </p:txBody>
      </p:sp>
      <p:sp>
        <p:nvSpPr>
          <p:cNvPr id="81" name="任意形状 24"/>
          <p:cNvSpPr/>
          <p:nvPr/>
        </p:nvSpPr>
        <p:spPr>
          <a:xfrm>
            <a:off x="6235275" y="5051815"/>
            <a:ext cx="84576" cy="323848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400"/>
          </a:p>
        </p:txBody>
      </p:sp>
      <p:sp>
        <p:nvSpPr>
          <p:cNvPr id="90" name="任意形状 24"/>
          <p:cNvSpPr/>
          <p:nvPr/>
        </p:nvSpPr>
        <p:spPr>
          <a:xfrm>
            <a:off x="7618820" y="5638796"/>
            <a:ext cx="84408" cy="323848"/>
          </a:xfrm>
          <a:custGeom>
            <a:avLst/>
            <a:gdLst>
              <a:gd name="connsiteX0" fmla="*/ 0 w 384134"/>
              <a:gd name="connsiteY0" fmla="*/ 0 h 823192"/>
              <a:gd name="connsiteX1" fmla="*/ 369156 w 384134"/>
              <a:gd name="connsiteY1" fmla="*/ 118146 h 823192"/>
              <a:gd name="connsiteX2" fmla="*/ 29532 w 384134"/>
              <a:gd name="connsiteY2" fmla="*/ 265829 h 823192"/>
              <a:gd name="connsiteX3" fmla="*/ 369156 w 384134"/>
              <a:gd name="connsiteY3" fmla="*/ 413511 h 823192"/>
              <a:gd name="connsiteX4" fmla="*/ 118130 w 384134"/>
              <a:gd name="connsiteY4" fmla="*/ 531657 h 823192"/>
              <a:gd name="connsiteX5" fmla="*/ 383922 w 384134"/>
              <a:gd name="connsiteY5" fmla="*/ 664571 h 823192"/>
              <a:gd name="connsiteX6" fmla="*/ 162428 w 384134"/>
              <a:gd name="connsiteY6" fmla="*/ 812253 h 823192"/>
              <a:gd name="connsiteX7" fmla="*/ 132896 w 384134"/>
              <a:gd name="connsiteY7" fmla="*/ 812253 h 8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34" h="823192">
                <a:moveTo>
                  <a:pt x="0" y="0"/>
                </a:moveTo>
                <a:cubicBezTo>
                  <a:pt x="182117" y="36920"/>
                  <a:pt x="364234" y="73841"/>
                  <a:pt x="369156" y="118146"/>
                </a:cubicBezTo>
                <a:cubicBezTo>
                  <a:pt x="374078" y="162451"/>
                  <a:pt x="29532" y="216602"/>
                  <a:pt x="29532" y="265829"/>
                </a:cubicBezTo>
                <a:cubicBezTo>
                  <a:pt x="29532" y="315056"/>
                  <a:pt x="354390" y="369206"/>
                  <a:pt x="369156" y="413511"/>
                </a:cubicBezTo>
                <a:cubicBezTo>
                  <a:pt x="383922" y="457816"/>
                  <a:pt x="115669" y="489814"/>
                  <a:pt x="118130" y="531657"/>
                </a:cubicBezTo>
                <a:cubicBezTo>
                  <a:pt x="120591" y="573500"/>
                  <a:pt x="376539" y="617805"/>
                  <a:pt x="383922" y="664571"/>
                </a:cubicBezTo>
                <a:cubicBezTo>
                  <a:pt x="391305" y="711337"/>
                  <a:pt x="204266" y="787639"/>
                  <a:pt x="162428" y="812253"/>
                </a:cubicBezTo>
                <a:cubicBezTo>
                  <a:pt x="120590" y="836867"/>
                  <a:pt x="132896" y="812253"/>
                  <a:pt x="132896" y="812253"/>
                </a:cubicBezTo>
              </a:path>
            </a:pathLst>
          </a:cu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400"/>
          </a:p>
        </p:txBody>
      </p:sp>
      <p:sp>
        <p:nvSpPr>
          <p:cNvPr id="111" name="Content Placeholder 7"/>
          <p:cNvSpPr txBox="1">
            <a:spLocks/>
          </p:cNvSpPr>
          <p:nvPr/>
        </p:nvSpPr>
        <p:spPr bwMode="auto">
          <a:xfrm>
            <a:off x="228600" y="3276600"/>
            <a:ext cx="4724400" cy="307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24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kern="0" dirty="0" smtClean="0"/>
              <a:t>Thread-safety can be ensured by:</a:t>
            </a:r>
          </a:p>
          <a:p>
            <a:pPr>
              <a:lnSpc>
                <a:spcPct val="110000"/>
              </a:lnSpc>
            </a:pPr>
            <a:r>
              <a:rPr lang="en-US" b="1" kern="0" dirty="0" smtClean="0"/>
              <a:t>Critical Sections</a:t>
            </a:r>
            <a:r>
              <a:rPr lang="en-US" kern="0" dirty="0" smtClean="0"/>
              <a:t> (Locks)</a:t>
            </a:r>
          </a:p>
          <a:p>
            <a:pPr marL="57150" indent="0">
              <a:lnSpc>
                <a:spcPct val="110000"/>
              </a:lnSpc>
              <a:buNone/>
            </a:pPr>
            <a:r>
              <a:rPr lang="en-US" b="1" kern="0" dirty="0" smtClean="0">
                <a:solidFill>
                  <a:schemeClr val="accent3"/>
                </a:solidFill>
                <a:sym typeface="Wingdings" panose="05000000000000000000" pitchFamily="2" charset="2"/>
              </a:rPr>
              <a:t> Possible Contention !</a:t>
            </a:r>
            <a:endParaRPr lang="en-US" kern="0" dirty="0" smtClean="0">
              <a:solidFill>
                <a:schemeClr val="accent3"/>
              </a:solidFill>
            </a:endParaRPr>
          </a:p>
          <a:p>
            <a:pPr>
              <a:lnSpc>
                <a:spcPct val="110000"/>
              </a:lnSpc>
            </a:pPr>
            <a:r>
              <a:rPr lang="en-US" kern="0" dirty="0" smtClean="0"/>
              <a:t>Using </a:t>
            </a:r>
            <a:r>
              <a:rPr lang="en-US" b="1" kern="0" dirty="0"/>
              <a:t>L</a:t>
            </a:r>
            <a:r>
              <a:rPr lang="en-US" b="1" kern="0" dirty="0" smtClean="0"/>
              <a:t>ock-Free</a:t>
            </a:r>
            <a:r>
              <a:rPr lang="en-US" kern="0" dirty="0" smtClean="0"/>
              <a:t> algorithms</a:t>
            </a:r>
          </a:p>
          <a:p>
            <a:pPr marL="400050">
              <a:lnSpc>
                <a:spcPct val="110000"/>
              </a:lnSpc>
              <a:buFont typeface="Wingdings" charset="0"/>
              <a:buChar char="à"/>
            </a:pPr>
            <a:r>
              <a:rPr lang="en-US" b="1" kern="0" dirty="0" smtClean="0">
                <a:solidFill>
                  <a:schemeClr val="accent3"/>
                </a:solidFill>
                <a:sym typeface="Wingdings" panose="05000000000000000000" pitchFamily="2" charset="2"/>
              </a:rPr>
              <a:t>Non trivial !</a:t>
            </a:r>
          </a:p>
          <a:p>
            <a:pPr marL="400050">
              <a:lnSpc>
                <a:spcPct val="110000"/>
              </a:lnSpc>
              <a:buFont typeface="Wingdings" charset="0"/>
              <a:buChar char="à"/>
            </a:pPr>
            <a:r>
              <a:rPr lang="en-US" b="1" kern="0" dirty="0" smtClean="0">
                <a:solidFill>
                  <a:schemeClr val="accent3"/>
                </a:solidFill>
                <a:sym typeface="Wingdings" panose="05000000000000000000" pitchFamily="2" charset="2"/>
              </a:rPr>
              <a:t>Still does memory barriers</a:t>
            </a:r>
          </a:p>
        </p:txBody>
      </p:sp>
      <p:sp>
        <p:nvSpPr>
          <p:cNvPr id="114" name="Right Brace 113"/>
          <p:cNvSpPr/>
          <p:nvPr/>
        </p:nvSpPr>
        <p:spPr bwMode="auto">
          <a:xfrm>
            <a:off x="8030162" y="4620391"/>
            <a:ext cx="192960" cy="413705"/>
          </a:xfrm>
          <a:prstGeom prst="rightBrac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6" name="Oval Callout 115"/>
          <p:cNvSpPr/>
          <p:nvPr/>
        </p:nvSpPr>
        <p:spPr bwMode="auto">
          <a:xfrm>
            <a:off x="8098528" y="4099600"/>
            <a:ext cx="973456" cy="527171"/>
          </a:xfrm>
          <a:prstGeom prst="wedgeEllipseCallout">
            <a:avLst>
              <a:gd name="adj1" fmla="val -33601"/>
              <a:gd name="adj2" fmla="val 8592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288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Calibri" pitchFamily="34" charset="0"/>
              </a:rPr>
              <a:t>Thread </a:t>
            </a:r>
            <a:r>
              <a:rPr lang="en-US" sz="1200" b="1" dirty="0" smtClean="0">
                <a:solidFill>
                  <a:schemeClr val="tx2"/>
                </a:solidFill>
                <a:latin typeface="Calibri" pitchFamily="34" charset="0"/>
              </a:rPr>
              <a:t>Sleeping/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Calibri" pitchFamily="34" charset="0"/>
              </a:rPr>
              <a:t>Polling</a:t>
            </a:r>
            <a:endParaRPr lang="en-US" sz="1200" b="1" dirty="0">
              <a:solidFill>
                <a:schemeClr val="tx2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0" name="10-Point Star 119"/>
          <p:cNvSpPr/>
          <p:nvPr/>
        </p:nvSpPr>
        <p:spPr bwMode="auto">
          <a:xfrm>
            <a:off x="6409107" y="4663301"/>
            <a:ext cx="1134693" cy="259933"/>
          </a:xfrm>
          <a:prstGeom prst="star10">
            <a:avLst>
              <a:gd name="adj" fmla="val 43882"/>
              <a:gd name="hf" fmla="val 105146"/>
            </a:avLst>
          </a:prstGeom>
          <a:solidFill>
            <a:schemeClr val="accent3"/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latin typeface="Calibri" pitchFamily="34" charset="0"/>
              </a:rPr>
              <a:t>CONTENTION</a:t>
            </a:r>
            <a:endParaRPr lang="en-US" sz="11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3" name="Down Arrow 102"/>
          <p:cNvSpPr/>
          <p:nvPr/>
        </p:nvSpPr>
        <p:spPr bwMode="auto">
          <a:xfrm rot="18297975">
            <a:off x="4424973" y="2708077"/>
            <a:ext cx="642684" cy="565412"/>
          </a:xfrm>
          <a:prstGeom prst="downArrow">
            <a:avLst>
              <a:gd name="adj1" fmla="val 50000"/>
              <a:gd name="adj2" fmla="val 74392"/>
            </a:avLst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smtClean="0"/>
              <a:t>IHPCF (05/21/2015)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79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257800" cy="4983163"/>
          </a:xfrm>
        </p:spPr>
        <p:txBody>
          <a:bodyPr/>
          <a:lstStyle/>
          <a:p>
            <a:r>
              <a:rPr lang="en-US" sz="2800" dirty="0" smtClean="0"/>
              <a:t>Critical Section Granularity</a:t>
            </a:r>
          </a:p>
          <a:p>
            <a:pPr lvl="1"/>
            <a:r>
              <a:rPr lang="en-US" sz="2400" dirty="0" smtClean="0"/>
              <a:t>Static code-level granularity</a:t>
            </a:r>
          </a:p>
          <a:p>
            <a:pPr lvl="1"/>
            <a:r>
              <a:rPr lang="en-US" sz="2400" dirty="0" smtClean="0"/>
              <a:t>Dynamic runtime granularity (for blocking calls)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800" dirty="0" smtClean="0"/>
              <a:t>Critical Section Arbitration</a:t>
            </a:r>
          </a:p>
          <a:p>
            <a:pPr lvl="1"/>
            <a:r>
              <a:rPr lang="en-US" sz="2400" dirty="0" smtClean="0"/>
              <a:t>Hardware induced bias (NUCA)</a:t>
            </a:r>
          </a:p>
          <a:p>
            <a:pPr lvl="1"/>
            <a:r>
              <a:rPr lang="en-US" sz="2400" dirty="0" smtClean="0"/>
              <a:t>Lack of correlation between messages and CS arbitration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6477000" y="380525"/>
            <a:ext cx="2362200" cy="2591275"/>
            <a:chOff x="990600" y="1371600"/>
            <a:chExt cx="2819400" cy="3374670"/>
          </a:xfrm>
        </p:grpSpPr>
        <p:sp>
          <p:nvSpPr>
            <p:cNvPr id="8" name="TextBox 7"/>
            <p:cNvSpPr txBox="1"/>
            <p:nvPr/>
          </p:nvSpPr>
          <p:spPr>
            <a:xfrm>
              <a:off x="990600" y="1371600"/>
              <a:ext cx="2819400" cy="337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050" dirty="0" err="1" smtClean="0">
                  <a:solidFill>
                    <a:srgbClr val="000000"/>
                  </a:solidFill>
                  <a:latin typeface="Monaco"/>
                  <a:cs typeface="Monaco"/>
                </a:rPr>
                <a:t>MPI_Call</a:t>
              </a:r>
              <a:r>
                <a:rPr lang="en-US" sz="1050" dirty="0" smtClean="0">
                  <a:solidFill>
                    <a:srgbClr val="000000"/>
                  </a:solidFill>
                  <a:latin typeface="Monaco"/>
                  <a:cs typeface="Monaco"/>
                </a:rPr>
                <a:t>(...)</a:t>
              </a:r>
            </a:p>
            <a:p>
              <a:pPr>
                <a:lnSpc>
                  <a:spcPct val="80000"/>
                </a:lnSpc>
              </a:pPr>
              <a:r>
                <a:rPr lang="en-US" sz="1050" dirty="0" smtClean="0">
                  <a:solidFill>
                    <a:srgbClr val="000000"/>
                  </a:solidFill>
                  <a:latin typeface="Monaco"/>
                  <a:cs typeface="Monaco"/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sz="1050" dirty="0">
                  <a:solidFill>
                    <a:srgbClr val="000000"/>
                  </a:solidFill>
                  <a:latin typeface="Monaco"/>
                  <a:cs typeface="Monaco"/>
                </a:rPr>
                <a:t> </a:t>
              </a:r>
              <a:r>
                <a:rPr lang="en-US" sz="1050" dirty="0" smtClean="0">
                  <a:solidFill>
                    <a:srgbClr val="000000"/>
                  </a:solidFill>
                  <a:latin typeface="Monaco"/>
                  <a:cs typeface="Monaco"/>
                </a:rPr>
                <a:t> </a:t>
              </a:r>
              <a:r>
                <a:rPr lang="en-US" sz="1050" b="1" dirty="0" smtClean="0">
                  <a:solidFill>
                    <a:schemeClr val="tx2"/>
                  </a:solidFill>
                  <a:latin typeface="Monaco"/>
                  <a:cs typeface="Monaco"/>
                </a:rPr>
                <a:t>CS_ENTER;</a:t>
              </a:r>
              <a:endParaRPr lang="en-US" sz="105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onaco"/>
                <a:cs typeface="Monaco"/>
              </a:endParaRPr>
            </a:p>
            <a:p>
              <a:pPr>
                <a:lnSpc>
                  <a:spcPct val="80000"/>
                </a:lnSpc>
              </a:pPr>
              <a:r>
                <a:rPr lang="en-US" sz="1050" dirty="0" smtClean="0">
                  <a:solidFill>
                    <a:srgbClr val="000000"/>
                  </a:solidFill>
                  <a:latin typeface="Monaco"/>
                  <a:cs typeface="Monaco"/>
                </a:rPr>
                <a:t>  ...</a:t>
              </a:r>
            </a:p>
            <a:p>
              <a:pPr>
                <a:lnSpc>
                  <a:spcPct val="80000"/>
                </a:lnSpc>
              </a:pPr>
              <a:endParaRPr lang="en-US" sz="1050" dirty="0" smtClean="0">
                <a:solidFill>
                  <a:srgbClr val="000000"/>
                </a:solidFill>
                <a:latin typeface="Monaco"/>
                <a:cs typeface="Monaco"/>
              </a:endParaRPr>
            </a:p>
            <a:p>
              <a:pPr>
                <a:lnSpc>
                  <a:spcPct val="80000"/>
                </a:lnSpc>
              </a:pPr>
              <a:endParaRPr lang="en-US" sz="1050" dirty="0" smtClean="0">
                <a:solidFill>
                  <a:srgbClr val="000000"/>
                </a:solidFill>
                <a:latin typeface="Monaco"/>
                <a:cs typeface="Monaco"/>
              </a:endParaRPr>
            </a:p>
            <a:p>
              <a:pPr>
                <a:lnSpc>
                  <a:spcPct val="80000"/>
                </a:lnSpc>
              </a:pPr>
              <a:endParaRPr lang="en-US" sz="1050" dirty="0">
                <a:solidFill>
                  <a:srgbClr val="000000"/>
                </a:solidFill>
                <a:latin typeface="Monaco"/>
                <a:cs typeface="Monaco"/>
              </a:endParaRPr>
            </a:p>
            <a:p>
              <a:pPr>
                <a:lnSpc>
                  <a:spcPct val="80000"/>
                </a:lnSpc>
              </a:pPr>
              <a:endParaRPr lang="en-US" sz="1050" dirty="0" smtClean="0">
                <a:solidFill>
                  <a:srgbClr val="000000"/>
                </a:solidFill>
                <a:latin typeface="Monaco"/>
                <a:cs typeface="Monaco"/>
              </a:endParaRPr>
            </a:p>
            <a:p>
              <a:pPr>
                <a:lnSpc>
                  <a:spcPct val="80000"/>
                </a:lnSpc>
              </a:pPr>
              <a:endParaRPr lang="en-US" sz="1050" dirty="0" smtClean="0">
                <a:solidFill>
                  <a:srgbClr val="000000"/>
                </a:solidFill>
                <a:latin typeface="Monaco"/>
                <a:cs typeface="Monaco"/>
              </a:endParaRPr>
            </a:p>
            <a:p>
              <a:pPr>
                <a:lnSpc>
                  <a:spcPct val="80000"/>
                </a:lnSpc>
              </a:pPr>
              <a:endParaRPr lang="en-US" sz="1050" dirty="0">
                <a:solidFill>
                  <a:srgbClr val="000000"/>
                </a:solidFill>
                <a:latin typeface="Monaco"/>
                <a:cs typeface="Monaco"/>
              </a:endParaRPr>
            </a:p>
            <a:p>
              <a:pPr>
                <a:lnSpc>
                  <a:spcPct val="80000"/>
                </a:lnSpc>
              </a:pPr>
              <a:endParaRPr lang="en-US" sz="1050" dirty="0" smtClean="0">
                <a:solidFill>
                  <a:srgbClr val="000000"/>
                </a:solidFill>
                <a:latin typeface="Monaco"/>
                <a:cs typeface="Monaco"/>
              </a:endParaRPr>
            </a:p>
            <a:p>
              <a:pPr>
                <a:lnSpc>
                  <a:spcPct val="80000"/>
                </a:lnSpc>
              </a:pPr>
              <a:endParaRPr lang="en-US" sz="1050" dirty="0">
                <a:solidFill>
                  <a:srgbClr val="000000"/>
                </a:solidFill>
                <a:latin typeface="Monaco"/>
                <a:cs typeface="Monaco"/>
              </a:endParaRPr>
            </a:p>
            <a:p>
              <a:pPr>
                <a:lnSpc>
                  <a:spcPct val="80000"/>
                </a:lnSpc>
              </a:pPr>
              <a:endParaRPr lang="en-US" sz="1050" dirty="0" smtClean="0">
                <a:solidFill>
                  <a:srgbClr val="000000"/>
                </a:solidFill>
                <a:latin typeface="Monaco"/>
                <a:cs typeface="Monaco"/>
              </a:endParaRPr>
            </a:p>
            <a:p>
              <a:pPr>
                <a:lnSpc>
                  <a:spcPct val="80000"/>
                </a:lnSpc>
              </a:pPr>
              <a:endParaRPr lang="en-US" sz="1050" dirty="0">
                <a:solidFill>
                  <a:srgbClr val="000000"/>
                </a:solidFill>
                <a:latin typeface="Monaco"/>
                <a:cs typeface="Monaco"/>
              </a:endParaRPr>
            </a:p>
            <a:p>
              <a:pPr>
                <a:lnSpc>
                  <a:spcPct val="80000"/>
                </a:lnSpc>
              </a:pPr>
              <a:endParaRPr lang="en-US" sz="1050" dirty="0" smtClean="0">
                <a:solidFill>
                  <a:srgbClr val="000000"/>
                </a:solidFill>
                <a:latin typeface="Monaco"/>
                <a:cs typeface="Monaco"/>
              </a:endParaRPr>
            </a:p>
            <a:p>
              <a:pPr>
                <a:lnSpc>
                  <a:spcPct val="80000"/>
                </a:lnSpc>
              </a:pPr>
              <a:endParaRPr lang="en-US" sz="1050" dirty="0">
                <a:solidFill>
                  <a:srgbClr val="000000"/>
                </a:solidFill>
                <a:latin typeface="Monaco"/>
                <a:cs typeface="Monaco"/>
              </a:endParaRPr>
            </a:p>
            <a:p>
              <a:pPr>
                <a:lnSpc>
                  <a:spcPct val="80000"/>
                </a:lnSpc>
              </a:pPr>
              <a:endParaRPr lang="en-US" sz="1050" dirty="0" smtClean="0">
                <a:solidFill>
                  <a:srgbClr val="000000"/>
                </a:solidFill>
                <a:latin typeface="Monaco"/>
                <a:cs typeface="Monaco"/>
              </a:endParaRPr>
            </a:p>
            <a:p>
              <a:pPr>
                <a:lnSpc>
                  <a:spcPct val="80000"/>
                </a:lnSpc>
              </a:pPr>
              <a:endParaRPr lang="en-US" sz="105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onaco"/>
                <a:cs typeface="Monaco"/>
              </a:endParaRPr>
            </a:p>
            <a:p>
              <a:pPr>
                <a:lnSpc>
                  <a:spcPct val="80000"/>
                </a:lnSpc>
              </a:pPr>
              <a:r>
                <a:rPr lang="en-US" sz="1050" dirty="0" smtClean="0">
                  <a:solidFill>
                    <a:srgbClr val="000000"/>
                  </a:solidFill>
                  <a:latin typeface="Monaco"/>
                  <a:cs typeface="Monaco"/>
                </a:rPr>
                <a:t>  ...</a:t>
              </a:r>
            </a:p>
            <a:p>
              <a:pPr>
                <a:lnSpc>
                  <a:spcPct val="80000"/>
                </a:lnSpc>
              </a:pPr>
              <a:r>
                <a:rPr lang="en-US" sz="1050" dirty="0" smtClean="0">
                  <a:solidFill>
                    <a:srgbClr val="000000"/>
                  </a:solidFill>
                  <a:latin typeface="Monaco"/>
                  <a:cs typeface="Monaco"/>
                </a:rPr>
                <a:t>  </a:t>
              </a:r>
              <a:r>
                <a:rPr lang="en-US" sz="1050" b="1" dirty="0" smtClean="0">
                  <a:solidFill>
                    <a:srgbClr val="1F497D"/>
                  </a:solidFill>
                  <a:latin typeface="Monaco"/>
                  <a:cs typeface="Monaco"/>
                </a:rPr>
                <a:t>CS_EXIT;</a:t>
              </a:r>
            </a:p>
            <a:p>
              <a:pPr>
                <a:lnSpc>
                  <a:spcPct val="80000"/>
                </a:lnSpc>
              </a:pPr>
              <a:r>
                <a:rPr lang="en-US" sz="1050" dirty="0" smtClean="0">
                  <a:solidFill>
                    <a:srgbClr val="000000"/>
                  </a:solidFill>
                  <a:latin typeface="Monaco"/>
                  <a:cs typeface="Monaco"/>
                </a:rPr>
                <a:t>}</a:t>
              </a:r>
              <a:endParaRPr lang="en-US" sz="1050" dirty="0">
                <a:solidFill>
                  <a:srgbClr val="000000"/>
                </a:solidFill>
                <a:latin typeface="Monaco"/>
                <a:cs typeface="Monaco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19200" y="2743200"/>
              <a:ext cx="1981200" cy="48006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Monaco"/>
                  <a:cs typeface="Monaco"/>
                </a:rPr>
                <a:t>S</a:t>
              </a:r>
              <a:r>
                <a:rPr lang="en-US" sz="1100" dirty="0" smtClean="0">
                  <a:solidFill>
                    <a:srgbClr val="000000"/>
                  </a:solidFill>
                  <a:latin typeface="Monaco"/>
                  <a:cs typeface="Monaco"/>
                </a:rPr>
                <a:t>hared state</a:t>
              </a:r>
              <a:endParaRPr lang="en-US" sz="1100" dirty="0">
                <a:solidFill>
                  <a:srgbClr val="000000"/>
                </a:solidFill>
                <a:latin typeface="Monaco"/>
                <a:cs typeface="Monaco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19200" y="3429000"/>
              <a:ext cx="1981200" cy="5334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Monaco"/>
                  <a:cs typeface="Monaco"/>
                </a:rPr>
                <a:t>Global Read-only</a:t>
              </a:r>
              <a:endParaRPr lang="en-US" sz="1100" dirty="0">
                <a:solidFill>
                  <a:srgbClr val="000000"/>
                </a:solidFill>
                <a:latin typeface="Monaco"/>
                <a:cs typeface="Monaco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06844" y="2057400"/>
              <a:ext cx="1981200" cy="533400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Monaco"/>
                  <a:cs typeface="Monaco"/>
                </a:rPr>
                <a:t>Local state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smtClean="0"/>
              <a:t>IHPCF (05/21/2015)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72200" y="3276600"/>
            <a:ext cx="2414581" cy="3162320"/>
            <a:chOff x="5357818" y="1428736"/>
            <a:chExt cx="3658103" cy="5314984"/>
          </a:xfrm>
        </p:grpSpPr>
        <p:cxnSp>
          <p:nvCxnSpPr>
            <p:cNvPr id="13" name="Straight Connector 12"/>
            <p:cNvCxnSpPr/>
            <p:nvPr/>
          </p:nvCxnSpPr>
          <p:spPr>
            <a:xfrm rot="5400000">
              <a:off x="6134315" y="4224934"/>
              <a:ext cx="1164034" cy="79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6144431" y="4929198"/>
              <a:ext cx="714380" cy="42862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5705687" y="6082322"/>
              <a:ext cx="1164034" cy="79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6144431" y="3071810"/>
              <a:ext cx="714380" cy="42862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5705687" y="2367546"/>
              <a:ext cx="1164034" cy="79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6991571" y="4224934"/>
              <a:ext cx="1164034" cy="79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7466431" y="4893876"/>
              <a:ext cx="714380" cy="49927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7490842" y="6082322"/>
              <a:ext cx="1164034" cy="79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7430712" y="3072207"/>
              <a:ext cx="714380" cy="42783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7419404" y="2367546"/>
              <a:ext cx="1164034" cy="79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5400000">
              <a:off x="6436536" y="2250273"/>
              <a:ext cx="78581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>
              <a:off x="6588936" y="2402673"/>
              <a:ext cx="78581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>
              <a:off x="6741336" y="2555073"/>
              <a:ext cx="78581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>
              <a:off x="6893736" y="2707473"/>
              <a:ext cx="78581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>
              <a:off x="6752448" y="4106867"/>
              <a:ext cx="785818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>
              <a:off x="6507974" y="5892817"/>
              <a:ext cx="785818" cy="1588"/>
            </a:xfrm>
            <a:prstGeom prst="straightConnector1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>
              <a:off x="6660374" y="6045217"/>
              <a:ext cx="785818" cy="1588"/>
            </a:xfrm>
            <a:prstGeom prst="straightConnector1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6812774" y="6197617"/>
              <a:ext cx="785818" cy="1588"/>
            </a:xfrm>
            <a:prstGeom prst="straightConnector1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6965174" y="6350017"/>
              <a:ext cx="785818" cy="1588"/>
            </a:xfrm>
            <a:prstGeom prst="straightConnector1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 descr="solo_-tux-municipal-police-naples-b-1902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1555" y="3929066"/>
              <a:ext cx="647696" cy="647696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6573059" y="1428736"/>
              <a:ext cx="935871" cy="416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5">
                      <a:lumMod val="50000"/>
                    </a:schemeClr>
                  </a:solidFill>
                </a:rPr>
                <a:t>Threads</a:t>
              </a:r>
              <a:endParaRPr lang="en-US" sz="14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4" name="Right Brace 33"/>
            <p:cNvSpPr/>
            <p:nvPr/>
          </p:nvSpPr>
          <p:spPr>
            <a:xfrm>
              <a:off x="7787505" y="3714752"/>
              <a:ext cx="142876" cy="1000132"/>
            </a:xfrm>
            <a:prstGeom prst="righ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144695" y="3857628"/>
              <a:ext cx="871226" cy="1000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/>
                  </a:solidFill>
                </a:rPr>
                <a:t>Critical </a:t>
              </a:r>
            </a:p>
            <a:p>
              <a:r>
                <a:rPr lang="en-US" sz="1400" b="1" dirty="0" smtClean="0">
                  <a:solidFill>
                    <a:schemeClr val="accent3"/>
                  </a:solidFill>
                </a:rPr>
                <a:t>Section</a:t>
              </a:r>
            </a:p>
            <a:p>
              <a:r>
                <a:rPr lang="en-US" sz="1400" b="1" dirty="0" smtClean="0">
                  <a:solidFill>
                    <a:schemeClr val="accent3"/>
                  </a:solidFill>
                </a:rPr>
                <a:t>Length</a:t>
              </a:r>
              <a:endParaRPr lang="en-US" sz="1400" b="1" dirty="0">
                <a:solidFill>
                  <a:schemeClr val="accent3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57818" y="3571876"/>
              <a:ext cx="1216140" cy="416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3"/>
                  </a:solidFill>
                </a:rPr>
                <a:t>Arbitration</a:t>
              </a:r>
              <a:endParaRPr lang="en-US" sz="1400" b="1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13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330200"/>
            <a:ext cx="7954963" cy="360363"/>
          </a:xfrm>
          <a:ln/>
        </p:spPr>
        <p:txBody>
          <a:bodyPr lIns="90000" rIns="90000" bIns="46800" anchor="t"/>
          <a:lstStyle/>
          <a:p>
            <a:pPr marL="431800" indent="-215900"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/>
              <a:t>Coarse Grained Locking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6075" y="1027113"/>
            <a:ext cx="8416925" cy="1352550"/>
          </a:xfrm>
          <a:ln/>
        </p:spPr>
        <p:txBody>
          <a:bodyPr lIns="90000" tIns="46800" rIns="90000" bIns="4680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Single global </a:t>
            </a:r>
            <a:r>
              <a:rPr lang="en-US" dirty="0" err="1"/>
              <a:t>mutex</a:t>
            </a:r>
            <a:endParaRPr lang="en-US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/>
              <a:t>Mutex</a:t>
            </a:r>
            <a:r>
              <a:rPr lang="en-US" dirty="0"/>
              <a:t> is held between entry and exit of most MPI_ functions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No concurrency in communication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67000"/>
            <a:ext cx="5376863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smtClean="0"/>
              <a:t>IHPCF (05/21/2015)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926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401638"/>
            <a:ext cx="7954963" cy="312737"/>
          </a:xfrm>
          <a:ln/>
        </p:spPr>
        <p:txBody>
          <a:bodyPr/>
          <a:lstStyle/>
          <a:p>
            <a:pPr marL="431800" indent="-215900"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/>
              <a:t>Lock Granularity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7935913" cy="51054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Using </a:t>
            </a:r>
            <a:r>
              <a:rPr lang="en-US" dirty="0" err="1"/>
              <a:t>mutexes</a:t>
            </a:r>
            <a:r>
              <a:rPr lang="en-US" dirty="0"/>
              <a:t> can affect concurrency between threads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Coarser granularity </a:t>
            </a:r>
            <a:r>
              <a:rPr lang="en-US" sz="2400" dirty="0">
                <a:cs typeface="Arial" charset="0"/>
              </a:rPr>
              <a:t>→</a:t>
            </a:r>
            <a:r>
              <a:rPr lang="en-US" dirty="0"/>
              <a:t> less concurrency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Finer granularity </a:t>
            </a:r>
            <a:r>
              <a:rPr lang="en-US" sz="2400" dirty="0">
                <a:cs typeface="Arial" charset="0"/>
              </a:rPr>
              <a:t>→</a:t>
            </a:r>
            <a:r>
              <a:rPr lang="en-US" dirty="0"/>
              <a:t> more </a:t>
            </a:r>
            <a:r>
              <a:rPr lang="en-US" dirty="0" smtClean="0"/>
              <a:t>concurrency</a:t>
            </a:r>
            <a:endParaRPr lang="en-US" dirty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Fine grained locking</a:t>
            </a:r>
          </a:p>
          <a:p>
            <a:pPr lvl="1">
              <a:lnSpc>
                <a:spcPct val="100000"/>
              </a:lnSpc>
              <a:buClr>
                <a:srgbClr val="008000"/>
              </a:buClr>
              <a:buSzPct val="200000"/>
              <a:buFont typeface="Wingdings" charset="2"/>
              <a:buChar char="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Decreasing size of critical sections increases concurrency</a:t>
            </a:r>
          </a:p>
          <a:p>
            <a:pPr lvl="2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Only hold </a:t>
            </a:r>
            <a:r>
              <a:rPr lang="en-US" dirty="0" err="1"/>
              <a:t>mutex</a:t>
            </a:r>
            <a:r>
              <a:rPr lang="en-US" dirty="0"/>
              <a:t> when you need it</a:t>
            </a:r>
          </a:p>
          <a:p>
            <a:pPr lvl="1">
              <a:lnSpc>
                <a:spcPct val="100000"/>
              </a:lnSpc>
              <a:buClr>
                <a:srgbClr val="008000"/>
              </a:buClr>
              <a:buSzPct val="200000"/>
              <a:buFont typeface="Wingdings" charset="2"/>
              <a:buChar char="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Using multiple </a:t>
            </a:r>
            <a:r>
              <a:rPr lang="en-US" dirty="0" err="1"/>
              <a:t>mutexes</a:t>
            </a:r>
            <a:r>
              <a:rPr lang="en-US" dirty="0"/>
              <a:t> can also increase concurrency</a:t>
            </a:r>
          </a:p>
          <a:p>
            <a:pPr lvl="2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Use separate </a:t>
            </a:r>
            <a:r>
              <a:rPr lang="en-US" dirty="0" err="1"/>
              <a:t>mutexes</a:t>
            </a:r>
            <a:r>
              <a:rPr lang="en-US" dirty="0"/>
              <a:t> for different critical sections</a:t>
            </a:r>
          </a:p>
          <a:p>
            <a:pPr lvl="1">
              <a:lnSpc>
                <a:spcPct val="100000"/>
              </a:lnSpc>
              <a:buClr>
                <a:srgbClr val="800000"/>
              </a:buClr>
              <a:buSzPct val="200000"/>
              <a:buFont typeface="Wingdings" charset="2"/>
              <a:buChar char="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Acquiring and releasing </a:t>
            </a:r>
            <a:r>
              <a:rPr lang="en-US" dirty="0" err="1"/>
              <a:t>mutexes</a:t>
            </a:r>
            <a:r>
              <a:rPr lang="en-US" dirty="0"/>
              <a:t> has overhead</a:t>
            </a:r>
          </a:p>
          <a:p>
            <a:pPr lvl="2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Increasing granularity increases overhead</a:t>
            </a:r>
          </a:p>
          <a:p>
            <a:pPr lvl="1">
              <a:lnSpc>
                <a:spcPct val="100000"/>
              </a:lnSpc>
              <a:buClr>
                <a:srgbClr val="800000"/>
              </a:buClr>
              <a:buSzPct val="200000"/>
              <a:buFont typeface="Wingdings" charset="2"/>
              <a:buChar char="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Shrinking CS, using multiple </a:t>
            </a:r>
            <a:r>
              <a:rPr lang="en-US" dirty="0" err="1"/>
              <a:t>mutexes</a:t>
            </a:r>
            <a:r>
              <a:rPr lang="en-US" dirty="0"/>
              <a:t> increases complexity</a:t>
            </a:r>
          </a:p>
          <a:p>
            <a:pPr lvl="2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Checking for races is more difficult</a:t>
            </a:r>
          </a:p>
          <a:p>
            <a:pPr lvl="2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Need to worry about deadlocks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smtClean="0"/>
              <a:t>IHPCF (05/21/2015)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362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rgonne.updates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b="1" i="1" dirty="0" smtClean="0">
            <a:solidFill>
              <a:schemeClr val="bg2">
                <a:lumMod val="10000"/>
              </a:schemeClr>
            </a:solidFill>
          </a:defRPr>
        </a:defPPr>
      </a:lstStyle>
    </a:tx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2012-07-24-cscads-mpi</Template>
  <TotalTime>5454</TotalTime>
  <Words>3061</Words>
  <Application>Microsoft Macintosh PowerPoint</Application>
  <PresentationFormat>On-screen Show (4:3)</PresentationFormat>
  <Paragraphs>581</Paragraphs>
  <Slides>32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argonne.updates</vt:lpstr>
      <vt:lpstr>Understanding the ‘+’ in MPI+OpenMP</vt:lpstr>
      <vt:lpstr>MPI+X for effective programming?</vt:lpstr>
      <vt:lpstr>MPI+Threads Programming</vt:lpstr>
      <vt:lpstr>State of Hybrid MPI+OpenMP Programming</vt:lpstr>
      <vt:lpstr>MPI Implementation Optimizations</vt:lpstr>
      <vt:lpstr>Contention in a Multithreaded MPI Model</vt:lpstr>
      <vt:lpstr>Aspects to Consider</vt:lpstr>
      <vt:lpstr>Coarse Grained Locking</vt:lpstr>
      <vt:lpstr>Lock Granularity</vt:lpstr>
      <vt:lpstr>Levels of Granularity</vt:lpstr>
      <vt:lpstr>Fine-grained Multi-threaded Communication</vt:lpstr>
      <vt:lpstr>CS Granularity Dynamic Optimizations: Adaptive Critical Section Length</vt:lpstr>
      <vt:lpstr>Hardware Induced Bias</vt:lpstr>
      <vt:lpstr>Graph500 BFS</vt:lpstr>
      <vt:lpstr>SWAP-Assembler</vt:lpstr>
      <vt:lpstr>Message-driven Thread Activation</vt:lpstr>
      <vt:lpstr>MPI and OpenMP Specification Changes (proposed)</vt:lpstr>
      <vt:lpstr>Endpoints Proposal Status</vt:lpstr>
      <vt:lpstr>MPI Endpoints Semantics</vt:lpstr>
      <vt:lpstr>OpenMP threads vs. concurrency</vt:lpstr>
      <vt:lpstr>MPI in ULT and Tasking Environments (MPI-5?)</vt:lpstr>
      <vt:lpstr>New Threading/Tasking Libraries and Dynamic Runtime Systems</vt:lpstr>
      <vt:lpstr>User-level Threads (ULTs) and Tasks</vt:lpstr>
      <vt:lpstr>Motivation Message Passing with User-level Threads</vt:lpstr>
      <vt:lpstr>Qthreads</vt:lpstr>
      <vt:lpstr>Argobots</vt:lpstr>
      <vt:lpstr>MPI+Argobots: Data Movement in Distributed Memory Systems with Lightweight Threads</vt:lpstr>
      <vt:lpstr>Application: HPCG</vt:lpstr>
      <vt:lpstr>Overlapping Communication and Computation using ULT</vt:lpstr>
      <vt:lpstr>Preliminary Results: HPCG w/ MPI+Qthreads</vt:lpstr>
      <vt:lpstr>Preliminary Results: SpMV w/ MPI+Argobots</vt:lpstr>
      <vt:lpstr>Take Away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MPICH: 3.0 and Beyond!</dc:title>
  <dc:creator>Pavan Balaji</dc:creator>
  <cp:lastModifiedBy>Pavan Balaji</cp:lastModifiedBy>
  <cp:revision>1894</cp:revision>
  <dcterms:created xsi:type="dcterms:W3CDTF">2012-11-13T17:11:46Z</dcterms:created>
  <dcterms:modified xsi:type="dcterms:W3CDTF">2015-05-21T06:01:42Z</dcterms:modified>
</cp:coreProperties>
</file>