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3"/>
  </p:notesMasterIdLst>
  <p:handoutMasterIdLst>
    <p:handoutMasterId r:id="rId34"/>
  </p:handoutMasterIdLst>
  <p:sldIdLst>
    <p:sldId id="339" r:id="rId2"/>
    <p:sldId id="333" r:id="rId3"/>
    <p:sldId id="391" r:id="rId4"/>
    <p:sldId id="389" r:id="rId5"/>
    <p:sldId id="388" r:id="rId6"/>
    <p:sldId id="412" r:id="rId7"/>
    <p:sldId id="445" r:id="rId8"/>
    <p:sldId id="352" r:id="rId9"/>
    <p:sldId id="371" r:id="rId10"/>
    <p:sldId id="428" r:id="rId11"/>
    <p:sldId id="427" r:id="rId12"/>
    <p:sldId id="418" r:id="rId13"/>
    <p:sldId id="421" r:id="rId14"/>
    <p:sldId id="443" r:id="rId15"/>
    <p:sldId id="444" r:id="rId16"/>
    <p:sldId id="415" r:id="rId17"/>
    <p:sldId id="419" r:id="rId18"/>
    <p:sldId id="423" r:id="rId19"/>
    <p:sldId id="416" r:id="rId20"/>
    <p:sldId id="424" r:id="rId21"/>
    <p:sldId id="447" r:id="rId22"/>
    <p:sldId id="386" r:id="rId23"/>
    <p:sldId id="425" r:id="rId24"/>
    <p:sldId id="438" r:id="rId25"/>
    <p:sldId id="434" r:id="rId26"/>
    <p:sldId id="431" r:id="rId27"/>
    <p:sldId id="448" r:id="rId28"/>
    <p:sldId id="449" r:id="rId29"/>
    <p:sldId id="446" r:id="rId30"/>
    <p:sldId id="430" r:id="rId31"/>
    <p:sldId id="442" r:id="rId32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TCORE" id="{7BDA4D35-EA18-BC47-BA73-E02882B0E3CF}">
          <p14:sldIdLst>
            <p14:sldId id="339"/>
            <p14:sldId id="333"/>
            <p14:sldId id="391"/>
            <p14:sldId id="389"/>
            <p14:sldId id="388"/>
            <p14:sldId id="412"/>
            <p14:sldId id="445"/>
            <p14:sldId id="352"/>
            <p14:sldId id="371"/>
            <p14:sldId id="428"/>
            <p14:sldId id="427"/>
            <p14:sldId id="418"/>
            <p14:sldId id="421"/>
            <p14:sldId id="443"/>
            <p14:sldId id="444"/>
            <p14:sldId id="415"/>
            <p14:sldId id="419"/>
            <p14:sldId id="423"/>
            <p14:sldId id="416"/>
            <p14:sldId id="424"/>
            <p14:sldId id="447"/>
            <p14:sldId id="386"/>
            <p14:sldId id="425"/>
            <p14:sldId id="438"/>
            <p14:sldId id="434"/>
            <p14:sldId id="431"/>
            <p14:sldId id="448"/>
            <p14:sldId id="449"/>
            <p14:sldId id="446"/>
            <p14:sldId id="430"/>
            <p14:sldId id="44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min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BCA"/>
    <a:srgbClr val="EB8822"/>
    <a:srgbClr val="AB0005"/>
    <a:srgbClr val="22547E"/>
    <a:srgbClr val="2361AA"/>
    <a:srgbClr val="4D89AC"/>
    <a:srgbClr val="D6D1B8"/>
    <a:srgbClr val="7DA9DF"/>
    <a:srgbClr val="FE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2" autoAdjust="0"/>
    <p:restoredTop sz="98176" autoAdjust="0"/>
  </p:normalViewPr>
  <p:slideViewPr>
    <p:cSldViewPr>
      <p:cViewPr varScale="1">
        <p:scale>
          <a:sx n="90" d="100"/>
          <a:sy n="90" d="100"/>
        </p:scale>
        <p:origin x="-784" y="-96"/>
      </p:cViewPr>
      <p:guideLst>
        <p:guide orient="horz" pos="20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simin:dev:lab-repo:papers:manticore:data:evaluation_cra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simin:dev:lab-repo:papers:manticore:data:evaluation_cra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simin:dev:lab-repo:papers:manticore:data:evaluation_cra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simin:dev:lab-repo:papers:ipdps2015-casper:data:evaluation_cray_nwchem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Macintosh%20HD:Users:simin:dev:lab-repo:papers:ipdps2015-casper:data:evaluation_cray_nwchem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simin:dev:lab-repo:papers:manticore:data:evaluation_fusion%20(&#29256;&#26412;%202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simin:dev:lab-repo:papers:manticore:data:evaluation_fusion%20(&#29256;&#26412;%20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1796428571429"/>
          <c:y val="0.0594148585783084"/>
          <c:w val="0.700925198412698"/>
          <c:h val="0.752557945861449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dmmap_overhead!$Q$3</c:f>
              <c:strCache>
                <c:ptCount val="1"/>
                <c:pt idx="0">
                  <c:v>System Interrupts</c:v>
                </c:pt>
              </c:strCache>
            </c:strRef>
          </c:tx>
          <c:invertIfNegative val="0"/>
          <c:cat>
            <c:numRef>
              <c:f>dmmap_overhead!$N$4:$N$9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16.0</c:v>
                </c:pt>
                <c:pt idx="3">
                  <c:v>64.0</c:v>
                </c:pt>
                <c:pt idx="4">
                  <c:v>256.0</c:v>
                </c:pt>
                <c:pt idx="5">
                  <c:v>1024.0</c:v>
                </c:pt>
              </c:numCache>
            </c:numRef>
          </c:cat>
          <c:val>
            <c:numRef>
              <c:f>dmmap_overhead!$Q$4:$Q$9</c:f>
              <c:numCache>
                <c:formatCode>0_ </c:formatCode>
                <c:ptCount val="6"/>
                <c:pt idx="0">
                  <c:v>9897.5</c:v>
                </c:pt>
                <c:pt idx="1">
                  <c:v>10791.5</c:v>
                </c:pt>
                <c:pt idx="2">
                  <c:v>11248.0</c:v>
                </c:pt>
                <c:pt idx="3">
                  <c:v>26783.0</c:v>
                </c:pt>
                <c:pt idx="4">
                  <c:v>22448.0</c:v>
                </c:pt>
                <c:pt idx="5">
                  <c:v>87561.0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563592"/>
        <c:axId val="2128588440"/>
      </c:barChart>
      <c:lineChart>
        <c:grouping val="standard"/>
        <c:varyColors val="0"/>
        <c:ser>
          <c:idx val="0"/>
          <c:order val="0"/>
          <c:tx>
            <c:strRef>
              <c:f>dmmap_overhead!$O$3</c:f>
              <c:strCache>
                <c:ptCount val="1"/>
                <c:pt idx="0">
                  <c:v>Original MPI</c:v>
                </c:pt>
              </c:strCache>
            </c:strRef>
          </c:tx>
          <c:cat>
            <c:numRef>
              <c:f>dmmap_overhead!$N$4:$N$9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16.0</c:v>
                </c:pt>
                <c:pt idx="3">
                  <c:v>64.0</c:v>
                </c:pt>
                <c:pt idx="4">
                  <c:v>256.0</c:v>
                </c:pt>
                <c:pt idx="5">
                  <c:v>1024.0</c:v>
                </c:pt>
              </c:numCache>
            </c:numRef>
          </c:cat>
          <c:val>
            <c:numRef>
              <c:f>dmmap_overhead!$O$4:$O$9</c:f>
              <c:numCache>
                <c:formatCode>General</c:formatCode>
                <c:ptCount val="6"/>
                <c:pt idx="0">
                  <c:v>0.146952</c:v>
                </c:pt>
                <c:pt idx="1">
                  <c:v>0.146544</c:v>
                </c:pt>
                <c:pt idx="2">
                  <c:v>0.149356</c:v>
                </c:pt>
                <c:pt idx="3">
                  <c:v>0.17835</c:v>
                </c:pt>
                <c:pt idx="4">
                  <c:v>0.337253</c:v>
                </c:pt>
                <c:pt idx="5">
                  <c:v>1.044697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dmmap_overhead!$P$3</c:f>
              <c:strCache>
                <c:ptCount val="1"/>
                <c:pt idx="0">
                  <c:v>DMMAP-based async</c:v>
                </c:pt>
              </c:strCache>
            </c:strRef>
          </c:tx>
          <c:cat>
            <c:numRef>
              <c:f>dmmap_overhead!$N$4:$N$9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16.0</c:v>
                </c:pt>
                <c:pt idx="3">
                  <c:v>64.0</c:v>
                </c:pt>
                <c:pt idx="4">
                  <c:v>256.0</c:v>
                </c:pt>
                <c:pt idx="5">
                  <c:v>1024.0</c:v>
                </c:pt>
              </c:numCache>
            </c:numRef>
          </c:cat>
          <c:val>
            <c:numRef>
              <c:f>dmmap_overhead!$P$4:$P$9</c:f>
              <c:numCache>
                <c:formatCode>General</c:formatCode>
                <c:ptCount val="6"/>
                <c:pt idx="0">
                  <c:v>0.00932099999999999</c:v>
                </c:pt>
                <c:pt idx="1">
                  <c:v>0.033704</c:v>
                </c:pt>
                <c:pt idx="2">
                  <c:v>0.137114</c:v>
                </c:pt>
                <c:pt idx="3">
                  <c:v>0.547878</c:v>
                </c:pt>
                <c:pt idx="4">
                  <c:v>2.168084</c:v>
                </c:pt>
                <c:pt idx="5">
                  <c:v>8.738380999999997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219784"/>
        <c:axId val="2127996520"/>
      </c:lineChart>
      <c:catAx>
        <c:axId val="2128219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/>
                  <a:t>Number of Operations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7996520"/>
        <c:crosses val="autoZero"/>
        <c:auto val="1"/>
        <c:lblAlgn val="ctr"/>
        <c:lblOffset val="100"/>
        <c:noMultiLvlLbl val="0"/>
      </c:catAx>
      <c:valAx>
        <c:axId val="2127996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on Rank 0(ms)</a:t>
                </a:r>
                <a:endParaRPr lang="zh-CN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28219784"/>
        <c:crosses val="autoZero"/>
        <c:crossBetween val="between"/>
      </c:valAx>
      <c:valAx>
        <c:axId val="212858844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Interrupts</a:t>
                </a:r>
                <a:endParaRPr lang="zh-CN"/>
              </a:p>
            </c:rich>
          </c:tx>
          <c:layout/>
          <c:overlay val="0"/>
        </c:title>
        <c:numFmt formatCode="0_ " sourceLinked="1"/>
        <c:majorTickMark val="out"/>
        <c:minorTickMark val="none"/>
        <c:tickLblPos val="nextTo"/>
        <c:crossAx val="2128563592"/>
        <c:crosses val="max"/>
        <c:crossBetween val="between"/>
      </c:valAx>
      <c:catAx>
        <c:axId val="2128563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858844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2516865079365"/>
          <c:y val="0.0663444444444444"/>
          <c:w val="0.516910243055556"/>
          <c:h val="0.23196574074074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3872222222222"/>
          <c:y val="0.0590899305555555"/>
          <c:w val="0.761843650793651"/>
          <c:h val="0.702057291666667"/>
        </c:manualLayout>
      </c:layout>
      <c:lineChart>
        <c:grouping val="standard"/>
        <c:varyColors val="0"/>
        <c:ser>
          <c:idx val="0"/>
          <c:order val="0"/>
          <c:tx>
            <c:strRef>
              <c:f>edison_scala_async!$K$46</c:f>
              <c:strCache>
                <c:ptCount val="1"/>
                <c:pt idx="0">
                  <c:v>Original MPI</c:v>
                </c:pt>
              </c:strCache>
            </c:strRef>
          </c:tx>
          <c:dLbls>
            <c:dLbl>
              <c:idx val="7"/>
              <c:layout>
                <c:manualLayout>
                  <c:x val="-0.061478337357506"/>
                  <c:y val="-0.070512970854287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_);[Red]\(#,##0.00\)" sourceLinked="0"/>
            <c:txPr>
              <a:bodyPr/>
              <a:lstStyle/>
              <a:p>
                <a:pPr>
                  <a:defRPr b="1">
                    <a:solidFill>
                      <a:srgbClr val="0000FF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edison_scala_async!$J$47:$J$54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edison_scala_async!$K$47:$K$54</c:f>
              <c:numCache>
                <c:formatCode>General</c:formatCode>
                <c:ptCount val="8"/>
                <c:pt idx="0">
                  <c:v>0.350654</c:v>
                </c:pt>
                <c:pt idx="1">
                  <c:v>0.544518</c:v>
                </c:pt>
                <c:pt idx="2">
                  <c:v>0.7593</c:v>
                </c:pt>
                <c:pt idx="3">
                  <c:v>0.982318</c:v>
                </c:pt>
                <c:pt idx="4">
                  <c:v>1.577156</c:v>
                </c:pt>
                <c:pt idx="5">
                  <c:v>2.728208</c:v>
                </c:pt>
                <c:pt idx="6">
                  <c:v>5.725846</c:v>
                </c:pt>
                <c:pt idx="7">
                  <c:v>10.740952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edison_scala_async!$L$46</c:f>
              <c:strCache>
                <c:ptCount val="1"/>
                <c:pt idx="0">
                  <c:v>Thread-based async</c:v>
                </c:pt>
              </c:strCache>
            </c:strRef>
          </c:tx>
          <c:dLbls>
            <c:dLbl>
              <c:idx val="7"/>
              <c:layout>
                <c:manualLayout>
                  <c:x val="-0.135752008642624"/>
                  <c:y val="-0.031490560537912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_);[Red]\(#,##0.00\)" sourceLinked="0"/>
            <c:txPr>
              <a:bodyPr/>
              <a:lstStyle/>
              <a:p>
                <a:pPr>
                  <a:defRPr b="1">
                    <a:solidFill>
                      <a:srgbClr val="C0000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edison_scala_async!$J$47:$J$54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edison_scala_async!$L$47:$L$54</c:f>
              <c:numCache>
                <c:formatCode>General</c:formatCode>
                <c:ptCount val="8"/>
                <c:pt idx="0">
                  <c:v>0.266426</c:v>
                </c:pt>
                <c:pt idx="1">
                  <c:v>0.403426</c:v>
                </c:pt>
                <c:pt idx="2">
                  <c:v>0.65399</c:v>
                </c:pt>
                <c:pt idx="3">
                  <c:v>1.2092</c:v>
                </c:pt>
                <c:pt idx="4">
                  <c:v>2.263716</c:v>
                </c:pt>
                <c:pt idx="5">
                  <c:v>4.514035999999964</c:v>
                </c:pt>
                <c:pt idx="6">
                  <c:v>8.537156</c:v>
                </c:pt>
                <c:pt idx="7">
                  <c:v>17.040004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edison_scala_async!$M$46</c:f>
              <c:strCache>
                <c:ptCount val="1"/>
                <c:pt idx="0">
                  <c:v>DMAPP-based async</c:v>
                </c:pt>
              </c:strCache>
            </c:strRef>
          </c:tx>
          <c:spPr>
            <a:ln>
              <a:solidFill>
                <a:srgbClr val="9D7D9E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rgbClr val="9D7D9E">
                      <a:tint val="100000"/>
                      <a:shade val="100000"/>
                      <a:satMod val="130000"/>
                    </a:srgbClr>
                  </a:gs>
                  <a:gs pos="100000">
                    <a:srgbClr val="9D7D9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solidFill>
                  <a:srgbClr val="9D7D9E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7"/>
              <c:layout/>
              <c:numFmt formatCode="#,##0.00_);[Red]\(#,##0.00\)" sourceLinked="0"/>
              <c:spPr/>
              <c:txPr>
                <a:bodyPr/>
                <a:lstStyle/>
                <a:p>
                  <a:pPr>
                    <a:defRPr b="1">
                      <a:solidFill>
                        <a:srgbClr val="795B7A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_);[Red]\(#,##0.00\)" sourceLinked="0"/>
            <c:txPr>
              <a:bodyPr/>
              <a:lstStyle/>
              <a:p>
                <a:pPr>
                  <a:defRPr b="1">
                    <a:solidFill>
                      <a:schemeClr val="accent5">
                        <a:lumMod val="75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errBars>
            <c:errDir val="y"/>
            <c:errBarType val="both"/>
            <c:errValType val="cust"/>
            <c:noEndCap val="0"/>
            <c:plus>
              <c:numRef>
                <c:f>edison_scala_async!$K$75:$K$82</c:f>
                <c:numCache>
                  <c:formatCode>General</c:formatCode>
                  <c:ptCount val="8"/>
                  <c:pt idx="0">
                    <c:v>0.00202774505300839</c:v>
                  </c:pt>
                  <c:pt idx="1">
                    <c:v>0.00307025243261854</c:v>
                  </c:pt>
                  <c:pt idx="2">
                    <c:v>0.00795625854280766</c:v>
                  </c:pt>
                  <c:pt idx="3">
                    <c:v>0.0137221292079619</c:v>
                  </c:pt>
                  <c:pt idx="4">
                    <c:v>0.00803638724801139</c:v>
                  </c:pt>
                  <c:pt idx="5">
                    <c:v>0.0683955182742261</c:v>
                  </c:pt>
                  <c:pt idx="6">
                    <c:v>0.0132374838998958</c:v>
                  </c:pt>
                  <c:pt idx="7">
                    <c:v>0.0601228138895709</c:v>
                  </c:pt>
                </c:numCache>
              </c:numRef>
            </c:plus>
            <c:minus>
              <c:numRef>
                <c:f>edison_scala_async!$K$75:$K$82</c:f>
                <c:numCache>
                  <c:formatCode>General</c:formatCode>
                  <c:ptCount val="8"/>
                  <c:pt idx="0">
                    <c:v>0.00202774505300839</c:v>
                  </c:pt>
                  <c:pt idx="1">
                    <c:v>0.00307025243261854</c:v>
                  </c:pt>
                  <c:pt idx="2">
                    <c:v>0.00795625854280766</c:v>
                  </c:pt>
                  <c:pt idx="3">
                    <c:v>0.0137221292079619</c:v>
                  </c:pt>
                  <c:pt idx="4">
                    <c:v>0.00803638724801139</c:v>
                  </c:pt>
                  <c:pt idx="5">
                    <c:v>0.0683955182742261</c:v>
                  </c:pt>
                  <c:pt idx="6">
                    <c:v>0.0132374838998958</c:v>
                  </c:pt>
                  <c:pt idx="7">
                    <c:v>0.0601228138895709</c:v>
                  </c:pt>
                </c:numCache>
              </c:numRef>
            </c:minus>
          </c:errBars>
          <c:cat>
            <c:numRef>
              <c:f>edison_scala_async!$J$47:$J$54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edison_scala_async!$M$47:$M$54</c:f>
              <c:numCache>
                <c:formatCode>General</c:formatCode>
                <c:ptCount val="8"/>
                <c:pt idx="0">
                  <c:v>0.23</c:v>
                </c:pt>
                <c:pt idx="1">
                  <c:v>0.26805</c:v>
                </c:pt>
                <c:pt idx="2">
                  <c:v>0.34866</c:v>
                </c:pt>
                <c:pt idx="3">
                  <c:v>0.488426</c:v>
                </c:pt>
                <c:pt idx="4">
                  <c:v>0.912928</c:v>
                </c:pt>
                <c:pt idx="5">
                  <c:v>1.846988</c:v>
                </c:pt>
                <c:pt idx="6">
                  <c:v>2.782924</c:v>
                </c:pt>
                <c:pt idx="7">
                  <c:v>7.072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edison_scala_async!$N$46</c:f>
              <c:strCache>
                <c:ptCount val="1"/>
                <c:pt idx="0">
                  <c:v>Casper</c:v>
                </c:pt>
              </c:strCache>
            </c:strRef>
          </c:tx>
          <c:spPr>
            <a:ln>
              <a:solidFill>
                <a:srgbClr val="7AB80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rgbClr val="7AB800">
                      <a:tint val="100000"/>
                      <a:shade val="100000"/>
                      <a:satMod val="130000"/>
                    </a:srgbClr>
                  </a:gs>
                  <a:gs pos="100000">
                    <a:srgbClr val="7AB8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solidFill>
                  <a:srgbClr val="7AB8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7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_);[Red]\(#,##0.00\)" sourceLinked="0"/>
            <c:txPr>
              <a:bodyPr/>
              <a:lstStyle/>
              <a:p>
                <a:pPr>
                  <a:defRPr b="1">
                    <a:solidFill>
                      <a:srgbClr val="00800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</c:dLbls>
          <c:errBars>
            <c:errDir val="y"/>
            <c:errBarType val="both"/>
            <c:errValType val="cust"/>
            <c:noEndCap val="0"/>
            <c:plus>
              <c:numRef>
                <c:f>edison_scala_async!$K$66:$K$73</c:f>
                <c:numCache>
                  <c:formatCode>General</c:formatCode>
                  <c:ptCount val="8"/>
                  <c:pt idx="0">
                    <c:v>8.50294066779256E-5</c:v>
                  </c:pt>
                  <c:pt idx="1">
                    <c:v>0.000480239523571313</c:v>
                  </c:pt>
                  <c:pt idx="2">
                    <c:v>0.00225017110460517</c:v>
                  </c:pt>
                  <c:pt idx="3">
                    <c:v>0.0729019229513184</c:v>
                  </c:pt>
                  <c:pt idx="4">
                    <c:v>0.0283984731983957</c:v>
                  </c:pt>
                  <c:pt idx="5">
                    <c:v>0.0412738890825665</c:v>
                  </c:pt>
                  <c:pt idx="6">
                    <c:v>0.108565197600336</c:v>
                  </c:pt>
                  <c:pt idx="7">
                    <c:v>0.357090630260723</c:v>
                  </c:pt>
                </c:numCache>
              </c:numRef>
            </c:plus>
            <c:minus>
              <c:numRef>
                <c:f>edison_scala_async!$K$66:$K$73</c:f>
                <c:numCache>
                  <c:formatCode>General</c:formatCode>
                  <c:ptCount val="8"/>
                  <c:pt idx="0">
                    <c:v>8.50294066779256E-5</c:v>
                  </c:pt>
                  <c:pt idx="1">
                    <c:v>0.000480239523571313</c:v>
                  </c:pt>
                  <c:pt idx="2">
                    <c:v>0.00225017110460517</c:v>
                  </c:pt>
                  <c:pt idx="3">
                    <c:v>0.0729019229513184</c:v>
                  </c:pt>
                  <c:pt idx="4">
                    <c:v>0.0283984731983957</c:v>
                  </c:pt>
                  <c:pt idx="5">
                    <c:v>0.0412738890825665</c:v>
                  </c:pt>
                  <c:pt idx="6">
                    <c:v>0.108565197600336</c:v>
                  </c:pt>
                  <c:pt idx="7">
                    <c:v>0.357090630260723</c:v>
                  </c:pt>
                </c:numCache>
              </c:numRef>
            </c:minus>
          </c:errBars>
          <c:cat>
            <c:numRef>
              <c:f>edison_scala_async!$J$47:$J$54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edison_scala_async!$N$47:$N$54</c:f>
              <c:numCache>
                <c:formatCode>General</c:formatCode>
                <c:ptCount val="8"/>
                <c:pt idx="0">
                  <c:v>0.217164</c:v>
                </c:pt>
                <c:pt idx="1">
                  <c:v>0.252906</c:v>
                </c:pt>
                <c:pt idx="2">
                  <c:v>0.318268</c:v>
                </c:pt>
                <c:pt idx="3">
                  <c:v>0.557952</c:v>
                </c:pt>
                <c:pt idx="4">
                  <c:v>0.838986</c:v>
                </c:pt>
                <c:pt idx="5">
                  <c:v>1.666782</c:v>
                </c:pt>
                <c:pt idx="6">
                  <c:v>3.411843999999967</c:v>
                </c:pt>
                <c:pt idx="7">
                  <c:v>6.372718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1827560"/>
        <c:axId val="-2051822120"/>
      </c:lineChart>
      <c:catAx>
        <c:axId val="-2051827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/>
                  <a:t>Number of Application Processes (ppn=1)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51822120"/>
        <c:crosses val="autoZero"/>
        <c:auto val="1"/>
        <c:lblAlgn val="ctr"/>
        <c:lblOffset val="100"/>
        <c:noMultiLvlLbl val="0"/>
      </c:catAx>
      <c:valAx>
        <c:axId val="-2051822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algn="ctr" rtl="0">
                  <a:defRPr/>
                </a:pPr>
                <a:r>
                  <a:rPr lang="en-US"/>
                  <a:t>Average Time (ms)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51827560"/>
        <c:crosses val="autoZero"/>
        <c:crossBetween val="between"/>
        <c:majorUnit val="3.0"/>
      </c:valAx>
    </c:plotArea>
    <c:legend>
      <c:legendPos val="r"/>
      <c:layout>
        <c:manualLayout>
          <c:xMode val="edge"/>
          <c:yMode val="edge"/>
          <c:x val="0.196834343434343"/>
          <c:y val="0.0599551282051282"/>
          <c:w val="0.447557961504812"/>
          <c:h val="0.465152564102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6392063492063"/>
          <c:y val="0.0634996527777778"/>
          <c:w val="0.761843650793651"/>
          <c:h val="0.702057291666667"/>
        </c:manualLayout>
      </c:layout>
      <c:lineChart>
        <c:grouping val="standard"/>
        <c:varyColors val="0"/>
        <c:ser>
          <c:idx val="0"/>
          <c:order val="0"/>
          <c:tx>
            <c:strRef>
              <c:f>edison_scala_async!$K$3</c:f>
              <c:strCache>
                <c:ptCount val="1"/>
                <c:pt idx="0">
                  <c:v>Original MPI</c:v>
                </c:pt>
              </c:strCache>
            </c:strRef>
          </c:tx>
          <c:dLbls>
            <c:dLbl>
              <c:idx val="7"/>
              <c:layout>
                <c:manualLayout>
                  <c:x val="0.0"/>
                  <c:y val="-0.006078704383990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_);[Red]\(#,##0.00\)" sourceLinked="0"/>
            <c:txPr>
              <a:bodyPr/>
              <a:lstStyle/>
              <a:p>
                <a:pPr>
                  <a:defRPr b="1">
                    <a:solidFill>
                      <a:srgbClr val="0000FF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edison_scala_async!$J$4:$J$11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edison_scala_async!$K$4:$K$11</c:f>
              <c:numCache>
                <c:formatCode>General</c:formatCode>
                <c:ptCount val="8"/>
                <c:pt idx="0">
                  <c:v>0.177332</c:v>
                </c:pt>
                <c:pt idx="1">
                  <c:v>0.284978</c:v>
                </c:pt>
                <c:pt idx="2">
                  <c:v>0.4423</c:v>
                </c:pt>
                <c:pt idx="3">
                  <c:v>0.666556</c:v>
                </c:pt>
                <c:pt idx="4">
                  <c:v>1.182264</c:v>
                </c:pt>
                <c:pt idx="5">
                  <c:v>2.232044</c:v>
                </c:pt>
                <c:pt idx="6">
                  <c:v>4.590583999999994</c:v>
                </c:pt>
                <c:pt idx="7">
                  <c:v>8.870008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edison_scala_async!$L$3</c:f>
              <c:strCache>
                <c:ptCount val="1"/>
                <c:pt idx="0">
                  <c:v>Thread-based async</c:v>
                </c:pt>
              </c:strCache>
            </c:strRef>
          </c:tx>
          <c:dLbls>
            <c:dLbl>
              <c:idx val="7"/>
              <c:layout/>
              <c:numFmt formatCode="#,##0.00_);[Red]\(#,##0.00\)" sourceLinked="0"/>
              <c:spPr/>
              <c:txPr>
                <a:bodyPr/>
                <a:lstStyle/>
                <a:p>
                  <a:pPr>
                    <a:defRPr b="1">
                      <a:solidFill>
                        <a:srgbClr val="C00000"/>
                      </a:solidFill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>
                    <a:solidFill>
                      <a:srgbClr val="C00000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edison_scala_async!$J$4:$J$11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edison_scala_async!$L$4:$L$11</c:f>
              <c:numCache>
                <c:formatCode>General</c:formatCode>
                <c:ptCount val="8"/>
                <c:pt idx="0">
                  <c:v>0.156556</c:v>
                </c:pt>
                <c:pt idx="1">
                  <c:v>0.278718</c:v>
                </c:pt>
                <c:pt idx="2">
                  <c:v>0.528858</c:v>
                </c:pt>
                <c:pt idx="3">
                  <c:v>1.039362</c:v>
                </c:pt>
                <c:pt idx="4">
                  <c:v>2.069616</c:v>
                </c:pt>
                <c:pt idx="5">
                  <c:v>4.170684</c:v>
                </c:pt>
                <c:pt idx="6">
                  <c:v>8.50357</c:v>
                </c:pt>
                <c:pt idx="7">
                  <c:v>17.22246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edison_scala_async!$M$3</c:f>
              <c:strCache>
                <c:ptCount val="1"/>
                <c:pt idx="0">
                  <c:v>DMAPP-based async</c:v>
                </c:pt>
              </c:strCache>
            </c:strRef>
          </c:tx>
          <c:spPr>
            <a:ln>
              <a:solidFill>
                <a:srgbClr val="9D7D9E">
                  <a:lumMod val="75000"/>
                </a:srgb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rgbClr val="9D7D9E">
                      <a:tint val="100000"/>
                      <a:shade val="100000"/>
                      <a:satMod val="130000"/>
                    </a:srgbClr>
                  </a:gs>
                  <a:gs pos="100000">
                    <a:srgbClr val="9D7D9E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solidFill>
                  <a:srgbClr val="9D7D9E">
                    <a:lumMod val="75000"/>
                  </a:srgbClr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7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_);[Red]\(#,##0.00\)" sourceLinked="0"/>
            <c:txPr>
              <a:bodyPr/>
              <a:lstStyle/>
              <a:p>
                <a:pPr>
                  <a:defRPr b="1">
                    <a:solidFill>
                      <a:srgbClr val="795B7A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edison_scala_async!$J$4:$J$11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edison_scala_async!$M$4:$M$11</c:f>
              <c:numCache>
                <c:formatCode>General</c:formatCode>
                <c:ptCount val="8"/>
                <c:pt idx="0">
                  <c:v>0.227944</c:v>
                </c:pt>
                <c:pt idx="1">
                  <c:v>0.506248</c:v>
                </c:pt>
                <c:pt idx="2">
                  <c:v>0.959996</c:v>
                </c:pt>
                <c:pt idx="3">
                  <c:v>3.664152</c:v>
                </c:pt>
                <c:pt idx="4">
                  <c:v>4.905892</c:v>
                </c:pt>
                <c:pt idx="5">
                  <c:v>13.45298</c:v>
                </c:pt>
                <c:pt idx="6">
                  <c:v>27.676766</c:v>
                </c:pt>
                <c:pt idx="7">
                  <c:v>53.15586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edison_scala_async!$N$3</c:f>
              <c:strCache>
                <c:ptCount val="1"/>
                <c:pt idx="0">
                  <c:v>Casper</c:v>
                </c:pt>
              </c:strCache>
            </c:strRef>
          </c:tx>
          <c:spPr>
            <a:ln>
              <a:solidFill>
                <a:srgbClr val="7AB80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rgbClr val="7AB800">
                      <a:tint val="100000"/>
                      <a:shade val="100000"/>
                      <a:satMod val="130000"/>
                    </a:srgbClr>
                  </a:gs>
                  <a:gs pos="100000">
                    <a:srgbClr val="7AB800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>
                <a:solidFill>
                  <a:srgbClr val="7AB8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7"/>
              <c:layout>
                <c:manualLayout>
                  <c:x val="-0.0235185185185185"/>
                  <c:y val="0.04862963507192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_);[Red]\(#,##0.00\)" sourceLinked="0"/>
            <c:txPr>
              <a:bodyPr/>
              <a:lstStyle/>
              <a:p>
                <a:pPr>
                  <a:defRPr b="1">
                    <a:solidFill>
                      <a:srgbClr val="008000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edison_scala_async!$J$4:$J$11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edison_scala_async!$N$4:$N$11</c:f>
              <c:numCache>
                <c:formatCode>General</c:formatCode>
                <c:ptCount val="8"/>
                <c:pt idx="0">
                  <c:v>0.126886</c:v>
                </c:pt>
                <c:pt idx="1">
                  <c:v>0.160484</c:v>
                </c:pt>
                <c:pt idx="2">
                  <c:v>0.243508</c:v>
                </c:pt>
                <c:pt idx="3">
                  <c:v>0.352624</c:v>
                </c:pt>
                <c:pt idx="4">
                  <c:v>0.620878</c:v>
                </c:pt>
                <c:pt idx="5">
                  <c:v>1.178974</c:v>
                </c:pt>
                <c:pt idx="6">
                  <c:v>2.740968</c:v>
                </c:pt>
                <c:pt idx="7">
                  <c:v>5.087870000000001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0818520"/>
        <c:axId val="-2048673960"/>
      </c:lineChart>
      <c:catAx>
        <c:axId val="-2050818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/>
                  <a:t>Number of Application Processes (ppn=1)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48673960"/>
        <c:crosses val="autoZero"/>
        <c:auto val="1"/>
        <c:lblAlgn val="ctr"/>
        <c:lblOffset val="100"/>
        <c:noMultiLvlLbl val="0"/>
      </c:catAx>
      <c:valAx>
        <c:axId val="-2048673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algn="ctr" rtl="0">
                  <a:defRPr/>
                </a:pPr>
                <a:r>
                  <a:rPr lang="en-US"/>
                  <a:t>Average Time (ms) 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50818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0041338582677"/>
          <c:y val="0.0653824001166521"/>
          <c:w val="0.447557961504812"/>
          <c:h val="0.4556547008547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7570921238636"/>
          <c:y val="0.152006248488532"/>
          <c:w val="0.819968758260576"/>
          <c:h val="0.6337518055909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NWChem_flush_epoch!$S$144</c:f>
              <c:strCache>
                <c:ptCount val="1"/>
                <c:pt idx="0">
                  <c:v>Original MPI</c:v>
                </c:pt>
              </c:strCache>
            </c:strRef>
          </c:tx>
          <c:invertIfNegative val="0"/>
          <c:dLbls>
            <c:numFmt formatCode="#,##0.0_);[Red]\(#,##0.0\)" sourceLinked="0"/>
            <c:txPr>
              <a:bodyPr rot="-5400000" vert="horz"/>
              <a:lstStyle/>
              <a:p>
                <a:pPr>
                  <a:defRPr b="1">
                    <a:solidFill>
                      <a:srgbClr val="0000FF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NWChem_flush_epoch!$R$145:$R$148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NWChem_flush_epoch!$S$145:$S$148</c:f>
              <c:numCache>
                <c:formatCode>General</c:formatCode>
                <c:ptCount val="4"/>
                <c:pt idx="0">
                  <c:v>67.69833333333334</c:v>
                </c:pt>
                <c:pt idx="1">
                  <c:v>50.95</c:v>
                </c:pt>
                <c:pt idx="2">
                  <c:v>39.94666666666667</c:v>
                </c:pt>
                <c:pt idx="3">
                  <c:v>33.67</c:v>
                </c:pt>
              </c:numCache>
            </c:numRef>
          </c:val>
        </c:ser>
        <c:ser>
          <c:idx val="1"/>
          <c:order val="1"/>
          <c:tx>
            <c:strRef>
              <c:f>NWChem_flush_epoch!$T$144</c:f>
              <c:strCache>
                <c:ptCount val="1"/>
                <c:pt idx="0">
                  <c:v>Casper</c:v>
                </c:pt>
              </c:strCache>
            </c:strRef>
          </c:tx>
          <c:spPr>
            <a:gradFill rotWithShape="1">
              <a:gsLst>
                <a:gs pos="0">
                  <a:srgbClr val="7AB800">
                    <a:tint val="100000"/>
                    <a:shade val="100000"/>
                    <a:satMod val="130000"/>
                  </a:srgbClr>
                </a:gs>
                <a:gs pos="100000">
                  <a:srgbClr val="7AB80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.0_);[Red]\(#,##0.0\)" sourceLinked="0"/>
            <c:txPr>
              <a:bodyPr rot="-5400000" vert="horz"/>
              <a:lstStyle/>
              <a:p>
                <a:pPr>
                  <a:defRPr b="1">
                    <a:solidFill>
                      <a:srgbClr val="008000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NWChem_flush_epoch!$R$145:$R$148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NWChem_flush_epoch!$T$145:$T$148</c:f>
              <c:numCache>
                <c:formatCode>General</c:formatCode>
                <c:ptCount val="4"/>
                <c:pt idx="0">
                  <c:v>36.87166666666667</c:v>
                </c:pt>
                <c:pt idx="1">
                  <c:v>27.595</c:v>
                </c:pt>
                <c:pt idx="2">
                  <c:v>22.235</c:v>
                </c:pt>
                <c:pt idx="3">
                  <c:v>18.445</c:v>
                </c:pt>
              </c:numCache>
            </c:numRef>
          </c:val>
        </c:ser>
        <c:ser>
          <c:idx val="2"/>
          <c:order val="2"/>
          <c:tx>
            <c:strRef>
              <c:f>NWChem_flush_epoch!$U$144</c:f>
              <c:strCache>
                <c:ptCount val="1"/>
                <c:pt idx="0">
                  <c:v>Thread(O)</c:v>
                </c:pt>
              </c:strCache>
            </c:strRef>
          </c:tx>
          <c:spPr>
            <a:gradFill rotWithShape="1">
              <a:gsLst>
                <a:gs pos="0">
                  <a:srgbClr val="A22B38">
                    <a:tint val="100000"/>
                    <a:shade val="100000"/>
                    <a:satMod val="130000"/>
                  </a:srgbClr>
                </a:gs>
                <a:gs pos="100000">
                  <a:srgbClr val="A22B38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NWChem_flush_epoch!$R$145:$R$148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NWChem_flush_epoch!$U$145:$U$148</c:f>
              <c:numCache>
                <c:formatCode>General</c:formatCode>
                <c:ptCount val="4"/>
                <c:pt idx="0">
                  <c:v>62.65833333333333</c:v>
                </c:pt>
                <c:pt idx="1">
                  <c:v>46.065</c:v>
                </c:pt>
                <c:pt idx="2">
                  <c:v>36.745</c:v>
                </c:pt>
                <c:pt idx="3">
                  <c:v>30.75666666666667</c:v>
                </c:pt>
              </c:numCache>
            </c:numRef>
          </c:val>
        </c:ser>
        <c:ser>
          <c:idx val="3"/>
          <c:order val="3"/>
          <c:tx>
            <c:strRef>
              <c:f>NWChem_flush_epoch!$V$144</c:f>
              <c:strCache>
                <c:ptCount val="1"/>
                <c:pt idx="0">
                  <c:v>Thread(D)</c:v>
                </c:pt>
              </c:strCache>
            </c:strRef>
          </c:tx>
          <c:invertIfNegative val="0"/>
          <c:cat>
            <c:numRef>
              <c:f>NWChem_flush_epoch!$R$145:$R$148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NWChem_flush_epoch!$V$145:$V$148</c:f>
              <c:numCache>
                <c:formatCode>General</c:formatCode>
                <c:ptCount val="4"/>
                <c:pt idx="0">
                  <c:v>60.905</c:v>
                </c:pt>
                <c:pt idx="1">
                  <c:v>46.195</c:v>
                </c:pt>
                <c:pt idx="2">
                  <c:v>37.33833333333334</c:v>
                </c:pt>
                <c:pt idx="3">
                  <c:v>31.20333333333333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0112440"/>
        <c:axId val="-2068877848"/>
      </c:barChart>
      <c:catAx>
        <c:axId val="-2090112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8877848"/>
        <c:crosses val="autoZero"/>
        <c:auto val="1"/>
        <c:lblAlgn val="ctr"/>
        <c:lblOffset val="100"/>
        <c:noMultiLvlLbl val="0"/>
      </c:catAx>
      <c:valAx>
        <c:axId val="-2068877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 dirty="0" smtClean="0"/>
                  <a:t>Time </a:t>
                </a:r>
                <a:r>
                  <a:rPr lang="en-US" sz="1100" dirty="0"/>
                  <a:t>(min)</a:t>
                </a:r>
              </a:p>
            </c:rich>
          </c:tx>
          <c:layout>
            <c:manualLayout>
              <c:xMode val="edge"/>
              <c:yMode val="edge"/>
              <c:x val="0.00100782828282828"/>
              <c:y val="0.3209241847879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90112440"/>
        <c:crosses val="autoZero"/>
        <c:crossBetween val="between"/>
        <c:majorUnit val="20.0"/>
      </c:valAx>
    </c:plotArea>
    <c:plotVisOnly val="1"/>
    <c:dispBlanksAs val="gap"/>
    <c:showDLblsOverMax val="0"/>
  </c:chart>
  <c:spPr>
    <a:noFill/>
    <a:ln w="9525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9525" cap="flat" cmpd="sng" algn="ctr">
          <a:solidFill>
            <a:sysClr val="windowText" lastClr="000000">
              <a:tint val="75000"/>
              <a:shade val="95000"/>
              <a:satMod val="105000"/>
            </a:sysClr>
          </a:solidFill>
          <a:prstDash val="solid"/>
          <a:round/>
        </a14:hiddenLine>
      </a:ext>
    </a:extLst>
  </c:spPr>
  <c:txPr>
    <a:bodyPr/>
    <a:lstStyle/>
    <a:p>
      <a:pPr>
        <a:defRPr sz="1200">
          <a:latin typeface="Arial"/>
          <a:cs typeface="Arial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5542929292929"/>
          <c:y val="0.0534354575163399"/>
          <c:w val="0.811996717171717"/>
          <c:h val="0.732325163398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NWChem_flush_epoch!$L$144</c:f>
              <c:strCache>
                <c:ptCount val="1"/>
                <c:pt idx="0">
                  <c:v>Original MPI</c:v>
                </c:pt>
              </c:strCache>
            </c:strRef>
          </c:tx>
          <c:invertIfNegative val="0"/>
          <c:dLbls>
            <c:numFmt formatCode="#,##0.0_);[Red]\(#,##0.0\)" sourceLinked="0"/>
            <c:txPr>
              <a:bodyPr rot="-5400000" vert="horz"/>
              <a:lstStyle/>
              <a:p>
                <a:pPr>
                  <a:defRPr b="1">
                    <a:solidFill>
                      <a:srgbClr val="0000FF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NWChem_flush_epoch!$K$151:$K$154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NWChem_flush_epoch!$L$151:$L$154</c:f>
              <c:numCache>
                <c:formatCode>General</c:formatCode>
                <c:ptCount val="4"/>
                <c:pt idx="0">
                  <c:v>43.94666666666667</c:v>
                </c:pt>
                <c:pt idx="1">
                  <c:v>41.525</c:v>
                </c:pt>
                <c:pt idx="2">
                  <c:v>29.76666666666667</c:v>
                </c:pt>
                <c:pt idx="3">
                  <c:v>25.53666666666667</c:v>
                </c:pt>
              </c:numCache>
            </c:numRef>
          </c:val>
        </c:ser>
        <c:ser>
          <c:idx val="1"/>
          <c:order val="1"/>
          <c:tx>
            <c:strRef>
              <c:f>NWChem_flush_epoch!$M$144</c:f>
              <c:strCache>
                <c:ptCount val="1"/>
                <c:pt idx="0">
                  <c:v>Casper</c:v>
                </c:pt>
              </c:strCache>
            </c:strRef>
          </c:tx>
          <c:spPr>
            <a:gradFill rotWithShape="1">
              <a:gsLst>
                <a:gs pos="0">
                  <a:srgbClr val="7AB800">
                    <a:tint val="100000"/>
                    <a:shade val="100000"/>
                    <a:satMod val="130000"/>
                  </a:srgbClr>
                </a:gs>
                <a:gs pos="100000">
                  <a:srgbClr val="7AB80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.0_);[Red]\(#,##0.0\)" sourceLinked="0"/>
            <c:txPr>
              <a:bodyPr rot="-5400000" vert="horz"/>
              <a:lstStyle/>
              <a:p>
                <a:pPr>
                  <a:defRPr b="1">
                    <a:solidFill>
                      <a:srgbClr val="008000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NWChem_flush_epoch!$K$151:$K$154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NWChem_flush_epoch!$M$151:$M$154</c:f>
              <c:numCache>
                <c:formatCode>General</c:formatCode>
                <c:ptCount val="4"/>
                <c:pt idx="0">
                  <c:v>38.405</c:v>
                </c:pt>
                <c:pt idx="1">
                  <c:v>31.05833333333333</c:v>
                </c:pt>
                <c:pt idx="2">
                  <c:v>27.75333333333333</c:v>
                </c:pt>
                <c:pt idx="3">
                  <c:v>25.62</c:v>
                </c:pt>
              </c:numCache>
            </c:numRef>
          </c:val>
        </c:ser>
        <c:ser>
          <c:idx val="2"/>
          <c:order val="2"/>
          <c:tx>
            <c:strRef>
              <c:f>NWChem_flush_epoch!$N$144</c:f>
              <c:strCache>
                <c:ptCount val="1"/>
                <c:pt idx="0">
                  <c:v>Thread(O)</c:v>
                </c:pt>
              </c:strCache>
            </c:strRef>
          </c:tx>
          <c:spPr>
            <a:gradFill rotWithShape="1">
              <a:gsLst>
                <a:gs pos="0">
                  <a:srgbClr val="A22B38">
                    <a:tint val="100000"/>
                    <a:shade val="100000"/>
                    <a:satMod val="130000"/>
                  </a:srgbClr>
                </a:gs>
                <a:gs pos="100000">
                  <a:srgbClr val="A22B38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NWChem_flush_epoch!$K$151:$K$154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NWChem_flush_epoch!$N$151:$N$154</c:f>
              <c:numCache>
                <c:formatCode>General</c:formatCode>
                <c:ptCount val="4"/>
                <c:pt idx="0">
                  <c:v>47.91833333333333</c:v>
                </c:pt>
                <c:pt idx="1">
                  <c:v>38.01833333333333</c:v>
                </c:pt>
                <c:pt idx="2">
                  <c:v>37.00333333333333</c:v>
                </c:pt>
                <c:pt idx="3">
                  <c:v>29.83833333333333</c:v>
                </c:pt>
              </c:numCache>
            </c:numRef>
          </c:val>
        </c:ser>
        <c:ser>
          <c:idx val="3"/>
          <c:order val="3"/>
          <c:tx>
            <c:strRef>
              <c:f>NWChem_flush_epoch!$O$144</c:f>
              <c:strCache>
                <c:ptCount val="1"/>
                <c:pt idx="0">
                  <c:v>Thread(D)</c:v>
                </c:pt>
              </c:strCache>
            </c:strRef>
          </c:tx>
          <c:invertIfNegative val="0"/>
          <c:cat>
            <c:numRef>
              <c:f>NWChem_flush_epoch!$K$151:$K$154</c:f>
              <c:numCache>
                <c:formatCode>General</c:formatCode>
                <c:ptCount val="4"/>
                <c:pt idx="0">
                  <c:v>1440.0</c:v>
                </c:pt>
                <c:pt idx="1">
                  <c:v>1920.0</c:v>
                </c:pt>
                <c:pt idx="2">
                  <c:v>2400.0</c:v>
                </c:pt>
                <c:pt idx="3">
                  <c:v>2800.0</c:v>
                </c:pt>
              </c:numCache>
            </c:numRef>
          </c:cat>
          <c:val>
            <c:numRef>
              <c:f>NWChem_flush_epoch!$O$151:$O$154</c:f>
              <c:numCache>
                <c:formatCode>General</c:formatCode>
                <c:ptCount val="4"/>
                <c:pt idx="0">
                  <c:v>56.80166666666666</c:v>
                </c:pt>
                <c:pt idx="1">
                  <c:v>43.675</c:v>
                </c:pt>
                <c:pt idx="2">
                  <c:v>40.975</c:v>
                </c:pt>
                <c:pt idx="3">
                  <c:v>30.935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236968"/>
        <c:axId val="-2066270984"/>
      </c:barChart>
      <c:catAx>
        <c:axId val="2136236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6270984"/>
        <c:crosses val="autoZero"/>
        <c:auto val="1"/>
        <c:lblAlgn val="ctr"/>
        <c:lblOffset val="100"/>
        <c:noMultiLvlLbl val="0"/>
      </c:catAx>
      <c:valAx>
        <c:axId val="-2066270984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</a:t>
                </a:r>
                <a:r>
                  <a:rPr lang="en-US" dirty="0"/>
                  <a:t>(min)</a:t>
                </a:r>
              </a:p>
            </c:rich>
          </c:tx>
          <c:layout>
            <c:manualLayout>
              <c:xMode val="edge"/>
              <c:yMode val="edge"/>
              <c:x val="0.00421489898989899"/>
              <c:y val="0.24558325703195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6236968"/>
        <c:crosses val="autoZero"/>
        <c:crossBetween val="between"/>
        <c:minorUnit val="0.2"/>
      </c:valAx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9525" cap="flat" cmpd="sng" algn="ctr">
          <a:solidFill>
            <a:sysClr val="windowText" lastClr="000000">
              <a:tint val="75000"/>
              <a:shade val="95000"/>
              <a:satMod val="105000"/>
            </a:sysClr>
          </a:solidFill>
          <a:prstDash val="solid"/>
          <a:round/>
        </a14:hiddenLine>
      </a:ext>
    </a:extLst>
  </c:spPr>
  <c:txPr>
    <a:bodyPr/>
    <a:lstStyle/>
    <a:p>
      <a:pPr>
        <a:defRPr sz="1200">
          <a:latin typeface="Arial"/>
          <a:cs typeface="Arial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1352380952381"/>
          <c:y val="0.0634996527777778"/>
          <c:w val="0.79964126984127"/>
          <c:h val="0.715286458333333"/>
        </c:manualLayout>
      </c:layout>
      <c:lineChart>
        <c:grouping val="standard"/>
        <c:varyColors val="0"/>
        <c:ser>
          <c:idx val="0"/>
          <c:order val="0"/>
          <c:tx>
            <c:strRef>
              <c:f>'SCALA-1CORE-PUT-STD'!$L$43</c:f>
              <c:strCache>
                <c:ptCount val="1"/>
                <c:pt idx="0">
                  <c:v>Original MPI </c:v>
                </c:pt>
              </c:strCache>
            </c:strRef>
          </c:tx>
          <c:cat>
            <c:numRef>
              <c:f>'SCALA-1CORE-PUT-STD'!$M$42:$T$42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'SCALA-1CORE-PUT-STD'!$M$43:$T$43</c:f>
              <c:numCache>
                <c:formatCode>General</c:formatCode>
                <c:ptCount val="8"/>
                <c:pt idx="0">
                  <c:v>0.00061982</c:v>
                </c:pt>
                <c:pt idx="1">
                  <c:v>0.00177662</c:v>
                </c:pt>
                <c:pt idx="2">
                  <c:v>0.00410412</c:v>
                </c:pt>
                <c:pt idx="3">
                  <c:v>0.00840979999999999</c:v>
                </c:pt>
                <c:pt idx="4">
                  <c:v>0.01713746</c:v>
                </c:pt>
                <c:pt idx="5">
                  <c:v>0.0398221</c:v>
                </c:pt>
                <c:pt idx="6">
                  <c:v>0.08055182</c:v>
                </c:pt>
                <c:pt idx="7">
                  <c:v>0.152279877272727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'SCALA-1CORE-PUT-STD'!$L$44</c:f>
              <c:strCache>
                <c:ptCount val="1"/>
                <c:pt idx="0">
                  <c:v>Thread-based async</c:v>
                </c:pt>
              </c:strCache>
            </c:strRef>
          </c:tx>
          <c:cat>
            <c:numRef>
              <c:f>'SCALA-1CORE-PUT-STD'!$M$42:$T$42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'SCALA-1CORE-PUT-STD'!$M$44:$T$44</c:f>
              <c:numCache>
                <c:formatCode>General</c:formatCode>
                <c:ptCount val="8"/>
                <c:pt idx="0">
                  <c:v>0.00841856</c:v>
                </c:pt>
                <c:pt idx="1">
                  <c:v>0.02085728</c:v>
                </c:pt>
                <c:pt idx="2">
                  <c:v>0.05190582</c:v>
                </c:pt>
                <c:pt idx="3">
                  <c:v>0.22476098</c:v>
                </c:pt>
                <c:pt idx="4">
                  <c:v>0.2105852</c:v>
                </c:pt>
                <c:pt idx="5">
                  <c:v>0.4146985</c:v>
                </c:pt>
                <c:pt idx="6">
                  <c:v>0.739763816326531</c:v>
                </c:pt>
                <c:pt idx="7">
                  <c:v>1.38578968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'SCALA-1CORE-PUT-STD'!$L$45</c:f>
              <c:strCache>
                <c:ptCount val="1"/>
                <c:pt idx="0">
                  <c:v>Casper</c:v>
                </c:pt>
              </c:strCache>
            </c:strRef>
          </c:tx>
          <c:cat>
            <c:numRef>
              <c:f>'SCALA-1CORE-PUT-STD'!$M$42:$T$42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'SCALA-1CORE-PUT-STD'!$M$45:$T$45</c:f>
              <c:numCache>
                <c:formatCode>General</c:formatCode>
                <c:ptCount val="8"/>
                <c:pt idx="0">
                  <c:v>0.000640959183673469</c:v>
                </c:pt>
                <c:pt idx="1">
                  <c:v>0.0018274693877551</c:v>
                </c:pt>
                <c:pt idx="2">
                  <c:v>0.00426902040816326</c:v>
                </c:pt>
                <c:pt idx="3">
                  <c:v>0.00932691836734693</c:v>
                </c:pt>
                <c:pt idx="4">
                  <c:v>0.0190038775510204</c:v>
                </c:pt>
                <c:pt idx="5">
                  <c:v>0.039846</c:v>
                </c:pt>
                <c:pt idx="6">
                  <c:v>0.0839746530612245</c:v>
                </c:pt>
                <c:pt idx="7">
                  <c:v>0.150540293333333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797368"/>
        <c:axId val="2130794504"/>
      </c:lineChart>
      <c:catAx>
        <c:axId val="2130797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/>
                  <a:t>Number of Application Processes (ppn=1)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0794504"/>
        <c:crosses val="autoZero"/>
        <c:auto val="1"/>
        <c:lblAlgn val="ctr"/>
        <c:lblOffset val="100"/>
        <c:noMultiLvlLbl val="0"/>
      </c:catAx>
      <c:valAx>
        <c:axId val="2130794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algn="ctr" rtl="0">
                  <a:defRPr/>
                </a:pPr>
                <a:r>
                  <a:rPr lang="en-US"/>
                  <a:t>Average Execution Time (s)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0797368"/>
        <c:crosses val="autoZero"/>
        <c:crossBetween val="between"/>
        <c:majorUnit val="0.4"/>
      </c:valAx>
    </c:plotArea>
    <c:legend>
      <c:legendPos val="r"/>
      <c:layout>
        <c:manualLayout>
          <c:xMode val="edge"/>
          <c:yMode val="edge"/>
          <c:x val="0.200041338582677"/>
          <c:y val="0.0653824001166521"/>
          <c:w val="0.447557961504812"/>
          <c:h val="0.4783819444444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6312698412698"/>
          <c:y val="0.0590899305555555"/>
          <c:w val="0.794601587301587"/>
          <c:h val="0.724105902777778"/>
        </c:manualLayout>
      </c:layout>
      <c:lineChart>
        <c:grouping val="standard"/>
        <c:varyColors val="0"/>
        <c:ser>
          <c:idx val="0"/>
          <c:order val="0"/>
          <c:tx>
            <c:strRef>
              <c:f>'SCALA-1CORE-ACC-STD'!$K$31</c:f>
              <c:strCache>
                <c:ptCount val="1"/>
                <c:pt idx="0">
                  <c:v>Original MPI </c:v>
                </c:pt>
              </c:strCache>
            </c:strRef>
          </c:tx>
          <c:cat>
            <c:numRef>
              <c:f>'SCALA-1CORE-ACC-STD'!$L$30:$S$30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'SCALA-1CORE-ACC-STD'!$L$31:$S$31</c:f>
              <c:numCache>
                <c:formatCode>General</c:formatCode>
                <c:ptCount val="8"/>
                <c:pt idx="0">
                  <c:v>0.00199768181818182</c:v>
                </c:pt>
                <c:pt idx="1">
                  <c:v>0.00685572727272727</c:v>
                </c:pt>
                <c:pt idx="2">
                  <c:v>0.0188502272727273</c:v>
                </c:pt>
                <c:pt idx="3">
                  <c:v>0.0430106363636364</c:v>
                </c:pt>
                <c:pt idx="4">
                  <c:v>0.106925045454545</c:v>
                </c:pt>
                <c:pt idx="5">
                  <c:v>0.284017545454545</c:v>
                </c:pt>
                <c:pt idx="6">
                  <c:v>0.5214505</c:v>
                </c:pt>
                <c:pt idx="7">
                  <c:v>1.09532605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'SCALA-1CORE-ACC-STD'!$K$32</c:f>
              <c:strCache>
                <c:ptCount val="1"/>
                <c:pt idx="0">
                  <c:v>Thread-based async</c:v>
                </c:pt>
              </c:strCache>
            </c:strRef>
          </c:tx>
          <c:cat>
            <c:numRef>
              <c:f>'SCALA-1CORE-ACC-STD'!$L$30:$S$30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'SCALA-1CORE-ACC-STD'!$L$32:$S$32</c:f>
              <c:numCache>
                <c:formatCode>General</c:formatCode>
                <c:ptCount val="8"/>
                <c:pt idx="0">
                  <c:v>0.00475968181818182</c:v>
                </c:pt>
                <c:pt idx="1">
                  <c:v>0.0137125454545454</c:v>
                </c:pt>
                <c:pt idx="2">
                  <c:v>0.0335868636363636</c:v>
                </c:pt>
                <c:pt idx="3">
                  <c:v>0.0907135454545454</c:v>
                </c:pt>
                <c:pt idx="4">
                  <c:v>0.197433681818182</c:v>
                </c:pt>
                <c:pt idx="5">
                  <c:v>0.699657909090909</c:v>
                </c:pt>
                <c:pt idx="6">
                  <c:v>1.219333181818182</c:v>
                </c:pt>
                <c:pt idx="7">
                  <c:v>2.292341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'SCALA-1CORE-ACC-STD'!$K$33</c:f>
              <c:strCache>
                <c:ptCount val="1"/>
                <c:pt idx="0">
                  <c:v>Casper</c:v>
                </c:pt>
              </c:strCache>
            </c:strRef>
          </c:tx>
          <c:cat>
            <c:numRef>
              <c:f>'SCALA-1CORE-ACC-STD'!$L$30:$S$30</c:f>
              <c:numCache>
                <c:formatCode>General</c:formatCode>
                <c:ptCount val="8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</c:numCache>
            </c:numRef>
          </c:cat>
          <c:val>
            <c:numRef>
              <c:f>'SCALA-1CORE-ACC-STD'!$L$33:$S$33</c:f>
              <c:numCache>
                <c:formatCode>General</c:formatCode>
                <c:ptCount val="8"/>
                <c:pt idx="0">
                  <c:v>0.00112828571428571</c:v>
                </c:pt>
                <c:pt idx="1">
                  <c:v>0.00378533333333333</c:v>
                </c:pt>
                <c:pt idx="2">
                  <c:v>0.0122765714285714</c:v>
                </c:pt>
                <c:pt idx="3">
                  <c:v>0.0281935238095238</c:v>
                </c:pt>
                <c:pt idx="4">
                  <c:v>0.0624348095238095</c:v>
                </c:pt>
                <c:pt idx="5">
                  <c:v>0.147645666666667</c:v>
                </c:pt>
                <c:pt idx="6">
                  <c:v>0.352779761904762</c:v>
                </c:pt>
                <c:pt idx="7">
                  <c:v>0.75465732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740904"/>
        <c:axId val="2130738232"/>
      </c:lineChart>
      <c:catAx>
        <c:axId val="2130740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/>
                  <a:t>Number of Application Processes (ppn=1)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0738232"/>
        <c:crosses val="autoZero"/>
        <c:auto val="1"/>
        <c:lblAlgn val="ctr"/>
        <c:lblOffset val="100"/>
        <c:noMultiLvlLbl val="0"/>
      </c:catAx>
      <c:valAx>
        <c:axId val="21307382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algn="ctr" rtl="0">
                  <a:defRPr/>
                </a:pPr>
                <a:r>
                  <a:rPr lang="en-US"/>
                  <a:t>Average Execution Time (s)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0740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916880952380952"/>
          <c:y val="0.0565628472222222"/>
          <c:w val="0.528113517060367"/>
          <c:h val="0.3990302083333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C914E-E3B0-4692-98BB-11A7739632A9}" type="datetimeFigureOut">
              <a:rPr kumimoji="1" lang="ja-JP" altLang="en-US" smtClean="0"/>
              <a:t>5/26/15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88C8D-F91F-4766-A47F-0D1BD048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836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BA639-6F49-46A8-8489-5D6E174A4095}" type="datetimeFigureOut">
              <a:rPr kumimoji="1" lang="ja-JP" altLang="en-US" smtClean="0"/>
              <a:t>5/26/15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7DAB0-7670-4AC6-92F7-4E69BA0C2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45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Have worked </a:t>
            </a:r>
            <a:r>
              <a:rPr kumimoji="1" lang="en-US" altLang="zh-CN" baseline="0" dirty="0" smtClean="0"/>
              <a:t>at Argonne for </a:t>
            </a:r>
            <a:r>
              <a:rPr kumimoji="1" lang="en-US" altLang="zh-CN" dirty="0" smtClean="0"/>
              <a:t>1 year,</a:t>
            </a:r>
            <a:r>
              <a:rPr kumimoji="1" lang="en-US" altLang="zh-CN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2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928AC-202B-2F42-A8B2-E401E8BDC4A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26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26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Infinite</a:t>
            </a:r>
            <a:r>
              <a:rPr kumimoji="1" lang="en-US" altLang="zh-CN" baseline="0" dirty="0" smtClean="0"/>
              <a:t> cores, do not need interrupt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22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overlapping windows allow Casper to carefully bypass the lock permission management in MPI when accessing different target processes, but still take advantage of them while accessing the same target.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this approach ensures correctness, it can be expensive both for resource usage and performance.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1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MPI implementation is allowed to ignore the lock if target does not receive any operation.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4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Only say translation, and have </a:t>
            </a:r>
            <a:r>
              <a:rPr kumimoji="1" lang="en-US" altLang="zh-CN" dirty="0" err="1" smtClean="0"/>
              <a:t>perf</a:t>
            </a:r>
            <a:r>
              <a:rPr kumimoji="1" lang="en-US" altLang="zh-CN" baseline="0" dirty="0" smtClean="0"/>
              <a:t> issues but solved by user hints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Focus on </a:t>
            </a:r>
            <a:r>
              <a:rPr kumimoji="1" lang="en-US" altLang="zh-CN" dirty="0" err="1" smtClean="0"/>
              <a:t>cray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0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Real</a:t>
            </a:r>
            <a:r>
              <a:rPr kumimoji="1" lang="en-US" altLang="zh-CN" baseline="0" dirty="0" smtClean="0"/>
              <a:t> user application -&gt; production 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DAB0-7670-4AC6-92F7-4E69BA0C272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75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freelogovectors.net/wp-content/uploads/2012/05/university-of-tokyo_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2483768" cy="4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5270445" y="28575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06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3396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3396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86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3" y="6327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34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611560" y="6406594"/>
            <a:ext cx="424847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616161"/>
                </a:solidFill>
              </a:rPr>
              <a:t>Min Si   </a:t>
            </a:r>
            <a:r>
              <a:rPr kumimoji="1" lang="en-US" altLang="zh-CN" sz="1400" b="1" dirty="0" err="1" smtClean="0">
                <a:solidFill>
                  <a:srgbClr val="616161"/>
                </a:solidFill>
              </a:rPr>
              <a:t>msi@anl.gov</a:t>
            </a:r>
            <a:endParaRPr kumimoji="1" lang="en-US" altLang="zh-CN" sz="1400" b="1" dirty="0" smtClean="0">
              <a:solidFill>
                <a:srgbClr val="616161"/>
              </a:solidFill>
            </a:endParaRPr>
          </a:p>
          <a:p>
            <a:r>
              <a:rPr kumimoji="1" lang="en-US" altLang="zh-CN" sz="1400" b="1" baseline="-25000" dirty="0" smtClean="0">
                <a:solidFill>
                  <a:srgbClr val="616161"/>
                </a:solidFill>
              </a:rPr>
              <a:t>Argonne National Laboratory, The University of Tokyo</a:t>
            </a:r>
            <a:endParaRPr kumimoji="1" lang="zh-CN" altLang="en-US" sz="1400" b="1" baseline="-25000" dirty="0">
              <a:solidFill>
                <a:srgbClr val="616161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4423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16161"/>
                </a:solidFill>
              </a:defRPr>
            </a:lvl1pPr>
          </a:lstStyle>
          <a:p>
            <a:fld id="{0B3B7FB8-2D98-B245-81B6-638B34584A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flipH="1">
            <a:off x="5270445" y="28575"/>
            <a:ext cx="254000" cy="25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9" r:id="rId2"/>
    <p:sldLayoutId id="2147483727" r:id="rId3"/>
    <p:sldLayoutId id="2147483728" r:id="rId4"/>
    <p:sldLayoutId id="2147483730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/>
              <a:t>Casper</a:t>
            </a:r>
            <a:br>
              <a:rPr lang="en-US" altLang="zh-CN" sz="4000" b="1" dirty="0" smtClean="0"/>
            </a:br>
            <a:r>
              <a:rPr lang="en-US" altLang="zh-CN" sz="1800" dirty="0"/>
              <a:t>An Asynchronous Progress Model for MPI RMA on Many-core Architectures </a:t>
            </a:r>
            <a:endParaRPr lang="en-US" altLang="zh-CN" sz="4000" b="1" dirty="0"/>
          </a:p>
        </p:txBody>
      </p:sp>
      <p:pic>
        <p:nvPicPr>
          <p:cNvPr id="4" name="Picture 6" descr="http://www.freelogovectors.net/wp-content/uploads/2012/05/university-of-tokyo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2483768" cy="4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5"/>
          <p:cNvSpPr txBox="1">
            <a:spLocks/>
          </p:cNvSpPr>
          <p:nvPr/>
        </p:nvSpPr>
        <p:spPr bwMode="auto">
          <a:xfrm>
            <a:off x="539552" y="3284984"/>
            <a:ext cx="8228847" cy="46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zh-CN" sz="2000" b="1" u="sng" dirty="0"/>
              <a:t>Min </a:t>
            </a:r>
            <a:r>
              <a:rPr lang="en-US" altLang="zh-CN" sz="2000" b="1" u="sng" dirty="0" smtClean="0"/>
              <a:t>Si</a:t>
            </a:r>
            <a:r>
              <a:rPr lang="en-US" altLang="zh-CN" b="1" baseline="30000" dirty="0" smtClean="0"/>
              <a:t>[1][2]</a:t>
            </a:r>
            <a:r>
              <a:rPr lang="en-US" altLang="zh-CN" dirty="0" smtClean="0"/>
              <a:t>,</a:t>
            </a:r>
            <a:r>
              <a:rPr lang="en-US" altLang="zh-CN" b="1" dirty="0" smtClean="0"/>
              <a:t>    </a:t>
            </a:r>
            <a:r>
              <a:rPr lang="en-US" altLang="zh-CN" dirty="0" smtClean="0"/>
              <a:t>Antonio </a:t>
            </a:r>
            <a:r>
              <a:rPr lang="en-US" altLang="zh-CN" dirty="0"/>
              <a:t>J. </a:t>
            </a:r>
            <a:r>
              <a:rPr lang="en-US" altLang="zh-CN" dirty="0" smtClean="0"/>
              <a:t>Peña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,   Jeff Hammond</a:t>
            </a:r>
            <a:r>
              <a:rPr lang="en-US" altLang="zh-CN" baseline="30000" dirty="0" smtClean="0"/>
              <a:t>[3]</a:t>
            </a:r>
            <a:r>
              <a:rPr lang="en-US" altLang="zh-CN" dirty="0" smtClean="0"/>
              <a:t>,   </a:t>
            </a:r>
            <a:r>
              <a:rPr lang="en-US" altLang="zh-CN" dirty="0" err="1" smtClean="0"/>
              <a:t>Pavan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Balaji</a:t>
            </a:r>
            <a:r>
              <a:rPr lang="en-US" altLang="zh-CN" baseline="30000" dirty="0" smtClean="0"/>
              <a:t>[1</a:t>
            </a:r>
            <a:r>
              <a:rPr lang="en-US" altLang="zh-CN" baseline="30000" dirty="0" smtClean="0"/>
              <a:t>]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algn="ctr"/>
            <a:r>
              <a:rPr lang="en-US" altLang="zh-CN" dirty="0" err="1" smtClean="0"/>
              <a:t>Masamichi</a:t>
            </a:r>
            <a:r>
              <a:rPr lang="en-US" altLang="zh-CN" dirty="0" smtClean="0"/>
              <a:t> Takagi</a:t>
            </a:r>
            <a:r>
              <a:rPr lang="en-US" altLang="zh-CN" baseline="30000" dirty="0" smtClean="0"/>
              <a:t>[4]</a:t>
            </a:r>
            <a:r>
              <a:rPr lang="en-US" altLang="zh-CN" dirty="0" smtClean="0"/>
              <a:t>,   Yutaka </a:t>
            </a:r>
            <a:r>
              <a:rPr lang="en-US" altLang="zh-CN" dirty="0" smtClean="0"/>
              <a:t>Ishikawa</a:t>
            </a:r>
            <a:r>
              <a:rPr lang="en-US" altLang="zh-CN" baseline="30000" dirty="0" smtClean="0"/>
              <a:t>[4]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827584" y="5292496"/>
            <a:ext cx="348225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[2] University </a:t>
            </a:r>
            <a:r>
              <a:rPr lang="en-US" altLang="zh-CN" sz="1600" dirty="0"/>
              <a:t>of Tokyo, Japan</a:t>
            </a:r>
          </a:p>
          <a:p>
            <a:pPr marL="265113"/>
            <a:r>
              <a:rPr lang="en-US" altLang="zh-CN" sz="1600" i="1" dirty="0" err="1"/>
              <a:t>msi@il.is.s.u-tokyo.ac.jp</a:t>
            </a:r>
            <a:endParaRPr lang="en-US" altLang="zh-CN" sz="1600" i="1" dirty="0"/>
          </a:p>
        </p:txBody>
      </p:sp>
      <p:sp>
        <p:nvSpPr>
          <p:cNvPr id="9" name="矩形 8"/>
          <p:cNvSpPr/>
          <p:nvPr/>
        </p:nvSpPr>
        <p:spPr>
          <a:xfrm>
            <a:off x="827584" y="4541289"/>
            <a:ext cx="348225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[1] Argonne </a:t>
            </a:r>
            <a:r>
              <a:rPr lang="en-US" altLang="zh-CN" sz="1600" dirty="0"/>
              <a:t>National Laboratory, USA</a:t>
            </a:r>
          </a:p>
          <a:p>
            <a:pPr indent="265113"/>
            <a:r>
              <a:rPr lang="en-US" altLang="zh-CN" sz="1600" i="1" dirty="0"/>
              <a:t>{</a:t>
            </a:r>
            <a:r>
              <a:rPr lang="en-US" altLang="zh-CN" sz="1600" i="1" dirty="0" err="1"/>
              <a:t>msi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apenya</a:t>
            </a:r>
            <a:r>
              <a:rPr lang="en-US" altLang="zh-CN" sz="1600" i="1" dirty="0"/>
              <a:t>, </a:t>
            </a:r>
            <a:r>
              <a:rPr lang="en-US" altLang="zh-CN" sz="1600" i="1" dirty="0" err="1"/>
              <a:t>balaji</a:t>
            </a:r>
            <a:r>
              <a:rPr lang="en-US" altLang="zh-CN" sz="1600" i="1" dirty="0"/>
              <a:t>}@</a:t>
            </a:r>
            <a:r>
              <a:rPr lang="en-US" altLang="zh-CN" sz="1600" i="1" dirty="0" err="1"/>
              <a:t>mcs.anl.gov</a:t>
            </a:r>
            <a:r>
              <a:rPr lang="en-US" altLang="zh-CN" sz="1600" i="1" dirty="0"/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4701779" y="4541289"/>
            <a:ext cx="32943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[3] Intel </a:t>
            </a:r>
            <a:r>
              <a:rPr lang="en-US" altLang="zh-CN" sz="1600" dirty="0"/>
              <a:t>Labs, USA</a:t>
            </a:r>
          </a:p>
          <a:p>
            <a:pPr indent="265113"/>
            <a:r>
              <a:rPr lang="en-US" altLang="zh-CN" sz="1600" i="1" dirty="0" err="1"/>
              <a:t>j</a:t>
            </a:r>
            <a:r>
              <a:rPr lang="en-US" altLang="zh-CN" sz="1600" i="1" dirty="0" err="1" smtClean="0"/>
              <a:t>eff_hammond</a:t>
            </a:r>
            <a:r>
              <a:rPr lang="en-US" altLang="zh-CN" sz="1600" i="1" dirty="0" err="1"/>
              <a:t>@acm.org</a:t>
            </a:r>
            <a:r>
              <a:rPr lang="en-US" altLang="zh-CN" sz="1600" i="1" dirty="0"/>
              <a:t> </a:t>
            </a:r>
            <a:endParaRPr lang="en-US" altLang="zh-CN" sz="1600" dirty="0"/>
          </a:p>
        </p:txBody>
      </p:sp>
      <p:sp>
        <p:nvSpPr>
          <p:cNvPr id="11" name="矩形 10"/>
          <p:cNvSpPr/>
          <p:nvPr/>
        </p:nvSpPr>
        <p:spPr>
          <a:xfrm>
            <a:off x="4701778" y="5292496"/>
            <a:ext cx="428396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[4] RIKEN </a:t>
            </a:r>
            <a:r>
              <a:rPr lang="en-US" altLang="zh-CN" sz="1600" dirty="0"/>
              <a:t>AICS, Japan</a:t>
            </a:r>
          </a:p>
          <a:p>
            <a:pPr indent="265113"/>
            <a:r>
              <a:rPr lang="en-US" altLang="zh-CN" sz="1600" i="1" dirty="0" smtClean="0"/>
              <a:t>{</a:t>
            </a:r>
            <a:r>
              <a:rPr lang="en-US" altLang="zh-CN" sz="1600" dirty="0" err="1"/>
              <a:t>masamichi.takagi</a:t>
            </a:r>
            <a:r>
              <a:rPr lang="en-US" altLang="zh-CN" sz="1600" dirty="0"/>
              <a:t> </a:t>
            </a:r>
            <a:r>
              <a:rPr lang="en-US" altLang="zh-CN" sz="1600" i="1" dirty="0" smtClean="0"/>
              <a:t>,</a:t>
            </a:r>
            <a:r>
              <a:rPr lang="en-US" altLang="zh-CN" sz="1600" i="1" dirty="0" err="1" smtClean="0"/>
              <a:t>yutaka.ishikawa</a:t>
            </a:r>
            <a:r>
              <a:rPr lang="en-US" altLang="zh-CN" sz="1600" i="1" dirty="0" smtClean="0"/>
              <a:t>}@</a:t>
            </a:r>
            <a:r>
              <a:rPr lang="en-US" altLang="zh-CN" sz="1600" i="1" dirty="0" err="1"/>
              <a:t>riken.jp</a:t>
            </a:r>
            <a:r>
              <a:rPr lang="en-US" altLang="zh-CN" sz="1600" i="1" dirty="0"/>
              <a:t>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5298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899592" y="2492896"/>
            <a:ext cx="7696200" cy="1069975"/>
          </a:xfrm>
        </p:spPr>
        <p:txBody>
          <a:bodyPr/>
          <a:lstStyle/>
          <a:p>
            <a:r>
              <a:rPr kumimoji="1" lang="en-US" altLang="zh-CN" dirty="0" smtClean="0"/>
              <a:t>Ensuring  Correctness and Performance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</a:rPr>
              <a:t>Correctness challenges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Lock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Permission Management 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Self Lock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Consistency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Managing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Multiple Ghost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Multiple Simultaneous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Epochs</a:t>
            </a:r>
          </a:p>
          <a:p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0B3B7FB8-2D98-B245-81B6-638B34584A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4716016" y="3140968"/>
            <a:ext cx="4438034" cy="2383815"/>
            <a:chOff x="3029719" y="2994894"/>
            <a:chExt cx="6293995" cy="3587085"/>
          </a:xfrm>
        </p:grpSpPr>
        <p:sp>
          <p:nvSpPr>
            <p:cNvPr id="8" name="文本框 7"/>
            <p:cNvSpPr txBox="1"/>
            <p:nvPr/>
          </p:nvSpPr>
          <p:spPr>
            <a:xfrm>
              <a:off x="4728255" y="5053643"/>
              <a:ext cx="4595459" cy="15283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Wingdings" charset="2"/>
                <a:buChar char="ü"/>
              </a:pPr>
              <a:r>
                <a:rPr lang="en-US" altLang="zh-CN" sz="2000" b="1" dirty="0">
                  <a:solidFill>
                    <a:schemeClr val="accent6"/>
                  </a:solidFill>
                </a:rPr>
                <a:t>A</a:t>
              </a:r>
              <a:r>
                <a:rPr kumimoji="1" lang="en-US" altLang="zh-CN" sz="2000" b="1" dirty="0" smtClean="0">
                  <a:solidFill>
                    <a:schemeClr val="accent6"/>
                  </a:solidFill>
                </a:rPr>
                <a:t>synchronous progress</a:t>
              </a:r>
            </a:p>
            <a:p>
              <a:pPr marL="285750" indent="-285750">
                <a:buFont typeface="Wingdings" charset="2"/>
                <a:buChar char="ü"/>
              </a:pPr>
              <a:r>
                <a:rPr kumimoji="1" lang="en-US" altLang="zh-CN" sz="2000" b="1" dirty="0" smtClean="0">
                  <a:solidFill>
                    <a:schemeClr val="accent6"/>
                  </a:solidFill>
                </a:rPr>
                <a:t>Correctness</a:t>
              </a:r>
            </a:p>
            <a:p>
              <a:pPr marL="285750" indent="-285750">
                <a:buFont typeface="Wingdings" charset="2"/>
                <a:buChar char="ü"/>
              </a:pPr>
              <a:r>
                <a:rPr lang="en-US" altLang="zh-CN" sz="2000" b="1" dirty="0" smtClean="0">
                  <a:solidFill>
                    <a:schemeClr val="accent6"/>
                  </a:solidFill>
                </a:rPr>
                <a:t>Performance</a:t>
              </a:r>
              <a:endParaRPr kumimoji="1" lang="zh-CN" altLang="en-US" sz="2000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3029719" y="2994894"/>
              <a:ext cx="6119220" cy="1647209"/>
              <a:chOff x="3029719" y="2994894"/>
              <a:chExt cx="6119220" cy="164720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95936" y="4365104"/>
                <a:ext cx="45720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baseline="30000" dirty="0"/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5817092" y="3645024"/>
                <a:ext cx="1297479" cy="86409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</a:rPr>
                  <a:t>Casper</a:t>
                </a: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7668344" y="2994894"/>
                <a:ext cx="1480595" cy="5417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dirty="0" smtClean="0">
                    <a:latin typeface="Calibri" pitchFamily="34" charset="0"/>
                  </a:rPr>
                  <a:t>MPICH</a:t>
                </a:r>
                <a:endPara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3533775" y="3717032"/>
                <a:ext cx="1824872" cy="4320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3317752" y="3933056"/>
                <a:ext cx="1824872" cy="4320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3029719" y="4149080"/>
                <a:ext cx="1824872" cy="4320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dirty="0" smtClean="0">
                    <a:latin typeface="Calibri" pitchFamily="34" charset="0"/>
                  </a:rPr>
                  <a:t>Applications</a:t>
                </a:r>
                <a:endPara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" name="左右箭头 17"/>
              <p:cNvSpPr/>
              <p:nvPr/>
            </p:nvSpPr>
            <p:spPr bwMode="auto">
              <a:xfrm>
                <a:off x="5174267" y="3983104"/>
                <a:ext cx="504056" cy="216024"/>
              </a:xfrm>
              <a:prstGeom prst="left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" name="左右箭头 18"/>
              <p:cNvSpPr/>
              <p:nvPr/>
            </p:nvSpPr>
            <p:spPr bwMode="auto">
              <a:xfrm>
                <a:off x="7121124" y="4005065"/>
                <a:ext cx="504056" cy="216024"/>
              </a:xfrm>
              <a:prstGeom prst="left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 bwMode="auto">
          <a:xfrm>
            <a:off x="7993748" y="3573016"/>
            <a:ext cx="1034797" cy="36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err="1" smtClean="0">
                <a:latin typeface="Calibri" pitchFamily="34" charset="0"/>
              </a:rPr>
              <a:t>CrayMPI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005294" y="4005064"/>
            <a:ext cx="1044000" cy="36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dirty="0" smtClean="0">
                <a:latin typeface="Calibri" pitchFamily="34" charset="0"/>
              </a:rPr>
              <a:t>MVAPICH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7921" y="429309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6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RMA synchronization modes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402832" cy="5339680"/>
          </a:xfrm>
        </p:spPr>
        <p:txBody>
          <a:bodyPr/>
          <a:lstStyle/>
          <a:p>
            <a:r>
              <a:rPr lang="en-US" altLang="zh-CN" b="1" dirty="0" smtClean="0"/>
              <a:t>Active-target mode</a:t>
            </a:r>
          </a:p>
          <a:p>
            <a:pPr lvl="1"/>
            <a:r>
              <a:rPr lang="en-US" altLang="zh-CN" dirty="0" smtClean="0"/>
              <a:t>Both origin and target issue synchronization</a:t>
            </a:r>
          </a:p>
          <a:p>
            <a:pPr lvl="1"/>
            <a:r>
              <a:rPr kumimoji="1" lang="en-US" altLang="zh-CN" b="1" dirty="0" smtClean="0">
                <a:solidFill>
                  <a:srgbClr val="1F497D"/>
                </a:solidFill>
              </a:rPr>
              <a:t>Fence</a:t>
            </a:r>
            <a:r>
              <a:rPr kumimoji="1" lang="en-US" altLang="zh-CN" dirty="0" smtClean="0">
                <a:solidFill>
                  <a:srgbClr val="1F497D"/>
                </a:solidFill>
              </a:rPr>
              <a:t> </a:t>
            </a:r>
            <a:r>
              <a:rPr kumimoji="1" lang="en-US" altLang="zh-CN" dirty="0" smtClean="0"/>
              <a:t>(like </a:t>
            </a:r>
            <a:r>
              <a:rPr lang="en-US" altLang="zh-CN" dirty="0" smtClean="0"/>
              <a:t>a </a:t>
            </a:r>
            <a:r>
              <a:rPr kumimoji="1" lang="en-US" altLang="zh-CN" dirty="0" smtClean="0"/>
              <a:t>global barrier)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b="1" dirty="0" smtClean="0">
                <a:solidFill>
                  <a:schemeClr val="tx2"/>
                </a:solidFill>
              </a:rPr>
              <a:t>PSCW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(subgroup of Fence)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495800" cy="5339680"/>
          </a:xfrm>
        </p:spPr>
        <p:txBody>
          <a:bodyPr/>
          <a:lstStyle/>
          <a:p>
            <a:r>
              <a:rPr kumimoji="1" lang="en-US" altLang="zh-CN" b="1" dirty="0" smtClean="0"/>
              <a:t>Passive-target mode</a:t>
            </a:r>
          </a:p>
          <a:p>
            <a:pPr lvl="1"/>
            <a:r>
              <a:rPr lang="en-US" altLang="zh-CN" dirty="0" smtClean="0"/>
              <a:t>Only origin issues synchronization</a:t>
            </a:r>
            <a:endParaRPr kumimoji="1" lang="en-US" altLang="zh-CN" b="1" dirty="0" smtClean="0"/>
          </a:p>
          <a:p>
            <a:pPr lvl="1"/>
            <a:endParaRPr lang="en-US" altLang="zh-CN" sz="1600" b="1" dirty="0" smtClean="0">
              <a:solidFill>
                <a:srgbClr val="1F497D"/>
              </a:solidFill>
            </a:endParaRPr>
          </a:p>
          <a:p>
            <a:pPr lvl="1"/>
            <a:r>
              <a:rPr lang="en-US" altLang="zh-CN" b="1" dirty="0" err="1" smtClean="0">
                <a:solidFill>
                  <a:srgbClr val="1F497D"/>
                </a:solidFill>
              </a:rPr>
              <a:t>Lock_all</a:t>
            </a:r>
            <a:r>
              <a:rPr lang="en-US" altLang="zh-CN" dirty="0" smtClean="0">
                <a:solidFill>
                  <a:srgbClr val="1F497D"/>
                </a:solidFill>
              </a:rPr>
              <a:t> </a:t>
            </a:r>
            <a:r>
              <a:rPr lang="en-US" altLang="zh-CN" dirty="0" smtClean="0"/>
              <a:t>(shared)</a:t>
            </a:r>
          </a:p>
          <a:p>
            <a:pPr lvl="1"/>
            <a:endParaRPr kumimoji="1" lang="en-US" altLang="zh-CN" dirty="0"/>
          </a:p>
          <a:p>
            <a:pPr lvl="1"/>
            <a:endParaRPr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b="1" dirty="0" smtClean="0">
                <a:solidFill>
                  <a:srgbClr val="1F497D"/>
                </a:solidFill>
              </a:rPr>
              <a:t>Lock</a:t>
            </a:r>
            <a:r>
              <a:rPr lang="en-US" altLang="zh-CN" dirty="0" smtClean="0"/>
              <a:t> (shared or exclusive)</a:t>
            </a:r>
            <a:endParaRPr kumimoji="1" lang="zh-CN" altLang="en-US" dirty="0"/>
          </a:p>
        </p:txBody>
      </p:sp>
      <p:grpSp>
        <p:nvGrpSpPr>
          <p:cNvPr id="153" name="组 152"/>
          <p:cNvGrpSpPr/>
          <p:nvPr/>
        </p:nvGrpSpPr>
        <p:grpSpPr>
          <a:xfrm>
            <a:off x="5292080" y="2722138"/>
            <a:ext cx="3312367" cy="1349184"/>
            <a:chOff x="5220072" y="1913559"/>
            <a:chExt cx="3686962" cy="1545338"/>
          </a:xfrm>
        </p:grpSpPr>
        <p:sp>
          <p:nvSpPr>
            <p:cNvPr id="47" name="Rectangle 4"/>
            <p:cNvSpPr/>
            <p:nvPr/>
          </p:nvSpPr>
          <p:spPr>
            <a:xfrm>
              <a:off x="7655780" y="1913559"/>
              <a:ext cx="458349" cy="4474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/>
                <a:t>P1</a:t>
              </a:r>
              <a:endParaRPr lang="en-US" sz="1300" b="1" dirty="0"/>
            </a:p>
          </p:txBody>
        </p:sp>
        <p:cxnSp>
          <p:nvCxnSpPr>
            <p:cNvPr id="48" name="直线连接符 47"/>
            <p:cNvCxnSpPr/>
            <p:nvPr/>
          </p:nvCxnSpPr>
          <p:spPr bwMode="auto">
            <a:xfrm flipH="1">
              <a:off x="7884368" y="2348879"/>
              <a:ext cx="8106" cy="108000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Rectangle 3"/>
            <p:cNvSpPr/>
            <p:nvPr/>
          </p:nvSpPr>
          <p:spPr>
            <a:xfrm>
              <a:off x="6671670" y="1913559"/>
              <a:ext cx="458349" cy="4474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/>
                <a:t>P0</a:t>
              </a:r>
              <a:endParaRPr lang="en-US" sz="1300" b="1" dirty="0"/>
            </a:p>
          </p:txBody>
        </p:sp>
        <p:cxnSp>
          <p:nvCxnSpPr>
            <p:cNvPr id="50" name="直线连接符 49"/>
            <p:cNvCxnSpPr/>
            <p:nvPr/>
          </p:nvCxnSpPr>
          <p:spPr bwMode="auto">
            <a:xfrm flipH="1">
              <a:off x="6876256" y="2348880"/>
              <a:ext cx="8384" cy="108000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Rectangle 4"/>
            <p:cNvSpPr/>
            <p:nvPr/>
          </p:nvSpPr>
          <p:spPr>
            <a:xfrm>
              <a:off x="8448685" y="1913559"/>
              <a:ext cx="458349" cy="4474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/>
                <a:t>P2</a:t>
              </a:r>
              <a:endParaRPr lang="en-US" sz="1300" b="1" dirty="0"/>
            </a:p>
          </p:txBody>
        </p:sp>
        <p:cxnSp>
          <p:nvCxnSpPr>
            <p:cNvPr id="52" name="直线连接符 51"/>
            <p:cNvCxnSpPr/>
            <p:nvPr/>
          </p:nvCxnSpPr>
          <p:spPr bwMode="auto">
            <a:xfrm flipH="1">
              <a:off x="8676456" y="2348879"/>
              <a:ext cx="8106" cy="108000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线连接符 54"/>
            <p:cNvCxnSpPr/>
            <p:nvPr/>
          </p:nvCxnSpPr>
          <p:spPr>
            <a:xfrm>
              <a:off x="6624000" y="2492896"/>
              <a:ext cx="2160000" cy="0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5364088" y="2276872"/>
              <a:ext cx="1217862" cy="31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 dirty="0" err="1" smtClean="0">
                  <a:solidFill>
                    <a:srgbClr val="BF5C28"/>
                  </a:solidFill>
                </a:rPr>
                <a:t>Lock_all</a:t>
              </a:r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(win)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220072" y="3140968"/>
              <a:ext cx="1410929" cy="31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 dirty="0" err="1" smtClean="0">
                  <a:solidFill>
                    <a:srgbClr val="BF5C28"/>
                  </a:solidFill>
                </a:rPr>
                <a:t>Unlock_all</a:t>
              </a:r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(win)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cxnSp>
          <p:nvCxnSpPr>
            <p:cNvPr id="65" name="直线连接符 64"/>
            <p:cNvCxnSpPr/>
            <p:nvPr/>
          </p:nvCxnSpPr>
          <p:spPr>
            <a:xfrm>
              <a:off x="6624000" y="3356992"/>
              <a:ext cx="2160000" cy="0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109"/>
            <p:cNvCxnSpPr/>
            <p:nvPr/>
          </p:nvCxnSpPr>
          <p:spPr bwMode="auto">
            <a:xfrm>
              <a:off x="6922087" y="2780927"/>
              <a:ext cx="936104" cy="144016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线箭头连接符 110"/>
            <p:cNvCxnSpPr/>
            <p:nvPr/>
          </p:nvCxnSpPr>
          <p:spPr bwMode="auto">
            <a:xfrm>
              <a:off x="6922087" y="2996952"/>
              <a:ext cx="1728192" cy="216023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文本框 114"/>
            <p:cNvSpPr txBox="1"/>
            <p:nvPr/>
          </p:nvSpPr>
          <p:spPr>
            <a:xfrm>
              <a:off x="6300192" y="2564904"/>
              <a:ext cx="516678" cy="31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PUT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300192" y="2833191"/>
              <a:ext cx="516678" cy="31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PUT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146" name="椭圆 145"/>
            <p:cNvSpPr/>
            <p:nvPr/>
          </p:nvSpPr>
          <p:spPr bwMode="auto">
            <a:xfrm>
              <a:off x="6804248" y="2420888"/>
              <a:ext cx="144016" cy="144016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7" name="椭圆 146"/>
            <p:cNvSpPr/>
            <p:nvPr/>
          </p:nvSpPr>
          <p:spPr bwMode="auto">
            <a:xfrm>
              <a:off x="6804248" y="3284984"/>
              <a:ext cx="144016" cy="144016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54" name="组 153"/>
          <p:cNvGrpSpPr/>
          <p:nvPr/>
        </p:nvGrpSpPr>
        <p:grpSpPr>
          <a:xfrm>
            <a:off x="5220072" y="4773636"/>
            <a:ext cx="3520061" cy="1728192"/>
            <a:chOff x="4993132" y="4645757"/>
            <a:chExt cx="4348300" cy="1987259"/>
          </a:xfrm>
        </p:grpSpPr>
        <p:sp>
          <p:nvSpPr>
            <p:cNvPr id="67" name="Rectangle 4"/>
            <p:cNvSpPr/>
            <p:nvPr/>
          </p:nvSpPr>
          <p:spPr>
            <a:xfrm>
              <a:off x="7009750" y="4645757"/>
              <a:ext cx="493283" cy="4474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/>
                <a:t>P1</a:t>
              </a:r>
              <a:endParaRPr lang="en-US" sz="1300" b="1" dirty="0"/>
            </a:p>
          </p:txBody>
        </p:sp>
        <p:cxnSp>
          <p:nvCxnSpPr>
            <p:cNvPr id="68" name="直线连接符 67"/>
            <p:cNvCxnSpPr>
              <a:stCxn id="67" idx="2"/>
            </p:cNvCxnSpPr>
            <p:nvPr/>
          </p:nvCxnSpPr>
          <p:spPr bwMode="auto">
            <a:xfrm>
              <a:off x="7256392" y="5093171"/>
              <a:ext cx="22131" cy="153984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Rectangle 3"/>
            <p:cNvSpPr/>
            <p:nvPr/>
          </p:nvSpPr>
          <p:spPr>
            <a:xfrm>
              <a:off x="5937862" y="4653136"/>
              <a:ext cx="493283" cy="4474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/>
                <a:t>P0</a:t>
              </a:r>
              <a:endParaRPr lang="en-US" sz="13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993132" y="5599113"/>
              <a:ext cx="1162759" cy="336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Unlock(P1)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cxnSp>
          <p:nvCxnSpPr>
            <p:cNvPr id="73" name="直线连接符 72"/>
            <p:cNvCxnSpPr/>
            <p:nvPr/>
          </p:nvCxnSpPr>
          <p:spPr>
            <a:xfrm>
              <a:off x="6261999" y="5768389"/>
              <a:ext cx="990904" cy="151989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/>
            <p:cNvCxnSpPr>
              <a:stCxn id="69" idx="2"/>
            </p:cNvCxnSpPr>
            <p:nvPr/>
          </p:nvCxnSpPr>
          <p:spPr bwMode="auto">
            <a:xfrm>
              <a:off x="6184503" y="5100549"/>
              <a:ext cx="14325" cy="112998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文本框 69"/>
            <p:cNvSpPr txBox="1"/>
            <p:nvPr/>
          </p:nvSpPr>
          <p:spPr>
            <a:xfrm>
              <a:off x="5209158" y="5085185"/>
              <a:ext cx="956821" cy="336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Lock(P1)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cxnSp>
          <p:nvCxnSpPr>
            <p:cNvPr id="72" name="直线连接符 71"/>
            <p:cNvCxnSpPr/>
            <p:nvPr/>
          </p:nvCxnSpPr>
          <p:spPr>
            <a:xfrm>
              <a:off x="6277747" y="5254461"/>
              <a:ext cx="1008112" cy="118755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4"/>
            <p:cNvSpPr/>
            <p:nvPr/>
          </p:nvSpPr>
          <p:spPr>
            <a:xfrm>
              <a:off x="7884508" y="4649864"/>
              <a:ext cx="493283" cy="4474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/>
                <a:t>P2</a:t>
              </a:r>
              <a:endParaRPr lang="en-US" sz="1300" b="1" dirty="0"/>
            </a:p>
          </p:txBody>
        </p:sp>
        <p:cxnSp>
          <p:nvCxnSpPr>
            <p:cNvPr id="118" name="直线连接符 117"/>
            <p:cNvCxnSpPr>
              <a:stCxn id="117" idx="2"/>
            </p:cNvCxnSpPr>
            <p:nvPr/>
          </p:nvCxnSpPr>
          <p:spPr bwMode="auto">
            <a:xfrm>
              <a:off x="8131149" y="5097277"/>
              <a:ext cx="5849" cy="1535739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文本框 123"/>
            <p:cNvSpPr txBox="1"/>
            <p:nvPr/>
          </p:nvSpPr>
          <p:spPr>
            <a:xfrm>
              <a:off x="8100392" y="6093296"/>
              <a:ext cx="1241040" cy="336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Unlock(P1)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8108091" y="5202191"/>
              <a:ext cx="956821" cy="336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Lock(P1)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cxnSp>
          <p:nvCxnSpPr>
            <p:cNvPr id="126" name="直线连接符 125"/>
            <p:cNvCxnSpPr>
              <a:endCxn id="150" idx="2"/>
            </p:cNvCxnSpPr>
            <p:nvPr/>
          </p:nvCxnSpPr>
          <p:spPr>
            <a:xfrm flipV="1">
              <a:off x="7285862" y="5485830"/>
              <a:ext cx="763847" cy="511264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 flipV="1">
              <a:off x="7265794" y="6309320"/>
              <a:ext cx="846888" cy="208051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/>
            <p:cNvCxnSpPr/>
            <p:nvPr/>
          </p:nvCxnSpPr>
          <p:spPr bwMode="auto">
            <a:xfrm>
              <a:off x="6216964" y="5520152"/>
              <a:ext cx="986675" cy="158981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线箭头连接符 138"/>
            <p:cNvCxnSpPr/>
            <p:nvPr/>
          </p:nvCxnSpPr>
          <p:spPr bwMode="auto">
            <a:xfrm flipH="1">
              <a:off x="7308304" y="6021288"/>
              <a:ext cx="792088" cy="216024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4" name="文本框 143"/>
            <p:cNvSpPr txBox="1"/>
            <p:nvPr/>
          </p:nvSpPr>
          <p:spPr>
            <a:xfrm>
              <a:off x="5642298" y="5373217"/>
              <a:ext cx="576626" cy="336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PUT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172399" y="5877273"/>
              <a:ext cx="576626" cy="336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PUT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148" name="椭圆 147"/>
            <p:cNvSpPr/>
            <p:nvPr/>
          </p:nvSpPr>
          <p:spPr bwMode="auto">
            <a:xfrm>
              <a:off x="6134850" y="5157192"/>
              <a:ext cx="144016" cy="144016"/>
            </a:xfrm>
            <a:prstGeom prst="ellipse">
              <a:avLst/>
            </a:prstGeom>
            <a:solidFill>
              <a:srgbClr val="BF5C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9" name="椭圆 148"/>
            <p:cNvSpPr/>
            <p:nvPr/>
          </p:nvSpPr>
          <p:spPr bwMode="auto">
            <a:xfrm>
              <a:off x="6144189" y="5689264"/>
              <a:ext cx="144016" cy="144016"/>
            </a:xfrm>
            <a:prstGeom prst="ellipse">
              <a:avLst/>
            </a:prstGeom>
            <a:solidFill>
              <a:srgbClr val="BF5C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0" name="椭圆 149"/>
            <p:cNvSpPr/>
            <p:nvPr/>
          </p:nvSpPr>
          <p:spPr bwMode="auto">
            <a:xfrm>
              <a:off x="8049709" y="5413822"/>
              <a:ext cx="144016" cy="144016"/>
            </a:xfrm>
            <a:prstGeom prst="ellipse">
              <a:avLst/>
            </a:prstGeom>
            <a:solidFill>
              <a:srgbClr val="BF5C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1" name="椭圆 150"/>
            <p:cNvSpPr/>
            <p:nvPr/>
          </p:nvSpPr>
          <p:spPr bwMode="auto">
            <a:xfrm>
              <a:off x="8047060" y="6237312"/>
              <a:ext cx="144016" cy="144016"/>
            </a:xfrm>
            <a:prstGeom prst="ellipse">
              <a:avLst/>
            </a:prstGeom>
            <a:solidFill>
              <a:srgbClr val="BF5C2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754122" y="2748574"/>
            <a:ext cx="3892515" cy="1299417"/>
            <a:chOff x="754122" y="2924944"/>
            <a:chExt cx="3892515" cy="1299417"/>
          </a:xfrm>
        </p:grpSpPr>
        <p:grpSp>
          <p:nvGrpSpPr>
            <p:cNvPr id="152" name="组 151"/>
            <p:cNvGrpSpPr/>
            <p:nvPr/>
          </p:nvGrpSpPr>
          <p:grpSpPr>
            <a:xfrm>
              <a:off x="754122" y="2924944"/>
              <a:ext cx="3892515" cy="1299417"/>
              <a:chOff x="75198" y="2057575"/>
              <a:chExt cx="4603401" cy="1518594"/>
            </a:xfrm>
          </p:grpSpPr>
          <p:sp>
            <p:nvSpPr>
              <p:cNvPr id="7" name="Rectangle 4"/>
              <p:cNvSpPr/>
              <p:nvPr/>
            </p:nvSpPr>
            <p:spPr>
              <a:xfrm>
                <a:off x="2155837" y="2057575"/>
                <a:ext cx="466125" cy="4544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/>
                  <a:t>P1</a:t>
                </a:r>
                <a:endParaRPr lang="en-US" sz="1300" b="1" dirty="0"/>
              </a:p>
            </p:txBody>
          </p:sp>
          <p:cxnSp>
            <p:nvCxnSpPr>
              <p:cNvPr id="8" name="直线连接符 7"/>
              <p:cNvCxnSpPr/>
              <p:nvPr/>
            </p:nvCxnSpPr>
            <p:spPr bwMode="auto">
              <a:xfrm flipH="1">
                <a:off x="2393490" y="2492895"/>
                <a:ext cx="8106" cy="108000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Rectangle 3"/>
              <p:cNvSpPr/>
              <p:nvPr/>
            </p:nvSpPr>
            <p:spPr>
              <a:xfrm>
                <a:off x="1098823" y="2095386"/>
                <a:ext cx="466125" cy="4544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/>
                  <a:t>P0</a:t>
                </a:r>
                <a:endParaRPr lang="en-US" sz="1300" b="1" dirty="0"/>
              </a:p>
            </p:txBody>
          </p:sp>
          <p:cxnSp>
            <p:nvCxnSpPr>
              <p:cNvPr id="10" name="直线连接符 9"/>
              <p:cNvCxnSpPr/>
              <p:nvPr/>
            </p:nvCxnSpPr>
            <p:spPr bwMode="auto">
              <a:xfrm flipH="1">
                <a:off x="1330317" y="2496169"/>
                <a:ext cx="8384" cy="108000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线连接符 13"/>
              <p:cNvCxnSpPr/>
              <p:nvPr/>
            </p:nvCxnSpPr>
            <p:spPr>
              <a:xfrm>
                <a:off x="1287900" y="2636912"/>
                <a:ext cx="2088232" cy="0"/>
              </a:xfrm>
              <a:prstGeom prst="line">
                <a:avLst/>
              </a:prstGeom>
              <a:ln w="19050" cmpd="sng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75198" y="2411597"/>
                <a:ext cx="1119661" cy="34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300" b="1" dirty="0" smtClean="0">
                    <a:solidFill>
                      <a:schemeClr val="accent6"/>
                    </a:solidFill>
                  </a:rPr>
                  <a:t>Fence(win)</a:t>
                </a:r>
                <a:endParaRPr kumimoji="1" lang="zh-CN" altLang="en-US" sz="13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198" y="3140968"/>
                <a:ext cx="1119661" cy="34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300" b="1" dirty="0" smtClean="0">
                    <a:solidFill>
                      <a:schemeClr val="accent6"/>
                    </a:solidFill>
                  </a:rPr>
                  <a:t>Fence(win)</a:t>
                </a:r>
                <a:endParaRPr kumimoji="1" lang="zh-CN" altLang="en-US" sz="13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1" name="直线连接符 20"/>
              <p:cNvCxnSpPr/>
              <p:nvPr/>
            </p:nvCxnSpPr>
            <p:spPr>
              <a:xfrm>
                <a:off x="1287900" y="3429000"/>
                <a:ext cx="2088232" cy="0"/>
              </a:xfrm>
              <a:prstGeom prst="line">
                <a:avLst/>
              </a:prstGeom>
              <a:ln w="19050" cmpd="sng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3558938" y="2430024"/>
                <a:ext cx="1119661" cy="34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300" b="1" dirty="0" smtClean="0">
                    <a:solidFill>
                      <a:schemeClr val="accent6"/>
                    </a:solidFill>
                  </a:rPr>
                  <a:t>Fence(win)</a:t>
                </a:r>
                <a:endParaRPr kumimoji="1" lang="zh-CN" altLang="en-US" sz="13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558938" y="3234462"/>
                <a:ext cx="1119661" cy="34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300" b="1" dirty="0" smtClean="0">
                    <a:solidFill>
                      <a:schemeClr val="accent6"/>
                    </a:solidFill>
                  </a:rPr>
                  <a:t>Fence(win)</a:t>
                </a:r>
                <a:endParaRPr kumimoji="1" lang="zh-CN" altLang="en-US" sz="13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Rectangle 4"/>
              <p:cNvSpPr/>
              <p:nvPr/>
            </p:nvSpPr>
            <p:spPr>
              <a:xfrm>
                <a:off x="3212763" y="2057575"/>
                <a:ext cx="466125" cy="4544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smtClean="0"/>
                  <a:t>P2</a:t>
                </a:r>
                <a:endParaRPr lang="en-US" sz="1300" b="1" dirty="0"/>
              </a:p>
            </p:txBody>
          </p:sp>
          <p:cxnSp>
            <p:nvCxnSpPr>
              <p:cNvPr id="54" name="直线连接符 53"/>
              <p:cNvCxnSpPr/>
              <p:nvPr/>
            </p:nvCxnSpPr>
            <p:spPr bwMode="auto">
              <a:xfrm flipH="1">
                <a:off x="3450416" y="2492895"/>
                <a:ext cx="8106" cy="108000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" name="文本框 4"/>
              <p:cNvSpPr txBox="1"/>
              <p:nvPr/>
            </p:nvSpPr>
            <p:spPr>
              <a:xfrm>
                <a:off x="830059" y="2708920"/>
                <a:ext cx="552044" cy="34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300" b="1" dirty="0" smtClean="0">
                    <a:solidFill>
                      <a:srgbClr val="BF5C28"/>
                    </a:solidFill>
                  </a:rPr>
                  <a:t>PUT</a:t>
                </a:r>
                <a:endParaRPr kumimoji="1" lang="zh-CN" altLang="en-US" sz="1300" b="1" dirty="0">
                  <a:solidFill>
                    <a:srgbClr val="BF5C28"/>
                  </a:solidFill>
                </a:endParaRPr>
              </a:p>
            </p:txBody>
          </p:sp>
          <p:cxnSp>
            <p:nvCxnSpPr>
              <p:cNvPr id="12" name="直线箭头连接符 11"/>
              <p:cNvCxnSpPr/>
              <p:nvPr/>
            </p:nvCxnSpPr>
            <p:spPr bwMode="auto">
              <a:xfrm>
                <a:off x="1348021" y="2996952"/>
                <a:ext cx="900002" cy="28192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BF5C28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6" name="文本框 75"/>
              <p:cNvSpPr txBox="1"/>
              <p:nvPr/>
            </p:nvSpPr>
            <p:spPr>
              <a:xfrm>
                <a:off x="1907704" y="2852936"/>
                <a:ext cx="552044" cy="34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00" b="1" dirty="0" smtClean="0">
                    <a:solidFill>
                      <a:srgbClr val="BF5C28"/>
                    </a:solidFill>
                  </a:rPr>
                  <a:t>PUT</a:t>
                </a:r>
                <a:endParaRPr kumimoji="1" lang="zh-CN" altLang="en-US" sz="1300" b="1" dirty="0">
                  <a:solidFill>
                    <a:srgbClr val="BF5C28"/>
                  </a:solidFill>
                </a:endParaRPr>
              </a:p>
            </p:txBody>
          </p:sp>
          <p:cxnSp>
            <p:nvCxnSpPr>
              <p:cNvPr id="77" name="直线箭头连接符 76"/>
              <p:cNvCxnSpPr/>
              <p:nvPr/>
            </p:nvCxnSpPr>
            <p:spPr bwMode="auto">
              <a:xfrm>
                <a:off x="2411760" y="3113485"/>
                <a:ext cx="936103" cy="21602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BF5C28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4" name="直线箭头连接符 103"/>
              <p:cNvCxnSpPr/>
              <p:nvPr/>
            </p:nvCxnSpPr>
            <p:spPr bwMode="auto">
              <a:xfrm flipH="1">
                <a:off x="2523012" y="2872292"/>
                <a:ext cx="864096" cy="1440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BF5C28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8" name="文本框 107"/>
              <p:cNvSpPr txBox="1"/>
              <p:nvPr/>
            </p:nvSpPr>
            <p:spPr>
              <a:xfrm>
                <a:off x="3486931" y="2708920"/>
                <a:ext cx="552044" cy="34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00" b="1" dirty="0" smtClean="0">
                    <a:solidFill>
                      <a:srgbClr val="BF5C28"/>
                    </a:solidFill>
                  </a:rPr>
                  <a:t>PUT</a:t>
                </a:r>
                <a:endParaRPr kumimoji="1" lang="zh-CN" altLang="en-US" sz="1300" b="1" dirty="0">
                  <a:solidFill>
                    <a:srgbClr val="BF5C28"/>
                  </a:solidFill>
                </a:endParaRPr>
              </a:p>
            </p:txBody>
          </p:sp>
        </p:grpSp>
        <p:sp>
          <p:nvSpPr>
            <p:cNvPr id="157" name="椭圆 156"/>
            <p:cNvSpPr/>
            <p:nvPr/>
          </p:nvSpPr>
          <p:spPr bwMode="auto">
            <a:xfrm>
              <a:off x="3556182" y="3375142"/>
              <a:ext cx="123842" cy="119231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8" name="椭圆 157"/>
            <p:cNvSpPr/>
            <p:nvPr/>
          </p:nvSpPr>
          <p:spPr bwMode="auto">
            <a:xfrm>
              <a:off x="2627784" y="3375142"/>
              <a:ext cx="123842" cy="119231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9" name="椭圆 158"/>
            <p:cNvSpPr/>
            <p:nvPr/>
          </p:nvSpPr>
          <p:spPr bwMode="auto">
            <a:xfrm>
              <a:off x="1740170" y="3356992"/>
              <a:ext cx="123842" cy="119231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0" name="椭圆 159"/>
            <p:cNvSpPr/>
            <p:nvPr/>
          </p:nvSpPr>
          <p:spPr bwMode="auto">
            <a:xfrm>
              <a:off x="1740170" y="4041798"/>
              <a:ext cx="123842" cy="119231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1" name="椭圆 160"/>
            <p:cNvSpPr/>
            <p:nvPr/>
          </p:nvSpPr>
          <p:spPr bwMode="auto">
            <a:xfrm>
              <a:off x="2627784" y="4048190"/>
              <a:ext cx="123842" cy="119231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2" name="椭圆 161"/>
            <p:cNvSpPr/>
            <p:nvPr/>
          </p:nvSpPr>
          <p:spPr bwMode="auto">
            <a:xfrm>
              <a:off x="3537462" y="4040338"/>
              <a:ext cx="123842" cy="119231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69449" y="4773636"/>
            <a:ext cx="4238505" cy="1661874"/>
            <a:chOff x="569449" y="4797152"/>
            <a:chExt cx="4238505" cy="1661874"/>
          </a:xfrm>
        </p:grpSpPr>
        <p:sp>
          <p:nvSpPr>
            <p:cNvPr id="26" name="Rectangle 4"/>
            <p:cNvSpPr/>
            <p:nvPr/>
          </p:nvSpPr>
          <p:spPr>
            <a:xfrm>
              <a:off x="2497353" y="4808330"/>
              <a:ext cx="406261" cy="3769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/>
                <a:t>P1</a:t>
              </a:r>
              <a:endParaRPr lang="en-US" sz="1300" b="1" dirty="0"/>
            </a:p>
          </p:txBody>
        </p:sp>
        <p:cxnSp>
          <p:nvCxnSpPr>
            <p:cNvPr id="27" name="直线连接符 26"/>
            <p:cNvCxnSpPr/>
            <p:nvPr/>
          </p:nvCxnSpPr>
          <p:spPr bwMode="auto">
            <a:xfrm>
              <a:off x="2707316" y="5175110"/>
              <a:ext cx="843" cy="110517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3"/>
            <p:cNvSpPr/>
            <p:nvPr/>
          </p:nvSpPr>
          <p:spPr>
            <a:xfrm>
              <a:off x="1613201" y="4797152"/>
              <a:ext cx="406261" cy="3769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/>
                <a:t>P0</a:t>
              </a:r>
              <a:endParaRPr lang="en-US" sz="1300" b="1" dirty="0"/>
            </a:p>
          </p:txBody>
        </p:sp>
        <p:cxnSp>
          <p:nvCxnSpPr>
            <p:cNvPr id="29" name="直线连接符 28"/>
            <p:cNvCxnSpPr/>
            <p:nvPr/>
          </p:nvCxnSpPr>
          <p:spPr bwMode="auto">
            <a:xfrm flipH="1">
              <a:off x="1816225" y="5163932"/>
              <a:ext cx="6939" cy="860366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文本框 29"/>
            <p:cNvSpPr txBox="1"/>
            <p:nvPr/>
          </p:nvSpPr>
          <p:spPr>
            <a:xfrm>
              <a:off x="629044" y="5317253"/>
              <a:ext cx="11336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Start(P1, win)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39483" y="5148881"/>
              <a:ext cx="146706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Post(P0 &amp; P2, win)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99992" y="6166638"/>
              <a:ext cx="14952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Wait(P0 &amp; P2, win)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9449" y="5802617"/>
              <a:ext cx="119999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Comp(P1, win)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cxnSp>
          <p:nvCxnSpPr>
            <p:cNvPr id="35" name="直线连接符 34"/>
            <p:cNvCxnSpPr/>
            <p:nvPr/>
          </p:nvCxnSpPr>
          <p:spPr>
            <a:xfrm flipV="1">
              <a:off x="1835696" y="5464675"/>
              <a:ext cx="778771" cy="52557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>
              <a:off x="1835696" y="5877272"/>
              <a:ext cx="823892" cy="249585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 bwMode="auto">
            <a:xfrm>
              <a:off x="1813387" y="5741946"/>
              <a:ext cx="834334" cy="121341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文本框 87"/>
            <p:cNvSpPr txBox="1"/>
            <p:nvPr/>
          </p:nvSpPr>
          <p:spPr>
            <a:xfrm>
              <a:off x="1396220" y="5578038"/>
              <a:ext cx="4667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PUT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89" name="Rectangle 4"/>
            <p:cNvSpPr/>
            <p:nvPr/>
          </p:nvSpPr>
          <p:spPr>
            <a:xfrm>
              <a:off x="3397991" y="4816028"/>
              <a:ext cx="406261" cy="3769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/>
                <a:t>P2</a:t>
              </a:r>
              <a:endParaRPr lang="en-US" sz="1300" b="1" dirty="0"/>
            </a:p>
          </p:txBody>
        </p:sp>
        <p:cxnSp>
          <p:nvCxnSpPr>
            <p:cNvPr id="90" name="直线连接符 89"/>
            <p:cNvCxnSpPr/>
            <p:nvPr/>
          </p:nvCxnSpPr>
          <p:spPr bwMode="auto">
            <a:xfrm>
              <a:off x="3607955" y="5182808"/>
              <a:ext cx="843" cy="110517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文本框 90"/>
            <p:cNvSpPr txBox="1"/>
            <p:nvPr/>
          </p:nvSpPr>
          <p:spPr>
            <a:xfrm>
              <a:off x="3601246" y="5377924"/>
              <a:ext cx="11336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Start(P1, win)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607955" y="5802617"/>
              <a:ext cx="119999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Comp(P1, win)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607955" y="5559935"/>
              <a:ext cx="4667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b="1" dirty="0" smtClean="0">
                  <a:solidFill>
                    <a:srgbClr val="BF5C28"/>
                  </a:solidFill>
                </a:rPr>
                <a:t>PUT</a:t>
              </a:r>
              <a:endParaRPr kumimoji="1" lang="zh-CN" altLang="en-US" sz="1300" b="1" dirty="0">
                <a:solidFill>
                  <a:srgbClr val="BF5C28"/>
                </a:solidFill>
              </a:endParaRPr>
            </a:p>
          </p:txBody>
        </p:sp>
        <p:cxnSp>
          <p:nvCxnSpPr>
            <p:cNvPr id="94" name="直线箭头连接符 93"/>
            <p:cNvCxnSpPr/>
            <p:nvPr/>
          </p:nvCxnSpPr>
          <p:spPr bwMode="auto">
            <a:xfrm flipH="1">
              <a:off x="2707316" y="5741946"/>
              <a:ext cx="893930" cy="303352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线连接符 94"/>
            <p:cNvCxnSpPr/>
            <p:nvPr/>
          </p:nvCxnSpPr>
          <p:spPr>
            <a:xfrm flipV="1">
              <a:off x="2707316" y="5901724"/>
              <a:ext cx="900638" cy="229642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/>
            <p:cNvCxnSpPr/>
            <p:nvPr/>
          </p:nvCxnSpPr>
          <p:spPr>
            <a:xfrm>
              <a:off x="2699792" y="5445224"/>
              <a:ext cx="848764" cy="114711"/>
            </a:xfrm>
            <a:prstGeom prst="line">
              <a:avLst/>
            </a:prstGeom>
            <a:ln w="19050" cmpd="sng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椭圆 162"/>
            <p:cNvSpPr/>
            <p:nvPr/>
          </p:nvSpPr>
          <p:spPr bwMode="auto">
            <a:xfrm>
              <a:off x="1760208" y="5443764"/>
              <a:ext cx="135737" cy="132446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4" name="椭圆 163"/>
            <p:cNvSpPr/>
            <p:nvPr/>
          </p:nvSpPr>
          <p:spPr bwMode="auto">
            <a:xfrm>
              <a:off x="1750870" y="5805264"/>
              <a:ext cx="135737" cy="132446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6" name="椭圆 165"/>
            <p:cNvSpPr/>
            <p:nvPr/>
          </p:nvSpPr>
          <p:spPr bwMode="auto">
            <a:xfrm>
              <a:off x="3528611" y="5499798"/>
              <a:ext cx="135737" cy="132446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7" name="椭圆 166"/>
            <p:cNvSpPr/>
            <p:nvPr/>
          </p:nvSpPr>
          <p:spPr bwMode="auto">
            <a:xfrm>
              <a:off x="3535436" y="5861298"/>
              <a:ext cx="135737" cy="132446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8" name="椭圆 167"/>
            <p:cNvSpPr/>
            <p:nvPr/>
          </p:nvSpPr>
          <p:spPr bwMode="auto">
            <a:xfrm>
              <a:off x="2611091" y="5406693"/>
              <a:ext cx="135737" cy="132446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9" name="椭圆 168"/>
            <p:cNvSpPr/>
            <p:nvPr/>
          </p:nvSpPr>
          <p:spPr bwMode="auto">
            <a:xfrm>
              <a:off x="2636063" y="6069443"/>
              <a:ext cx="135737" cy="132446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40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65124"/>
            <a:ext cx="8229600" cy="562074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Challenge 1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]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Lock </a:t>
            </a:r>
            <a:r>
              <a:rPr lang="en-US" altLang="zh-CN" sz="2400" dirty="0"/>
              <a:t>Permission Management for </a:t>
            </a:r>
            <a:r>
              <a:rPr lang="en-US" altLang="zh-CN" sz="2400" dirty="0" smtClean="0"/>
              <a:t>Shared </a:t>
            </a:r>
            <a:r>
              <a:rPr lang="en-US" altLang="zh-CN" sz="2400" dirty="0"/>
              <a:t>Ghost </a:t>
            </a:r>
            <a:r>
              <a:rPr lang="en-US" altLang="zh-CN" sz="2400" dirty="0" smtClean="0"/>
              <a:t>Processes (1)</a:t>
            </a:r>
            <a:endParaRPr kumimoji="1" lang="en-US" altLang="zh-CN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/>
              <a:t>Two origins access </a:t>
            </a:r>
            <a:r>
              <a:rPr lang="en-US" altLang="zh-CN" sz="2000" b="1" dirty="0"/>
              <a:t>two targets sharing the same </a:t>
            </a:r>
            <a:r>
              <a:rPr lang="en-US" altLang="zh-CN" sz="2000" b="1" dirty="0" smtClean="0"/>
              <a:t>ghost process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/>
              <a:t>An </a:t>
            </a:r>
            <a:r>
              <a:rPr lang="en-US" altLang="zh-CN" sz="2000" b="1" dirty="0"/>
              <a:t>origin </a:t>
            </a:r>
            <a:r>
              <a:rPr lang="en-US" altLang="zh-CN" sz="2000" b="1" dirty="0" smtClean="0"/>
              <a:t>accesses </a:t>
            </a:r>
            <a:r>
              <a:rPr lang="en-US" altLang="zh-CN" sz="2000" b="1" dirty="0"/>
              <a:t>two targets sharing the same </a:t>
            </a:r>
            <a:r>
              <a:rPr lang="en-US" altLang="zh-CN" sz="2000" b="1" dirty="0" smtClean="0"/>
              <a:t>ghost </a:t>
            </a:r>
            <a:r>
              <a:rPr lang="en-US" altLang="zh-CN" sz="2000" b="1" dirty="0"/>
              <a:t>p</a:t>
            </a:r>
            <a:r>
              <a:rPr lang="en-US" altLang="zh-CN" sz="2000" b="1" dirty="0" smtClean="0"/>
              <a:t>rocess</a:t>
            </a:r>
            <a:endParaRPr kumimoji="1" lang="zh-CN" altLang="en-US" sz="20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467544" y="2203328"/>
            <a:ext cx="15121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2">
                    <a:lumMod val="10000"/>
                  </a:schemeClr>
                </a:solidFill>
              </a:rPr>
              <a:t>Lock (P0, win)</a:t>
            </a:r>
          </a:p>
          <a:p>
            <a:endParaRPr kumimoji="1" lang="en-US" altLang="zh-CN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</a:rPr>
              <a:t>Unlock(P0, win)</a:t>
            </a:r>
            <a:endParaRPr kumimoji="1" lang="en-US" altLang="zh-CN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23728" y="2203328"/>
            <a:ext cx="15121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2">
                    <a:lumMod val="10000"/>
                  </a:schemeClr>
                </a:solidFill>
              </a:rPr>
              <a:t>Lock (P1, win)</a:t>
            </a:r>
          </a:p>
          <a:p>
            <a:endParaRPr kumimoji="1" lang="en-US" altLang="zh-CN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</a:rPr>
              <a:t>Unlock(P1, win)</a:t>
            </a:r>
            <a:endParaRPr kumimoji="1" lang="en-US" altLang="zh-CN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7544" y="5013176"/>
            <a:ext cx="151216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altLang="zh-CN" dirty="0"/>
              <a:t>Lock (P0, win)</a:t>
            </a:r>
          </a:p>
          <a:p>
            <a:r>
              <a:rPr lang="en-US" altLang="zh-CN" dirty="0"/>
              <a:t>Lock (P1, win)</a:t>
            </a:r>
          </a:p>
          <a:p>
            <a:endParaRPr lang="en-US" altLang="zh-CN" dirty="0"/>
          </a:p>
          <a:p>
            <a:r>
              <a:rPr lang="en-US" altLang="zh-CN" dirty="0"/>
              <a:t>Unlock(P0, win)</a:t>
            </a:r>
          </a:p>
          <a:p>
            <a:r>
              <a:rPr lang="en-US" altLang="zh-CN" dirty="0"/>
              <a:t>Unlock(P1, win)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1600" y="187710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P2</a:t>
            </a:r>
            <a:endParaRPr kumimoji="1" lang="zh-CN" altLang="en-US" sz="16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2627784" y="187710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P3</a:t>
            </a:r>
            <a:endParaRPr kumimoji="1" lang="zh-CN" altLang="en-US" sz="16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4355976" y="2203328"/>
            <a:ext cx="1512168" cy="8309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0000"/>
                </a:solidFill>
              </a:rPr>
              <a:t>Lock (G0, win)</a:t>
            </a:r>
          </a:p>
          <a:p>
            <a:endParaRPr kumimoji="1" lang="en-US" altLang="zh-CN" sz="1600" dirty="0" smtClean="0">
              <a:solidFill>
                <a:srgbClr val="C00000"/>
              </a:solidFill>
            </a:endParaRP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Unlock(G0, win)</a:t>
            </a:r>
            <a:endParaRPr kumimoji="1" lang="en-US" altLang="zh-CN" sz="1600" dirty="0" smtClean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8144" y="3139432"/>
            <a:ext cx="1512168" cy="8309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ja-JP"/>
            </a:defPPr>
          </a:lstStyle>
          <a:p>
            <a:r>
              <a:rPr lang="en-US" altLang="zh-CN" sz="1600" dirty="0">
                <a:solidFill>
                  <a:srgbClr val="C00000"/>
                </a:solidFill>
              </a:rPr>
              <a:t>Lock (G0, win)</a:t>
            </a:r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Unlock(G0, win)</a:t>
            </a:r>
          </a:p>
        </p:txBody>
      </p:sp>
      <p:sp>
        <p:nvSpPr>
          <p:cNvPr id="18" name="右箭头 17"/>
          <p:cNvSpPr/>
          <p:nvPr/>
        </p:nvSpPr>
        <p:spPr>
          <a:xfrm>
            <a:off x="4067944" y="2563368"/>
            <a:ext cx="21602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22" name="直线连接符 21"/>
          <p:cNvCxnSpPr/>
          <p:nvPr/>
        </p:nvCxnSpPr>
        <p:spPr>
          <a:xfrm>
            <a:off x="4355976" y="3070344"/>
            <a:ext cx="324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995936" y="3088464"/>
            <a:ext cx="983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Serialized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483768" y="5013176"/>
            <a:ext cx="1512168" cy="8617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0000"/>
                </a:solidFill>
              </a:rPr>
              <a:t>Lock (G0, win)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Lock (G0, win</a:t>
            </a:r>
            <a:r>
              <a:rPr lang="en-US" altLang="zh-CN" sz="1600" dirty="0" smtClean="0">
                <a:solidFill>
                  <a:srgbClr val="C00000"/>
                </a:solidFill>
              </a:rPr>
              <a:t>)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…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2123728" y="5315143"/>
            <a:ext cx="21602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5" name="乘 74"/>
          <p:cNvSpPr/>
          <p:nvPr/>
        </p:nvSpPr>
        <p:spPr>
          <a:xfrm>
            <a:off x="4067944" y="5373216"/>
            <a:ext cx="504056" cy="418113"/>
          </a:xfrm>
          <a:prstGeom prst="mathMultiply">
            <a:avLst>
              <a:gd name="adj1" fmla="val 1391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6" name="文本框 75"/>
          <p:cNvSpPr txBox="1"/>
          <p:nvPr/>
        </p:nvSpPr>
        <p:spPr>
          <a:xfrm>
            <a:off x="4572000" y="5085184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</a:rPr>
              <a:t>MPI standard: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A</a:t>
            </a:r>
            <a:r>
              <a:rPr lang="en-US" altLang="zh-CN" sz="1600" dirty="0" smtClean="0">
                <a:solidFill>
                  <a:srgbClr val="C00000"/>
                </a:solidFill>
              </a:rPr>
              <a:t>n </a:t>
            </a:r>
            <a:r>
              <a:rPr lang="en-US" altLang="zh-CN" sz="1600" dirty="0">
                <a:solidFill>
                  <a:srgbClr val="C00000"/>
                </a:solidFill>
              </a:rPr>
              <a:t>origin cannot nest </a:t>
            </a:r>
            <a:r>
              <a:rPr lang="en-US" altLang="zh-CN" sz="1600" dirty="0" smtClean="0">
                <a:solidFill>
                  <a:srgbClr val="C00000"/>
                </a:solidFill>
              </a:rPr>
              <a:t>locks </a:t>
            </a:r>
            <a:r>
              <a:rPr lang="en-US" altLang="zh-CN" sz="1600" dirty="0">
                <a:solidFill>
                  <a:srgbClr val="C00000"/>
                </a:solidFill>
              </a:rPr>
              <a:t>to the same target 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004048" y="1877102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0000"/>
                </a:solidFill>
              </a:rPr>
              <a:t>P2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516216" y="2707384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0000"/>
                </a:solidFill>
              </a:rPr>
              <a:t>P3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412776"/>
            <a:ext cx="611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[POOR PERF.</a:t>
            </a:r>
            <a:r>
              <a:rPr lang="en-US" altLang="zh-CN" b="1" dirty="0" smtClean="0">
                <a:solidFill>
                  <a:srgbClr val="C00000"/>
                </a:solidFill>
              </a:rPr>
              <a:t>] </a:t>
            </a:r>
            <a:r>
              <a:rPr lang="en-US" altLang="zh-CN" dirty="0" smtClean="0">
                <a:solidFill>
                  <a:srgbClr val="C00000"/>
                </a:solidFill>
              </a:rPr>
              <a:t>Two </a:t>
            </a:r>
            <a:r>
              <a:rPr lang="en-US" altLang="zh-CN" dirty="0">
                <a:solidFill>
                  <a:srgbClr val="C00000"/>
                </a:solidFill>
              </a:rPr>
              <a:t>concurrent lock epochs have to be </a:t>
            </a:r>
            <a:r>
              <a:rPr lang="en-US" altLang="zh-CN" b="1" dirty="0" smtClean="0">
                <a:solidFill>
                  <a:srgbClr val="C00000"/>
                </a:solidFill>
              </a:rPr>
              <a:t>serialized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7544" y="4437112"/>
            <a:ext cx="452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[INCORRECT</a:t>
            </a:r>
            <a:r>
              <a:rPr lang="en-US" altLang="zh-CN" b="1" dirty="0" smtClean="0">
                <a:solidFill>
                  <a:srgbClr val="C00000"/>
                </a:solidFill>
              </a:rPr>
              <a:t>] Nested locks to the same target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6948264" y="1556792"/>
            <a:ext cx="1666783" cy="1224136"/>
            <a:chOff x="6948264" y="1556792"/>
            <a:chExt cx="1666783" cy="1224136"/>
          </a:xfrm>
        </p:grpSpPr>
        <p:grpSp>
          <p:nvGrpSpPr>
            <p:cNvPr id="68" name="组 67"/>
            <p:cNvGrpSpPr/>
            <p:nvPr/>
          </p:nvGrpSpPr>
          <p:grpSpPr>
            <a:xfrm>
              <a:off x="6948264" y="1556792"/>
              <a:ext cx="1666783" cy="1224136"/>
              <a:chOff x="6588224" y="1628800"/>
              <a:chExt cx="2448272" cy="1728192"/>
            </a:xfrm>
          </p:grpSpPr>
          <p:sp>
            <p:nvSpPr>
              <p:cNvPr id="56" name="右箭头 55"/>
              <p:cNvSpPr/>
              <p:nvPr/>
            </p:nvSpPr>
            <p:spPr>
              <a:xfrm>
                <a:off x="6588224" y="3068960"/>
                <a:ext cx="216024" cy="28803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6588224" y="1628800"/>
                <a:ext cx="2448272" cy="792088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9" name="Rectangle 3"/>
              <p:cNvSpPr/>
              <p:nvPr/>
            </p:nvSpPr>
            <p:spPr>
              <a:xfrm>
                <a:off x="6732240" y="1772816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P0</a:t>
                </a:r>
                <a:endParaRPr lang="en-US" sz="1600" dirty="0"/>
              </a:p>
            </p:txBody>
          </p:sp>
          <p:sp>
            <p:nvSpPr>
              <p:cNvPr id="60" name="Rectangle 4"/>
              <p:cNvSpPr/>
              <p:nvPr/>
            </p:nvSpPr>
            <p:spPr>
              <a:xfrm>
                <a:off x="7502943" y="1772816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P1</a:t>
                </a:r>
                <a:endParaRPr lang="en-US" sz="1600" dirty="0"/>
              </a:p>
            </p:txBody>
          </p:sp>
          <p:sp>
            <p:nvSpPr>
              <p:cNvPr id="61" name="Rectangle 6"/>
              <p:cNvSpPr/>
              <p:nvPr/>
            </p:nvSpPr>
            <p:spPr>
              <a:xfrm>
                <a:off x="8266971" y="1772816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G</a:t>
                </a:r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63" name="矩形 62"/>
              <p:cNvSpPr/>
              <p:nvPr/>
            </p:nvSpPr>
            <p:spPr bwMode="auto">
              <a:xfrm>
                <a:off x="6588224" y="2564904"/>
                <a:ext cx="2448272" cy="792088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4" name="Rectangle 3"/>
              <p:cNvSpPr/>
              <p:nvPr/>
            </p:nvSpPr>
            <p:spPr>
              <a:xfrm>
                <a:off x="6732240" y="2708920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P2</a:t>
                </a:r>
                <a:endParaRPr lang="en-US" sz="1600" dirty="0"/>
              </a:p>
            </p:txBody>
          </p:sp>
          <p:sp>
            <p:nvSpPr>
              <p:cNvPr id="65" name="Rectangle 4"/>
              <p:cNvSpPr/>
              <p:nvPr/>
            </p:nvSpPr>
            <p:spPr>
              <a:xfrm>
                <a:off x="7502943" y="2708920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P3</a:t>
                </a:r>
                <a:endParaRPr lang="en-US" sz="1600" dirty="0"/>
              </a:p>
            </p:txBody>
          </p:sp>
          <p:sp>
            <p:nvSpPr>
              <p:cNvPr id="66" name="Rectangle 6"/>
              <p:cNvSpPr/>
              <p:nvPr/>
            </p:nvSpPr>
            <p:spPr>
              <a:xfrm>
                <a:off x="8266971" y="2708920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</a:t>
                </a:r>
                <a:r>
                  <a:rPr lang="en-US" sz="1600" dirty="0"/>
                  <a:t>1</a:t>
                </a:r>
              </a:p>
            </p:txBody>
          </p:sp>
        </p:grpSp>
        <p:cxnSp>
          <p:nvCxnSpPr>
            <p:cNvPr id="8" name="直线箭头连接符 7"/>
            <p:cNvCxnSpPr>
              <a:stCxn id="64" idx="0"/>
              <a:endCxn id="59" idx="2"/>
            </p:cNvCxnSpPr>
            <p:nvPr/>
          </p:nvCxnSpPr>
          <p:spPr bwMode="auto">
            <a:xfrm flipV="1">
              <a:off x="7256781" y="2025761"/>
              <a:ext cx="0" cy="296116"/>
            </a:xfrm>
            <a:prstGeom prst="straightConnector1">
              <a:avLst/>
            </a:prstGeom>
            <a:noFill/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  <p:cxnSp>
          <p:nvCxnSpPr>
            <p:cNvPr id="11" name="直线箭头连接符 10"/>
            <p:cNvCxnSpPr>
              <a:stCxn id="65" idx="0"/>
              <a:endCxn id="60" idx="2"/>
            </p:cNvCxnSpPr>
            <p:nvPr/>
          </p:nvCxnSpPr>
          <p:spPr bwMode="auto">
            <a:xfrm flipV="1">
              <a:off x="7781475" y="2025761"/>
              <a:ext cx="0" cy="296116"/>
            </a:xfrm>
            <a:prstGeom prst="straightConnector1">
              <a:avLst/>
            </a:prstGeom>
            <a:noFill/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  <p:cxnSp>
          <p:nvCxnSpPr>
            <p:cNvPr id="14" name="直线箭头连接符 13"/>
            <p:cNvCxnSpPr>
              <a:stCxn id="64" idx="0"/>
            </p:cNvCxnSpPr>
            <p:nvPr/>
          </p:nvCxnSpPr>
          <p:spPr bwMode="auto">
            <a:xfrm flipV="1">
              <a:off x="7256781" y="2060848"/>
              <a:ext cx="1131643" cy="26102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  <p:cxnSp>
          <p:nvCxnSpPr>
            <p:cNvPr id="16" name="直线箭头连接符 15"/>
            <p:cNvCxnSpPr>
              <a:stCxn id="65" idx="0"/>
            </p:cNvCxnSpPr>
            <p:nvPr/>
          </p:nvCxnSpPr>
          <p:spPr bwMode="auto">
            <a:xfrm flipV="1">
              <a:off x="7781475" y="2060848"/>
              <a:ext cx="606949" cy="26102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</p:grpSp>
      <p:grpSp>
        <p:nvGrpSpPr>
          <p:cNvPr id="46" name="组 45"/>
          <p:cNvGrpSpPr/>
          <p:nvPr/>
        </p:nvGrpSpPr>
        <p:grpSpPr>
          <a:xfrm>
            <a:off x="6876256" y="4653136"/>
            <a:ext cx="1666783" cy="1224136"/>
            <a:chOff x="6948264" y="1556792"/>
            <a:chExt cx="1666783" cy="1224136"/>
          </a:xfrm>
        </p:grpSpPr>
        <p:grpSp>
          <p:nvGrpSpPr>
            <p:cNvPr id="47" name="组 46"/>
            <p:cNvGrpSpPr/>
            <p:nvPr/>
          </p:nvGrpSpPr>
          <p:grpSpPr>
            <a:xfrm>
              <a:off x="6948264" y="1556792"/>
              <a:ext cx="1666783" cy="1224136"/>
              <a:chOff x="6588224" y="1628800"/>
              <a:chExt cx="2448272" cy="1728192"/>
            </a:xfrm>
          </p:grpSpPr>
          <p:sp>
            <p:nvSpPr>
              <p:cNvPr id="52" name="右箭头 51"/>
              <p:cNvSpPr/>
              <p:nvPr/>
            </p:nvSpPr>
            <p:spPr>
              <a:xfrm>
                <a:off x="6588224" y="3068960"/>
                <a:ext cx="216024" cy="28803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6588224" y="1628800"/>
                <a:ext cx="2448272" cy="792088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7" name="Rectangle 3"/>
              <p:cNvSpPr/>
              <p:nvPr/>
            </p:nvSpPr>
            <p:spPr>
              <a:xfrm>
                <a:off x="6732240" y="1772816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P0</a:t>
                </a:r>
                <a:endParaRPr lang="en-US" sz="1600" dirty="0"/>
              </a:p>
            </p:txBody>
          </p:sp>
          <p:sp>
            <p:nvSpPr>
              <p:cNvPr id="62" name="Rectangle 4"/>
              <p:cNvSpPr/>
              <p:nvPr/>
            </p:nvSpPr>
            <p:spPr>
              <a:xfrm>
                <a:off x="7502943" y="1772816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P1</a:t>
                </a:r>
                <a:endParaRPr lang="en-US" sz="1600" dirty="0"/>
              </a:p>
            </p:txBody>
          </p:sp>
          <p:sp>
            <p:nvSpPr>
              <p:cNvPr id="67" name="Rectangle 6"/>
              <p:cNvSpPr/>
              <p:nvPr/>
            </p:nvSpPr>
            <p:spPr>
              <a:xfrm>
                <a:off x="8266971" y="1772816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G</a:t>
                </a:r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69" name="矩形 68"/>
              <p:cNvSpPr/>
              <p:nvPr/>
            </p:nvSpPr>
            <p:spPr bwMode="auto">
              <a:xfrm>
                <a:off x="6588224" y="2564904"/>
                <a:ext cx="2448272" cy="792088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70" name="Rectangle 3"/>
              <p:cNvSpPr/>
              <p:nvPr/>
            </p:nvSpPr>
            <p:spPr>
              <a:xfrm>
                <a:off x="6732240" y="2708920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P2</a:t>
                </a:r>
                <a:endParaRPr lang="en-US" sz="1600" dirty="0"/>
              </a:p>
            </p:txBody>
          </p:sp>
          <p:sp>
            <p:nvSpPr>
              <p:cNvPr id="72" name="Rectangle 4"/>
              <p:cNvSpPr/>
              <p:nvPr/>
            </p:nvSpPr>
            <p:spPr>
              <a:xfrm>
                <a:off x="7502943" y="2708920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P3</a:t>
                </a:r>
                <a:endParaRPr lang="en-US" sz="1600" dirty="0"/>
              </a:p>
            </p:txBody>
          </p:sp>
          <p:sp>
            <p:nvSpPr>
              <p:cNvPr id="74" name="Rectangle 6"/>
              <p:cNvSpPr/>
              <p:nvPr/>
            </p:nvSpPr>
            <p:spPr>
              <a:xfrm>
                <a:off x="8266971" y="2708920"/>
                <a:ext cx="618303" cy="51805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</a:t>
                </a:r>
                <a:r>
                  <a:rPr lang="en-US" sz="1600" dirty="0"/>
                  <a:t>1</a:t>
                </a:r>
              </a:p>
            </p:txBody>
          </p:sp>
        </p:grpSp>
        <p:cxnSp>
          <p:nvCxnSpPr>
            <p:cNvPr id="48" name="直线箭头连接符 47"/>
            <p:cNvCxnSpPr>
              <a:stCxn id="70" idx="0"/>
              <a:endCxn id="57" idx="2"/>
            </p:cNvCxnSpPr>
            <p:nvPr/>
          </p:nvCxnSpPr>
          <p:spPr bwMode="auto">
            <a:xfrm flipV="1">
              <a:off x="7256781" y="2025761"/>
              <a:ext cx="0" cy="296116"/>
            </a:xfrm>
            <a:prstGeom prst="straightConnector1">
              <a:avLst/>
            </a:prstGeom>
            <a:noFill/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  <p:cxnSp>
          <p:nvCxnSpPr>
            <p:cNvPr id="49" name="直线箭头连接符 48"/>
            <p:cNvCxnSpPr>
              <a:stCxn id="70" idx="0"/>
              <a:endCxn id="62" idx="2"/>
            </p:cNvCxnSpPr>
            <p:nvPr/>
          </p:nvCxnSpPr>
          <p:spPr bwMode="auto">
            <a:xfrm flipV="1">
              <a:off x="7256781" y="2025761"/>
              <a:ext cx="524694" cy="296116"/>
            </a:xfrm>
            <a:prstGeom prst="straightConnector1">
              <a:avLst/>
            </a:prstGeom>
            <a:noFill/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  <p:cxnSp>
          <p:nvCxnSpPr>
            <p:cNvPr id="50" name="直线箭头连接符 49"/>
            <p:cNvCxnSpPr>
              <a:stCxn id="70" idx="0"/>
            </p:cNvCxnSpPr>
            <p:nvPr/>
          </p:nvCxnSpPr>
          <p:spPr bwMode="auto">
            <a:xfrm flipV="1">
              <a:off x="7256781" y="2060848"/>
              <a:ext cx="1131643" cy="26102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sm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6040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229600" cy="562074"/>
          </a:xfrm>
        </p:spPr>
        <p:txBody>
          <a:bodyPr/>
          <a:lstStyle/>
          <a:p>
            <a:r>
              <a:rPr kumimoji="1" lang="en-US" altLang="zh-CN" sz="2000" dirty="0" smtClean="0"/>
              <a:t>[Correctness 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Challenge 1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]</a:t>
            </a:r>
            <a:b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</a:b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>Lock Permission Management for Shared Ghost 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Processes (2)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Solution</a:t>
            </a:r>
          </a:p>
          <a:p>
            <a:pPr lvl="1"/>
            <a:r>
              <a:rPr kumimoji="1" lang="en-US" altLang="zh-CN" b="1" dirty="0" smtClean="0">
                <a:solidFill>
                  <a:schemeClr val="tx2"/>
                </a:solidFill>
              </a:rPr>
              <a:t>N Windows </a:t>
            </a:r>
          </a:p>
          <a:p>
            <a:pPr lvl="2"/>
            <a:r>
              <a:rPr kumimoji="1" lang="en-US" altLang="zh-CN" dirty="0" smtClean="0"/>
              <a:t>N = max number of processes on every node</a:t>
            </a:r>
          </a:p>
          <a:p>
            <a:pPr lvl="2"/>
            <a:r>
              <a:rPr lang="en-US" altLang="zh-CN" dirty="0" smtClean="0"/>
              <a:t>COMM. </a:t>
            </a:r>
            <a:r>
              <a:rPr lang="en-US" altLang="zh-CN" dirty="0"/>
              <a:t>t</a:t>
            </a:r>
            <a:r>
              <a:rPr lang="en-US" altLang="zh-CN" dirty="0" smtClean="0"/>
              <a:t>o </a:t>
            </a:r>
            <a:r>
              <a:rPr lang="en-US" altLang="zh-CN" b="1" dirty="0" err="1" smtClean="0">
                <a:solidFill>
                  <a:srgbClr val="1F497D"/>
                </a:solidFill>
              </a:rPr>
              <a:t>i</a:t>
            </a:r>
            <a:r>
              <a:rPr lang="en-US" altLang="zh-CN" b="1" baseline="-25000" dirty="0" err="1" smtClean="0">
                <a:solidFill>
                  <a:srgbClr val="1F497D"/>
                </a:solidFill>
              </a:rPr>
              <a:t>th</a:t>
            </a:r>
            <a:r>
              <a:rPr lang="en-US" altLang="zh-CN" b="1" dirty="0" smtClean="0">
                <a:solidFill>
                  <a:srgbClr val="1F497D"/>
                </a:solidFill>
              </a:rPr>
              <a:t> </a:t>
            </a:r>
            <a:r>
              <a:rPr lang="en-US" altLang="zh-CN" b="1" dirty="0">
                <a:solidFill>
                  <a:srgbClr val="1F497D"/>
                </a:solidFill>
              </a:rPr>
              <a:t>user process on each node</a:t>
            </a:r>
            <a:r>
              <a:rPr lang="en-US" altLang="zh-CN" dirty="0">
                <a:solidFill>
                  <a:srgbClr val="1F497D"/>
                </a:solidFill>
              </a:rPr>
              <a:t> </a:t>
            </a:r>
            <a:r>
              <a:rPr lang="en-US" altLang="zh-CN" dirty="0"/>
              <a:t>goes </a:t>
            </a:r>
            <a:r>
              <a:rPr lang="en-US" altLang="zh-CN" dirty="0" smtClean="0"/>
              <a:t>to </a:t>
            </a:r>
            <a:r>
              <a:rPr lang="en-US" altLang="zh-CN" b="1" dirty="0" err="1">
                <a:solidFill>
                  <a:srgbClr val="1F497D"/>
                </a:solidFill>
              </a:rPr>
              <a:t>i</a:t>
            </a:r>
            <a:r>
              <a:rPr lang="en-US" altLang="zh-CN" b="1" baseline="-25000" dirty="0" err="1">
                <a:solidFill>
                  <a:srgbClr val="1F497D"/>
                </a:solidFill>
              </a:rPr>
              <a:t>th</a:t>
            </a:r>
            <a:r>
              <a:rPr lang="en-US" altLang="zh-CN" b="1" dirty="0">
                <a:solidFill>
                  <a:srgbClr val="1F497D"/>
                </a:solidFill>
              </a:rPr>
              <a:t> window </a:t>
            </a:r>
            <a:endParaRPr lang="en-US" altLang="zh-CN" b="1" dirty="0" smtClean="0">
              <a:solidFill>
                <a:srgbClr val="1F497D"/>
              </a:solidFill>
            </a:endParaRPr>
          </a:p>
          <a:p>
            <a:pPr lvl="2"/>
            <a:endParaRPr kumimoji="1" lang="en-US" altLang="zh-CN" b="1" dirty="0">
              <a:solidFill>
                <a:srgbClr val="1F497D"/>
              </a:solidFill>
            </a:endParaRPr>
          </a:p>
          <a:p>
            <a:pPr lvl="2"/>
            <a:endParaRPr kumimoji="1" lang="en-US" altLang="zh-CN" b="1" dirty="0" smtClean="0">
              <a:solidFill>
                <a:srgbClr val="1F497D"/>
              </a:solidFill>
            </a:endParaRPr>
          </a:p>
          <a:p>
            <a:pPr lvl="2"/>
            <a:endParaRPr kumimoji="1" lang="en-US" altLang="zh-CN" b="1" dirty="0" smtClean="0">
              <a:solidFill>
                <a:srgbClr val="1F497D"/>
              </a:solidFill>
            </a:endParaRPr>
          </a:p>
          <a:p>
            <a:pPr lvl="2"/>
            <a:endParaRPr kumimoji="1" lang="en-US" altLang="zh-CN" b="1" dirty="0" smtClean="0">
              <a:solidFill>
                <a:srgbClr val="1F497D"/>
              </a:solidFill>
            </a:endParaRPr>
          </a:p>
          <a:p>
            <a:pPr lvl="2"/>
            <a:endParaRPr kumimoji="1" lang="en-US" altLang="zh-CN" sz="1000" b="1" dirty="0" smtClean="0">
              <a:solidFill>
                <a:srgbClr val="1F497D"/>
              </a:solidFill>
            </a:endParaRPr>
          </a:p>
          <a:p>
            <a:pPr lvl="2"/>
            <a:endParaRPr kumimoji="1" lang="en-US" altLang="zh-CN" sz="1000" b="1" dirty="0" smtClean="0">
              <a:solidFill>
                <a:srgbClr val="1F497D"/>
              </a:solidFill>
            </a:endParaRPr>
          </a:p>
          <a:p>
            <a:r>
              <a:rPr lang="en-US" altLang="zh-CN" sz="2000" b="1" dirty="0" smtClean="0"/>
              <a:t>User hint optimization</a:t>
            </a:r>
          </a:p>
          <a:p>
            <a:pPr lvl="1"/>
            <a:r>
              <a:rPr lang="en-US" altLang="zh-CN" dirty="0"/>
              <a:t>Window i</a:t>
            </a:r>
            <a:r>
              <a:rPr kumimoji="1" lang="en-US" altLang="zh-CN" dirty="0" smtClean="0"/>
              <a:t>nfo “</a:t>
            </a:r>
            <a:r>
              <a:rPr lang="en-US" altLang="zh-CN" b="1" dirty="0" err="1" smtClean="0">
                <a:solidFill>
                  <a:srgbClr val="1F497D"/>
                </a:solidFill>
              </a:rPr>
              <a:t>epochs_used</a:t>
            </a:r>
            <a:r>
              <a:rPr kumimoji="1" lang="en-US" altLang="zh-CN" dirty="0" smtClean="0"/>
              <a:t>” (</a:t>
            </a:r>
            <a:r>
              <a:rPr lang="en-US" altLang="zh-CN" dirty="0" err="1" smtClean="0"/>
              <a:t>fence|pscw|lock</a:t>
            </a:r>
            <a:r>
              <a:rPr lang="en-US" altLang="zh-CN" dirty="0" err="1"/>
              <a:t>|</a:t>
            </a:r>
            <a:r>
              <a:rPr lang="en-US" altLang="zh-CN" dirty="0" err="1" smtClean="0"/>
              <a:t>lockall</a:t>
            </a:r>
            <a:r>
              <a:rPr lang="en-US" altLang="zh-CN" dirty="0" smtClean="0"/>
              <a:t> by default</a:t>
            </a:r>
            <a:r>
              <a:rPr kumimoji="1" lang="en-US" altLang="zh-CN" dirty="0" smtClean="0"/>
              <a:t>)</a:t>
            </a:r>
          </a:p>
          <a:p>
            <a:pPr lvl="2"/>
            <a:r>
              <a:rPr lang="en-US" altLang="zh-CN" b="1" dirty="0" smtClean="0">
                <a:solidFill>
                  <a:schemeClr val="tx2"/>
                </a:solidFill>
              </a:rPr>
              <a:t>If </a:t>
            </a:r>
            <a:r>
              <a:rPr lang="en-US" altLang="zh-CN" b="1" dirty="0">
                <a:solidFill>
                  <a:schemeClr val="tx2"/>
                </a:solidFill>
              </a:rPr>
              <a:t>“</a:t>
            </a:r>
            <a:r>
              <a:rPr lang="en-US" altLang="zh-CN" b="1" dirty="0" err="1">
                <a:solidFill>
                  <a:schemeClr val="tx2"/>
                </a:solidFill>
              </a:rPr>
              <a:t>epochs_used</a:t>
            </a:r>
            <a:r>
              <a:rPr lang="en-US" altLang="zh-CN" b="1" dirty="0" smtClean="0">
                <a:solidFill>
                  <a:schemeClr val="tx2"/>
                </a:solidFill>
              </a:rPr>
              <a:t>” contains “lock”, create N windows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Otherwise, only create a single window</a:t>
            </a:r>
            <a:endParaRPr lang="en-US" altLang="zh-CN" dirty="0"/>
          </a:p>
          <a:p>
            <a:pPr marL="914400" lvl="2" indent="0">
              <a:buNone/>
            </a:pP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2267744" y="2978274"/>
            <a:ext cx="1440160" cy="1224136"/>
            <a:chOff x="6588224" y="1628800"/>
            <a:chExt cx="2448272" cy="1728192"/>
          </a:xfrm>
        </p:grpSpPr>
        <p:sp>
          <p:nvSpPr>
            <p:cNvPr id="7" name="右箭头 6"/>
            <p:cNvSpPr/>
            <p:nvPr/>
          </p:nvSpPr>
          <p:spPr>
            <a:xfrm>
              <a:off x="6588224" y="3068960"/>
              <a:ext cx="216024" cy="2880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588224" y="1628800"/>
              <a:ext cx="2448272" cy="79208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tangle 3"/>
            <p:cNvSpPr/>
            <p:nvPr/>
          </p:nvSpPr>
          <p:spPr>
            <a:xfrm>
              <a:off x="6732240" y="1772816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P0</a:t>
              </a:r>
              <a:endParaRPr lang="en-US" sz="1200" dirty="0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7502943" y="1772816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P1</a:t>
              </a:r>
              <a:endParaRPr lang="en-US" sz="1200" dirty="0"/>
            </a:p>
          </p:txBody>
        </p:sp>
        <p:sp>
          <p:nvSpPr>
            <p:cNvPr id="11" name="Rectangle 6"/>
            <p:cNvSpPr/>
            <p:nvPr/>
          </p:nvSpPr>
          <p:spPr>
            <a:xfrm>
              <a:off x="8266971" y="1772816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</a:t>
              </a:r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588224" y="2564904"/>
              <a:ext cx="2448272" cy="79208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" name="Rectangle 3"/>
            <p:cNvSpPr/>
            <p:nvPr/>
          </p:nvSpPr>
          <p:spPr>
            <a:xfrm>
              <a:off x="6732240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P2</a:t>
              </a:r>
              <a:endParaRPr lang="en-US" sz="1200" dirty="0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7502943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P3</a:t>
              </a:r>
              <a:endParaRPr lang="en-US" sz="1200" dirty="0"/>
            </a:p>
          </p:txBody>
        </p:sp>
        <p:sp>
          <p:nvSpPr>
            <p:cNvPr id="15" name="Rectangle 6"/>
            <p:cNvSpPr/>
            <p:nvPr/>
          </p:nvSpPr>
          <p:spPr>
            <a:xfrm>
              <a:off x="8266971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r>
                <a:rPr lang="en-US" sz="1200" dirty="0"/>
                <a:t>1</a:t>
              </a:r>
            </a:p>
          </p:txBody>
        </p:sp>
      </p:grpSp>
      <p:sp>
        <p:nvSpPr>
          <p:cNvPr id="37" name="右箭头 36"/>
          <p:cNvSpPr/>
          <p:nvPr/>
        </p:nvSpPr>
        <p:spPr bwMode="auto">
          <a:xfrm>
            <a:off x="3995936" y="3338314"/>
            <a:ext cx="432048" cy="43204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4644008" y="2618234"/>
            <a:ext cx="1584176" cy="1656184"/>
            <a:chOff x="4644008" y="2636912"/>
            <a:chExt cx="1584176" cy="1656184"/>
          </a:xfrm>
        </p:grpSpPr>
        <p:sp>
          <p:nvSpPr>
            <p:cNvPr id="4" name="矩形 3"/>
            <p:cNvSpPr/>
            <p:nvPr/>
          </p:nvSpPr>
          <p:spPr bwMode="auto">
            <a:xfrm>
              <a:off x="4644008" y="2636912"/>
              <a:ext cx="1584176" cy="1656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WIN[0]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716016" y="4066423"/>
              <a:ext cx="127073" cy="19202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716016" y="3106316"/>
              <a:ext cx="1440160" cy="52805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" name="Rectangle 3"/>
            <p:cNvSpPr/>
            <p:nvPr/>
          </p:nvSpPr>
          <p:spPr>
            <a:xfrm>
              <a:off x="4800731" y="3202327"/>
              <a:ext cx="363708" cy="345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AB0005"/>
                  </a:solidFill>
                </a:rPr>
                <a:t>P0</a:t>
              </a:r>
              <a:endParaRPr lang="en-US" sz="1200" dirty="0">
                <a:solidFill>
                  <a:srgbClr val="AB0005"/>
                </a:solidFill>
              </a:endParaRPr>
            </a:p>
          </p:txBody>
        </p:sp>
        <p:sp>
          <p:nvSpPr>
            <p:cNvPr id="20" name="Rectangle 4"/>
            <p:cNvSpPr/>
            <p:nvPr/>
          </p:nvSpPr>
          <p:spPr>
            <a:xfrm>
              <a:off x="5254086" y="3202327"/>
              <a:ext cx="363708" cy="345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P1</a:t>
              </a:r>
              <a:endParaRPr lang="en-US" sz="1200" dirty="0"/>
            </a:p>
          </p:txBody>
        </p:sp>
        <p:sp>
          <p:nvSpPr>
            <p:cNvPr id="21" name="Rectangle 6"/>
            <p:cNvSpPr/>
            <p:nvPr/>
          </p:nvSpPr>
          <p:spPr>
            <a:xfrm>
              <a:off x="5703514" y="3202327"/>
              <a:ext cx="363708" cy="3453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</a:t>
              </a:r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716016" y="3730385"/>
              <a:ext cx="1440160" cy="52805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Rectangle 3"/>
            <p:cNvSpPr/>
            <p:nvPr/>
          </p:nvSpPr>
          <p:spPr>
            <a:xfrm>
              <a:off x="4800731" y="3826396"/>
              <a:ext cx="363708" cy="345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AB0005"/>
                  </a:solidFill>
                </a:rPr>
                <a:t>P2</a:t>
              </a:r>
              <a:endParaRPr lang="en-US" sz="1200" dirty="0">
                <a:solidFill>
                  <a:srgbClr val="AB0005"/>
                </a:solidFill>
              </a:endParaRPr>
            </a:p>
          </p:txBody>
        </p:sp>
        <p:sp>
          <p:nvSpPr>
            <p:cNvPr id="24" name="Rectangle 4"/>
            <p:cNvSpPr/>
            <p:nvPr/>
          </p:nvSpPr>
          <p:spPr>
            <a:xfrm>
              <a:off x="5254086" y="3826396"/>
              <a:ext cx="363708" cy="345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P3</a:t>
              </a:r>
              <a:endParaRPr lang="en-US" sz="1200" dirty="0"/>
            </a:p>
          </p:txBody>
        </p:sp>
        <p:sp>
          <p:nvSpPr>
            <p:cNvPr id="25" name="Rectangle 6"/>
            <p:cNvSpPr/>
            <p:nvPr/>
          </p:nvSpPr>
          <p:spPr>
            <a:xfrm>
              <a:off x="5703514" y="3826396"/>
              <a:ext cx="363708" cy="3453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r>
                <a:rPr lang="en-US" sz="1200" dirty="0"/>
                <a:t>1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860032" y="2852936"/>
              <a:ext cx="2959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i="1" dirty="0" smtClean="0">
                  <a:solidFill>
                    <a:srgbClr val="AB0005"/>
                  </a:solidFill>
                </a:rPr>
                <a:t>0</a:t>
              </a:r>
              <a:endParaRPr kumimoji="1" lang="zh-CN" altLang="en-US" sz="1100" b="1" i="1" dirty="0">
                <a:solidFill>
                  <a:srgbClr val="AB0005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92564" y="2852936"/>
              <a:ext cx="2959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i="1" dirty="0"/>
                <a:t>1</a:t>
              </a:r>
              <a:endParaRPr kumimoji="1" lang="zh-CN" altLang="en-US" sz="1100" b="1" i="1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724128" y="2852936"/>
              <a:ext cx="2959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i="1" dirty="0"/>
                <a:t>2</a:t>
              </a:r>
              <a:endParaRPr kumimoji="1" lang="zh-CN" altLang="en-US" sz="1100" b="1" i="1" dirty="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6732240" y="2618234"/>
            <a:ext cx="1584176" cy="1656184"/>
            <a:chOff x="4644008" y="2636912"/>
            <a:chExt cx="1584176" cy="1656184"/>
          </a:xfrm>
        </p:grpSpPr>
        <p:sp>
          <p:nvSpPr>
            <p:cNvPr id="43" name="矩形 42"/>
            <p:cNvSpPr/>
            <p:nvPr/>
          </p:nvSpPr>
          <p:spPr bwMode="auto">
            <a:xfrm>
              <a:off x="4644008" y="2636912"/>
              <a:ext cx="1584176" cy="1656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WIN[1]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>
              <a:off x="4716016" y="4066423"/>
              <a:ext cx="127073" cy="19202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4716016" y="3106316"/>
              <a:ext cx="1440160" cy="52805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" name="Rectangle 3"/>
            <p:cNvSpPr/>
            <p:nvPr/>
          </p:nvSpPr>
          <p:spPr>
            <a:xfrm>
              <a:off x="4800731" y="3202327"/>
              <a:ext cx="363708" cy="345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P0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"/>
            <p:cNvSpPr/>
            <p:nvPr/>
          </p:nvSpPr>
          <p:spPr>
            <a:xfrm>
              <a:off x="5254086" y="3202327"/>
              <a:ext cx="363708" cy="345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AB0005"/>
                  </a:solidFill>
                </a:rPr>
                <a:t>P1</a:t>
              </a:r>
              <a:endParaRPr lang="en-US" sz="1200" dirty="0">
                <a:solidFill>
                  <a:srgbClr val="AB0005"/>
                </a:solidFill>
              </a:endParaRPr>
            </a:p>
          </p:txBody>
        </p:sp>
        <p:sp>
          <p:nvSpPr>
            <p:cNvPr id="48" name="Rectangle 6"/>
            <p:cNvSpPr/>
            <p:nvPr/>
          </p:nvSpPr>
          <p:spPr>
            <a:xfrm>
              <a:off x="5703514" y="3202327"/>
              <a:ext cx="363708" cy="3453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</a:t>
              </a:r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716016" y="3730385"/>
              <a:ext cx="1440160" cy="52805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0" name="Rectangle 3"/>
            <p:cNvSpPr/>
            <p:nvPr/>
          </p:nvSpPr>
          <p:spPr>
            <a:xfrm>
              <a:off x="4800731" y="3826396"/>
              <a:ext cx="363708" cy="345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4"/>
            <p:cNvSpPr/>
            <p:nvPr/>
          </p:nvSpPr>
          <p:spPr>
            <a:xfrm>
              <a:off x="5254086" y="3826396"/>
              <a:ext cx="363708" cy="3453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AB0005"/>
                  </a:solidFill>
                </a:rPr>
                <a:t>P3</a:t>
              </a:r>
              <a:endParaRPr lang="en-US" sz="1200" dirty="0">
                <a:solidFill>
                  <a:srgbClr val="AB0005"/>
                </a:solidFill>
              </a:endParaRPr>
            </a:p>
          </p:txBody>
        </p:sp>
        <p:sp>
          <p:nvSpPr>
            <p:cNvPr id="52" name="Rectangle 6"/>
            <p:cNvSpPr/>
            <p:nvPr/>
          </p:nvSpPr>
          <p:spPr>
            <a:xfrm>
              <a:off x="5703514" y="3826396"/>
              <a:ext cx="363708" cy="3453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</a:t>
              </a:r>
              <a:r>
                <a:rPr lang="en-US" sz="1200" dirty="0"/>
                <a:t>1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60032" y="2852936"/>
              <a:ext cx="2959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i="1" dirty="0" smtClean="0"/>
                <a:t>0</a:t>
              </a:r>
              <a:endParaRPr kumimoji="1" lang="zh-CN" altLang="en-US" sz="1100" b="1" i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292564" y="2852936"/>
              <a:ext cx="2959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i="1" dirty="0">
                  <a:solidFill>
                    <a:srgbClr val="AB0005"/>
                  </a:solidFill>
                </a:rPr>
                <a:t>1</a:t>
              </a:r>
              <a:endParaRPr kumimoji="1" lang="zh-CN" altLang="en-US" sz="1100" b="1" i="1" dirty="0">
                <a:solidFill>
                  <a:srgbClr val="AB0005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724128" y="2852936"/>
              <a:ext cx="2959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i="1" dirty="0"/>
                <a:t>2</a:t>
              </a:r>
              <a:endParaRPr kumimoji="1" lang="zh-CN" altLang="en-US" sz="11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09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Challenge 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2]  </a:t>
            </a:r>
            <a:r>
              <a:rPr lang="en-US" altLang="zh-CN" sz="2400" dirty="0" smtClean="0"/>
              <a:t>Self </a:t>
            </a:r>
            <a:r>
              <a:rPr lang="en-US" altLang="zh-CN" sz="2400" dirty="0"/>
              <a:t>Lock </a:t>
            </a:r>
            <a:r>
              <a:rPr lang="en-US" altLang="zh-CN" sz="2400" dirty="0" smtClean="0"/>
              <a:t>Consistency (1) 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 </a:t>
            </a:r>
            <a:endParaRPr kumimoji="1" lang="zh-CN" altLang="en-US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6516216" y="1700808"/>
            <a:ext cx="2448272" cy="7920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6660232" y="1844824"/>
            <a:ext cx="618303" cy="518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8" name="Rectangle 4"/>
          <p:cNvSpPr/>
          <p:nvPr/>
        </p:nvSpPr>
        <p:spPr>
          <a:xfrm>
            <a:off x="7430935" y="1844824"/>
            <a:ext cx="618303" cy="518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Rectangle 6"/>
          <p:cNvSpPr/>
          <p:nvPr/>
        </p:nvSpPr>
        <p:spPr>
          <a:xfrm>
            <a:off x="8194963" y="1844824"/>
            <a:ext cx="618303" cy="51805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0" name="曲线连接符 9"/>
          <p:cNvCxnSpPr>
            <a:stCxn id="7" idx="0"/>
          </p:cNvCxnSpPr>
          <p:nvPr/>
        </p:nvCxnSpPr>
        <p:spPr bwMode="auto">
          <a:xfrm rot="16200000" flipH="1" flipV="1">
            <a:off x="6670792" y="2122296"/>
            <a:ext cx="576064" cy="21120"/>
          </a:xfrm>
          <a:prstGeom prst="curvedConnector5">
            <a:avLst>
              <a:gd name="adj1" fmla="val -39683"/>
              <a:gd name="adj2" fmla="val 2812708"/>
              <a:gd name="adj3" fmla="val 153458"/>
            </a:avLst>
          </a:prstGeom>
          <a:noFill/>
          <a:ln w="38100" cap="flat" cmpd="sng" algn="ctr">
            <a:solidFill>
              <a:srgbClr val="30303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683568" y="2060848"/>
            <a:ext cx="165618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10000"/>
                  </a:schemeClr>
                </a:solidFill>
              </a:rPr>
              <a:t>Lock (P0, win)</a:t>
            </a:r>
          </a:p>
          <a:p>
            <a:endParaRPr kumimoji="1"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x=1</a:t>
            </a:r>
          </a:p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y=2</a:t>
            </a:r>
          </a:p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  <a:p>
            <a:endParaRPr kumimoji="1"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Unlock(P0, win)</a:t>
            </a:r>
            <a:endParaRPr kumimoji="1" lang="en-US" altLang="zh-CN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9632" y="17008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P0</a:t>
            </a:r>
            <a:endParaRPr kumimoji="1"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864" y="3429000"/>
            <a:ext cx="1728192" cy="9233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Lock (G0, win)</a:t>
            </a:r>
          </a:p>
          <a:p>
            <a:endParaRPr kumimoji="1"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Unlock(G0, win)</a:t>
            </a:r>
            <a:endParaRPr kumimoji="1"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699792" y="3429000"/>
            <a:ext cx="432048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39752" y="1916832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MPI standard: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Local lock must be acquired immediately 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92080" y="3429000"/>
            <a:ext cx="3001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MPI standard: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Remote lock</a:t>
            </a:r>
            <a:r>
              <a:rPr lang="en-US" altLang="zh-CN" dirty="0" smtClean="0">
                <a:solidFill>
                  <a:srgbClr val="C00000"/>
                </a:solidFill>
              </a:rPr>
              <a:t> may be delayed..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7" name="乘 16"/>
          <p:cNvSpPr/>
          <p:nvPr/>
        </p:nvSpPr>
        <p:spPr>
          <a:xfrm>
            <a:off x="4839784" y="3573016"/>
            <a:ext cx="648072" cy="648072"/>
          </a:xfrm>
          <a:prstGeom prst="mathMultiply">
            <a:avLst>
              <a:gd name="adj1" fmla="val 1391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曲线连接符 18"/>
          <p:cNvCxnSpPr>
            <a:stCxn id="7" idx="0"/>
          </p:cNvCxnSpPr>
          <p:nvPr/>
        </p:nvCxnSpPr>
        <p:spPr bwMode="auto">
          <a:xfrm>
            <a:off x="6984776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曲线连接符 20"/>
          <p:cNvCxnSpPr>
            <a:stCxn id="7" idx="0"/>
            <a:endCxn id="9" idx="0"/>
          </p:cNvCxnSpPr>
          <p:nvPr/>
        </p:nvCxnSpPr>
        <p:spPr bwMode="auto">
          <a:xfrm rot="5400000" flipH="1" flipV="1">
            <a:off x="7736749" y="1077459"/>
            <a:ext cx="12700" cy="1534731"/>
          </a:xfrm>
          <a:prstGeom prst="curvedConnector3">
            <a:avLst>
              <a:gd name="adj1" fmla="val 3050031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10206182" y="4075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24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Challenge 2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]  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Self </a:t>
            </a: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>Lock 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Consistency (2) 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Solution (2 steps)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b="1" dirty="0" smtClean="0">
                <a:solidFill>
                  <a:srgbClr val="1F497D"/>
                </a:solidFill>
              </a:rPr>
              <a:t>Force-lock with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HIDDEN BYTES</a:t>
            </a:r>
            <a:r>
              <a:rPr kumimoji="1" lang="en-US" altLang="zh-CN" b="1" baseline="30000" dirty="0" smtClean="0">
                <a:solidFill>
                  <a:srgbClr val="C00000"/>
                </a:solidFill>
              </a:rPr>
              <a:t>*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b="1" dirty="0" smtClean="0">
                <a:solidFill>
                  <a:srgbClr val="1F497D"/>
                </a:solidFill>
              </a:rPr>
              <a:t>Lock self 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lang="en-US" altLang="zh-CN" b="1" dirty="0" smtClean="0"/>
              <a:t>User hint optimization</a:t>
            </a:r>
          </a:p>
          <a:p>
            <a:pPr lvl="1"/>
            <a:r>
              <a:rPr lang="en-US" altLang="zh-CN" dirty="0" smtClean="0"/>
              <a:t>Window info </a:t>
            </a:r>
            <a:r>
              <a:rPr lang="en-US" altLang="zh-CN" b="1" dirty="0" err="1" smtClean="0">
                <a:solidFill>
                  <a:schemeClr val="tx2"/>
                </a:solidFill>
              </a:rPr>
              <a:t>no_local_loadstore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2"/>
            <a:r>
              <a:rPr lang="en-US" altLang="zh-CN" dirty="0" smtClean="0"/>
              <a:t>Do not need both 2 steps</a:t>
            </a:r>
          </a:p>
          <a:p>
            <a:pPr lvl="1"/>
            <a:r>
              <a:rPr lang="en-US" altLang="zh-CN" dirty="0" smtClean="0"/>
              <a:t>Epoch assert </a:t>
            </a:r>
            <a:r>
              <a:rPr lang="en-US" altLang="zh-CN" b="1" dirty="0" smtClean="0">
                <a:solidFill>
                  <a:srgbClr val="1F497D"/>
                </a:solidFill>
              </a:rPr>
              <a:t>MPI_MODE_NOCHECK</a:t>
            </a:r>
          </a:p>
          <a:p>
            <a:pPr lvl="2"/>
            <a:r>
              <a:rPr lang="en-US" altLang="zh-CN" dirty="0" smtClean="0"/>
              <a:t>Only need the 2</a:t>
            </a:r>
            <a:r>
              <a:rPr lang="en-US" altLang="zh-CN" baseline="-25000" dirty="0" smtClean="0"/>
              <a:t>nd</a:t>
            </a:r>
            <a:r>
              <a:rPr lang="en-US" altLang="zh-CN" dirty="0" smtClean="0"/>
              <a:t> step</a:t>
            </a:r>
            <a:endParaRPr lang="en-US" altLang="zh-CN" dirty="0"/>
          </a:p>
          <a:p>
            <a:pPr lvl="2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51720" y="1988840"/>
            <a:ext cx="1728192" cy="9233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Lock (G0, win)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Get (G0, win)</a:t>
            </a:r>
          </a:p>
          <a:p>
            <a:r>
              <a:rPr kumimoji="1" lang="en-US" altLang="zh-CN" b="1" dirty="0" smtClean="0">
                <a:solidFill>
                  <a:srgbClr val="C00000"/>
                </a:solidFill>
              </a:rPr>
              <a:t>Flush (G0, win)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51920" y="2564904"/>
            <a:ext cx="19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Lock is acquired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1058" y="3635732"/>
            <a:ext cx="1728192" cy="36933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Lock (P0, win)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95936" y="354905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en-US" altLang="zh-CN" dirty="0">
                <a:solidFill>
                  <a:srgbClr val="C00000"/>
                </a:solidFill>
              </a:rPr>
              <a:t>/ memory </a:t>
            </a:r>
            <a:r>
              <a:rPr lang="en-US" altLang="zh-CN" dirty="0" smtClean="0">
                <a:solidFill>
                  <a:srgbClr val="C00000"/>
                </a:solidFill>
              </a:rPr>
              <a:t>barrier </a:t>
            </a:r>
            <a:r>
              <a:rPr lang="en-US" altLang="zh-CN" dirty="0">
                <a:solidFill>
                  <a:srgbClr val="C00000"/>
                </a:solidFill>
              </a:rPr>
              <a:t>for managing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// memory </a:t>
            </a:r>
            <a:r>
              <a:rPr lang="en-US" altLang="zh-CN" dirty="0">
                <a:solidFill>
                  <a:srgbClr val="C00000"/>
                </a:solidFill>
              </a:rPr>
              <a:t>consistency </a:t>
            </a: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85080" y="6165304"/>
            <a:ext cx="6336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* MPI standard defines </a:t>
            </a:r>
            <a:r>
              <a:rPr kumimoji="1" lang="en-US" altLang="zh-CN" sz="1400" b="1" dirty="0" smtClean="0"/>
              <a:t>unnecessary </a:t>
            </a:r>
            <a:r>
              <a:rPr lang="en-US" altLang="zh-CN" sz="1400" b="1" dirty="0" smtClean="0"/>
              <a:t>restriction on concurrent GET and accumulate</a:t>
            </a:r>
            <a:r>
              <a:rPr lang="en-US" altLang="zh-CN" sz="1400" dirty="0" smtClean="0"/>
              <a:t>.</a:t>
            </a:r>
          </a:p>
          <a:p>
            <a:r>
              <a:rPr kumimoji="1" lang="en-US" altLang="zh-CN" sz="1400" dirty="0" smtClean="0"/>
              <a:t>See </a:t>
            </a:r>
            <a:r>
              <a:rPr lang="en-US" altLang="zh-CN" sz="1400" dirty="0" smtClean="0"/>
              <a:t>MPI Standard </a:t>
            </a:r>
            <a:r>
              <a:rPr lang="en-US" altLang="zh-CN" sz="1400" dirty="0"/>
              <a:t>Version 3.0 </a:t>
            </a:r>
            <a:r>
              <a:rPr lang="en-US" altLang="zh-CN" sz="1400" dirty="0" smtClean="0"/>
              <a:t>, page </a:t>
            </a:r>
            <a:r>
              <a:rPr lang="en-US" altLang="zh-CN" sz="1400" dirty="0"/>
              <a:t>page 456, line </a:t>
            </a:r>
            <a:r>
              <a:rPr lang="en-US" altLang="zh-CN" sz="1400" dirty="0" smtClean="0"/>
              <a:t>39.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6693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Challenge 3]</a:t>
            </a:r>
            <a:b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</a:br>
            <a:r>
              <a:rPr lang="en-US" altLang="zh-CN" sz="2400" dirty="0" smtClean="0"/>
              <a:t>Managing </a:t>
            </a:r>
            <a:r>
              <a:rPr lang="en-US" altLang="zh-CN" sz="2400" dirty="0"/>
              <a:t>Multiple Ghost </a:t>
            </a:r>
            <a:r>
              <a:rPr lang="en-US" altLang="zh-CN" sz="2400" dirty="0" smtClean="0"/>
              <a:t>Processes (1)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altLang="zh-CN" sz="2000" b="1" dirty="0" smtClean="0"/>
              <a:t>Lock permission among multiple </a:t>
            </a:r>
            <a:r>
              <a:rPr lang="en-US" altLang="zh-CN" sz="2000" b="1" dirty="0"/>
              <a:t>g</a:t>
            </a:r>
            <a:r>
              <a:rPr lang="en-US" altLang="zh-CN" sz="2000" b="1" dirty="0" smtClean="0"/>
              <a:t>host </a:t>
            </a:r>
            <a:r>
              <a:rPr lang="en-US" altLang="zh-CN" sz="2000" b="1" dirty="0"/>
              <a:t>p</a:t>
            </a:r>
            <a:r>
              <a:rPr lang="en-US" altLang="zh-CN" sz="2000" b="1" dirty="0" smtClean="0"/>
              <a:t>rocesses</a:t>
            </a:r>
          </a:p>
          <a:p>
            <a:endParaRPr kumimoji="1" lang="zh-CN" altLang="en-US" dirty="0"/>
          </a:p>
        </p:txBody>
      </p:sp>
      <p:grpSp>
        <p:nvGrpSpPr>
          <p:cNvPr id="50" name="组 49"/>
          <p:cNvGrpSpPr/>
          <p:nvPr/>
        </p:nvGrpSpPr>
        <p:grpSpPr>
          <a:xfrm>
            <a:off x="6732240" y="2420888"/>
            <a:ext cx="2160240" cy="1742708"/>
            <a:chOff x="5652120" y="2564904"/>
            <a:chExt cx="3168352" cy="2376264"/>
          </a:xfrm>
        </p:grpSpPr>
        <p:sp>
          <p:nvSpPr>
            <p:cNvPr id="6" name="矩形 5"/>
            <p:cNvSpPr/>
            <p:nvPr/>
          </p:nvSpPr>
          <p:spPr bwMode="auto">
            <a:xfrm>
              <a:off x="5652120" y="2564904"/>
              <a:ext cx="3168352" cy="79208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7" name="Rectangle 3"/>
            <p:cNvSpPr/>
            <p:nvPr/>
          </p:nvSpPr>
          <p:spPr>
            <a:xfrm>
              <a:off x="5796136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P0</a:t>
              </a:r>
              <a:endParaRPr lang="en-US" sz="1600" dirty="0"/>
            </a:p>
          </p:txBody>
        </p:sp>
        <p:sp>
          <p:nvSpPr>
            <p:cNvPr id="8" name="Rectangle 4"/>
            <p:cNvSpPr/>
            <p:nvPr/>
          </p:nvSpPr>
          <p:spPr>
            <a:xfrm>
              <a:off x="6566839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P1</a:t>
              </a:r>
              <a:endParaRPr lang="en-US" sz="1600" dirty="0"/>
            </a:p>
          </p:txBody>
        </p:sp>
        <p:sp>
          <p:nvSpPr>
            <p:cNvPr id="9" name="Rectangle 6"/>
            <p:cNvSpPr/>
            <p:nvPr/>
          </p:nvSpPr>
          <p:spPr>
            <a:xfrm>
              <a:off x="7330867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</a:t>
              </a:r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652120" y="4149080"/>
              <a:ext cx="3168352" cy="79208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tangle 3"/>
            <p:cNvSpPr/>
            <p:nvPr/>
          </p:nvSpPr>
          <p:spPr>
            <a:xfrm>
              <a:off x="5796136" y="4293096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P2</a:t>
              </a:r>
              <a:endParaRPr lang="en-US" sz="1600" dirty="0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6566839" y="4293096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P3</a:t>
              </a:r>
              <a:endParaRPr lang="en-US" sz="1600" dirty="0"/>
            </a:p>
          </p:txBody>
        </p:sp>
        <p:sp>
          <p:nvSpPr>
            <p:cNvPr id="13" name="Rectangle 6"/>
            <p:cNvSpPr/>
            <p:nvPr/>
          </p:nvSpPr>
          <p:spPr>
            <a:xfrm>
              <a:off x="7330867" y="4293096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</a:t>
              </a:r>
              <a:r>
                <a:rPr lang="en-US" sz="1600" dirty="0" smtClean="0"/>
                <a:t>2</a:t>
              </a:r>
              <a:endParaRPr lang="en-US" sz="1600" dirty="0"/>
            </a:p>
          </p:txBody>
        </p:sp>
        <p:cxnSp>
          <p:nvCxnSpPr>
            <p:cNvPr id="14" name="直线箭头连接符 13"/>
            <p:cNvCxnSpPr>
              <a:stCxn id="11" idx="0"/>
              <a:endCxn id="7" idx="2"/>
            </p:cNvCxnSpPr>
            <p:nvPr/>
          </p:nvCxnSpPr>
          <p:spPr bwMode="auto">
            <a:xfrm flipV="1">
              <a:off x="6105288" y="3226978"/>
              <a:ext cx="0" cy="106611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线箭头连接符 14"/>
            <p:cNvCxnSpPr>
              <a:stCxn id="11" idx="0"/>
              <a:endCxn id="9" idx="2"/>
            </p:cNvCxnSpPr>
            <p:nvPr/>
          </p:nvCxnSpPr>
          <p:spPr bwMode="auto">
            <a:xfrm flipV="1">
              <a:off x="6105288" y="3226978"/>
              <a:ext cx="1534731" cy="1066118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线箭头连接符 15"/>
            <p:cNvCxnSpPr>
              <a:stCxn id="12" idx="0"/>
            </p:cNvCxnSpPr>
            <p:nvPr/>
          </p:nvCxnSpPr>
          <p:spPr bwMode="auto">
            <a:xfrm flipH="1" flipV="1">
              <a:off x="6300192" y="3212976"/>
              <a:ext cx="575799" cy="108012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ectangle 6"/>
            <p:cNvSpPr/>
            <p:nvPr/>
          </p:nvSpPr>
          <p:spPr>
            <a:xfrm>
              <a:off x="8100392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G1</a:t>
              </a:r>
              <a:endParaRPr lang="en-US" sz="1600" dirty="0"/>
            </a:p>
          </p:txBody>
        </p:sp>
        <p:sp>
          <p:nvSpPr>
            <p:cNvPr id="18" name="Rectangle 6"/>
            <p:cNvSpPr/>
            <p:nvPr/>
          </p:nvSpPr>
          <p:spPr>
            <a:xfrm>
              <a:off x="8100392" y="4293096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</a:t>
              </a:r>
              <a:r>
                <a:rPr lang="en-US" sz="1600" dirty="0" smtClean="0"/>
                <a:t>3</a:t>
              </a:r>
              <a:endParaRPr lang="en-US" sz="1600" dirty="0"/>
            </a:p>
          </p:txBody>
        </p:sp>
        <p:cxnSp>
          <p:nvCxnSpPr>
            <p:cNvPr id="19" name="直线箭头连接符 18"/>
            <p:cNvCxnSpPr>
              <a:stCxn id="12" idx="0"/>
              <a:endCxn id="17" idx="2"/>
            </p:cNvCxnSpPr>
            <p:nvPr/>
          </p:nvCxnSpPr>
          <p:spPr bwMode="auto">
            <a:xfrm flipV="1">
              <a:off x="6875991" y="3226978"/>
              <a:ext cx="1533553" cy="1066118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文本框 32"/>
          <p:cNvSpPr txBox="1"/>
          <p:nvPr/>
        </p:nvSpPr>
        <p:spPr>
          <a:xfrm>
            <a:off x="6206318" y="5171708"/>
            <a:ext cx="275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E</a:t>
            </a:r>
            <a:r>
              <a:rPr lang="en-US" altLang="zh-CN" sz="1600" dirty="0" smtClean="0">
                <a:solidFill>
                  <a:srgbClr val="C00000"/>
                </a:solidFill>
              </a:rPr>
              <a:t>mpty lock can be ignored,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</a:rPr>
              <a:t>P2 and P3 may concurrently acquire</a:t>
            </a:r>
            <a:r>
              <a:rPr kumimoji="1" lang="en-US" altLang="zh-CN" sz="1600" b="1" dirty="0" smtClean="0">
                <a:solidFill>
                  <a:srgbClr val="C00000"/>
                </a:solidFill>
              </a:rPr>
              <a:t> lock on G0 and G1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3059832" y="3012189"/>
            <a:ext cx="2592288" cy="1280907"/>
            <a:chOff x="2771800" y="2259010"/>
            <a:chExt cx="2592288" cy="1280907"/>
          </a:xfrm>
        </p:grpSpPr>
        <p:sp>
          <p:nvSpPr>
            <p:cNvPr id="28" name="文本框 27"/>
            <p:cNvSpPr txBox="1"/>
            <p:nvPr/>
          </p:nvSpPr>
          <p:spPr>
            <a:xfrm>
              <a:off x="2771800" y="2708920"/>
              <a:ext cx="2592288" cy="83099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Lock (EXCLUSIVE, P0</a:t>
              </a:r>
              <a:r>
                <a:rPr kumimoji="1" lang="en-US" altLang="zh-CN" sz="1600" dirty="0" smtClean="0"/>
                <a:t>, win)</a:t>
              </a:r>
            </a:p>
            <a:p>
              <a:r>
                <a:rPr lang="en-US" altLang="zh-CN" sz="1600" dirty="0"/>
                <a:t>PUT(P0</a:t>
              </a:r>
              <a:r>
                <a:rPr lang="en-US" altLang="zh-CN" sz="1600" dirty="0" smtClean="0"/>
                <a:t>)</a:t>
              </a:r>
              <a:endParaRPr lang="en-US" altLang="zh-CN" sz="1600" i="1" dirty="0" smtClean="0"/>
            </a:p>
            <a:p>
              <a:r>
                <a:rPr kumimoji="1" lang="en-US" altLang="zh-CN" sz="1600" dirty="0" smtClean="0"/>
                <a:t>Unlock(P0, win)</a:t>
              </a:r>
              <a:endParaRPr kumimoji="1" lang="zh-CN" altLang="en-US" sz="1600" i="1" dirty="0">
                <a:solidFill>
                  <a:srgbClr val="61616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778263" y="2259010"/>
              <a:ext cx="394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P3</a:t>
              </a:r>
              <a:endParaRPr lang="en-US" altLang="zh-CN" sz="1600" dirty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179512" y="2009165"/>
            <a:ext cx="2664296" cy="1191037"/>
            <a:chOff x="251520" y="1988840"/>
            <a:chExt cx="2664296" cy="1191037"/>
          </a:xfrm>
        </p:grpSpPr>
        <p:sp>
          <p:nvSpPr>
            <p:cNvPr id="27" name="文本框 26"/>
            <p:cNvSpPr txBox="1"/>
            <p:nvPr/>
          </p:nvSpPr>
          <p:spPr>
            <a:xfrm>
              <a:off x="251520" y="2348880"/>
              <a:ext cx="266429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Lock (EXCLUSIVE, P0</a:t>
              </a:r>
              <a:r>
                <a:rPr kumimoji="1" lang="en-US" altLang="zh-CN" sz="1600" dirty="0" smtClean="0"/>
                <a:t>, win)</a:t>
              </a:r>
            </a:p>
            <a:p>
              <a:r>
                <a:rPr lang="en-US" altLang="zh-CN" sz="1600" dirty="0" smtClean="0"/>
                <a:t>PUT(P0)</a:t>
              </a:r>
            </a:p>
            <a:p>
              <a:r>
                <a:rPr lang="en-US" altLang="zh-CN" sz="1600" dirty="0" smtClean="0"/>
                <a:t>Unlock</a:t>
              </a:r>
              <a:r>
                <a:rPr lang="en-US" altLang="zh-CN" sz="1600" dirty="0"/>
                <a:t>(P0, </a:t>
              </a:r>
              <a:r>
                <a:rPr lang="en-US" altLang="zh-CN" sz="1600" dirty="0" smtClean="0"/>
                <a:t>win</a:t>
              </a:r>
              <a:r>
                <a:rPr lang="en-US" altLang="zh-CN" sz="1600" dirty="0"/>
                <a:t>)</a:t>
              </a:r>
              <a:endParaRPr kumimoji="1" lang="zh-CN" altLang="en-US" sz="1600" i="1" dirty="0">
                <a:solidFill>
                  <a:srgbClr val="61616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55576" y="1988840"/>
              <a:ext cx="394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P2</a:t>
              </a:r>
              <a:endParaRPr lang="en-US" altLang="zh-CN" sz="1600" dirty="0"/>
            </a:p>
          </p:txBody>
        </p:sp>
      </p:grpSp>
      <p:cxnSp>
        <p:nvCxnSpPr>
          <p:cNvPr id="41" name="直线连接符 40"/>
          <p:cNvCxnSpPr/>
          <p:nvPr/>
        </p:nvCxnSpPr>
        <p:spPr>
          <a:xfrm>
            <a:off x="107504" y="3367569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259632" y="3305309"/>
            <a:ext cx="106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i="1" dirty="0" smtClean="0"/>
              <a:t>Serialized</a:t>
            </a:r>
            <a:endParaRPr kumimoji="1" lang="zh-CN" altLang="en-US" sz="1600" b="1" i="1" dirty="0"/>
          </a:p>
        </p:txBody>
      </p:sp>
      <p:grpSp>
        <p:nvGrpSpPr>
          <p:cNvPr id="44" name="组 43"/>
          <p:cNvGrpSpPr/>
          <p:nvPr/>
        </p:nvGrpSpPr>
        <p:grpSpPr>
          <a:xfrm>
            <a:off x="3042421" y="4307612"/>
            <a:ext cx="2609699" cy="2175922"/>
            <a:chOff x="2771800" y="2348880"/>
            <a:chExt cx="2609699" cy="2175922"/>
          </a:xfrm>
        </p:grpSpPr>
        <p:sp>
          <p:nvSpPr>
            <p:cNvPr id="45" name="文本框 44"/>
            <p:cNvSpPr txBox="1"/>
            <p:nvPr/>
          </p:nvSpPr>
          <p:spPr>
            <a:xfrm>
              <a:off x="2771800" y="2708920"/>
              <a:ext cx="2609699" cy="181588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en-US" altLang="zh-CN" sz="1600" dirty="0">
                  <a:solidFill>
                    <a:srgbClr val="C00000"/>
                  </a:solidFill>
                </a:rPr>
                <a:t>Lock (EXCLUSIVE, G0, win)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Lock (EXCLUSIVE, G1, win)</a:t>
              </a:r>
            </a:p>
            <a:p>
              <a:endParaRPr lang="en-US" altLang="zh-CN" sz="1600" dirty="0" smtClean="0">
                <a:solidFill>
                  <a:srgbClr val="C00000"/>
                </a:solidFill>
              </a:endParaRPr>
            </a:p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// get G1</a:t>
              </a:r>
              <a:endParaRPr lang="en-US" altLang="zh-CN" sz="1600" dirty="0">
                <a:solidFill>
                  <a:srgbClr val="C00000"/>
                </a:solidFill>
              </a:endParaRP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G = </a:t>
              </a:r>
              <a:r>
                <a:rPr lang="en-US" altLang="zh-CN" sz="1600" b="1" dirty="0" err="1">
                  <a:solidFill>
                    <a:srgbClr val="C00000"/>
                  </a:solidFill>
                </a:rPr>
                <a:t>randomly_pick_ghost</a:t>
              </a:r>
              <a:r>
                <a:rPr lang="en-US" altLang="zh-CN" sz="1600" dirty="0">
                  <a:solidFill>
                    <a:srgbClr val="C00000"/>
                  </a:solidFill>
                </a:rPr>
                <a:t>(); 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PUT(G)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509291" y="2348880"/>
              <a:ext cx="394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P3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62101" y="4307612"/>
            <a:ext cx="2681707" cy="2175922"/>
            <a:chOff x="395536" y="1988840"/>
            <a:chExt cx="2681707" cy="2175922"/>
          </a:xfrm>
        </p:grpSpPr>
        <p:sp>
          <p:nvSpPr>
            <p:cNvPr id="48" name="文本框 47"/>
            <p:cNvSpPr txBox="1"/>
            <p:nvPr/>
          </p:nvSpPr>
          <p:spPr>
            <a:xfrm>
              <a:off x="395536" y="2348880"/>
              <a:ext cx="2681707" cy="181588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en-US" altLang="zh-CN" sz="1600" dirty="0">
                  <a:solidFill>
                    <a:srgbClr val="C00000"/>
                  </a:solidFill>
                </a:rPr>
                <a:t>Lock (EXCLUSIVE, G0, win)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Lock (EXCLUSIVE, G1, win)</a:t>
              </a:r>
            </a:p>
            <a:p>
              <a:endParaRPr lang="en-US" altLang="zh-CN" sz="1600" dirty="0" smtClean="0">
                <a:solidFill>
                  <a:srgbClr val="C00000"/>
                </a:solidFill>
              </a:endParaRPr>
            </a:p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// get G0</a:t>
              </a:r>
              <a:endParaRPr lang="en-US" altLang="zh-CN" sz="1600" dirty="0">
                <a:solidFill>
                  <a:srgbClr val="C00000"/>
                </a:solidFill>
              </a:endParaRP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G = </a:t>
              </a:r>
              <a:r>
                <a:rPr lang="en-US" altLang="zh-CN" sz="1600" b="1" dirty="0" err="1">
                  <a:solidFill>
                    <a:srgbClr val="C00000"/>
                  </a:solidFill>
                </a:rPr>
                <a:t>randomly_pick_ghost</a:t>
              </a:r>
              <a:r>
                <a:rPr lang="en-US" altLang="zh-CN" sz="1600" dirty="0">
                  <a:solidFill>
                    <a:srgbClr val="C00000"/>
                  </a:solidFill>
                </a:rPr>
                <a:t>(); 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PUT(G)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55576" y="1988840"/>
              <a:ext cx="394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P2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2" name="下箭头 51"/>
          <p:cNvSpPr/>
          <p:nvPr/>
        </p:nvSpPr>
        <p:spPr>
          <a:xfrm>
            <a:off x="4716016" y="4379620"/>
            <a:ext cx="216024" cy="28803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3" name="下箭头 52"/>
          <p:cNvSpPr/>
          <p:nvPr/>
        </p:nvSpPr>
        <p:spPr>
          <a:xfrm>
            <a:off x="1259632" y="4307612"/>
            <a:ext cx="216024" cy="28803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乘 53"/>
          <p:cNvSpPr/>
          <p:nvPr/>
        </p:nvSpPr>
        <p:spPr>
          <a:xfrm>
            <a:off x="5652120" y="5027692"/>
            <a:ext cx="648072" cy="648072"/>
          </a:xfrm>
          <a:prstGeom prst="mathMultiply">
            <a:avLst>
              <a:gd name="adj1" fmla="val 1391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>
            <a:off x="467544" y="1412776"/>
            <a:ext cx="81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[INCORRECT</a:t>
            </a:r>
            <a:r>
              <a:rPr lang="en-US" altLang="zh-CN" b="1" dirty="0" smtClean="0">
                <a:solidFill>
                  <a:srgbClr val="C00000"/>
                </a:solidFill>
              </a:rPr>
              <a:t>] </a:t>
            </a:r>
            <a:r>
              <a:rPr lang="en-US" altLang="zh-CN" dirty="0" smtClean="0">
                <a:solidFill>
                  <a:srgbClr val="C00000"/>
                </a:solidFill>
              </a:rPr>
              <a:t>Two </a:t>
            </a:r>
            <a:r>
              <a:rPr lang="en-US" altLang="zh-CN" b="1" dirty="0" smtClean="0">
                <a:solidFill>
                  <a:srgbClr val="C00000"/>
                </a:solidFill>
              </a:rPr>
              <a:t>EXCLUSIVE locks </a:t>
            </a:r>
            <a:r>
              <a:rPr lang="en-US" altLang="zh-CN" dirty="0" smtClean="0">
                <a:solidFill>
                  <a:srgbClr val="C00000"/>
                </a:solidFill>
              </a:rPr>
              <a:t>to the same target may be </a:t>
            </a:r>
            <a:r>
              <a:rPr lang="en-US" altLang="zh-CN" b="1" dirty="0" smtClean="0">
                <a:solidFill>
                  <a:srgbClr val="C00000"/>
                </a:solidFill>
              </a:rPr>
              <a:t>concurrently acquired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Challenge 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3]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/>
            </a:r>
            <a:b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</a:b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Managing </a:t>
            </a: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>Multiple Ghost 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Processes (2)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43871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sz="2000" b="1" dirty="0" smtClean="0"/>
              <a:t>Ordering </a:t>
            </a:r>
            <a:r>
              <a:rPr lang="en-US" altLang="zh-CN" sz="2000" b="1" dirty="0"/>
              <a:t>and </a:t>
            </a:r>
            <a:r>
              <a:rPr lang="en-US" altLang="zh-CN" sz="2000" b="1" dirty="0" smtClean="0"/>
              <a:t>Atomicity </a:t>
            </a:r>
            <a:r>
              <a:rPr lang="en-US" altLang="zh-CN" sz="2000" b="1" dirty="0"/>
              <a:t>constraints for </a:t>
            </a:r>
            <a:r>
              <a:rPr lang="en-US" altLang="zh-CN" sz="2000" b="1" dirty="0" smtClean="0"/>
              <a:t>Accumulate operations</a:t>
            </a:r>
            <a:endParaRPr lang="en-US" altLang="zh-CN" b="1" dirty="0"/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6096" y="3284984"/>
            <a:ext cx="342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MPI standard:</a:t>
            </a:r>
            <a:endParaRPr kumimoji="1" lang="en-US" altLang="zh-CN" sz="1600" dirty="0" smtClean="0">
              <a:solidFill>
                <a:srgbClr val="C00000"/>
              </a:solidFill>
            </a:endParaRP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Same origin &amp;&amp; </a:t>
            </a:r>
            <a:r>
              <a:rPr lang="en-US" altLang="zh-CN" sz="1600" dirty="0">
                <a:solidFill>
                  <a:srgbClr val="C00000"/>
                </a:solidFill>
              </a:rPr>
              <a:t>same </a:t>
            </a:r>
            <a:r>
              <a:rPr lang="en-US" altLang="zh-CN" sz="1600" dirty="0" smtClean="0">
                <a:solidFill>
                  <a:srgbClr val="C00000"/>
                </a:solidFill>
              </a:rPr>
              <a:t>target location accumulates </a:t>
            </a:r>
            <a:r>
              <a:rPr kumimoji="1" lang="en-US" altLang="zh-CN" sz="1600" b="1" dirty="0" smtClean="0">
                <a:solidFill>
                  <a:srgbClr val="C00000"/>
                </a:solidFill>
              </a:rPr>
              <a:t>must be ordered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268305" y="2107881"/>
            <a:ext cx="467999" cy="46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12" name="Rectangle 6"/>
          <p:cNvSpPr/>
          <p:nvPr/>
        </p:nvSpPr>
        <p:spPr>
          <a:xfrm>
            <a:off x="3154964" y="2107881"/>
            <a:ext cx="467999" cy="467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Rectangle 6"/>
          <p:cNvSpPr/>
          <p:nvPr/>
        </p:nvSpPr>
        <p:spPr>
          <a:xfrm>
            <a:off x="3924489" y="2107881"/>
            <a:ext cx="467999" cy="467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  <a:r>
              <a:rPr lang="en-US" sz="1600" dirty="0" smtClean="0"/>
              <a:t>1</a:t>
            </a:r>
            <a:endParaRPr lang="en-US" sz="1600" dirty="0"/>
          </a:p>
        </p:txBody>
      </p:sp>
      <p:cxnSp>
        <p:nvCxnSpPr>
          <p:cNvPr id="14" name="直线连接符 13"/>
          <p:cNvCxnSpPr/>
          <p:nvPr/>
        </p:nvCxnSpPr>
        <p:spPr bwMode="auto">
          <a:xfrm>
            <a:off x="2497717" y="2636912"/>
            <a:ext cx="22563" cy="374441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线连接符 14"/>
          <p:cNvCxnSpPr/>
          <p:nvPr/>
        </p:nvCxnSpPr>
        <p:spPr bwMode="auto">
          <a:xfrm>
            <a:off x="1656184" y="2420888"/>
            <a:ext cx="3361" cy="400440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线连接符 15"/>
          <p:cNvCxnSpPr/>
          <p:nvPr/>
        </p:nvCxnSpPr>
        <p:spPr bwMode="auto">
          <a:xfrm flipH="1">
            <a:off x="3427644" y="2636912"/>
            <a:ext cx="6177" cy="367630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线连接符 16"/>
          <p:cNvCxnSpPr/>
          <p:nvPr/>
        </p:nvCxnSpPr>
        <p:spPr bwMode="auto">
          <a:xfrm>
            <a:off x="4171181" y="2636912"/>
            <a:ext cx="5283" cy="367240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-180747" y="2852936"/>
            <a:ext cx="18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GET_ACC (x, y, P1)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7574" y="321297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smtClean="0">
                <a:solidFill>
                  <a:schemeClr val="tx1">
                    <a:lumMod val="50000"/>
                  </a:schemeClr>
                </a:solidFill>
              </a:rPr>
              <a:t>ACC (x, P1)</a:t>
            </a:r>
          </a:p>
        </p:txBody>
      </p:sp>
      <p:cxnSp>
        <p:nvCxnSpPr>
          <p:cNvPr id="22" name="直线箭头连接符 21"/>
          <p:cNvCxnSpPr>
            <a:stCxn id="20" idx="3"/>
            <a:endCxn id="23" idx="1"/>
          </p:cNvCxnSpPr>
          <p:nvPr/>
        </p:nvCxnSpPr>
        <p:spPr bwMode="auto">
          <a:xfrm>
            <a:off x="1679702" y="3382253"/>
            <a:ext cx="2534448" cy="20581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4214150" y="3418791"/>
            <a:ext cx="67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x</a:t>
            </a:r>
            <a:r>
              <a:rPr lang="en-US" altLang="zh-CN" sz="1600" dirty="0" smtClean="0">
                <a:solidFill>
                  <a:srgbClr val="C00000"/>
                </a:solidFill>
              </a:rPr>
              <a:t> += 2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56384" y="3645024"/>
            <a:ext cx="67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x</a:t>
            </a:r>
            <a:r>
              <a:rPr lang="en-US" altLang="zh-CN" sz="1600" dirty="0" smtClean="0">
                <a:solidFill>
                  <a:srgbClr val="C00000"/>
                </a:solidFill>
              </a:rPr>
              <a:t> += 1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1404209" y="2107881"/>
            <a:ext cx="467999" cy="46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P0</a:t>
            </a:r>
            <a:endParaRPr lang="en-US" sz="1600" dirty="0"/>
          </a:p>
        </p:txBody>
      </p:sp>
      <p:sp>
        <p:nvSpPr>
          <p:cNvPr id="29" name="乘 28"/>
          <p:cNvSpPr/>
          <p:nvPr/>
        </p:nvSpPr>
        <p:spPr>
          <a:xfrm>
            <a:off x="4788024" y="3284984"/>
            <a:ext cx="648072" cy="648072"/>
          </a:xfrm>
          <a:prstGeom prst="mathMultiply">
            <a:avLst>
              <a:gd name="adj1" fmla="val 1391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5436096" y="486916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MPI standard: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C</a:t>
            </a:r>
            <a:r>
              <a:rPr lang="en-US" altLang="zh-CN" sz="1600" dirty="0" smtClean="0">
                <a:solidFill>
                  <a:srgbClr val="C00000"/>
                </a:solidFill>
              </a:rPr>
              <a:t>oncurrent accumulates to the same target location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must be atomic per basic </a:t>
            </a:r>
            <a:r>
              <a:rPr lang="en-US" altLang="zh-CN" sz="1600" b="1" dirty="0" err="1">
                <a:solidFill>
                  <a:srgbClr val="C00000"/>
                </a:solidFill>
              </a:rPr>
              <a:t>datatype</a:t>
            </a:r>
            <a:r>
              <a:rPr lang="en-US" altLang="zh-CN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element.</a:t>
            </a:r>
            <a:endParaRPr kumimoji="1" lang="en-US" altLang="zh-CN" sz="1600" dirty="0" smtClean="0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4056" y="474663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03030"/>
                </a:solidFill>
              </a:rPr>
              <a:t>ACC (x, P1)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04056" y="510667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303030"/>
                </a:solidFill>
              </a:rPr>
              <a:t>ACC (x, P1)</a:t>
            </a:r>
          </a:p>
        </p:txBody>
      </p:sp>
      <p:cxnSp>
        <p:nvCxnSpPr>
          <p:cNvPr id="27" name="直线箭头连接符 26"/>
          <p:cNvCxnSpPr/>
          <p:nvPr/>
        </p:nvCxnSpPr>
        <p:spPr bwMode="auto">
          <a:xfrm>
            <a:off x="1656184" y="4932456"/>
            <a:ext cx="1745664" cy="394637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线箭头连接符 27"/>
          <p:cNvCxnSpPr>
            <a:endCxn id="31" idx="1"/>
          </p:cNvCxnSpPr>
          <p:nvPr/>
        </p:nvCxnSpPr>
        <p:spPr bwMode="auto">
          <a:xfrm>
            <a:off x="1656184" y="5367976"/>
            <a:ext cx="2520280" cy="9640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3384376" y="5013176"/>
            <a:ext cx="998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read x = 5</a:t>
            </a:r>
          </a:p>
          <a:p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x</a:t>
            </a:r>
            <a:r>
              <a:rPr lang="en-US" altLang="zh-CN" sz="1600" dirty="0" smtClean="0">
                <a:solidFill>
                  <a:srgbClr val="C00000"/>
                </a:solidFill>
              </a:rPr>
              <a:t>=5+1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76464" y="5171996"/>
            <a:ext cx="101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ead x = </a:t>
            </a:r>
            <a:r>
              <a:rPr lang="en-US" altLang="zh-CN" sz="1600" b="1" dirty="0">
                <a:solidFill>
                  <a:srgbClr val="C00000"/>
                </a:solidFill>
              </a:rPr>
              <a:t>5</a:t>
            </a:r>
          </a:p>
          <a:p>
            <a:r>
              <a:rPr lang="en-US" altLang="zh-CN" sz="1600" b="1" dirty="0">
                <a:solidFill>
                  <a:srgbClr val="C00000"/>
                </a:solidFill>
              </a:rPr>
              <a:t>x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=5+2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34" name="乘 33"/>
          <p:cNvSpPr/>
          <p:nvPr/>
        </p:nvSpPr>
        <p:spPr>
          <a:xfrm>
            <a:off x="4788024" y="4653136"/>
            <a:ext cx="648072" cy="648072"/>
          </a:xfrm>
          <a:prstGeom prst="mathMultiply">
            <a:avLst>
              <a:gd name="adj1" fmla="val 1391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467544" y="1412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[INCORRECT] Ordering and 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b="1" dirty="0" smtClean="0">
                <a:solidFill>
                  <a:srgbClr val="C00000"/>
                </a:solidFill>
              </a:rPr>
              <a:t>tomicity cannot be maintained </a:t>
            </a:r>
            <a:r>
              <a:rPr lang="en-US" altLang="zh-CN" dirty="0" smtClean="0">
                <a:solidFill>
                  <a:srgbClr val="C00000"/>
                </a:solidFill>
              </a:rPr>
              <a:t>by MPI among multiple ghost processes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任意形状 17"/>
          <p:cNvSpPr/>
          <p:nvPr/>
        </p:nvSpPr>
        <p:spPr>
          <a:xfrm>
            <a:off x="1698879" y="3080662"/>
            <a:ext cx="1728666" cy="1140426"/>
          </a:xfrm>
          <a:custGeom>
            <a:avLst/>
            <a:gdLst>
              <a:gd name="connsiteX0" fmla="*/ 0 w 1728666"/>
              <a:gd name="connsiteY0" fmla="*/ 0 h 811319"/>
              <a:gd name="connsiteX1" fmla="*/ 1728555 w 1728666"/>
              <a:gd name="connsiteY1" fmla="*/ 540879 h 811319"/>
              <a:gd name="connsiteX2" fmla="*/ 94071 w 1728666"/>
              <a:gd name="connsiteY2" fmla="*/ 811319 h 81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666" h="811319">
                <a:moveTo>
                  <a:pt x="0" y="0"/>
                </a:moveTo>
                <a:cubicBezTo>
                  <a:pt x="856438" y="202829"/>
                  <a:pt x="1712877" y="405659"/>
                  <a:pt x="1728555" y="540879"/>
                </a:cubicBezTo>
                <a:cubicBezTo>
                  <a:pt x="1744233" y="676099"/>
                  <a:pt x="94071" y="811319"/>
                  <a:pt x="94071" y="811319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48272" y="2780928"/>
            <a:ext cx="5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x</a:t>
            </a:r>
            <a:r>
              <a:rPr lang="en-US" altLang="zh-CN" sz="1600" dirty="0" smtClean="0">
                <a:solidFill>
                  <a:srgbClr val="C00000"/>
                </a:solidFill>
              </a:rPr>
              <a:t> = </a:t>
            </a:r>
            <a:r>
              <a:rPr lang="en-US" altLang="zh-CN" sz="1600" dirty="0">
                <a:solidFill>
                  <a:srgbClr val="C00000"/>
                </a:solidFill>
              </a:rPr>
              <a:t>2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-96378" y="3861048"/>
            <a:ext cx="17527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C00000"/>
                </a:solidFill>
              </a:rPr>
              <a:t>y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=4 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1600" dirty="0" smtClean="0">
                <a:solidFill>
                  <a:srgbClr val="C00000"/>
                </a:solidFill>
              </a:rPr>
              <a:t>(correct result is </a:t>
            </a:r>
            <a:r>
              <a:rPr lang="en-US" altLang="zh-CN" sz="1600" dirty="0" smtClean="0">
                <a:solidFill>
                  <a:srgbClr val="C00000"/>
                </a:solidFill>
              </a:rPr>
              <a:t>2)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1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9822"/>
            <a:ext cx="8229600" cy="562074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Challenge 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3]</a:t>
            </a: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/>
            </a:r>
            <a:b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</a:b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>Managing Multiple Ghost Processes 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(3)</a:t>
            </a:r>
            <a:endParaRPr kumimoji="1" lang="zh-CN" altLang="en-US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6491064" cy="534387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600" b="1" dirty="0" smtClean="0"/>
              <a:t>Solution (2 phases)</a:t>
            </a:r>
            <a:endParaRPr kumimoji="1" lang="en-US" altLang="zh-CN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smtClean="0"/>
              <a:t>Static-Binding Phase</a:t>
            </a:r>
          </a:p>
          <a:p>
            <a:pPr lvl="2">
              <a:buFont typeface="+mj-lt"/>
              <a:buChar char="•"/>
            </a:pPr>
            <a:r>
              <a:rPr kumimoji="1" lang="en-US" altLang="zh-CN" b="1" dirty="0" smtClean="0"/>
              <a:t>Rank binding model</a:t>
            </a:r>
            <a:endParaRPr kumimoji="1" lang="en-US" altLang="zh-CN" b="1" dirty="0"/>
          </a:p>
          <a:p>
            <a:pPr lvl="3"/>
            <a:r>
              <a:rPr lang="en-US" altLang="zh-CN" b="1" dirty="0">
                <a:solidFill>
                  <a:schemeClr val="tx2"/>
                </a:solidFill>
              </a:rPr>
              <a:t>Each user process</a:t>
            </a:r>
            <a:r>
              <a:rPr lang="en-US" altLang="zh-CN" dirty="0"/>
              <a:t> binds to a single ghost process</a:t>
            </a:r>
          </a:p>
          <a:p>
            <a:pPr lvl="2"/>
            <a:r>
              <a:rPr kumimoji="1" lang="en-US" altLang="zh-CN" b="1" dirty="0" smtClean="0"/>
              <a:t>Segment binding </a:t>
            </a:r>
            <a:r>
              <a:rPr kumimoji="1" lang="en-US" altLang="zh-CN" b="1" dirty="0"/>
              <a:t>model</a:t>
            </a:r>
          </a:p>
          <a:p>
            <a:pPr lvl="3"/>
            <a:r>
              <a:rPr lang="en-US" altLang="zh-CN" b="1" dirty="0">
                <a:solidFill>
                  <a:srgbClr val="1F497D"/>
                </a:solidFill>
              </a:rPr>
              <a:t>Segment total exposed memory </a:t>
            </a:r>
            <a:r>
              <a:rPr lang="en-US" altLang="zh-CN" dirty="0"/>
              <a:t>on each node </a:t>
            </a:r>
            <a:r>
              <a:rPr lang="en-US" altLang="zh-CN" b="1" dirty="0">
                <a:solidFill>
                  <a:srgbClr val="1F497D"/>
                </a:solidFill>
              </a:rPr>
              <a:t>into N</a:t>
            </a:r>
            <a:r>
              <a:rPr lang="en-US" altLang="zh-CN" b="1" baseline="-25000" dirty="0">
                <a:solidFill>
                  <a:srgbClr val="1F497D"/>
                </a:solidFill>
              </a:rPr>
              <a:t>G </a:t>
            </a:r>
            <a:r>
              <a:rPr lang="en-US" altLang="zh-CN" b="1" dirty="0">
                <a:solidFill>
                  <a:srgbClr val="1F497D"/>
                </a:solidFill>
              </a:rPr>
              <a:t>chunks</a:t>
            </a:r>
          </a:p>
          <a:p>
            <a:pPr lvl="3"/>
            <a:r>
              <a:rPr lang="en-US" altLang="zh-CN" b="1" dirty="0">
                <a:solidFill>
                  <a:srgbClr val="1F497D"/>
                </a:solidFill>
              </a:rPr>
              <a:t>Each chunk </a:t>
            </a:r>
            <a:r>
              <a:rPr lang="en-US" altLang="zh-CN" dirty="0"/>
              <a:t>binds to a single ghost process</a:t>
            </a:r>
          </a:p>
          <a:p>
            <a:pPr lvl="2">
              <a:buFont typeface="+mj-lt"/>
              <a:buChar char="•"/>
            </a:pPr>
            <a:r>
              <a:rPr kumimoji="1" lang="en-US" altLang="zh-CN" dirty="0"/>
              <a:t>Only redirect RMA operations to the bound ghost process </a:t>
            </a:r>
            <a:endParaRPr kumimoji="1" lang="en-US" altLang="zh-CN" dirty="0" smtClean="0"/>
          </a:p>
          <a:p>
            <a:pPr lvl="2"/>
            <a:r>
              <a:rPr lang="en-US" altLang="zh-CN" dirty="0" smtClean="0"/>
              <a:t>Fixed </a:t>
            </a:r>
            <a:r>
              <a:rPr lang="en-US" altLang="zh-CN" dirty="0"/>
              <a:t>lock and </a:t>
            </a:r>
            <a:r>
              <a:rPr lang="en-US" altLang="zh-CN" dirty="0" smtClean="0"/>
              <a:t>ACC ordering </a:t>
            </a:r>
            <a:r>
              <a:rPr lang="en-US" altLang="zh-CN" dirty="0"/>
              <a:t>&amp; </a:t>
            </a:r>
            <a:r>
              <a:rPr lang="en-US" altLang="zh-CN" dirty="0" smtClean="0"/>
              <a:t>atomicity issues</a:t>
            </a:r>
            <a:endParaRPr lang="en-US" altLang="zh-CN" dirty="0"/>
          </a:p>
          <a:p>
            <a:pPr lvl="2"/>
            <a:r>
              <a:rPr lang="en-US" altLang="zh-CN" dirty="0" smtClean="0"/>
              <a:t>But </a:t>
            </a:r>
            <a:r>
              <a:rPr lang="en-US" altLang="zh-CN" b="1" dirty="0" smtClean="0">
                <a:solidFill>
                  <a:srgbClr val="C00000"/>
                </a:solidFill>
              </a:rPr>
              <a:t>only suitable for balanced communication </a:t>
            </a:r>
            <a:r>
              <a:rPr lang="en-US" altLang="zh-CN" b="1" dirty="0">
                <a:solidFill>
                  <a:srgbClr val="C00000"/>
                </a:solidFill>
              </a:rPr>
              <a:t>patterns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 smtClean="0"/>
              <a:t>Static-</a:t>
            </a:r>
            <a:r>
              <a:rPr lang="en-US" altLang="zh-CN" b="1" dirty="0" smtClean="0">
                <a:solidFill>
                  <a:schemeClr val="tx2"/>
                </a:solidFill>
              </a:rPr>
              <a:t>Binding-Free</a:t>
            </a:r>
            <a:r>
              <a:rPr lang="en-US" altLang="zh-CN" b="1" dirty="0" smtClean="0"/>
              <a:t> </a:t>
            </a:r>
            <a:r>
              <a:rPr lang="en-US" altLang="zh-CN" b="1" dirty="0"/>
              <a:t>Phase</a:t>
            </a:r>
            <a:endParaRPr lang="en-US" altLang="zh-CN" b="1" dirty="0" smtClean="0"/>
          </a:p>
          <a:p>
            <a:pPr lvl="2"/>
            <a:r>
              <a:rPr lang="en-US" altLang="zh-CN" b="1" dirty="0" smtClean="0">
                <a:solidFill>
                  <a:srgbClr val="1F497D"/>
                </a:solidFill>
              </a:rPr>
              <a:t>After operation + flush issued</a:t>
            </a:r>
            <a:r>
              <a:rPr lang="en-US" altLang="zh-CN" dirty="0" smtClean="0"/>
              <a:t>, “main lock” is acquired</a:t>
            </a:r>
          </a:p>
          <a:p>
            <a:pPr lvl="2"/>
            <a:r>
              <a:rPr lang="en-US" altLang="zh-CN" b="1" dirty="0" smtClean="0">
                <a:solidFill>
                  <a:srgbClr val="1F497D"/>
                </a:solidFill>
              </a:rPr>
              <a:t>Dynamically select target ghost process</a:t>
            </a:r>
          </a:p>
          <a:p>
            <a:pPr lvl="2"/>
            <a:r>
              <a:rPr lang="en-US" altLang="zh-CN" dirty="0" smtClean="0"/>
              <a:t>Accumulate operations can not be “binding free”</a:t>
            </a:r>
          </a:p>
          <a:p>
            <a:pPr lvl="2"/>
            <a:endParaRPr lang="en-US" altLang="zh-CN" dirty="0"/>
          </a:p>
          <a:p>
            <a:pPr lvl="1"/>
            <a:endParaRPr kumimoji="1" lang="zh-CN" altLang="en-US" dirty="0"/>
          </a:p>
        </p:txBody>
      </p:sp>
      <p:grpSp>
        <p:nvGrpSpPr>
          <p:cNvPr id="25" name="组 24"/>
          <p:cNvGrpSpPr/>
          <p:nvPr/>
        </p:nvGrpSpPr>
        <p:grpSpPr>
          <a:xfrm>
            <a:off x="7164288" y="1556792"/>
            <a:ext cx="1728192" cy="936104"/>
            <a:chOff x="6300192" y="836712"/>
            <a:chExt cx="1944216" cy="1152128"/>
          </a:xfrm>
        </p:grpSpPr>
        <p:sp>
          <p:nvSpPr>
            <p:cNvPr id="6" name="矩形 5"/>
            <p:cNvSpPr/>
            <p:nvPr/>
          </p:nvSpPr>
          <p:spPr bwMode="auto">
            <a:xfrm>
              <a:off x="6300192" y="1340768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P0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804248" y="1340768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308304" y="1340768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588224" y="836712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FFFBCA"/>
                  </a:solidFill>
                  <a:effectLst/>
                  <a:latin typeface="Calibri" pitchFamily="34" charset="0"/>
                </a:rPr>
                <a:t>G0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FBCA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7524328" y="836712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FFFBCA"/>
                  </a:solidFill>
                  <a:effectLst/>
                  <a:latin typeface="Calibri" pitchFamily="34" charset="0"/>
                </a:rPr>
                <a:t>G1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FBCA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812360" y="1340768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7" name="直线连接符 16"/>
            <p:cNvCxnSpPr/>
            <p:nvPr/>
          </p:nvCxnSpPr>
          <p:spPr bwMode="auto">
            <a:xfrm>
              <a:off x="7280290" y="1124744"/>
              <a:ext cx="0" cy="864096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组 25"/>
          <p:cNvGrpSpPr/>
          <p:nvPr/>
        </p:nvGrpSpPr>
        <p:grpSpPr>
          <a:xfrm>
            <a:off x="7164288" y="3068960"/>
            <a:ext cx="1728192" cy="846094"/>
            <a:chOff x="6300192" y="836712"/>
            <a:chExt cx="1944216" cy="1041347"/>
          </a:xfrm>
        </p:grpSpPr>
        <p:sp>
          <p:nvSpPr>
            <p:cNvPr id="27" name="矩形 26"/>
            <p:cNvSpPr/>
            <p:nvPr/>
          </p:nvSpPr>
          <p:spPr bwMode="auto">
            <a:xfrm>
              <a:off x="6300192" y="1340768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P0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804248" y="1340769"/>
              <a:ext cx="95410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588224" y="836712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FFFBCA"/>
                  </a:solidFill>
                  <a:effectLst/>
                  <a:latin typeface="Calibri" pitchFamily="34" charset="0"/>
                </a:rPr>
                <a:t>G0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FBCA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524328" y="836712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FFFBCA"/>
                  </a:solidFill>
                  <a:effectLst/>
                  <a:latin typeface="Calibri" pitchFamily="34" charset="0"/>
                </a:rPr>
                <a:t>G1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FBCA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812360" y="1340768"/>
              <a:ext cx="43204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3" name="直线连接符 32"/>
            <p:cNvCxnSpPr/>
            <p:nvPr/>
          </p:nvCxnSpPr>
          <p:spPr bwMode="auto">
            <a:xfrm>
              <a:off x="7280290" y="1013963"/>
              <a:ext cx="0" cy="864096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直线连接符 35"/>
          <p:cNvCxnSpPr/>
          <p:nvPr/>
        </p:nvCxnSpPr>
        <p:spPr bwMode="auto">
          <a:xfrm>
            <a:off x="8436429" y="4797152"/>
            <a:ext cx="32918" cy="154372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8220405" y="4437112"/>
            <a:ext cx="384043" cy="3510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FFFBCA"/>
                </a:solidFill>
                <a:effectLst/>
                <a:latin typeface="Calibri" pitchFamily="34" charset="0"/>
              </a:rPr>
              <a:t>G0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FFFBCA"/>
              </a:solidFill>
              <a:effectLst/>
              <a:latin typeface="Calibri" pitchFamily="34" charset="0"/>
            </a:endParaRPr>
          </a:p>
        </p:txBody>
      </p:sp>
      <p:cxnSp>
        <p:nvCxnSpPr>
          <p:cNvPr id="39" name="直线连接符 38"/>
          <p:cNvCxnSpPr/>
          <p:nvPr/>
        </p:nvCxnSpPr>
        <p:spPr bwMode="auto">
          <a:xfrm>
            <a:off x="7804402" y="4797152"/>
            <a:ext cx="18676" cy="1728192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7607054" y="4437112"/>
            <a:ext cx="384043" cy="3510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1" name="直线连接符 40"/>
          <p:cNvCxnSpPr/>
          <p:nvPr/>
        </p:nvCxnSpPr>
        <p:spPr bwMode="auto">
          <a:xfrm>
            <a:off x="8868477" y="4797152"/>
            <a:ext cx="24003" cy="158417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8652453" y="4437112"/>
            <a:ext cx="384043" cy="3510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FFFBCA"/>
                </a:solidFill>
                <a:effectLst/>
                <a:latin typeface="Calibri" pitchFamily="34" charset="0"/>
              </a:rPr>
              <a:t>G1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FFFBCA"/>
              </a:solidFill>
              <a:effectLst/>
              <a:latin typeface="Calibri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96445" y="5085184"/>
            <a:ext cx="80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accent6"/>
                </a:solidFill>
              </a:rPr>
              <a:t>PUT(G0)</a:t>
            </a:r>
            <a:endParaRPr kumimoji="1" lang="zh-CN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6445" y="4797152"/>
            <a:ext cx="1127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/>
                </a:solidFill>
              </a:rPr>
              <a:t>Lock(G0, G1)</a:t>
            </a:r>
            <a:endParaRPr kumimoji="1" lang="zh-CN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96445" y="5301208"/>
            <a:ext cx="89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/>
                </a:solidFill>
              </a:rPr>
              <a:t>Flush(G0)</a:t>
            </a:r>
            <a:endParaRPr kumimoji="1" lang="zh-CN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48" name="直线连接符 47"/>
          <p:cNvCxnSpPr/>
          <p:nvPr/>
        </p:nvCxnSpPr>
        <p:spPr bwMode="auto">
          <a:xfrm>
            <a:off x="7199009" y="5589240"/>
            <a:ext cx="144016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5974873" y="558924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Acquired main 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lock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 bwMode="auto">
          <a:xfrm>
            <a:off x="7703065" y="5589240"/>
            <a:ext cx="0" cy="72008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478929" y="6237312"/>
            <a:ext cx="1309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6"/>
                </a:solidFill>
              </a:rPr>
              <a:t>Unlock(G0, G1)</a:t>
            </a:r>
            <a:endParaRPr kumimoji="1" lang="zh-CN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28445" y="5785519"/>
            <a:ext cx="125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</a:rPr>
              <a:t>Binding Free</a:t>
            </a:r>
            <a:endParaRPr kumimoji="1"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62" name="直线连接符 61"/>
          <p:cNvCxnSpPr/>
          <p:nvPr/>
        </p:nvCxnSpPr>
        <p:spPr bwMode="auto">
          <a:xfrm>
            <a:off x="7199009" y="6309320"/>
            <a:ext cx="144016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文本框 3"/>
          <p:cNvSpPr txBox="1"/>
          <p:nvPr/>
        </p:nvSpPr>
        <p:spPr>
          <a:xfrm>
            <a:off x="7308304" y="2492896"/>
            <a:ext cx="145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 smtClean="0">
                <a:solidFill>
                  <a:srgbClr val="151515"/>
                </a:solidFill>
              </a:rPr>
              <a:t>Static-rank-binding</a:t>
            </a:r>
            <a:endParaRPr kumimoji="1" lang="zh-CN" altLang="en-US" sz="1200" b="1" i="1" dirty="0">
              <a:solidFill>
                <a:srgbClr val="151515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8304" y="3933056"/>
            <a:ext cx="1714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 smtClean="0">
                <a:solidFill>
                  <a:srgbClr val="151515"/>
                </a:solidFill>
              </a:rPr>
              <a:t>Static-segment-binding</a:t>
            </a:r>
            <a:endParaRPr kumimoji="1" lang="zh-CN" altLang="en-US" sz="1200" b="1" i="1" dirty="0">
              <a:solidFill>
                <a:srgbClr val="15151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5126" y="4592161"/>
            <a:ext cx="398305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2"/>
            <a:r>
              <a:rPr lang="en-US" altLang="zh-CN" sz="1400" b="1" i="1" dirty="0" smtClean="0">
                <a:solidFill>
                  <a:srgbClr val="1F497D"/>
                </a:solidFill>
              </a:rPr>
              <a:t>Optimization for </a:t>
            </a:r>
            <a:r>
              <a:rPr lang="en-US" altLang="zh-CN" sz="1400" b="1" i="1" dirty="0">
                <a:solidFill>
                  <a:srgbClr val="1F497D"/>
                </a:solidFill>
              </a:rPr>
              <a:t>dynamic communication </a:t>
            </a:r>
            <a:r>
              <a:rPr lang="en-US" altLang="zh-CN" sz="1400" b="1" i="1" dirty="0" smtClean="0">
                <a:solidFill>
                  <a:srgbClr val="1F497D"/>
                </a:solidFill>
              </a:rPr>
              <a:t>patterns</a:t>
            </a:r>
            <a:endParaRPr lang="en-US" altLang="zh-CN" sz="1400" b="1" i="1" dirty="0">
              <a:solidFill>
                <a:srgbClr val="1F497D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1691680" y="4581128"/>
            <a:ext cx="216024" cy="28803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7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090"/>
            <a:ext cx="8229600" cy="562074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Challenge 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4]</a:t>
            </a:r>
            <a:b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</a:b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Multiple Simultaneous Epochs – Active </a:t>
            </a: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>E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pochs (1)</a:t>
            </a:r>
            <a:endParaRPr lang="zh-CN" altLang="en-US" sz="2400" dirty="0">
              <a:solidFill>
                <a:srgbClr val="4F81BD">
                  <a:lumMod val="50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Simultaneous </a:t>
            </a:r>
            <a:r>
              <a:rPr lang="en-US" altLang="zh-CN" sz="2000" b="1" dirty="0" smtClean="0"/>
              <a:t>fence epochs </a:t>
            </a:r>
            <a:r>
              <a:rPr lang="en-US" altLang="zh-CN" sz="2000" b="1" dirty="0"/>
              <a:t>on disjoint sets of  </a:t>
            </a:r>
            <a:r>
              <a:rPr lang="en-US" altLang="zh-CN" sz="2000" b="1" dirty="0" smtClean="0"/>
              <a:t>processes sharing the same ghost processes</a:t>
            </a:r>
            <a:endParaRPr lang="zh-CN" altLang="en-US" sz="2000" b="1" dirty="0"/>
          </a:p>
        </p:txBody>
      </p:sp>
      <p:sp>
        <p:nvSpPr>
          <p:cNvPr id="81" name="乘 80"/>
          <p:cNvSpPr/>
          <p:nvPr/>
        </p:nvSpPr>
        <p:spPr>
          <a:xfrm>
            <a:off x="6660232" y="5589239"/>
            <a:ext cx="648072" cy="648072"/>
          </a:xfrm>
          <a:prstGeom prst="mathMultiply">
            <a:avLst>
              <a:gd name="adj1" fmla="val 1391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" name="下箭头 11"/>
          <p:cNvSpPr/>
          <p:nvPr/>
        </p:nvSpPr>
        <p:spPr bwMode="auto">
          <a:xfrm>
            <a:off x="2847931" y="4219629"/>
            <a:ext cx="288032" cy="28803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lt1"/>
              </a:solidFill>
            </a:endParaRPr>
          </a:p>
        </p:txBody>
      </p:sp>
      <p:sp>
        <p:nvSpPr>
          <p:cNvPr id="63" name="Rectangle 4"/>
          <p:cNvSpPr/>
          <p:nvPr/>
        </p:nvSpPr>
        <p:spPr>
          <a:xfrm>
            <a:off x="2285320" y="4653136"/>
            <a:ext cx="467999" cy="429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cxnSp>
        <p:nvCxnSpPr>
          <p:cNvPr id="64" name="直线连接符 63"/>
          <p:cNvCxnSpPr/>
          <p:nvPr/>
        </p:nvCxnSpPr>
        <p:spPr bwMode="auto">
          <a:xfrm>
            <a:off x="2534421" y="5071019"/>
            <a:ext cx="21513" cy="1382317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3"/>
          <p:cNvSpPr/>
          <p:nvPr/>
        </p:nvSpPr>
        <p:spPr>
          <a:xfrm>
            <a:off x="1541722" y="4653136"/>
            <a:ext cx="467999" cy="429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P0</a:t>
            </a:r>
            <a:endParaRPr lang="en-US" sz="1600" dirty="0"/>
          </a:p>
        </p:txBody>
      </p:sp>
      <p:cxnSp>
        <p:nvCxnSpPr>
          <p:cNvPr id="66" name="直线连接符 65"/>
          <p:cNvCxnSpPr/>
          <p:nvPr/>
        </p:nvCxnSpPr>
        <p:spPr bwMode="auto">
          <a:xfrm>
            <a:off x="1790823" y="5071019"/>
            <a:ext cx="21513" cy="1382317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4"/>
          <p:cNvSpPr/>
          <p:nvPr/>
        </p:nvSpPr>
        <p:spPr>
          <a:xfrm>
            <a:off x="3997842" y="4653136"/>
            <a:ext cx="467999" cy="429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</a:t>
            </a:r>
            <a:endParaRPr lang="en-US" sz="1600" dirty="0"/>
          </a:p>
        </p:txBody>
      </p:sp>
      <p:cxnSp>
        <p:nvCxnSpPr>
          <p:cNvPr id="68" name="直线连接符 67"/>
          <p:cNvCxnSpPr/>
          <p:nvPr/>
        </p:nvCxnSpPr>
        <p:spPr bwMode="auto">
          <a:xfrm>
            <a:off x="4246943" y="5071019"/>
            <a:ext cx="21513" cy="1382317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4"/>
          <p:cNvSpPr/>
          <p:nvPr/>
        </p:nvSpPr>
        <p:spPr>
          <a:xfrm>
            <a:off x="5411501" y="4653136"/>
            <a:ext cx="467999" cy="4294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G1</a:t>
            </a:r>
            <a:endParaRPr lang="en-US" sz="1600" dirty="0"/>
          </a:p>
        </p:txBody>
      </p:sp>
      <p:cxnSp>
        <p:nvCxnSpPr>
          <p:cNvPr id="75" name="直线连接符 74"/>
          <p:cNvCxnSpPr/>
          <p:nvPr/>
        </p:nvCxnSpPr>
        <p:spPr bwMode="auto">
          <a:xfrm>
            <a:off x="5660602" y="5071019"/>
            <a:ext cx="21513" cy="1382317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线连接符 106"/>
          <p:cNvCxnSpPr>
            <a:endCxn id="111" idx="6"/>
          </p:cNvCxnSpPr>
          <p:nvPr/>
        </p:nvCxnSpPr>
        <p:spPr>
          <a:xfrm flipV="1">
            <a:off x="1619672" y="5370331"/>
            <a:ext cx="2711332" cy="2884"/>
          </a:xfrm>
          <a:prstGeom prst="line">
            <a:avLst/>
          </a:prstGeom>
          <a:ln>
            <a:solidFill>
              <a:srgbClr val="BF5C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/>
          <p:cNvCxnSpPr/>
          <p:nvPr/>
        </p:nvCxnSpPr>
        <p:spPr>
          <a:xfrm flipV="1">
            <a:off x="2356799" y="5722674"/>
            <a:ext cx="3223313" cy="266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27584" y="5085184"/>
            <a:ext cx="1015867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ja-JP"/>
            </a:defPPr>
            <a:lvl1pPr>
              <a:defRPr sz="1300">
                <a:solidFill>
                  <a:schemeClr val="accent6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Fence(win0)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979712" y="5445224"/>
            <a:ext cx="1015867" cy="292388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ja-JP"/>
            </a:defPPr>
            <a:lvl1pPr>
              <a:defRPr sz="1300">
                <a:solidFill>
                  <a:srgbClr val="008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Fence(win1)</a:t>
            </a:r>
            <a:endParaRPr lang="zh-CN" altLang="en-US" dirty="0"/>
          </a:p>
        </p:txBody>
      </p:sp>
      <p:sp>
        <p:nvSpPr>
          <p:cNvPr id="109" name="Rectangle 4"/>
          <p:cNvSpPr/>
          <p:nvPr/>
        </p:nvSpPr>
        <p:spPr>
          <a:xfrm>
            <a:off x="4733057" y="4653136"/>
            <a:ext cx="467999" cy="4294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</a:t>
            </a:r>
            <a:endParaRPr lang="en-US" sz="1600" dirty="0"/>
          </a:p>
        </p:txBody>
      </p:sp>
      <p:cxnSp>
        <p:nvCxnSpPr>
          <p:cNvPr id="110" name="直线连接符 109"/>
          <p:cNvCxnSpPr/>
          <p:nvPr/>
        </p:nvCxnSpPr>
        <p:spPr bwMode="auto">
          <a:xfrm>
            <a:off x="4974052" y="5067877"/>
            <a:ext cx="21513" cy="1382317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726957" y="5301207"/>
            <a:ext cx="144016" cy="1382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4186988" y="5301207"/>
            <a:ext cx="144016" cy="13824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5595506" y="6113142"/>
            <a:ext cx="144016" cy="138247"/>
          </a:xfrm>
          <a:prstGeom prst="ellipse">
            <a:avLst/>
          </a:prstGeom>
          <a:ln w="38100" cmpd="sng"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16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5" name="椭圆 114"/>
          <p:cNvSpPr/>
          <p:nvPr/>
        </p:nvSpPr>
        <p:spPr bwMode="auto">
          <a:xfrm>
            <a:off x="4932040" y="5661247"/>
            <a:ext cx="144016" cy="13824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2483768" y="5661247"/>
            <a:ext cx="144016" cy="13824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2" name="直线连接符 21"/>
          <p:cNvCxnSpPr>
            <a:stCxn id="111" idx="6"/>
            <a:endCxn id="113" idx="2"/>
          </p:cNvCxnSpPr>
          <p:nvPr/>
        </p:nvCxnSpPr>
        <p:spPr bwMode="auto">
          <a:xfrm>
            <a:off x="4331004" y="5370331"/>
            <a:ext cx="1264502" cy="811935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87374" y="1772816"/>
            <a:ext cx="25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[INCORRECT] </a:t>
            </a:r>
            <a:r>
              <a:rPr lang="en-US" altLang="zh-CN" b="1" dirty="0" smtClean="0">
                <a:solidFill>
                  <a:srgbClr val="C00000"/>
                </a:solidFill>
              </a:rPr>
              <a:t>Deadlock 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1921685" y="2348879"/>
            <a:ext cx="468000" cy="428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cxnSp>
        <p:nvCxnSpPr>
          <p:cNvPr id="41" name="直线连接符 40"/>
          <p:cNvCxnSpPr/>
          <p:nvPr/>
        </p:nvCxnSpPr>
        <p:spPr bwMode="auto">
          <a:xfrm>
            <a:off x="2183977" y="2742265"/>
            <a:ext cx="18943" cy="1406814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3"/>
          <p:cNvSpPr/>
          <p:nvPr/>
        </p:nvSpPr>
        <p:spPr>
          <a:xfrm>
            <a:off x="1196241" y="2348879"/>
            <a:ext cx="468000" cy="428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P0</a:t>
            </a:r>
            <a:endParaRPr lang="en-US" sz="1600" dirty="0"/>
          </a:p>
        </p:txBody>
      </p:sp>
      <p:cxnSp>
        <p:nvCxnSpPr>
          <p:cNvPr id="43" name="直线连接符 42"/>
          <p:cNvCxnSpPr/>
          <p:nvPr/>
        </p:nvCxnSpPr>
        <p:spPr bwMode="auto">
          <a:xfrm>
            <a:off x="1456997" y="2742265"/>
            <a:ext cx="18943" cy="1406814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"/>
          <p:cNvSpPr/>
          <p:nvPr/>
        </p:nvSpPr>
        <p:spPr>
          <a:xfrm>
            <a:off x="3310107" y="2348879"/>
            <a:ext cx="468000" cy="428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</a:t>
            </a:r>
            <a:endParaRPr lang="en-US" sz="1600" dirty="0"/>
          </a:p>
        </p:txBody>
      </p:sp>
      <p:cxnSp>
        <p:nvCxnSpPr>
          <p:cNvPr id="45" name="直线连接符 44"/>
          <p:cNvCxnSpPr/>
          <p:nvPr/>
        </p:nvCxnSpPr>
        <p:spPr bwMode="auto">
          <a:xfrm>
            <a:off x="3547349" y="2742265"/>
            <a:ext cx="18943" cy="1406814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"/>
          <p:cNvSpPr/>
          <p:nvPr/>
        </p:nvSpPr>
        <p:spPr>
          <a:xfrm>
            <a:off x="4054500" y="2348879"/>
            <a:ext cx="468000" cy="428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</a:t>
            </a:r>
            <a:endParaRPr lang="en-US" sz="1600" dirty="0"/>
          </a:p>
        </p:txBody>
      </p:sp>
      <p:cxnSp>
        <p:nvCxnSpPr>
          <p:cNvPr id="47" name="直线连接符 46"/>
          <p:cNvCxnSpPr/>
          <p:nvPr/>
        </p:nvCxnSpPr>
        <p:spPr bwMode="auto">
          <a:xfrm>
            <a:off x="4291737" y="2742265"/>
            <a:ext cx="18943" cy="1406814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线连接符 96"/>
          <p:cNvCxnSpPr/>
          <p:nvPr/>
        </p:nvCxnSpPr>
        <p:spPr>
          <a:xfrm flipV="1">
            <a:off x="1262521" y="3077654"/>
            <a:ext cx="2711981" cy="655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 flipV="1">
            <a:off x="1325889" y="3717031"/>
            <a:ext cx="2670047" cy="610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95536" y="2804018"/>
            <a:ext cx="1015867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ja-JP"/>
            </a:defPPr>
            <a:lvl1pPr>
              <a:defRPr sz="1300">
                <a:solidFill>
                  <a:schemeClr val="accent6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Fence(win0)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395536" y="3425660"/>
            <a:ext cx="1015867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ja-JP"/>
            </a:defPPr>
            <a:lvl1pPr>
              <a:defRPr sz="1300">
                <a:solidFill>
                  <a:schemeClr val="accent6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Fence(win0)</a:t>
            </a:r>
            <a:endParaRPr lang="zh-CN" altLang="en-US" dirty="0"/>
          </a:p>
        </p:txBody>
      </p:sp>
      <p:cxnSp>
        <p:nvCxnSpPr>
          <p:cNvPr id="103" name="直线连接符 102"/>
          <p:cNvCxnSpPr/>
          <p:nvPr/>
        </p:nvCxnSpPr>
        <p:spPr>
          <a:xfrm>
            <a:off x="2051720" y="3501007"/>
            <a:ext cx="2585446" cy="7500"/>
          </a:xfrm>
          <a:prstGeom prst="line">
            <a:avLst/>
          </a:prstGeom>
          <a:ln>
            <a:solidFill>
              <a:srgbClr val="3D5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/>
          <p:cNvCxnSpPr/>
          <p:nvPr/>
        </p:nvCxnSpPr>
        <p:spPr>
          <a:xfrm>
            <a:off x="2051720" y="4077071"/>
            <a:ext cx="2542052" cy="10109"/>
          </a:xfrm>
          <a:prstGeom prst="line">
            <a:avLst/>
          </a:prstGeom>
          <a:ln>
            <a:solidFill>
              <a:srgbClr val="3D5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2051720" y="3208620"/>
            <a:ext cx="1015867" cy="292388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ja-JP"/>
            </a:defPPr>
            <a:lvl1pPr>
              <a:defRPr sz="1300">
                <a:solidFill>
                  <a:srgbClr val="008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Fence(win1)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>
            <a:off x="1599062" y="3140967"/>
            <a:ext cx="0" cy="504056"/>
          </a:xfrm>
          <a:prstGeom prst="straightConnector1">
            <a:avLst/>
          </a:prstGeom>
          <a:ln w="38100" cmpd="sng">
            <a:solidFill>
              <a:srgbClr val="BF5C28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>
            <a:off x="4532289" y="3526813"/>
            <a:ext cx="0" cy="532436"/>
          </a:xfrm>
          <a:prstGeom prst="straightConnector1">
            <a:avLst/>
          </a:prstGeom>
          <a:ln w="38100" cmpd="sng">
            <a:solidFill>
              <a:srgbClr val="3D5C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55576" y="3119122"/>
            <a:ext cx="851516" cy="30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BF5C28"/>
                </a:solidFill>
              </a:rPr>
              <a:t>Epoch 1</a:t>
            </a:r>
            <a:endParaRPr kumimoji="1" lang="zh-CN" altLang="en-US" sz="1600" b="1" dirty="0">
              <a:solidFill>
                <a:srgbClr val="BF5C28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584580" y="3623177"/>
            <a:ext cx="851516" cy="30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Epoch 2</a:t>
            </a:r>
            <a:endParaRPr kumimoji="1" lang="zh-CN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03648" y="2996951"/>
            <a:ext cx="2220489" cy="150005"/>
            <a:chOff x="1566810" y="3933056"/>
            <a:chExt cx="2220489" cy="150005"/>
          </a:xfrm>
        </p:grpSpPr>
        <p:sp>
          <p:nvSpPr>
            <p:cNvPr id="56" name="椭圆 55"/>
            <p:cNvSpPr/>
            <p:nvPr/>
          </p:nvSpPr>
          <p:spPr bwMode="auto">
            <a:xfrm>
              <a:off x="1566810" y="3933056"/>
              <a:ext cx="144016" cy="13824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3643283" y="3944814"/>
              <a:ext cx="144016" cy="13824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403648" y="3645023"/>
            <a:ext cx="2232248" cy="138247"/>
            <a:chOff x="1566810" y="3933056"/>
            <a:chExt cx="2232248" cy="138247"/>
          </a:xfrm>
        </p:grpSpPr>
        <p:sp>
          <p:nvSpPr>
            <p:cNvPr id="60" name="椭圆 59"/>
            <p:cNvSpPr/>
            <p:nvPr/>
          </p:nvSpPr>
          <p:spPr bwMode="auto">
            <a:xfrm>
              <a:off x="1566810" y="3933056"/>
              <a:ext cx="144016" cy="13824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3655042" y="3933056"/>
              <a:ext cx="144016" cy="13824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76" name="椭圆 75"/>
          <p:cNvSpPr/>
          <p:nvPr/>
        </p:nvSpPr>
        <p:spPr bwMode="auto">
          <a:xfrm>
            <a:off x="4221504" y="4010832"/>
            <a:ext cx="144016" cy="13824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2123728" y="3428999"/>
            <a:ext cx="144016" cy="13824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4209745" y="3434768"/>
            <a:ext cx="144016" cy="13824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3018612" y="4653135"/>
            <a:ext cx="467999" cy="4294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G0</a:t>
            </a:r>
            <a:endParaRPr lang="en-US" sz="1600" dirty="0"/>
          </a:p>
        </p:txBody>
      </p:sp>
      <p:cxnSp>
        <p:nvCxnSpPr>
          <p:cNvPr id="85" name="直线连接符 84"/>
          <p:cNvCxnSpPr/>
          <p:nvPr/>
        </p:nvCxnSpPr>
        <p:spPr bwMode="auto">
          <a:xfrm>
            <a:off x="3267713" y="5071018"/>
            <a:ext cx="21513" cy="1382317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椭圆 91"/>
          <p:cNvSpPr/>
          <p:nvPr/>
        </p:nvSpPr>
        <p:spPr bwMode="auto">
          <a:xfrm>
            <a:off x="3203848" y="5661247"/>
            <a:ext cx="144016" cy="13824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4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zh-CN" altLang="en-US" sz="16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96136" y="5661247"/>
            <a:ext cx="92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kumimoji="1" lang="en-US" altLang="zh-CN" dirty="0" smtClean="0">
                <a:solidFill>
                  <a:srgbClr val="C00000"/>
                </a:solidFill>
              </a:rPr>
              <a:t>locked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52" name="爆炸形 2 51"/>
          <p:cNvSpPr/>
          <p:nvPr/>
        </p:nvSpPr>
        <p:spPr bwMode="auto">
          <a:xfrm>
            <a:off x="5447641" y="5564909"/>
            <a:ext cx="410866" cy="255748"/>
          </a:xfrm>
          <a:prstGeom prst="irregularSeal2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8" name="爆炸形 2 107"/>
          <p:cNvSpPr/>
          <p:nvPr/>
        </p:nvSpPr>
        <p:spPr bwMode="auto">
          <a:xfrm>
            <a:off x="3059832" y="5229200"/>
            <a:ext cx="360040" cy="239114"/>
          </a:xfrm>
          <a:prstGeom prst="irregularSeal2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347864" y="5013175"/>
            <a:ext cx="92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kumimoji="1" lang="en-US" altLang="zh-CN" dirty="0" smtClean="0">
                <a:solidFill>
                  <a:srgbClr val="C00000"/>
                </a:solidFill>
              </a:rPr>
              <a:t>locked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308304" y="5733255"/>
            <a:ext cx="13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DEADLOCK !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051720" y="3789040"/>
            <a:ext cx="1015867" cy="292388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ja-JP"/>
            </a:defPPr>
            <a:lvl1pPr>
              <a:defRPr sz="1300">
                <a:solidFill>
                  <a:srgbClr val="008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Fence(win1)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 bwMode="auto">
          <a:xfrm>
            <a:off x="2123728" y="4005063"/>
            <a:ext cx="144016" cy="13824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3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47" y="4509896"/>
            <a:ext cx="1920259" cy="169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138" y="4509896"/>
            <a:ext cx="1849293" cy="1822382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Irregular Computations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258816" cy="53396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Regular </a:t>
            </a:r>
            <a:r>
              <a:rPr lang="en-US" b="1" dirty="0">
                <a:solidFill>
                  <a:srgbClr val="000000"/>
                </a:solidFill>
              </a:rPr>
              <a:t>computations</a:t>
            </a:r>
          </a:p>
          <a:p>
            <a:pPr lvl="1">
              <a:buSzPct val="85000"/>
              <a:buFont typeface="Arial" pitchFamily="34" charset="0"/>
              <a:buChar char="–"/>
            </a:pPr>
            <a:r>
              <a:rPr lang="en-US" sz="1800" dirty="0">
                <a:solidFill>
                  <a:srgbClr val="000000"/>
                </a:solidFill>
              </a:rPr>
              <a:t>Organized around dense vectors or matrices</a:t>
            </a:r>
          </a:p>
          <a:p>
            <a:pPr lvl="1">
              <a:buSzPct val="85000"/>
              <a:buFont typeface="Arial" pitchFamily="34" charset="0"/>
              <a:buChar char="–"/>
            </a:pPr>
            <a:r>
              <a:rPr lang="en-US" sz="1800" b="1" dirty="0">
                <a:solidFill>
                  <a:srgbClr val="000000"/>
                </a:solidFill>
              </a:rPr>
              <a:t>Regular data movement </a:t>
            </a:r>
            <a:r>
              <a:rPr lang="en-US" sz="1800" dirty="0">
                <a:solidFill>
                  <a:srgbClr val="000000"/>
                </a:solidFill>
              </a:rPr>
              <a:t>pattern, use </a:t>
            </a:r>
            <a:r>
              <a:rPr lang="en-US" sz="1800" b="1" dirty="0">
                <a:solidFill>
                  <a:srgbClr val="000000"/>
                </a:solidFill>
              </a:rPr>
              <a:t>MPI SEND/RECV or collectives</a:t>
            </a:r>
          </a:p>
          <a:p>
            <a:pPr lvl="1">
              <a:buSzPct val="85000"/>
              <a:buFont typeface="Arial" pitchFamily="34" charset="0"/>
              <a:buChar char="–"/>
            </a:pPr>
            <a:r>
              <a:rPr lang="en-US" sz="1800" dirty="0">
                <a:solidFill>
                  <a:srgbClr val="000000"/>
                </a:solidFill>
              </a:rPr>
              <a:t>More local computation, less data movement</a:t>
            </a:r>
          </a:p>
          <a:p>
            <a:pPr lvl="1">
              <a:buSzPct val="85000"/>
              <a:buFont typeface="Arial" pitchFamily="34" charset="0"/>
              <a:buChar char="–"/>
            </a:pPr>
            <a:r>
              <a:rPr lang="en-US" sz="1800" dirty="0">
                <a:solidFill>
                  <a:srgbClr val="000000"/>
                </a:solidFill>
              </a:rPr>
              <a:t>Example: </a:t>
            </a:r>
            <a:r>
              <a:rPr lang="en-US" altLang="zh-CN" sz="1800" dirty="0">
                <a:solidFill>
                  <a:srgbClr val="000000"/>
                </a:solidFill>
              </a:rPr>
              <a:t>stencil computation, </a:t>
            </a:r>
            <a:r>
              <a:rPr lang="en-US" sz="1800" dirty="0">
                <a:solidFill>
                  <a:srgbClr val="000000"/>
                </a:solidFill>
              </a:rPr>
              <a:t>matrix multiplication, FFT*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</a:rPr>
              <a:t>Irregular computations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Organized around graphs, sparse vectors, more “data driven” in nature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Data movement pattern is </a:t>
            </a:r>
            <a:r>
              <a:rPr lang="en-US" altLang="zh-CN" sz="1800" b="1" dirty="0">
                <a:solidFill>
                  <a:srgbClr val="AB0005"/>
                </a:solidFill>
              </a:rPr>
              <a:t>irregular and data-dependent</a:t>
            </a:r>
          </a:p>
          <a:p>
            <a:pPr lvl="1"/>
            <a:r>
              <a:rPr lang="en-US" altLang="zh-CN" sz="1800" b="1" dirty="0">
                <a:solidFill>
                  <a:srgbClr val="AB0005"/>
                </a:solidFill>
              </a:rPr>
              <a:t>Growth rate of data movement is much faster than computation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Example: social network analysis, bioinformatics</a:t>
            </a:r>
            <a:endParaRPr lang="en-US" altLang="zh-CN" dirty="0">
              <a:solidFill>
                <a:srgbClr val="00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787" y="4615742"/>
            <a:ext cx="1835360" cy="15054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22" y="4562819"/>
            <a:ext cx="1854346" cy="16370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418" y="4598101"/>
            <a:ext cx="1491327" cy="15054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99992" y="6309320"/>
            <a:ext cx="205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/>
              <a:t>* FFT </a:t>
            </a:r>
            <a:r>
              <a:rPr lang="en-US" altLang="zh-CN" sz="1200" dirty="0" smtClean="0"/>
              <a:t>: </a:t>
            </a:r>
            <a:r>
              <a:rPr lang="en-US" altLang="zh-CN" sz="1200" dirty="0"/>
              <a:t>Fast Fourier Transform</a:t>
            </a:r>
            <a:endParaRPr kumimoji="1" lang="zh-CN" altLang="en-US" sz="1200" dirty="0"/>
          </a:p>
        </p:txBody>
      </p:sp>
      <p:grpSp>
        <p:nvGrpSpPr>
          <p:cNvPr id="13" name="组 12"/>
          <p:cNvGrpSpPr/>
          <p:nvPr/>
        </p:nvGrpSpPr>
        <p:grpSpPr>
          <a:xfrm>
            <a:off x="2915816" y="4293096"/>
            <a:ext cx="5112568" cy="1728192"/>
            <a:chOff x="2915816" y="3861048"/>
            <a:chExt cx="5112568" cy="1728192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915816" y="4437112"/>
              <a:ext cx="5112568" cy="115212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defPPr>
                <a:defRPr lang="ja-JP"/>
              </a:defPPr>
              <a:lvl1pPr inden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None/>
                <a:defRPr sz="2000" b="1">
                  <a:solidFill>
                    <a:schemeClr val="tx1">
                      <a:lumMod val="50000"/>
                    </a:schemeClr>
                  </a:solidFill>
                </a:defRPr>
              </a:lvl1pPr>
              <a:lvl2pPr indent="-18288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/>
              </a:lvl2pPr>
              <a:lvl3pPr marL="731520" indent="-18288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</a:lvl3pPr>
              <a:lvl4pPr marL="1005840" indent="-182880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/>
              </a:lvl4pPr>
              <a:lvl5pPr marL="1188720" indent="-13716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baseline="0"/>
              </a:lvl5pPr>
              <a:lvl6pPr marL="1371600" indent="-182880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/>
              </a:lvl6pPr>
              <a:lvl7pPr marL="1554480" indent="-182880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/>
              </a:lvl7pPr>
              <a:lvl8pPr marL="1737360" indent="-182880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/>
              </a:lvl8pPr>
              <a:lvl9pPr marL="1920240" indent="-182880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/>
              </a:lvl9pPr>
            </a:lstStyle>
            <a:p>
              <a:r>
                <a:rPr lang="en-US" dirty="0"/>
                <a:t>Increasing trend of applications are moving to irregular computation models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Need more dynamic communication model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4211960" y="3861048"/>
              <a:ext cx="936104" cy="576064"/>
            </a:xfrm>
            <a:prstGeom prst="right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99992" y="6545241"/>
            <a:ext cx="416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* </a:t>
            </a:r>
            <a:r>
              <a:rPr lang="en-US" altLang="zh-CN" sz="1200" dirty="0" smtClean="0"/>
              <a:t>The primary contents of this slide are contributed by </a:t>
            </a:r>
            <a:r>
              <a:rPr lang="en-US" altLang="zh-CN" sz="1200" dirty="0" err="1" smtClean="0"/>
              <a:t>Xin</a:t>
            </a:r>
            <a:r>
              <a:rPr lang="en-US" altLang="zh-CN" sz="1200" dirty="0" smtClean="0"/>
              <a:t> Zhao.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107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Challenge 4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]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/>
            </a:r>
            <a:b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</a:b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Multiple </a:t>
            </a: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>Simultaneous 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Epochs  </a:t>
            </a: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>- Active Epochs 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(2)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Solution</a:t>
            </a:r>
          </a:p>
          <a:p>
            <a:pPr lvl="1"/>
            <a:r>
              <a:rPr lang="en-US" altLang="zh-CN" sz="1800" dirty="0" smtClean="0"/>
              <a:t>Every user window has an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internal “global window”</a:t>
            </a:r>
          </a:p>
          <a:p>
            <a:pPr lvl="1"/>
            <a:r>
              <a:rPr lang="en-US" altLang="zh-CN" sz="1800" b="1" dirty="0" smtClean="0">
                <a:solidFill>
                  <a:srgbClr val="1F497D"/>
                </a:solidFill>
              </a:rPr>
              <a:t>Translate to </a:t>
            </a:r>
            <a:r>
              <a:rPr lang="en-US" altLang="zh-CN" sz="1800" b="1" dirty="0">
                <a:solidFill>
                  <a:srgbClr val="1F497D"/>
                </a:solidFill>
              </a:rPr>
              <a:t>p</a:t>
            </a:r>
            <a:r>
              <a:rPr lang="en-US" altLang="zh-CN" sz="1800" b="1" dirty="0" smtClean="0">
                <a:solidFill>
                  <a:srgbClr val="1F497D"/>
                </a:solidFill>
              </a:rPr>
              <a:t>assive</a:t>
            </a:r>
            <a:r>
              <a:rPr lang="en-US" altLang="zh-CN" sz="1800" b="1" dirty="0">
                <a:solidFill>
                  <a:srgbClr val="1F497D"/>
                </a:solidFill>
              </a:rPr>
              <a:t>-</a:t>
            </a:r>
            <a:r>
              <a:rPr lang="en-US" altLang="zh-CN" sz="1800" b="1" dirty="0" smtClean="0">
                <a:solidFill>
                  <a:srgbClr val="1F497D"/>
                </a:solidFill>
              </a:rPr>
              <a:t>target mode</a:t>
            </a:r>
          </a:p>
          <a:p>
            <a:pPr lvl="1"/>
            <a:r>
              <a:rPr lang="en-US" altLang="zh-CN" sz="1800" b="1" dirty="0" smtClean="0">
                <a:solidFill>
                  <a:srgbClr val="1F497D"/>
                </a:solidFill>
              </a:rPr>
              <a:t>Fence</a:t>
            </a:r>
          </a:p>
          <a:p>
            <a:pPr lvl="1"/>
            <a:endParaRPr lang="en-US" altLang="zh-CN" sz="1800" b="1" dirty="0">
              <a:solidFill>
                <a:srgbClr val="1F497D"/>
              </a:solidFill>
            </a:endParaRPr>
          </a:p>
          <a:p>
            <a:pPr lvl="1"/>
            <a:endParaRPr lang="en-US" altLang="zh-CN" sz="1800" b="1" dirty="0" smtClean="0">
              <a:solidFill>
                <a:srgbClr val="1F497D"/>
              </a:solidFill>
            </a:endParaRPr>
          </a:p>
          <a:p>
            <a:pPr lvl="1"/>
            <a:endParaRPr lang="en-US" altLang="zh-CN" sz="1800" b="1" dirty="0">
              <a:solidFill>
                <a:srgbClr val="1F497D"/>
              </a:solidFill>
            </a:endParaRPr>
          </a:p>
          <a:p>
            <a:pPr lvl="1"/>
            <a:endParaRPr lang="en-US" altLang="zh-CN" sz="1800" b="1" dirty="0" smtClean="0">
              <a:solidFill>
                <a:srgbClr val="1F497D"/>
              </a:solidFill>
            </a:endParaRPr>
          </a:p>
          <a:p>
            <a:pPr lvl="1"/>
            <a:endParaRPr lang="en-US" altLang="zh-CN" sz="1800" b="1" dirty="0">
              <a:solidFill>
                <a:srgbClr val="1F497D"/>
              </a:solidFill>
            </a:endParaRPr>
          </a:p>
          <a:p>
            <a:pPr lvl="1"/>
            <a:endParaRPr lang="en-US" altLang="zh-CN" sz="1800" b="1" dirty="0" smtClean="0">
              <a:solidFill>
                <a:srgbClr val="1F497D"/>
              </a:solidFill>
            </a:endParaRPr>
          </a:p>
          <a:p>
            <a:pPr lvl="1"/>
            <a:endParaRPr lang="en-US" altLang="zh-CN" sz="1800" b="1" dirty="0">
              <a:solidFill>
                <a:srgbClr val="1F497D"/>
              </a:solidFill>
            </a:endParaRPr>
          </a:p>
          <a:p>
            <a:pPr lvl="1"/>
            <a:endParaRPr lang="en-US" altLang="zh-CN" sz="1800" b="1" dirty="0" smtClean="0">
              <a:solidFill>
                <a:srgbClr val="1F497D"/>
              </a:solidFill>
            </a:endParaRPr>
          </a:p>
          <a:p>
            <a:pPr lvl="1"/>
            <a:endParaRPr lang="en-US" altLang="zh-CN" sz="1800" b="1" dirty="0">
              <a:solidFill>
                <a:srgbClr val="1F497D"/>
              </a:solidFill>
            </a:endParaRPr>
          </a:p>
          <a:p>
            <a:pPr lvl="1"/>
            <a:endParaRPr lang="en-US" altLang="zh-CN" sz="1800" b="1" dirty="0" smtClean="0">
              <a:solidFill>
                <a:srgbClr val="1F497D"/>
              </a:solidFill>
            </a:endParaRPr>
          </a:p>
          <a:p>
            <a:pPr lvl="1"/>
            <a:r>
              <a:rPr lang="en-US" altLang="zh-CN" sz="1600" b="1" dirty="0" smtClean="0">
                <a:solidFill>
                  <a:srgbClr val="1F497D"/>
                </a:solidFill>
              </a:rPr>
              <a:t>PSCW           Flush + Send-Receive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1"/>
            <a:endParaRPr lang="en-US" altLang="zh-CN" sz="1600" b="1" dirty="0" smtClean="0"/>
          </a:p>
          <a:p>
            <a:pPr lvl="1"/>
            <a:endParaRPr lang="en-US" altLang="zh-CN" sz="1600" b="1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kumimoji="1"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kumimoji="1"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kumimoji="1" lang="en-US" altLang="zh-CN" sz="1600" dirty="0" smtClean="0"/>
          </a:p>
          <a:p>
            <a:pPr lvl="2"/>
            <a:endParaRPr kumimoji="1" lang="en-US" altLang="zh-CN" sz="1600" b="1" dirty="0" smtClean="0"/>
          </a:p>
          <a:p>
            <a:pPr lvl="1"/>
            <a:endParaRPr kumimoji="1"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475656" y="2420888"/>
            <a:ext cx="143886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2">
                    <a:lumMod val="10000"/>
                  </a:schemeClr>
                </a:solidFill>
              </a:rPr>
              <a:t>Win_allocate</a:t>
            </a:r>
            <a:endParaRPr lang="en-US" altLang="zh-CN" sz="1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sz="16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bg2">
                    <a:lumMod val="10000"/>
                  </a:schemeClr>
                </a:solidFill>
              </a:rPr>
              <a:t>Fence(</a:t>
            </a:r>
            <a:r>
              <a:rPr kumimoji="1" lang="en-US" altLang="zh-CN" sz="1600" b="1" dirty="0" smtClean="0">
                <a:solidFill>
                  <a:schemeClr val="bg2">
                    <a:lumMod val="10000"/>
                  </a:schemeClr>
                </a:solidFill>
              </a:rPr>
              <a:t>win0)</a:t>
            </a:r>
            <a:endParaRPr lang="en-US" altLang="zh-CN" sz="16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</a:rPr>
              <a:t>PUT(P)</a:t>
            </a:r>
          </a:p>
          <a:p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  <a:p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</a:rPr>
              <a:t>Fence</a:t>
            </a:r>
            <a:r>
              <a:rPr lang="en-US" altLang="zh-CN" sz="1600" b="1" dirty="0" smtClean="0">
                <a:solidFill>
                  <a:schemeClr val="bg2">
                    <a:lumMod val="10000"/>
                  </a:schemeClr>
                </a:solidFill>
              </a:rPr>
              <a:t>(win)</a:t>
            </a:r>
          </a:p>
          <a:p>
            <a:endParaRPr kumimoji="1" lang="en-US" altLang="zh-CN" sz="1600" i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sz="1600" i="1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zh-CN" sz="1600" i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sz="1600" i="1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zh-CN" sz="1600" i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1600" b="1" dirty="0" err="1" smtClean="0">
                <a:solidFill>
                  <a:schemeClr val="bg2">
                    <a:lumMod val="10000"/>
                  </a:schemeClr>
                </a:solidFill>
              </a:rPr>
              <a:t>Win_free</a:t>
            </a:r>
            <a:endParaRPr lang="en-US" altLang="zh-CN" sz="1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843808" y="3717032"/>
            <a:ext cx="21602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/>
          <p:cNvSpPr/>
          <p:nvPr/>
        </p:nvSpPr>
        <p:spPr bwMode="auto">
          <a:xfrm>
            <a:off x="1835696" y="6130652"/>
            <a:ext cx="360040" cy="144016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9832" y="2420888"/>
            <a:ext cx="5835370" cy="35394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36000" rtlCol="0">
            <a:spAutoFit/>
          </a:bodyPr>
          <a:lstStyle>
            <a:defPPr>
              <a:defRPr lang="ja-JP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sz="1600" dirty="0" err="1" smtClean="0">
                <a:solidFill>
                  <a:srgbClr val="C00000"/>
                </a:solidFill>
              </a:rPr>
              <a:t>Win_allocate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en-US" altLang="zh-CN" sz="1600" b="1" dirty="0" err="1" smtClean="0">
                <a:solidFill>
                  <a:srgbClr val="C00000"/>
                </a:solidFill>
              </a:rPr>
              <a:t>Lock_all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(global win)</a:t>
            </a:r>
          </a:p>
          <a:p>
            <a:endParaRPr lang="en-US" altLang="zh-CN" sz="1600" u="sng" dirty="0" smtClean="0">
              <a:solidFill>
                <a:srgbClr val="C00000"/>
              </a:solidFill>
            </a:endParaRPr>
          </a:p>
          <a:p>
            <a:r>
              <a:rPr lang="en-US" altLang="zh-CN" sz="1600" b="1" dirty="0" err="1" smtClean="0">
                <a:solidFill>
                  <a:srgbClr val="C00000"/>
                </a:solidFill>
              </a:rPr>
              <a:t>Flush_all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(global win) + </a:t>
            </a:r>
            <a:r>
              <a:rPr lang="en-US" altLang="zh-CN" sz="1600" b="1" dirty="0">
                <a:solidFill>
                  <a:srgbClr val="C00000"/>
                </a:solidFill>
              </a:rPr>
              <a:t>B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arrier</a:t>
            </a:r>
            <a:r>
              <a:rPr lang="en-US" altLang="zh-CN" sz="1600" b="1" dirty="0">
                <a:solidFill>
                  <a:srgbClr val="C00000"/>
                </a:solidFill>
              </a:rPr>
              <a:t>(COMM_USER_WORLD)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+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Win_sync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PUT(G)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</a:rPr>
              <a:t>…</a:t>
            </a:r>
          </a:p>
          <a:p>
            <a:r>
              <a:rPr lang="en-US" altLang="zh-CN" sz="1600" b="1" dirty="0" err="1" smtClean="0">
                <a:solidFill>
                  <a:srgbClr val="C00000"/>
                </a:solidFill>
              </a:rPr>
              <a:t>Flush_all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(</a:t>
            </a:r>
            <a:r>
              <a:rPr lang="en-US" altLang="zh-CN" sz="1600" b="1" dirty="0">
                <a:solidFill>
                  <a:srgbClr val="C00000"/>
                </a:solidFill>
              </a:rPr>
              <a:t>global win) +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Barrier(COMM_USER_WORLD) +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Win_sync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endParaRPr lang="en-US" altLang="zh-CN" sz="1600" b="1" dirty="0" smtClean="0">
              <a:solidFill>
                <a:srgbClr val="C00000"/>
              </a:solidFill>
            </a:endParaRPr>
          </a:p>
          <a:p>
            <a:endParaRPr lang="en-US" altLang="zh-CN" sz="1600" b="1" dirty="0">
              <a:solidFill>
                <a:srgbClr val="C00000"/>
              </a:solidFill>
            </a:endParaRPr>
          </a:p>
          <a:p>
            <a:endParaRPr lang="en-US" altLang="zh-CN" sz="1600" b="1" dirty="0" smtClean="0">
              <a:solidFill>
                <a:srgbClr val="C00000"/>
              </a:solidFill>
            </a:endParaRPr>
          </a:p>
          <a:p>
            <a:endParaRPr lang="en-US" altLang="zh-CN" sz="1600" b="1" dirty="0">
              <a:solidFill>
                <a:srgbClr val="C00000"/>
              </a:solidFill>
            </a:endParaRPr>
          </a:p>
          <a:p>
            <a:endParaRPr lang="en-US" altLang="zh-CN" sz="1600" b="1" dirty="0" smtClean="0">
              <a:solidFill>
                <a:srgbClr val="C00000"/>
              </a:solidFill>
            </a:endParaRPr>
          </a:p>
          <a:p>
            <a:r>
              <a:rPr lang="en-US" altLang="zh-CN" sz="1600" b="1" dirty="0" err="1" smtClean="0">
                <a:solidFill>
                  <a:srgbClr val="C00000"/>
                </a:solidFill>
              </a:rPr>
              <a:t>Unlock_all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(global win)</a:t>
            </a:r>
          </a:p>
          <a:p>
            <a:r>
              <a:rPr lang="en-US" altLang="zh-CN" sz="1600" dirty="0" err="1" smtClean="0">
                <a:solidFill>
                  <a:srgbClr val="C00000"/>
                </a:solidFill>
              </a:rPr>
              <a:t>Win_free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9832" y="4221088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C00000"/>
                </a:solidFill>
              </a:rPr>
              <a:t>[Performance issue 1]</a:t>
            </a:r>
            <a:r>
              <a:rPr lang="en-US" altLang="zh-CN" sz="1200" dirty="0" smtClean="0">
                <a:solidFill>
                  <a:srgbClr val="C00000"/>
                </a:solidFill>
              </a:rPr>
              <a:t> 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2160" y="4653136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C00000"/>
                </a:solidFill>
              </a:rPr>
              <a:t>[Performance issue 2]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64288" y="4293096"/>
            <a:ext cx="169167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C00000"/>
                </a:solidFill>
              </a:rPr>
              <a:t>[Performance issue 3]</a:t>
            </a:r>
          </a:p>
        </p:txBody>
      </p:sp>
      <p:cxnSp>
        <p:nvCxnSpPr>
          <p:cNvPr id="19" name="直线箭头连接符 18"/>
          <p:cNvCxnSpPr/>
          <p:nvPr/>
        </p:nvCxnSpPr>
        <p:spPr bwMode="auto">
          <a:xfrm>
            <a:off x="6156176" y="4221088"/>
            <a:ext cx="0" cy="43204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3059832" y="4509120"/>
            <a:ext cx="2209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1F497D"/>
                </a:solidFill>
              </a:rPr>
              <a:t>User hint </a:t>
            </a:r>
          </a:p>
          <a:p>
            <a:r>
              <a:rPr lang="en-US" altLang="zh-CN" sz="1400" b="1" dirty="0" smtClean="0">
                <a:solidFill>
                  <a:srgbClr val="1F497D"/>
                </a:solidFill>
              </a:rPr>
              <a:t>MPI_MODE_NOPRECEDE</a:t>
            </a:r>
            <a:r>
              <a:rPr lang="en-US" altLang="zh-CN" sz="1400" dirty="0" smtClean="0">
                <a:solidFill>
                  <a:srgbClr val="1F497D"/>
                </a:solidFill>
              </a:rPr>
              <a:t> avoids it</a:t>
            </a:r>
            <a:endParaRPr kumimoji="1" lang="zh-CN" altLang="en-US" sz="1400" dirty="0">
              <a:solidFill>
                <a:srgbClr val="1F497D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17360" y="491800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1F497D"/>
                </a:solidFill>
              </a:rPr>
              <a:t>User hint </a:t>
            </a:r>
            <a:r>
              <a:rPr lang="en-US" altLang="zh-CN" sz="1400" b="1" dirty="0"/>
              <a:t> </a:t>
            </a:r>
            <a:r>
              <a:rPr lang="en-US" altLang="zh-CN" sz="1400" b="1" dirty="0" smtClean="0"/>
              <a:t>(</a:t>
            </a:r>
            <a:r>
              <a:rPr lang="en-US" altLang="zh-CN" sz="1400" b="1" dirty="0" smtClean="0">
                <a:solidFill>
                  <a:srgbClr val="1F497D"/>
                </a:solidFill>
              </a:rPr>
              <a:t>NOSTORE &amp; </a:t>
            </a:r>
            <a:r>
              <a:rPr lang="en-US" altLang="zh-CN" sz="1400" b="1" dirty="0">
                <a:solidFill>
                  <a:srgbClr val="1F497D"/>
                </a:solidFill>
              </a:rPr>
              <a:t> </a:t>
            </a:r>
            <a:r>
              <a:rPr lang="en-US" altLang="zh-CN" sz="1400" b="1" dirty="0" smtClean="0">
                <a:solidFill>
                  <a:srgbClr val="1F497D"/>
                </a:solidFill>
              </a:rPr>
              <a:t>NOPUT &amp; NOPRECEDE)</a:t>
            </a:r>
            <a:r>
              <a:rPr lang="en-US" altLang="zh-CN" sz="1400" dirty="0" smtClean="0">
                <a:solidFill>
                  <a:srgbClr val="1F497D"/>
                </a:solidFill>
              </a:rPr>
              <a:t> avoids it</a:t>
            </a:r>
            <a:endParaRPr kumimoji="1" lang="zh-CN" altLang="en-US" sz="1400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112529" y="3199170"/>
            <a:ext cx="5688000" cy="2880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095109" y="3933056"/>
            <a:ext cx="5688000" cy="2880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0" y="2060848"/>
            <a:ext cx="2657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C00000"/>
                </a:solidFill>
              </a:rPr>
              <a:t>Performed on user processes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5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899592" y="2492896"/>
            <a:ext cx="7696200" cy="1069975"/>
          </a:xfrm>
        </p:spPr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0B3B7FB8-2D98-B245-81B6-638B34584A4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Asynchronous Progress 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Microbenchmark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NWChem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 Quantum Chemistry Application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4427984" y="4293096"/>
            <a:ext cx="4685213" cy="2308324"/>
            <a:chOff x="4343326" y="3933056"/>
            <a:chExt cx="4769871" cy="2308324"/>
          </a:xfrm>
        </p:grpSpPr>
        <p:sp>
          <p:nvSpPr>
            <p:cNvPr id="8" name="矩形 7"/>
            <p:cNvSpPr/>
            <p:nvPr/>
          </p:nvSpPr>
          <p:spPr>
            <a:xfrm>
              <a:off x="4343326" y="3933056"/>
              <a:ext cx="4769871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2">
                      <a:lumMod val="10000"/>
                    </a:schemeClr>
                  </a:solidFill>
                </a:rPr>
                <a:t>Experimental </a:t>
              </a:r>
              <a:r>
                <a:rPr lang="en-US" altLang="zh-CN" b="1" dirty="0" smtClean="0">
                  <a:solidFill>
                    <a:schemeClr val="bg2">
                      <a:lumMod val="10000"/>
                    </a:schemeClr>
                  </a:solidFill>
                </a:rPr>
                <a:t>Environment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zh-CN" b="1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zh-CN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zh-CN" b="1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zh-CN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endParaRPr lang="en-US" altLang="zh-CN" b="1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</a:rPr>
                <a:t>NERSC's </a:t>
              </a:r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newest 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</a:rPr>
                <a:t>supercomputer *</a:t>
              </a:r>
              <a:endParaRPr lang="en-US" altLang="zh-CN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</a:rPr>
                <a:t>Cray </a:t>
              </a:r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</a:rPr>
                <a:t>XC30</a:t>
              </a:r>
              <a:endParaRPr lang="en-US" altLang="zh-CN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6636" y="3933056"/>
              <a:ext cx="4319179" cy="1660252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835696" y="6525344"/>
            <a:ext cx="5955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*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</a:t>
            </a:r>
            <a:r>
              <a:rPr lang="en-US" altLang="zh-CN" sz="1400" dirty="0" err="1"/>
              <a:t>www.nersc.gov</a:t>
            </a:r>
            <a:r>
              <a:rPr lang="en-US" altLang="zh-CN" sz="1400" dirty="0"/>
              <a:t>/users/computational-systems/</a:t>
            </a:r>
            <a:r>
              <a:rPr lang="en-US" altLang="zh-CN" sz="1400" dirty="0" err="1"/>
              <a:t>edison</a:t>
            </a:r>
            <a:r>
              <a:rPr lang="en-US" altLang="zh-CN" sz="1400" dirty="0"/>
              <a:t>/configuration/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864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Asynchronous </a:t>
            </a:r>
            <a:r>
              <a:rPr lang="en-US" altLang="zh-CN" sz="2400" dirty="0" smtClean="0"/>
              <a:t>Progress </a:t>
            </a:r>
            <a:r>
              <a:rPr lang="en-US" altLang="zh-CN" sz="2400" dirty="0" err="1" smtClean="0"/>
              <a:t>Microbenchmark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22</a:t>
            </a:fld>
            <a:endParaRPr kumimoji="1"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71131"/>
              </p:ext>
            </p:extLst>
          </p:nvPr>
        </p:nvGraphicFramePr>
        <p:xfrm>
          <a:off x="251520" y="1484784"/>
          <a:ext cx="4501730" cy="10058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95796"/>
                <a:gridCol w="1582162"/>
                <a:gridCol w="1523772"/>
              </a:tblGrid>
              <a:tr h="29006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HW-handled</a:t>
                      </a:r>
                      <a:r>
                        <a:rPr lang="en-US" altLang="zh-CN" sz="1600" baseline="0" dirty="0" smtClean="0"/>
                        <a:t> OP</a:t>
                      </a:r>
                      <a:endParaRPr lang="zh-CN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ASYNC.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mode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006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Original</a:t>
                      </a:r>
                      <a:r>
                        <a:rPr lang="en-US" altLang="zh-CN" sz="16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NONE</a:t>
                      </a:r>
                      <a:endParaRPr lang="zh-CN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3"/>
                          </a:solidFill>
                        </a:rPr>
                        <a:t>Thread</a:t>
                      </a:r>
                      <a:endParaRPr lang="zh-CN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  <a:tr h="29006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DMAPP</a:t>
                      </a:r>
                      <a:r>
                        <a:rPr lang="en-US" altLang="zh-CN" sz="1600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mode</a:t>
                      </a:r>
                      <a:endParaRPr lang="zh-CN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Contig</a:t>
                      </a:r>
                      <a:r>
                        <a:rPr lang="en-US" altLang="zh-CN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. PUT/GET</a:t>
                      </a:r>
                      <a:endParaRPr lang="zh-CN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Interrupt</a:t>
                      </a:r>
                      <a:endParaRPr lang="zh-CN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27265" y="836712"/>
            <a:ext cx="404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RMA implementation in </a:t>
            </a:r>
            <a:r>
              <a:rPr lang="en-US" altLang="zh-CN" b="1" dirty="0" smtClean="0">
                <a:solidFill>
                  <a:schemeClr val="tx2"/>
                </a:solidFill>
              </a:rPr>
              <a:t>Cray </a:t>
            </a:r>
            <a:r>
              <a:rPr lang="en-US" altLang="zh-CN" b="1" dirty="0">
                <a:solidFill>
                  <a:schemeClr val="tx2"/>
                </a:solidFill>
              </a:rPr>
              <a:t>MPI </a:t>
            </a:r>
            <a:r>
              <a:rPr lang="en-US" altLang="zh-CN" b="1" dirty="0" smtClean="0">
                <a:solidFill>
                  <a:schemeClr val="tx2"/>
                </a:solidFill>
              </a:rPr>
              <a:t>v6.3.1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3528" y="5796552"/>
            <a:ext cx="39959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AB0005"/>
                </a:solidFill>
              </a:rPr>
              <a:t>Casper provides asynchronous progress for SW-handled ACC.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004048" y="5796552"/>
            <a:ext cx="39604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AB0005"/>
                </a:solidFill>
              </a:rPr>
              <a:t>Casper </a:t>
            </a:r>
            <a:r>
              <a:rPr lang="en-US" altLang="zh-CN" sz="1600" b="1" dirty="0" smtClean="0">
                <a:solidFill>
                  <a:srgbClr val="AB0005"/>
                </a:solidFill>
              </a:rPr>
              <a:t>does not affect the performance of </a:t>
            </a:r>
            <a:r>
              <a:rPr lang="en-US" altLang="zh-CN" sz="1600" b="1" dirty="0" smtClean="0">
                <a:solidFill>
                  <a:srgbClr val="AB0005"/>
                </a:solidFill>
              </a:rPr>
              <a:t>HW PUT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220072" y="1268760"/>
            <a:ext cx="3707904" cy="190742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4000" tIns="72000" rIns="144000" bIns="72000" rtlCol="0">
            <a:spAutoFit/>
          </a:bodyPr>
          <a:lstStyle>
            <a:defPPr>
              <a:defRPr lang="ja-JP"/>
            </a:defPPr>
            <a:lvl1pPr>
              <a:spcBef>
                <a:spcPts val="100"/>
              </a:spcBef>
              <a:defRPr sz="1600" kern="20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err="1">
                <a:solidFill>
                  <a:srgbClr val="151515"/>
                </a:solidFill>
              </a:rPr>
              <a:t>Lock_all</a:t>
            </a:r>
            <a:r>
              <a:rPr lang="en-US" altLang="zh-CN" dirty="0">
                <a:solidFill>
                  <a:srgbClr val="151515"/>
                </a:solidFill>
              </a:rPr>
              <a:t> (win);</a:t>
            </a:r>
          </a:p>
          <a:p>
            <a:r>
              <a:rPr lang="en-US" altLang="zh-CN" dirty="0">
                <a:solidFill>
                  <a:srgbClr val="151515"/>
                </a:solidFill>
              </a:rPr>
              <a:t>for </a:t>
            </a:r>
            <a:r>
              <a:rPr lang="en-US" altLang="zh-CN" dirty="0" smtClean="0">
                <a:solidFill>
                  <a:srgbClr val="151515"/>
                </a:solidFill>
              </a:rPr>
              <a:t>(</a:t>
            </a:r>
            <a:r>
              <a:rPr lang="en-US" altLang="zh-CN" dirty="0" err="1" smtClean="0">
                <a:solidFill>
                  <a:srgbClr val="151515"/>
                </a:solidFill>
              </a:rPr>
              <a:t>dst</a:t>
            </a:r>
            <a:r>
              <a:rPr lang="en-US" altLang="zh-CN" dirty="0" smtClean="0">
                <a:solidFill>
                  <a:srgbClr val="151515"/>
                </a:solidFill>
              </a:rPr>
              <a:t>=</a:t>
            </a:r>
            <a:r>
              <a:rPr lang="en-US" altLang="zh-CN" dirty="0">
                <a:solidFill>
                  <a:srgbClr val="151515"/>
                </a:solidFill>
              </a:rPr>
              <a:t>0; </a:t>
            </a:r>
            <a:r>
              <a:rPr lang="en-US" altLang="zh-CN" dirty="0" err="1" smtClean="0">
                <a:solidFill>
                  <a:srgbClr val="151515"/>
                </a:solidFill>
              </a:rPr>
              <a:t>dst</a:t>
            </a:r>
            <a:r>
              <a:rPr lang="en-US" altLang="zh-CN" dirty="0" smtClean="0">
                <a:solidFill>
                  <a:srgbClr val="151515"/>
                </a:solidFill>
              </a:rPr>
              <a:t>&lt;</a:t>
            </a:r>
            <a:r>
              <a:rPr lang="en-US" altLang="zh-CN" dirty="0" err="1">
                <a:solidFill>
                  <a:srgbClr val="151515"/>
                </a:solidFill>
              </a:rPr>
              <a:t>nproc</a:t>
            </a:r>
            <a:r>
              <a:rPr lang="en-US" altLang="zh-CN" dirty="0">
                <a:solidFill>
                  <a:srgbClr val="151515"/>
                </a:solidFill>
              </a:rPr>
              <a:t>; </a:t>
            </a:r>
            <a:r>
              <a:rPr lang="en-US" altLang="zh-CN" dirty="0" err="1" smtClean="0">
                <a:solidFill>
                  <a:srgbClr val="151515"/>
                </a:solidFill>
              </a:rPr>
              <a:t>dst</a:t>
            </a:r>
            <a:r>
              <a:rPr lang="en-US" altLang="zh-CN" dirty="0" smtClean="0">
                <a:solidFill>
                  <a:srgbClr val="151515"/>
                </a:solidFill>
              </a:rPr>
              <a:t>+</a:t>
            </a:r>
            <a:r>
              <a:rPr lang="en-US" altLang="zh-CN" dirty="0">
                <a:solidFill>
                  <a:srgbClr val="151515"/>
                </a:solidFill>
              </a:rPr>
              <a:t>+) {</a:t>
            </a:r>
          </a:p>
          <a:p>
            <a:pPr lvl="1"/>
            <a:r>
              <a:rPr lang="en-US" altLang="zh-CN" sz="1600" dirty="0">
                <a:solidFill>
                  <a:srgbClr val="151515"/>
                </a:solidFill>
              </a:rPr>
              <a:t>OP</a:t>
            </a:r>
            <a:r>
              <a:rPr lang="en-US" altLang="zh-CN" sz="1600" dirty="0" smtClean="0">
                <a:solidFill>
                  <a:srgbClr val="151515"/>
                </a:solidFill>
              </a:rPr>
              <a:t>(</a:t>
            </a:r>
            <a:r>
              <a:rPr lang="en-US" altLang="zh-CN" sz="1600" dirty="0" err="1" smtClean="0">
                <a:solidFill>
                  <a:srgbClr val="151515"/>
                </a:solidFill>
              </a:rPr>
              <a:t>dst</a:t>
            </a:r>
            <a:r>
              <a:rPr lang="en-US" altLang="zh-CN" sz="1600" dirty="0" smtClean="0">
                <a:solidFill>
                  <a:srgbClr val="151515"/>
                </a:solidFill>
              </a:rPr>
              <a:t>, </a:t>
            </a:r>
            <a:r>
              <a:rPr lang="en-US" altLang="zh-CN" sz="1600" b="1" dirty="0">
                <a:solidFill>
                  <a:srgbClr val="151515"/>
                </a:solidFill>
              </a:rPr>
              <a:t>double</a:t>
            </a:r>
            <a:r>
              <a:rPr lang="en-US" altLang="zh-CN" sz="1600" dirty="0">
                <a:solidFill>
                  <a:srgbClr val="151515"/>
                </a:solidFill>
              </a:rPr>
              <a:t>, </a:t>
            </a:r>
            <a:r>
              <a:rPr lang="en-US" altLang="zh-CN" sz="1600" b="1" dirty="0" err="1">
                <a:solidFill>
                  <a:srgbClr val="151515"/>
                </a:solidFill>
              </a:rPr>
              <a:t>cnt</a:t>
            </a:r>
            <a:r>
              <a:rPr lang="en-US" altLang="zh-CN" sz="1600" b="1" dirty="0">
                <a:solidFill>
                  <a:srgbClr val="151515"/>
                </a:solidFill>
              </a:rPr>
              <a:t> = </a:t>
            </a:r>
            <a:r>
              <a:rPr lang="en-US" altLang="zh-CN" sz="1600" b="1" dirty="0" smtClean="0">
                <a:solidFill>
                  <a:srgbClr val="151515"/>
                </a:solidFill>
              </a:rPr>
              <a:t>1</a:t>
            </a:r>
            <a:r>
              <a:rPr lang="en-US" altLang="zh-CN" sz="1600" dirty="0" smtClean="0">
                <a:solidFill>
                  <a:srgbClr val="151515"/>
                </a:solidFill>
              </a:rPr>
              <a:t>, win)</a:t>
            </a:r>
            <a:r>
              <a:rPr lang="en-US" altLang="zh-CN" sz="1600" dirty="0">
                <a:solidFill>
                  <a:srgbClr val="151515"/>
                </a:solidFill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151515"/>
                </a:solidFill>
              </a:rPr>
              <a:t>Flush</a:t>
            </a:r>
            <a:r>
              <a:rPr lang="en-US" altLang="zh-CN" sz="1600" dirty="0" smtClean="0">
                <a:solidFill>
                  <a:srgbClr val="151515"/>
                </a:solidFill>
              </a:rPr>
              <a:t>(</a:t>
            </a:r>
            <a:r>
              <a:rPr lang="en-US" altLang="zh-CN" sz="1600" dirty="0" err="1" smtClean="0">
                <a:solidFill>
                  <a:srgbClr val="151515"/>
                </a:solidFill>
              </a:rPr>
              <a:t>dst</a:t>
            </a:r>
            <a:r>
              <a:rPr lang="en-US" altLang="zh-CN" sz="1600" dirty="0" smtClean="0">
                <a:solidFill>
                  <a:srgbClr val="151515"/>
                </a:solidFill>
              </a:rPr>
              <a:t>, win);</a:t>
            </a:r>
            <a:endParaRPr lang="en-US" altLang="zh-CN" sz="1600" dirty="0">
              <a:solidFill>
                <a:srgbClr val="151515"/>
              </a:solidFill>
            </a:endParaRPr>
          </a:p>
          <a:p>
            <a:pPr lvl="1"/>
            <a:r>
              <a:rPr lang="en-US" altLang="zh-CN" sz="1600" b="1" dirty="0" smtClean="0">
                <a:solidFill>
                  <a:srgbClr val="151515"/>
                </a:solidFill>
              </a:rPr>
              <a:t>busy </a:t>
            </a:r>
            <a:r>
              <a:rPr lang="en-US" altLang="zh-CN" sz="1600" b="1" dirty="0">
                <a:solidFill>
                  <a:srgbClr val="151515"/>
                </a:solidFill>
              </a:rPr>
              <a:t>wait </a:t>
            </a:r>
            <a:r>
              <a:rPr lang="en-US" altLang="zh-CN" sz="1600" b="1" dirty="0">
                <a:solidFill>
                  <a:srgbClr val="151515"/>
                </a:solidFill>
              </a:rPr>
              <a:t>100us</a:t>
            </a:r>
            <a:r>
              <a:rPr lang="en-US" altLang="zh-CN" sz="1600" b="1" dirty="0" smtClean="0">
                <a:solidFill>
                  <a:srgbClr val="151515"/>
                </a:solidFill>
              </a:rPr>
              <a:t>; </a:t>
            </a: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</a:rPr>
              <a:t>/*computing*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endParaRPr lang="en-US" altLang="zh-CN" sz="1600" dirty="0">
              <a:solidFill>
                <a:srgbClr val="151515"/>
              </a:solidFill>
            </a:endParaRPr>
          </a:p>
          <a:p>
            <a:r>
              <a:rPr lang="en-US" altLang="zh-CN" dirty="0">
                <a:solidFill>
                  <a:srgbClr val="151515"/>
                </a:solidFill>
              </a:rPr>
              <a:t>}</a:t>
            </a:r>
            <a:endParaRPr lang="en-US" altLang="zh-CN" dirty="0">
              <a:solidFill>
                <a:srgbClr val="151515"/>
              </a:solidFill>
            </a:endParaRPr>
          </a:p>
          <a:p>
            <a:r>
              <a:rPr lang="en-US" altLang="zh-CN" dirty="0" err="1">
                <a:solidFill>
                  <a:srgbClr val="151515"/>
                </a:solidFill>
              </a:rPr>
              <a:t>Unlock_all</a:t>
            </a:r>
            <a:r>
              <a:rPr lang="en-US" altLang="zh-CN" dirty="0">
                <a:solidFill>
                  <a:srgbClr val="151515"/>
                </a:solidFill>
              </a:rPr>
              <a:t> (win</a:t>
            </a:r>
            <a:r>
              <a:rPr lang="en-US" altLang="zh-CN" dirty="0">
                <a:solidFill>
                  <a:srgbClr val="151515"/>
                </a:solidFill>
              </a:rPr>
              <a:t>)</a:t>
            </a:r>
            <a:endParaRPr lang="zh-CN" altLang="en-US" dirty="0">
              <a:solidFill>
                <a:srgbClr val="151515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00192" y="836712"/>
            <a:ext cx="149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Test scenario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4824000" y="3501008"/>
            <a:ext cx="4320000" cy="2340000"/>
            <a:chOff x="5004048" y="4149080"/>
            <a:chExt cx="3672408" cy="2016024"/>
          </a:xfrm>
        </p:grpSpPr>
        <p:sp>
          <p:nvSpPr>
            <p:cNvPr id="28" name="文本框 27"/>
            <p:cNvSpPr txBox="1"/>
            <p:nvPr/>
          </p:nvSpPr>
          <p:spPr>
            <a:xfrm>
              <a:off x="5076056" y="4149080"/>
              <a:ext cx="36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 smtClean="0"/>
                <a:t>PUT on Cray XC30 (HW in DMAPP mode)</a:t>
              </a:r>
              <a:endParaRPr kumimoji="1" lang="zh-CN" altLang="en-US" sz="1400" b="1" dirty="0"/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5004048" y="4365104"/>
              <a:ext cx="3600001" cy="1800000"/>
              <a:chOff x="4932040" y="3212976"/>
              <a:chExt cx="3600001" cy="1800000"/>
            </a:xfrm>
          </p:grpSpPr>
          <p:graphicFrame>
            <p:nvGraphicFramePr>
              <p:cNvPr id="30" name="图表 2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6453975"/>
                  </p:ext>
                </p:extLst>
              </p:nvPr>
            </p:nvGraphicFramePr>
            <p:xfrm>
              <a:off x="4932040" y="3212976"/>
              <a:ext cx="3600001" cy="18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1" name="文本框 30"/>
              <p:cNvSpPr txBox="1"/>
              <p:nvPr/>
            </p:nvSpPr>
            <p:spPr>
              <a:xfrm>
                <a:off x="6006292" y="3747717"/>
                <a:ext cx="1224136" cy="19521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rgbClr val="151515"/>
                    </a:solidFill>
                  </a:rPr>
                  <a:t>DMAPP (HW PUT)</a:t>
                </a:r>
                <a:endParaRPr kumimoji="1" lang="zh-CN" altLang="en-US" sz="1000" b="1" dirty="0">
                  <a:solidFill>
                    <a:srgbClr val="151515"/>
                  </a:solidFill>
                </a:endParaRPr>
              </a:p>
            </p:txBody>
          </p:sp>
        </p:grpSp>
      </p:grpSp>
      <p:grpSp>
        <p:nvGrpSpPr>
          <p:cNvPr id="32" name="组 31"/>
          <p:cNvGrpSpPr/>
          <p:nvPr/>
        </p:nvGrpSpPr>
        <p:grpSpPr>
          <a:xfrm>
            <a:off x="199076" y="3501008"/>
            <a:ext cx="4320000" cy="2339999"/>
            <a:chOff x="611560" y="4149080"/>
            <a:chExt cx="3600000" cy="2016023"/>
          </a:xfrm>
        </p:grpSpPr>
        <p:sp>
          <p:nvSpPr>
            <p:cNvPr id="33" name="文本框 32"/>
            <p:cNvSpPr txBox="1"/>
            <p:nvPr/>
          </p:nvSpPr>
          <p:spPr>
            <a:xfrm>
              <a:off x="1115616" y="4149080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/>
                <a:t>Accumulate on Cray XC30 (SW)</a:t>
              </a:r>
              <a:endParaRPr kumimoji="1" lang="zh-CN" altLang="en-US" sz="1400" b="1" dirty="0"/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611560" y="4365103"/>
              <a:ext cx="3600000" cy="1800000"/>
              <a:chOff x="395536" y="3212975"/>
              <a:chExt cx="3600000" cy="1800000"/>
            </a:xfrm>
          </p:grpSpPr>
          <p:graphicFrame>
            <p:nvGraphicFramePr>
              <p:cNvPr id="35" name="图表 3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52515797"/>
                  </p:ext>
                </p:extLst>
              </p:nvPr>
            </p:nvGraphicFramePr>
            <p:xfrm>
              <a:off x="395536" y="3212975"/>
              <a:ext cx="3600000" cy="18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6" name="文本框 35"/>
              <p:cNvSpPr txBox="1"/>
              <p:nvPr/>
            </p:nvSpPr>
            <p:spPr>
              <a:xfrm>
                <a:off x="1496683" y="3753242"/>
                <a:ext cx="1500167" cy="19521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rgbClr val="151515"/>
                    </a:solidFill>
                  </a:rPr>
                  <a:t>DMAPP (Interrupt-based </a:t>
                </a:r>
                <a:r>
                  <a:rPr lang="en-US" altLang="zh-CN" sz="1000" b="1" dirty="0" err="1" smtClean="0">
                    <a:solidFill>
                      <a:srgbClr val="151515"/>
                    </a:solidFill>
                  </a:rPr>
                  <a:t>async</a:t>
                </a:r>
                <a:r>
                  <a:rPr lang="en-US" altLang="zh-CN" sz="1000" b="1" dirty="0" smtClean="0">
                    <a:solidFill>
                      <a:srgbClr val="151515"/>
                    </a:solidFill>
                  </a:rPr>
                  <a:t>)</a:t>
                </a:r>
                <a:endParaRPr kumimoji="1" lang="zh-CN" altLang="en-US" sz="1000" b="1" dirty="0">
                  <a:solidFill>
                    <a:srgbClr val="15151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151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500" dirty="0" err="1" smtClean="0">
                <a:solidFill>
                  <a:srgbClr val="4F81BD">
                    <a:lumMod val="50000"/>
                  </a:srgbClr>
                </a:solidFill>
              </a:rPr>
              <a:t>NWChem</a:t>
            </a:r>
            <a:r>
              <a:rPr lang="en-US" altLang="zh-CN" sz="2500" dirty="0" smtClean="0">
                <a:solidFill>
                  <a:srgbClr val="4F81BD">
                    <a:lumMod val="50000"/>
                  </a:srgbClr>
                </a:solidFill>
              </a:rPr>
              <a:t> </a:t>
            </a:r>
            <a:r>
              <a:rPr lang="en-US" altLang="zh-CN" sz="2500" dirty="0" smtClean="0">
                <a:solidFill>
                  <a:srgbClr val="4F81BD">
                    <a:lumMod val="50000"/>
                  </a:srgbClr>
                </a:solidFill>
              </a:rPr>
              <a:t>Quantum Chemistry Application (1)</a:t>
            </a:r>
            <a:endParaRPr kumimoji="1" lang="zh-CN" altLang="en-US" sz="25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5915000" cy="5343871"/>
          </a:xfrm>
        </p:spPr>
        <p:txBody>
          <a:bodyPr/>
          <a:lstStyle/>
          <a:p>
            <a:r>
              <a:rPr lang="en-US" altLang="zh-CN" sz="2000" dirty="0" smtClean="0"/>
              <a:t>Computational </a:t>
            </a:r>
            <a:r>
              <a:rPr lang="en-US" altLang="zh-CN" sz="2000" dirty="0"/>
              <a:t>chemistry application suite composed of many types of simulation </a:t>
            </a:r>
            <a:r>
              <a:rPr lang="en-US" altLang="zh-CN" sz="2000" dirty="0" smtClean="0"/>
              <a:t>capabilities.</a:t>
            </a:r>
            <a:endParaRPr lang="en-US" altLang="zh-CN" sz="2000" dirty="0"/>
          </a:p>
          <a:p>
            <a:r>
              <a:rPr lang="en-US" altLang="zh-CN" sz="2000" b="1" dirty="0" smtClean="0"/>
              <a:t>ARMCI</a:t>
            </a:r>
            <a:r>
              <a:rPr lang="en-US" altLang="zh-CN" sz="2000" b="1" dirty="0"/>
              <a:t>-</a:t>
            </a:r>
            <a:r>
              <a:rPr lang="en-US" altLang="zh-CN" sz="2000" b="1" dirty="0" smtClean="0"/>
              <a:t>MPI</a:t>
            </a:r>
            <a:r>
              <a:rPr lang="en-US" altLang="zh-CN" sz="2000" dirty="0" smtClean="0"/>
              <a:t> (Portable implementation of </a:t>
            </a:r>
            <a:r>
              <a:rPr lang="en-US" altLang="zh-CN" sz="2000" b="1" dirty="0" smtClean="0"/>
              <a:t>Global Arrays over </a:t>
            </a:r>
            <a:r>
              <a:rPr lang="en-US" altLang="zh-CN" sz="2000" b="1" dirty="0"/>
              <a:t>MPI </a:t>
            </a:r>
            <a:r>
              <a:rPr lang="en-US" altLang="zh-CN" sz="2000" b="1" dirty="0" smtClean="0"/>
              <a:t>RMA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r>
              <a:rPr lang="en-US" altLang="zh-CN" sz="2000" dirty="0" smtClean="0"/>
              <a:t>Focus on most </a:t>
            </a:r>
            <a:r>
              <a:rPr lang="en-US" altLang="zh-CN" sz="2000" dirty="0"/>
              <a:t>common </a:t>
            </a:r>
            <a:r>
              <a:rPr lang="en-US" altLang="zh-CN" sz="2000" dirty="0" smtClean="0"/>
              <a:t>used </a:t>
            </a:r>
            <a:r>
              <a:rPr lang="en-US" altLang="zh-CN" sz="2000" b="1" dirty="0" smtClean="0"/>
              <a:t>CC (</a:t>
            </a:r>
            <a:r>
              <a:rPr lang="en-US" altLang="zh-CN" sz="2000" b="1" dirty="0"/>
              <a:t>coupled-</a:t>
            </a:r>
            <a:r>
              <a:rPr lang="en-US" altLang="zh-CN" sz="2000" b="1" dirty="0" smtClean="0"/>
              <a:t>cluster) </a:t>
            </a:r>
            <a:r>
              <a:rPr lang="en-US" altLang="zh-CN" sz="2000" b="1" dirty="0"/>
              <a:t>simulations </a:t>
            </a:r>
            <a:r>
              <a:rPr lang="en-US" altLang="zh-CN" sz="2000" dirty="0"/>
              <a:t>in a C</a:t>
            </a:r>
            <a:r>
              <a:rPr lang="en-US" altLang="zh-CN" sz="2000" baseline="-25000" dirty="0"/>
              <a:t>20 </a:t>
            </a:r>
            <a:r>
              <a:rPr lang="en-US" altLang="zh-CN" sz="2000" dirty="0" smtClean="0"/>
              <a:t>molecules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052736"/>
            <a:ext cx="2292254" cy="172819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61297"/>
              </p:ext>
            </p:extLst>
          </p:nvPr>
        </p:nvGraphicFramePr>
        <p:xfrm>
          <a:off x="683568" y="3789040"/>
          <a:ext cx="110378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928"/>
                <a:gridCol w="367928"/>
                <a:gridCol w="36792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20594"/>
              </p:ext>
            </p:extLst>
          </p:nvPr>
        </p:nvGraphicFramePr>
        <p:xfrm>
          <a:off x="2339752" y="3789040"/>
          <a:ext cx="1103784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67928"/>
                <a:gridCol w="367928"/>
                <a:gridCol w="36792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D7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D7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D7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AC2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47969"/>
              </p:ext>
            </p:extLst>
          </p:nvPr>
        </p:nvGraphicFramePr>
        <p:xfrm>
          <a:off x="4139952" y="3789040"/>
          <a:ext cx="1103784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7928"/>
                <a:gridCol w="367928"/>
                <a:gridCol w="36792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2B3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827584" y="4005064"/>
            <a:ext cx="4824536" cy="2160240"/>
            <a:chOff x="827584" y="4005064"/>
            <a:chExt cx="4824536" cy="2160240"/>
          </a:xfrm>
        </p:grpSpPr>
        <p:sp>
          <p:nvSpPr>
            <p:cNvPr id="8" name="乘 7"/>
            <p:cNvSpPr/>
            <p:nvPr/>
          </p:nvSpPr>
          <p:spPr bwMode="auto">
            <a:xfrm>
              <a:off x="1907704" y="4221088"/>
              <a:ext cx="360040" cy="288032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等于 11"/>
            <p:cNvSpPr/>
            <p:nvPr/>
          </p:nvSpPr>
          <p:spPr bwMode="auto">
            <a:xfrm>
              <a:off x="3635896" y="4221088"/>
              <a:ext cx="360040" cy="216024"/>
            </a:xfrm>
            <a:prstGeom prst="mathEqua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899592" y="5301208"/>
              <a:ext cx="4320480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475656" y="5589240"/>
              <a:ext cx="360040" cy="3600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8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0" lang="zh-CN" altLang="en-US" sz="1600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483768" y="5589240"/>
              <a:ext cx="360040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979536" y="5589240"/>
              <a:ext cx="360040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" name="乘 17"/>
            <p:cNvSpPr/>
            <p:nvPr/>
          </p:nvSpPr>
          <p:spPr bwMode="auto">
            <a:xfrm>
              <a:off x="1979712" y="5602608"/>
              <a:ext cx="360040" cy="288032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" name="等于 18"/>
            <p:cNvSpPr/>
            <p:nvPr/>
          </p:nvSpPr>
          <p:spPr bwMode="auto">
            <a:xfrm>
              <a:off x="3275856" y="5661248"/>
              <a:ext cx="360040" cy="216024"/>
            </a:xfrm>
            <a:prstGeom prst="mathEqual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1" name="直线箭头连接符 20"/>
            <p:cNvCxnSpPr>
              <a:endCxn id="15" idx="0"/>
            </p:cNvCxnSpPr>
            <p:nvPr/>
          </p:nvCxnSpPr>
          <p:spPr bwMode="auto">
            <a:xfrm>
              <a:off x="827584" y="4005064"/>
              <a:ext cx="828092" cy="1584176"/>
            </a:xfrm>
            <a:prstGeom prst="straightConnector1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2" name="直线箭头连接符 21"/>
            <p:cNvCxnSpPr>
              <a:endCxn id="16" idx="0"/>
            </p:cNvCxnSpPr>
            <p:nvPr/>
          </p:nvCxnSpPr>
          <p:spPr bwMode="auto">
            <a:xfrm>
              <a:off x="2483768" y="4077072"/>
              <a:ext cx="180020" cy="151216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26" name="直线箭头连接符 25"/>
            <p:cNvCxnSpPr>
              <a:stCxn id="17" idx="0"/>
            </p:cNvCxnSpPr>
            <p:nvPr/>
          </p:nvCxnSpPr>
          <p:spPr bwMode="auto">
            <a:xfrm flipV="1">
              <a:off x="4159556" y="4130842"/>
              <a:ext cx="145076" cy="145839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sp>
          <p:nvSpPr>
            <p:cNvPr id="28" name="文本框 27"/>
            <p:cNvSpPr txBox="1"/>
            <p:nvPr/>
          </p:nvSpPr>
          <p:spPr>
            <a:xfrm>
              <a:off x="4283968" y="5013176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/>
                  </a:solidFill>
                </a:rPr>
                <a:t>A</a:t>
              </a:r>
              <a:r>
                <a:rPr kumimoji="1" lang="en-US" altLang="zh-CN" dirty="0" smtClean="0">
                  <a:solidFill>
                    <a:schemeClr val="accent3"/>
                  </a:solidFill>
                </a:rPr>
                <a:t>ccumulate block c</a:t>
              </a:r>
              <a:endParaRPr kumimoji="1"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27784" y="494116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GET</a:t>
              </a:r>
            </a:p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r>
                <a:rPr kumimoji="1"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lock b</a:t>
              </a:r>
              <a:endParaRPr kumimoji="1"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47664" y="4941168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GET block a</a:t>
              </a:r>
              <a:endParaRPr kumimoji="1"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475656" y="6165304"/>
            <a:ext cx="286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Perform DGEMM in local buffer </a:t>
            </a:r>
            <a:endParaRPr kumimoji="1"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012160" y="6165304"/>
            <a:ext cx="2649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Get-Compute-Update model</a:t>
            </a:r>
            <a:endParaRPr kumimoji="1" lang="zh-CN" altLang="en-US" sz="1600" b="1" dirty="0"/>
          </a:p>
        </p:txBody>
      </p:sp>
      <p:grpSp>
        <p:nvGrpSpPr>
          <p:cNvPr id="36" name="组 35"/>
          <p:cNvGrpSpPr/>
          <p:nvPr/>
        </p:nvGrpSpPr>
        <p:grpSpPr>
          <a:xfrm>
            <a:off x="5868144" y="3429000"/>
            <a:ext cx="3020968" cy="2723035"/>
            <a:chOff x="5724128" y="3356992"/>
            <a:chExt cx="2624728" cy="2723035"/>
          </a:xfrm>
        </p:grpSpPr>
        <p:sp>
          <p:nvSpPr>
            <p:cNvPr id="37" name="矩形 36"/>
            <p:cNvSpPr/>
            <p:nvPr/>
          </p:nvSpPr>
          <p:spPr bwMode="auto">
            <a:xfrm>
              <a:off x="6156176" y="4797152"/>
              <a:ext cx="1152128" cy="3199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24128" y="3356992"/>
              <a:ext cx="2624728" cy="2723035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44000" tIns="72000" rIns="144000" bIns="72000" rtlCol="0">
              <a:spAutoFit/>
            </a:bodyPr>
            <a:lstStyle>
              <a:defPPr>
                <a:defRPr lang="zh-CN"/>
              </a:defPPr>
              <a:lvl1pPr>
                <a:spcBef>
                  <a:spcPts val="100"/>
                </a:spcBef>
                <a:defRPr kumimoji="1" sz="1600" kern="2000">
                  <a:solidFill>
                    <a:srgbClr val="800000"/>
                  </a:solidFill>
                  <a:latin typeface="Arial"/>
                  <a:cs typeface="Arial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for </a:t>
              </a:r>
              <a:r>
                <a:rPr lang="en-US" altLang="zh-CN" dirty="0" err="1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 in I blocks:</a:t>
              </a:r>
            </a:p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  for j in J blocks:</a:t>
              </a:r>
            </a:p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     for k in K blocks:</a:t>
              </a:r>
            </a:p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en-US" altLang="zh-CN" b="1" dirty="0">
                  <a:solidFill>
                    <a:schemeClr val="tx2"/>
                  </a:solidFill>
                </a:rPr>
                <a:t>GET</a:t>
              </a:r>
              <a:r>
                <a:rPr lang="en-US" altLang="zh-CN" dirty="0">
                  <a:solidFill>
                    <a:schemeClr val="tx2"/>
                  </a:solidFill>
                </a:rPr>
                <a:t> block a from A</a:t>
              </a:r>
            </a:p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        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GET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 block b from B</a:t>
              </a:r>
            </a:p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en-US" altLang="zh-CN" b="1" dirty="0">
                  <a:solidFill>
                    <a:srgbClr val="FF0000"/>
                  </a:solidFill>
                </a:rPr>
                <a:t>c += a *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b </a:t>
              </a:r>
              <a:r>
                <a:rPr lang="en-US" altLang="zh-CN" b="1" dirty="0" smtClean="0">
                  <a:solidFill>
                    <a:schemeClr val="accent4">
                      <a:lumMod val="50000"/>
                    </a:schemeClr>
                  </a:solidFill>
                </a:rPr>
                <a:t>/*computing*/</a:t>
              </a:r>
              <a:endParaRPr lang="en-US" altLang="zh-CN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      end do </a:t>
              </a:r>
            </a:p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      </a:t>
              </a:r>
              <a:r>
                <a:rPr lang="en-US" altLang="zh-CN" b="1" dirty="0">
                  <a:solidFill>
                    <a:schemeClr val="accent3"/>
                  </a:solidFill>
                </a:rPr>
                <a:t>ACC</a:t>
              </a:r>
              <a:r>
                <a:rPr lang="en-US" altLang="zh-CN" dirty="0">
                  <a:solidFill>
                    <a:schemeClr val="accent3"/>
                  </a:solidFill>
                </a:rPr>
                <a:t> block c to C</a:t>
              </a:r>
            </a:p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  end do</a:t>
              </a:r>
            </a:p>
            <a:p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end do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97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2074"/>
          </a:xfrm>
        </p:spPr>
        <p:txBody>
          <a:bodyPr/>
          <a:lstStyle/>
          <a:p>
            <a:r>
              <a:rPr kumimoji="1" lang="en-US" altLang="zh-CN" sz="2500" dirty="0"/>
              <a:t>Evaluation 2. </a:t>
            </a:r>
            <a:r>
              <a:rPr kumimoji="1" lang="en-US" altLang="zh-CN" sz="2500" dirty="0" err="1"/>
              <a:t>NWChem</a:t>
            </a:r>
            <a:r>
              <a:rPr kumimoji="1" lang="en-US" altLang="zh-CN" sz="2500" dirty="0"/>
              <a:t> Quantum Chemistry </a:t>
            </a:r>
            <a:r>
              <a:rPr kumimoji="1" lang="en-US" altLang="zh-CN" sz="2500" dirty="0" smtClean="0"/>
              <a:t>Application (2)</a:t>
            </a:r>
            <a:endParaRPr kumimoji="1" lang="zh-CN" altLang="en-US" sz="25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17824" y="6165304"/>
            <a:ext cx="5126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AB0005"/>
                </a:solidFill>
              </a:rPr>
              <a:t>More </a:t>
            </a:r>
            <a:r>
              <a:rPr lang="en-US" altLang="zh-CN" sz="1600" b="1" dirty="0" smtClean="0">
                <a:solidFill>
                  <a:srgbClr val="AB0005"/>
                </a:solidFill>
              </a:rPr>
              <a:t>compute-intensive than CCSD, more improvement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48105" y="3212976"/>
            <a:ext cx="449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AB0005"/>
                </a:solidFill>
              </a:rPr>
              <a:t>Casper ASYNC. Progress helps CCSD performance</a:t>
            </a:r>
            <a:endParaRPr lang="en-US" altLang="zh-CN" sz="1600" b="1" dirty="0">
              <a:solidFill>
                <a:srgbClr val="AB0005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96027"/>
              </p:ext>
            </p:extLst>
          </p:nvPr>
        </p:nvGraphicFramePr>
        <p:xfrm>
          <a:off x="323528" y="3785200"/>
          <a:ext cx="4392488" cy="2164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44216"/>
                <a:gridCol w="1224136"/>
                <a:gridCol w="1224136"/>
              </a:tblGrid>
              <a:tr h="29006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COMP.</a:t>
                      </a:r>
                      <a:endParaRPr lang="zh-CN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# ASYNC.</a:t>
                      </a:r>
                      <a:endParaRPr lang="zh-CN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006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Original</a:t>
                      </a:r>
                      <a:r>
                        <a:rPr lang="en-US" altLang="zh-CN" sz="16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zh-CN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29006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</a:rPr>
                        <a:t>Casper</a:t>
                      </a:r>
                      <a:endParaRPr lang="zh-CN" altLang="en-US" sz="16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</a:rPr>
                        <a:t>20</a:t>
                      </a:r>
                      <a:endParaRPr lang="zh-CN" altLang="en-US" sz="16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501013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3"/>
                          </a:solidFill>
                        </a:rPr>
                        <a:t>Thread-ASYNC (</a:t>
                      </a:r>
                      <a:r>
                        <a:rPr kumimoji="1" lang="en-US" altLang="zh-CN" sz="1600" b="1" dirty="0" smtClean="0">
                          <a:solidFill>
                            <a:schemeClr val="accent3"/>
                          </a:solidFill>
                        </a:rPr>
                        <a:t>oversubscribed</a:t>
                      </a:r>
                      <a:r>
                        <a:rPr lang="en-US" altLang="zh-CN" sz="1600" b="1" dirty="0" smtClean="0">
                          <a:solidFill>
                            <a:schemeClr val="accent3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3"/>
                          </a:solidFill>
                        </a:rPr>
                        <a:t>24</a:t>
                      </a:r>
                      <a:endParaRPr lang="zh-CN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3"/>
                          </a:solidFill>
                        </a:rPr>
                        <a:t>24</a:t>
                      </a:r>
                      <a:endParaRPr lang="zh-CN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  <a:tr h="501013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Thread-ASYNC (</a:t>
                      </a:r>
                      <a:r>
                        <a:rPr kumimoji="1" lang="en-US" altLang="zh-CN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dedicated </a:t>
                      </a:r>
                      <a:r>
                        <a:rPr lang="en-US" altLang="zh-CN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zh-CN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zh-CN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619672" y="3281144"/>
            <a:ext cx="188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Cor</a:t>
            </a:r>
            <a:r>
              <a:rPr lang="en-US" altLang="zh-CN" b="1" i="1" dirty="0" smtClean="0"/>
              <a:t>e deployment</a:t>
            </a:r>
            <a:endParaRPr kumimoji="1" lang="zh-CN" altLang="en-US" b="1" i="1" dirty="0"/>
          </a:p>
        </p:txBody>
      </p:sp>
      <p:grpSp>
        <p:nvGrpSpPr>
          <p:cNvPr id="9" name="组 8"/>
          <p:cNvGrpSpPr/>
          <p:nvPr/>
        </p:nvGrpSpPr>
        <p:grpSpPr>
          <a:xfrm>
            <a:off x="539552" y="980728"/>
            <a:ext cx="2513067" cy="2304000"/>
            <a:chOff x="539552" y="980728"/>
            <a:chExt cx="2513067" cy="2304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alphaModFix amt="42000"/>
            </a:blip>
            <a:stretch>
              <a:fillRect/>
            </a:stretch>
          </p:blipFill>
          <p:spPr>
            <a:xfrm>
              <a:off x="539552" y="980728"/>
              <a:ext cx="2513067" cy="23040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115616" y="1916832"/>
              <a:ext cx="1367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i="1" dirty="0" smtClean="0">
                  <a:solidFill>
                    <a:schemeClr val="bg1"/>
                  </a:solidFill>
                </a:rPr>
                <a:t>Carbon C</a:t>
              </a:r>
              <a:r>
                <a:rPr kumimoji="1" lang="en-US" altLang="zh-CN" sz="2000" b="1" i="1" baseline="-25000" dirty="0" smtClean="0">
                  <a:solidFill>
                    <a:schemeClr val="bg1"/>
                  </a:solidFill>
                </a:rPr>
                <a:t>20</a:t>
              </a:r>
              <a:endParaRPr kumimoji="1" lang="zh-CN" altLang="en-US" sz="2000" b="1" i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893441"/>
            <a:ext cx="5194920" cy="5343871"/>
          </a:xfrm>
        </p:spPr>
        <p:txBody>
          <a:bodyPr/>
          <a:lstStyle/>
          <a:p>
            <a:r>
              <a:rPr lang="en-US" altLang="zh-CN" sz="2000" dirty="0" smtClean="0"/>
              <a:t>Input data file : tce_c20_triplet 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zh-CN" sz="2000" dirty="0" smtClean="0"/>
              <a:t>Platform Configuration: </a:t>
            </a:r>
            <a:endParaRPr lang="en-US" altLang="zh-CN" sz="2000" dirty="0" smtClean="0"/>
          </a:p>
          <a:p>
            <a:pPr marL="541338" lvl="1" indent="-279400"/>
            <a:r>
              <a:rPr lang="en-US" altLang="zh-CN" sz="1800" dirty="0" smtClean="0"/>
              <a:t>12</a:t>
            </a:r>
            <a:r>
              <a:rPr lang="en-US" altLang="zh-CN" sz="1800" dirty="0"/>
              <a:t>-core Intel "Ivy Bridge" 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24 cores per node</a:t>
            </a:r>
            <a:r>
              <a:rPr lang="en-US" altLang="zh-CN" sz="1800" dirty="0" smtClean="0"/>
              <a:t>)</a:t>
            </a:r>
          </a:p>
          <a:p>
            <a:pPr lvl="1"/>
            <a:endParaRPr kumimoji="1" lang="zh-CN" altLang="en-US" sz="1800" dirty="0"/>
          </a:p>
        </p:txBody>
      </p:sp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05604"/>
              </p:ext>
            </p:extLst>
          </p:nvPr>
        </p:nvGraphicFramePr>
        <p:xfrm>
          <a:off x="5076056" y="3717032"/>
          <a:ext cx="3960000" cy="2447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796136" y="764704"/>
            <a:ext cx="2560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smtClean="0"/>
              <a:t>CCSD iteration in CCSD task</a:t>
            </a:r>
            <a:endParaRPr kumimoji="1" lang="zh-CN" altLang="en-US" sz="16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6084168" y="3717032"/>
            <a:ext cx="250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 smtClean="0"/>
              <a:t>(T) </a:t>
            </a:r>
            <a:r>
              <a:rPr lang="en-US" altLang="zh-CN" sz="1600" b="1" i="1" dirty="0"/>
              <a:t>p</a:t>
            </a:r>
            <a:r>
              <a:rPr lang="en-US" altLang="zh-CN" sz="1600" b="1" i="1" dirty="0" smtClean="0"/>
              <a:t>ortion in CCSD (T) task </a:t>
            </a:r>
            <a:endParaRPr kumimoji="1" lang="zh-CN" altLang="en-US" sz="1600" i="1" dirty="0"/>
          </a:p>
        </p:txBody>
      </p:sp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500332"/>
              </p:ext>
            </p:extLst>
          </p:nvPr>
        </p:nvGraphicFramePr>
        <p:xfrm>
          <a:off x="5076056" y="1067005"/>
          <a:ext cx="3960000" cy="214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092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 smtClean="0"/>
              <a:t>MPI RMA communication is </a:t>
            </a:r>
            <a:r>
              <a:rPr kumimoji="1" lang="en-US" altLang="zh-CN" sz="2000" b="1" dirty="0">
                <a:solidFill>
                  <a:srgbClr val="1F497D"/>
                </a:solidFill>
              </a:rPr>
              <a:t>not truly one-</a:t>
            </a:r>
            <a:r>
              <a:rPr kumimoji="1" lang="en-US" altLang="zh-CN" sz="2000" b="1" dirty="0" smtClean="0">
                <a:solidFill>
                  <a:srgbClr val="1F497D"/>
                </a:solidFill>
              </a:rPr>
              <a:t>sided</a:t>
            </a:r>
            <a:endParaRPr kumimoji="1" lang="en-US" altLang="zh-CN" sz="2000" b="1" dirty="0"/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till 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need asynchronous progress</a:t>
            </a:r>
            <a:endParaRPr kumimoji="1" lang="en-US" altLang="zh-CN" b="1" dirty="0"/>
          </a:p>
          <a:p>
            <a:pPr lvl="1"/>
            <a:r>
              <a:rPr kumimoji="1" lang="en-US" altLang="zh-CN" dirty="0" smtClean="0"/>
              <a:t>Additional overhead in thread / interrupt-based approaches</a:t>
            </a:r>
          </a:p>
          <a:p>
            <a:r>
              <a:rPr lang="en-US" altLang="zh-CN" sz="2000" dirty="0" smtClean="0"/>
              <a:t>Multi</a:t>
            </a:r>
            <a:r>
              <a:rPr lang="en-US" altLang="zh-CN" sz="2000" dirty="0"/>
              <a:t>- / Many-Core </a:t>
            </a:r>
            <a:r>
              <a:rPr lang="en-US" altLang="zh-CN" sz="2000" dirty="0" smtClean="0"/>
              <a:t>architectures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umber </a:t>
            </a:r>
            <a:r>
              <a:rPr lang="en-US" altLang="zh-CN" dirty="0"/>
              <a:t>of cores </a:t>
            </a:r>
            <a:r>
              <a:rPr lang="en-US" altLang="zh-CN" dirty="0" smtClean="0"/>
              <a:t>is growing rapidly, </a:t>
            </a:r>
            <a:r>
              <a:rPr lang="en-US" altLang="zh-CN" b="1" dirty="0" smtClean="0">
                <a:solidFill>
                  <a:schemeClr val="tx2"/>
                </a:solidFill>
              </a:rPr>
              <a:t>some</a:t>
            </a:r>
            <a:r>
              <a:rPr lang="en-US" altLang="zh-CN" b="1" dirty="0" smtClean="0">
                <a:solidFill>
                  <a:schemeClr val="tx2"/>
                </a:solidFill>
              </a:rPr>
              <a:t> cores </a:t>
            </a:r>
            <a:r>
              <a:rPr lang="en-US" altLang="zh-CN" b="1" dirty="0" smtClean="0">
                <a:solidFill>
                  <a:schemeClr val="tx2"/>
                </a:solidFill>
              </a:rPr>
              <a:t>are not always busy</a:t>
            </a:r>
            <a:endParaRPr kumimoji="1" lang="en-US" altLang="zh-CN" b="1" dirty="0" smtClean="0">
              <a:solidFill>
                <a:schemeClr val="tx2"/>
              </a:solidFill>
            </a:endParaRPr>
          </a:p>
          <a:p>
            <a:r>
              <a:rPr lang="en-US" altLang="zh-CN" b="1" dirty="0" smtClean="0"/>
              <a:t>Casper: a process</a:t>
            </a:r>
            <a:r>
              <a:rPr lang="en-US" altLang="zh-CN" b="1" dirty="0"/>
              <a:t>-based asynchronous </a:t>
            </a:r>
            <a:r>
              <a:rPr lang="en-US" altLang="zh-CN" b="1" dirty="0" smtClean="0"/>
              <a:t>progress model</a:t>
            </a:r>
            <a:endParaRPr lang="en-US" altLang="zh-CN" b="1" dirty="0"/>
          </a:p>
          <a:p>
            <a:pPr lvl="1"/>
            <a:r>
              <a:rPr kumimoji="1" lang="en-US" altLang="zh-CN" b="1" dirty="0" smtClean="0">
                <a:solidFill>
                  <a:srgbClr val="1F497D"/>
                </a:solidFill>
              </a:rPr>
              <a:t>Dedicating arbitrary number of cores </a:t>
            </a:r>
            <a:r>
              <a:rPr kumimoji="1" lang="en-US" altLang="zh-CN" dirty="0" smtClean="0"/>
              <a:t>to </a:t>
            </a:r>
            <a:r>
              <a:rPr lang="en-US" altLang="zh-CN" dirty="0">
                <a:solidFill>
                  <a:srgbClr val="303030"/>
                </a:solidFill>
              </a:rPr>
              <a:t>ghost </a:t>
            </a:r>
            <a:r>
              <a:rPr lang="en-US" altLang="zh-CN" dirty="0" smtClean="0"/>
              <a:t>processes</a:t>
            </a:r>
          </a:p>
          <a:p>
            <a:pPr lvl="1"/>
            <a:r>
              <a:rPr lang="en-US" altLang="zh-CN" b="1" dirty="0" smtClean="0">
                <a:solidFill>
                  <a:srgbClr val="1F497D"/>
                </a:solidFill>
              </a:rPr>
              <a:t>Mapping window regions </a:t>
            </a:r>
            <a:r>
              <a:rPr lang="en-US" altLang="zh-CN" dirty="0" smtClean="0">
                <a:solidFill>
                  <a:srgbClr val="303030"/>
                </a:solidFill>
              </a:rPr>
              <a:t>from user processes to ghost processes</a:t>
            </a:r>
          </a:p>
          <a:p>
            <a:pPr lvl="1"/>
            <a:r>
              <a:rPr lang="en-US" altLang="zh-CN" b="1" dirty="0" smtClean="0">
                <a:solidFill>
                  <a:schemeClr val="tx2"/>
                </a:solidFill>
              </a:rPr>
              <a:t>Redirecting all </a:t>
            </a:r>
            <a:r>
              <a:rPr lang="en-US" altLang="zh-CN" b="1" dirty="0">
                <a:solidFill>
                  <a:schemeClr val="tx2"/>
                </a:solidFill>
              </a:rPr>
              <a:t>RMA </a:t>
            </a:r>
            <a:r>
              <a:rPr lang="en-US" altLang="zh-CN" b="1" dirty="0" smtClean="0">
                <a:solidFill>
                  <a:schemeClr val="tx2"/>
                </a:solidFill>
              </a:rPr>
              <a:t>SYNC. &amp; operations </a:t>
            </a:r>
            <a:r>
              <a:rPr lang="en-US" altLang="zh-CN" dirty="0" smtClean="0"/>
              <a:t>to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rgbClr val="303030"/>
                </a:solidFill>
              </a:rPr>
              <a:t>ghost </a:t>
            </a:r>
            <a:r>
              <a:rPr lang="en-US" altLang="zh-CN" dirty="0">
                <a:solidFill>
                  <a:srgbClr val="303030"/>
                </a:solidFill>
              </a:rPr>
              <a:t>processes 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Linking to various MPI implementation through </a:t>
            </a:r>
            <a:r>
              <a:rPr lang="en-US" altLang="zh-CN" b="1" dirty="0" smtClean="0">
                <a:solidFill>
                  <a:srgbClr val="1F497D"/>
                </a:solidFill>
              </a:rPr>
              <a:t>PMPI transparent redirection </a:t>
            </a:r>
          </a:p>
          <a:p>
            <a:pPr lvl="1"/>
            <a:endParaRPr kumimoji="1" lang="en-US" altLang="zh-CN" b="1" dirty="0" smtClean="0">
              <a:solidFill>
                <a:srgbClr val="1F497D"/>
              </a:solidFill>
            </a:endParaRP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1600" y="6093296"/>
            <a:ext cx="7766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Download slides: </a:t>
            </a:r>
            <a:r>
              <a:rPr lang="en-US" altLang="zh-CN" sz="1600" b="1" dirty="0" smtClean="0"/>
              <a:t>http</a:t>
            </a:r>
            <a:r>
              <a:rPr lang="en-US" altLang="zh-CN" sz="1600" b="1" dirty="0"/>
              <a:t>://</a:t>
            </a:r>
            <a:r>
              <a:rPr lang="en-US" altLang="zh-CN" sz="1600" b="1" dirty="0" err="1"/>
              <a:t>sudalab.is.s.u-</a:t>
            </a:r>
            <a:r>
              <a:rPr lang="en-US" altLang="zh-CN" sz="1600" b="1" dirty="0" err="1" smtClean="0"/>
              <a:t>tokyo.ac.jp</a:t>
            </a:r>
            <a:r>
              <a:rPr lang="en-US" altLang="zh-CN" sz="1600" b="1" dirty="0" smtClean="0"/>
              <a:t>/</a:t>
            </a:r>
            <a:r>
              <a:rPr lang="en-US" altLang="zh-CN" sz="1600" b="1" dirty="0"/>
              <a:t>~</a:t>
            </a:r>
            <a:r>
              <a:rPr lang="en-US" altLang="zh-CN" sz="1600" b="1" dirty="0" err="1"/>
              <a:t>msi</a:t>
            </a:r>
            <a:r>
              <a:rPr lang="en-US" altLang="zh-CN" sz="1600" b="1" dirty="0"/>
              <a:t>/</a:t>
            </a:r>
            <a:r>
              <a:rPr lang="en-US" altLang="zh-CN" sz="1600" b="1" dirty="0" err="1"/>
              <a:t>pdf</a:t>
            </a:r>
            <a:r>
              <a:rPr lang="en-US" altLang="zh-CN" sz="1600" b="1" dirty="0" smtClean="0"/>
              <a:t>/ipdps2015-casper-slides.pdf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2400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Backup slides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0B3B7FB8-2D98-B245-81B6-638B34584A4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4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7282"/>
            <a:ext cx="8229600" cy="562074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Challenge 4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]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/>
            </a:r>
            <a:b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</a:b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>Multiple Simultaneous Epochs 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– </a:t>
            </a:r>
            <a:r>
              <a:rPr lang="en-US" altLang="zh-CN" sz="2400" dirty="0" err="1" smtClean="0">
                <a:solidFill>
                  <a:srgbClr val="4F81BD">
                    <a:lumMod val="50000"/>
                  </a:srgbClr>
                </a:solidFill>
              </a:rPr>
              <a:t>Lock_all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 (1)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b="1" dirty="0" err="1" smtClean="0"/>
              <a:t>Lock_all</a:t>
            </a:r>
            <a:r>
              <a:rPr kumimoji="1" lang="en-US" altLang="zh-CN" sz="2000" b="1" dirty="0" smtClean="0"/>
              <a:t> only</a:t>
            </a:r>
          </a:p>
          <a:p>
            <a:pPr lvl="1"/>
            <a:r>
              <a:rPr kumimoji="1" lang="en-US" altLang="zh-CN" b="1" dirty="0" smtClean="0"/>
              <a:t>Same translation as that for Fence </a:t>
            </a:r>
          </a:p>
          <a:p>
            <a:pPr lvl="2"/>
            <a:r>
              <a:rPr kumimoji="1" lang="en-US" altLang="zh-CN" b="1" dirty="0" err="1" smtClean="0"/>
              <a:t>lock_all</a:t>
            </a:r>
            <a:r>
              <a:rPr kumimoji="1" lang="en-US" altLang="zh-CN" b="1" dirty="0" smtClean="0"/>
              <a:t> in </a:t>
            </a:r>
            <a:r>
              <a:rPr kumimoji="1" lang="en-US" altLang="zh-CN" b="1" dirty="0" err="1" smtClean="0"/>
              <a:t>win_allocate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flush_all</a:t>
            </a:r>
            <a:r>
              <a:rPr kumimoji="1" lang="en-US" altLang="zh-CN" b="1" dirty="0" smtClean="0"/>
              <a:t> in </a:t>
            </a:r>
            <a:r>
              <a:rPr kumimoji="1" lang="en-US" altLang="zh-CN" b="1" dirty="0" err="1" smtClean="0"/>
              <a:t>unlock_all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66" name="组 65"/>
          <p:cNvGrpSpPr/>
          <p:nvPr/>
        </p:nvGrpSpPr>
        <p:grpSpPr>
          <a:xfrm>
            <a:off x="2915816" y="3861048"/>
            <a:ext cx="2376264" cy="1280907"/>
            <a:chOff x="2704000" y="2259010"/>
            <a:chExt cx="2376264" cy="1280907"/>
          </a:xfrm>
        </p:grpSpPr>
        <p:sp>
          <p:nvSpPr>
            <p:cNvPr id="67" name="文本框 66"/>
            <p:cNvSpPr txBox="1"/>
            <p:nvPr/>
          </p:nvSpPr>
          <p:spPr>
            <a:xfrm>
              <a:off x="2704000" y="2708920"/>
              <a:ext cx="23762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>
                <a:defRPr sz="1600">
                  <a:solidFill>
                    <a:schemeClr val="bg2">
                      <a:lumMod val="10000"/>
                    </a:schemeClr>
                  </a:solidFill>
                </a:defRPr>
              </a:lvl1pPr>
            </a:lstStyle>
            <a:p>
              <a:r>
                <a:rPr lang="en-US" altLang="zh-CN" dirty="0"/>
                <a:t>Lock (EXCLUSIVE, P0, win)</a:t>
              </a:r>
            </a:p>
            <a:p>
              <a:r>
                <a:rPr lang="en-US" altLang="zh-CN" dirty="0"/>
                <a:t>PUT(P0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Unlock(P0, win)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778263" y="2259010"/>
              <a:ext cx="4026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>
                <a:defRPr sz="1600">
                  <a:solidFill>
                    <a:schemeClr val="bg2">
                      <a:lumMod val="10000"/>
                    </a:schemeClr>
                  </a:solidFill>
                </a:defRPr>
              </a:lvl1pPr>
            </a:lstStyle>
            <a:p>
              <a:r>
                <a:rPr lang="en-US" altLang="zh-CN" b="1" dirty="0">
                  <a:solidFill>
                    <a:schemeClr val="tx1"/>
                  </a:solidFill>
                </a:rPr>
                <a:t>P3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1115616" y="2852936"/>
            <a:ext cx="1595460" cy="1226902"/>
            <a:chOff x="251520" y="1983752"/>
            <a:chExt cx="2415129" cy="1226902"/>
          </a:xfrm>
        </p:grpSpPr>
        <p:sp>
          <p:nvSpPr>
            <p:cNvPr id="70" name="文本框 69"/>
            <p:cNvSpPr txBox="1"/>
            <p:nvPr/>
          </p:nvSpPr>
          <p:spPr>
            <a:xfrm>
              <a:off x="251520" y="2348880"/>
              <a:ext cx="2415129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chemeClr val="bg2">
                      <a:lumMod val="10000"/>
                    </a:schemeClr>
                  </a:solidFill>
                </a:rPr>
                <a:t>Lock_all</a:t>
              </a:r>
              <a:r>
                <a:rPr lang="en-US" altLang="zh-CN" sz="1600" dirty="0" smtClean="0">
                  <a:solidFill>
                    <a:schemeClr val="bg2">
                      <a:lumMod val="10000"/>
                    </a:schemeClr>
                  </a:solidFill>
                </a:rPr>
                <a:t> (</a:t>
              </a:r>
              <a:r>
                <a:rPr kumimoji="1" lang="en-US" altLang="zh-CN" sz="1600" dirty="0" smtClean="0">
                  <a:solidFill>
                    <a:schemeClr val="bg2">
                      <a:lumMod val="10000"/>
                    </a:schemeClr>
                  </a:solidFill>
                </a:rPr>
                <a:t>win)</a:t>
              </a:r>
            </a:p>
            <a:p>
              <a:r>
                <a:rPr lang="en-US" altLang="zh-CN" sz="1600" dirty="0" smtClean="0">
                  <a:solidFill>
                    <a:schemeClr val="bg2">
                      <a:lumMod val="10000"/>
                    </a:schemeClr>
                  </a:solidFill>
                </a:rPr>
                <a:t>PUT(P0)</a:t>
              </a:r>
            </a:p>
            <a:p>
              <a:r>
                <a:rPr lang="en-US" altLang="zh-CN" sz="1600" dirty="0" err="1" smtClean="0">
                  <a:solidFill>
                    <a:schemeClr val="bg2">
                      <a:lumMod val="10000"/>
                    </a:schemeClr>
                  </a:solidFill>
                </a:rPr>
                <a:t>Unlock_all</a:t>
              </a:r>
              <a:r>
                <a:rPr lang="en-US" altLang="zh-CN" sz="1600" dirty="0" smtClean="0">
                  <a:solidFill>
                    <a:schemeClr val="bg2">
                      <a:lumMod val="10000"/>
                    </a:schemeClr>
                  </a:solidFill>
                </a:rPr>
                <a:t>(win</a:t>
              </a: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)</a:t>
              </a:r>
              <a:endParaRPr kumimoji="1" lang="zh-CN" altLang="en-US" sz="1600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23537" y="1983752"/>
              <a:ext cx="609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P2</a:t>
              </a:r>
              <a:endParaRPr lang="en-US" altLang="zh-CN" sz="1600" b="1" dirty="0"/>
            </a:p>
          </p:txBody>
        </p:sp>
      </p:grpSp>
      <p:cxnSp>
        <p:nvCxnSpPr>
          <p:cNvPr id="72" name="直线连接符 71"/>
          <p:cNvCxnSpPr/>
          <p:nvPr/>
        </p:nvCxnSpPr>
        <p:spPr>
          <a:xfrm>
            <a:off x="1043607" y="4216428"/>
            <a:ext cx="43924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479863" y="4293096"/>
            <a:ext cx="106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i="1" dirty="0" smtClean="0"/>
              <a:t>Serialized</a:t>
            </a:r>
            <a:endParaRPr kumimoji="1" lang="zh-CN" altLang="en-US" sz="1600" b="1" i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611560" y="5421087"/>
            <a:ext cx="2092440" cy="86177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C00000"/>
                </a:solidFill>
              </a:rPr>
              <a:t>Lock_all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 (</a:t>
            </a:r>
            <a:r>
              <a:rPr kumimoji="1" lang="en-US" altLang="zh-CN" sz="1600" b="1" dirty="0" smtClean="0">
                <a:solidFill>
                  <a:srgbClr val="C00000"/>
                </a:solidFill>
              </a:rPr>
              <a:t>global win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)</a:t>
            </a:r>
          </a:p>
          <a:p>
            <a:r>
              <a:rPr kumimoji="1" lang="en-US" altLang="zh-CN" sz="1600" dirty="0" smtClean="0">
                <a:solidFill>
                  <a:srgbClr val="C00000"/>
                </a:solidFill>
              </a:rPr>
              <a:t>PUT(G0)</a:t>
            </a:r>
          </a:p>
          <a:p>
            <a:r>
              <a:rPr lang="en-US" altLang="zh-CN" sz="1600" dirty="0" err="1" smtClean="0">
                <a:solidFill>
                  <a:srgbClr val="C00000"/>
                </a:solidFill>
              </a:rPr>
              <a:t>Unlock_all</a:t>
            </a:r>
            <a:r>
              <a:rPr lang="en-US" altLang="zh-CN" sz="1600" dirty="0" smtClean="0">
                <a:solidFill>
                  <a:srgbClr val="C00000"/>
                </a:solidFill>
              </a:rPr>
              <a:t>(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global win</a:t>
            </a:r>
            <a:r>
              <a:rPr lang="en-US" altLang="zh-CN" sz="1600" dirty="0" smtClean="0">
                <a:solidFill>
                  <a:srgbClr val="C00000"/>
                </a:solidFill>
              </a:rPr>
              <a:t>)</a:t>
            </a:r>
            <a:endParaRPr kumimoji="1" lang="en-US" altLang="zh-CN" sz="1600" dirty="0" smtClean="0">
              <a:solidFill>
                <a:srgbClr val="C00000"/>
              </a:solidFill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2920023" y="5157192"/>
            <a:ext cx="2596496" cy="1139657"/>
            <a:chOff x="2771801" y="2431037"/>
            <a:chExt cx="2596496" cy="1139657"/>
          </a:xfrm>
        </p:grpSpPr>
        <p:sp>
          <p:nvSpPr>
            <p:cNvPr id="78" name="文本框 77"/>
            <p:cNvSpPr txBox="1"/>
            <p:nvPr/>
          </p:nvSpPr>
          <p:spPr>
            <a:xfrm>
              <a:off x="2771801" y="2708920"/>
              <a:ext cx="2596496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en-US" altLang="zh-CN" sz="1600" dirty="0">
                  <a:solidFill>
                    <a:srgbClr val="C00000"/>
                  </a:solidFill>
                </a:rPr>
                <a:t>Lock (EXCLUSIVE, G0, </a:t>
              </a:r>
              <a:r>
                <a:rPr lang="en-US" altLang="zh-CN" sz="1600" b="1" dirty="0" smtClean="0">
                  <a:solidFill>
                    <a:srgbClr val="C00000"/>
                  </a:solidFill>
                </a:rPr>
                <a:t>win[0]</a:t>
              </a:r>
              <a:r>
                <a:rPr lang="en-US" altLang="zh-CN" sz="1600" dirty="0" smtClean="0">
                  <a:solidFill>
                    <a:srgbClr val="C00000"/>
                  </a:solidFill>
                </a:rPr>
                <a:t>) </a:t>
              </a:r>
              <a:endParaRPr lang="en-US" altLang="zh-CN" sz="1600" dirty="0">
                <a:solidFill>
                  <a:srgbClr val="C00000"/>
                </a:solidFill>
              </a:endParaRP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PUT(</a:t>
              </a:r>
              <a:r>
                <a:rPr lang="en-US" altLang="zh-CN" sz="1600" dirty="0" smtClean="0">
                  <a:solidFill>
                    <a:srgbClr val="C00000"/>
                  </a:solidFill>
                </a:rPr>
                <a:t>G0)</a:t>
              </a:r>
              <a:endParaRPr lang="en-US" altLang="zh-CN" sz="1600" dirty="0">
                <a:solidFill>
                  <a:srgbClr val="C00000"/>
                </a:solidFill>
              </a:endParaRP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847714" y="2431037"/>
              <a:ext cx="394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P3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619671" y="5075035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P2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1479863" y="4781915"/>
            <a:ext cx="216024" cy="28803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3" name="文本框 82"/>
          <p:cNvSpPr txBox="1"/>
          <p:nvPr/>
        </p:nvSpPr>
        <p:spPr>
          <a:xfrm>
            <a:off x="6016367" y="5646011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Locks may be acquired concurrently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84" name="乘 83"/>
          <p:cNvSpPr/>
          <p:nvPr/>
        </p:nvSpPr>
        <p:spPr>
          <a:xfrm>
            <a:off x="5440303" y="5646011"/>
            <a:ext cx="648072" cy="648072"/>
          </a:xfrm>
          <a:prstGeom prst="mathMultiply">
            <a:avLst>
              <a:gd name="adj1" fmla="val 1391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85" name="组 84"/>
          <p:cNvGrpSpPr/>
          <p:nvPr/>
        </p:nvGrpSpPr>
        <p:grpSpPr>
          <a:xfrm>
            <a:off x="6736447" y="2924944"/>
            <a:ext cx="1728192" cy="1296144"/>
            <a:chOff x="5652120" y="2564904"/>
            <a:chExt cx="2437194" cy="1848205"/>
          </a:xfrm>
        </p:grpSpPr>
        <p:sp>
          <p:nvSpPr>
            <p:cNvPr id="86" name="矩形 85"/>
            <p:cNvSpPr/>
            <p:nvPr/>
          </p:nvSpPr>
          <p:spPr bwMode="auto">
            <a:xfrm>
              <a:off x="5652120" y="2564904"/>
              <a:ext cx="2437194" cy="79208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7" name="Rectangle 3"/>
            <p:cNvSpPr/>
            <p:nvPr/>
          </p:nvSpPr>
          <p:spPr>
            <a:xfrm>
              <a:off x="5796136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P0</a:t>
              </a:r>
              <a:endParaRPr lang="en-US" sz="1600" dirty="0"/>
            </a:p>
          </p:txBody>
        </p:sp>
        <p:sp>
          <p:nvSpPr>
            <p:cNvPr id="88" name="Rectangle 4"/>
            <p:cNvSpPr/>
            <p:nvPr/>
          </p:nvSpPr>
          <p:spPr>
            <a:xfrm>
              <a:off x="6566839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P1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6"/>
            <p:cNvSpPr/>
            <p:nvPr/>
          </p:nvSpPr>
          <p:spPr>
            <a:xfrm>
              <a:off x="7330867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</a:t>
              </a:r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652120" y="3621021"/>
              <a:ext cx="2437194" cy="792088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1" name="Rectangle 3"/>
            <p:cNvSpPr/>
            <p:nvPr/>
          </p:nvSpPr>
          <p:spPr>
            <a:xfrm>
              <a:off x="5796135" y="3765037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P2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2" name="Rectangle 4"/>
            <p:cNvSpPr/>
            <p:nvPr/>
          </p:nvSpPr>
          <p:spPr>
            <a:xfrm>
              <a:off x="6566839" y="3765037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P3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3" name="Rectangle 6"/>
            <p:cNvSpPr/>
            <p:nvPr/>
          </p:nvSpPr>
          <p:spPr>
            <a:xfrm>
              <a:off x="7330867" y="3765037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</a:t>
              </a:r>
              <a:r>
                <a:rPr lang="en-US" sz="1600" dirty="0"/>
                <a:t>1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83569" y="2206605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[INCORRECT</a:t>
            </a:r>
            <a:r>
              <a:rPr lang="en-US" altLang="zh-CN" b="1" dirty="0" smtClean="0">
                <a:solidFill>
                  <a:srgbClr val="C00000"/>
                </a:solidFill>
              </a:rPr>
              <a:t>]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Lock_all</a:t>
            </a:r>
            <a:r>
              <a:rPr lang="en-US" altLang="zh-CN" b="1" dirty="0" smtClean="0">
                <a:solidFill>
                  <a:srgbClr val="C00000"/>
                </a:solidFill>
              </a:rPr>
              <a:t> and EXCLUSIVE lock </a:t>
            </a:r>
            <a:r>
              <a:rPr lang="en-US" altLang="zh-CN" dirty="0" smtClean="0">
                <a:solidFill>
                  <a:srgbClr val="C00000"/>
                </a:solidFill>
              </a:rPr>
              <a:t>on the </a:t>
            </a:r>
            <a:r>
              <a:rPr lang="en-US" altLang="zh-CN" dirty="0">
                <a:solidFill>
                  <a:srgbClr val="C00000"/>
                </a:solidFill>
              </a:rPr>
              <a:t>same </a:t>
            </a:r>
            <a:r>
              <a:rPr lang="en-US" altLang="zh-CN" dirty="0" smtClean="0">
                <a:solidFill>
                  <a:srgbClr val="C00000"/>
                </a:solidFill>
              </a:rPr>
              <a:t>window may </a:t>
            </a:r>
            <a:r>
              <a:rPr lang="en-US" altLang="zh-CN" dirty="0">
                <a:solidFill>
                  <a:srgbClr val="C00000"/>
                </a:solidFill>
              </a:rPr>
              <a:t>be </a:t>
            </a:r>
            <a:r>
              <a:rPr lang="en-US" altLang="zh-CN" b="1" dirty="0">
                <a:solidFill>
                  <a:srgbClr val="C00000"/>
                </a:solidFill>
              </a:rPr>
              <a:t>concurrently </a:t>
            </a:r>
            <a:r>
              <a:rPr lang="en-US" altLang="zh-CN" b="1" dirty="0" smtClean="0">
                <a:solidFill>
                  <a:srgbClr val="C00000"/>
                </a:solidFill>
              </a:rPr>
              <a:t>acquired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5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1F497D"/>
                </a:solidFill>
              </a:rPr>
              <a:t>[Correctness 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>Challenge </a:t>
            </a:r>
            <a:r>
              <a:rPr lang="en-US" altLang="zh-CN" sz="2000" dirty="0" smtClean="0">
                <a:solidFill>
                  <a:srgbClr val="4F81BD">
                    <a:lumMod val="50000"/>
                  </a:srgbClr>
                </a:solidFill>
              </a:rPr>
              <a:t>3]</a:t>
            </a:r>
            <a: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  <a:t/>
            </a:r>
            <a:br>
              <a:rPr lang="en-US" altLang="zh-CN" sz="2000" dirty="0">
                <a:solidFill>
                  <a:srgbClr val="4F81BD">
                    <a:lumMod val="50000"/>
                  </a:srgbClr>
                </a:solidFill>
              </a:rPr>
            </a:br>
            <a:r>
              <a:rPr lang="en-US" altLang="zh-CN" sz="2400" dirty="0">
                <a:solidFill>
                  <a:srgbClr val="4F81BD">
                    <a:lumMod val="50000"/>
                  </a:srgbClr>
                </a:solidFill>
              </a:rPr>
              <a:t>Multiple Simultaneous Epochs – </a:t>
            </a:r>
            <a:r>
              <a:rPr lang="en-US" altLang="zh-CN" sz="2400" dirty="0" err="1" smtClean="0">
                <a:solidFill>
                  <a:srgbClr val="4F81BD">
                    <a:lumMod val="50000"/>
                  </a:srgbClr>
                </a:solidFill>
              </a:rPr>
              <a:t>Lock_all</a:t>
            </a:r>
            <a:r>
              <a:rPr lang="en-US" altLang="zh-CN" sz="2400" dirty="0" smtClean="0">
                <a:solidFill>
                  <a:srgbClr val="4F81BD">
                    <a:lumMod val="50000"/>
                  </a:srgbClr>
                </a:solidFill>
              </a:rPr>
              <a:t> (2)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Solution</a:t>
            </a:r>
          </a:p>
          <a:p>
            <a:pPr lvl="1"/>
            <a:r>
              <a:rPr kumimoji="1" lang="en-US" altLang="zh-CN" b="1" dirty="0" smtClean="0"/>
              <a:t>Translate </a:t>
            </a:r>
            <a:r>
              <a:rPr kumimoji="1" lang="en-US" altLang="zh-CN" b="1" dirty="0" err="1" smtClean="0"/>
              <a:t>lock_all</a:t>
            </a:r>
            <a:r>
              <a:rPr kumimoji="1" lang="en-US" altLang="zh-CN" b="1" dirty="0"/>
              <a:t> to  a series of locks to all g</a:t>
            </a:r>
            <a:r>
              <a:rPr kumimoji="1" lang="en-US" altLang="zh-CN" b="1" dirty="0" smtClean="0"/>
              <a:t>host </a:t>
            </a:r>
            <a:r>
              <a:rPr kumimoji="1" lang="en-US" altLang="zh-CN" b="1" dirty="0"/>
              <a:t>p</a:t>
            </a:r>
            <a:r>
              <a:rPr kumimoji="1" lang="en-US" altLang="zh-CN" b="1" dirty="0" smtClean="0"/>
              <a:t>rocesses</a:t>
            </a:r>
            <a:endParaRPr kumimoji="1" lang="zh-CN" altLang="en-US" b="1" dirty="0"/>
          </a:p>
        </p:txBody>
      </p:sp>
      <p:grpSp>
        <p:nvGrpSpPr>
          <p:cNvPr id="26" name="组 25"/>
          <p:cNvGrpSpPr/>
          <p:nvPr/>
        </p:nvGrpSpPr>
        <p:grpSpPr>
          <a:xfrm>
            <a:off x="899593" y="2636912"/>
            <a:ext cx="1728192" cy="944816"/>
            <a:chOff x="251521" y="1988840"/>
            <a:chExt cx="1728192" cy="944816"/>
          </a:xfrm>
        </p:grpSpPr>
        <p:sp>
          <p:nvSpPr>
            <p:cNvPr id="27" name="文本框 26"/>
            <p:cNvSpPr txBox="1"/>
            <p:nvPr/>
          </p:nvSpPr>
          <p:spPr>
            <a:xfrm>
              <a:off x="251521" y="2348880"/>
              <a:ext cx="1728192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>
                  <a:solidFill>
                    <a:schemeClr val="bg2">
                      <a:lumMod val="10000"/>
                    </a:schemeClr>
                  </a:solidFill>
                </a:rPr>
                <a:t>Lock_all</a:t>
              </a:r>
              <a:r>
                <a:rPr lang="en-US" altLang="zh-CN" sz="1600" dirty="0" smtClean="0">
                  <a:solidFill>
                    <a:schemeClr val="bg2">
                      <a:lumMod val="10000"/>
                    </a:schemeClr>
                  </a:solidFill>
                </a:rPr>
                <a:t> (</a:t>
              </a:r>
              <a:r>
                <a:rPr kumimoji="1" lang="en-US" altLang="zh-CN" sz="1600" dirty="0" smtClean="0">
                  <a:solidFill>
                    <a:schemeClr val="bg2">
                      <a:lumMod val="10000"/>
                    </a:schemeClr>
                  </a:solidFill>
                </a:rPr>
                <a:t>win)</a:t>
              </a:r>
            </a:p>
            <a:p>
              <a:r>
                <a:rPr lang="en-US" altLang="zh-CN" sz="1600" dirty="0" smtClean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5576" y="1988840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P2</a:t>
              </a:r>
              <a:endParaRPr lang="en-US" altLang="zh-CN" sz="1600" b="1" dirty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3203848" y="2636912"/>
            <a:ext cx="3312368" cy="1683479"/>
            <a:chOff x="2771800" y="2348880"/>
            <a:chExt cx="3312368" cy="1683479"/>
          </a:xfrm>
        </p:grpSpPr>
        <p:sp>
          <p:nvSpPr>
            <p:cNvPr id="30" name="文本框 29"/>
            <p:cNvSpPr txBox="1"/>
            <p:nvPr/>
          </p:nvSpPr>
          <p:spPr>
            <a:xfrm>
              <a:off x="2771800" y="2708920"/>
              <a:ext cx="3312368" cy="1323439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Lock (SHARED, </a:t>
              </a:r>
              <a:r>
                <a:rPr lang="en-US" altLang="zh-CN" sz="1600" dirty="0">
                  <a:solidFill>
                    <a:srgbClr val="C00000"/>
                  </a:solidFill>
                </a:rPr>
                <a:t>G0, </a:t>
              </a:r>
              <a:r>
                <a:rPr lang="en-US" altLang="zh-CN" sz="1600" b="1" dirty="0" smtClean="0">
                  <a:solidFill>
                    <a:srgbClr val="C00000"/>
                  </a:solidFill>
                </a:rPr>
                <a:t>win[0]</a:t>
              </a:r>
              <a:r>
                <a:rPr lang="en-US" altLang="zh-CN" sz="1600" dirty="0" smtClean="0">
                  <a:solidFill>
                    <a:srgbClr val="C00000"/>
                  </a:solidFill>
                </a:rPr>
                <a:t>) </a:t>
              </a:r>
            </a:p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Lock </a:t>
              </a:r>
              <a:r>
                <a:rPr lang="en-US" altLang="zh-CN" sz="1600" dirty="0">
                  <a:solidFill>
                    <a:srgbClr val="C00000"/>
                  </a:solidFill>
                </a:rPr>
                <a:t>(SHARED, </a:t>
              </a:r>
              <a:r>
                <a:rPr lang="en-US" altLang="zh-CN" sz="1600" dirty="0" smtClean="0">
                  <a:solidFill>
                    <a:srgbClr val="C00000"/>
                  </a:solidFill>
                </a:rPr>
                <a:t>G0, 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win</a:t>
              </a:r>
              <a:r>
                <a:rPr lang="en-US" altLang="zh-CN" sz="1600" b="1" dirty="0" smtClean="0">
                  <a:solidFill>
                    <a:srgbClr val="C00000"/>
                  </a:solidFill>
                </a:rPr>
                <a:t>[1]</a:t>
              </a:r>
              <a:r>
                <a:rPr lang="en-US" altLang="zh-CN" sz="1600" dirty="0">
                  <a:solidFill>
                    <a:srgbClr val="C00000"/>
                  </a:solidFill>
                </a:rPr>
                <a:t>) 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Lock (SHARED, </a:t>
              </a:r>
              <a:r>
                <a:rPr lang="en-US" altLang="zh-CN" sz="1600" dirty="0" smtClean="0">
                  <a:solidFill>
                    <a:srgbClr val="C00000"/>
                  </a:solidFill>
                </a:rPr>
                <a:t>G1, 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win[0]</a:t>
              </a:r>
              <a:r>
                <a:rPr lang="en-US" altLang="zh-CN" sz="1600" dirty="0">
                  <a:solidFill>
                    <a:srgbClr val="C00000"/>
                  </a:solidFill>
                </a:rPr>
                <a:t>) </a:t>
              </a:r>
            </a:p>
            <a:p>
              <a:r>
                <a:rPr lang="en-US" altLang="zh-CN" sz="1600" dirty="0">
                  <a:solidFill>
                    <a:srgbClr val="C00000"/>
                  </a:solidFill>
                </a:rPr>
                <a:t>Lock (SHARED, </a:t>
              </a:r>
              <a:r>
                <a:rPr lang="en-US" altLang="zh-CN" sz="1600" dirty="0" smtClean="0">
                  <a:solidFill>
                    <a:srgbClr val="C00000"/>
                  </a:solidFill>
                </a:rPr>
                <a:t>G1, </a:t>
              </a:r>
              <a:r>
                <a:rPr lang="en-US" altLang="zh-CN" sz="1600" b="1" dirty="0">
                  <a:solidFill>
                    <a:srgbClr val="C00000"/>
                  </a:solidFill>
                </a:rPr>
                <a:t>win[1]</a:t>
              </a:r>
              <a:r>
                <a:rPr lang="en-US" altLang="zh-CN" sz="1600" dirty="0" smtClean="0">
                  <a:solidFill>
                    <a:srgbClr val="C00000"/>
                  </a:solidFill>
                </a:rPr>
                <a:t>)</a:t>
              </a:r>
            </a:p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67944" y="2348880"/>
              <a:ext cx="394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P2</a:t>
              </a:r>
              <a:endParaRPr lang="en-US" altLang="zh-CN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>
            <a:off x="2771800" y="3212976"/>
            <a:ext cx="21602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5508104" y="2996952"/>
            <a:ext cx="981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0000"/>
                </a:solidFill>
              </a:rPr>
              <a:t>// lock P0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08104" y="3238289"/>
            <a:ext cx="981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0000"/>
                </a:solidFill>
              </a:rPr>
              <a:t>// lock P1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08104" y="3488965"/>
            <a:ext cx="981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0000"/>
                </a:solidFill>
              </a:rPr>
              <a:t>// lock P2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08104" y="3748980"/>
            <a:ext cx="981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C00000"/>
                </a:solidFill>
              </a:rPr>
              <a:t>// lock P3</a:t>
            </a:r>
            <a:endParaRPr kumimoji="1"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6876256" y="2132856"/>
            <a:ext cx="1728192" cy="1296144"/>
            <a:chOff x="5652120" y="2564904"/>
            <a:chExt cx="2437194" cy="1848205"/>
          </a:xfrm>
        </p:grpSpPr>
        <p:sp>
          <p:nvSpPr>
            <p:cNvPr id="63" name="矩形 62"/>
            <p:cNvSpPr/>
            <p:nvPr/>
          </p:nvSpPr>
          <p:spPr bwMode="auto">
            <a:xfrm>
              <a:off x="5652120" y="2564904"/>
              <a:ext cx="2437194" cy="792088"/>
            </a:xfrm>
            <a:prstGeom prst="rect">
              <a:avLst/>
            </a:prstGeom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4" name="Rectangle 3"/>
            <p:cNvSpPr/>
            <p:nvPr/>
          </p:nvSpPr>
          <p:spPr>
            <a:xfrm>
              <a:off x="5796136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P0</a:t>
              </a:r>
              <a:endParaRPr lang="en-US" sz="1400" dirty="0"/>
            </a:p>
          </p:txBody>
        </p:sp>
        <p:sp>
          <p:nvSpPr>
            <p:cNvPr id="65" name="Rectangle 4"/>
            <p:cNvSpPr/>
            <p:nvPr/>
          </p:nvSpPr>
          <p:spPr>
            <a:xfrm>
              <a:off x="6566839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"/>
            <p:cNvSpPr/>
            <p:nvPr/>
          </p:nvSpPr>
          <p:spPr>
            <a:xfrm>
              <a:off x="7330867" y="2708920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652120" y="3621021"/>
              <a:ext cx="2437194" cy="792088"/>
            </a:xfrm>
            <a:prstGeom prst="rect">
              <a:avLst/>
            </a:prstGeom>
            <a:ln>
              <a:solidFill>
                <a:srgbClr val="FFFF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8" name="Rectangle 3"/>
            <p:cNvSpPr/>
            <p:nvPr/>
          </p:nvSpPr>
          <p:spPr>
            <a:xfrm>
              <a:off x="5796135" y="3765037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P2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4"/>
            <p:cNvSpPr/>
            <p:nvPr/>
          </p:nvSpPr>
          <p:spPr>
            <a:xfrm>
              <a:off x="6566839" y="3765037"/>
              <a:ext cx="618303" cy="5180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"/>
            <p:cNvSpPr/>
            <p:nvPr/>
          </p:nvSpPr>
          <p:spPr>
            <a:xfrm>
              <a:off x="7330867" y="3765037"/>
              <a:ext cx="618303" cy="5180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</a:t>
              </a:r>
              <a:r>
                <a:rPr lang="en-US" sz="1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88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 smtClean="0"/>
              <a:t>[Performance Challenge]   </a:t>
            </a:r>
            <a:r>
              <a:rPr kumimoji="1" lang="en-US" altLang="zh-CN" sz="2400" dirty="0" smtClean="0"/>
              <a:t>Memory Locality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Casper internally detects the location of the user </a:t>
            </a:r>
            <a:r>
              <a:rPr lang="en-US" altLang="zh-CN" dirty="0" smtClean="0"/>
              <a:t>processes</a:t>
            </a:r>
          </a:p>
          <a:p>
            <a:r>
              <a:rPr lang="en-US" altLang="zh-CN" dirty="0" smtClean="0"/>
              <a:t>Only bind the </a:t>
            </a:r>
            <a:r>
              <a:rPr lang="en-US" altLang="zh-CN" b="1" dirty="0" smtClean="0">
                <a:solidFill>
                  <a:schemeClr val="tx2"/>
                </a:solidFill>
              </a:rPr>
              <a:t>closest ghost </a:t>
            </a:r>
            <a:r>
              <a:rPr lang="en-US" altLang="zh-CN" b="1" dirty="0">
                <a:solidFill>
                  <a:schemeClr val="tx2"/>
                </a:solidFill>
              </a:rPr>
              <a:t>processes 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en-US" altLang="zh-CN" dirty="0" smtClean="0"/>
              <a:t>i.e., P0-2 are bound to G0, P3-5 are bound to G1</a:t>
            </a:r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467544" y="3861048"/>
            <a:ext cx="3528392" cy="223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Node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71600" y="486916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P2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 bwMode="auto">
          <a:xfrm>
            <a:off x="971600" y="5301208"/>
            <a:ext cx="720080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584" y="4156957"/>
            <a:ext cx="1008112" cy="1792323"/>
          </a:xfrm>
          <a:prstGeom prst="rect">
            <a:avLst/>
          </a:prstGeom>
          <a:noFill/>
          <a:ln w="9525" cap="flat" cmpd="sng" algn="ctr">
            <a:solidFill>
              <a:srgbClr val="61616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dirty="0">
                <a:latin typeface="Calibri" pitchFamily="34" charset="0"/>
              </a:rPr>
              <a:t>Socket 0</a:t>
            </a:r>
            <a:endParaRPr kumimoji="0" lang="zh-CN" altLang="en-US" sz="1600" b="1" dirty="0">
              <a:latin typeface="Calibri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03648" y="486916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 bwMode="auto">
          <a:xfrm>
            <a:off x="971600" y="450912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1403648" y="450912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</a:t>
            </a:r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2771800" y="4861283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P5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 bwMode="auto">
          <a:xfrm>
            <a:off x="2771800" y="5293331"/>
            <a:ext cx="720080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27784" y="4149080"/>
            <a:ext cx="1008112" cy="1792323"/>
          </a:xfrm>
          <a:prstGeom prst="rect">
            <a:avLst/>
          </a:prstGeom>
          <a:noFill/>
          <a:ln w="9525" cap="flat" cmpd="sng" algn="ctr">
            <a:solidFill>
              <a:srgbClr val="61616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dirty="0">
                <a:latin typeface="Calibri" pitchFamily="34" charset="0"/>
              </a:rPr>
              <a:t>Socket </a:t>
            </a:r>
            <a:r>
              <a:rPr kumimoji="0" lang="en-US" altLang="zh-CN" sz="1600" b="1" dirty="0" smtClean="0">
                <a:latin typeface="Calibri" pitchFamily="34" charset="0"/>
              </a:rPr>
              <a:t>1</a:t>
            </a:r>
            <a:endParaRPr kumimoji="0" lang="zh-CN" altLang="en-US" sz="1600" b="1" dirty="0">
              <a:latin typeface="Calibri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203848" y="4869159"/>
            <a:ext cx="360040" cy="2801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G1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 bwMode="auto">
          <a:xfrm>
            <a:off x="2771800" y="4501243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P4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 bwMode="auto">
          <a:xfrm>
            <a:off x="3203848" y="4509119"/>
            <a:ext cx="360040" cy="2801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G0</a:t>
            </a:r>
            <a:endParaRPr lang="zh-CN" altLang="en-US" sz="1600" dirty="0"/>
          </a:p>
        </p:txBody>
      </p:sp>
      <p:sp>
        <p:nvSpPr>
          <p:cNvPr id="30" name="任意形状 29"/>
          <p:cNvSpPr/>
          <p:nvPr/>
        </p:nvSpPr>
        <p:spPr>
          <a:xfrm>
            <a:off x="1622864" y="4666060"/>
            <a:ext cx="1640675" cy="376015"/>
          </a:xfrm>
          <a:custGeom>
            <a:avLst/>
            <a:gdLst>
              <a:gd name="connsiteX0" fmla="*/ 1640675 w 1640675"/>
              <a:gd name="connsiteY0" fmla="*/ 19488 h 376015"/>
              <a:gd name="connsiteX1" fmla="*/ 796674 w 1640675"/>
              <a:gd name="connsiteY1" fmla="*/ 35265 h 376015"/>
              <a:gd name="connsiteX2" fmla="*/ 205085 w 1640675"/>
              <a:gd name="connsiteY2" fmla="*/ 342914 h 376015"/>
              <a:gd name="connsiteX3" fmla="*/ 0 w 1640675"/>
              <a:gd name="connsiteY3" fmla="*/ 366579 h 37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75" h="376015">
                <a:moveTo>
                  <a:pt x="1640675" y="19488"/>
                </a:moveTo>
                <a:cubicBezTo>
                  <a:pt x="1338307" y="424"/>
                  <a:pt x="1035939" y="-18639"/>
                  <a:pt x="796674" y="35265"/>
                </a:cubicBezTo>
                <a:cubicBezTo>
                  <a:pt x="557409" y="89169"/>
                  <a:pt x="337864" y="287695"/>
                  <a:pt x="205085" y="342914"/>
                </a:cubicBezTo>
                <a:cubicBezTo>
                  <a:pt x="72306" y="398133"/>
                  <a:pt x="24978" y="367894"/>
                  <a:pt x="0" y="366579"/>
                </a:cubicBezTo>
              </a:path>
            </a:pathLst>
          </a:custGeom>
          <a:ln w="28575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076056" y="3861048"/>
            <a:ext cx="3528392" cy="223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Node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580112" y="486916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P1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 bwMode="auto">
          <a:xfrm>
            <a:off x="5580112" y="5301208"/>
            <a:ext cx="720080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36096" y="4156957"/>
            <a:ext cx="1008112" cy="1792323"/>
          </a:xfrm>
          <a:prstGeom prst="rect">
            <a:avLst/>
          </a:prstGeom>
          <a:noFill/>
          <a:ln w="9525" cap="flat" cmpd="sng" algn="ctr">
            <a:solidFill>
              <a:srgbClr val="61616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dirty="0">
                <a:latin typeface="Calibri" pitchFamily="34" charset="0"/>
              </a:rPr>
              <a:t>Socket 0</a:t>
            </a:r>
            <a:endParaRPr kumimoji="0" lang="zh-CN" altLang="en-US" sz="1600" b="1" dirty="0">
              <a:latin typeface="Calibri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60" y="486916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P2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 bwMode="auto">
          <a:xfrm>
            <a:off x="5580112" y="450912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P0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 bwMode="auto">
          <a:xfrm>
            <a:off x="5987736" y="4509120"/>
            <a:ext cx="360040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G0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 bwMode="auto">
          <a:xfrm>
            <a:off x="7380312" y="4861283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P4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 bwMode="auto">
          <a:xfrm>
            <a:off x="7380312" y="5293331"/>
            <a:ext cx="720080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236296" y="4149080"/>
            <a:ext cx="1008112" cy="1792323"/>
          </a:xfrm>
          <a:prstGeom prst="rect">
            <a:avLst/>
          </a:prstGeom>
          <a:noFill/>
          <a:ln w="9525" cap="flat" cmpd="sng" algn="ctr">
            <a:solidFill>
              <a:srgbClr val="61616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dirty="0">
                <a:latin typeface="Calibri" pitchFamily="34" charset="0"/>
              </a:rPr>
              <a:t>Socket </a:t>
            </a:r>
            <a:r>
              <a:rPr kumimoji="0" lang="en-US" altLang="zh-CN" sz="1600" b="1" dirty="0" smtClean="0">
                <a:latin typeface="Calibri" pitchFamily="34" charset="0"/>
              </a:rPr>
              <a:t>1</a:t>
            </a:r>
            <a:endParaRPr kumimoji="0" lang="zh-CN" altLang="en-US" sz="1600" b="1" dirty="0">
              <a:latin typeface="Calibri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812360" y="4861283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P5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 bwMode="auto">
          <a:xfrm>
            <a:off x="7380312" y="4501243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P3</a:t>
            </a:r>
            <a:endParaRPr lang="zh-CN" altLang="en-US" sz="1600" dirty="0"/>
          </a:p>
        </p:txBody>
      </p:sp>
      <p:sp>
        <p:nvSpPr>
          <p:cNvPr id="43" name="矩形 42"/>
          <p:cNvSpPr/>
          <p:nvPr/>
        </p:nvSpPr>
        <p:spPr bwMode="auto">
          <a:xfrm>
            <a:off x="7787936" y="4501243"/>
            <a:ext cx="360040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600" dirty="0"/>
              <a:t>G1</a:t>
            </a:r>
            <a:endParaRPr lang="zh-CN" altLang="en-US" sz="1600" dirty="0"/>
          </a:p>
        </p:txBody>
      </p:sp>
      <p:sp>
        <p:nvSpPr>
          <p:cNvPr id="45" name="右箭头 44"/>
          <p:cNvSpPr/>
          <p:nvPr/>
        </p:nvSpPr>
        <p:spPr bwMode="auto">
          <a:xfrm>
            <a:off x="4283968" y="4653136"/>
            <a:ext cx="648072" cy="57606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乘 4"/>
          <p:cNvSpPr/>
          <p:nvPr/>
        </p:nvSpPr>
        <p:spPr>
          <a:xfrm>
            <a:off x="2051720" y="4581128"/>
            <a:ext cx="504056" cy="648072"/>
          </a:xfrm>
          <a:prstGeom prst="mathMultiply">
            <a:avLst>
              <a:gd name="adj1" fmla="val 162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01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Message Passing Models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lvl="1" indent="-342900"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00"/>
                </a:solidFill>
                <a:ea typeface="+mn-ea"/>
                <a:cs typeface="+mn-cs"/>
              </a:rPr>
              <a:t>Two-sided communication</a:t>
            </a: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 lvl="2"/>
            <a:endParaRPr lang="en-US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 lvl="2"/>
            <a:endParaRPr lang="en-US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 marL="548640" lvl="2" indent="0">
              <a:buNone/>
            </a:pPr>
            <a:endParaRPr lang="en-US" sz="2400" dirty="0" smtClean="0">
              <a:solidFill>
                <a:srgbClr val="000000"/>
              </a:solidFill>
              <a:cs typeface="Calibri" pitchFamily="34" charset="0"/>
            </a:endParaRPr>
          </a:p>
          <a:p>
            <a:pPr marL="548640" lvl="2" indent="0">
              <a:buNone/>
            </a:pPr>
            <a:endParaRPr lang="en-US" sz="600" dirty="0" smtClean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000000"/>
                </a:solidFill>
                <a:ea typeface="+mn-ea"/>
                <a:cs typeface="+mn-cs"/>
              </a:rPr>
              <a:t>One-sided </a:t>
            </a:r>
            <a:r>
              <a:rPr lang="en-US" altLang="zh-CN" sz="2400" b="1" dirty="0" smtClean="0">
                <a:solidFill>
                  <a:srgbClr val="000000"/>
                </a:solidFill>
                <a:ea typeface="+mn-ea"/>
                <a:cs typeface="+mn-cs"/>
              </a:rPr>
              <a:t>communication (Remote Memory Access)</a:t>
            </a:r>
            <a:endParaRPr lang="en-US" altLang="zh-CN" sz="2400" b="1" dirty="0">
              <a:solidFill>
                <a:srgbClr val="000000"/>
              </a:solidFill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116" name="Content Placeholder 2"/>
          <p:cNvSpPr txBox="1">
            <a:spLocks/>
          </p:cNvSpPr>
          <p:nvPr/>
        </p:nvSpPr>
        <p:spPr bwMode="auto">
          <a:xfrm>
            <a:off x="3347864" y="4365104"/>
            <a:ext cx="5652120" cy="18002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  <a:lvl1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/>
            </a:lvl2pPr>
            <a:lvl3pPr marL="731520" indent="-182880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</a:lvl3pPr>
            <a:lvl4pPr marL="100584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/>
            </a:lvl4pPr>
            <a:lvl5pPr marL="1188720" indent="-13716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baseline="0"/>
            </a:lvl5pPr>
            <a:lvl6pPr marL="137160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6pPr>
            <a:lvl7pPr marL="155448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7pPr>
            <a:lvl8pPr marL="173736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8pPr>
            <a:lvl9pPr marL="1920240" indent="-18288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/>
            </a:lvl9pPr>
          </a:lstStyle>
          <a:p>
            <a:pPr marL="0" indent="0">
              <a:buNone/>
            </a:pPr>
            <a:r>
              <a:rPr lang="en-US" b="1" dirty="0"/>
              <a:t>Feature:</a:t>
            </a:r>
          </a:p>
          <a:p>
            <a:r>
              <a:rPr lang="en-US" altLang="zh-CN" dirty="0" smtClean="0"/>
              <a:t>Origin (P0) specifies </a:t>
            </a:r>
            <a:r>
              <a:rPr lang="en-US" altLang="zh-CN" dirty="0"/>
              <a:t>all </a:t>
            </a:r>
            <a:r>
              <a:rPr lang="en-US" altLang="zh-CN" dirty="0" smtClean="0"/>
              <a:t>communication parameters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Target (P1) does not explicitly </a:t>
            </a:r>
            <a:r>
              <a:rPr lang="en-US" altLang="zh-CN" dirty="0" smtClean="0"/>
              <a:t>receive </a:t>
            </a:r>
            <a:r>
              <a:rPr lang="en-US" altLang="zh-CN" dirty="0"/>
              <a:t>or process </a:t>
            </a:r>
            <a:r>
              <a:rPr lang="en-US" altLang="zh-CN" dirty="0" smtClean="0"/>
              <a:t>message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35" name="组 34"/>
          <p:cNvGrpSpPr/>
          <p:nvPr/>
        </p:nvGrpSpPr>
        <p:grpSpPr>
          <a:xfrm>
            <a:off x="4932040" y="1916832"/>
            <a:ext cx="3672408" cy="2300111"/>
            <a:chOff x="4788024" y="1700808"/>
            <a:chExt cx="3672408" cy="2300111"/>
          </a:xfrm>
        </p:grpSpPr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4922247" y="1700808"/>
              <a:ext cx="1068321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7187979" y="1700808"/>
              <a:ext cx="127245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62" name="Line 10"/>
            <p:cNvSpPr>
              <a:spLocks noChangeShapeType="1"/>
            </p:cNvSpPr>
            <p:nvPr/>
          </p:nvSpPr>
          <p:spPr bwMode="auto">
            <a:xfrm>
              <a:off x="6018623" y="2591523"/>
              <a:ext cx="1002210" cy="108451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3" name="任意形状 62"/>
            <p:cNvSpPr/>
            <p:nvPr/>
          </p:nvSpPr>
          <p:spPr>
            <a:xfrm>
              <a:off x="6018624" y="2911765"/>
              <a:ext cx="1073656" cy="219911"/>
            </a:xfrm>
            <a:custGeom>
              <a:avLst/>
              <a:gdLst>
                <a:gd name="connsiteX0" fmla="*/ 30239 w 1563802"/>
                <a:gd name="connsiteY0" fmla="*/ 0 h 298056"/>
                <a:gd name="connsiteX1" fmla="*/ 1563778 w 1563802"/>
                <a:gd name="connsiteY1" fmla="*/ 177106 h 298056"/>
                <a:gd name="connsiteX2" fmla="*/ 0 w 1563802"/>
                <a:gd name="connsiteY2" fmla="*/ 298056 h 298056"/>
                <a:gd name="connsiteX3" fmla="*/ 0 w 1563802"/>
                <a:gd name="connsiteY3" fmla="*/ 298056 h 29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802" h="298056">
                  <a:moveTo>
                    <a:pt x="30239" y="0"/>
                  </a:moveTo>
                  <a:cubicBezTo>
                    <a:pt x="799528" y="63715"/>
                    <a:pt x="1568818" y="127430"/>
                    <a:pt x="1563778" y="177106"/>
                  </a:cubicBezTo>
                  <a:cubicBezTo>
                    <a:pt x="1558738" y="226782"/>
                    <a:pt x="0" y="298056"/>
                    <a:pt x="0" y="298056"/>
                  </a:cubicBezTo>
                  <a:lnTo>
                    <a:pt x="0" y="298056"/>
                  </a:lnTo>
                </a:path>
              </a:pathLst>
            </a:custGeom>
            <a:ln w="28575" cmpd="sng">
              <a:solidFill>
                <a:schemeClr val="accent6">
                  <a:lumMod val="50000"/>
                </a:schemeClr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kumimoji="1" lang="zh-CN" altLang="en-US" sz="1400">
                <a:solidFill>
                  <a:srgbClr val="0000FF"/>
                </a:solidFill>
              </a:endParaRPr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6037391" y="3400724"/>
              <a:ext cx="982882" cy="90991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6667105" y="3131676"/>
              <a:ext cx="713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+=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>
              <a:off x="7836051" y="2204864"/>
              <a:ext cx="0" cy="179605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>
              <a:off x="5436096" y="2204864"/>
              <a:ext cx="0" cy="179605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139806" y="2491447"/>
              <a:ext cx="504056" cy="1080120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 Box 8"/>
            <p:cNvSpPr txBox="1">
              <a:spLocks noChangeArrowheads="1"/>
            </p:cNvSpPr>
            <p:nvPr/>
          </p:nvSpPr>
          <p:spPr bwMode="auto">
            <a:xfrm>
              <a:off x="4801848" y="2381260"/>
              <a:ext cx="1139217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984807"/>
                  </a:solidFill>
                </a:rPr>
                <a:t>Put (data)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4797006" y="2771636"/>
              <a:ext cx="115578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984807"/>
                  </a:solidFill>
                </a:rPr>
                <a:t>Get (data)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4788024" y="3181047"/>
              <a:ext cx="1145528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err="1" smtClean="0">
                  <a:solidFill>
                    <a:srgbClr val="984807"/>
                  </a:solidFill>
                </a:rPr>
                <a:t>Acc</a:t>
              </a:r>
              <a:r>
                <a:rPr lang="en-US" b="1" dirty="0" smtClean="0">
                  <a:solidFill>
                    <a:srgbClr val="984807"/>
                  </a:solidFill>
                </a:rPr>
                <a:t> (data)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23528" y="1916832"/>
            <a:ext cx="3917296" cy="2304256"/>
            <a:chOff x="4402438" y="1336623"/>
            <a:chExt cx="3917296" cy="2304256"/>
          </a:xfrm>
        </p:grpSpPr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7327026" y="1844824"/>
              <a:ext cx="0" cy="179605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44" name="组 43"/>
            <p:cNvGrpSpPr/>
            <p:nvPr/>
          </p:nvGrpSpPr>
          <p:grpSpPr>
            <a:xfrm>
              <a:off x="4402438" y="1336623"/>
              <a:ext cx="3917296" cy="2265682"/>
              <a:chOff x="313759" y="3501008"/>
              <a:chExt cx="3917296" cy="2265682"/>
            </a:xfrm>
          </p:grpSpPr>
          <p:sp>
            <p:nvSpPr>
              <p:cNvPr id="45" name="Text Box 5"/>
              <p:cNvSpPr txBox="1">
                <a:spLocks noChangeArrowheads="1"/>
              </p:cNvSpPr>
              <p:nvPr/>
            </p:nvSpPr>
            <p:spPr bwMode="auto">
              <a:xfrm>
                <a:off x="539055" y="3501008"/>
                <a:ext cx="1068321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Process 0</a:t>
                </a:r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2627784" y="3501008"/>
                <a:ext cx="1272453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Process 1</a:t>
                </a:r>
              </a:p>
            </p:txBody>
          </p:sp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>
                <a:off x="1681911" y="4437112"/>
                <a:ext cx="1002210" cy="108451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>
                <a:off x="1071370" y="3970635"/>
                <a:ext cx="0" cy="1796055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35808" y="4258666"/>
                <a:ext cx="486063" cy="1042541"/>
              </a:xfrm>
              <a:prstGeom prst="rect">
                <a:avLst/>
              </a:prstGeom>
              <a:gradFill flip="none" rotWithShape="1">
                <a:gsLst>
                  <a:gs pos="0">
                    <a:srgbClr val="EB8822"/>
                  </a:gs>
                  <a:gs pos="100000">
                    <a:srgbClr val="FF6600"/>
                  </a:gs>
                </a:gsLst>
                <a:lin ang="564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auto">
              <a:xfrm>
                <a:off x="385415" y="4220918"/>
                <a:ext cx="1286033" cy="36968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 smtClean="0">
                    <a:solidFill>
                      <a:srgbClr val="984807"/>
                    </a:solidFill>
                  </a:rPr>
                  <a:t>Send (data)</a:t>
                </a:r>
                <a:endParaRPr lang="en-US" b="1" dirty="0">
                  <a:solidFill>
                    <a:srgbClr val="984807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987824" y="4225233"/>
                <a:ext cx="504056" cy="1073984"/>
              </a:xfrm>
              <a:prstGeom prst="rect">
                <a:avLst/>
              </a:prstGeom>
              <a:gradFill flip="none" rotWithShape="1">
                <a:gsLst>
                  <a:gs pos="0">
                    <a:srgbClr val="EB8822"/>
                  </a:gs>
                  <a:gs pos="100000">
                    <a:srgbClr val="FF6600"/>
                  </a:gs>
                </a:gsLst>
                <a:lin ang="564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 Box 9"/>
              <p:cNvSpPr txBox="1">
                <a:spLocks noChangeArrowheads="1"/>
              </p:cNvSpPr>
              <p:nvPr/>
            </p:nvSpPr>
            <p:spPr bwMode="auto">
              <a:xfrm>
                <a:off x="2677512" y="4335659"/>
                <a:ext cx="1553543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 smtClean="0">
                    <a:solidFill>
                      <a:srgbClr val="984807"/>
                    </a:solidFill>
                  </a:rPr>
                  <a:t>Receive (data)</a:t>
                </a:r>
                <a:endParaRPr lang="en-US" dirty="0">
                  <a:solidFill>
                    <a:srgbClr val="984807"/>
                  </a:solidFill>
                </a:endParaRPr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313759" y="4859868"/>
                <a:ext cx="1553543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 smtClean="0">
                    <a:solidFill>
                      <a:srgbClr val="984807"/>
                    </a:solidFill>
                  </a:rPr>
                  <a:t>Receive (data)</a:t>
                </a:r>
                <a:endParaRPr lang="en-US" dirty="0">
                  <a:solidFill>
                    <a:srgbClr val="984807"/>
                  </a:solidFill>
                </a:endParaRPr>
              </a:p>
            </p:txBody>
          </p:sp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2690023" y="4725144"/>
                <a:ext cx="1286033" cy="36968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b="1" dirty="0" smtClean="0">
                    <a:solidFill>
                      <a:srgbClr val="984807"/>
                    </a:solidFill>
                  </a:rPr>
                  <a:t>Send (data)</a:t>
                </a:r>
                <a:endParaRPr lang="en-US" b="1" dirty="0">
                  <a:solidFill>
                    <a:srgbClr val="984807"/>
                  </a:solidFill>
                </a:endParaRPr>
              </a:p>
            </p:txBody>
          </p:sp>
          <p:sp>
            <p:nvSpPr>
              <p:cNvPr id="58" name="Line 10"/>
              <p:cNvSpPr>
                <a:spLocks noChangeShapeType="1"/>
              </p:cNvSpPr>
              <p:nvPr/>
            </p:nvSpPr>
            <p:spPr bwMode="auto">
              <a:xfrm flipH="1">
                <a:off x="1753919" y="4941168"/>
                <a:ext cx="898484" cy="144016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0" name="组 9"/>
          <p:cNvGrpSpPr/>
          <p:nvPr/>
        </p:nvGrpSpPr>
        <p:grpSpPr>
          <a:xfrm>
            <a:off x="7164288" y="2467214"/>
            <a:ext cx="1443537" cy="1080120"/>
            <a:chOff x="7164288" y="2467214"/>
            <a:chExt cx="1443537" cy="1080120"/>
          </a:xfrm>
        </p:grpSpPr>
        <p:sp>
          <p:nvSpPr>
            <p:cNvPr id="68" name="矩形 67"/>
            <p:cNvSpPr/>
            <p:nvPr/>
          </p:nvSpPr>
          <p:spPr>
            <a:xfrm>
              <a:off x="7577326" y="2467214"/>
              <a:ext cx="504056" cy="10801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7164288" y="2780928"/>
              <a:ext cx="1443537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0000FF"/>
                  </a:solidFill>
                </a:rPr>
                <a:t>Computation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51920" y="57332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A22B38"/>
                </a:solidFill>
              </a:rPr>
              <a:t>Is communication always asynchronous ? 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057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rgbClr val="1F497D"/>
                </a:solidFill>
              </a:rPr>
              <a:t>Performance Issues and optimizations in Fence </a:t>
            </a:r>
            <a:endParaRPr kumimoji="1" lang="zh-CN" altLang="en-US" sz="28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endParaRPr lang="en-US" altLang="zh-CN" sz="20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1"/>
            <a:endParaRPr lang="en-US" altLang="zh-CN" sz="1600" b="1" dirty="0" smtClean="0"/>
          </a:p>
          <a:p>
            <a:pPr lvl="1"/>
            <a:endParaRPr lang="en-US" altLang="zh-CN" sz="1600" b="1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kumimoji="1"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kumimoji="1"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endParaRPr kumimoji="1" lang="en-US" altLang="zh-CN" sz="1600" dirty="0" smtClean="0"/>
          </a:p>
          <a:p>
            <a:pPr lvl="2"/>
            <a:endParaRPr kumimoji="1" lang="en-US" altLang="zh-CN" sz="1600" b="1" dirty="0" smtClean="0"/>
          </a:p>
          <a:p>
            <a:pPr lvl="1"/>
            <a:endParaRPr kumimoji="1"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922384" y="1363932"/>
            <a:ext cx="158417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Win_allocate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Fence(</a:t>
            </a:r>
            <a:r>
              <a:rPr kumimoji="1" lang="en-US" altLang="zh-CN" sz="1600" dirty="0" smtClean="0"/>
              <a:t>win0)</a:t>
            </a:r>
            <a:endParaRPr lang="en-US" altLang="zh-CN" sz="1600" dirty="0"/>
          </a:p>
          <a:p>
            <a:r>
              <a:rPr lang="en-US" altLang="zh-CN" sz="1600" dirty="0" smtClean="0"/>
              <a:t>PUT(P)</a:t>
            </a:r>
          </a:p>
          <a:p>
            <a:r>
              <a:rPr lang="en-US" altLang="zh-CN" sz="1600" dirty="0" smtClean="0"/>
              <a:t>…</a:t>
            </a:r>
          </a:p>
          <a:p>
            <a:r>
              <a:rPr lang="en-US" altLang="zh-CN" sz="1600" dirty="0"/>
              <a:t>Fence</a:t>
            </a:r>
            <a:r>
              <a:rPr lang="en-US" altLang="zh-CN" sz="1600" dirty="0" smtClean="0"/>
              <a:t>(win)</a:t>
            </a:r>
          </a:p>
          <a:p>
            <a:endParaRPr kumimoji="1" lang="en-US" altLang="zh-CN" sz="1600" i="1" dirty="0" smtClean="0">
              <a:solidFill>
                <a:srgbClr val="616161"/>
              </a:solidFill>
            </a:endParaRPr>
          </a:p>
          <a:p>
            <a:endParaRPr lang="en-US" altLang="zh-CN" sz="1600" i="1" dirty="0">
              <a:solidFill>
                <a:srgbClr val="616161"/>
              </a:solidFill>
            </a:endParaRPr>
          </a:p>
          <a:p>
            <a:endParaRPr kumimoji="1" lang="en-US" altLang="zh-CN" sz="1600" i="1" dirty="0" smtClean="0">
              <a:solidFill>
                <a:srgbClr val="616161"/>
              </a:solidFill>
            </a:endParaRPr>
          </a:p>
          <a:p>
            <a:endParaRPr lang="en-US" altLang="zh-CN" sz="1600" i="1" dirty="0">
              <a:solidFill>
                <a:srgbClr val="616161"/>
              </a:solidFill>
            </a:endParaRPr>
          </a:p>
          <a:p>
            <a:r>
              <a:rPr kumimoji="1" lang="en-US" altLang="zh-CN" sz="1600" i="1" dirty="0" smtClean="0">
                <a:solidFill>
                  <a:srgbClr val="616161"/>
                </a:solidFill>
              </a:rPr>
              <a:t>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87824" y="1340768"/>
            <a:ext cx="5339988" cy="30469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sz="1600" dirty="0" err="1" smtClean="0"/>
              <a:t>Win_allocate</a:t>
            </a:r>
            <a:endParaRPr lang="en-US" altLang="zh-CN" sz="1600" dirty="0" smtClean="0"/>
          </a:p>
          <a:p>
            <a:r>
              <a:rPr lang="en-US" altLang="zh-CN" sz="1600" b="1" dirty="0" err="1" smtClean="0"/>
              <a:t>Lockall</a:t>
            </a:r>
            <a:r>
              <a:rPr lang="en-US" altLang="zh-CN" sz="1600" b="1" dirty="0" smtClean="0"/>
              <a:t>(global win)</a:t>
            </a:r>
          </a:p>
          <a:p>
            <a:endParaRPr lang="en-US" altLang="zh-CN" sz="1600" u="sng" dirty="0" smtClean="0"/>
          </a:p>
          <a:p>
            <a:r>
              <a:rPr lang="en-US" altLang="zh-CN" sz="1600" b="1" dirty="0" err="1" smtClean="0"/>
              <a:t>Flushall</a:t>
            </a:r>
            <a:r>
              <a:rPr lang="en-US" altLang="zh-CN" sz="1600" b="1" dirty="0" smtClean="0"/>
              <a:t>(global win) + </a:t>
            </a:r>
            <a:r>
              <a:rPr lang="en-US" altLang="zh-CN" sz="1600" b="1" dirty="0" err="1" smtClean="0"/>
              <a:t>MPI_barrier</a:t>
            </a:r>
            <a:r>
              <a:rPr lang="en-US" altLang="zh-CN" sz="1600" b="1" dirty="0" smtClean="0"/>
              <a:t> + </a:t>
            </a:r>
            <a:r>
              <a:rPr lang="en-US" altLang="zh-CN" sz="1600" b="1" dirty="0" err="1"/>
              <a:t>W</a:t>
            </a:r>
            <a:r>
              <a:rPr lang="en-US" altLang="zh-CN" sz="1600" b="1" dirty="0" err="1" smtClean="0"/>
              <a:t>in_sync</a:t>
            </a:r>
            <a:endParaRPr lang="en-US" altLang="zh-CN" sz="1600" b="1" dirty="0" smtClean="0"/>
          </a:p>
          <a:p>
            <a:r>
              <a:rPr lang="en-US" altLang="zh-CN" sz="1600" dirty="0" smtClean="0"/>
              <a:t>PUT(G)</a:t>
            </a:r>
          </a:p>
          <a:p>
            <a:r>
              <a:rPr lang="en-US" altLang="zh-CN" sz="1600" dirty="0" smtClean="0"/>
              <a:t>…</a:t>
            </a:r>
          </a:p>
          <a:p>
            <a:r>
              <a:rPr lang="en-US" altLang="zh-CN" sz="1600" b="1" dirty="0" err="1"/>
              <a:t>Flushall</a:t>
            </a:r>
            <a:r>
              <a:rPr lang="en-US" altLang="zh-CN" sz="1600" b="1" dirty="0"/>
              <a:t>(global win) + </a:t>
            </a:r>
            <a:r>
              <a:rPr lang="en-US" altLang="zh-CN" sz="1600" b="1" dirty="0" err="1"/>
              <a:t>MPI_barrier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+ </a:t>
            </a:r>
            <a:r>
              <a:rPr lang="en-US" altLang="zh-CN" sz="1600" b="1" dirty="0" err="1" smtClean="0"/>
              <a:t>Win_sync</a:t>
            </a:r>
            <a:endParaRPr lang="en-US" altLang="zh-CN" sz="1600" b="1" dirty="0"/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  <a:p>
            <a:endParaRPr lang="en-US" altLang="zh-CN" sz="1600" b="1" dirty="0"/>
          </a:p>
          <a:p>
            <a:endParaRPr lang="en-US" altLang="zh-CN" sz="1600" b="1" dirty="0" smtClean="0"/>
          </a:p>
        </p:txBody>
      </p:sp>
      <p:sp>
        <p:nvSpPr>
          <p:cNvPr id="8" name="右箭头 7"/>
          <p:cNvSpPr/>
          <p:nvPr/>
        </p:nvSpPr>
        <p:spPr>
          <a:xfrm>
            <a:off x="2627784" y="2492896"/>
            <a:ext cx="216024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835696" y="3212976"/>
            <a:ext cx="3672408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[Performance issue 1]</a:t>
            </a:r>
          </a:p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Fence</a:t>
            </a:r>
            <a:r>
              <a:rPr lang="en-US" altLang="zh-CN" sz="1400" dirty="0">
                <a:solidFill>
                  <a:srgbClr val="FF0000"/>
                </a:solidFill>
              </a:rPr>
              <a:t>: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 local completion of operations issued by this process (as an origin)</a:t>
            </a:r>
          </a:p>
          <a:p>
            <a:r>
              <a:rPr lang="en-US" altLang="zh-CN" sz="1400" b="1" dirty="0" err="1" smtClean="0">
                <a:solidFill>
                  <a:srgbClr val="FF0000"/>
                </a:solidFill>
              </a:rPr>
              <a:t>Flushall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+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MPI_barrier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:  </a:t>
            </a:r>
            <a:r>
              <a:rPr lang="en-US" altLang="zh-CN" sz="1400" dirty="0">
                <a:solidFill>
                  <a:srgbClr val="FF0000"/>
                </a:solidFill>
              </a:rPr>
              <a:t>remote completion of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all operations issued by all processes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 bwMode="auto">
          <a:xfrm>
            <a:off x="3059832" y="3140968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/>
          <p:nvPr/>
        </p:nvCxnSpPr>
        <p:spPr bwMode="auto">
          <a:xfrm>
            <a:off x="4932040" y="3140968"/>
            <a:ext cx="1008112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线连接符 13"/>
          <p:cNvCxnSpPr/>
          <p:nvPr/>
        </p:nvCxnSpPr>
        <p:spPr bwMode="auto">
          <a:xfrm>
            <a:off x="6156176" y="3140968"/>
            <a:ext cx="79208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2627784" y="4869160"/>
            <a:ext cx="3816424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[Performance issue 2]</a:t>
            </a: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Always need sync between processes for</a:t>
            </a:r>
          </a:p>
          <a:p>
            <a:pPr marL="228600" indent="-228600">
              <a:buAutoNum type="arabicPeriod"/>
            </a:pPr>
            <a:r>
              <a:rPr lang="en-US" altLang="zh-CN" sz="1400" b="1" dirty="0">
                <a:solidFill>
                  <a:srgbClr val="FF0000"/>
                </a:solidFill>
              </a:rPr>
              <a:t>R</a:t>
            </a:r>
            <a:r>
              <a:rPr kumimoji="1" lang="en-US" altLang="zh-CN" sz="1400" b="1" dirty="0" smtClean="0">
                <a:solidFill>
                  <a:srgbClr val="FF0000"/>
                </a:solidFill>
              </a:rPr>
              <a:t>emote update 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before fence with</a:t>
            </a:r>
            <a:r>
              <a:rPr kumimoji="1" lang="en-US" altLang="zh-CN" sz="1400" b="1" dirty="0" smtClean="0">
                <a:solidFill>
                  <a:srgbClr val="FF0000"/>
                </a:solidFill>
              </a:rPr>
              <a:t> local read 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after fence</a:t>
            </a:r>
          </a:p>
          <a:p>
            <a:pPr marL="228600" indent="-228600">
              <a:buAutoNum type="arabicPeriod"/>
            </a:pPr>
            <a:r>
              <a:rPr lang="en-US" altLang="zh-CN" sz="1400" b="1" dirty="0" smtClean="0">
                <a:solidFill>
                  <a:srgbClr val="FF0000"/>
                </a:solidFill>
              </a:rPr>
              <a:t>Local write </a:t>
            </a:r>
            <a:r>
              <a:rPr lang="en-US" altLang="zh-CN" sz="1400" dirty="0" smtClean="0">
                <a:solidFill>
                  <a:srgbClr val="FF0000"/>
                </a:solidFill>
              </a:rPr>
              <a:t>before fence with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remote get</a:t>
            </a:r>
            <a:r>
              <a:rPr lang="en-US" altLang="zh-CN" sz="1400" dirty="0" smtClean="0">
                <a:solidFill>
                  <a:srgbClr val="FF0000"/>
                </a:solidFill>
              </a:rPr>
              <a:t> after fence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56176" y="3212976"/>
            <a:ext cx="288032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[Performance issue 3]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M</a:t>
            </a:r>
            <a:r>
              <a:rPr lang="en-US" altLang="zh-CN" sz="1400" dirty="0" smtClean="0">
                <a:solidFill>
                  <a:srgbClr val="FF0000"/>
                </a:solidFill>
              </a:rPr>
              <a:t>emory consistency management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 bwMode="auto">
          <a:xfrm>
            <a:off x="5724128" y="3140968"/>
            <a:ext cx="0" cy="165618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组 34"/>
          <p:cNvGrpSpPr/>
          <p:nvPr/>
        </p:nvGrpSpPr>
        <p:grpSpPr>
          <a:xfrm>
            <a:off x="6444208" y="4869160"/>
            <a:ext cx="2536299" cy="1368032"/>
            <a:chOff x="2723506" y="5229200"/>
            <a:chExt cx="2536299" cy="1368032"/>
          </a:xfrm>
        </p:grpSpPr>
        <p:cxnSp>
          <p:nvCxnSpPr>
            <p:cNvPr id="18" name="直线连接符 17"/>
            <p:cNvCxnSpPr/>
            <p:nvPr/>
          </p:nvCxnSpPr>
          <p:spPr>
            <a:xfrm>
              <a:off x="3401196" y="6093296"/>
              <a:ext cx="136815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723506" y="5877272"/>
              <a:ext cx="677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accent6"/>
                  </a:solidFill>
                </a:rPr>
                <a:t>Fence</a:t>
              </a:r>
              <a:endParaRPr kumimoji="1" lang="zh-CN" altLang="en-US" sz="1600" dirty="0">
                <a:solidFill>
                  <a:schemeClr val="accent6"/>
                </a:solidFill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 bwMode="auto">
            <a:xfrm>
              <a:off x="3545212" y="5517232"/>
              <a:ext cx="0" cy="108000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线连接符 22"/>
            <p:cNvCxnSpPr/>
            <p:nvPr/>
          </p:nvCxnSpPr>
          <p:spPr bwMode="auto">
            <a:xfrm>
              <a:off x="4553324" y="5517232"/>
              <a:ext cx="0" cy="108000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文本框 25"/>
            <p:cNvSpPr txBox="1"/>
            <p:nvPr/>
          </p:nvSpPr>
          <p:spPr>
            <a:xfrm>
              <a:off x="2939530" y="5661248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FF0000"/>
                  </a:solidFill>
                </a:rPr>
                <a:t>PUT y</a:t>
              </a:r>
              <a:endParaRPr kumimoji="1"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53324" y="6165304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FF0000"/>
                  </a:solidFill>
                </a:rPr>
                <a:t>Read y</a:t>
              </a:r>
              <a:endParaRPr kumimoji="1"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523706" y="571351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FF0000"/>
                  </a:solidFill>
                </a:rPr>
                <a:t>Write x</a:t>
              </a:r>
              <a:endParaRPr kumimoji="1"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963001" y="614555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FF0000"/>
                  </a:solidFill>
                </a:rPr>
                <a:t>Get x</a:t>
              </a:r>
              <a:endParaRPr kumimoji="1"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"/>
            <p:cNvSpPr/>
            <p:nvPr/>
          </p:nvSpPr>
          <p:spPr>
            <a:xfrm>
              <a:off x="3373182" y="5229200"/>
              <a:ext cx="360040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P0</a:t>
              </a:r>
              <a:endParaRPr lang="en-US" sz="1200" dirty="0"/>
            </a:p>
          </p:txBody>
        </p:sp>
        <p:sp>
          <p:nvSpPr>
            <p:cNvPr id="33" name="Rectangle 3"/>
            <p:cNvSpPr/>
            <p:nvPr/>
          </p:nvSpPr>
          <p:spPr>
            <a:xfrm>
              <a:off x="4355976" y="5229200"/>
              <a:ext cx="360040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P1</a:t>
              </a:r>
              <a:endParaRPr lang="en-US" sz="1200" dirty="0"/>
            </a:p>
          </p:txBody>
        </p:sp>
      </p:grpSp>
      <p:cxnSp>
        <p:nvCxnSpPr>
          <p:cNvPr id="39" name="直线箭头连接符 38"/>
          <p:cNvCxnSpPr>
            <a:stCxn id="26" idx="3"/>
          </p:cNvCxnSpPr>
          <p:nvPr/>
        </p:nvCxnSpPr>
        <p:spPr bwMode="auto">
          <a:xfrm>
            <a:off x="7280915" y="5455097"/>
            <a:ext cx="891485" cy="49418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/>
          </a:ln>
          <a:effectLst/>
        </p:spPr>
      </p:cxnSp>
      <p:cxnSp>
        <p:nvCxnSpPr>
          <p:cNvPr id="41" name="直线箭头连接符 40"/>
          <p:cNvCxnSpPr>
            <a:endCxn id="28" idx="1"/>
          </p:cNvCxnSpPr>
          <p:nvPr/>
        </p:nvCxnSpPr>
        <p:spPr bwMode="auto">
          <a:xfrm flipV="1">
            <a:off x="7236296" y="5507360"/>
            <a:ext cx="1008112" cy="44192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1835696" y="4365104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1F497D"/>
                </a:solidFill>
              </a:rPr>
              <a:t>User hint </a:t>
            </a:r>
            <a:r>
              <a:rPr lang="en-US" altLang="zh-CN" sz="1400" b="1" dirty="0" smtClean="0">
                <a:solidFill>
                  <a:srgbClr val="1F497D"/>
                </a:solidFill>
              </a:rPr>
              <a:t>MPI_MODE_NOPRECEDE </a:t>
            </a:r>
            <a:r>
              <a:rPr lang="en-US" altLang="zh-CN" sz="1400" dirty="0" smtClean="0">
                <a:solidFill>
                  <a:srgbClr val="1F497D"/>
                </a:solidFill>
              </a:rPr>
              <a:t>avoid </a:t>
            </a:r>
            <a:r>
              <a:rPr lang="en-US" altLang="zh-CN" sz="1400" dirty="0" err="1" smtClean="0">
                <a:solidFill>
                  <a:srgbClr val="1F497D"/>
                </a:solidFill>
              </a:rPr>
              <a:t>flushall</a:t>
            </a:r>
            <a:endParaRPr kumimoji="1" lang="zh-CN" altLang="en-US" sz="1400" dirty="0">
              <a:solidFill>
                <a:srgbClr val="1F497D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27784" y="6237312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1F497D"/>
                </a:solidFill>
              </a:rPr>
              <a:t>User hint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1F497D"/>
                </a:solidFill>
              </a:rPr>
              <a:t>NOSTORE &amp;  NOPUT &amp; NOPRECEDE)</a:t>
            </a:r>
            <a:r>
              <a:rPr lang="en-US" altLang="zh-CN" sz="1400" dirty="0">
                <a:solidFill>
                  <a:srgbClr val="1F497D"/>
                </a:solidFill>
              </a:rPr>
              <a:t> </a:t>
            </a:r>
            <a:r>
              <a:rPr lang="en-US" altLang="zh-CN" sz="1400" dirty="0" smtClean="0">
                <a:solidFill>
                  <a:srgbClr val="1F497D"/>
                </a:solidFill>
              </a:rPr>
              <a:t>avoid barrier</a:t>
            </a:r>
            <a:endParaRPr kumimoji="1" lang="zh-CN" altLang="en-US" sz="1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3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Evaluation.  </a:t>
            </a:r>
            <a:r>
              <a:rPr lang="en-US" altLang="zh-CN" sz="2800" dirty="0"/>
              <a:t>Asynchronous Progress </a:t>
            </a:r>
            <a:r>
              <a:rPr lang="en-US" altLang="zh-CN" sz="2800" dirty="0" err="1" smtClean="0"/>
              <a:t>Microbenchmark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83768" y="249289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 smtClean="0">
                <a:solidFill>
                  <a:srgbClr val="1F497D"/>
                </a:solidFill>
              </a:rPr>
              <a:t>One-sided communication on </a:t>
            </a:r>
            <a:r>
              <a:rPr lang="en-US" altLang="zh-CN" sz="1600" b="1" i="1" dirty="0" err="1" smtClean="0">
                <a:solidFill>
                  <a:srgbClr val="1F497D"/>
                </a:solidFill>
              </a:rPr>
              <a:t>InfiniBand</a:t>
            </a:r>
            <a:r>
              <a:rPr lang="en-US" altLang="zh-CN" sz="1600" b="1" i="1" dirty="0" smtClean="0">
                <a:solidFill>
                  <a:srgbClr val="1F497D"/>
                </a:solidFill>
              </a:rPr>
              <a:t> cluster</a:t>
            </a:r>
          </a:p>
          <a:p>
            <a:pPr algn="ctr"/>
            <a:r>
              <a:rPr kumimoji="1" lang="en-US" altLang="zh-CN" sz="1200" b="1" i="1" dirty="0" smtClean="0">
                <a:solidFill>
                  <a:srgbClr val="0000FF"/>
                </a:solidFill>
              </a:rPr>
              <a:t>(Contiguous PUT/GET </a:t>
            </a:r>
            <a:r>
              <a:rPr lang="en-US" altLang="zh-CN" sz="1200" b="1" i="1" dirty="0" smtClean="0">
                <a:solidFill>
                  <a:srgbClr val="0000FF"/>
                </a:solidFill>
              </a:rPr>
              <a:t>are </a:t>
            </a:r>
            <a:r>
              <a:rPr kumimoji="1" lang="en-US" altLang="zh-CN" sz="1200" b="1" i="1" dirty="0" smtClean="0">
                <a:solidFill>
                  <a:srgbClr val="0000FF"/>
                </a:solidFill>
              </a:rPr>
              <a:t>handled in hardware)</a:t>
            </a:r>
            <a:endParaRPr kumimoji="1" lang="zh-CN" altLang="en-US" sz="1200" b="1" i="1" dirty="0">
              <a:solidFill>
                <a:srgbClr val="0000FF"/>
              </a:solidFill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405287"/>
              </p:ext>
            </p:extLst>
          </p:nvPr>
        </p:nvGraphicFramePr>
        <p:xfrm>
          <a:off x="4572000" y="3140968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351286"/>
              </p:ext>
            </p:extLst>
          </p:nvPr>
        </p:nvGraphicFramePr>
        <p:xfrm>
          <a:off x="539552" y="3140968"/>
          <a:ext cx="396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148064" y="5517232"/>
            <a:ext cx="3151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smtClean="0"/>
              <a:t>PUT (HW)</a:t>
            </a:r>
            <a:endParaRPr kumimoji="1" lang="zh-CN" altLang="en-US" sz="1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475656" y="551723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Accumulate (SW)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5571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Problems in Asynchronous Progress</a:t>
            </a:r>
            <a:endParaRPr kumimoji="1" lang="zh-CN" alt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dirty="0" smtClean="0"/>
              <a:t>One-sided operations are not truly one-sided</a:t>
            </a:r>
          </a:p>
          <a:p>
            <a:pPr lvl="1"/>
            <a:r>
              <a:rPr lang="en-US" altLang="zh-CN" dirty="0" smtClean="0"/>
              <a:t>In most platforms (e.g., </a:t>
            </a:r>
            <a:r>
              <a:rPr lang="en-US" altLang="zh-CN" dirty="0" err="1" smtClean="0"/>
              <a:t>InfiniBand</a:t>
            </a:r>
            <a:r>
              <a:rPr lang="en-US" altLang="zh-CN" dirty="0"/>
              <a:t>, </a:t>
            </a:r>
            <a:r>
              <a:rPr lang="en-US" altLang="zh-CN" dirty="0" smtClean="0"/>
              <a:t>Cray)</a:t>
            </a:r>
          </a:p>
          <a:p>
            <a:pPr lvl="2"/>
            <a:r>
              <a:rPr lang="en-US" altLang="zh-CN" sz="2000" dirty="0"/>
              <a:t>Some operations </a:t>
            </a:r>
            <a:r>
              <a:rPr lang="en-US" altLang="zh-CN" sz="2000" dirty="0" smtClean="0"/>
              <a:t>are hardware supported (e.g., contiguous PUT/GET)</a:t>
            </a:r>
          </a:p>
          <a:p>
            <a:pPr lvl="2"/>
            <a:r>
              <a:rPr lang="en-US" altLang="zh-CN" sz="2000" dirty="0" smtClean="0"/>
              <a:t>Other operations </a:t>
            </a:r>
            <a:r>
              <a:rPr lang="en-US" altLang="zh-CN" sz="2000" b="1" dirty="0" smtClean="0">
                <a:solidFill>
                  <a:srgbClr val="AB0005"/>
                </a:solidFill>
              </a:rPr>
              <a:t>have to be done in software </a:t>
            </a:r>
            <a:r>
              <a:rPr lang="en-US" altLang="zh-CN" sz="2000" dirty="0"/>
              <a:t>(e.g., 3D accumulates of double precision data</a:t>
            </a:r>
            <a:r>
              <a:rPr lang="en-US" altLang="zh-CN" sz="2000" dirty="0" smtClean="0"/>
              <a:t>)</a:t>
            </a:r>
            <a:endParaRPr kumimoji="1" lang="en-US" altLang="zh-CN" sz="2000" dirty="0" smtClean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9552" y="3865193"/>
            <a:ext cx="106832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Process 0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65569" y="3865193"/>
            <a:ext cx="127245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Process 1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485449" y="5017321"/>
            <a:ext cx="1002210" cy="108451"/>
          </a:xfrm>
          <a:prstGeom prst="line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2055050" y="4774678"/>
            <a:ext cx="7132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+=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3213641" y="4369249"/>
            <a:ext cx="0" cy="1796055"/>
          </a:xfrm>
          <a:prstGeom prst="line">
            <a:avLst/>
          </a:prstGeom>
          <a:noFill/>
          <a:ln w="28575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053401" y="4369249"/>
            <a:ext cx="0" cy="1796055"/>
          </a:xfrm>
          <a:prstGeom prst="line">
            <a:avLst/>
          </a:prstGeom>
          <a:noFill/>
          <a:ln w="28575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54916" y="4631599"/>
            <a:ext cx="504056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493561" y="4945313"/>
            <a:ext cx="144353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rgbClr val="0000FF"/>
                </a:solidFill>
              </a:rPr>
              <a:t>Computation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7839" y="4657281"/>
            <a:ext cx="504056" cy="1368152"/>
          </a:xfrm>
          <a:prstGeom prst="rect">
            <a:avLst/>
          </a:prstGeom>
          <a:gradFill flip="none" rotWithShape="1">
            <a:gsLst>
              <a:gs pos="0">
                <a:srgbClr val="EB8822"/>
              </a:gs>
              <a:gs pos="100000">
                <a:srgbClr val="FF6600"/>
              </a:gs>
            </a:gsLst>
            <a:lin ang="564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49345" y="4657281"/>
            <a:ext cx="109334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err="1" smtClean="0">
                <a:solidFill>
                  <a:srgbClr val="984807"/>
                </a:solidFill>
              </a:rPr>
              <a:t>Acc</a:t>
            </a:r>
            <a:r>
              <a:rPr lang="en-US" b="1" dirty="0" smtClean="0">
                <a:solidFill>
                  <a:srgbClr val="984807"/>
                </a:solidFill>
              </a:rPr>
              <a:t>(data)</a:t>
            </a:r>
            <a:endParaRPr lang="en-US" b="1" dirty="0">
              <a:solidFill>
                <a:srgbClr val="984807"/>
              </a:solidFill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>
            <a:off x="1475656" y="5157192"/>
            <a:ext cx="936104" cy="144016"/>
          </a:xfrm>
          <a:prstGeom prst="line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テキスト ボックス 45"/>
          <p:cNvSpPr txBox="1"/>
          <p:nvPr/>
        </p:nvSpPr>
        <p:spPr>
          <a:xfrm>
            <a:off x="4427984" y="573325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i="1" dirty="0" smtClean="0">
                <a:solidFill>
                  <a:srgbClr val="C00000"/>
                </a:solidFill>
              </a:rPr>
              <a:t>Not TRULY </a:t>
            </a:r>
            <a:r>
              <a:rPr lang="en-US" altLang="ja-JP" sz="2800" b="1" i="1" dirty="0">
                <a:solidFill>
                  <a:srgbClr val="C00000"/>
                </a:solidFill>
              </a:rPr>
              <a:t>asynchronous</a:t>
            </a:r>
            <a:r>
              <a:rPr lang="en-US" altLang="ja-JP" sz="2800" b="1" i="1" dirty="0" smtClean="0">
                <a:solidFill>
                  <a:srgbClr val="C00000"/>
                </a:solidFill>
              </a:rPr>
              <a:t> </a:t>
            </a:r>
            <a:r>
              <a:rPr lang="en-US" altLang="ja-JP" sz="2800" b="1" i="1" dirty="0">
                <a:solidFill>
                  <a:srgbClr val="C00000"/>
                </a:solidFill>
              </a:rPr>
              <a:t>!</a:t>
            </a: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1403648" y="5301208"/>
            <a:ext cx="9793" cy="648072"/>
          </a:xfrm>
          <a:prstGeom prst="straightConnector1">
            <a:avLst/>
          </a:prstGeom>
          <a:ln w="38100" cmpd="sng">
            <a:solidFill>
              <a:srgbClr val="AB000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乘 37"/>
          <p:cNvSpPr/>
          <p:nvPr/>
        </p:nvSpPr>
        <p:spPr>
          <a:xfrm>
            <a:off x="1741625" y="5051367"/>
            <a:ext cx="288032" cy="360040"/>
          </a:xfrm>
          <a:prstGeom prst="mathMultiply">
            <a:avLst>
              <a:gd name="adj1" fmla="val 3737"/>
            </a:avLst>
          </a:prstGeom>
          <a:ln>
            <a:solidFill>
              <a:srgbClr val="AB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1403648" y="4495345"/>
            <a:ext cx="7642247" cy="1741967"/>
            <a:chOff x="1403648" y="4495345"/>
            <a:chExt cx="7642247" cy="1741967"/>
          </a:xfrm>
        </p:grpSpPr>
        <p:sp>
          <p:nvSpPr>
            <p:cNvPr id="6" name="文本框 5"/>
            <p:cNvSpPr txBox="1"/>
            <p:nvPr/>
          </p:nvSpPr>
          <p:spPr>
            <a:xfrm>
              <a:off x="4653407" y="4495345"/>
              <a:ext cx="43924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</a:rPr>
                <a:t>Software implementation of one-sided operations means that </a:t>
              </a:r>
              <a:r>
                <a:rPr lang="en-US" altLang="zh-CN" b="1" dirty="0">
                  <a:solidFill>
                    <a:srgbClr val="AB0005"/>
                  </a:solidFill>
                </a:rPr>
                <a:t>the </a:t>
              </a:r>
              <a:r>
                <a:rPr lang="en-US" altLang="zh-CN" b="1" dirty="0" smtClean="0">
                  <a:solidFill>
                    <a:srgbClr val="AB0005"/>
                  </a:solidFill>
                </a:rPr>
                <a:t>target process </a:t>
              </a:r>
              <a:r>
                <a:rPr lang="en-US" altLang="zh-CN" b="1" dirty="0">
                  <a:solidFill>
                    <a:srgbClr val="AB0005"/>
                  </a:solidFill>
                </a:rPr>
                <a:t>has </a:t>
              </a:r>
              <a:r>
                <a:rPr lang="en-US" altLang="zh-CN" b="1" dirty="0" smtClean="0">
                  <a:solidFill>
                    <a:srgbClr val="AB0005"/>
                  </a:solidFill>
                </a:rPr>
                <a:t>to </a:t>
              </a:r>
              <a:r>
                <a:rPr lang="en-US" altLang="zh-CN" b="1" dirty="0">
                  <a:solidFill>
                    <a:srgbClr val="AB0005"/>
                  </a:solidFill>
                </a:rPr>
                <a:t>make an MPI call to make </a:t>
              </a:r>
              <a:r>
                <a:rPr lang="en-US" altLang="zh-CN" b="1" dirty="0" smtClean="0">
                  <a:solidFill>
                    <a:srgbClr val="AB0005"/>
                  </a:solidFill>
                </a:rPr>
                <a:t>progress</a:t>
              </a:r>
              <a:r>
                <a:rPr lang="en-US" altLang="zh-CN" dirty="0" smtClean="0">
                  <a:solidFill>
                    <a:schemeClr val="tx1">
                      <a:lumMod val="50000"/>
                    </a:schemeClr>
                  </a:solidFill>
                </a:rPr>
                <a:t>. 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403648" y="6021288"/>
              <a:ext cx="1368152" cy="144016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87824" y="5900709"/>
              <a:ext cx="504056" cy="207404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771800" y="5790420"/>
              <a:ext cx="946931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chemeClr val="accent6">
                      <a:lumMod val="50000"/>
                    </a:schemeClr>
                  </a:solidFill>
                </a:rPr>
                <a:t>MPI call</a:t>
              </a:r>
              <a:endParaRPr kumimoji="1" lang="zh-CN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" name="直线箭头连接符 6"/>
            <p:cNvCxnSpPr>
              <a:endCxn id="28" idx="3"/>
            </p:cNvCxnSpPr>
            <p:nvPr/>
          </p:nvCxnSpPr>
          <p:spPr>
            <a:xfrm flipH="1">
              <a:off x="3718731" y="5397152"/>
              <a:ext cx="2365437" cy="616714"/>
            </a:xfrm>
            <a:prstGeom prst="straightConnector1">
              <a:avLst/>
            </a:prstGeom>
            <a:ln>
              <a:solidFill>
                <a:srgbClr val="AB000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716016" y="6453336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/>
              <a:t>* RDMA </a:t>
            </a:r>
            <a:r>
              <a:rPr kumimoji="1" lang="en-US" altLang="zh-CN" sz="1200" dirty="0" smtClean="0"/>
              <a:t>: Remote Direct Memory Access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413277" y="54452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B0005"/>
                </a:solidFill>
              </a:rPr>
              <a:t>D</a:t>
            </a:r>
            <a:r>
              <a:rPr kumimoji="1" lang="en-US" altLang="zh-CN" dirty="0" smtClean="0">
                <a:solidFill>
                  <a:srgbClr val="AB0005"/>
                </a:solidFill>
              </a:rPr>
              <a:t>elay</a:t>
            </a:r>
            <a:endParaRPr kumimoji="1" lang="zh-CN" altLang="en-US" dirty="0">
              <a:solidFill>
                <a:srgbClr val="AB00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2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Traditional Approach of </a:t>
            </a:r>
            <a:r>
              <a:rPr lang="en-US" altLang="zh-CN" dirty="0" smtClean="0"/>
              <a:t>ASYNC Progress (1)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 dirty="0" smtClean="0"/>
              <a:t>Thread-based approach</a:t>
            </a:r>
          </a:p>
          <a:p>
            <a:pPr lvl="1"/>
            <a:r>
              <a:rPr lang="en-US" altLang="zh-CN" sz="2000" dirty="0"/>
              <a:t>Every MPI process has </a:t>
            </a:r>
            <a:r>
              <a:rPr lang="en-US" altLang="zh-CN" sz="2000" dirty="0" smtClean="0"/>
              <a:t>a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communication dedicated </a:t>
            </a:r>
            <a:r>
              <a:rPr lang="en-US" altLang="zh-CN" sz="2000" b="1" dirty="0">
                <a:solidFill>
                  <a:schemeClr val="tx2"/>
                </a:solidFill>
              </a:rPr>
              <a:t>background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thread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</a:rPr>
              <a:t>Background thread polls MPI progress in order to handle incoming messages for this process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Example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en-US" altLang="zh-CN" sz="2000" dirty="0" smtClean="0">
                <a:solidFill>
                  <a:srgbClr val="000000"/>
                </a:solidFill>
              </a:rPr>
              <a:t> MPICH default asynchronous thread</a:t>
            </a:r>
            <a:r>
              <a:rPr lang="en-US" altLang="zh-CN" dirty="0">
                <a:solidFill>
                  <a:srgbClr val="000000"/>
                </a:solidFill>
              </a:rPr>
              <a:t>, SWAP</a:t>
            </a:r>
            <a:r>
              <a:rPr lang="en-US" altLang="zh-CN" dirty="0" smtClean="0">
                <a:solidFill>
                  <a:srgbClr val="000000"/>
                </a:solidFill>
              </a:rPr>
              <a:t>-bioinformatics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kumimoji="1" lang="zh-CN" altLang="en-US" dirty="0">
              <a:solidFill>
                <a:srgbClr val="AB0005"/>
              </a:solidFill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5148064" y="4221088"/>
            <a:ext cx="1554192" cy="394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Process 0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6862915" y="4221088"/>
            <a:ext cx="1187240" cy="394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Process 1</a:t>
            </a: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6220246" y="5231017"/>
            <a:ext cx="950169" cy="82193"/>
          </a:xfrm>
          <a:prstGeom prst="line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6406477" y="4893163"/>
            <a:ext cx="511145" cy="6822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+=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458817" y="4662932"/>
            <a:ext cx="0" cy="1574380"/>
          </a:xfrm>
          <a:prstGeom prst="line">
            <a:avLst/>
          </a:prstGeom>
          <a:noFill/>
          <a:ln w="28575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5910604" y="4662932"/>
            <a:ext cx="0" cy="1574380"/>
          </a:xfrm>
          <a:prstGeom prst="line">
            <a:avLst/>
          </a:prstGeom>
          <a:noFill/>
          <a:ln w="28575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73393" y="4892902"/>
            <a:ext cx="361250" cy="94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6749093" y="4725144"/>
            <a:ext cx="2088510" cy="394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Computation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41781" y="4915414"/>
            <a:ext cx="361250" cy="1199290"/>
          </a:xfrm>
          <a:prstGeom prst="rect">
            <a:avLst/>
          </a:prstGeom>
          <a:gradFill flip="none" rotWithShape="1">
            <a:gsLst>
              <a:gs pos="0">
                <a:srgbClr val="EB8822"/>
              </a:gs>
              <a:gs pos="100000">
                <a:srgbClr val="FF6600"/>
              </a:gs>
            </a:gsLst>
            <a:lin ang="564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400858" y="4809154"/>
            <a:ext cx="1610370" cy="394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err="1" smtClean="0">
                <a:solidFill>
                  <a:srgbClr val="984807"/>
                </a:solidFill>
              </a:rPr>
              <a:t>Acc</a:t>
            </a:r>
            <a:r>
              <a:rPr lang="en-US" sz="1600" b="1" dirty="0" smtClean="0">
                <a:solidFill>
                  <a:srgbClr val="984807"/>
                </a:solidFill>
              </a:rPr>
              <a:t>(data)</a:t>
            </a:r>
            <a:endParaRPr lang="en-US" sz="1600" b="1" dirty="0">
              <a:solidFill>
                <a:srgbClr val="984807"/>
              </a:solidFill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234113" y="5481228"/>
            <a:ext cx="2116008" cy="256702"/>
          </a:xfrm>
          <a:prstGeom prst="line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8434387" y="5061181"/>
            <a:ext cx="0" cy="924102"/>
          </a:xfrm>
          <a:prstGeom prst="line">
            <a:avLst/>
          </a:prstGeom>
          <a:noFill/>
          <a:ln w="28575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7676004" y="4221088"/>
            <a:ext cx="1432500" cy="584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Helper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thread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任意形状 47"/>
          <p:cNvSpPr/>
          <p:nvPr/>
        </p:nvSpPr>
        <p:spPr>
          <a:xfrm>
            <a:off x="7689925" y="5064912"/>
            <a:ext cx="690444" cy="315023"/>
          </a:xfrm>
          <a:custGeom>
            <a:avLst/>
            <a:gdLst>
              <a:gd name="connsiteX0" fmla="*/ 590016 w 590016"/>
              <a:gd name="connsiteY0" fmla="*/ 0 h 270020"/>
              <a:gd name="connsiteX1" fmla="*/ 0 w 590016"/>
              <a:gd name="connsiteY1" fmla="*/ 170012 h 270020"/>
              <a:gd name="connsiteX2" fmla="*/ 590016 w 590016"/>
              <a:gd name="connsiteY2" fmla="*/ 270020 h 27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016" h="270020">
                <a:moveTo>
                  <a:pt x="590016" y="0"/>
                </a:moveTo>
                <a:cubicBezTo>
                  <a:pt x="295008" y="62504"/>
                  <a:pt x="0" y="125009"/>
                  <a:pt x="0" y="170012"/>
                </a:cubicBezTo>
                <a:cubicBezTo>
                  <a:pt x="0" y="215015"/>
                  <a:pt x="590016" y="270020"/>
                  <a:pt x="590016" y="270020"/>
                </a:cubicBezTo>
              </a:path>
            </a:pathLst>
          </a:custGeom>
          <a:noFill/>
          <a:ln w="28575" cmpd="sng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zh-CN" alt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87876" y="5235550"/>
            <a:ext cx="43204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619672" y="5235550"/>
            <a:ext cx="43204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699792" y="5235550"/>
            <a:ext cx="43204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851920" y="5235550"/>
            <a:ext cx="43204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P3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99592" y="5235550"/>
            <a:ext cx="43204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</a:rPr>
              <a:t>T0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123728" y="5235550"/>
            <a:ext cx="43204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</a:rPr>
              <a:t>T1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203848" y="5235550"/>
            <a:ext cx="43204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</a:rPr>
              <a:t>T2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355976" y="5235550"/>
            <a:ext cx="43204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</a:rPr>
              <a:t>T3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libri" pitchFamily="34" charset="0"/>
            </a:endParaRPr>
          </a:p>
        </p:txBody>
      </p:sp>
      <p:cxnSp>
        <p:nvCxnSpPr>
          <p:cNvPr id="6" name="曲线连接符 5"/>
          <p:cNvCxnSpPr>
            <a:stCxn id="24" idx="0"/>
            <a:endCxn id="4" idx="0"/>
          </p:cNvCxnSpPr>
          <p:nvPr/>
        </p:nvCxnSpPr>
        <p:spPr bwMode="auto">
          <a:xfrm rot="16200000" flipV="1">
            <a:off x="859758" y="4979692"/>
            <a:ext cx="12700" cy="511716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31"/>
          <p:cNvCxnSpPr>
            <a:stCxn id="25" idx="0"/>
            <a:endCxn id="21" idx="0"/>
          </p:cNvCxnSpPr>
          <p:nvPr/>
        </p:nvCxnSpPr>
        <p:spPr bwMode="auto">
          <a:xfrm rot="16200000" flipV="1">
            <a:off x="2087724" y="4983522"/>
            <a:ext cx="12700" cy="504056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曲线连接符 44"/>
          <p:cNvCxnSpPr>
            <a:stCxn id="27" idx="2"/>
            <a:endCxn id="22" idx="2"/>
          </p:cNvCxnSpPr>
          <p:nvPr/>
        </p:nvCxnSpPr>
        <p:spPr bwMode="auto">
          <a:xfrm rot="5400000">
            <a:off x="3167844" y="5415570"/>
            <a:ext cx="12700" cy="504056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曲线连接符 45"/>
          <p:cNvCxnSpPr>
            <a:stCxn id="28" idx="2"/>
            <a:endCxn id="23" idx="2"/>
          </p:cNvCxnSpPr>
          <p:nvPr/>
        </p:nvCxnSpPr>
        <p:spPr bwMode="auto">
          <a:xfrm rot="5400000">
            <a:off x="4319972" y="5415570"/>
            <a:ext cx="12700" cy="504056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本框 30"/>
          <p:cNvSpPr txBox="1"/>
          <p:nvPr/>
        </p:nvSpPr>
        <p:spPr>
          <a:xfrm>
            <a:off x="395536" y="3429000"/>
            <a:ext cx="7632848" cy="104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2pPr lvl="1"/>
          </a:lstStyle>
          <a:p>
            <a:pPr lvl="1">
              <a:lnSpc>
                <a:spcPts val="2500"/>
              </a:lnSpc>
            </a:pPr>
            <a:r>
              <a:rPr lang="en-US" altLang="zh-CN" b="1" dirty="0">
                <a:solidFill>
                  <a:srgbClr val="AB0005"/>
                </a:solidFill>
              </a:rPr>
              <a:t>Cons:</a:t>
            </a:r>
          </a:p>
          <a:p>
            <a:pPr marL="914400" lvl="1" indent="-457200">
              <a:lnSpc>
                <a:spcPts val="2500"/>
              </a:lnSpc>
              <a:buClrTx/>
              <a:buFont typeface="Heiti SC Light"/>
              <a:buChar char="×"/>
            </a:pPr>
            <a:r>
              <a:rPr lang="en-US" altLang="zh-CN" b="1" dirty="0">
                <a:solidFill>
                  <a:srgbClr val="AB0005"/>
                </a:solidFill>
              </a:rPr>
              <a:t>Waste half of computing cores</a:t>
            </a:r>
            <a:r>
              <a:rPr lang="en-US" altLang="zh-CN" dirty="0">
                <a:solidFill>
                  <a:srgbClr val="AB0005"/>
                </a:solidFill>
              </a:rPr>
              <a:t> or </a:t>
            </a:r>
            <a:r>
              <a:rPr lang="en-US" altLang="zh-CN" b="1" dirty="0">
                <a:solidFill>
                  <a:srgbClr val="AB0005"/>
                </a:solidFill>
              </a:rPr>
              <a:t>oversubscribe</a:t>
            </a:r>
            <a:r>
              <a:rPr lang="en-US" altLang="zh-CN" dirty="0">
                <a:solidFill>
                  <a:srgbClr val="AB0005"/>
                </a:solidFill>
              </a:rPr>
              <a:t> cores</a:t>
            </a:r>
          </a:p>
          <a:p>
            <a:pPr marL="914400" lvl="1" indent="-457200">
              <a:lnSpc>
                <a:spcPts val="2500"/>
              </a:lnSpc>
              <a:buClrTx/>
              <a:buFont typeface="Heiti SC Light"/>
              <a:buChar char="×"/>
            </a:pPr>
            <a:r>
              <a:rPr lang="en-US" altLang="zh-CN" dirty="0">
                <a:solidFill>
                  <a:srgbClr val="AB0005"/>
                </a:solidFill>
              </a:rPr>
              <a:t>Overhead of </a:t>
            </a:r>
            <a:r>
              <a:rPr lang="en-US" altLang="zh-CN" b="1" dirty="0">
                <a:solidFill>
                  <a:srgbClr val="AB0005"/>
                </a:solidFill>
              </a:rPr>
              <a:t>Multithreading safety</a:t>
            </a:r>
            <a:r>
              <a:rPr lang="en-US" altLang="zh-CN" dirty="0">
                <a:solidFill>
                  <a:srgbClr val="AB0005"/>
                </a:solidFill>
              </a:rPr>
              <a:t> of MPI</a:t>
            </a:r>
          </a:p>
        </p:txBody>
      </p:sp>
    </p:spTree>
    <p:extLst>
      <p:ext uri="{BB962C8B-B14F-4D97-AF65-F5344CB8AC3E}">
        <p14:creationId xmlns:p14="http://schemas.microsoft.com/office/powerpoint/2010/main" val="137883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Traditional Approach of ASYNC Progress </a:t>
            </a:r>
            <a:r>
              <a:rPr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Interrupt-</a:t>
            </a:r>
            <a:r>
              <a:rPr lang="en-US" altLang="zh-CN" sz="2400" b="1" dirty="0"/>
              <a:t>based </a:t>
            </a:r>
            <a:r>
              <a:rPr lang="en-US" altLang="zh-CN" sz="2400" b="1" dirty="0" smtClean="0"/>
              <a:t>approach</a:t>
            </a:r>
          </a:p>
          <a:p>
            <a:pPr lvl="1"/>
            <a:r>
              <a:rPr lang="en-US" altLang="zh-CN" sz="2000" dirty="0" smtClean="0"/>
              <a:t>Assume all hardware resources are busy with user computation on target processes</a:t>
            </a:r>
          </a:p>
          <a:p>
            <a:pPr lvl="1"/>
            <a:r>
              <a:rPr lang="en-US" altLang="zh-CN" sz="2000" dirty="0" smtClean="0"/>
              <a:t>Utilize </a:t>
            </a:r>
            <a:r>
              <a:rPr lang="en-US" altLang="zh-CN" sz="2000" b="1" dirty="0" smtClean="0">
                <a:solidFill>
                  <a:srgbClr val="1F497D"/>
                </a:solidFill>
              </a:rPr>
              <a:t>hardware </a:t>
            </a:r>
            <a:r>
              <a:rPr lang="en-US" altLang="zh-CN" sz="2000" b="1" dirty="0">
                <a:solidFill>
                  <a:srgbClr val="1F497D"/>
                </a:solidFill>
              </a:rPr>
              <a:t>interrupts </a:t>
            </a:r>
            <a:r>
              <a:rPr lang="en-US" altLang="zh-CN" sz="2000" dirty="0"/>
              <a:t>to awaken a kernel thread and process the incoming RMA messages </a:t>
            </a:r>
          </a:p>
          <a:p>
            <a:pPr lvl="1"/>
            <a:r>
              <a:rPr lang="en-US" altLang="zh-CN" sz="2000" dirty="0" smtClean="0"/>
              <a:t>i.e., Cray MPI, </a:t>
            </a:r>
            <a:r>
              <a:rPr lang="en-US" altLang="zh-CN" sz="2000" dirty="0"/>
              <a:t>IBM </a:t>
            </a:r>
            <a:r>
              <a:rPr lang="en-US" altLang="zh-CN" sz="2000" dirty="0" smtClean="0"/>
              <a:t>MPI </a:t>
            </a:r>
            <a:r>
              <a:rPr lang="en-US" altLang="zh-CN" dirty="0" smtClean="0"/>
              <a:t>on </a:t>
            </a:r>
            <a:r>
              <a:rPr lang="en-US" altLang="zh-CN" dirty="0"/>
              <a:t>Blue Gene/P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endParaRPr kumimoji="1" lang="zh-CN" alt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67223" y="4221088"/>
            <a:ext cx="1187240" cy="394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Process 1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924554" y="5231017"/>
            <a:ext cx="950169" cy="82193"/>
          </a:xfrm>
          <a:prstGeom prst="line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6110785" y="4893163"/>
            <a:ext cx="511145" cy="6822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+=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63125" y="4662932"/>
            <a:ext cx="0" cy="1574380"/>
          </a:xfrm>
          <a:prstGeom prst="line">
            <a:avLst/>
          </a:prstGeom>
          <a:noFill/>
          <a:ln w="28575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614912" y="4662932"/>
            <a:ext cx="0" cy="1574380"/>
          </a:xfrm>
          <a:prstGeom prst="line">
            <a:avLst/>
          </a:prstGeom>
          <a:noFill/>
          <a:ln w="28575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77701" y="4892902"/>
            <a:ext cx="361250" cy="94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444208" y="4653136"/>
            <a:ext cx="2088510" cy="394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Computation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46089" y="4915414"/>
            <a:ext cx="361250" cy="1199290"/>
          </a:xfrm>
          <a:prstGeom prst="rect">
            <a:avLst/>
          </a:prstGeom>
          <a:gradFill flip="none" rotWithShape="1">
            <a:gsLst>
              <a:gs pos="0">
                <a:srgbClr val="EB8822"/>
              </a:gs>
              <a:gs pos="100000">
                <a:srgbClr val="FF6600"/>
              </a:gs>
            </a:gsLst>
            <a:lin ang="564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105166" y="4809154"/>
            <a:ext cx="1610370" cy="394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err="1" smtClean="0">
                <a:solidFill>
                  <a:srgbClr val="984807"/>
                </a:solidFill>
              </a:rPr>
              <a:t>Acc</a:t>
            </a:r>
            <a:r>
              <a:rPr lang="en-US" sz="1600" b="1" dirty="0" smtClean="0">
                <a:solidFill>
                  <a:srgbClr val="984807"/>
                </a:solidFill>
              </a:rPr>
              <a:t>(data)</a:t>
            </a:r>
            <a:endParaRPr lang="en-US" sz="1600" b="1" dirty="0">
              <a:solidFill>
                <a:srgbClr val="984807"/>
              </a:solidFill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6012160" y="5661248"/>
            <a:ext cx="2304256" cy="360040"/>
          </a:xfrm>
          <a:prstGeom prst="line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H="1">
            <a:off x="8532440" y="5445224"/>
            <a:ext cx="1463" cy="491174"/>
          </a:xfrm>
          <a:prstGeom prst="line">
            <a:avLst/>
          </a:prstGeom>
          <a:noFill/>
          <a:ln w="28575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996166" y="4725144"/>
            <a:ext cx="1115616" cy="584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Helper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thread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7020272" y="5301208"/>
            <a:ext cx="1058177" cy="432048"/>
            <a:chOff x="8625450" y="5229200"/>
            <a:chExt cx="1058177" cy="432048"/>
          </a:xfrm>
        </p:grpSpPr>
        <p:sp>
          <p:nvSpPr>
            <p:cNvPr id="33" name="爆炸形 2 32"/>
            <p:cNvSpPr/>
            <p:nvPr/>
          </p:nvSpPr>
          <p:spPr>
            <a:xfrm>
              <a:off x="8748464" y="5229200"/>
              <a:ext cx="720080" cy="432048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25450" y="5229200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AB0005"/>
                  </a:solidFill>
                </a:rPr>
                <a:t>I</a:t>
              </a:r>
              <a:r>
                <a:rPr kumimoji="1" lang="en-US" altLang="zh-CN" b="1" dirty="0" smtClean="0">
                  <a:solidFill>
                    <a:srgbClr val="AB0005"/>
                  </a:solidFill>
                </a:rPr>
                <a:t>nterrupt</a:t>
              </a:r>
              <a:endParaRPr kumimoji="1" lang="zh-CN" altLang="en-US" b="1" dirty="0">
                <a:solidFill>
                  <a:srgbClr val="AB0005"/>
                </a:solidFill>
              </a:endParaRPr>
            </a:p>
          </p:txBody>
        </p:sp>
      </p:grpSp>
      <p:cxnSp>
        <p:nvCxnSpPr>
          <p:cNvPr id="36" name="直线箭头连接符 35"/>
          <p:cNvCxnSpPr>
            <a:stCxn id="19" idx="3"/>
          </p:cNvCxnSpPr>
          <p:nvPr/>
        </p:nvCxnSpPr>
        <p:spPr>
          <a:xfrm>
            <a:off x="8078449" y="5485874"/>
            <a:ext cx="335863" cy="9074"/>
          </a:xfrm>
          <a:prstGeom prst="straightConnector1">
            <a:avLst/>
          </a:prstGeom>
          <a:ln>
            <a:solidFill>
              <a:srgbClr val="AB000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图表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833318"/>
              </p:ext>
            </p:extLst>
          </p:nvPr>
        </p:nvGraphicFramePr>
        <p:xfrm>
          <a:off x="1115616" y="418581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259632" y="6274046"/>
            <a:ext cx="316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 smtClean="0">
                <a:solidFill>
                  <a:schemeClr val="tx1">
                    <a:lumMod val="50000"/>
                  </a:schemeClr>
                </a:solidFill>
              </a:rPr>
              <a:t>DMMAP-based ASYNC overhead on Cray XC30</a:t>
            </a:r>
            <a:endParaRPr kumimoji="1" lang="zh-CN" altLang="en-US" sz="12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5536" y="3453976"/>
            <a:ext cx="7632848" cy="726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2pPr lvl="1"/>
          </a:lstStyle>
          <a:p>
            <a:pPr lvl="1">
              <a:lnSpc>
                <a:spcPts val="2500"/>
              </a:lnSpc>
            </a:pPr>
            <a:r>
              <a:rPr lang="en-US" altLang="zh-CN" b="1" dirty="0">
                <a:solidFill>
                  <a:srgbClr val="AB0005"/>
                </a:solidFill>
              </a:rPr>
              <a:t>Cons:</a:t>
            </a:r>
          </a:p>
          <a:p>
            <a:pPr marL="742950" lvl="1" indent="-285750">
              <a:lnSpc>
                <a:spcPts val="2500"/>
              </a:lnSpc>
              <a:buFont typeface="Heiti SC Light"/>
              <a:buChar char="×"/>
            </a:pPr>
            <a:r>
              <a:rPr lang="en-US" altLang="zh-CN" dirty="0">
                <a:solidFill>
                  <a:srgbClr val="AB0005"/>
                </a:solidFill>
              </a:rPr>
              <a:t>Overhead of</a:t>
            </a:r>
            <a:r>
              <a:rPr lang="en-US" altLang="zh-CN" b="1" dirty="0">
                <a:solidFill>
                  <a:srgbClr val="AB0005"/>
                </a:solidFill>
              </a:rPr>
              <a:t> frequent interrupts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004048" y="4221088"/>
            <a:ext cx="118724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Process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4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7FB8-2D98-B245-81B6-638B34584A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Background &amp; Problem statement</a:t>
            </a:r>
          </a:p>
          <a:p>
            <a:r>
              <a:rPr kumimoji="1" lang="en-US" altLang="zh-CN" dirty="0" smtClean="0"/>
              <a:t>Existing Approaches</a:t>
            </a:r>
          </a:p>
          <a:p>
            <a:r>
              <a:rPr kumimoji="1" lang="en-US" altLang="zh-CN" b="1" dirty="0" smtClean="0">
                <a:solidFill>
                  <a:schemeClr val="tx2"/>
                </a:solidFill>
                <a:ea typeface="+mj-ea"/>
                <a:cs typeface="+mj-cs"/>
              </a:rPr>
              <a:t>Our </a:t>
            </a:r>
            <a:r>
              <a:rPr kumimoji="1" lang="en-US" altLang="zh-CN" b="1" dirty="0">
                <a:solidFill>
                  <a:schemeClr val="tx2"/>
                </a:solidFill>
                <a:ea typeface="+mj-ea"/>
                <a:cs typeface="+mj-cs"/>
              </a:rPr>
              <a:t>solution : CASPER</a:t>
            </a:r>
          </a:p>
          <a:p>
            <a:r>
              <a:rPr kumimoji="1" lang="en-US" altLang="zh-CN" dirty="0"/>
              <a:t>Ensuring  Correctness and </a:t>
            </a:r>
            <a:r>
              <a:rPr kumimoji="1" lang="en-US" altLang="zh-CN" dirty="0" smtClean="0"/>
              <a:t>Performance</a:t>
            </a:r>
          </a:p>
          <a:p>
            <a:r>
              <a:rPr kumimoji="1" lang="en-US" altLang="zh-CN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85520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Casper  </a:t>
            </a:r>
            <a:r>
              <a:rPr lang="en-US" sz="2400" dirty="0" smtClean="0"/>
              <a:t>P</a:t>
            </a:r>
            <a:r>
              <a:rPr lang="en-US" altLang="zh-CN" sz="2400" dirty="0" smtClean="0"/>
              <a:t>rocess</a:t>
            </a:r>
            <a:r>
              <a:rPr lang="en-US" altLang="zh-CN" sz="2400" dirty="0"/>
              <a:t>-based ASYNC </a:t>
            </a:r>
            <a:r>
              <a:rPr lang="en-US" altLang="zh-CN" sz="2400" dirty="0" smtClean="0"/>
              <a:t>Progress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sz="24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343871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M</a:t>
            </a:r>
            <a:r>
              <a:rPr lang="en-US" altLang="zh-CN" sz="2000" b="1" dirty="0" smtClean="0"/>
              <a:t>ulti</a:t>
            </a:r>
            <a:r>
              <a:rPr lang="en-US" altLang="zh-CN" sz="2000" b="1" dirty="0"/>
              <a:t>- and </a:t>
            </a:r>
            <a:r>
              <a:rPr lang="en-US" altLang="zh-CN" sz="2000" b="1" dirty="0" smtClean="0"/>
              <a:t>many</a:t>
            </a:r>
            <a:r>
              <a:rPr lang="en-US" altLang="zh-CN" sz="2000" b="1" dirty="0"/>
              <a:t>-</a:t>
            </a:r>
            <a:r>
              <a:rPr lang="en-US" altLang="zh-CN" sz="2000" b="1" dirty="0" smtClean="0"/>
              <a:t>core architectures</a:t>
            </a:r>
          </a:p>
          <a:p>
            <a:pPr lvl="1"/>
            <a:r>
              <a:rPr lang="en-US" altLang="zh-CN" sz="1800" dirty="0" smtClean="0"/>
              <a:t>Rapidly growing number </a:t>
            </a:r>
            <a:r>
              <a:rPr lang="en-US" altLang="zh-CN" sz="1800" dirty="0"/>
              <a:t>of </a:t>
            </a:r>
            <a:r>
              <a:rPr lang="en-US" altLang="zh-CN" sz="1800" dirty="0" smtClean="0"/>
              <a:t>cores</a:t>
            </a:r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</a:rPr>
              <a:t>Not all of the cores are always keeping busy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r>
              <a:rPr lang="en-US" altLang="zh-CN" sz="2000" b="1" dirty="0" smtClean="0"/>
              <a:t>Process-based asynchronous progress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Dedicating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 arbitrary number of </a:t>
            </a:r>
            <a:r>
              <a:rPr lang="en-US" altLang="zh-CN" sz="1800" b="1" dirty="0" smtClean="0">
                <a:solidFill>
                  <a:srgbClr val="1F497D"/>
                </a:solidFill>
              </a:rPr>
              <a:t>cores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to “ghost processes”</a:t>
            </a:r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</a:rPr>
              <a:t>Ghost process intercepts all RMA operations </a:t>
            </a:r>
            <a:r>
              <a:rPr lang="en-US" altLang="zh-CN" sz="1800" dirty="0" smtClean="0"/>
              <a:t>to the user processes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187624" y="602128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i="1" dirty="0" smtClean="0">
                <a:solidFill>
                  <a:schemeClr val="tx1">
                    <a:lumMod val="50000"/>
                  </a:schemeClr>
                </a:solidFill>
              </a:rPr>
              <a:t>Original communication</a:t>
            </a:r>
            <a:endParaRPr kumimoji="1" lang="zh-CN" altLang="en-US" sz="1200" b="1" i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1241362" y="4797152"/>
            <a:ext cx="2271693" cy="1224136"/>
            <a:chOff x="1106811" y="4448145"/>
            <a:chExt cx="2380425" cy="1728192"/>
          </a:xfrm>
        </p:grpSpPr>
        <p:sp>
          <p:nvSpPr>
            <p:cNvPr id="107" name="Text Box 5"/>
            <p:cNvSpPr txBox="1">
              <a:spLocks noChangeArrowheads="1"/>
            </p:cNvSpPr>
            <p:nvPr/>
          </p:nvSpPr>
          <p:spPr bwMode="auto">
            <a:xfrm>
              <a:off x="1106811" y="4448145"/>
              <a:ext cx="913688" cy="349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2365010" y="4448145"/>
              <a:ext cx="1014550" cy="349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>
              <a:off x="1815820" y="5313798"/>
              <a:ext cx="811963" cy="70451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0" name="TextBox 15"/>
            <p:cNvSpPr txBox="1"/>
            <p:nvPr/>
          </p:nvSpPr>
          <p:spPr>
            <a:xfrm>
              <a:off x="1974963" y="5024209"/>
              <a:ext cx="436797" cy="3491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</a:rPr>
                <a:t>+=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1" name="Line 7"/>
            <p:cNvSpPr>
              <a:spLocks noChangeShapeType="1"/>
            </p:cNvSpPr>
            <p:nvPr/>
          </p:nvSpPr>
          <p:spPr bwMode="auto">
            <a:xfrm>
              <a:off x="2874236" y="4826868"/>
              <a:ext cx="0" cy="1349469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2" name="Line 7"/>
            <p:cNvSpPr>
              <a:spLocks noChangeShapeType="1"/>
            </p:cNvSpPr>
            <p:nvPr/>
          </p:nvSpPr>
          <p:spPr bwMode="auto">
            <a:xfrm>
              <a:off x="1551217" y="4826868"/>
              <a:ext cx="0" cy="1349469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715782" y="5023985"/>
              <a:ext cx="308704" cy="8115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4" name="Text Box 9"/>
            <p:cNvSpPr txBox="1">
              <a:spLocks noChangeArrowheads="1"/>
            </p:cNvSpPr>
            <p:nvPr/>
          </p:nvSpPr>
          <p:spPr bwMode="auto">
            <a:xfrm>
              <a:off x="2267744" y="5024209"/>
              <a:ext cx="1219492" cy="349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FF"/>
                  </a:solidFill>
                </a:rPr>
                <a:t>Computation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406950" y="5043282"/>
              <a:ext cx="308704" cy="1027963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6" name="Text Box 8"/>
            <p:cNvSpPr txBox="1">
              <a:spLocks noChangeArrowheads="1"/>
            </p:cNvSpPr>
            <p:nvPr/>
          </p:nvSpPr>
          <p:spPr bwMode="auto">
            <a:xfrm>
              <a:off x="1115616" y="4952201"/>
              <a:ext cx="947519" cy="349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err="1" smtClean="0">
                  <a:solidFill>
                    <a:srgbClr val="984807"/>
                  </a:solidFill>
                </a:rPr>
                <a:t>Acc</a:t>
              </a:r>
              <a:r>
                <a:rPr lang="en-US" sz="1400" b="1" dirty="0" smtClean="0">
                  <a:solidFill>
                    <a:srgbClr val="984807"/>
                  </a:solidFill>
                </a:rPr>
                <a:t>(data)</a:t>
              </a:r>
              <a:endParaRPr lang="en-US" sz="1400" b="1" dirty="0">
                <a:solidFill>
                  <a:srgbClr val="984807"/>
                </a:solidFill>
              </a:endParaRPr>
            </a:p>
          </p:txBody>
        </p:sp>
        <p:grpSp>
          <p:nvGrpSpPr>
            <p:cNvPr id="117" name="组 116"/>
            <p:cNvGrpSpPr/>
            <p:nvPr/>
          </p:nvGrpSpPr>
          <p:grpSpPr>
            <a:xfrm>
              <a:off x="1835696" y="5744295"/>
              <a:ext cx="1390819" cy="349198"/>
              <a:chOff x="1373886" y="5586134"/>
              <a:chExt cx="2270945" cy="464759"/>
            </a:xfrm>
          </p:grpSpPr>
          <p:sp>
            <p:nvSpPr>
              <p:cNvPr id="118" name="Line 10"/>
              <p:cNvSpPr>
                <a:spLocks noChangeShapeType="1"/>
              </p:cNvSpPr>
              <p:nvPr/>
            </p:nvSpPr>
            <p:spPr bwMode="auto">
              <a:xfrm flipH="1">
                <a:off x="1373886" y="5873646"/>
                <a:ext cx="1058178" cy="95838"/>
              </a:xfrm>
              <a:prstGeom prst="line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prstDash val="dash"/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19" name="组 118"/>
              <p:cNvGrpSpPr/>
              <p:nvPr/>
            </p:nvGrpSpPr>
            <p:grpSpPr>
              <a:xfrm>
                <a:off x="2314490" y="5586134"/>
                <a:ext cx="1330341" cy="464759"/>
                <a:chOff x="2314490" y="5586134"/>
                <a:chExt cx="1330341" cy="464759"/>
              </a:xfrm>
            </p:grpSpPr>
            <p:sp>
              <p:nvSpPr>
                <p:cNvPr id="120" name="矩形 119"/>
                <p:cNvSpPr/>
                <p:nvPr/>
              </p:nvSpPr>
              <p:spPr>
                <a:xfrm>
                  <a:off x="2816870" y="5741876"/>
                  <a:ext cx="504056" cy="20740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2314490" y="5586134"/>
                  <a:ext cx="1330341" cy="4647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MPI call</a:t>
                  </a:r>
                  <a:endParaRPr kumimoji="1" lang="zh-CN" altLang="en-US" sz="14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22" name="直线箭头连接符 121"/>
            <p:cNvCxnSpPr/>
            <p:nvPr/>
          </p:nvCxnSpPr>
          <p:spPr>
            <a:xfrm>
              <a:off x="1835696" y="5456257"/>
              <a:ext cx="0" cy="558938"/>
            </a:xfrm>
            <a:prstGeom prst="straightConnector1">
              <a:avLst/>
            </a:prstGeom>
            <a:ln w="38100" cmpd="sng">
              <a:solidFill>
                <a:srgbClr val="AB0005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 3"/>
          <p:cNvGrpSpPr/>
          <p:nvPr/>
        </p:nvGrpSpPr>
        <p:grpSpPr>
          <a:xfrm>
            <a:off x="4860032" y="3933056"/>
            <a:ext cx="3629713" cy="2147057"/>
            <a:chOff x="4830719" y="4045250"/>
            <a:chExt cx="3629713" cy="2147057"/>
          </a:xfrm>
        </p:grpSpPr>
        <p:sp>
          <p:nvSpPr>
            <p:cNvPr id="124" name="Text Box 5"/>
            <p:cNvSpPr txBox="1">
              <a:spLocks noChangeArrowheads="1"/>
            </p:cNvSpPr>
            <p:nvPr/>
          </p:nvSpPr>
          <p:spPr bwMode="auto">
            <a:xfrm>
              <a:off x="4876512" y="4109491"/>
              <a:ext cx="960285" cy="32949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6242136" y="4109491"/>
              <a:ext cx="1143774" cy="32949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126" name="TextBox 15"/>
            <p:cNvSpPr txBox="1"/>
            <p:nvPr/>
          </p:nvSpPr>
          <p:spPr>
            <a:xfrm>
              <a:off x="7452288" y="5035969"/>
              <a:ext cx="641083" cy="329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+=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7" name="Line 7"/>
            <p:cNvSpPr>
              <a:spLocks noChangeShapeType="1"/>
            </p:cNvSpPr>
            <p:nvPr/>
          </p:nvSpPr>
          <p:spPr bwMode="auto">
            <a:xfrm>
              <a:off x="6824671" y="4559178"/>
              <a:ext cx="0" cy="16023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8" name="Line 7"/>
            <p:cNvSpPr>
              <a:spLocks noChangeShapeType="1"/>
            </p:cNvSpPr>
            <p:nvPr/>
          </p:nvSpPr>
          <p:spPr bwMode="auto">
            <a:xfrm>
              <a:off x="5338398" y="4559178"/>
              <a:ext cx="0" cy="16023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592110" y="4793230"/>
              <a:ext cx="453082" cy="963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Text Box 9"/>
            <p:cNvSpPr txBox="1">
              <a:spLocks noChangeArrowheads="1"/>
            </p:cNvSpPr>
            <p:nvPr/>
          </p:nvSpPr>
          <p:spPr bwMode="auto">
            <a:xfrm>
              <a:off x="6216315" y="4907487"/>
              <a:ext cx="1297557" cy="32949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0000FF"/>
                  </a:solidFill>
                </a:rPr>
                <a:t>Computation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126658" y="4816142"/>
              <a:ext cx="453082" cy="1220579"/>
            </a:xfrm>
            <a:prstGeom prst="rect">
              <a:avLst/>
            </a:prstGeom>
            <a:gradFill flip="none" rotWithShape="1">
              <a:gsLst>
                <a:gs pos="0">
                  <a:srgbClr val="EB8822"/>
                </a:gs>
                <a:gs pos="100000">
                  <a:srgbClr val="FF6600"/>
                </a:gs>
              </a:gsLst>
              <a:lin ang="564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 Box 8"/>
            <p:cNvSpPr txBox="1">
              <a:spLocks noChangeArrowheads="1"/>
            </p:cNvSpPr>
            <p:nvPr/>
          </p:nvSpPr>
          <p:spPr bwMode="auto">
            <a:xfrm>
              <a:off x="4830719" y="4880383"/>
              <a:ext cx="982777" cy="32949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err="1" smtClean="0">
                  <a:solidFill>
                    <a:srgbClr val="984807"/>
                  </a:solidFill>
                </a:rPr>
                <a:t>Acc</a:t>
              </a:r>
              <a:r>
                <a:rPr lang="en-US" b="1" dirty="0" smtClean="0">
                  <a:solidFill>
                    <a:srgbClr val="984807"/>
                  </a:solidFill>
                </a:rPr>
                <a:t>(data)</a:t>
              </a:r>
              <a:endParaRPr lang="en-US" b="1" dirty="0">
                <a:solidFill>
                  <a:srgbClr val="984807"/>
                </a:solidFill>
              </a:endParaRPr>
            </a:p>
          </p:txBody>
        </p:sp>
        <p:sp>
          <p:nvSpPr>
            <p:cNvPr id="133" name="Line 10"/>
            <p:cNvSpPr>
              <a:spLocks noChangeShapeType="1"/>
            </p:cNvSpPr>
            <p:nvPr/>
          </p:nvSpPr>
          <p:spPr bwMode="auto">
            <a:xfrm>
              <a:off x="5726755" y="5137347"/>
              <a:ext cx="2172438" cy="284068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4" name="Text Box 6"/>
            <p:cNvSpPr txBox="1">
              <a:spLocks noChangeArrowheads="1"/>
            </p:cNvSpPr>
            <p:nvPr/>
          </p:nvSpPr>
          <p:spPr bwMode="auto">
            <a:xfrm>
              <a:off x="7316658" y="4045250"/>
              <a:ext cx="1143774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Ghost Process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5" name="Line 7"/>
            <p:cNvSpPr>
              <a:spLocks noChangeShapeType="1"/>
            </p:cNvSpPr>
            <p:nvPr/>
          </p:nvSpPr>
          <p:spPr bwMode="auto">
            <a:xfrm>
              <a:off x="7915173" y="4589980"/>
              <a:ext cx="0" cy="16023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6" name="Line 10"/>
            <p:cNvSpPr>
              <a:spLocks noChangeShapeType="1"/>
            </p:cNvSpPr>
            <p:nvPr/>
          </p:nvSpPr>
          <p:spPr bwMode="auto">
            <a:xfrm flipH="1">
              <a:off x="5698506" y="5421415"/>
              <a:ext cx="2135960" cy="93545"/>
            </a:xfrm>
            <a:prstGeom prst="line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dash"/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右箭头 9"/>
          <p:cNvSpPr/>
          <p:nvPr/>
        </p:nvSpPr>
        <p:spPr>
          <a:xfrm>
            <a:off x="3635896" y="5386953"/>
            <a:ext cx="792088" cy="5760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3568" y="430683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30" name="组 29"/>
          <p:cNvGrpSpPr/>
          <p:nvPr/>
        </p:nvGrpSpPr>
        <p:grpSpPr>
          <a:xfrm>
            <a:off x="5724128" y="1275019"/>
            <a:ext cx="2288054" cy="425878"/>
            <a:chOff x="5724128" y="1275019"/>
            <a:chExt cx="2288054" cy="425878"/>
          </a:xfrm>
        </p:grpSpPr>
        <p:sp>
          <p:nvSpPr>
            <p:cNvPr id="41" name="矩形 40"/>
            <p:cNvSpPr/>
            <p:nvPr/>
          </p:nvSpPr>
          <p:spPr bwMode="auto">
            <a:xfrm>
              <a:off x="5724128" y="1275019"/>
              <a:ext cx="405045" cy="4258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P0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196681" y="1275019"/>
              <a:ext cx="405045" cy="4258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669233" y="1275019"/>
              <a:ext cx="405045" cy="4258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607137" y="1275019"/>
              <a:ext cx="405045" cy="4258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PN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202092" y="1275019"/>
              <a:ext cx="32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…</a:t>
              </a:r>
              <a:endParaRPr kumimoji="1" lang="zh-CN" altLang="en-US" sz="1600" dirty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5932604" y="1268759"/>
            <a:ext cx="3031884" cy="438398"/>
            <a:chOff x="5932604" y="1268759"/>
            <a:chExt cx="3031884" cy="438398"/>
          </a:xfrm>
        </p:grpSpPr>
        <p:sp>
          <p:nvSpPr>
            <p:cNvPr id="48" name="矩形 47"/>
            <p:cNvSpPr/>
            <p:nvPr/>
          </p:nvSpPr>
          <p:spPr bwMode="auto">
            <a:xfrm>
              <a:off x="8086891" y="1275019"/>
              <a:ext cx="405045" cy="4258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FFFBCA"/>
                  </a:solidFill>
                  <a:effectLst/>
                  <a:latin typeface="Calibri" pitchFamily="34" charset="0"/>
                </a:rPr>
                <a:t>G0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FBCA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8559443" y="1275019"/>
              <a:ext cx="405045" cy="4258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FFFBCA"/>
                  </a:solidFill>
                  <a:effectLst/>
                  <a:latin typeface="Calibri" pitchFamily="34" charset="0"/>
                </a:rPr>
                <a:t>G1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FBCA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2" name="曲线连接符 11"/>
            <p:cNvCxnSpPr>
              <a:stCxn id="48" idx="0"/>
              <a:endCxn id="41" idx="0"/>
            </p:cNvCxnSpPr>
            <p:nvPr/>
          </p:nvCxnSpPr>
          <p:spPr bwMode="auto">
            <a:xfrm rot="16200000" flipV="1">
              <a:off x="7107726" y="93638"/>
              <a:ext cx="12519" cy="2362763"/>
            </a:xfrm>
            <a:prstGeom prst="curvedConnector3">
              <a:avLst>
                <a:gd name="adj1" fmla="val 1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曲线连接符 51"/>
            <p:cNvCxnSpPr>
              <a:stCxn id="48" idx="0"/>
              <a:endCxn id="42" idx="0"/>
            </p:cNvCxnSpPr>
            <p:nvPr/>
          </p:nvCxnSpPr>
          <p:spPr bwMode="auto">
            <a:xfrm rot="16200000" flipV="1">
              <a:off x="7344002" y="329914"/>
              <a:ext cx="12519" cy="1890210"/>
            </a:xfrm>
            <a:prstGeom prst="curvedConnector3">
              <a:avLst>
                <a:gd name="adj1" fmla="val 1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曲线连接符 54"/>
            <p:cNvCxnSpPr>
              <a:stCxn id="48" idx="0"/>
              <a:endCxn id="43" idx="0"/>
            </p:cNvCxnSpPr>
            <p:nvPr/>
          </p:nvCxnSpPr>
          <p:spPr bwMode="auto">
            <a:xfrm rot="16200000" flipV="1">
              <a:off x="7580278" y="566191"/>
              <a:ext cx="12519" cy="1417658"/>
            </a:xfrm>
            <a:prstGeom prst="curvedConnector3">
              <a:avLst>
                <a:gd name="adj1" fmla="val 1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曲线连接符 57"/>
            <p:cNvCxnSpPr>
              <a:stCxn id="49" idx="2"/>
              <a:endCxn id="44" idx="2"/>
            </p:cNvCxnSpPr>
            <p:nvPr/>
          </p:nvCxnSpPr>
          <p:spPr bwMode="auto">
            <a:xfrm rot="5400000">
              <a:off x="8285507" y="1224745"/>
              <a:ext cx="12519" cy="952306"/>
            </a:xfrm>
            <a:prstGeom prst="curvedConnector3">
              <a:avLst>
                <a:gd name="adj1" fmla="val 1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曲线连接符 60"/>
            <p:cNvCxnSpPr>
              <a:stCxn id="49" idx="2"/>
              <a:endCxn id="3" idx="2"/>
            </p:cNvCxnSpPr>
            <p:nvPr/>
          </p:nvCxnSpPr>
          <p:spPr bwMode="auto">
            <a:xfrm rot="5400000" flipH="1">
              <a:off x="8019950" y="958881"/>
              <a:ext cx="87324" cy="1396708"/>
            </a:xfrm>
            <a:prstGeom prst="curvedConnector3">
              <a:avLst>
                <a:gd name="adj1" fmla="val -26178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4" name="文本框 63"/>
          <p:cNvSpPr txBox="1"/>
          <p:nvPr/>
        </p:nvSpPr>
        <p:spPr>
          <a:xfrm>
            <a:off x="5436096" y="602128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i="1" dirty="0" smtClean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kumimoji="1" lang="en-US" altLang="zh-CN" sz="1200" b="1" i="1" dirty="0" smtClean="0">
                <a:solidFill>
                  <a:schemeClr val="tx1">
                    <a:lumMod val="50000"/>
                  </a:schemeClr>
                </a:solidFill>
              </a:rPr>
              <a:t>ommunication with Casper</a:t>
            </a:r>
            <a:endParaRPr kumimoji="1" lang="zh-CN" altLang="en-US" sz="1200" b="1" i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5038" y="3284984"/>
            <a:ext cx="7632848" cy="136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2pPr lvl="1"/>
          </a:lstStyle>
          <a:p>
            <a:pPr lvl="1">
              <a:lnSpc>
                <a:spcPts val="2500"/>
              </a:lnSpc>
            </a:pPr>
            <a:r>
              <a:rPr lang="en-US" altLang="ja-JP" b="1" dirty="0" smtClean="0">
                <a:solidFill>
                  <a:srgbClr val="AB0005"/>
                </a:solidFill>
              </a:rPr>
              <a:t>Pros:</a:t>
            </a:r>
            <a:endParaRPr lang="en-US" altLang="zh-CN" b="1" dirty="0">
              <a:solidFill>
                <a:srgbClr val="AB0005"/>
              </a:solidFill>
            </a:endParaRPr>
          </a:p>
          <a:p>
            <a:pPr marL="742950" lvl="1" indent="-285750">
              <a:lnSpc>
                <a:spcPts val="2500"/>
              </a:lnSpc>
              <a:buFont typeface="Wingdings" charset="2"/>
              <a:buChar char="ü"/>
            </a:pPr>
            <a:r>
              <a:rPr lang="en-US" altLang="zh-CN" dirty="0" smtClean="0">
                <a:solidFill>
                  <a:srgbClr val="AB0005"/>
                </a:solidFill>
              </a:rPr>
              <a:t>No </a:t>
            </a:r>
            <a:r>
              <a:rPr lang="en-US" altLang="zh-CN" dirty="0">
                <a:solidFill>
                  <a:srgbClr val="AB0005"/>
                </a:solidFill>
              </a:rPr>
              <a:t>overhead caused by </a:t>
            </a:r>
            <a:r>
              <a:rPr lang="en-US" altLang="zh-CN" b="1" dirty="0">
                <a:solidFill>
                  <a:srgbClr val="AB0005"/>
                </a:solidFill>
              </a:rPr>
              <a:t>multithreading safety </a:t>
            </a:r>
            <a:r>
              <a:rPr lang="en-US" altLang="zh-CN" dirty="0">
                <a:solidFill>
                  <a:srgbClr val="AB0005"/>
                </a:solidFill>
              </a:rPr>
              <a:t>or </a:t>
            </a:r>
            <a:r>
              <a:rPr lang="en-US" altLang="zh-CN" b="1" dirty="0">
                <a:solidFill>
                  <a:srgbClr val="AB0005"/>
                </a:solidFill>
              </a:rPr>
              <a:t>frequent </a:t>
            </a:r>
            <a:r>
              <a:rPr lang="en-US" altLang="zh-CN" b="1" dirty="0" smtClean="0">
                <a:solidFill>
                  <a:srgbClr val="AB0005"/>
                </a:solidFill>
              </a:rPr>
              <a:t>interrupts</a:t>
            </a:r>
          </a:p>
          <a:p>
            <a:pPr marL="742950" lvl="1" indent="-285750">
              <a:lnSpc>
                <a:spcPts val="2500"/>
              </a:lnSpc>
              <a:buFont typeface="Wingdings" charset="2"/>
              <a:buChar char="ü"/>
            </a:pPr>
            <a:r>
              <a:rPr lang="en-US" altLang="zh-CN" b="1" dirty="0" smtClean="0">
                <a:solidFill>
                  <a:srgbClr val="AB0005"/>
                </a:solidFill>
              </a:rPr>
              <a:t>Flexible </a:t>
            </a:r>
            <a:r>
              <a:rPr lang="en-US" altLang="zh-CN" b="1" dirty="0">
                <a:solidFill>
                  <a:srgbClr val="AB0005"/>
                </a:solidFill>
              </a:rPr>
              <a:t>core </a:t>
            </a:r>
            <a:r>
              <a:rPr lang="en-US" altLang="zh-CN" b="1" dirty="0" smtClean="0">
                <a:solidFill>
                  <a:srgbClr val="AB0005"/>
                </a:solidFill>
              </a:rPr>
              <a:t>deployment</a:t>
            </a:r>
          </a:p>
          <a:p>
            <a:pPr marL="742950" lvl="1" indent="-285750">
              <a:lnSpc>
                <a:spcPts val="2500"/>
              </a:lnSpc>
              <a:buFont typeface="Wingdings" charset="2"/>
              <a:buChar char="ü"/>
            </a:pPr>
            <a:r>
              <a:rPr lang="en-US" altLang="zh-CN" b="1" dirty="0" smtClean="0">
                <a:solidFill>
                  <a:srgbClr val="AB0005"/>
                </a:solidFill>
              </a:rPr>
              <a:t>Portable PMPI</a:t>
            </a:r>
            <a:r>
              <a:rPr lang="en-US" altLang="zh-CN" b="1" baseline="30000" dirty="0">
                <a:solidFill>
                  <a:srgbClr val="AB0005"/>
                </a:solidFill>
              </a:rPr>
              <a:t>* </a:t>
            </a:r>
            <a:r>
              <a:rPr lang="en-US" altLang="zh-CN" b="1" dirty="0" smtClean="0">
                <a:solidFill>
                  <a:srgbClr val="AB0005"/>
                </a:solidFill>
              </a:rPr>
              <a:t>redirection</a:t>
            </a:r>
            <a:endParaRPr lang="en-US" altLang="zh-CN" b="1" dirty="0">
              <a:solidFill>
                <a:srgbClr val="AB000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932040" y="6381328"/>
            <a:ext cx="3174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* PMPI </a:t>
            </a:r>
            <a:r>
              <a:rPr lang="en-US" altLang="zh-CN" sz="1200" dirty="0" smtClean="0"/>
              <a:t>: name</a:t>
            </a:r>
            <a:r>
              <a:rPr lang="en-US" altLang="zh-CN" sz="1200" dirty="0"/>
              <a:t>-shifted profiling interface of MPI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967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of </a:t>
            </a:r>
            <a:r>
              <a:rPr lang="en-US" altLang="zh-CN" dirty="0"/>
              <a:t>Casper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4E210ED-782C-6F4B-93A7-44B64A3CACA7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5472608" cy="5343871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</a:rPr>
              <a:t>Three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</a:rPr>
              <a:t>primary 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</a:rPr>
              <a:t>functionalities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altLang="zh-CN" dirty="0">
                <a:solidFill>
                  <a:srgbClr val="D2D2D2">
                    <a:lumMod val="10000"/>
                  </a:srgbClr>
                </a:solidFill>
              </a:rPr>
              <a:t>Transparently replace </a:t>
            </a:r>
            <a:r>
              <a:rPr lang="en-US" altLang="zh-CN" dirty="0">
                <a:solidFill>
                  <a:srgbClr val="616161">
                    <a:lumMod val="50000"/>
                  </a:srgbClr>
                </a:solidFill>
              </a:rPr>
              <a:t>MPI_COMM_WORLD by </a:t>
            </a:r>
            <a:r>
              <a:rPr lang="en-US" altLang="zh-CN" b="1" dirty="0">
                <a:solidFill>
                  <a:srgbClr val="1F497D"/>
                </a:solidFill>
              </a:rPr>
              <a:t>COMM_USER_WORLD</a:t>
            </a:r>
            <a:r>
              <a:rPr lang="en-US" altLang="zh-CN" dirty="0">
                <a:solidFill>
                  <a:srgbClr val="1F497D"/>
                </a:solidFill>
              </a:rPr>
              <a:t> </a:t>
            </a:r>
            <a:endParaRPr lang="en-US" altLang="zh-CN" dirty="0" smtClean="0">
              <a:solidFill>
                <a:srgbClr val="1F497D"/>
              </a:solidFill>
            </a:endParaRPr>
          </a:p>
          <a:p>
            <a:pPr marL="742950" lvl="2" indent="-342900">
              <a:buFont typeface="+mj-lt"/>
              <a:buAutoNum type="arabicPeriod"/>
            </a:pPr>
            <a:endParaRPr lang="en-US" altLang="zh-CN" sz="900" dirty="0" smtClean="0">
              <a:solidFill>
                <a:srgbClr val="1F497D"/>
              </a:solidFill>
            </a:endParaRPr>
          </a:p>
          <a:p>
            <a:pPr marL="742950" lvl="2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1F497D"/>
                </a:solidFill>
              </a:rPr>
              <a:t>Shared memory mapping</a:t>
            </a:r>
            <a:r>
              <a:rPr lang="en-US" altLang="zh-CN" b="1" dirty="0">
                <a:solidFill>
                  <a:srgbClr val="616161">
                    <a:lumMod val="50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616161">
                    <a:lumMod val="50000"/>
                  </a:srgbClr>
                </a:solidFill>
              </a:rPr>
              <a:t>between local user and ghost processes by using MPI-3 </a:t>
            </a:r>
            <a:r>
              <a:rPr lang="en-US" altLang="zh-CN" dirty="0" err="1">
                <a:solidFill>
                  <a:srgbClr val="616161">
                    <a:lumMod val="50000"/>
                  </a:srgbClr>
                </a:solidFill>
              </a:rPr>
              <a:t>MPI_Win_allocate_shared</a:t>
            </a:r>
            <a:r>
              <a:rPr lang="en-US" altLang="zh-CN" dirty="0">
                <a:solidFill>
                  <a:srgbClr val="616161">
                    <a:lumMod val="50000"/>
                  </a:srgbClr>
                </a:solidFill>
              </a:rPr>
              <a:t>*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altLang="zh-CN" dirty="0">
              <a:solidFill>
                <a:srgbClr val="616161">
                  <a:lumMod val="50000"/>
                </a:srgbClr>
              </a:solidFill>
            </a:endParaRPr>
          </a:p>
          <a:p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611560" y="3717031"/>
            <a:ext cx="3240362" cy="1743912"/>
            <a:chOff x="2941717" y="5392501"/>
            <a:chExt cx="2250544" cy="1276859"/>
          </a:xfrm>
        </p:grpSpPr>
        <p:sp>
          <p:nvSpPr>
            <p:cNvPr id="29" name="矩形 28"/>
            <p:cNvSpPr/>
            <p:nvPr/>
          </p:nvSpPr>
          <p:spPr>
            <a:xfrm>
              <a:off x="3823249" y="6001291"/>
              <a:ext cx="264656" cy="3276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rgbClr val="30303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55976" y="5949280"/>
              <a:ext cx="264656" cy="32762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rgbClr val="30303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535217" y="5603393"/>
              <a:ext cx="820759" cy="38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303030"/>
                  </a:solidFill>
                </a:rPr>
                <a:t>Ghost Process</a:t>
              </a:r>
              <a:endParaRPr kumimoji="1" lang="zh-CN" altLang="en-US" sz="1400" dirty="0">
                <a:solidFill>
                  <a:srgbClr val="30303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92043" y="5663388"/>
              <a:ext cx="350541" cy="225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303030"/>
                  </a:solidFill>
                </a:rPr>
                <a:t>P1</a:t>
              </a:r>
              <a:endParaRPr kumimoji="1" lang="zh-CN" altLang="en-US" sz="1400" dirty="0">
                <a:solidFill>
                  <a:srgbClr val="30303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18321" y="5661248"/>
              <a:ext cx="350541" cy="225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303030"/>
                  </a:solidFill>
                </a:rPr>
                <a:t>P2</a:t>
              </a:r>
              <a:endParaRPr kumimoji="1" lang="zh-CN" altLang="en-US" sz="1400" dirty="0">
                <a:solidFill>
                  <a:srgbClr val="30303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823249" y="6328919"/>
              <a:ext cx="264656" cy="3276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rgbClr val="30303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23249" y="5949280"/>
              <a:ext cx="264656" cy="520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rgbClr val="30303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41741" y="5861571"/>
              <a:ext cx="681483" cy="225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400" i="1" dirty="0" smtClean="0">
                  <a:solidFill>
                    <a:srgbClr val="303030"/>
                  </a:solidFill>
                </a:rPr>
                <a:t>P1 offset</a:t>
              </a:r>
              <a:endParaRPr kumimoji="1" lang="zh-CN" altLang="en-US" sz="1400" i="1" dirty="0">
                <a:solidFill>
                  <a:srgbClr val="303030"/>
                </a:solidFill>
              </a:endParaRPr>
            </a:p>
          </p:txBody>
        </p:sp>
        <p:cxnSp>
          <p:nvCxnSpPr>
            <p:cNvPr id="42" name="直线连接符 41"/>
            <p:cNvCxnSpPr/>
            <p:nvPr/>
          </p:nvCxnSpPr>
          <p:spPr>
            <a:xfrm flipV="1">
              <a:off x="3757067" y="6009638"/>
              <a:ext cx="56712" cy="27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直线连接符 42"/>
            <p:cNvCxnSpPr/>
            <p:nvPr/>
          </p:nvCxnSpPr>
          <p:spPr>
            <a:xfrm flipV="1">
              <a:off x="3751241" y="6326795"/>
              <a:ext cx="56712" cy="27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941717" y="6221611"/>
              <a:ext cx="783207" cy="225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400" i="1" dirty="0" smtClean="0">
                  <a:solidFill>
                    <a:srgbClr val="303030"/>
                  </a:solidFill>
                </a:rPr>
                <a:t>P2 offset</a:t>
              </a:r>
              <a:endParaRPr kumimoji="1" lang="zh-CN" altLang="en-US" sz="1400" i="1" dirty="0">
                <a:solidFill>
                  <a:srgbClr val="30303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419872" y="5392501"/>
              <a:ext cx="1772389" cy="225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 smtClean="0">
                  <a:solidFill>
                    <a:schemeClr val="tx1">
                      <a:lumMod val="50000"/>
                    </a:schemeClr>
                  </a:solidFill>
                </a:rPr>
                <a:t>Internal Memory mapping</a:t>
              </a:r>
              <a:endParaRPr kumimoji="1" lang="zh-CN" altLang="en-US" sz="1400" b="1" i="1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88024" y="5949280"/>
              <a:ext cx="264656" cy="32762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303030"/>
                </a:solidFill>
              </a:endParaRPr>
            </a:p>
          </p:txBody>
        </p:sp>
        <p:cxnSp>
          <p:nvCxnSpPr>
            <p:cNvPr id="153" name="直线连接符 152"/>
            <p:cNvCxnSpPr/>
            <p:nvPr/>
          </p:nvCxnSpPr>
          <p:spPr bwMode="auto">
            <a:xfrm flipV="1">
              <a:off x="4067944" y="5949280"/>
              <a:ext cx="288032" cy="7200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线连接符 154"/>
            <p:cNvCxnSpPr/>
            <p:nvPr/>
          </p:nvCxnSpPr>
          <p:spPr bwMode="auto">
            <a:xfrm flipV="1">
              <a:off x="4067944" y="6248962"/>
              <a:ext cx="293434" cy="6035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线连接符 155"/>
            <p:cNvCxnSpPr/>
            <p:nvPr/>
          </p:nvCxnSpPr>
          <p:spPr bwMode="auto">
            <a:xfrm flipV="1">
              <a:off x="4067944" y="5949280"/>
              <a:ext cx="737134" cy="36004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线连接符 157"/>
            <p:cNvCxnSpPr/>
            <p:nvPr/>
          </p:nvCxnSpPr>
          <p:spPr bwMode="auto">
            <a:xfrm flipV="1">
              <a:off x="4067944" y="6309320"/>
              <a:ext cx="720080" cy="36004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组 11"/>
          <p:cNvGrpSpPr/>
          <p:nvPr/>
        </p:nvGrpSpPr>
        <p:grpSpPr>
          <a:xfrm>
            <a:off x="6012160" y="1268760"/>
            <a:ext cx="2880320" cy="1768618"/>
            <a:chOff x="6156175" y="724393"/>
            <a:chExt cx="2520281" cy="1768618"/>
          </a:xfrm>
        </p:grpSpPr>
        <p:sp>
          <p:nvSpPr>
            <p:cNvPr id="140" name="矩形 139"/>
            <p:cNvSpPr/>
            <p:nvPr/>
          </p:nvSpPr>
          <p:spPr bwMode="auto">
            <a:xfrm>
              <a:off x="6156176" y="1359722"/>
              <a:ext cx="1296144" cy="5040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1" name="Rectangle 3"/>
            <p:cNvSpPr/>
            <p:nvPr/>
          </p:nvSpPr>
          <p:spPr>
            <a:xfrm>
              <a:off x="6269535" y="1467734"/>
              <a:ext cx="288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2" name="Rectangle 4"/>
            <p:cNvSpPr/>
            <p:nvPr/>
          </p:nvSpPr>
          <p:spPr>
            <a:xfrm>
              <a:off x="6669710" y="1469638"/>
              <a:ext cx="288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3" name="Rectangle 4"/>
            <p:cNvSpPr/>
            <p:nvPr/>
          </p:nvSpPr>
          <p:spPr>
            <a:xfrm>
              <a:off x="7073323" y="1465829"/>
              <a:ext cx="288000" cy="28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</a:t>
              </a:r>
              <a:endParaRPr lang="en-US" sz="1400" dirty="0"/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7740352" y="1359722"/>
              <a:ext cx="936104" cy="5040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5" name="Rectangle 3"/>
            <p:cNvSpPr/>
            <p:nvPr/>
          </p:nvSpPr>
          <p:spPr>
            <a:xfrm>
              <a:off x="7853711" y="1467734"/>
              <a:ext cx="288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6" name="Rectangle 4"/>
            <p:cNvSpPr/>
            <p:nvPr/>
          </p:nvSpPr>
          <p:spPr>
            <a:xfrm>
              <a:off x="8253886" y="1469638"/>
              <a:ext cx="288000" cy="288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</a:t>
              </a:r>
              <a:endParaRPr lang="en-US" sz="1400" dirty="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56176" y="1052736"/>
              <a:ext cx="2520280" cy="2109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kumimoji="1" lang="en-US" altLang="zh-CN" sz="1400" b="1" dirty="0" smtClean="0">
                  <a:solidFill>
                    <a:schemeClr val="bg1"/>
                  </a:solidFill>
                </a:rPr>
                <a:t>     0         1         2                     3          4</a:t>
              </a:r>
              <a:endParaRPr kumimoji="1"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156176" y="2204864"/>
              <a:ext cx="1800200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chemeClr val="tx2"/>
                  </a:solidFill>
                </a:rPr>
                <a:t>COMM_USER_WORLD</a:t>
              </a:r>
              <a:endParaRPr kumimoji="1" lang="zh-CN" alt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6156176" y="1988840"/>
              <a:ext cx="2520280" cy="2039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r>
                <a:rPr lang="en-US" altLang="zh-CN" sz="1400" b="1" dirty="0">
                  <a:solidFill>
                    <a:schemeClr val="bg1"/>
                  </a:solidFill>
                </a:rPr>
                <a:t>     0         1                                2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6156175" y="724393"/>
              <a:ext cx="1584177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1F497D"/>
                  </a:solidFill>
                </a:rPr>
                <a:t>MPI_COMM_WORLD</a:t>
              </a:r>
              <a:endParaRPr kumimoji="1" lang="zh-CN" altLang="en-US" sz="1400" dirty="0">
                <a:solidFill>
                  <a:srgbClr val="1F497D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815408" y="3284984"/>
            <a:ext cx="5328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+mj-lt"/>
              <a:buAutoNum type="arabicPeriod" startAt="3"/>
            </a:pPr>
            <a:r>
              <a:rPr kumimoji="0" lang="en-US" altLang="zh-CN" b="1" kern="0" dirty="0">
                <a:solidFill>
                  <a:srgbClr val="1F497D"/>
                </a:solidFill>
              </a:rPr>
              <a:t>Redirect RMA operations </a:t>
            </a:r>
            <a:r>
              <a:rPr kumimoji="0" lang="en-US" altLang="zh-CN" kern="0" dirty="0">
                <a:solidFill>
                  <a:srgbClr val="616161">
                    <a:lumMod val="50000"/>
                  </a:srgbClr>
                </a:solidFill>
              </a:rPr>
              <a:t>to </a:t>
            </a:r>
            <a:r>
              <a:rPr kumimoji="0" lang="en-US" altLang="zh-CN" kern="0" dirty="0">
                <a:solidFill>
                  <a:srgbClr val="D2D2D2">
                    <a:lumMod val="10000"/>
                  </a:srgbClr>
                </a:solidFill>
              </a:rPr>
              <a:t> </a:t>
            </a:r>
            <a:r>
              <a:rPr kumimoji="0" lang="en-US" altLang="zh-CN" kern="0" dirty="0" smtClean="0">
                <a:solidFill>
                  <a:srgbClr val="616161">
                    <a:lumMod val="50000"/>
                  </a:srgbClr>
                </a:solidFill>
              </a:rPr>
              <a:t>ghost processes</a:t>
            </a:r>
            <a:endParaRPr kumimoji="0" lang="en-US" altLang="zh-CN" kern="0" dirty="0">
              <a:solidFill>
                <a:srgbClr val="616161">
                  <a:lumMod val="50000"/>
                </a:srgbClr>
              </a:solidFill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4067944" y="3789040"/>
            <a:ext cx="4968552" cy="2334637"/>
            <a:chOff x="4175448" y="3789040"/>
            <a:chExt cx="4968552" cy="2334637"/>
          </a:xfrm>
        </p:grpSpPr>
        <p:grpSp>
          <p:nvGrpSpPr>
            <p:cNvPr id="107" name="组 106"/>
            <p:cNvGrpSpPr/>
            <p:nvPr/>
          </p:nvGrpSpPr>
          <p:grpSpPr>
            <a:xfrm>
              <a:off x="4175448" y="3789040"/>
              <a:ext cx="4968552" cy="2334637"/>
              <a:chOff x="3924607" y="3614643"/>
              <a:chExt cx="4968552" cy="2334637"/>
            </a:xfrm>
          </p:grpSpPr>
          <p:grpSp>
            <p:nvGrpSpPr>
              <p:cNvPr id="66" name="组 65"/>
              <p:cNvGrpSpPr/>
              <p:nvPr/>
            </p:nvGrpSpPr>
            <p:grpSpPr>
              <a:xfrm>
                <a:off x="4212639" y="3614643"/>
                <a:ext cx="4096904" cy="2300111"/>
                <a:chOff x="3949944" y="3538587"/>
                <a:chExt cx="4096904" cy="2300111"/>
              </a:xfrm>
            </p:grpSpPr>
            <p:sp>
              <p:nvSpPr>
                <p:cNvPr id="8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736342" y="3538587"/>
                  <a:ext cx="368410" cy="3077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sz="1400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P0</a:t>
                  </a:r>
                </a:p>
              </p:txBody>
            </p:sp>
            <p:sp>
              <p:nvSpPr>
                <p:cNvPr id="8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413858" y="3538587"/>
                  <a:ext cx="1272453" cy="3077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sz="1400" dirty="0" smtClean="0">
                      <a:solidFill>
                        <a:schemeClr val="bg2">
                          <a:lumMod val="10000"/>
                        </a:schemeClr>
                      </a:solidFill>
                    </a:rPr>
                    <a:t>P1</a:t>
                  </a:r>
                </a:p>
              </p:txBody>
            </p:sp>
            <p:sp>
              <p:nvSpPr>
                <p:cNvPr id="87" name="TextBox 15"/>
                <p:cNvSpPr txBox="1"/>
                <p:nvPr/>
              </p:nvSpPr>
              <p:spPr>
                <a:xfrm>
                  <a:off x="7333641" y="5225152"/>
                  <a:ext cx="71320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AB0005"/>
                      </a:solidFill>
                    </a:rPr>
                    <a:t>+=</a:t>
                  </a:r>
                  <a:endParaRPr lang="en-US" sz="1400" b="1" dirty="0">
                    <a:solidFill>
                      <a:srgbClr val="AB0005"/>
                    </a:solidFill>
                  </a:endParaRPr>
                </a:p>
              </p:txBody>
            </p:sp>
            <p:sp>
              <p:nvSpPr>
                <p:cNvPr id="88" name="Line 7"/>
                <p:cNvSpPr>
                  <a:spLocks noChangeShapeType="1"/>
                </p:cNvSpPr>
                <p:nvPr/>
              </p:nvSpPr>
              <p:spPr bwMode="auto">
                <a:xfrm>
                  <a:off x="7069300" y="4042643"/>
                  <a:ext cx="0" cy="1796055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ys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>
                  <a:off x="5900236" y="4042643"/>
                  <a:ext cx="0" cy="1796055"/>
                </a:xfrm>
                <a:prstGeom prst="line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ys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9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949944" y="4721096"/>
                  <a:ext cx="1962697" cy="3077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sz="1400" b="1" dirty="0" smtClean="0">
                      <a:solidFill>
                        <a:srgbClr val="984807"/>
                      </a:solidFill>
                    </a:rPr>
                    <a:t>ACC(P1, </a:t>
                  </a:r>
                  <a:r>
                    <a:rPr lang="en-US" sz="1400" b="1" dirty="0" err="1" smtClean="0">
                      <a:solidFill>
                        <a:srgbClr val="984807"/>
                      </a:solidFill>
                    </a:rPr>
                    <a:t>disp</a:t>
                  </a:r>
                  <a:r>
                    <a:rPr lang="en-US" sz="1400" b="1" dirty="0" smtClean="0">
                      <a:solidFill>
                        <a:srgbClr val="984807"/>
                      </a:solidFill>
                    </a:rPr>
                    <a:t>, </a:t>
                  </a:r>
                  <a:r>
                    <a:rPr lang="en-US" sz="1400" b="1" dirty="0" err="1" smtClean="0">
                      <a:solidFill>
                        <a:srgbClr val="984807"/>
                      </a:solidFill>
                    </a:rPr>
                    <a:t>user_win</a:t>
                  </a:r>
                  <a:r>
                    <a:rPr lang="en-US" sz="1400" b="1" dirty="0" smtClean="0">
                      <a:solidFill>
                        <a:srgbClr val="984807"/>
                      </a:solidFill>
                    </a:rPr>
                    <a:t>)</a:t>
                  </a:r>
                  <a:endParaRPr lang="en-US" sz="1400" b="1" dirty="0">
                    <a:solidFill>
                      <a:srgbClr val="984807"/>
                    </a:solidFill>
                  </a:endParaRPr>
                </a:p>
              </p:txBody>
            </p:sp>
          </p:grpSp>
          <p:sp>
            <p:nvSpPr>
              <p:cNvPr id="82" name="Text Box 6"/>
              <p:cNvSpPr txBox="1">
                <a:spLocks noChangeArrowheads="1"/>
              </p:cNvSpPr>
              <p:nvPr/>
            </p:nvSpPr>
            <p:spPr bwMode="auto">
              <a:xfrm>
                <a:off x="7620706" y="3614643"/>
                <a:ext cx="1272453" cy="5232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Ghost Process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</a:rPr>
                  <a:t>f</a:t>
                </a:r>
                <a:r>
                  <a:rPr lang="en-US" sz="1400" dirty="0" smtClean="0">
                    <a:solidFill>
                      <a:schemeClr val="bg2">
                        <a:lumMod val="10000"/>
                      </a:schemeClr>
                    </a:solidFill>
                  </a:rPr>
                  <a:t>or P1</a:t>
                </a:r>
                <a:endParaRPr lang="en-US" sz="14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83" name="Line 7"/>
              <p:cNvSpPr>
                <a:spLocks noChangeShapeType="1"/>
              </p:cNvSpPr>
              <p:nvPr/>
            </p:nvSpPr>
            <p:spPr bwMode="auto">
              <a:xfrm>
                <a:off x="8242954" y="4153225"/>
                <a:ext cx="0" cy="1796055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5" name="Text Box 8"/>
              <p:cNvSpPr txBox="1">
                <a:spLocks noChangeArrowheads="1"/>
              </p:cNvSpPr>
              <p:nvPr/>
            </p:nvSpPr>
            <p:spPr bwMode="auto">
              <a:xfrm>
                <a:off x="3924607" y="5229200"/>
                <a:ext cx="2305088" cy="5232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 smtClean="0">
                    <a:solidFill>
                      <a:srgbClr val="AB0005"/>
                    </a:solidFill>
                  </a:rPr>
                  <a:t>      ACC(G0, P1_offset + </a:t>
                </a:r>
                <a:r>
                  <a:rPr lang="en-US" sz="1400" b="1" dirty="0" err="1" smtClean="0">
                    <a:solidFill>
                      <a:srgbClr val="AB0005"/>
                    </a:solidFill>
                  </a:rPr>
                  <a:t>disp</a:t>
                </a:r>
                <a:r>
                  <a:rPr lang="en-US" sz="1400" b="1" dirty="0" smtClean="0">
                    <a:solidFill>
                      <a:srgbClr val="AB0005"/>
                    </a:solidFill>
                  </a:rPr>
                  <a:t>,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>
                    <a:solidFill>
                      <a:srgbClr val="AB0005"/>
                    </a:solidFill>
                  </a:rPr>
                  <a:t>	</a:t>
                </a:r>
                <a:r>
                  <a:rPr lang="en-US" sz="1400" b="1" dirty="0" smtClean="0">
                    <a:solidFill>
                      <a:srgbClr val="AB0005"/>
                    </a:solidFill>
                  </a:rPr>
                  <a:t>     </a:t>
                </a:r>
                <a:r>
                  <a:rPr lang="en-US" sz="1400" b="1" dirty="0" err="1" smtClean="0">
                    <a:solidFill>
                      <a:srgbClr val="AB0005"/>
                    </a:solidFill>
                  </a:rPr>
                  <a:t>internal_win</a:t>
                </a:r>
                <a:r>
                  <a:rPr lang="en-US" sz="1400" b="1" dirty="0" smtClean="0">
                    <a:solidFill>
                      <a:srgbClr val="AB0005"/>
                    </a:solidFill>
                  </a:rPr>
                  <a:t>)</a:t>
                </a:r>
                <a:endParaRPr lang="en-US" sz="1400" b="1" dirty="0">
                  <a:solidFill>
                    <a:srgbClr val="AB0005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7187978" y="4478739"/>
                <a:ext cx="397421" cy="12961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01" name="Text Box 9"/>
              <p:cNvSpPr txBox="1">
                <a:spLocks noChangeArrowheads="1"/>
              </p:cNvSpPr>
              <p:nvPr/>
            </p:nvSpPr>
            <p:spPr bwMode="auto">
              <a:xfrm>
                <a:off x="6676557" y="4853487"/>
                <a:ext cx="1138152" cy="5232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b="1" dirty="0" smtClean="0">
                    <a:solidFill>
                      <a:srgbClr val="0000FF"/>
                    </a:solidFill>
                  </a:rPr>
                  <a:t>Computation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6" name="Line 10"/>
              <p:cNvSpPr>
                <a:spLocks noChangeShapeType="1"/>
              </p:cNvSpPr>
              <p:nvPr/>
            </p:nvSpPr>
            <p:spPr bwMode="auto">
              <a:xfrm>
                <a:off x="6156176" y="5373216"/>
                <a:ext cx="2088232" cy="288032"/>
              </a:xfrm>
              <a:prstGeom prst="line">
                <a:avLst/>
              </a:prstGeom>
              <a:noFill/>
              <a:ln w="28575" cmpd="sng">
                <a:solidFill>
                  <a:srgbClr val="AB0005"/>
                </a:solidFill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210941" y="4005064"/>
                <a:ext cx="816813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 sz="1400" b="1">
                    <a:solidFill>
                      <a:srgbClr val="984807"/>
                    </a:solidFill>
                  </a:defRPr>
                </a:lvl1pPr>
              </a:lstStyle>
              <a:p>
                <a:r>
                  <a:rPr lang="en-US" altLang="zh-CN" dirty="0"/>
                  <a:t>Lock(P1)</a:t>
                </a:r>
                <a:endParaRPr lang="zh-CN" altLang="en-US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210941" y="4437112"/>
                <a:ext cx="83566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 sz="1400" b="1">
                    <a:solidFill>
                      <a:srgbClr val="AB0005"/>
                    </a:solidFill>
                  </a:defRPr>
                </a:lvl1pPr>
              </a:lstStyle>
              <a:p>
                <a:r>
                  <a:rPr lang="en-US" altLang="zh-CN" dirty="0"/>
                  <a:t>Lock(G0)</a:t>
                </a:r>
                <a:endParaRPr lang="zh-CN" altLang="en-US" dirty="0"/>
              </a:p>
            </p:txBody>
          </p:sp>
          <p:sp>
            <p:nvSpPr>
              <p:cNvPr id="59" name="下箭头 58"/>
              <p:cNvSpPr/>
              <p:nvPr/>
            </p:nvSpPr>
            <p:spPr>
              <a:xfrm>
                <a:off x="5724128" y="4334723"/>
                <a:ext cx="144017" cy="14401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6156176" y="4509120"/>
                <a:ext cx="2088232" cy="288032"/>
              </a:xfrm>
              <a:prstGeom prst="line">
                <a:avLst/>
              </a:prstGeom>
              <a:noFill/>
              <a:ln w="28575" cmpd="sng">
                <a:solidFill>
                  <a:srgbClr val="AB0005"/>
                </a:solidFill>
                <a:round/>
                <a:headEnd type="none" w="sm" len="sm"/>
                <a:tailEnd type="arrow" w="med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1" name="TextBox 15"/>
              <p:cNvSpPr txBox="1"/>
              <p:nvPr/>
            </p:nvSpPr>
            <p:spPr>
              <a:xfrm>
                <a:off x="7668344" y="4437112"/>
                <a:ext cx="71320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AB0005"/>
                    </a:solidFill>
                  </a:rPr>
                  <a:t>lock</a:t>
                </a:r>
                <a:endParaRPr lang="en-US" sz="1400" b="1" dirty="0">
                  <a:solidFill>
                    <a:srgbClr val="AB0005"/>
                  </a:solidFill>
                </a:endParaRPr>
              </a:p>
            </p:txBody>
          </p:sp>
          <p:cxnSp>
            <p:nvCxnSpPr>
              <p:cNvPr id="84" name="曲线连接符 83"/>
              <p:cNvCxnSpPr/>
              <p:nvPr/>
            </p:nvCxnSpPr>
            <p:spPr bwMode="auto">
              <a:xfrm rot="16200000" flipH="1" flipV="1">
                <a:off x="8038944" y="4930608"/>
                <a:ext cx="576064" cy="21120"/>
              </a:xfrm>
              <a:prstGeom prst="curvedConnector5">
                <a:avLst>
                  <a:gd name="adj1" fmla="val -26808"/>
                  <a:gd name="adj2" fmla="val -2498404"/>
                  <a:gd name="adj3" fmla="val 150240"/>
                </a:avLst>
              </a:prstGeom>
              <a:noFill/>
              <a:ln w="19050" cap="flat" cmpd="sng" algn="ctr">
                <a:solidFill>
                  <a:srgbClr val="AB0005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3" name="文本框 102"/>
              <p:cNvSpPr txBox="1"/>
              <p:nvPr/>
            </p:nvSpPr>
            <p:spPr>
              <a:xfrm>
                <a:off x="8241298" y="419070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dirty="0" err="1" smtClean="0">
                    <a:solidFill>
                      <a:srgbClr val="AB0005"/>
                    </a:solidFill>
                  </a:rPr>
                  <a:t>Recv</a:t>
                </a:r>
                <a:endParaRPr kumimoji="1" lang="zh-CN" altLang="en-US" sz="1400" b="1" dirty="0">
                  <a:solidFill>
                    <a:srgbClr val="AB0005"/>
                  </a:solidFill>
                </a:endParaRPr>
              </a:p>
            </p:txBody>
          </p:sp>
        </p:grpSp>
        <p:sp>
          <p:nvSpPr>
            <p:cNvPr id="164" name="下箭头 163"/>
            <p:cNvSpPr/>
            <p:nvPr/>
          </p:nvSpPr>
          <p:spPr>
            <a:xfrm>
              <a:off x="5965124" y="5301208"/>
              <a:ext cx="144017" cy="144016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165" name="文本框 164"/>
          <p:cNvSpPr txBox="1"/>
          <p:nvPr/>
        </p:nvSpPr>
        <p:spPr>
          <a:xfrm>
            <a:off x="611560" y="599167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* MPI_WIN_ALLOCATE_SHARED </a:t>
            </a:r>
            <a:r>
              <a:rPr lang="en-US" altLang="zh-CN" sz="1200" dirty="0" smtClean="0"/>
              <a:t>: </a:t>
            </a:r>
            <a:r>
              <a:rPr lang="en-US" altLang="zh-CN" sz="1200" dirty="0"/>
              <a:t>A</a:t>
            </a:r>
            <a:r>
              <a:rPr lang="en-US" altLang="zh-CN" sz="1200" dirty="0" smtClean="0"/>
              <a:t>llocates window that </a:t>
            </a:r>
            <a:r>
              <a:rPr lang="en-US" altLang="zh-CN" sz="1200" dirty="0"/>
              <a:t>is shared among all </a:t>
            </a:r>
            <a:r>
              <a:rPr lang="en-US" altLang="zh-CN" sz="1200" dirty="0" smtClean="0"/>
              <a:t>processes in the window’s group, </a:t>
            </a:r>
            <a:r>
              <a:rPr lang="en-US" altLang="zh-CN" sz="1200" dirty="0"/>
              <a:t>u</a:t>
            </a:r>
            <a:r>
              <a:rPr lang="en-US" altLang="zh-CN" sz="1200" dirty="0" smtClean="0"/>
              <a:t>sually specified with </a:t>
            </a:r>
            <a:r>
              <a:rPr lang="en-US" altLang="zh-CN" sz="1200" dirty="0"/>
              <a:t>MPI_COMM_TYPE_SHARED </a:t>
            </a:r>
            <a:r>
              <a:rPr lang="en-US" altLang="zh-CN" sz="1200" dirty="0" smtClean="0"/>
              <a:t>communicator.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8798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办公室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41429</TotalTime>
  <Words>3219</Words>
  <Application>Microsoft Macintosh PowerPoint</Application>
  <PresentationFormat>全屏显示(4:3)</PresentationFormat>
  <Paragraphs>885</Paragraphs>
  <Slides>31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argonne.updates</vt:lpstr>
      <vt:lpstr>Casper An Asynchronous Progress Model for MPI RMA on Many-core Architectures </vt:lpstr>
      <vt:lpstr>Irregular Computations</vt:lpstr>
      <vt:lpstr>Message Passing Models</vt:lpstr>
      <vt:lpstr>Problems in Asynchronous Progress</vt:lpstr>
      <vt:lpstr>Traditional Approach of ASYNC Progress (1)</vt:lpstr>
      <vt:lpstr>Traditional Approach of ASYNC Progress (2)</vt:lpstr>
      <vt:lpstr>Outline</vt:lpstr>
      <vt:lpstr>Casper  Process-based ASYNC Progress </vt:lpstr>
      <vt:lpstr>Basic Design of Casper</vt:lpstr>
      <vt:lpstr>Ensuring  Correctness and Performance</vt:lpstr>
      <vt:lpstr>RMA synchronization modes</vt:lpstr>
      <vt:lpstr>[Correctness Challenge 1] Lock Permission Management for Shared Ghost Processes (1)</vt:lpstr>
      <vt:lpstr>[Correctness Challenge 1] Lock Permission Management for Shared Ghost Processes (2)</vt:lpstr>
      <vt:lpstr>[Correctness Challenge 2]  Self Lock Consistency (1)  </vt:lpstr>
      <vt:lpstr>[Correctness Challenge 2]  Self Lock Consistency (2) </vt:lpstr>
      <vt:lpstr>[Correctness Challenge 3] Managing Multiple Ghost Processes (1)</vt:lpstr>
      <vt:lpstr>[Correctness Challenge 3] Managing Multiple Ghost Processes (2)</vt:lpstr>
      <vt:lpstr>[Correctness Challenge 3] Managing Multiple Ghost Processes (3)</vt:lpstr>
      <vt:lpstr>[Correctness Challenge 4] Multiple Simultaneous Epochs – Active Epochs (1)</vt:lpstr>
      <vt:lpstr>[Correctness Challenge 4] Multiple Simultaneous Epochs  - Active Epochs (2)</vt:lpstr>
      <vt:lpstr>Evaluation</vt:lpstr>
      <vt:lpstr>Asynchronous Progress Microbenchmark</vt:lpstr>
      <vt:lpstr>NWChem Quantum Chemistry Application (1)</vt:lpstr>
      <vt:lpstr>Evaluation 2. NWChem Quantum Chemistry Application (2)</vt:lpstr>
      <vt:lpstr>Summary</vt:lpstr>
      <vt:lpstr>Backup slides</vt:lpstr>
      <vt:lpstr>[Correctness Challenge 4] Multiple Simultaneous Epochs – Lock_all (1)</vt:lpstr>
      <vt:lpstr>[Correctness Challenge 3] Multiple Simultaneous Epochs – Lock_all (2)</vt:lpstr>
      <vt:lpstr>[Performance Challenge]   Memory Locality</vt:lpstr>
      <vt:lpstr>Performance Issues and optimizations in Fence </vt:lpstr>
      <vt:lpstr>Evaluation.  Asynchronous Progress Microbenchmark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simin</dc:creator>
  <cp:lastModifiedBy>敏 思</cp:lastModifiedBy>
  <cp:revision>9087</cp:revision>
  <cp:lastPrinted>2015-05-27T08:22:14Z</cp:lastPrinted>
  <dcterms:created xsi:type="dcterms:W3CDTF">2013-10-24T02:24:52Z</dcterms:created>
  <dcterms:modified xsi:type="dcterms:W3CDTF">2015-05-27T13:42:47Z</dcterms:modified>
</cp:coreProperties>
</file>