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77" r:id="rId4"/>
    <p:sldId id="276" r:id="rId5"/>
    <p:sldId id="278" r:id="rId6"/>
    <p:sldId id="281" r:id="rId7"/>
    <p:sldId id="266" r:id="rId8"/>
    <p:sldId id="267" r:id="rId9"/>
    <p:sldId id="279" r:id="rId10"/>
    <p:sldId id="268" r:id="rId11"/>
    <p:sldId id="271" r:id="rId12"/>
    <p:sldId id="269" r:id="rId13"/>
    <p:sldId id="270" r:id="rId14"/>
    <p:sldId id="282" r:id="rId15"/>
    <p:sldId id="272" r:id="rId16"/>
    <p:sldId id="283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1920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Y:\Documents\plots\G500-mv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Y:\Documents\plots\G500-mv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icpad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csloaner:Documents:plots:threaded-g500-bi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csloaner:Documents:plots:threaded-g500-bi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csloaner:Documents:plots:threaded-g500-big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icpad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icpad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icpa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'data-transf-bgq'!$B$8:$D$8</c:f>
              <c:strCache>
                <c:ptCount val="1"/>
                <c:pt idx="0">
                  <c:v>Processes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'data-transf-bgq'!$E$10:$E$12</c:f>
              <c:numCache>
                <c:formatCode>General</c:formatCode>
                <c:ptCount val="3"/>
                <c:pt idx="0">
                  <c:v>31.96819877624509</c:v>
                </c:pt>
                <c:pt idx="1">
                  <c:v>31.98389053344721</c:v>
                </c:pt>
                <c:pt idx="2">
                  <c:v>31.99171066284179</c:v>
                </c:pt>
              </c:numCache>
            </c:numRef>
          </c:val>
        </c:ser>
        <c:ser>
          <c:idx val="1"/>
          <c:order val="1"/>
          <c:tx>
            <c:strRef>
              <c:f>'data-transf-bgq'!$B$1:$D$1</c:f>
              <c:strCache>
                <c:ptCount val="1"/>
                <c:pt idx="0">
                  <c:v>Threads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'data-transf-bgq'!$E$3:$E$5</c:f>
              <c:numCache>
                <c:formatCode>General</c:formatCode>
                <c:ptCount val="3"/>
                <c:pt idx="0">
                  <c:v>31.49984931945801</c:v>
                </c:pt>
                <c:pt idx="1">
                  <c:v>31.75014686584473</c:v>
                </c:pt>
                <c:pt idx="2">
                  <c:v>31.87544441223144</c:v>
                </c:pt>
              </c:numCache>
            </c:numRef>
          </c:val>
        </c:ser>
        <c:ser>
          <c:idx val="2"/>
          <c:order val="2"/>
          <c:tx>
            <c:strRef>
              <c:f>'data-transf-bgq'!$B$23:$D$23</c:f>
              <c:strCache>
                <c:ptCount val="1"/>
                <c:pt idx="0">
                  <c:v>Processes_est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'data-transf-bgq'!$E$25:$E$27</c:f>
              <c:numCache>
                <c:formatCode>General</c:formatCode>
                <c:ptCount val="3"/>
                <c:pt idx="0">
                  <c:v>31.96874999999984</c:v>
                </c:pt>
                <c:pt idx="1">
                  <c:v>31.984375</c:v>
                </c:pt>
                <c:pt idx="2">
                  <c:v>31.99218749999999</c:v>
                </c:pt>
              </c:numCache>
            </c:numRef>
          </c:val>
        </c:ser>
        <c:ser>
          <c:idx val="3"/>
          <c:order val="3"/>
          <c:tx>
            <c:strRef>
              <c:f>'data-transf-bgq'!$B$16:$D$16</c:f>
              <c:strCache>
                <c:ptCount val="1"/>
                <c:pt idx="0">
                  <c:v>Threads_est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'data-transf-bgq'!$E$18:$E$20</c:f>
              <c:numCache>
                <c:formatCode>General</c:formatCode>
                <c:ptCount val="3"/>
                <c:pt idx="0">
                  <c:v>31.5</c:v>
                </c:pt>
                <c:pt idx="1">
                  <c:v>31.75</c:v>
                </c:pt>
                <c:pt idx="2">
                  <c:v>31.875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axId val="-2128063912"/>
        <c:axId val="-2128469224"/>
      </c:barChart>
      <c:catAx>
        <c:axId val="-2128063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469224"/>
        <c:crosses val="autoZero"/>
        <c:auto val="1"/>
        <c:lblAlgn val="ctr"/>
        <c:lblOffset val="100"/>
        <c:noMultiLvlLbl val="0"/>
      </c:catAx>
      <c:valAx>
        <c:axId val="-2128469224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Communication (GB)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06391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'data-transf-bgq'!$B$8:$D$8</c:f>
              <c:strCache>
                <c:ptCount val="1"/>
                <c:pt idx="0">
                  <c:v>Processes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'data-transf-bgq'!$F$10:$F$12</c:f>
              <c:numCache>
                <c:formatCode>General</c:formatCode>
                <c:ptCount val="3"/>
                <c:pt idx="0">
                  <c:v>10.52222</c:v>
                </c:pt>
                <c:pt idx="1">
                  <c:v>41.882396</c:v>
                </c:pt>
                <c:pt idx="2">
                  <c:v>161.3896</c:v>
                </c:pt>
              </c:numCache>
            </c:numRef>
          </c:val>
        </c:ser>
        <c:ser>
          <c:idx val="1"/>
          <c:order val="1"/>
          <c:tx>
            <c:strRef>
              <c:f>'data-transf-bgq'!$B$1:$D$1</c:f>
              <c:strCache>
                <c:ptCount val="1"/>
                <c:pt idx="0">
                  <c:v>Threads</c:v>
                </c:pt>
              </c:strCache>
            </c:strRef>
          </c:tx>
          <c:invertIfNegative val="0"/>
          <c:cat>
            <c:numRef>
              <c:f>'data-transf-bgq'!$A$3:$A$7</c:f>
              <c:numCache>
                <c:formatCode>General</c:formatCode>
                <c:ptCount val="5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</c:numCache>
            </c:numRef>
          </c:cat>
          <c:val>
            <c:numRef>
              <c:f>'data-transf-bgq'!$F$3:$F$5</c:f>
              <c:numCache>
                <c:formatCode>General</c:formatCode>
                <c:ptCount val="3"/>
                <c:pt idx="0">
                  <c:v>1.12068</c:v>
                </c:pt>
                <c:pt idx="1">
                  <c:v>2.905708999999998</c:v>
                </c:pt>
                <c:pt idx="2">
                  <c:v>10.472003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-2128316392"/>
        <c:axId val="-2128230216"/>
      </c:barChart>
      <c:catAx>
        <c:axId val="-2128316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230216"/>
        <c:crosses val="autoZero"/>
        <c:auto val="1"/>
        <c:lblAlgn val="ctr"/>
        <c:lblOffset val="100"/>
        <c:noMultiLvlLbl val="0"/>
      </c:catAx>
      <c:valAx>
        <c:axId val="-2128230216"/>
        <c:scaling>
          <c:logBase val="10.0"/>
          <c:orientation val="minMax"/>
          <c:min val="1.0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Messages (Millions)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283163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Processes</c:v>
          </c:tx>
          <c:marker>
            <c:spPr>
              <a:solidFill>
                <a:schemeClr val="accent1"/>
              </a:solidFill>
            </c:spPr>
          </c:marker>
          <c:xVal>
            <c:numRef>
              <c:f>'weak-perf'!$B$4:$B$14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'weak-perf'!$F$4:$F$10</c:f>
              <c:numCache>
                <c:formatCode>0.00E+00</c:formatCode>
                <c:ptCount val="7"/>
                <c:pt idx="0">
                  <c:v>0.600023</c:v>
                </c:pt>
                <c:pt idx="1">
                  <c:v>0.791179</c:v>
                </c:pt>
                <c:pt idx="2">
                  <c:v>0.857552</c:v>
                </c:pt>
                <c:pt idx="3">
                  <c:v>0.753069</c:v>
                </c:pt>
                <c:pt idx="4">
                  <c:v>0.553115999999999</c:v>
                </c:pt>
                <c:pt idx="5">
                  <c:v>0.382707</c:v>
                </c:pt>
                <c:pt idx="6">
                  <c:v>0.223768</c:v>
                </c:pt>
              </c:numCache>
            </c:numRef>
          </c:yVal>
          <c:smooth val="0"/>
        </c:ser>
        <c:ser>
          <c:idx val="1"/>
          <c:order val="1"/>
          <c:tx>
            <c:v>Hybrid</c:v>
          </c:tx>
          <c:xVal>
            <c:numRef>
              <c:f>'weak-perf'!$B$46:$B$56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'weak-perf'!$F$46:$F$56</c:f>
              <c:numCache>
                <c:formatCode>0.00E+00</c:formatCode>
                <c:ptCount val="11"/>
                <c:pt idx="0">
                  <c:v>0.17786</c:v>
                </c:pt>
                <c:pt idx="1">
                  <c:v>0.316948000000001</c:v>
                </c:pt>
                <c:pt idx="2">
                  <c:v>0.610839000000001</c:v>
                </c:pt>
                <c:pt idx="3">
                  <c:v>1.05739</c:v>
                </c:pt>
                <c:pt idx="4">
                  <c:v>1.62314</c:v>
                </c:pt>
                <c:pt idx="5">
                  <c:v>2.44876</c:v>
                </c:pt>
                <c:pt idx="6">
                  <c:v>3.501459999999997</c:v>
                </c:pt>
                <c:pt idx="7">
                  <c:v>4.004809999999996</c:v>
                </c:pt>
                <c:pt idx="8">
                  <c:v>3.77708</c:v>
                </c:pt>
                <c:pt idx="9">
                  <c:v>3.09951</c:v>
                </c:pt>
                <c:pt idx="10">
                  <c:v>2.052499999999997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639864"/>
        <c:axId val="-2127634136"/>
      </c:scatterChart>
      <c:valAx>
        <c:axId val="-2127639864"/>
        <c:scaling>
          <c:logBase val="2.0"/>
          <c:orientation val="minMax"/>
          <c:min val="12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</a:t>
                </a:r>
                <a:r>
                  <a:rPr lang="en-US" baseline="0"/>
                  <a:t> Cores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634136"/>
        <c:crosses val="autoZero"/>
        <c:crossBetween val="midCat"/>
        <c:majorUnit val="8.0"/>
      </c:valAx>
      <c:valAx>
        <c:axId val="-2127634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(GTEPS)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2763986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22075501252844"/>
          <c:y val="0.090231985996851"/>
          <c:w val="0.201095302509536"/>
          <c:h val="0.101085954278348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'weak-prof'!$Q$72</c:f>
              <c:strCache>
                <c:ptCount val="1"/>
                <c:pt idx="0">
                  <c:v>Computation</c:v>
                </c:pt>
              </c:strCache>
            </c:strRef>
          </c:tx>
          <c:invertIfNegative val="0"/>
          <c:cat>
            <c:numRef>
              <c:f>'weak-prof'!$A$73:$A$78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'weak-prof'!$Q$73:$Q$78</c:f>
              <c:numCache>
                <c:formatCode>General</c:formatCode>
                <c:ptCount val="6"/>
                <c:pt idx="0">
                  <c:v>0.1788905190625</c:v>
                </c:pt>
                <c:pt idx="1">
                  <c:v>0.186500846125</c:v>
                </c:pt>
                <c:pt idx="2">
                  <c:v>0.213193099125</c:v>
                </c:pt>
                <c:pt idx="3">
                  <c:v>0.2670762861875</c:v>
                </c:pt>
                <c:pt idx="4">
                  <c:v>0.294319653687499</c:v>
                </c:pt>
                <c:pt idx="5">
                  <c:v>0.0609094141250006</c:v>
                </c:pt>
              </c:numCache>
            </c:numRef>
          </c:val>
        </c:ser>
        <c:ser>
          <c:idx val="1"/>
          <c:order val="1"/>
          <c:tx>
            <c:strRef>
              <c:f>'weak-prof'!$R$72</c:f>
              <c:strCache>
                <c:ptCount val="1"/>
                <c:pt idx="0">
                  <c:v>User Polling</c:v>
                </c:pt>
              </c:strCache>
            </c:strRef>
          </c:tx>
          <c:invertIfNegative val="0"/>
          <c:cat>
            <c:numRef>
              <c:f>'weak-prof'!$A$73:$A$78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'weak-prof'!$R$73:$R$78</c:f>
              <c:numCache>
                <c:formatCode>General</c:formatCode>
                <c:ptCount val="6"/>
                <c:pt idx="0">
                  <c:v>0.4662145590625</c:v>
                </c:pt>
                <c:pt idx="1">
                  <c:v>0.86473845075</c:v>
                </c:pt>
                <c:pt idx="2">
                  <c:v>1.789786432125</c:v>
                </c:pt>
                <c:pt idx="3">
                  <c:v>4.3111066825625</c:v>
                </c:pt>
                <c:pt idx="4">
                  <c:v>12.5064530025625</c:v>
                </c:pt>
                <c:pt idx="5">
                  <c:v>39.097498398375</c:v>
                </c:pt>
              </c:numCache>
            </c:numRef>
          </c:val>
        </c:ser>
        <c:ser>
          <c:idx val="2"/>
          <c:order val="2"/>
          <c:tx>
            <c:strRef>
              <c:f>'weak-prof'!$N$72</c:f>
              <c:strCache>
                <c:ptCount val="1"/>
                <c:pt idx="0">
                  <c:v>MPI_Test</c:v>
                </c:pt>
              </c:strCache>
            </c:strRef>
          </c:tx>
          <c:invertIfNegative val="0"/>
          <c:cat>
            <c:numRef>
              <c:f>'weak-prof'!$A$73:$A$78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'weak-prof'!$N$73:$N$78</c:f>
              <c:numCache>
                <c:formatCode>General</c:formatCode>
                <c:ptCount val="6"/>
                <c:pt idx="0">
                  <c:v>0.18519140625</c:v>
                </c:pt>
                <c:pt idx="1">
                  <c:v>0.205375</c:v>
                </c:pt>
                <c:pt idx="2">
                  <c:v>0.27776171875</c:v>
                </c:pt>
                <c:pt idx="3">
                  <c:v>0.4922265625</c:v>
                </c:pt>
                <c:pt idx="4">
                  <c:v>0.8684765625</c:v>
                </c:pt>
                <c:pt idx="5">
                  <c:v>1.553984375</c:v>
                </c:pt>
              </c:numCache>
            </c:numRef>
          </c:val>
        </c:ser>
        <c:ser>
          <c:idx val="3"/>
          <c:order val="3"/>
          <c:tx>
            <c:strRef>
              <c:f>'weak-prof'!$S$72</c:f>
              <c:strCache>
                <c:ptCount val="1"/>
                <c:pt idx="0">
                  <c:v>MPI_Others</c:v>
                </c:pt>
              </c:strCache>
            </c:strRef>
          </c:tx>
          <c:invertIfNegative val="0"/>
          <c:cat>
            <c:numRef>
              <c:f>'weak-prof'!$A$73:$A$78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'weak-prof'!$S$73:$S$78</c:f>
              <c:numCache>
                <c:formatCode>General</c:formatCode>
                <c:ptCount val="6"/>
                <c:pt idx="0">
                  <c:v>0.06783125</c:v>
                </c:pt>
                <c:pt idx="1">
                  <c:v>0.085058203125</c:v>
                </c:pt>
                <c:pt idx="2">
                  <c:v>0.133625</c:v>
                </c:pt>
                <c:pt idx="3">
                  <c:v>0.23522265625</c:v>
                </c:pt>
                <c:pt idx="4">
                  <c:v>0.45336328125</c:v>
                </c:pt>
                <c:pt idx="5">
                  <c:v>0.8434296875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-2124356232"/>
        <c:axId val="-2112334440"/>
      </c:barChart>
      <c:catAx>
        <c:axId val="-21243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@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12334440"/>
        <c:crosses val="autoZero"/>
        <c:auto val="1"/>
        <c:lblAlgn val="ctr"/>
        <c:lblOffset val="100"/>
        <c:noMultiLvlLbl val="0"/>
      </c:catAx>
      <c:valAx>
        <c:axId val="-2112334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BFS Time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43562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'weak-prof'!$V$98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numRef>
              <c:f>'weak-prof'!$A$99:$A$104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'weak-prof'!$V$99:$V$104</c:f>
              <c:numCache>
                <c:formatCode>0.00E+00</c:formatCode>
                <c:ptCount val="6"/>
                <c:pt idx="0">
                  <c:v>0.3255473103125</c:v>
                </c:pt>
                <c:pt idx="1">
                  <c:v>0.3260038720625</c:v>
                </c:pt>
                <c:pt idx="2">
                  <c:v>0.329443146</c:v>
                </c:pt>
                <c:pt idx="3">
                  <c:v>0.3366831980625</c:v>
                </c:pt>
                <c:pt idx="4">
                  <c:v>0.357623339062499</c:v>
                </c:pt>
                <c:pt idx="5">
                  <c:v>0.4201472665625</c:v>
                </c:pt>
              </c:numCache>
            </c:numRef>
          </c:val>
        </c:ser>
        <c:ser>
          <c:idx val="4"/>
          <c:order val="1"/>
          <c:tx>
            <c:strRef>
              <c:f>'weak-prof'!$U$98</c:f>
              <c:strCache>
                <c:ptCount val="1"/>
                <c:pt idx="0">
                  <c:v>OMP_Sync</c:v>
                </c:pt>
              </c:strCache>
            </c:strRef>
          </c:tx>
          <c:invertIfNegative val="0"/>
          <c:val>
            <c:numRef>
              <c:f>'weak-prof'!$U$99:$U$104</c:f>
              <c:numCache>
                <c:formatCode>General</c:formatCode>
                <c:ptCount val="6"/>
                <c:pt idx="0">
                  <c:v>0.22403515625</c:v>
                </c:pt>
                <c:pt idx="1">
                  <c:v>0.31798828125</c:v>
                </c:pt>
                <c:pt idx="2">
                  <c:v>0.35996484375</c:v>
                </c:pt>
                <c:pt idx="3">
                  <c:v>0.5810546875</c:v>
                </c:pt>
                <c:pt idx="4">
                  <c:v>0.8771484375</c:v>
                </c:pt>
                <c:pt idx="5">
                  <c:v>1.4876171875</c:v>
                </c:pt>
              </c:numCache>
            </c:numRef>
          </c:val>
        </c:ser>
        <c:ser>
          <c:idx val="1"/>
          <c:order val="2"/>
          <c:tx>
            <c:strRef>
              <c:f>'weak-prof'!$R$98</c:f>
              <c:strCache>
                <c:ptCount val="1"/>
                <c:pt idx="0">
                  <c:v>User Polling</c:v>
                </c:pt>
              </c:strCache>
            </c:strRef>
          </c:tx>
          <c:invertIfNegative val="0"/>
          <c:cat>
            <c:numRef>
              <c:f>'weak-prof'!$A$99:$A$104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'weak-prof'!$R$99:$R$104</c:f>
              <c:numCache>
                <c:formatCode>General</c:formatCode>
                <c:ptCount val="6"/>
                <c:pt idx="0">
                  <c:v>0.0625259709374997</c:v>
                </c:pt>
                <c:pt idx="1">
                  <c:v>0.0972097216874998</c:v>
                </c:pt>
                <c:pt idx="2">
                  <c:v>0.15459888525</c:v>
                </c:pt>
                <c:pt idx="3">
                  <c:v>0.2821369581875</c:v>
                </c:pt>
                <c:pt idx="4">
                  <c:v>0.5023660359375</c:v>
                </c:pt>
                <c:pt idx="5">
                  <c:v>0.938915858437499</c:v>
                </c:pt>
              </c:numCache>
            </c:numRef>
          </c:val>
        </c:ser>
        <c:ser>
          <c:idx val="2"/>
          <c:order val="3"/>
          <c:tx>
            <c:strRef>
              <c:f>'weak-prof'!$N$98</c:f>
              <c:strCache>
                <c:ptCount val="1"/>
                <c:pt idx="0">
                  <c:v>MPI_Test</c:v>
                </c:pt>
              </c:strCache>
            </c:strRef>
          </c:tx>
          <c:invertIfNegative val="0"/>
          <c:cat>
            <c:numRef>
              <c:f>'weak-prof'!$A$99:$A$104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'weak-prof'!$N$99:$N$104</c:f>
              <c:numCache>
                <c:formatCode>General</c:formatCode>
                <c:ptCount val="6"/>
                <c:pt idx="0">
                  <c:v>2.0951171875</c:v>
                </c:pt>
                <c:pt idx="1">
                  <c:v>2.1328125</c:v>
                </c:pt>
                <c:pt idx="2">
                  <c:v>2.0950390625</c:v>
                </c:pt>
                <c:pt idx="3">
                  <c:v>2.121015625</c:v>
                </c:pt>
                <c:pt idx="4">
                  <c:v>2.2080859375</c:v>
                </c:pt>
                <c:pt idx="5">
                  <c:v>2.34890625</c:v>
                </c:pt>
              </c:numCache>
            </c:numRef>
          </c:val>
        </c:ser>
        <c:ser>
          <c:idx val="3"/>
          <c:order val="4"/>
          <c:tx>
            <c:strRef>
              <c:f>'weak-prof'!$S$98</c:f>
              <c:strCache>
                <c:ptCount val="1"/>
                <c:pt idx="0">
                  <c:v>MPI_Others</c:v>
                </c:pt>
              </c:strCache>
            </c:strRef>
          </c:tx>
          <c:invertIfNegative val="0"/>
          <c:cat>
            <c:numRef>
              <c:f>'weak-prof'!$A$99:$A$104</c:f>
              <c:numCache>
                <c:formatCode>General</c:formatCode>
                <c:ptCount val="6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</c:numCache>
            </c:numRef>
          </c:cat>
          <c:val>
            <c:numRef>
              <c:f>'weak-prof'!$S$99:$S$104</c:f>
              <c:numCache>
                <c:formatCode>General</c:formatCode>
                <c:ptCount val="6"/>
                <c:pt idx="0">
                  <c:v>0.450984375</c:v>
                </c:pt>
                <c:pt idx="1">
                  <c:v>0.474015625</c:v>
                </c:pt>
                <c:pt idx="2">
                  <c:v>0.5301640625</c:v>
                </c:pt>
                <c:pt idx="3">
                  <c:v>0.58501953125</c:v>
                </c:pt>
                <c:pt idx="4">
                  <c:v>0.73165625</c:v>
                </c:pt>
                <c:pt idx="5">
                  <c:v>0.8952734375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-2112320792"/>
        <c:axId val="-2124328200"/>
      </c:barChart>
      <c:catAx>
        <c:axId val="-2112320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328200"/>
        <c:crosses val="autoZero"/>
        <c:auto val="1"/>
        <c:lblAlgn val="ctr"/>
        <c:lblOffset val="100"/>
        <c:noMultiLvlLbl val="0"/>
      </c:catAx>
      <c:valAx>
        <c:axId val="-2124328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BFS Time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1232079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MPI-Only</c:v>
          </c:tx>
          <c:marker>
            <c:spPr>
              <a:solidFill>
                <a:schemeClr val="accent1"/>
              </a:solidFill>
            </c:spPr>
          </c:marker>
          <c:xVal>
            <c:numRef>
              <c:f>'weak-perf'!$B$4:$B$14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'weak-perf'!$F$4:$F$10</c:f>
              <c:numCache>
                <c:formatCode>0.00E+00</c:formatCode>
                <c:ptCount val="7"/>
                <c:pt idx="0">
                  <c:v>0.600023</c:v>
                </c:pt>
                <c:pt idx="1">
                  <c:v>0.791179</c:v>
                </c:pt>
                <c:pt idx="2">
                  <c:v>0.857552</c:v>
                </c:pt>
                <c:pt idx="3">
                  <c:v>0.753069</c:v>
                </c:pt>
                <c:pt idx="4">
                  <c:v>0.553116</c:v>
                </c:pt>
                <c:pt idx="5">
                  <c:v>0.382707</c:v>
                </c:pt>
                <c:pt idx="6">
                  <c:v>0.223768</c:v>
                </c:pt>
              </c:numCache>
            </c:numRef>
          </c:yVal>
          <c:smooth val="0"/>
        </c:ser>
        <c:ser>
          <c:idx val="1"/>
          <c:order val="1"/>
          <c:tx>
            <c:v>Hybrid</c:v>
          </c:tx>
          <c:xVal>
            <c:numRef>
              <c:f>'weak-perf'!$B$46:$B$56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'weak-perf'!$F$46:$F$56</c:f>
              <c:numCache>
                <c:formatCode>0.00E+00</c:formatCode>
                <c:ptCount val="11"/>
                <c:pt idx="0">
                  <c:v>0.17786</c:v>
                </c:pt>
                <c:pt idx="1">
                  <c:v>0.316948</c:v>
                </c:pt>
                <c:pt idx="2">
                  <c:v>0.610839</c:v>
                </c:pt>
                <c:pt idx="3">
                  <c:v>1.05739</c:v>
                </c:pt>
                <c:pt idx="4">
                  <c:v>1.62314</c:v>
                </c:pt>
                <c:pt idx="5">
                  <c:v>2.44876</c:v>
                </c:pt>
                <c:pt idx="6">
                  <c:v>3.50146</c:v>
                </c:pt>
                <c:pt idx="7">
                  <c:v>4.004809999999997</c:v>
                </c:pt>
                <c:pt idx="8">
                  <c:v>3.77708</c:v>
                </c:pt>
                <c:pt idx="9">
                  <c:v>3.09951</c:v>
                </c:pt>
                <c:pt idx="10">
                  <c:v>2.0525</c:v>
                </c:pt>
              </c:numCache>
            </c:numRef>
          </c:yVal>
          <c:smooth val="0"/>
        </c:ser>
        <c:ser>
          <c:idx val="2"/>
          <c:order val="2"/>
          <c:tx>
            <c:v>MPI-Only-Optmized</c:v>
          </c:tx>
          <c:xVal>
            <c:numRef>
              <c:f>'weak-perf'!$B$4:$B$14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'weak-perf'!$F$32:$F$38</c:f>
              <c:numCache>
                <c:formatCode>0.00E+00</c:formatCode>
                <c:ptCount val="7"/>
                <c:pt idx="0">
                  <c:v>0.732075</c:v>
                </c:pt>
                <c:pt idx="1">
                  <c:v>1.14887</c:v>
                </c:pt>
                <c:pt idx="2">
                  <c:v>1.70736</c:v>
                </c:pt>
                <c:pt idx="3">
                  <c:v>2.30278</c:v>
                </c:pt>
                <c:pt idx="4">
                  <c:v>3.1085</c:v>
                </c:pt>
                <c:pt idx="5">
                  <c:v>4.47483</c:v>
                </c:pt>
                <c:pt idx="6">
                  <c:v>5.03986</c:v>
                </c:pt>
              </c:numCache>
            </c:numRef>
          </c:yVal>
          <c:smooth val="0"/>
        </c:ser>
        <c:ser>
          <c:idx val="3"/>
          <c:order val="3"/>
          <c:tx>
            <c:v>Hybrid-Optmized</c:v>
          </c:tx>
          <c:xVal>
            <c:numRef>
              <c:f>'weak-perf'!$B$4:$B$14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'weak-perf'!$F$74:$F$84</c:f>
              <c:numCache>
                <c:formatCode>0.00E+00</c:formatCode>
                <c:ptCount val="11"/>
                <c:pt idx="0">
                  <c:v>0.178039</c:v>
                </c:pt>
                <c:pt idx="1">
                  <c:v>0.322044</c:v>
                </c:pt>
                <c:pt idx="2">
                  <c:v>0.632319</c:v>
                </c:pt>
                <c:pt idx="3">
                  <c:v>1.10757</c:v>
                </c:pt>
                <c:pt idx="4">
                  <c:v>1.96639</c:v>
                </c:pt>
                <c:pt idx="5">
                  <c:v>3.28534</c:v>
                </c:pt>
                <c:pt idx="6">
                  <c:v>4.52666</c:v>
                </c:pt>
                <c:pt idx="7">
                  <c:v>6.21714</c:v>
                </c:pt>
                <c:pt idx="8">
                  <c:v>8.40291</c:v>
                </c:pt>
                <c:pt idx="9">
                  <c:v>10.5677</c:v>
                </c:pt>
                <c:pt idx="10">
                  <c:v>14.8425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193192"/>
        <c:axId val="2131139864"/>
      </c:scatterChart>
      <c:valAx>
        <c:axId val="2130193192"/>
        <c:scaling>
          <c:logBase val="2.0"/>
          <c:orientation val="minMax"/>
          <c:min val="12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31139864"/>
        <c:crosses val="autoZero"/>
        <c:crossBetween val="midCat"/>
        <c:majorUnit val="8.0"/>
      </c:valAx>
      <c:valAx>
        <c:axId val="2131139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(GTEPS)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019319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98148148148148"/>
          <c:y val="0.0630852046271994"/>
          <c:w val="0.442899874197898"/>
          <c:h val="0.267048026281483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Global-CS</c:v>
          </c:tx>
          <c:xVal>
            <c:numRef>
              <c:f>'thread-contention'!$A$107:$A$113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xVal>
          <c:yVal>
            <c:numRef>
              <c:f>'thread-contention'!$AI$70:$AI$76</c:f>
              <c:numCache>
                <c:formatCode>0.00E+00</c:formatCode>
                <c:ptCount val="7"/>
                <c:pt idx="0">
                  <c:v>2.095351936040131</c:v>
                </c:pt>
                <c:pt idx="1">
                  <c:v>3.007544528272544</c:v>
                </c:pt>
                <c:pt idx="2">
                  <c:v>6.67266733971513</c:v>
                </c:pt>
                <c:pt idx="3">
                  <c:v>17.27238421955403</c:v>
                </c:pt>
                <c:pt idx="4">
                  <c:v>42.36489795918344</c:v>
                </c:pt>
                <c:pt idx="5">
                  <c:v>105.0468382001381</c:v>
                </c:pt>
                <c:pt idx="6">
                  <c:v>335.764359580154</c:v>
                </c:pt>
              </c:numCache>
            </c:numRef>
          </c:yVal>
          <c:smooth val="0"/>
        </c:ser>
        <c:ser>
          <c:idx val="1"/>
          <c:order val="1"/>
          <c:tx>
            <c:v>Per-Object-CS</c:v>
          </c:tx>
          <c:xVal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xVal>
          <c:yVal>
            <c:numRef>
              <c:f>'thread-contention'!$AI$107:$AI$113</c:f>
              <c:numCache>
                <c:formatCode>0.00E+00</c:formatCode>
                <c:ptCount val="7"/>
                <c:pt idx="0">
                  <c:v>0.4359375</c:v>
                </c:pt>
                <c:pt idx="1">
                  <c:v>0.420816933924873</c:v>
                </c:pt>
                <c:pt idx="2">
                  <c:v>0.428088632089615</c:v>
                </c:pt>
                <c:pt idx="3">
                  <c:v>0.434153620608409</c:v>
                </c:pt>
                <c:pt idx="4">
                  <c:v>0.442798986792111</c:v>
                </c:pt>
                <c:pt idx="5">
                  <c:v>0.497638053581192</c:v>
                </c:pt>
                <c:pt idx="6">
                  <c:v>1.57244395844724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902712"/>
        <c:axId val="2135388680"/>
      </c:scatterChart>
      <c:valAx>
        <c:axId val="2135902712"/>
        <c:scaling>
          <c:logBase val="2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Threads per Node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388680"/>
        <c:crossesAt val="0.1"/>
        <c:crossBetween val="midCat"/>
      </c:valAx>
      <c:valAx>
        <c:axId val="213538868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Avg  MPI_Test Time [1000 cyc]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3590271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07375659821598"/>
          <c:y val="0.0462962962962963"/>
          <c:w val="0.678816012243813"/>
          <c:h val="0.0705339812924779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'thread-contention'!$AG$69</c:f>
              <c:strCache>
                <c:ptCount val="1"/>
                <c:pt idx="0">
                  <c:v>Compute</c:v>
                </c:pt>
              </c:strCache>
            </c:strRef>
          </c:tx>
          <c:invertIfNegative val="0"/>
          <c:cat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'thread-contention'!$AG$107:$AG$111</c:f>
              <c:numCache>
                <c:formatCode>General</c:formatCode>
                <c:ptCount val="5"/>
                <c:pt idx="0">
                  <c:v>5.030870738406247</c:v>
                </c:pt>
                <c:pt idx="1">
                  <c:v>2.6538647133125</c:v>
                </c:pt>
                <c:pt idx="2">
                  <c:v>1.43744767809375</c:v>
                </c:pt>
                <c:pt idx="3">
                  <c:v>0.77266514375</c:v>
                </c:pt>
                <c:pt idx="4">
                  <c:v>0.42333132834375</c:v>
                </c:pt>
              </c:numCache>
            </c:numRef>
          </c:val>
        </c:ser>
        <c:ser>
          <c:idx val="4"/>
          <c:order val="1"/>
          <c:tx>
            <c:strRef>
              <c:f>'thread-contention'!$AF$69</c:f>
              <c:strCache>
                <c:ptCount val="1"/>
                <c:pt idx="0">
                  <c:v>OMP_Sync</c:v>
                </c:pt>
              </c:strCache>
            </c:strRef>
          </c:tx>
          <c:invertIfNegative val="0"/>
          <c:cat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'thread-contention'!$AF$107:$AF$111</c:f>
              <c:numCache>
                <c:formatCode>General</c:formatCode>
                <c:ptCount val="5"/>
                <c:pt idx="0">
                  <c:v>0.00025964946875</c:v>
                </c:pt>
                <c:pt idx="1">
                  <c:v>0.929184604625001</c:v>
                </c:pt>
                <c:pt idx="2">
                  <c:v>0.419820294968751</c:v>
                </c:pt>
                <c:pt idx="3">
                  <c:v>0.4196035968125</c:v>
                </c:pt>
                <c:pt idx="4">
                  <c:v>0.321072903468751</c:v>
                </c:pt>
              </c:numCache>
            </c:numRef>
          </c:val>
        </c:ser>
        <c:ser>
          <c:idx val="1"/>
          <c:order val="2"/>
          <c:tx>
            <c:strRef>
              <c:f>'thread-contention'!$AD$69</c:f>
              <c:strCache>
                <c:ptCount val="1"/>
                <c:pt idx="0">
                  <c:v>User Polling</c:v>
                </c:pt>
              </c:strCache>
            </c:strRef>
          </c:tx>
          <c:invertIfNegative val="0"/>
          <c:cat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'thread-contention'!$AD$107:$AD$111</c:f>
              <c:numCache>
                <c:formatCode>General</c:formatCode>
                <c:ptCount val="5"/>
                <c:pt idx="0">
                  <c:v>1.469352580874999</c:v>
                </c:pt>
                <c:pt idx="1">
                  <c:v>1.0505125570625</c:v>
                </c:pt>
                <c:pt idx="2">
                  <c:v>0.5584767144375</c:v>
                </c:pt>
                <c:pt idx="3">
                  <c:v>0.2992080563125</c:v>
                </c:pt>
                <c:pt idx="4">
                  <c:v>0.1788299088125</c:v>
                </c:pt>
              </c:numCache>
            </c:numRef>
          </c:val>
        </c:ser>
        <c:ser>
          <c:idx val="2"/>
          <c:order val="3"/>
          <c:tx>
            <c:strRef>
              <c:f>'thread-contention'!$R$69</c:f>
              <c:strCache>
                <c:ptCount val="1"/>
                <c:pt idx="0">
                  <c:v>MPI_Test</c:v>
                </c:pt>
              </c:strCache>
            </c:strRef>
          </c:tx>
          <c:invertIfNegative val="0"/>
          <c:cat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'thread-contention'!$R$107:$R$111</c:f>
              <c:numCache>
                <c:formatCode>General</c:formatCode>
                <c:ptCount val="5"/>
                <c:pt idx="0">
                  <c:v>1.721953125</c:v>
                </c:pt>
                <c:pt idx="1">
                  <c:v>1.181953125000002</c:v>
                </c:pt>
                <c:pt idx="2">
                  <c:v>0.613554687500001</c:v>
                </c:pt>
                <c:pt idx="3">
                  <c:v>0.323902343750001</c:v>
                </c:pt>
                <c:pt idx="4">
                  <c:v>0.19119921875</c:v>
                </c:pt>
              </c:numCache>
            </c:numRef>
          </c:val>
        </c:ser>
        <c:ser>
          <c:idx val="3"/>
          <c:order val="4"/>
          <c:tx>
            <c:strRef>
              <c:f>'thread-contention'!$AE$69</c:f>
              <c:strCache>
                <c:ptCount val="1"/>
                <c:pt idx="0">
                  <c:v>MPI_Others</c:v>
                </c:pt>
              </c:strCache>
            </c:strRef>
          </c:tx>
          <c:invertIfNegative val="0"/>
          <c:cat>
            <c:numRef>
              <c:f>'thread-contention'!$A$70:$A$76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'thread-contention'!$AE$107:$AE$111</c:f>
              <c:numCache>
                <c:formatCode>General</c:formatCode>
                <c:ptCount val="5"/>
                <c:pt idx="0">
                  <c:v>0.327860414062501</c:v>
                </c:pt>
                <c:pt idx="1">
                  <c:v>0.165932328125</c:v>
                </c:pt>
                <c:pt idx="2">
                  <c:v>0.0896678507812504</c:v>
                </c:pt>
                <c:pt idx="3">
                  <c:v>0.0505945546875</c:v>
                </c:pt>
                <c:pt idx="4">
                  <c:v>0.0385137109375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-2128321384"/>
        <c:axId val="-2128530488"/>
      </c:barChart>
      <c:catAx>
        <c:axId val="-2128321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 per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530488"/>
        <c:crosses val="autoZero"/>
        <c:auto val="1"/>
        <c:lblAlgn val="ctr"/>
        <c:lblOffset val="100"/>
        <c:noMultiLvlLbl val="0"/>
      </c:catAx>
      <c:valAx>
        <c:axId val="-2128530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BFS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83213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Processes+LP+IB</c:v>
          </c:tx>
          <c:xVal>
            <c:numRef>
              <c:f>'weak-perf'!$B$32:$B$42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'weak-perf'!$F$32:$F$38</c:f>
              <c:numCache>
                <c:formatCode>0.00E+00</c:formatCode>
                <c:ptCount val="7"/>
                <c:pt idx="0">
                  <c:v>0.732075000000001</c:v>
                </c:pt>
                <c:pt idx="1">
                  <c:v>1.14887</c:v>
                </c:pt>
                <c:pt idx="2">
                  <c:v>1.70736</c:v>
                </c:pt>
                <c:pt idx="3">
                  <c:v>2.302779999999997</c:v>
                </c:pt>
                <c:pt idx="4">
                  <c:v>3.1085</c:v>
                </c:pt>
                <c:pt idx="5">
                  <c:v>4.47483</c:v>
                </c:pt>
                <c:pt idx="6">
                  <c:v>5.039860000000008</c:v>
                </c:pt>
              </c:numCache>
            </c:numRef>
          </c:yVal>
          <c:smooth val="0"/>
        </c:ser>
        <c:ser>
          <c:idx val="1"/>
          <c:order val="1"/>
          <c:tx>
            <c:v>Hybrid+LP+IB</c:v>
          </c:tx>
          <c:xVal>
            <c:numRef>
              <c:f>'weak-perf'!$B$74:$B$84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'weak-perf'!$F$74:$F$84</c:f>
              <c:numCache>
                <c:formatCode>0.00E+00</c:formatCode>
                <c:ptCount val="11"/>
                <c:pt idx="0">
                  <c:v>0.178039</c:v>
                </c:pt>
                <c:pt idx="1">
                  <c:v>0.322044000000001</c:v>
                </c:pt>
                <c:pt idx="2">
                  <c:v>0.632319</c:v>
                </c:pt>
                <c:pt idx="3">
                  <c:v>1.107569999999998</c:v>
                </c:pt>
                <c:pt idx="4">
                  <c:v>1.96639</c:v>
                </c:pt>
                <c:pt idx="5">
                  <c:v>3.28534</c:v>
                </c:pt>
                <c:pt idx="6">
                  <c:v>4.52666</c:v>
                </c:pt>
                <c:pt idx="7">
                  <c:v>6.217139999999985</c:v>
                </c:pt>
                <c:pt idx="8">
                  <c:v>8.40291</c:v>
                </c:pt>
                <c:pt idx="9">
                  <c:v>10.5677</c:v>
                </c:pt>
                <c:pt idx="10">
                  <c:v>14.84250000000001</c:v>
                </c:pt>
              </c:numCache>
            </c:numRef>
          </c:yVal>
          <c:smooth val="0"/>
        </c:ser>
        <c:ser>
          <c:idx val="2"/>
          <c:order val="2"/>
          <c:tx>
            <c:v>Hybrid+LP+IB+FG</c:v>
          </c:tx>
          <c:xVal>
            <c:numRef>
              <c:f>'weak-perf'!$B$118:$B$128</c:f>
              <c:numCache>
                <c:formatCode>General</c:formatCode>
                <c:ptCount val="11"/>
                <c:pt idx="0">
                  <c:v>512.0</c:v>
                </c:pt>
                <c:pt idx="1">
                  <c:v>1024.0</c:v>
                </c:pt>
                <c:pt idx="2">
                  <c:v>2048.0</c:v>
                </c:pt>
                <c:pt idx="3">
                  <c:v>4096.0</c:v>
                </c:pt>
                <c:pt idx="4">
                  <c:v>8192.0</c:v>
                </c:pt>
                <c:pt idx="5">
                  <c:v>16384.0</c:v>
                </c:pt>
                <c:pt idx="6">
                  <c:v>32768.0</c:v>
                </c:pt>
                <c:pt idx="7">
                  <c:v>65536.0</c:v>
                </c:pt>
                <c:pt idx="8">
                  <c:v>131072.0</c:v>
                </c:pt>
                <c:pt idx="9">
                  <c:v>262144.0</c:v>
                </c:pt>
                <c:pt idx="10">
                  <c:v>524288.0</c:v>
                </c:pt>
              </c:numCache>
            </c:numRef>
          </c:xVal>
          <c:yVal>
            <c:numRef>
              <c:f>'weak-perf'!$F$118:$F$128</c:f>
              <c:numCache>
                <c:formatCode>0.00E+00</c:formatCode>
                <c:ptCount val="11"/>
                <c:pt idx="0">
                  <c:v>0.447827</c:v>
                </c:pt>
                <c:pt idx="1">
                  <c:v>0.744446</c:v>
                </c:pt>
                <c:pt idx="2">
                  <c:v>1.33758</c:v>
                </c:pt>
                <c:pt idx="3">
                  <c:v>2.233390000000005</c:v>
                </c:pt>
                <c:pt idx="4">
                  <c:v>3.55722</c:v>
                </c:pt>
                <c:pt idx="5">
                  <c:v>6.004449999999999</c:v>
                </c:pt>
                <c:pt idx="6">
                  <c:v>7.147949999999994</c:v>
                </c:pt>
                <c:pt idx="7">
                  <c:v>9.287169999999997</c:v>
                </c:pt>
                <c:pt idx="8">
                  <c:v>12.35640000000003</c:v>
                </c:pt>
                <c:pt idx="9">
                  <c:v>15.6907</c:v>
                </c:pt>
                <c:pt idx="10">
                  <c:v>23.26599999999996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504888"/>
        <c:axId val="-2128499352"/>
      </c:scatterChart>
      <c:valAx>
        <c:axId val="-2128504888"/>
        <c:scaling>
          <c:logBase val="2.0"/>
          <c:orientation val="minMax"/>
          <c:min val="12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499352"/>
        <c:crosses val="autoZero"/>
        <c:crossBetween val="midCat"/>
        <c:majorUnit val="8.0"/>
      </c:valAx>
      <c:valAx>
        <c:axId val="-2128499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(GTEPS)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2850488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27395559930009"/>
          <c:y val="0.0416666666666667"/>
          <c:w val="0.494826662292217"/>
          <c:h val="0.186255030621173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8966AD-1102-9D42-89FA-AC5FFABD63FA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89675D-1B4C-F64E-AAC7-EE5262FF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5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A1B1F6-C334-C344-9386-3CDE82676257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5" charset="0"/>
                <a:ea typeface="ＭＳ Ｐゴシック" pitchFamily="35" charset="-128"/>
                <a:cs typeface="ＭＳ Ｐゴシック" pitchFamily="3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585E4-DD13-1F47-85CC-12E52E47F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10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11C4-1042-4CB0-8E16-757D3BB92F7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11C4-1042-4CB0-8E16-757D3BB92F7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oe_black.jp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itle header_Blue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066800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EA6A-EA52-AA40-A852-FED80DBC7EBE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57C7-0CEC-5F40-83FC-87D1C5EA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8D93-B3B8-D843-B9C2-3AC80B76456E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6515B-6061-9549-BD4E-2910491D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lide foot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slide header_6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77226-F62D-6349-ADAB-573C3746B6E8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1E596-E33A-2741-BBB3-2ABF5A51B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69075"/>
            <a:ext cx="1371600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F5F5F"/>
                </a:solidFill>
                <a:latin typeface="Calibri" charset="0"/>
              </a:defRPr>
            </a:lvl1pPr>
          </a:lstStyle>
          <a:p>
            <a:pPr>
              <a:defRPr/>
            </a:pPr>
            <a:fld id="{7CC85567-7BC4-D24D-9AE5-AF20961B983C}" type="datetime1">
              <a:rPr lang="en-US"/>
              <a:pPr>
                <a:defRPr/>
              </a:pPr>
              <a:t>5/3/15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C5AD3BAF-B089-8646-91BC-D1CE9634B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charset="0"/>
        <a:buChar char="§"/>
        <a:defRPr kern="1200">
          <a:solidFill>
            <a:srgbClr val="000000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16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 kern="1200">
          <a:solidFill>
            <a:srgbClr val="000000"/>
          </a:solidFill>
          <a:latin typeface="+mn-lt"/>
          <a:ea typeface="ＭＳ Ｐゴシック" pitchFamily="-112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2514600"/>
          </a:xfrm>
        </p:spPr>
        <p:txBody>
          <a:bodyPr/>
          <a:lstStyle/>
          <a:p>
            <a:pPr algn="ctr" eaLnBrk="1" hangingPunct="1"/>
            <a:r>
              <a:rPr lang="en-US" sz="2600" dirty="0" err="1" smtClean="0">
                <a:latin typeface="Calibri" charset="0"/>
                <a:ea typeface="ＭＳ Ｐゴシック" charset="0"/>
                <a:cs typeface="ＭＳ Ｐゴシック" charset="0"/>
              </a:rPr>
              <a:t>Abdelhalim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err="1" smtClean="0">
                <a:latin typeface="Calibri" charset="0"/>
                <a:ea typeface="ＭＳ Ｐゴシック" charset="0"/>
                <a:cs typeface="ＭＳ Ｐゴシック" charset="0"/>
              </a:rPr>
              <a:t>Amer</a:t>
            </a:r>
            <a:r>
              <a:rPr lang="en-US" sz="2600" baseline="30000" dirty="0" smtClean="0"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600" dirty="0" err="1" smtClean="0">
                <a:latin typeface="Calibri" charset="0"/>
                <a:ea typeface="ＭＳ Ｐゴシック" charset="0"/>
                <a:cs typeface="ＭＳ Ｐゴシック" charset="0"/>
              </a:rPr>
              <a:t>Huiwei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Lu</a:t>
            </a:r>
            <a:r>
              <a:rPr lang="en-US" sz="2600" baseline="30000" dirty="0" smtClean="0"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600" dirty="0" err="1" smtClean="0">
                <a:latin typeface="Calibri" charset="0"/>
                <a:ea typeface="ＭＳ Ｐゴシック" charset="0"/>
                <a:cs typeface="ＭＳ Ｐゴシック" charset="0"/>
              </a:rPr>
              <a:t>Pavan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err="1" smtClean="0">
                <a:latin typeface="Calibri" charset="0"/>
                <a:ea typeface="ＭＳ Ｐゴシック" charset="0"/>
                <a:cs typeface="ＭＳ Ｐゴシック" charset="0"/>
              </a:rPr>
              <a:t>Balaji</a:t>
            </a:r>
            <a:r>
              <a:rPr lang="en-US" sz="2600" baseline="30000" dirty="0" smtClean="0"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r>
              <a:rPr lang="en-US" sz="2600" dirty="0" smtClean="0">
                <a:latin typeface="Calibri" charset="0"/>
                <a:ea typeface="ＭＳ Ｐゴシック" charset="0"/>
                <a:cs typeface="ＭＳ Ｐゴシック" charset="0"/>
              </a:rPr>
              <a:t>, Satoshi Matsuoka</a:t>
            </a:r>
            <a:r>
              <a:rPr lang="en-US" sz="2600" baseline="30000" dirty="0" smtClean="0">
                <a:latin typeface="Calibri" charset="0"/>
                <a:ea typeface="ＭＳ Ｐゴシック" charset="0"/>
                <a:cs typeface="ＭＳ Ｐゴシック" charset="0"/>
              </a:rPr>
              <a:t>+</a:t>
            </a:r>
            <a:endParaRPr lang="en-US" sz="2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*Argonne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National Laboratory, IL, USA</a:t>
            </a:r>
          </a:p>
          <a:p>
            <a:pPr algn="ctr" eaLnBrk="1" hangingPunct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+Tokyo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Institute of Technology, Tokyo, Japan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0" y="1676400"/>
            <a:ext cx="76962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rebuchet MS" charset="0"/>
                <a:ea typeface="ＭＳ Ｐゴシック" charset="0"/>
              </a:rPr>
              <a:t>Characterizing MPI and Hybrid </a:t>
            </a:r>
            <a:r>
              <a:rPr lang="en-US" sz="2800" dirty="0" err="1">
                <a:latin typeface="Trebuchet MS" charset="0"/>
                <a:ea typeface="ＭＳ Ｐゴシック" charset="0"/>
              </a:rPr>
              <a:t>MPI+Threads</a:t>
            </a:r>
            <a:r>
              <a:rPr lang="en-US" sz="2800" dirty="0">
                <a:latin typeface="Trebuchet MS" charset="0"/>
                <a:ea typeface="ＭＳ Ｐゴシック" charset="0"/>
              </a:rPr>
              <a:t> Applications at Scale: Case Study with BFS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3000" y="6492875"/>
            <a:ext cx="381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5FABE3-4BE9-624B-B3AE-00EC70043C19}" type="slidenum">
              <a:rPr lang="en-US" sz="900">
                <a:solidFill>
                  <a:srgbClr val="5F5F5F"/>
                </a:solidFill>
              </a:rPr>
              <a:pPr eaLnBrk="1" hangingPunct="1"/>
              <a:t>1</a:t>
            </a:fld>
            <a:endParaRPr lang="en-US" sz="900">
              <a:solidFill>
                <a:srgbClr val="5F5F5F"/>
              </a:solidFill>
            </a:endParaRPr>
          </a:p>
        </p:txBody>
      </p:sp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9196"/>
            <a:ext cx="1833858" cy="68260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76200" y="5791200"/>
            <a:ext cx="906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charset="0"/>
              <a:buNone/>
              <a:defRPr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PPMM’15, in conjunction with CCGRID’15, </a:t>
            </a:r>
            <a:r>
              <a:rPr lang="en-US" sz="2600" b="1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May 4-7, 2015, Shenzhen, Guangdong, China</a:t>
            </a:r>
            <a:endParaRPr lang="en-US" sz="2600" b="1" dirty="0" smtClean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6"/>
    </mc:Choice>
    <mc:Fallback>
      <p:transition xmlns:p14="http://schemas.microsoft.com/office/powerpoint/2010/main" spd="slow" advTm="316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28728" y="914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MPI Only</a:t>
            </a:r>
            <a:endParaRPr lang="en-US" b="1" dirty="0"/>
          </a:p>
        </p:txBody>
      </p:sp>
      <p:sp>
        <p:nvSpPr>
          <p:cNvPr id="25" name="Right Arrow 24"/>
          <p:cNvSpPr/>
          <p:nvPr/>
        </p:nvSpPr>
        <p:spPr>
          <a:xfrm>
            <a:off x="3714744" y="3295664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914400"/>
            <a:ext cx="3648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Hybrid MPI + </a:t>
            </a:r>
            <a:r>
              <a:rPr lang="en-US" b="1" dirty="0" err="1" smtClean="0"/>
              <a:t>OpenMP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838184" y="4800600"/>
            <a:ext cx="358303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MPI_THREAD_MULTIPLE 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Shared read queue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Private temp write queues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Private buffers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Lock-Free/Atomic-Free</a:t>
            </a:r>
          </a:p>
        </p:txBody>
      </p:sp>
      <p:sp>
        <p:nvSpPr>
          <p:cNvPr id="34" name="テキスト ボックス 4"/>
          <p:cNvSpPr txBox="1"/>
          <p:nvPr/>
        </p:nvSpPr>
        <p:spPr>
          <a:xfrm>
            <a:off x="285720" y="1343028"/>
            <a:ext cx="3929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While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(1)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Process_Current_Level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();</a:t>
            </a:r>
            <a:endParaRPr lang="en-US" altLang="ja-JP" sz="1800" dirty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Synchronize();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MPI_Allreduce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QLength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if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QueueLenth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== 0)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break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35" name="テキスト ボックス 4"/>
          <p:cNvSpPr txBox="1"/>
          <p:nvPr/>
        </p:nvSpPr>
        <p:spPr>
          <a:xfrm>
            <a:off x="4833910" y="1343028"/>
            <a:ext cx="3929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While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(1)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</a:t>
            </a:r>
            <a:r>
              <a:rPr lang="en-US" altLang="ja-JP" sz="1800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#</a:t>
            </a:r>
            <a:r>
              <a:rPr lang="en-US" altLang="ja-JP" sz="1800" b="1" dirty="0" err="1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pragma</a:t>
            </a:r>
            <a:r>
              <a:rPr lang="en-US" altLang="ja-JP" sz="1800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</a:t>
            </a:r>
            <a:r>
              <a:rPr lang="en-US" altLang="ja-JP" sz="1800" b="1" dirty="0" err="1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omp</a:t>
            </a:r>
            <a:r>
              <a:rPr lang="en-US" altLang="ja-JP" sz="1800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parallel</a:t>
            </a:r>
          </a:p>
          <a:p>
            <a:r>
              <a:rPr lang="en-US" altLang="ja-JP" sz="1800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{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Process_Current_Level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Synchronize();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</a:t>
            </a:r>
            <a:r>
              <a:rPr lang="en-US" altLang="ja-JP" sz="1800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MPI_Allreduce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QLength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if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QueueLenth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== 0)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break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sz="2800" dirty="0"/>
              <a:t>MPI only to Hybrid BFS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91010" y="2667000"/>
            <a:ext cx="50959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7"/>
    </mc:Choice>
    <mc:Fallback>
      <p:transition xmlns:p14="http://schemas.microsoft.com/office/powerpoint/2010/main" spd="slow" advTm="37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33732822"/>
              </p:ext>
            </p:extLst>
          </p:nvPr>
        </p:nvGraphicFramePr>
        <p:xfrm>
          <a:off x="428596" y="1828800"/>
          <a:ext cx="3657600" cy="424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58430924"/>
              </p:ext>
            </p:extLst>
          </p:nvPr>
        </p:nvGraphicFramePr>
        <p:xfrm>
          <a:off x="4714876" y="1731006"/>
          <a:ext cx="3657600" cy="426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5341" y="1269341"/>
            <a:ext cx="588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size = 2</a:t>
            </a:r>
            <a:r>
              <a:rPr lang="en-US" baseline="30000" dirty="0" smtClean="0"/>
              <a:t>26</a:t>
            </a:r>
            <a:r>
              <a:rPr lang="en-US" dirty="0" smtClean="0"/>
              <a:t> vertices (SCALE = 26)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Communication </a:t>
            </a:r>
            <a:r>
              <a:rPr lang="en-US" altLang="ja-JP" sz="2800" dirty="0" smtClean="0"/>
              <a:t>Characterization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89468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Volume (GB)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89468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"/>
    </mc:Choice>
    <mc:Fallback>
      <p:transition xmlns:p14="http://schemas.microsoft.com/office/powerpoint/2010/main" spd="slow" advTm="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4127"/>
              </p:ext>
            </p:extLst>
          </p:nvPr>
        </p:nvGraphicFramePr>
        <p:xfrm>
          <a:off x="433600" y="1600200"/>
          <a:ext cx="4714908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7454"/>
                <a:gridCol w="2357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Gene/Q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PowerPC A2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per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HW threads/Core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49152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5D Torus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 4.4.7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MPICH 3.1.1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BG/Q V1R2M1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upload.wikimedia.org/wikipedia/commons/thumb/6/61/Mira_-_Blue_Gene_Q_at_Argonne_National_Laboratory_-_Skin.jpg/220px-Mira_-_Blue_Gene_Q_at_Argonne_National_Laboratory_-_Sk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98" y="1635227"/>
            <a:ext cx="3444679" cy="22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sz="2800" dirty="0"/>
              <a:t>Target Platform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4343400"/>
            <a:ext cx="380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Memory/HW thread = 256 MB!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use in the following 1 rank/thread per </a:t>
            </a:r>
            <a:r>
              <a:rPr lang="en-US" dirty="0" smtClean="0">
                <a:solidFill>
                  <a:srgbClr val="000000"/>
                </a:solidFill>
              </a:rPr>
              <a:t>core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MPICH: global critical section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5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"/>
    </mc:Choice>
    <mc:Fallback>
      <p:transition xmlns:p14="http://schemas.microsoft.com/office/powerpoint/2010/main" spd="slow" advTm="8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643042" y="1643050"/>
          <a:ext cx="5432837" cy="484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sz="2800" dirty="0"/>
              <a:t>Baseline Weak Scaling Performance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5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"/>
    </mc:Choice>
    <mc:Fallback>
      <p:transition xmlns:p14="http://schemas.microsoft.com/office/powerpoint/2010/main" spd="slow" advTm="1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Sources of Overhead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3935"/>
              </p:ext>
            </p:extLst>
          </p:nvPr>
        </p:nvGraphicFramePr>
        <p:xfrm>
          <a:off x="228600" y="1382806"/>
          <a:ext cx="4114800" cy="405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87065"/>
              </p:ext>
            </p:extLst>
          </p:nvPr>
        </p:nvGraphicFramePr>
        <p:xfrm>
          <a:off x="4572000" y="1382806"/>
          <a:ext cx="4242545" cy="405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844" y="5572140"/>
            <a:ext cx="4172441" cy="5078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bIns="91440" rtlCol="0">
            <a:spAutoFit/>
          </a:bodyPr>
          <a:lstStyle/>
          <a:p>
            <a:pPr algn="ctr"/>
            <a:r>
              <a:rPr lang="en-US" dirty="0" smtClean="0"/>
              <a:t>MPI-only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75623" y="5562600"/>
            <a:ext cx="4286248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MPI+Threads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65"/>
    </mc:Choice>
    <mc:Fallback>
      <p:transition xmlns:p14="http://schemas.microsoft.com/office/powerpoint/2010/main" spd="slow" advTm="191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42844" y="1571612"/>
            <a:ext cx="4357718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8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Make_Progress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MPI_Test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recvreq,flag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if(flag) compute();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for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(each process P){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MPI_Test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sendreq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[P],flag)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if(flag)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buffer_free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[P] = 1;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}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5572140"/>
            <a:ext cx="4172441" cy="87716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bIns="91440" rtlCol="0">
            <a:spAutoFit/>
          </a:bodyPr>
          <a:lstStyle/>
          <a:p>
            <a:pPr algn="ctr"/>
            <a:r>
              <a:rPr lang="en-US" dirty="0" smtClean="0"/>
              <a:t>Eager polling for communication progress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3962400"/>
            <a:ext cx="1371600" cy="877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6974" y="48032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O(P)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4"/>
          <p:cNvSpPr txBox="1"/>
          <p:nvPr/>
        </p:nvSpPr>
        <p:spPr>
          <a:xfrm>
            <a:off x="4786314" y="1605677"/>
            <a:ext cx="400052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Synchronize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for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(each process P)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MPI_Isend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(buf,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0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,P,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       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sendreq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[P]);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while(!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all_procs_done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Check_Incom_Msgs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623" y="5562600"/>
            <a:ext cx="4286248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synchronization  (2.75G messages for 512K cores)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Non-Scalable Sub-Routines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5334000" y="2743200"/>
            <a:ext cx="2014616" cy="19677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2873" y="4710933"/>
            <a:ext cx="353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O(P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) Empty Messages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2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"/>
    </mc:Choice>
    <mc:Fallback>
      <p:transition xmlns:p14="http://schemas.microsoft.com/office/powerpoint/2010/main" spd="slow" advTm="2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236" y="990600"/>
            <a:ext cx="5572164" cy="9906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Use a </a:t>
            </a:r>
            <a:r>
              <a:rPr lang="en-US" altLang="ja-JP" sz="2400" b="1" dirty="0" smtClean="0"/>
              <a:t>lazy polling (LP)</a:t>
            </a:r>
            <a:r>
              <a:rPr lang="en-US" altLang="ja-JP" sz="2400" dirty="0" smtClean="0"/>
              <a:t> policy </a:t>
            </a:r>
          </a:p>
          <a:p>
            <a:r>
              <a:rPr lang="en-US" altLang="ja-JP" sz="2400" dirty="0" smtClean="0"/>
              <a:t>Use the MPI 3 </a:t>
            </a:r>
            <a:r>
              <a:rPr lang="en-US" altLang="ja-JP" sz="2400" b="1" dirty="0" err="1" smtClean="0"/>
              <a:t>nonblocking</a:t>
            </a:r>
            <a:r>
              <a:rPr lang="en-US" altLang="ja-JP" sz="2400" b="1" dirty="0" smtClean="0"/>
              <a:t> barrier (IB)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6107668"/>
            <a:ext cx="256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Weak Scaling Results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Fixing the Scalability Issues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289124"/>
              </p:ext>
            </p:extLst>
          </p:nvPr>
        </p:nvGraphicFramePr>
        <p:xfrm>
          <a:off x="2209800" y="2145268"/>
          <a:ext cx="4714896" cy="37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747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65"/>
    </mc:Choice>
    <mc:Fallback>
      <p:transition xmlns:p14="http://schemas.microsoft.com/office/powerpoint/2010/main" spd="slow" advTm="191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56775314"/>
              </p:ext>
            </p:extLst>
          </p:nvPr>
        </p:nvGraphicFramePr>
        <p:xfrm>
          <a:off x="2018298" y="2133600"/>
          <a:ext cx="4876800" cy="3829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6107668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MPI_Test</a:t>
            </a:r>
            <a:r>
              <a:rPr lang="en-US" b="1" dirty="0" smtClean="0"/>
              <a:t> Latency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smtClean="0"/>
              <a:t>Thread Contention in the MPI Runtime</a:t>
            </a:r>
            <a:endParaRPr 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236" y="990600"/>
            <a:ext cx="8620164" cy="99060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2400" dirty="0" smtClean="0"/>
              <a:t>Default: global critical section to avoid extra overheads in uncontended cases</a:t>
            </a:r>
            <a:r>
              <a:rPr lang="en-US" altLang="ja-JP" sz="2400" dirty="0" smtClean="0"/>
              <a:t> </a:t>
            </a:r>
            <a:endParaRPr lang="en-US" altLang="ja-JP" sz="2400" dirty="0" smtClean="0"/>
          </a:p>
          <a:p>
            <a:r>
              <a:rPr lang="en-US" altLang="ja-JP" sz="2400" dirty="0" smtClean="0"/>
              <a:t>Fine-grained critical section can be used for highly contented scenarios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5004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2"/>
    </mc:Choice>
    <mc:Fallback>
      <p:transition xmlns:p14="http://schemas.microsoft.com/office/powerpoint/2010/main" spd="slow" advTm="849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2118" y="5784864"/>
            <a:ext cx="36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Profiling with 1K Nodes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686" y="5784864"/>
            <a:ext cx="4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Weak Scaling Performance</a:t>
            </a:r>
            <a:endParaRPr lang="en-US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62711060"/>
              </p:ext>
            </p:extLst>
          </p:nvPr>
        </p:nvGraphicFramePr>
        <p:xfrm>
          <a:off x="4786314" y="1417638"/>
          <a:ext cx="4143388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94039768"/>
              </p:ext>
            </p:extLst>
          </p:nvPr>
        </p:nvGraphicFramePr>
        <p:xfrm>
          <a:off x="304800" y="1417638"/>
          <a:ext cx="4071934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Performance </a:t>
            </a:r>
            <a:r>
              <a:rPr kumimoji="1" lang="en-US" altLang="ja-JP" sz="2800" dirty="0" smtClean="0"/>
              <a:t>with Fine-Grained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50"/>
    </mc:Choice>
    <mc:Fallback>
      <p:transition xmlns:p14="http://schemas.microsoft.com/office/powerpoint/2010/main" spd="slow" advTm="490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1472" y="990600"/>
            <a:ext cx="7962928" cy="5365750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 smtClean="0"/>
              <a:t>The coarse-grained MPI+X communication model is generally more scalable</a:t>
            </a:r>
          </a:p>
          <a:p>
            <a:r>
              <a:rPr lang="en-US" altLang="ja-JP" sz="2400" dirty="0" smtClean="0"/>
              <a:t>In BFS, MPI+X reduced for example the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O</a:t>
            </a:r>
            <a:r>
              <a:rPr lang="en-US" altLang="ja-JP" sz="2400" dirty="0" smtClean="0"/>
              <a:t>(P) polling </a:t>
            </a:r>
            <a:r>
              <a:rPr lang="en-US" altLang="ja-JP" sz="2400" dirty="0" smtClean="0"/>
              <a:t>overhead</a:t>
            </a:r>
          </a:p>
          <a:p>
            <a:pPr lvl="1"/>
            <a:r>
              <a:rPr lang="en-US" altLang="ja-JP" sz="2400" dirty="0" smtClean="0"/>
              <a:t>O(P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) empty messages for global sync </a:t>
            </a:r>
          </a:p>
          <a:p>
            <a:r>
              <a:rPr lang="en-US" altLang="ja-JP" sz="2400" dirty="0" smtClean="0"/>
              <a:t>The model </a:t>
            </a:r>
            <a:r>
              <a:rPr lang="en-US" altLang="ja-JP" sz="2400" dirty="0" smtClean="0"/>
              <a:t>does </a:t>
            </a:r>
            <a:r>
              <a:rPr lang="en-US" altLang="ja-JP" sz="2400" dirty="0" smtClean="0"/>
              <a:t>not fix </a:t>
            </a:r>
            <a:r>
              <a:rPr lang="en-US" altLang="ja-JP" sz="2400" dirty="0" smtClean="0"/>
              <a:t>root scalability issues</a:t>
            </a:r>
            <a:endParaRPr lang="en-US" altLang="ja-JP" sz="2400" dirty="0"/>
          </a:p>
          <a:p>
            <a:r>
              <a:rPr lang="en-US" altLang="ja-JP" sz="2400" dirty="0" smtClean="0"/>
              <a:t>Thread-safety overheads can be significant source</a:t>
            </a:r>
            <a:endParaRPr lang="en-US" altLang="ja-JP" sz="2400" dirty="0" smtClean="0"/>
          </a:p>
          <a:p>
            <a:r>
              <a:rPr lang="en-US" altLang="ja-JP" sz="2400" b="1" dirty="0" smtClean="0"/>
              <a:t>It is not a fatality:</a:t>
            </a:r>
          </a:p>
          <a:p>
            <a:pPr lvl="1"/>
            <a:r>
              <a:rPr lang="en-US" altLang="ja-JP" sz="2200" dirty="0" smtClean="0"/>
              <a:t>Various techniques can be used thread contention and safety overheads</a:t>
            </a:r>
          </a:p>
          <a:p>
            <a:pPr lvl="1"/>
            <a:r>
              <a:rPr lang="en-US" altLang="ja-JP" sz="2200" dirty="0" smtClean="0"/>
              <a:t>We are actively working on improving </a:t>
            </a:r>
            <a:r>
              <a:rPr lang="en-US" altLang="ja-JP" sz="2200" dirty="0" err="1" smtClean="0"/>
              <a:t>multhreading</a:t>
            </a:r>
            <a:r>
              <a:rPr lang="en-US" altLang="ja-JP" sz="2200" dirty="0" smtClean="0"/>
              <a:t> support in MPICH (MPICH derivatives can benefit from it)</a:t>
            </a:r>
          </a:p>
          <a:p>
            <a:r>
              <a:rPr lang="en-US" altLang="ja-JP" sz="2400" dirty="0" smtClean="0"/>
              <a:t>Characterizing </a:t>
            </a:r>
            <a:r>
              <a:rPr lang="en-US" altLang="ja-JP" sz="2400" dirty="0" err="1" smtClean="0"/>
              <a:t>MPI+</a:t>
            </a:r>
            <a:r>
              <a:rPr lang="en-US" altLang="ja-JP" sz="2400" dirty="0" err="1"/>
              <a:t>s</a:t>
            </a:r>
            <a:r>
              <a:rPr lang="en-US" altLang="ja-JP" sz="2400" dirty="0" err="1" smtClean="0"/>
              <a:t>hared-memory</a:t>
            </a:r>
            <a:r>
              <a:rPr lang="en-US" altLang="ja-JP" sz="2400" dirty="0" smtClean="0"/>
              <a:t> vs. </a:t>
            </a:r>
            <a:r>
              <a:rPr lang="en-US" altLang="ja-JP" sz="2400" dirty="0" err="1" smtClean="0"/>
              <a:t>MPI+threads</a:t>
            </a:r>
            <a:r>
              <a:rPr lang="en-US" altLang="ja-JP" sz="2400" dirty="0" smtClean="0"/>
              <a:t> models is being considered for a </a:t>
            </a:r>
            <a:r>
              <a:rPr lang="en-US" altLang="ja-JP" sz="2400" smtClean="0"/>
              <a:t>future study</a:t>
            </a:r>
            <a:endParaRPr lang="en-US" altLang="ja-JP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z="2800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0"/>
    </mc:Choice>
    <mc:Fallback>
      <p:transition xmlns:p14="http://schemas.microsoft.com/office/powerpoint/2010/main" spd="slow" advTm="22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1416" y="914400"/>
            <a:ext cx="4629184" cy="5181600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Systems with massive core counts already in production</a:t>
            </a:r>
          </a:p>
          <a:p>
            <a:pPr lvl="1"/>
            <a:r>
              <a:rPr lang="en-US" altLang="ja-JP" sz="2400" b="1" dirty="0" smtClean="0"/>
              <a:t>Tianhe-2</a:t>
            </a:r>
            <a:r>
              <a:rPr lang="en-US" altLang="ja-JP" sz="2400" dirty="0" smtClean="0"/>
              <a:t>: 3,120,000 cores</a:t>
            </a:r>
          </a:p>
          <a:p>
            <a:pPr lvl="1"/>
            <a:r>
              <a:rPr lang="en-US" altLang="ja-JP" sz="2400" b="1" dirty="0" smtClean="0"/>
              <a:t>Mira</a:t>
            </a:r>
            <a:r>
              <a:rPr lang="en-US" altLang="ja-JP" sz="2400" dirty="0" smtClean="0"/>
              <a:t>:	 3,145,728 HW threads</a:t>
            </a:r>
          </a:p>
          <a:p>
            <a:r>
              <a:rPr lang="en-US" altLang="ja-JP" sz="2400" dirty="0" smtClean="0"/>
              <a:t>Core density is increasing</a:t>
            </a:r>
          </a:p>
          <a:p>
            <a:r>
              <a:rPr lang="en-US" altLang="ja-JP" sz="2400" dirty="0" smtClean="0"/>
              <a:t>Other resources do not scale at the same rate</a:t>
            </a:r>
          </a:p>
          <a:p>
            <a:pPr lvl="1"/>
            <a:r>
              <a:rPr lang="en-US" altLang="ja-JP" sz="2400" dirty="0" smtClean="0"/>
              <a:t>Memory per core is reducing</a:t>
            </a:r>
          </a:p>
          <a:p>
            <a:pPr lvl="1"/>
            <a:r>
              <a:rPr lang="en-US" altLang="ja-JP" sz="2400" dirty="0" smtClean="0"/>
              <a:t>Network endpoints</a:t>
            </a:r>
          </a:p>
        </p:txBody>
      </p:sp>
      <p:pic>
        <p:nvPicPr>
          <p:cNvPr id="8" name="Picture 7" descr="mem_per_co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9192" y="3232290"/>
            <a:ext cx="4134808" cy="2482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096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[1] </a:t>
            </a:r>
            <a:r>
              <a:rPr lang="en-US" sz="1200" dirty="0" smtClean="0"/>
              <a:t>Peter </a:t>
            </a:r>
            <a:r>
              <a:rPr lang="en-US" sz="1200" dirty="0" err="1" smtClean="0"/>
              <a:t>Kogge</a:t>
            </a:r>
            <a:r>
              <a:rPr lang="en-US" sz="1200" dirty="0" smtClean="0"/>
              <a:t>. </a:t>
            </a:r>
            <a:r>
              <a:rPr lang="en-US" sz="1200" dirty="0" err="1" smtClean="0"/>
              <a:t>Pim</a:t>
            </a:r>
            <a:r>
              <a:rPr lang="en-US" sz="1200" dirty="0" smtClean="0"/>
              <a:t> &amp; memory: The need for a revolution in architecture. The Argonne Training Program on Extreme-Scale Computing (ATPESC), 2013.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0824" y="5816025"/>
            <a:ext cx="371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Evolution of the memory capacity per core in the Top500 list [1]</a:t>
            </a:r>
            <a:endParaRPr lang="en-US" sz="16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Evolution </a:t>
            </a:r>
            <a:r>
              <a:rPr lang="en-US" altLang="ja-JP" dirty="0">
                <a:solidFill>
                  <a:schemeClr val="tx2"/>
                </a:solidFill>
              </a:rPr>
              <a:t>of High-End </a:t>
            </a:r>
            <a:r>
              <a:rPr lang="en-US" altLang="ja-JP" dirty="0" smtClean="0">
                <a:solidFill>
                  <a:schemeClr val="tx2"/>
                </a:solidFill>
              </a:rPr>
              <a:t>Systems</a:t>
            </a:r>
            <a:endParaRPr lang="en-US" dirty="0">
              <a:solidFill>
                <a:schemeClr val="tx2"/>
              </a:solidFill>
              <a:latin typeface="Trebuchet MS" charset="0"/>
              <a:ea typeface="ＭＳ Ｐゴシック" charset="0"/>
            </a:endParaRPr>
          </a:p>
        </p:txBody>
      </p:sp>
      <p:pic>
        <p:nvPicPr>
          <p:cNvPr id="5" name="Picture 4" descr="mir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67" y="570873"/>
            <a:ext cx="3635533" cy="2553327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119520" y="3882469"/>
            <a:ext cx="2567280" cy="1248604"/>
          </a:xfrm>
          <a:custGeom>
            <a:avLst/>
            <a:gdLst>
              <a:gd name="connsiteX0" fmla="*/ 0 w 2732616"/>
              <a:gd name="connsiteY0" fmla="*/ 1133155 h 1248604"/>
              <a:gd name="connsiteX1" fmla="*/ 975018 w 2732616"/>
              <a:gd name="connsiteY1" fmla="*/ 171079 h 1248604"/>
              <a:gd name="connsiteX2" fmla="*/ 1577990 w 2732616"/>
              <a:gd name="connsiteY2" fmla="*/ 4319 h 1248604"/>
              <a:gd name="connsiteX3" fmla="*/ 2078328 w 2732616"/>
              <a:gd name="connsiteY3" fmla="*/ 81285 h 1248604"/>
              <a:gd name="connsiteX4" fmla="*/ 2322082 w 2732616"/>
              <a:gd name="connsiteY4" fmla="*/ 414805 h 1248604"/>
              <a:gd name="connsiteX5" fmla="*/ 2732616 w 2732616"/>
              <a:gd name="connsiteY5" fmla="*/ 1248604 h 1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2616" h="1248604">
                <a:moveTo>
                  <a:pt x="0" y="1133155"/>
                </a:moveTo>
                <a:cubicBezTo>
                  <a:pt x="356010" y="746186"/>
                  <a:pt x="712020" y="359218"/>
                  <a:pt x="975018" y="171079"/>
                </a:cubicBezTo>
                <a:cubicBezTo>
                  <a:pt x="1238016" y="-17060"/>
                  <a:pt x="1394105" y="19285"/>
                  <a:pt x="1577990" y="4319"/>
                </a:cubicBezTo>
                <a:cubicBezTo>
                  <a:pt x="1761875" y="-10647"/>
                  <a:pt x="1954313" y="12871"/>
                  <a:pt x="2078328" y="81285"/>
                </a:cubicBezTo>
                <a:cubicBezTo>
                  <a:pt x="2202343" y="149699"/>
                  <a:pt x="2213034" y="220252"/>
                  <a:pt x="2322082" y="414805"/>
                </a:cubicBezTo>
                <a:cubicBezTo>
                  <a:pt x="2431130" y="609358"/>
                  <a:pt x="2651365" y="1086120"/>
                  <a:pt x="2732616" y="1248604"/>
                </a:cubicBezTo>
              </a:path>
            </a:pathLst>
          </a:custGeom>
          <a:ln w="57150" cmpd="sng">
            <a:solidFill>
              <a:schemeClr val="accent3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33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860"/>
    </mc:Choice>
    <mc:Fallback>
      <p:transition xmlns:p14="http://schemas.microsoft.com/office/powerpoint/2010/main" spd="slow" advTm="1218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83678"/>
              </p:ext>
            </p:extLst>
          </p:nvPr>
        </p:nvGraphicFramePr>
        <p:xfrm>
          <a:off x="214282" y="1785923"/>
          <a:ext cx="3857656" cy="3429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207"/>
                <a:gridCol w="482207"/>
                <a:gridCol w="482207"/>
                <a:gridCol w="482207"/>
                <a:gridCol w="482207"/>
                <a:gridCol w="482207"/>
                <a:gridCol w="482207"/>
                <a:gridCol w="482207"/>
              </a:tblGrid>
              <a:tr h="428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586424"/>
            <a:ext cx="285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Domain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2404" y="5592081"/>
            <a:ext cx="34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Architecture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8852"/>
              </p:ext>
            </p:extLst>
          </p:nvPr>
        </p:nvGraphicFramePr>
        <p:xfrm>
          <a:off x="5000628" y="1785925"/>
          <a:ext cx="3857650" cy="3500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30"/>
                <a:gridCol w="771530"/>
                <a:gridCol w="771530"/>
                <a:gridCol w="771530"/>
                <a:gridCol w="771530"/>
              </a:tblGrid>
              <a:tr h="6214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Core1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Core1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6214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6214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 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4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Core1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Core1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6214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931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 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286248" y="3357562"/>
            <a:ext cx="42862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/>
              <a:t>Parallelism with </a:t>
            </a:r>
            <a:r>
              <a:rPr lang="en-US" altLang="ja-JP" dirty="0" smtClean="0"/>
              <a:t>Message Passing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6553200" y="2286000"/>
            <a:ext cx="762000" cy="3048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546037" y="4191000"/>
            <a:ext cx="762000" cy="3048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5954" y="2362200"/>
            <a:ext cx="228600" cy="2057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54554" y="1552564"/>
            <a:ext cx="2013246" cy="18683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14876" y="1552564"/>
            <a:ext cx="2045568" cy="18683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4554" y="3505201"/>
            <a:ext cx="2013246" cy="17811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4876" y="3510858"/>
            <a:ext cx="2045568" cy="17811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02"/>
    </mc:Choice>
    <mc:Fallback>
      <p:transition xmlns:p14="http://schemas.microsoft.com/office/powerpoint/2010/main" spd="slow" advTm="310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5791200"/>
            <a:ext cx="420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MPI-only = Core Granularity Domain Decomposition 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3290"/>
              </p:ext>
            </p:extLst>
          </p:nvPr>
        </p:nvGraphicFramePr>
        <p:xfrm>
          <a:off x="138114" y="1323964"/>
          <a:ext cx="404812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D</a:t>
            </a:r>
            <a:r>
              <a:rPr lang="en-US" dirty="0" smtClean="0"/>
              <a:t>ecomposition with MPI </a:t>
            </a:r>
            <a:r>
              <a:rPr lang="en-US" dirty="0" smtClean="0"/>
              <a:t>vs. MPI+X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7" y="5791200"/>
            <a:ext cx="4048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MPI+X = Node Granularity Domain Decomposition </a:t>
            </a:r>
            <a:endParaRPr lang="en-US" sz="20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05565"/>
              </p:ext>
            </p:extLst>
          </p:nvPr>
        </p:nvGraphicFramePr>
        <p:xfrm>
          <a:off x="4714881" y="1407160"/>
          <a:ext cx="404812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Oval 90"/>
          <p:cNvSpPr/>
          <p:nvPr/>
        </p:nvSpPr>
        <p:spPr>
          <a:xfrm>
            <a:off x="923932" y="2181220"/>
            <a:ext cx="1285884" cy="1214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91" idx="0"/>
            <a:endCxn id="95" idx="2"/>
          </p:cNvCxnSpPr>
          <p:nvPr/>
        </p:nvCxnSpPr>
        <p:spPr>
          <a:xfrm flipH="1" flipV="1">
            <a:off x="1021553" y="1295400"/>
            <a:ext cx="545321" cy="885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28600" y="926068"/>
            <a:ext cx="1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Process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96" name="Straight Arrow Connector 95"/>
          <p:cNvCxnSpPr>
            <a:endCxn id="97" idx="2"/>
          </p:cNvCxnSpPr>
          <p:nvPr/>
        </p:nvCxnSpPr>
        <p:spPr>
          <a:xfrm flipH="1" flipV="1">
            <a:off x="3238500" y="1295400"/>
            <a:ext cx="114324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81200" y="926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Communication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98" name="Straight Arrow Connector 97"/>
          <p:cNvCxnSpPr>
            <a:stCxn id="100" idx="2"/>
          </p:cNvCxnSpPr>
          <p:nvPr/>
        </p:nvCxnSpPr>
        <p:spPr>
          <a:xfrm flipH="1">
            <a:off x="7858148" y="1066800"/>
            <a:ext cx="597574" cy="1974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441"/>
          <p:cNvGrpSpPr/>
          <p:nvPr/>
        </p:nvGrpSpPr>
        <p:grpSpPr>
          <a:xfrm>
            <a:off x="7920030" y="22333"/>
            <a:ext cx="1071570" cy="1044467"/>
            <a:chOff x="4482210" y="2735526"/>
            <a:chExt cx="1548000" cy="1473095"/>
          </a:xfrm>
        </p:grpSpPr>
        <p:sp>
          <p:nvSpPr>
            <p:cNvPr id="100" name="角丸四角形 442"/>
            <p:cNvSpPr/>
            <p:nvPr/>
          </p:nvSpPr>
          <p:spPr bwMode="auto">
            <a:xfrm>
              <a:off x="4499990" y="2753237"/>
              <a:ext cx="1512169" cy="1455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01" name="グループ化 443"/>
            <p:cNvGrpSpPr/>
            <p:nvPr/>
          </p:nvGrpSpPr>
          <p:grpSpPr>
            <a:xfrm>
              <a:off x="5173288" y="3488383"/>
              <a:ext cx="199966" cy="559229"/>
              <a:chOff x="3275856" y="3123604"/>
              <a:chExt cx="222900" cy="616323"/>
            </a:xfrm>
          </p:grpSpPr>
          <p:grpSp>
            <p:nvGrpSpPr>
              <p:cNvPr id="128" name="グループ化 470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30" name="グループ化 472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7" name="直線コネクタ 47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8" name="直線コネクタ 48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1" name="グループ化 473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5" name="直線コネクタ 47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6" name="直線コネクタ 47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2" name="グループ化 474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33" name="直線コネクタ 47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4" name="直線コネクタ 47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29" name="直線コネクタ 471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2" name="グループ化 444"/>
            <p:cNvGrpSpPr/>
            <p:nvPr/>
          </p:nvGrpSpPr>
          <p:grpSpPr>
            <a:xfrm>
              <a:off x="5422855" y="3488383"/>
              <a:ext cx="199966" cy="559229"/>
              <a:chOff x="3275856" y="3123604"/>
              <a:chExt cx="222900" cy="616323"/>
            </a:xfrm>
          </p:grpSpPr>
          <p:grpSp>
            <p:nvGrpSpPr>
              <p:cNvPr id="117" name="グループ化 459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19" name="グループ化 461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6" name="直線コネクタ 46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7" name="直線コネクタ 46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0" name="グループ化 462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4" name="直線コネクタ 46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5" name="直線コネクタ 46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1" name="グループ化 463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22" name="直線コネクタ 46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3" name="直線コネクタ 46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18" name="直線コネクタ 460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グループ化 445"/>
            <p:cNvGrpSpPr/>
            <p:nvPr/>
          </p:nvGrpSpPr>
          <p:grpSpPr>
            <a:xfrm>
              <a:off x="4906292" y="3480934"/>
              <a:ext cx="199966" cy="559229"/>
              <a:chOff x="3275856" y="3123604"/>
              <a:chExt cx="222900" cy="616323"/>
            </a:xfrm>
          </p:grpSpPr>
          <p:grpSp>
            <p:nvGrpSpPr>
              <p:cNvPr id="106" name="グループ化 448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108" name="グループ化 450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15" name="直線コネクタ 45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直線コネクタ 45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9" name="グループ化 451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13" name="直線コネクタ 45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" name="直線コネクタ 45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0" name="グループ化 452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111" name="直線コネクタ 45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2" name="直線コネクタ 45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107" name="直線コネクタ 449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4" name="片側の 2 つの角を丸めた四角形 446"/>
            <p:cNvSpPr/>
            <p:nvPr/>
          </p:nvSpPr>
          <p:spPr bwMode="auto">
            <a:xfrm>
              <a:off x="4482210" y="2735526"/>
              <a:ext cx="1548000" cy="3600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itchFamily="34" charset="0"/>
                </a:rPr>
                <a:t>Process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 </a:t>
              </a:r>
              <a:endPara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5" name="テキスト ボックス 447"/>
            <p:cNvSpPr txBox="1"/>
            <p:nvPr/>
          </p:nvSpPr>
          <p:spPr>
            <a:xfrm>
              <a:off x="4526382" y="3140968"/>
              <a:ext cx="148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ja-JP" sz="1200" b="1" dirty="0" smtClean="0">
                  <a:solidFill>
                    <a:schemeClr val="tx2"/>
                  </a:solidFill>
                  <a:latin typeface="Calibri" pitchFamily="34" charset="0"/>
                </a:rPr>
                <a:t>Threads</a:t>
              </a:r>
              <a:endParaRPr kumimoji="0" lang="ja-JP" altLang="en-US" sz="12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139" name="Oval 138"/>
          <p:cNvSpPr/>
          <p:nvPr/>
        </p:nvSpPr>
        <p:spPr>
          <a:xfrm>
            <a:off x="6786578" y="1264284"/>
            <a:ext cx="2143140" cy="2071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138510" y="2681286"/>
            <a:ext cx="428628" cy="1588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505572" y="4191000"/>
            <a:ext cx="428628" cy="1588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09816" y="1264284"/>
            <a:ext cx="2066863" cy="20717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7914" y="1264284"/>
            <a:ext cx="2066863" cy="20717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9816" y="3429000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914" y="3429000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60443" y="1323963"/>
            <a:ext cx="2066863" cy="20063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628541" y="1323963"/>
            <a:ext cx="2066863" cy="20063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60443" y="3423343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28541" y="3423343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18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07"/>
    </mc:Choice>
    <mc:Fallback>
      <p:transition xmlns:p14="http://schemas.microsoft.com/office/powerpoint/2010/main" spd="slow" advTm="1133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5791200"/>
            <a:ext cx="420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MPI-only = Core Granularity Domain Decomposition 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40985"/>
              </p:ext>
            </p:extLst>
          </p:nvPr>
        </p:nvGraphicFramePr>
        <p:xfrm>
          <a:off x="138114" y="1323964"/>
          <a:ext cx="404812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93303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23932" y="2181220"/>
            <a:ext cx="1285884" cy="1214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0"/>
            <a:endCxn id="10" idx="2"/>
          </p:cNvCxnSpPr>
          <p:nvPr/>
        </p:nvCxnSpPr>
        <p:spPr>
          <a:xfrm flipH="1" flipV="1">
            <a:off x="1021553" y="1295400"/>
            <a:ext cx="545321" cy="885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926068"/>
            <a:ext cx="1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Process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8510" y="2681286"/>
            <a:ext cx="428628" cy="1588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2"/>
          </p:cNvCxnSpPr>
          <p:nvPr/>
        </p:nvCxnSpPr>
        <p:spPr>
          <a:xfrm flipV="1">
            <a:off x="3352824" y="1295400"/>
            <a:ext cx="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5524" y="6490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Communication (single copy)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66808" y="3467104"/>
            <a:ext cx="285752" cy="1143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4"/>
            <a:endCxn id="34" idx="0"/>
          </p:cNvCxnSpPr>
          <p:nvPr/>
        </p:nvCxnSpPr>
        <p:spPr>
          <a:xfrm>
            <a:off x="1209684" y="4610112"/>
            <a:ext cx="1925418" cy="887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199" y="5498068"/>
            <a:ext cx="53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Boundary Data (extra memory)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MPI vs. MPI+X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7" y="5791200"/>
            <a:ext cx="4048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MPI+X = Node Granularity Domain Decomposition </a:t>
            </a:r>
            <a:endParaRPr lang="en-US" sz="20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02256"/>
              </p:ext>
            </p:extLst>
          </p:nvPr>
        </p:nvGraphicFramePr>
        <p:xfrm>
          <a:off x="4714881" y="1407160"/>
          <a:ext cx="404812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  <a:gridCol w="36801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30" idx="2"/>
          </p:cNvCxnSpPr>
          <p:nvPr/>
        </p:nvCxnSpPr>
        <p:spPr>
          <a:xfrm flipH="1">
            <a:off x="7858148" y="1066800"/>
            <a:ext cx="597574" cy="1974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441"/>
          <p:cNvGrpSpPr/>
          <p:nvPr/>
        </p:nvGrpSpPr>
        <p:grpSpPr>
          <a:xfrm>
            <a:off x="7920030" y="22333"/>
            <a:ext cx="1071570" cy="1044467"/>
            <a:chOff x="4482210" y="2735526"/>
            <a:chExt cx="1548000" cy="1473095"/>
          </a:xfrm>
        </p:grpSpPr>
        <p:sp>
          <p:nvSpPr>
            <p:cNvPr id="30" name="角丸四角形 442"/>
            <p:cNvSpPr/>
            <p:nvPr/>
          </p:nvSpPr>
          <p:spPr bwMode="auto">
            <a:xfrm>
              <a:off x="4499990" y="2753237"/>
              <a:ext cx="1512169" cy="1455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33" name="グループ化 443"/>
            <p:cNvGrpSpPr/>
            <p:nvPr/>
          </p:nvGrpSpPr>
          <p:grpSpPr>
            <a:xfrm>
              <a:off x="5173288" y="3488383"/>
              <a:ext cx="199966" cy="559229"/>
              <a:chOff x="3275856" y="3123604"/>
              <a:chExt cx="222900" cy="616323"/>
            </a:xfrm>
          </p:grpSpPr>
          <p:grpSp>
            <p:nvGrpSpPr>
              <p:cNvPr id="61" name="グループ化 470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63" name="グループ化 472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70" name="直線コネクタ 47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1" name="直線コネクタ 48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4" name="グループ化 473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68" name="直線コネクタ 47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9" name="直線コネクタ 47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5" name="グループ化 474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66" name="直線コネクタ 47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7" name="直線コネクタ 47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62" name="直線コネクタ 471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" name="グループ化 444"/>
            <p:cNvGrpSpPr/>
            <p:nvPr/>
          </p:nvGrpSpPr>
          <p:grpSpPr>
            <a:xfrm>
              <a:off x="5422855" y="3488383"/>
              <a:ext cx="199966" cy="559229"/>
              <a:chOff x="3275856" y="3123604"/>
              <a:chExt cx="222900" cy="616323"/>
            </a:xfrm>
          </p:grpSpPr>
          <p:grpSp>
            <p:nvGrpSpPr>
              <p:cNvPr id="50" name="グループ化 459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52" name="グループ化 461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59" name="直線コネクタ 46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" name="直線コネクタ 46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3" name="グループ化 462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57" name="直線コネクタ 46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" name="直線コネクタ 46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4" name="グループ化 463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55" name="直線コネクタ 46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" name="直線コネクタ 46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51" name="直線コネクタ 460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グループ化 445"/>
            <p:cNvGrpSpPr/>
            <p:nvPr/>
          </p:nvGrpSpPr>
          <p:grpSpPr>
            <a:xfrm>
              <a:off x="4906292" y="3480934"/>
              <a:ext cx="199966" cy="559229"/>
              <a:chOff x="3275856" y="3123604"/>
              <a:chExt cx="222900" cy="616323"/>
            </a:xfrm>
          </p:grpSpPr>
          <p:grpSp>
            <p:nvGrpSpPr>
              <p:cNvPr id="39" name="グループ化 448"/>
              <p:cNvGrpSpPr/>
              <p:nvPr/>
            </p:nvGrpSpPr>
            <p:grpSpPr>
              <a:xfrm>
                <a:off x="3275856" y="3195675"/>
                <a:ext cx="216024" cy="544252"/>
                <a:chOff x="2987824" y="2204864"/>
                <a:chExt cx="216024" cy="544252"/>
              </a:xfrm>
            </p:grpSpPr>
            <p:grpSp>
              <p:nvGrpSpPr>
                <p:cNvPr id="41" name="グループ化 450"/>
                <p:cNvGrpSpPr/>
                <p:nvPr/>
              </p:nvGrpSpPr>
              <p:grpSpPr>
                <a:xfrm>
                  <a:off x="2987824" y="220486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48" name="直線コネクタ 457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9" name="直線コネクタ 458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2" name="グループ化 451"/>
                <p:cNvGrpSpPr/>
                <p:nvPr/>
              </p:nvGrpSpPr>
              <p:grpSpPr>
                <a:xfrm>
                  <a:off x="2987824" y="2380692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46" name="直線コネクタ 455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直線コネクタ 456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3" name="グループ化 452"/>
                <p:cNvGrpSpPr/>
                <p:nvPr/>
              </p:nvGrpSpPr>
              <p:grpSpPr>
                <a:xfrm>
                  <a:off x="2987824" y="2564904"/>
                  <a:ext cx="216024" cy="184212"/>
                  <a:chOff x="2987824" y="2204864"/>
                  <a:chExt cx="216024" cy="184212"/>
                </a:xfrm>
              </p:grpSpPr>
              <p:cxnSp>
                <p:nvCxnSpPr>
                  <p:cNvPr id="44" name="直線コネクタ 45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直線コネクタ 45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</p:grpSp>
          </p:grpSp>
          <p:cxnSp>
            <p:nvCxnSpPr>
              <p:cNvPr id="40" name="直線コネクタ 449"/>
              <p:cNvCxnSpPr/>
              <p:nvPr/>
            </p:nvCxnSpPr>
            <p:spPr bwMode="auto">
              <a:xfrm flipH="1">
                <a:off x="3282732" y="3123604"/>
                <a:ext cx="216024" cy="76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7" name="片側の 2 つの角を丸めた四角形 446"/>
            <p:cNvSpPr/>
            <p:nvPr/>
          </p:nvSpPr>
          <p:spPr bwMode="auto">
            <a:xfrm>
              <a:off x="4482210" y="2735526"/>
              <a:ext cx="1548000" cy="3600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itchFamily="34" charset="0"/>
                </a:rPr>
                <a:t>Process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 </a:t>
              </a:r>
              <a:endPara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テキスト ボックス 447"/>
            <p:cNvSpPr txBox="1"/>
            <p:nvPr/>
          </p:nvSpPr>
          <p:spPr>
            <a:xfrm>
              <a:off x="4526382" y="3140968"/>
              <a:ext cx="148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ja-JP" sz="1200" b="1" dirty="0" smtClean="0">
                  <a:solidFill>
                    <a:schemeClr val="tx2"/>
                  </a:solidFill>
                  <a:latin typeface="Calibri" pitchFamily="34" charset="0"/>
                </a:rPr>
                <a:t>Threads</a:t>
              </a:r>
              <a:endParaRPr kumimoji="0" lang="ja-JP" altLang="en-US" sz="12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6786578" y="1264284"/>
            <a:ext cx="2143140" cy="2071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505572" y="4191000"/>
            <a:ext cx="428628" cy="1588"/>
          </a:xfrm>
          <a:prstGeom prst="straightConnector1">
            <a:avLst/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457"/>
          <p:cNvCxnSpPr/>
          <p:nvPr/>
        </p:nvCxnSpPr>
        <p:spPr bwMode="auto">
          <a:xfrm>
            <a:off x="5181600" y="411857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458"/>
          <p:cNvCxnSpPr/>
          <p:nvPr/>
        </p:nvCxnSpPr>
        <p:spPr bwMode="auto">
          <a:xfrm flipH="1">
            <a:off x="5181600" y="481346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455"/>
          <p:cNvCxnSpPr/>
          <p:nvPr/>
        </p:nvCxnSpPr>
        <p:spPr bwMode="auto">
          <a:xfrm>
            <a:off x="5181600" y="524975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456"/>
          <p:cNvCxnSpPr/>
          <p:nvPr/>
        </p:nvCxnSpPr>
        <p:spPr bwMode="auto">
          <a:xfrm flipH="1">
            <a:off x="5181600" y="594464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453"/>
          <p:cNvCxnSpPr/>
          <p:nvPr/>
        </p:nvCxnSpPr>
        <p:spPr bwMode="auto">
          <a:xfrm>
            <a:off x="5181600" y="643488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454"/>
          <p:cNvCxnSpPr/>
          <p:nvPr/>
        </p:nvCxnSpPr>
        <p:spPr bwMode="auto">
          <a:xfrm flipH="1">
            <a:off x="5181600" y="712977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0" name="直線コネクタ 449"/>
          <p:cNvCxnSpPr/>
          <p:nvPr/>
        </p:nvCxnSpPr>
        <p:spPr bwMode="auto">
          <a:xfrm flipH="1">
            <a:off x="5185870" y="365490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457"/>
          <p:cNvCxnSpPr/>
          <p:nvPr/>
        </p:nvCxnSpPr>
        <p:spPr bwMode="auto">
          <a:xfrm>
            <a:off x="5939330" y="411857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線コネクタ 458"/>
          <p:cNvCxnSpPr/>
          <p:nvPr/>
        </p:nvCxnSpPr>
        <p:spPr bwMode="auto">
          <a:xfrm flipH="1">
            <a:off x="5939330" y="481346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線コネクタ 455"/>
          <p:cNvCxnSpPr/>
          <p:nvPr/>
        </p:nvCxnSpPr>
        <p:spPr bwMode="auto">
          <a:xfrm>
            <a:off x="5939330" y="524975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線コネクタ 456"/>
          <p:cNvCxnSpPr/>
          <p:nvPr/>
        </p:nvCxnSpPr>
        <p:spPr bwMode="auto">
          <a:xfrm flipH="1">
            <a:off x="5939330" y="594464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線コネクタ 453"/>
          <p:cNvCxnSpPr/>
          <p:nvPr/>
        </p:nvCxnSpPr>
        <p:spPr bwMode="auto">
          <a:xfrm>
            <a:off x="5939330" y="643488"/>
            <a:ext cx="134152" cy="6948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線コネクタ 454"/>
          <p:cNvCxnSpPr/>
          <p:nvPr/>
        </p:nvCxnSpPr>
        <p:spPr bwMode="auto">
          <a:xfrm flipH="1">
            <a:off x="5939330" y="712977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直線コネクタ 449"/>
          <p:cNvCxnSpPr/>
          <p:nvPr/>
        </p:nvCxnSpPr>
        <p:spPr bwMode="auto">
          <a:xfrm flipH="1">
            <a:off x="5943600" y="365490"/>
            <a:ext cx="134152" cy="49023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Arrow Connector 87"/>
          <p:cNvCxnSpPr/>
          <p:nvPr/>
        </p:nvCxnSpPr>
        <p:spPr>
          <a:xfrm flipH="1">
            <a:off x="5715000" y="828847"/>
            <a:ext cx="292774" cy="19281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245774" y="828847"/>
            <a:ext cx="316826" cy="19281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876800" y="1066800"/>
            <a:ext cx="1524000" cy="22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Data</a:t>
            </a:r>
            <a:endParaRPr lang="en-US" sz="1400" dirty="0"/>
          </a:p>
        </p:txBody>
      </p:sp>
      <p:sp>
        <p:nvSpPr>
          <p:cNvPr id="93" name="Explosion 2 92"/>
          <p:cNvSpPr/>
          <p:nvPr/>
        </p:nvSpPr>
        <p:spPr>
          <a:xfrm>
            <a:off x="5508205" y="685800"/>
            <a:ext cx="304800" cy="259661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>
            <a:off x="6629400" y="506203"/>
            <a:ext cx="762000" cy="21480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16" y="1264284"/>
            <a:ext cx="2066863" cy="20717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7914" y="1264284"/>
            <a:ext cx="2066863" cy="20717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16" y="3429000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7914" y="3429000"/>
            <a:ext cx="2066863" cy="2133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2"/>
    </mc:Choice>
    <mc:Fallback>
      <p:transition xmlns:p14="http://schemas.microsoft.com/office/powerpoint/2010/main" spd="slow" advTm="16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00" y="5802868"/>
            <a:ext cx="8915400" cy="1107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The process model has inherent limitations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Sharing is becoming a requirement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Using threads needs careful thread-safety implementations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rebuchet MS" charset="0"/>
                <a:ea typeface="ＭＳ Ｐゴシック" charset="0"/>
              </a:rPr>
              <a:t>Process Model vs. Threading Model with MPI</a:t>
            </a:r>
            <a:endParaRPr lang="en-US" dirty="0">
              <a:solidFill>
                <a:schemeClr val="tx2"/>
              </a:solidFill>
              <a:latin typeface="Trebuchet MS" charset="0"/>
              <a:ea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63516"/>
              </p:ext>
            </p:extLst>
          </p:nvPr>
        </p:nvGraphicFramePr>
        <p:xfrm>
          <a:off x="76200" y="914401"/>
          <a:ext cx="8915400" cy="475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1992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Processes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Threads</a:t>
                      </a:r>
                      <a:endParaRPr lang="en-US" sz="1800" dirty="0"/>
                    </a:p>
                  </a:txBody>
                  <a:tcPr/>
                </a:tc>
              </a:tr>
              <a:tr h="348761"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Data all private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 data all shared</a:t>
                      </a:r>
                      <a:endParaRPr lang="en-US" sz="1800" dirty="0"/>
                    </a:p>
                  </a:txBody>
                  <a:tcPr/>
                </a:tc>
              </a:tr>
              <a:tr h="49823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/>
                        <a:t>Sharing requires extra work (e.g. MPI-3 shared memory)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Sharing is</a:t>
                      </a:r>
                      <a:r>
                        <a:rPr lang="en-US" sz="1800" baseline="0" dirty="0" smtClean="0"/>
                        <a:t> given, consistency is not  and implies protection</a:t>
                      </a:r>
                      <a:endParaRPr lang="en-US" sz="1800" dirty="0"/>
                    </a:p>
                  </a:txBody>
                  <a:tcPr/>
                </a:tc>
              </a:tr>
              <a:tr h="3487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Communication</a:t>
                      </a:r>
                      <a:r>
                        <a:rPr lang="en-US" sz="1800" baseline="0" dirty="0" smtClean="0"/>
                        <a:t> fine-grained (core-to-core)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Communication coarse-grained</a:t>
                      </a:r>
                      <a:r>
                        <a:rPr lang="en-US" sz="1800" baseline="0" dirty="0" smtClean="0"/>
                        <a:t> (typically node-to-node)</a:t>
                      </a:r>
                      <a:endParaRPr lang="en-US" sz="1800" dirty="0"/>
                    </a:p>
                  </a:txBody>
                  <a:tcPr/>
                </a:tc>
              </a:tr>
              <a:tr h="3487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Space</a:t>
                      </a:r>
                      <a:r>
                        <a:rPr lang="en-US" sz="1800" baseline="0" dirty="0" smtClean="0"/>
                        <a:t> overhead is high (buffers, boundary data, MPI runtime, </a:t>
                      </a:r>
                      <a:r>
                        <a:rPr lang="en-US" sz="1800" baseline="0" dirty="0" err="1" smtClean="0"/>
                        <a:t>etc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Space overhead is reduced</a:t>
                      </a:r>
                      <a:endParaRPr lang="en-US" sz="1800" dirty="0"/>
                    </a:p>
                  </a:txBody>
                  <a:tcPr/>
                </a:tc>
              </a:tr>
              <a:tr h="498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/>
                        <a:t>Contention only for system resources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Contention</a:t>
                      </a:r>
                      <a:r>
                        <a:rPr lang="en-US" sz="1800" baseline="0" dirty="0" smtClean="0"/>
                        <a:t> for system resources and shared data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3487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thread-safety</a:t>
                      </a:r>
                      <a:r>
                        <a:rPr lang="en-US" sz="1800" baseline="0" dirty="0" smtClean="0"/>
                        <a:t> overheads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Magnitude of t</a:t>
                      </a:r>
                      <a:r>
                        <a:rPr lang="en-US" sz="1800" dirty="0" smtClean="0"/>
                        <a:t>hread-safety</a:t>
                      </a:r>
                      <a:r>
                        <a:rPr lang="en-US" sz="1800" baseline="0" dirty="0" smtClean="0"/>
                        <a:t> overheads depend on the application and MPI runtime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2819400"/>
            <a:ext cx="4419600" cy="609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0419" y="5029200"/>
            <a:ext cx="4419600" cy="609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573" y="2819400"/>
            <a:ext cx="4419600" cy="609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573" y="5029200"/>
            <a:ext cx="4419600" cy="6096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94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512"/>
    </mc:Choice>
    <mc:Fallback>
      <p:transition xmlns:p14="http://schemas.microsoft.com/office/powerpoint/2010/main" spd="slow" advTm="4165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38400" y="3157518"/>
            <a:ext cx="4724400" cy="3319482"/>
          </a:xfrm>
        </p:spPr>
        <p:txBody>
          <a:bodyPr>
            <a:noAutofit/>
          </a:bodyPr>
          <a:lstStyle/>
          <a:p>
            <a:r>
              <a:rPr lang="en-US" altLang="ja-JP" sz="2000" dirty="0" smtClean="0"/>
              <a:t>MPI_THREAD_SINGLE</a:t>
            </a:r>
            <a:endParaRPr lang="en-US" altLang="ja-JP" sz="2000" b="1" dirty="0" smtClean="0"/>
          </a:p>
          <a:p>
            <a:pPr lvl="1"/>
            <a:r>
              <a:rPr lang="en-US" altLang="ja-JP" sz="2000" dirty="0" smtClean="0"/>
              <a:t>No additional threads</a:t>
            </a:r>
          </a:p>
          <a:p>
            <a:r>
              <a:rPr lang="en-US" altLang="ja-JP" sz="2000" dirty="0" smtClean="0"/>
              <a:t>MPI_THREAD_FUNNELED</a:t>
            </a:r>
          </a:p>
          <a:p>
            <a:pPr lvl="1"/>
            <a:r>
              <a:rPr lang="en-US" altLang="ja-JP" sz="2000" dirty="0" smtClean="0"/>
              <a:t>Master thread communication only</a:t>
            </a:r>
          </a:p>
          <a:p>
            <a:r>
              <a:rPr lang="en-US" altLang="ja-JP" sz="2000" dirty="0" smtClean="0"/>
              <a:t>MPI_THREAD_SERIALIZED</a:t>
            </a:r>
          </a:p>
          <a:p>
            <a:pPr lvl="1"/>
            <a:r>
              <a:rPr lang="en-US" altLang="ja-JP" sz="2000" dirty="0" smtClean="0"/>
              <a:t>Threaded communication serialized</a:t>
            </a:r>
            <a:endParaRPr lang="en-US" altLang="ja-JP" sz="2000" dirty="0"/>
          </a:p>
          <a:p>
            <a:r>
              <a:rPr lang="en-US" altLang="ja-JP" sz="2000" dirty="0" smtClean="0"/>
              <a:t>MPI_THREAD_MULTIPLE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No restrictions</a:t>
            </a:r>
            <a:endParaRPr lang="en-US" altLang="ja-JP" sz="2000" dirty="0"/>
          </a:p>
        </p:txBody>
      </p:sp>
      <p:sp>
        <p:nvSpPr>
          <p:cNvPr id="10" name="Up Arrow 9"/>
          <p:cNvSpPr/>
          <p:nvPr/>
        </p:nvSpPr>
        <p:spPr>
          <a:xfrm>
            <a:off x="0" y="3157518"/>
            <a:ext cx="2571736" cy="3057564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Restriction</a:t>
            </a:r>
          </a:p>
          <a:p>
            <a:pPr algn="ctr"/>
            <a:endParaRPr lang="en-US" sz="2000" b="1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Low Thread-Safety Costs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500826" y="3157518"/>
            <a:ext cx="2643174" cy="3129002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buFont typeface="Arial" pitchFamily="34" charset="0"/>
              <a:buChar char="•"/>
            </a:pPr>
            <a:endParaRPr lang="en-US" sz="2000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2000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2000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Flexibility</a:t>
            </a:r>
          </a:p>
          <a:p>
            <a:pPr algn="ctr"/>
            <a:endParaRPr lang="en-US" sz="2000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High Thread-Safety Costs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MPI + Threads Interoperation by the Standard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" y="838200"/>
            <a:ext cx="8458200" cy="231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charset="0"/>
              <a:buChar char="§"/>
              <a:defRPr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/>
              <a:t>An MPI process is allowed to spawn multiple threads</a:t>
            </a:r>
          </a:p>
          <a:p>
            <a:r>
              <a:rPr lang="en-US" altLang="ja-JP" sz="2800" dirty="0" smtClean="0"/>
              <a:t>Threads share the </a:t>
            </a:r>
            <a:r>
              <a:rPr lang="en-US" altLang="ja-JP" sz="2800" b="1" dirty="0" smtClean="0"/>
              <a:t>same rank</a:t>
            </a:r>
          </a:p>
          <a:p>
            <a:r>
              <a:rPr lang="en-US" altLang="ja-JP" sz="2800" dirty="0" smtClean="0"/>
              <a:t>A thread blocking for communication must not block other threads</a:t>
            </a:r>
          </a:p>
          <a:p>
            <a:r>
              <a:rPr lang="en-US" altLang="ja-JP" sz="2800" dirty="0" smtClean="0"/>
              <a:t>Applications can specify the way threads interoperate with MPI</a:t>
            </a:r>
          </a:p>
        </p:txBody>
      </p:sp>
    </p:spTree>
    <p:extLst>
      <p:ext uri="{BB962C8B-B14F-4D97-AF65-F5344CB8AC3E}">
        <p14:creationId xmlns:p14="http://schemas.microsoft.com/office/powerpoint/2010/main" val="250915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68"/>
    </mc:Choice>
    <mc:Fallback>
      <p:transition xmlns:p14="http://schemas.microsoft.com/office/powerpoint/2010/main" spd="slow" advTm="1271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282" y="1509698"/>
            <a:ext cx="5857916" cy="153830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Search in graph</a:t>
            </a:r>
          </a:p>
          <a:p>
            <a:r>
              <a:rPr lang="en-US" altLang="ja-JP" sz="2400" dirty="0" smtClean="0"/>
              <a:t>Neighbors first</a:t>
            </a:r>
          </a:p>
          <a:p>
            <a:r>
              <a:rPr lang="en-US" altLang="ja-JP" sz="2400" dirty="0" smtClean="0"/>
              <a:t>Solves many problems in graph theory</a:t>
            </a: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14282" y="3429000"/>
            <a:ext cx="5214974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ja-JP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Graph500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benchmark BFS kernel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Kronecker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graph as input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Two-sided </a:t>
            </a:r>
            <a:r>
              <a:rPr kumimoji="0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nonblocking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1" name="Picture 20" descr="graph_5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895600"/>
            <a:ext cx="2786058" cy="278605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62400" y="5638800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This small, synthetic graph was generated by a method called </a:t>
            </a:r>
            <a:r>
              <a:rPr lang="en-US" sz="1200" dirty="0" err="1" smtClean="0"/>
              <a:t>Kronecker</a:t>
            </a:r>
            <a:r>
              <a:rPr lang="en-US" sz="1200" dirty="0" smtClean="0"/>
              <a:t> multiplication. Larger versions of this generator, modeling real-world graphs, are used in the Graph500 benchmark. (Courtesy of Jeremiah </a:t>
            </a:r>
            <a:r>
              <a:rPr lang="en-US" sz="1200" dirty="0" err="1" smtClean="0"/>
              <a:t>Willcock</a:t>
            </a:r>
            <a:r>
              <a:rPr lang="en-US" sz="1200" dirty="0" smtClean="0"/>
              <a:t>, Indiana University) [Sandia National Laboratory]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867400" y="785794"/>
            <a:ext cx="2928958" cy="2643206"/>
            <a:chOff x="5357818" y="1928802"/>
            <a:chExt cx="3071834" cy="4286280"/>
          </a:xfrm>
        </p:grpSpPr>
        <p:sp>
          <p:nvSpPr>
            <p:cNvPr id="7" name="Oval 6"/>
            <p:cNvSpPr/>
            <p:nvPr/>
          </p:nvSpPr>
          <p:spPr>
            <a:xfrm>
              <a:off x="6572264" y="1928802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357818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72264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858148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857884" y="4429132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286644" y="4429132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286644" y="564357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cxnSp>
          <p:nvCxnSpPr>
            <p:cNvPr id="17" name="Straight Arrow Connector 16"/>
            <p:cNvCxnSpPr>
              <a:stCxn id="7" idx="4"/>
              <a:endCxn id="10" idx="0"/>
            </p:cNvCxnSpPr>
            <p:nvPr/>
          </p:nvCxnSpPr>
          <p:spPr>
            <a:xfrm rot="5400000">
              <a:off x="5929322" y="2214554"/>
              <a:ext cx="642942" cy="121444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 rot="5400000">
              <a:off x="6536545" y="2821777"/>
              <a:ext cx="642942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12" idx="0"/>
            </p:cNvCxnSpPr>
            <p:nvPr/>
          </p:nvCxnSpPr>
          <p:spPr>
            <a:xfrm rot="16200000" flipH="1">
              <a:off x="7179487" y="2178835"/>
              <a:ext cx="642942" cy="128588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4"/>
              <a:endCxn id="13" idx="0"/>
            </p:cNvCxnSpPr>
            <p:nvPr/>
          </p:nvCxnSpPr>
          <p:spPr>
            <a:xfrm>
              <a:off x="5643570" y="3714751"/>
              <a:ext cx="500066" cy="7143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4"/>
              <a:endCxn id="14" idx="0"/>
            </p:cNvCxnSpPr>
            <p:nvPr/>
          </p:nvCxnSpPr>
          <p:spPr>
            <a:xfrm rot="16200000" flipH="1">
              <a:off x="6858016" y="3714752"/>
              <a:ext cx="714380" cy="71438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4"/>
              <a:endCxn id="15" idx="0"/>
            </p:cNvCxnSpPr>
            <p:nvPr/>
          </p:nvCxnSpPr>
          <p:spPr>
            <a:xfrm rot="5400000">
              <a:off x="7250925" y="5322107"/>
              <a:ext cx="642942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Breadth First Search and </a:t>
            </a:r>
            <a:r>
              <a:rPr lang="en-US" altLang="ja-JP" sz="2800" dirty="0" smtClean="0"/>
              <a:t>Graph500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2"/>
          </p:cNvCxnSpPr>
          <p:nvPr/>
        </p:nvCxnSpPr>
        <p:spPr>
          <a:xfrm flipV="1">
            <a:off x="6887309" y="2503878"/>
            <a:ext cx="819204" cy="10722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3" idx="0"/>
          </p:cNvCxnSpPr>
          <p:nvPr/>
        </p:nvCxnSpPr>
        <p:spPr>
          <a:xfrm flipH="1">
            <a:off x="6616668" y="1887129"/>
            <a:ext cx="681153" cy="440535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7"/>
          </p:cNvCxnSpPr>
          <p:nvPr/>
        </p:nvCxnSpPr>
        <p:spPr>
          <a:xfrm flipH="1">
            <a:off x="8171633" y="1887129"/>
            <a:ext cx="352264" cy="492147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1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47"/>
    </mc:Choice>
    <mc:Fallback>
      <p:transition xmlns:p14="http://schemas.microsoft.com/office/powerpoint/2010/main" spd="slow" advTm="174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879116" y="1522648"/>
            <a:ext cx="2928958" cy="3714870"/>
            <a:chOff x="5357818" y="1357297"/>
            <a:chExt cx="3071834" cy="6024113"/>
          </a:xfrm>
        </p:grpSpPr>
        <p:sp>
          <p:nvSpPr>
            <p:cNvPr id="7" name="Oval 6"/>
            <p:cNvSpPr/>
            <p:nvPr/>
          </p:nvSpPr>
          <p:spPr>
            <a:xfrm>
              <a:off x="6572264" y="1357297"/>
              <a:ext cx="571504" cy="571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357818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72264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858148" y="3143248"/>
              <a:ext cx="571504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884210" y="5000636"/>
              <a:ext cx="571504" cy="571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312970" y="5000636"/>
              <a:ext cx="571504" cy="571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286644" y="6809907"/>
              <a:ext cx="571504" cy="571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cxnSp>
          <p:nvCxnSpPr>
            <p:cNvPr id="17" name="Straight Arrow Connector 16"/>
            <p:cNvCxnSpPr>
              <a:stCxn id="7" idx="4"/>
              <a:endCxn id="10" idx="0"/>
            </p:cNvCxnSpPr>
            <p:nvPr/>
          </p:nvCxnSpPr>
          <p:spPr>
            <a:xfrm flipH="1">
              <a:off x="5643570" y="1928802"/>
              <a:ext cx="1214446" cy="121444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6858016" y="1928802"/>
              <a:ext cx="0" cy="121444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12" idx="0"/>
            </p:cNvCxnSpPr>
            <p:nvPr/>
          </p:nvCxnSpPr>
          <p:spPr>
            <a:xfrm>
              <a:off x="6858016" y="1928802"/>
              <a:ext cx="1285885" cy="121444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4"/>
              <a:endCxn id="13" idx="0"/>
            </p:cNvCxnSpPr>
            <p:nvPr/>
          </p:nvCxnSpPr>
          <p:spPr>
            <a:xfrm>
              <a:off x="5643570" y="3714752"/>
              <a:ext cx="526392" cy="128588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4"/>
              <a:endCxn id="14" idx="0"/>
            </p:cNvCxnSpPr>
            <p:nvPr/>
          </p:nvCxnSpPr>
          <p:spPr>
            <a:xfrm>
              <a:off x="6858016" y="3714752"/>
              <a:ext cx="740706" cy="128588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4"/>
              <a:endCxn id="15" idx="0"/>
            </p:cNvCxnSpPr>
            <p:nvPr/>
          </p:nvCxnSpPr>
          <p:spPr>
            <a:xfrm flipH="1">
              <a:off x="7572396" y="5572141"/>
              <a:ext cx="26326" cy="123776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EAA16-97A2-43C1-915B-DA641F31BE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Breadth First Search </a:t>
            </a:r>
            <a:r>
              <a:rPr lang="en-US" altLang="ja-JP" sz="2800" dirty="0" smtClean="0"/>
              <a:t>Baseline </a:t>
            </a:r>
            <a:r>
              <a:rPr lang="en-US" altLang="ja-JP" sz="2800" dirty="0"/>
              <a:t>Implementation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2"/>
          </p:cNvCxnSpPr>
          <p:nvPr/>
        </p:nvCxnSpPr>
        <p:spPr>
          <a:xfrm flipV="1">
            <a:off x="6924127" y="3945588"/>
            <a:ext cx="819204" cy="10722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4"/>
            <a:endCxn id="13" idx="0"/>
          </p:cNvCxnSpPr>
          <p:nvPr/>
        </p:nvCxnSpPr>
        <p:spPr>
          <a:xfrm flipH="1">
            <a:off x="6653486" y="2976412"/>
            <a:ext cx="656051" cy="792962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4"/>
            <a:endCxn id="14" idx="7"/>
          </p:cNvCxnSpPr>
          <p:nvPr/>
        </p:nvCxnSpPr>
        <p:spPr>
          <a:xfrm flipH="1">
            <a:off x="8208451" y="2976412"/>
            <a:ext cx="327162" cy="844574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4"/>
          <p:cNvSpPr txBox="1"/>
          <p:nvPr/>
        </p:nvSpPr>
        <p:spPr>
          <a:xfrm>
            <a:off x="285720" y="1689080"/>
            <a:ext cx="392909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While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(1)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Process_Current_Level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();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Synchronize(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);</a:t>
            </a:r>
          </a:p>
          <a:p>
            <a:endParaRPr lang="en-US" altLang="ja-JP" sz="180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MPI_Allreduce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QLength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if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QueueLenth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== 0)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sz="18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break</a:t>
            </a:r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;</a:t>
            </a:r>
          </a:p>
          <a:p>
            <a:r>
              <a:rPr lang="en-US" altLang="ja-JP" sz="180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953000" y="2971800"/>
            <a:ext cx="4038600" cy="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53000" y="4114800"/>
            <a:ext cx="4038600" cy="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65922" y="25101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Sync()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3653135"/>
            <a:ext cx="112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Sync()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6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42"/>
    </mc:Choice>
    <mc:Fallback>
      <p:transition xmlns:p14="http://schemas.microsoft.com/office/powerpoint/2010/main" spd="slow" advTm="429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1.8"/>
</p:tagLst>
</file>

<file path=ppt/theme/theme1.xml><?xml version="1.0" encoding="utf-8"?>
<a:theme xmlns:a="http://schemas.openxmlformats.org/drawingml/2006/main" name="anl_blue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anl_blue.pot</Template>
  <TotalTime>3970</TotalTime>
  <Words>1172</Words>
  <Application>Microsoft Macintosh PowerPoint</Application>
  <PresentationFormat>On-screen Show (4:3)</PresentationFormat>
  <Paragraphs>285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anl_blue</vt:lpstr>
      <vt:lpstr>Characterizing MPI and Hybrid MPI+Threads Applications at Scale: Case Study with BFS</vt:lpstr>
      <vt:lpstr>Evolution of High-End Systems</vt:lpstr>
      <vt:lpstr>Parallelism with Message Passing</vt:lpstr>
      <vt:lpstr>Domain Decomposition with MPI vs. MPI+X</vt:lpstr>
      <vt:lpstr>MPI vs. MPI+X</vt:lpstr>
      <vt:lpstr>Process Model vs. Threading Model with MPI</vt:lpstr>
      <vt:lpstr>MPI + Threads Interoperation by the Standard</vt:lpstr>
      <vt:lpstr>Breadth First Search and Graph500</vt:lpstr>
      <vt:lpstr>Breadth First Search Baseline Implementation</vt:lpstr>
      <vt:lpstr>MPI only to Hybrid BFS</vt:lpstr>
      <vt:lpstr>Communication Characterization</vt:lpstr>
      <vt:lpstr>Target Platform</vt:lpstr>
      <vt:lpstr>Baseline Weak Scaling Performance</vt:lpstr>
      <vt:lpstr>Main Sources of Overhead</vt:lpstr>
      <vt:lpstr>Non-Scalable Sub-Routines</vt:lpstr>
      <vt:lpstr>Fixing the Scalability Issues</vt:lpstr>
      <vt:lpstr>Thread Contention in the MPI Runtime</vt:lpstr>
      <vt:lpstr>Performance with Fine-Grained Concurrency</vt:lpstr>
      <vt:lpstr>Summary</vt:lpstr>
    </vt:vector>
  </TitlesOfParts>
  <Company>Argonne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 Sandler</dc:creator>
  <cp:lastModifiedBy>Halim</cp:lastModifiedBy>
  <cp:revision>247</cp:revision>
  <dcterms:created xsi:type="dcterms:W3CDTF">2009-09-17T16:37:31Z</dcterms:created>
  <dcterms:modified xsi:type="dcterms:W3CDTF">2015-05-04T03:40:04Z</dcterms:modified>
</cp:coreProperties>
</file>