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5725" r:id="rId1"/>
  </p:sldMasterIdLst>
  <p:notesMasterIdLst>
    <p:notesMasterId r:id="rId30"/>
  </p:notesMasterIdLst>
  <p:handoutMasterIdLst>
    <p:handoutMasterId r:id="rId31"/>
  </p:handoutMasterIdLst>
  <p:sldIdLst>
    <p:sldId id="1288" r:id="rId2"/>
    <p:sldId id="1320" r:id="rId3"/>
    <p:sldId id="1307" r:id="rId4"/>
    <p:sldId id="1303" r:id="rId5"/>
    <p:sldId id="1293" r:id="rId6"/>
    <p:sldId id="1308" r:id="rId7"/>
    <p:sldId id="1304" r:id="rId8"/>
    <p:sldId id="1294" r:id="rId9"/>
    <p:sldId id="1310" r:id="rId10"/>
    <p:sldId id="1312" r:id="rId11"/>
    <p:sldId id="1313" r:id="rId12"/>
    <p:sldId id="1317" r:id="rId13"/>
    <p:sldId id="1314" r:id="rId14"/>
    <p:sldId id="1318" r:id="rId15"/>
    <p:sldId id="1311" r:id="rId16"/>
    <p:sldId id="1315" r:id="rId17"/>
    <p:sldId id="1316" r:id="rId18"/>
    <p:sldId id="1305" r:id="rId19"/>
    <p:sldId id="1295" r:id="rId20"/>
    <p:sldId id="1297" r:id="rId21"/>
    <p:sldId id="1300" r:id="rId22"/>
    <p:sldId id="1298" r:id="rId23"/>
    <p:sldId id="1301" r:id="rId24"/>
    <p:sldId id="1302" r:id="rId25"/>
    <p:sldId id="1290" r:id="rId26"/>
    <p:sldId id="1296" r:id="rId27"/>
    <p:sldId id="1291" r:id="rId28"/>
    <p:sldId id="1292" r:id="rId29"/>
  </p:sldIdLst>
  <p:sldSz cx="9144000" cy="6858000" type="screen4x3"/>
  <p:notesSz cx="6858000" cy="9144000"/>
  <p:defaultTextStyle>
    <a:defPPr>
      <a:defRPr lang="en-US"/>
    </a:defPPr>
    <a:lvl1pPr marL="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95B1D"/>
    <a:srgbClr val="F8E248"/>
    <a:srgbClr val="5DC5C0"/>
    <a:srgbClr val="1E7A7A"/>
    <a:srgbClr val="D60202"/>
    <a:srgbClr val="A9DCFF"/>
    <a:srgbClr val="66CCFF"/>
    <a:srgbClr val="A7CAFF"/>
    <a:srgbClr val="000000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4" autoAdjust="0"/>
    <p:restoredTop sz="93179" autoAdjust="0"/>
  </p:normalViewPr>
  <p:slideViewPr>
    <p:cSldViewPr snapToGrid="0" snapToObjects="1">
      <p:cViewPr varScale="1">
        <p:scale>
          <a:sx n="105" d="100"/>
          <a:sy n="105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csloaner:Box%20Sync:seo-work:Paper%20Work:nbc-io:nbc-io-result-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sseo:Google%20Drive:Paper_Work:2015_PPMM:slides:nbc-io-result-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sseo:Google%20Drive:Paper_Work:2015_PPMM:slides:nbc-io-result-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sseo:Google%20Drive:Paper_Work:2015_PPMM:slides:nbc-io-result-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CPU Performance</c:v>
                </c:pt>
              </c:strCache>
            </c:strRef>
          </c:tx>
          <c:cat>
            <c:numRef>
              <c:f>Sheet1!$B$2:$C$2</c:f>
              <c:numCache>
                <c:formatCode>General</c:formatCode>
                <c:ptCount val="2"/>
                <c:pt idx="0">
                  <c:v>1998.0</c:v>
                </c:pt>
                <c:pt idx="1">
                  <c:v>2008.0</c:v>
                </c:pt>
              </c:numCache>
            </c:numRef>
          </c:cat>
          <c:val>
            <c:numRef>
              <c:f>Sheet1!$B$3:$C$3</c:f>
              <c:numCache>
                <c:formatCode>_-* #,##0_-;\-* #,##0_-;_-* "-"??_-;_-@_-</c:formatCode>
                <c:ptCount val="2"/>
                <c:pt idx="0">
                  <c:v>1.0</c:v>
                </c:pt>
                <c:pt idx="1">
                  <c:v>30000.0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HDD Performance</c:v>
                </c:pt>
              </c:strCache>
            </c:strRef>
          </c:tx>
          <c:cat>
            <c:numRef>
              <c:f>Sheet1!$B$2:$C$2</c:f>
              <c:numCache>
                <c:formatCode>General</c:formatCode>
                <c:ptCount val="2"/>
                <c:pt idx="0">
                  <c:v>1998.0</c:v>
                </c:pt>
                <c:pt idx="1">
                  <c:v>2008.0</c:v>
                </c:pt>
              </c:numCache>
            </c:numRef>
          </c:cat>
          <c:val>
            <c:numRef>
              <c:f>Sheet1!$B$4:$C$4</c:f>
              <c:numCache>
                <c:formatCode>_-* #,##0_-;\-* #,##0_-;_-* "-"??_-;_-@_-</c:formatCode>
                <c:ptCount val="2"/>
                <c:pt idx="0">
                  <c:v>1.0</c:v>
                </c:pt>
                <c:pt idx="1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080680"/>
        <c:axId val="-2105077640"/>
      </c:lineChart>
      <c:catAx>
        <c:axId val="-210508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5077640"/>
        <c:crosses val="autoZero"/>
        <c:auto val="1"/>
        <c:lblAlgn val="ctr"/>
        <c:lblOffset val="100"/>
        <c:noMultiLvlLbl val="0"/>
      </c:catAx>
      <c:valAx>
        <c:axId val="-2105077640"/>
        <c:scaling>
          <c:logBase val="10.0"/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Performance</a:t>
                </a:r>
              </a:p>
            </c:rich>
          </c:tx>
          <c:layout/>
          <c:overlay val="0"/>
        </c:title>
        <c:numFmt formatCode="_-* #,##0_-;\-* #,##0_-;_-* &quot;-&quot;??_-;_-@_-" sourceLinked="1"/>
        <c:majorTickMark val="out"/>
        <c:minorTickMark val="none"/>
        <c:tickLblPos val="nextTo"/>
        <c:crossAx val="-2105080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3774059492563"/>
          <c:y val="0.0322244094488189"/>
          <c:w val="0.853845265869544"/>
          <c:h val="0.706288108217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'BW(ppn8)-graph'!$H$3</c:f>
              <c:strCache>
                <c:ptCount val="1"/>
                <c:pt idx="0">
                  <c:v>BC I/O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'BW(ppn8)-graph'!$I$6:$L$6</c:f>
                <c:numCache>
                  <c:formatCode>General</c:formatCode>
                  <c:ptCount val="4"/>
                  <c:pt idx="0">
                    <c:v>162.391127</c:v>
                  </c:pt>
                  <c:pt idx="1">
                    <c:v>129.4055060000001</c:v>
                  </c:pt>
                  <c:pt idx="2">
                    <c:v>490.518292</c:v>
                  </c:pt>
                  <c:pt idx="3">
                    <c:v>306.2592560000003</c:v>
                  </c:pt>
                </c:numCache>
              </c:numRef>
            </c:plus>
            <c:minus>
              <c:numRef>
                <c:f>'BW(ppn8)-graph'!$I$7:$L$7</c:f>
                <c:numCache>
                  <c:formatCode>General</c:formatCode>
                  <c:ptCount val="4"/>
                  <c:pt idx="0">
                    <c:v>264.5718110000001</c:v>
                  </c:pt>
                  <c:pt idx="1">
                    <c:v>90.11794299999997</c:v>
                  </c:pt>
                  <c:pt idx="2">
                    <c:v>663.187673</c:v>
                  </c:pt>
                  <c:pt idx="3">
                    <c:v>305.5776039999996</c:v>
                  </c:pt>
                </c:numCache>
              </c:numRef>
            </c:minus>
            <c:spPr>
              <a:ln w="19050"/>
            </c:spPr>
          </c:errBars>
          <c:cat>
            <c:multiLvlStrRef>
              <c:f>'BW(ppn8)-graph'!$I$1:$L$2</c:f>
              <c:multiLvlStrCache>
                <c:ptCount val="4"/>
                <c:lvl>
                  <c:pt idx="0">
                    <c:v>write</c:v>
                  </c:pt>
                  <c:pt idx="1">
                    <c:v>read</c:v>
                  </c:pt>
                  <c:pt idx="2">
                    <c:v>write</c:v>
                  </c:pt>
                  <c:pt idx="3">
                    <c:v>read</c:v>
                  </c:pt>
                </c:lvl>
                <c:lvl>
                  <c:pt idx="0">
                    <c:v>512</c:v>
                  </c:pt>
                  <c:pt idx="2">
                    <c:v>1024</c:v>
                  </c:pt>
                </c:lvl>
              </c:multiLvlStrCache>
            </c:multiLvlStrRef>
          </c:cat>
          <c:val>
            <c:numRef>
              <c:f>'BW(ppn8)-graph'!$I$3:$L$3</c:f>
              <c:numCache>
                <c:formatCode>0</c:formatCode>
                <c:ptCount val="4"/>
                <c:pt idx="0">
                  <c:v>1070.843348</c:v>
                </c:pt>
                <c:pt idx="1">
                  <c:v>1565.675567</c:v>
                </c:pt>
                <c:pt idx="2">
                  <c:v>1614.754111</c:v>
                </c:pt>
                <c:pt idx="3">
                  <c:v>2717.354951</c:v>
                </c:pt>
              </c:numCache>
            </c:numRef>
          </c:val>
        </c:ser>
        <c:ser>
          <c:idx val="1"/>
          <c:order val="1"/>
          <c:tx>
            <c:strRef>
              <c:f>'BW(ppn8)-graph'!$H$4</c:f>
              <c:strCache>
                <c:ptCount val="1"/>
                <c:pt idx="0">
                  <c:v>NBC I/O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'BW(ppn8)-graph'!$I$8:$L$8</c:f>
                <c:numCache>
                  <c:formatCode>General</c:formatCode>
                  <c:ptCount val="4"/>
                  <c:pt idx="0">
                    <c:v>56.92307399999981</c:v>
                  </c:pt>
                  <c:pt idx="1">
                    <c:v>269.0634910000001</c:v>
                  </c:pt>
                  <c:pt idx="2">
                    <c:v>324.9934159999997</c:v>
                  </c:pt>
                  <c:pt idx="3">
                    <c:v>387.455755</c:v>
                  </c:pt>
                </c:numCache>
              </c:numRef>
            </c:plus>
            <c:minus>
              <c:numRef>
                <c:f>'BW(ppn8)-graph'!$I$9:$L$9</c:f>
                <c:numCache>
                  <c:formatCode>General</c:formatCode>
                  <c:ptCount val="4"/>
                  <c:pt idx="0">
                    <c:v>69.69868600000018</c:v>
                  </c:pt>
                  <c:pt idx="1">
                    <c:v>629.3746999999995</c:v>
                  </c:pt>
                  <c:pt idx="2">
                    <c:v>692.3565029999995</c:v>
                  </c:pt>
                  <c:pt idx="3">
                    <c:v>548.7522350000002</c:v>
                  </c:pt>
                </c:numCache>
              </c:numRef>
            </c:minus>
            <c:spPr>
              <a:ln w="19050">
                <a:solidFill>
                  <a:schemeClr val="tx1"/>
                </a:solidFill>
              </a:ln>
            </c:spPr>
          </c:errBars>
          <c:cat>
            <c:multiLvlStrRef>
              <c:f>'BW(ppn8)-graph'!$I$1:$L$2</c:f>
              <c:multiLvlStrCache>
                <c:ptCount val="4"/>
                <c:lvl>
                  <c:pt idx="0">
                    <c:v>write</c:v>
                  </c:pt>
                  <c:pt idx="1">
                    <c:v>read</c:v>
                  </c:pt>
                  <c:pt idx="2">
                    <c:v>write</c:v>
                  </c:pt>
                  <c:pt idx="3">
                    <c:v>read</c:v>
                  </c:pt>
                </c:lvl>
                <c:lvl>
                  <c:pt idx="0">
                    <c:v>512</c:v>
                  </c:pt>
                  <c:pt idx="2">
                    <c:v>1024</c:v>
                  </c:pt>
                </c:lvl>
              </c:multiLvlStrCache>
            </c:multiLvlStrRef>
          </c:cat>
          <c:val>
            <c:numRef>
              <c:f>'BW(ppn8)-graph'!$I$4:$L$4</c:f>
              <c:numCache>
                <c:formatCode>0</c:formatCode>
                <c:ptCount val="4"/>
                <c:pt idx="0">
                  <c:v>1094.842583</c:v>
                </c:pt>
                <c:pt idx="1">
                  <c:v>1416.652238</c:v>
                </c:pt>
                <c:pt idx="2">
                  <c:v>1553.897945</c:v>
                </c:pt>
                <c:pt idx="3">
                  <c:v>2564.31561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867208"/>
        <c:axId val="-2103861560"/>
      </c:barChart>
      <c:catAx>
        <c:axId val="-2103867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861560"/>
        <c:crosses val="autoZero"/>
        <c:auto val="1"/>
        <c:lblAlgn val="ctr"/>
        <c:lblOffset val="100"/>
        <c:noMultiLvlLbl val="0"/>
      </c:catAx>
      <c:valAx>
        <c:axId val="-2103861560"/>
        <c:scaling>
          <c:orientation val="minMax"/>
          <c:max val="3200.0"/>
          <c:min val="0.0"/>
        </c:scaling>
        <c:delete val="0"/>
        <c:axPos val="l"/>
        <c:majorGridlines>
          <c:spPr>
            <a:ln w="9525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Bandwidth (Mbytes/sec)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867208"/>
        <c:crosses val="autoZero"/>
        <c:crossBetween val="between"/>
        <c:majorUnit val="400.0"/>
      </c:valAx>
      <c:spPr>
        <a:noFill/>
        <a:ln w="9525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38985943083645"/>
          <c:y val="0.0415291237633757"/>
          <c:w val="0.446420728021242"/>
          <c:h val="0.0691921562689279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60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747788470886"/>
          <c:y val="0.096326973551383"/>
          <c:w val="0.846871658403811"/>
          <c:h val="0.7123061780738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'IO-Comp-graph'!$A$10</c:f>
              <c:strCache>
                <c:ptCount val="1"/>
                <c:pt idx="0">
                  <c:v>Computation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'IO-Comp-graph'!$H$6:$K$6</c:f>
                <c:numCache>
                  <c:formatCode>General</c:formatCode>
                  <c:ptCount val="4"/>
                </c:numCache>
              </c:numRef>
            </c:plus>
            <c:minus>
              <c:numRef>
                <c:f>'IO-Comp-graph'!$H$7:$K$7</c:f>
                <c:numCache>
                  <c:formatCode>General</c:formatCode>
                  <c:ptCount val="4"/>
                </c:numCache>
              </c:numRef>
            </c:minus>
            <c:spPr>
              <a:ln w="19050"/>
            </c:spPr>
          </c:errBars>
          <c:cat>
            <c:multiLvlStrRef>
              <c:f>'IO-Comp-graph'!$B$8:$E$9</c:f>
              <c:multiLvlStrCache>
                <c:ptCount val="4"/>
                <c:lvl>
                  <c:pt idx="0">
                    <c:v>BC I/O</c:v>
                  </c:pt>
                  <c:pt idx="1">
                    <c:v>NBC I/O</c:v>
                  </c:pt>
                  <c:pt idx="2">
                    <c:v>BC I/O</c:v>
                  </c:pt>
                  <c:pt idx="3">
                    <c:v>NBC I/O</c:v>
                  </c:pt>
                </c:lvl>
                <c:lvl>
                  <c:pt idx="0">
                    <c:v>write</c:v>
                  </c:pt>
                  <c:pt idx="2">
                    <c:v>read</c:v>
                  </c:pt>
                </c:lvl>
              </c:multiLvlStrCache>
            </c:multiLvlStrRef>
          </c:cat>
          <c:val>
            <c:numRef>
              <c:f>'IO-Comp-graph'!$B$10:$E$10</c:f>
              <c:numCache>
                <c:formatCode>0%</c:formatCode>
                <c:ptCount val="4"/>
                <c:pt idx="0">
                  <c:v>0.537476974528783</c:v>
                </c:pt>
                <c:pt idx="1">
                  <c:v>0.570579565218394</c:v>
                </c:pt>
                <c:pt idx="2">
                  <c:v>0.553199176406125</c:v>
                </c:pt>
                <c:pt idx="3">
                  <c:v>0.582638629499925</c:v>
                </c:pt>
              </c:numCache>
            </c:numRef>
          </c:val>
        </c:ser>
        <c:ser>
          <c:idx val="1"/>
          <c:order val="1"/>
          <c:tx>
            <c:strRef>
              <c:f>'IO-Comp-graph'!$A$11</c:f>
              <c:strCache>
                <c:ptCount val="1"/>
                <c:pt idx="0">
                  <c:v>I/O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'IO-Comp-graph'!$H$8:$K$8</c:f>
                <c:numCache>
                  <c:formatCode>General</c:formatCode>
                  <c:ptCount val="4"/>
                </c:numCache>
              </c:numRef>
            </c:plus>
            <c:minus>
              <c:numRef>
                <c:f>'IO-Comp-graph'!$H$9:$K$9</c:f>
                <c:numCache>
                  <c:formatCode>General</c:formatCode>
                  <c:ptCount val="4"/>
                </c:numCache>
              </c:numRef>
            </c:minus>
            <c:spPr>
              <a:ln w="19050">
                <a:solidFill>
                  <a:schemeClr val="tx1"/>
                </a:solidFill>
              </a:ln>
            </c:spPr>
          </c:errBars>
          <c:cat>
            <c:multiLvlStrRef>
              <c:f>'IO-Comp-graph'!$B$8:$E$9</c:f>
              <c:multiLvlStrCache>
                <c:ptCount val="4"/>
                <c:lvl>
                  <c:pt idx="0">
                    <c:v>BC I/O</c:v>
                  </c:pt>
                  <c:pt idx="1">
                    <c:v>NBC I/O</c:v>
                  </c:pt>
                  <c:pt idx="2">
                    <c:v>BC I/O</c:v>
                  </c:pt>
                  <c:pt idx="3">
                    <c:v>NBC I/O</c:v>
                  </c:pt>
                </c:lvl>
                <c:lvl>
                  <c:pt idx="0">
                    <c:v>write</c:v>
                  </c:pt>
                  <c:pt idx="2">
                    <c:v>read</c:v>
                  </c:pt>
                </c:lvl>
              </c:multiLvlStrCache>
            </c:multiLvlStrRef>
          </c:cat>
          <c:val>
            <c:numRef>
              <c:f>'IO-Comp-graph'!$B$11:$E$11</c:f>
              <c:numCache>
                <c:formatCode>0%</c:formatCode>
                <c:ptCount val="4"/>
                <c:pt idx="0">
                  <c:v>0.462523025471217</c:v>
                </c:pt>
                <c:pt idx="1">
                  <c:v>0.073098445193408</c:v>
                </c:pt>
                <c:pt idx="2">
                  <c:v>0.446800823593875</c:v>
                </c:pt>
                <c:pt idx="3">
                  <c:v>0.0754415077218996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3739208"/>
        <c:axId val="-2103735912"/>
      </c:barChart>
      <c:catAx>
        <c:axId val="-2103739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735912"/>
        <c:crosses val="autoZero"/>
        <c:auto val="1"/>
        <c:lblAlgn val="ctr"/>
        <c:lblOffset val="100"/>
        <c:noMultiLvlLbl val="0"/>
      </c:catAx>
      <c:valAx>
        <c:axId val="-2103735912"/>
        <c:scaling>
          <c:orientation val="minMax"/>
          <c:max val="1.0"/>
        </c:scaling>
        <c:delete val="0"/>
        <c:axPos val="l"/>
        <c:majorGridlines>
          <c:spPr>
            <a:ln w="9525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/>
                    <a:ea typeface="+mn-ea"/>
                    <a:cs typeface="Arial"/>
                  </a:defRPr>
                </a:pPr>
                <a:r>
                  <a:rPr lang="en-US"/>
                  <a:t>Execution Time Breakdown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739208"/>
        <c:crosses val="autoZero"/>
        <c:crossBetween val="between"/>
      </c:valAx>
      <c:spPr>
        <a:noFill/>
        <a:ln w="9525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296225981956337"/>
          <c:y val="0.00306758530183727"/>
          <c:w val="0.47242900759854"/>
          <c:h val="0.0823437815465374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60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9087563034213"/>
          <c:y val="0.0418397940642035"/>
          <c:w val="0.848531790669023"/>
          <c:h val="0.782818998586715"/>
        </c:manualLayout>
      </c:layout>
      <c:lineChart>
        <c:grouping val="standard"/>
        <c:varyColors val="0"/>
        <c:ser>
          <c:idx val="0"/>
          <c:order val="0"/>
          <c:tx>
            <c:strRef>
              <c:f>'IO-IO-graph'!$A$12</c:f>
              <c:strCache>
                <c:ptCount val="1"/>
                <c:pt idx="0">
                  <c:v>read</c:v>
                </c:pt>
              </c:strCache>
            </c:strRef>
          </c:tx>
          <c:spPr>
            <a:ln w="28575">
              <a:solidFill>
                <a:schemeClr val="accent2"/>
              </a:solidFill>
              <a:prstDash val="sysDash"/>
            </a:ln>
          </c:spPr>
          <c:marker>
            <c:symbol val="diamond"/>
            <c:size val="1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'IO-IO-graph'!$H$7:$K$7</c:f>
                <c:numCache>
                  <c:formatCode>General</c:formatCode>
                  <c:ptCount val="4"/>
                </c:numCache>
              </c:numRef>
            </c:plus>
            <c:minus>
              <c:numRef>
                <c:f>'IO-IO-graph'!$H$6:$K$6</c:f>
                <c:numCache>
                  <c:formatCode>General</c:formatCode>
                  <c:ptCount val="4"/>
                </c:numCache>
              </c:numRef>
            </c:minus>
            <c:spPr>
              <a:ln w="19050"/>
            </c:spPr>
          </c:errBars>
          <c:cat>
            <c:numRef>
              <c:f>'IO-IO-graph'!$B$11:$F$11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'IO-IO-graph'!$B$12:$F$12</c:f>
              <c:numCache>
                <c:formatCode>0.00</c:formatCode>
                <c:ptCount val="5"/>
                <c:pt idx="0">
                  <c:v>1.0</c:v>
                </c:pt>
                <c:pt idx="1">
                  <c:v>0.941126265740378</c:v>
                </c:pt>
                <c:pt idx="2">
                  <c:v>0.895672900241962</c:v>
                </c:pt>
                <c:pt idx="3">
                  <c:v>0.870299074311672</c:v>
                </c:pt>
                <c:pt idx="4">
                  <c:v>0.867400526470934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'IO-IO-graph'!$A$13</c:f>
              <c:strCache>
                <c:ptCount val="1"/>
                <c:pt idx="0">
                  <c:v>write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ymbol val="square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'IO-IO-graph'!$H$8:$K$8</c:f>
                <c:numCache>
                  <c:formatCode>General</c:formatCode>
                  <c:ptCount val="4"/>
                </c:numCache>
              </c:numRef>
            </c:plus>
            <c:minus>
              <c:numRef>
                <c:f>'IO-IO-graph'!$H$9:$K$9</c:f>
                <c:numCache>
                  <c:formatCode>General</c:formatCode>
                  <c:ptCount val="4"/>
                </c:numCache>
              </c:numRef>
            </c:minus>
            <c:spPr>
              <a:ln w="19050">
                <a:solidFill>
                  <a:schemeClr val="tx1"/>
                </a:solidFill>
              </a:ln>
            </c:spPr>
          </c:errBars>
          <c:cat>
            <c:numRef>
              <c:f>'IO-IO-graph'!$B$11:$F$11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'IO-IO-graph'!$B$13:$F$13</c:f>
              <c:numCache>
                <c:formatCode>0.00</c:formatCode>
                <c:ptCount val="5"/>
                <c:pt idx="0">
                  <c:v>1.0</c:v>
                </c:pt>
                <c:pt idx="1">
                  <c:v>0.517895255554</c:v>
                </c:pt>
                <c:pt idx="2">
                  <c:v>0.424356529646399</c:v>
                </c:pt>
                <c:pt idx="3">
                  <c:v>0.407654377524476</c:v>
                </c:pt>
                <c:pt idx="4">
                  <c:v>0.41061459912154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630824"/>
        <c:axId val="-2103625128"/>
      </c:lineChart>
      <c:catAx>
        <c:axId val="-2103630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Outstanding Collective I/O Operations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625128"/>
        <c:crosses val="autoZero"/>
        <c:auto val="1"/>
        <c:lblAlgn val="ctr"/>
        <c:lblOffset val="100"/>
        <c:noMultiLvlLbl val="0"/>
      </c:catAx>
      <c:valAx>
        <c:axId val="-2103625128"/>
        <c:scaling>
          <c:orientation val="minMax"/>
          <c:max val="1.0"/>
        </c:scaling>
        <c:delete val="0"/>
        <c:axPos val="l"/>
        <c:majorGridlines>
          <c:spPr>
            <a:ln w="9525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/>
                    <a:ea typeface="+mn-ea"/>
                    <a:cs typeface="Arial"/>
                  </a:defRPr>
                </a:pPr>
                <a:r>
                  <a:rPr lang="en-US"/>
                  <a:t>Normalized Execution Time</a:t>
                </a:r>
              </a:p>
            </c:rich>
          </c:tx>
          <c:layout>
            <c:manualLayout>
              <c:xMode val="edge"/>
              <c:yMode val="edge"/>
              <c:x val="0.00846812515782466"/>
              <c:y val="0.09246643448415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ln w="9525">
            <a:solidFill>
              <a:schemeClr val="tx1"/>
            </a:solidFill>
          </a:ln>
        </c:spPr>
        <c:crossAx val="-2103630824"/>
        <c:crosses val="autoZero"/>
        <c:crossBetween val="between"/>
      </c:valAx>
      <c:spPr>
        <a:noFill/>
        <a:ln w="9525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69132786973057"/>
          <c:y val="0.574707500504745"/>
          <c:w val="0.193938155689722"/>
          <c:h val="0.219174742580254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600"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93F1-86E9-5C4D-8287-0327B338419C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6081-0B7A-9F49-B5FD-9E26BEDC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1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E8D8-24B4-3647-BE77-7AC3841D8246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6EE3-EB51-D543-BD02-3EDA7E034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Theoretical peak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bandwidth on Blues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be around 8 GB/s for transfer rates. </a:t>
            </a:r>
          </a:p>
          <a:p>
            <a:pPr marL="0" marR="0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average, the bandwidth of NBC I/O is 4% lower than that of BC I/O.</a:t>
            </a:r>
          </a:p>
          <a:p>
            <a:pPr marL="0" marR="0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case of NBC I/O shows 2% higher (write, 512), 10% lower (read, 512), 4% lower (write, 1024), and 6% lower (read, 1024).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global array size: 1536 x 1024 x 1024 integers (6 GB)</a:t>
            </a:r>
          </a:p>
          <a:p>
            <a:r>
              <a:rPr lang="en-US" dirty="0" smtClean="0"/>
              <a:t>64 processes with </a:t>
            </a:r>
            <a:r>
              <a:rPr lang="en-US" dirty="0" err="1" smtClean="0"/>
              <a:t>ppn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16 collective I/O</a:t>
            </a:r>
            <a:r>
              <a:rPr lang="en-US" baseline="0" dirty="0" smtClean="0"/>
              <a:t> operations with different file offsets.</a:t>
            </a:r>
          </a:p>
          <a:p>
            <a:r>
              <a:rPr lang="en-US" baseline="0" dirty="0" smtClean="0"/>
              <a:t>Each collective I/O operation accesses 1 GB of a file, in total 16 GB.</a:t>
            </a:r>
          </a:p>
          <a:p>
            <a:r>
              <a:rPr lang="en-US" baseline="0" dirty="0" smtClean="0"/>
              <a:t>64 processes with </a:t>
            </a:r>
            <a:r>
              <a:rPr lang="en-US" baseline="0" dirty="0" err="1" smtClean="0"/>
              <a:t>ppn</a:t>
            </a:r>
            <a:r>
              <a:rPr lang="en-US" baseline="0" dirty="0" smtClean="0"/>
              <a:t>=8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Foot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0850"/>
            <a:ext cx="9144000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doe_bl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95800"/>
            <a:ext cx="6400800" cy="1752600"/>
          </a:xfrm>
        </p:spPr>
        <p:txBody>
          <a:bodyPr anchor="ctr"/>
          <a:lstStyle>
            <a:lvl1pPr marL="0" indent="0" algn="l">
              <a:buNone/>
              <a:defRPr>
                <a:solidFill>
                  <a:srgbClr val="4D504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752600"/>
          </a:xfrm>
        </p:spPr>
        <p:txBody>
          <a:bodyPr anchor="t"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BC473-63BF-E147-A2FE-AF72D963E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CC5A-8414-0F47-8337-7843F7A8A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Foot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lideHead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706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706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4235-45E4-5A45-B367-10800D256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50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7F7F7F"/>
                </a:solidFill>
              </a:rPr>
              <a:t>PPMM 2015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50FC-CA9A-C94E-B478-035CF078C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6088"/>
            <a:ext cx="4038600" cy="500007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6088"/>
            <a:ext cx="4038600" cy="500007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2DB9C-D913-624A-A87A-C55975C7FA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3011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2773"/>
            <a:ext cx="4040188" cy="43833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03011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42773"/>
            <a:ext cx="4041775" cy="43833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A13B5-5292-744C-A4C9-B550C127D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BFFB8-5C3C-634D-843D-4E909C445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E8FEC-9876-EC44-B5A2-B30BC8B23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500F-73FA-CC45-9899-7E0928676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PPMM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3EB4-EF4C-B84F-A455-84BCD0285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FBFBF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81420A7-229A-234F-B71A-F7038FCE5D40}" type="slidenum">
              <a:rPr lang="en-US">
                <a:ea typeface="ＭＳ Ｐゴシック" charset="0"/>
                <a:cs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6" r:id="rId1"/>
    <p:sldLayoutId id="2147485727" r:id="rId2"/>
    <p:sldLayoutId id="2147485728" r:id="rId3"/>
    <p:sldLayoutId id="2147485729" r:id="rId4"/>
    <p:sldLayoutId id="2147485730" r:id="rId5"/>
    <p:sldLayoutId id="2147485731" r:id="rId6"/>
    <p:sldLayoutId id="2147485732" r:id="rId7"/>
    <p:sldLayoutId id="2147485733" r:id="rId8"/>
    <p:sldLayoutId id="2147485734" r:id="rId9"/>
    <p:sldLayoutId id="2147485735" r:id="rId10"/>
    <p:sldLayoutId id="2147485736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57616" y="3959141"/>
            <a:ext cx="7366000" cy="2133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u="sng" dirty="0"/>
              <a:t>Sangmin </a:t>
            </a:r>
            <a:r>
              <a:rPr lang="en-US" u="sng" dirty="0" smtClean="0"/>
              <a:t>Seo</a:t>
            </a:r>
            <a:r>
              <a:rPr lang="en-US" dirty="0" smtClean="0"/>
              <a:t>, </a:t>
            </a:r>
            <a:r>
              <a:rPr lang="en-US" dirty="0"/>
              <a:t>Robert </a:t>
            </a:r>
            <a:r>
              <a:rPr lang="en-US" dirty="0" smtClean="0"/>
              <a:t>Latham, </a:t>
            </a:r>
            <a:r>
              <a:rPr lang="en-US" dirty="0" err="1"/>
              <a:t>Junchao</a:t>
            </a:r>
            <a:r>
              <a:rPr lang="en-US" dirty="0"/>
              <a:t> </a:t>
            </a:r>
            <a:r>
              <a:rPr lang="en-US" dirty="0" smtClean="0"/>
              <a:t>Zhang, </a:t>
            </a:r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Balaji</a:t>
            </a:r>
            <a:r>
              <a:rPr lang="en-US" dirty="0"/>
              <a:t> </a:t>
            </a:r>
          </a:p>
          <a:p>
            <a:pPr algn="ctr"/>
            <a:r>
              <a:rPr lang="en-US" dirty="0" smtClean="0"/>
              <a:t>Argonne </a:t>
            </a:r>
            <a:r>
              <a:rPr lang="en-US" dirty="0"/>
              <a:t>National Laboratory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sseo</a:t>
            </a:r>
            <a:r>
              <a:rPr lang="en-US" dirty="0"/>
              <a:t>, </a:t>
            </a:r>
            <a:r>
              <a:rPr lang="en-US" dirty="0" err="1"/>
              <a:t>robl</a:t>
            </a:r>
            <a:r>
              <a:rPr lang="en-US" dirty="0"/>
              <a:t>, </a:t>
            </a:r>
            <a:r>
              <a:rPr lang="en-US" dirty="0" err="1"/>
              <a:t>jczhang</a:t>
            </a:r>
            <a:r>
              <a:rPr lang="en-US" dirty="0"/>
              <a:t>, </a:t>
            </a:r>
            <a:r>
              <a:rPr lang="en-US" dirty="0" err="1"/>
              <a:t>balaji</a:t>
            </a:r>
            <a:r>
              <a:rPr lang="en-US" dirty="0"/>
              <a:t>}@</a:t>
            </a:r>
            <a:r>
              <a:rPr lang="en-US" dirty="0" err="1"/>
              <a:t>anl.gov</a:t>
            </a:r>
            <a:r>
              <a:rPr lang="en-US" dirty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May 4,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6259" y="1676400"/>
            <a:ext cx="8541003" cy="17526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/>
              <a:t>Implementation and Evaluation of MPI Nonblocking Collective I/</a:t>
            </a:r>
            <a:r>
              <a:rPr lang="en-US" sz="3600" dirty="0" smtClean="0"/>
              <a:t>O</a:t>
            </a:r>
            <a:endParaRPr lang="en-US" sz="3600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124200" y="644706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82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6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5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32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1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0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8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6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chemeClr val="tx2"/>
                </a:solidFill>
              </a:rPr>
              <a:t>PPMM 2015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5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Collective File Write in ROMIO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5400"/>
            <a:ext cx="8229600" cy="1500763"/>
          </a:xfrm>
        </p:spPr>
        <p:txBody>
          <a:bodyPr/>
          <a:lstStyle/>
          <a:p>
            <a:r>
              <a:rPr lang="en-US" dirty="0" smtClean="0"/>
              <a:t>If we handle requests of all processes independently</a:t>
            </a:r>
          </a:p>
          <a:p>
            <a:pPr lvl="1"/>
            <a:r>
              <a:rPr lang="en-US" dirty="0" smtClean="0"/>
              <a:t>Each process needs three individual write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46042" y="1389449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P0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1698" y="1970219"/>
            <a:ext cx="948898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Request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93972" y="1384195"/>
            <a:ext cx="43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P1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9570" y="1384195"/>
            <a:ext cx="43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P2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12382" y="1796775"/>
            <a:ext cx="1791463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 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A to 1, B to 4, C to 7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0734" y="1796775"/>
            <a:ext cx="179128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D to 2, E to 5, F to 8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59853" y="1796775"/>
            <a:ext cx="1751401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G to 3, H to 6, I to 9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108" y="2629106"/>
            <a:ext cx="618078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50734" y="2590232"/>
            <a:ext cx="1783080" cy="411626"/>
            <a:chOff x="3999386" y="1530431"/>
            <a:chExt cx="1783080" cy="411626"/>
          </a:xfrm>
        </p:grpSpPr>
        <p:sp>
          <p:nvSpPr>
            <p:cNvPr id="56" name="Rectangle 55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28174" y="2568661"/>
            <a:ext cx="1783080" cy="411626"/>
            <a:chOff x="6404561" y="1530431"/>
            <a:chExt cx="1783080" cy="411626"/>
          </a:xfrm>
        </p:grpSpPr>
        <p:sp>
          <p:nvSpPr>
            <p:cNvPr id="60" name="Rectangle 59"/>
            <p:cNvSpPr/>
            <p:nvPr/>
          </p:nvSpPr>
          <p:spPr>
            <a:xfrm>
              <a:off x="6404561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998921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93281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8505" y="3519846"/>
            <a:ext cx="515285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File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665356" y="3505602"/>
            <a:ext cx="5352304" cy="411626"/>
            <a:chOff x="2678037" y="2728458"/>
            <a:chExt cx="5352304" cy="411626"/>
          </a:xfrm>
        </p:grpSpPr>
        <p:sp>
          <p:nvSpPr>
            <p:cNvPr id="65" name="Rectangle 64"/>
            <p:cNvSpPr/>
            <p:nvPr/>
          </p:nvSpPr>
          <p:spPr>
            <a:xfrm>
              <a:off x="2678037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2780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67523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62266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4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009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51752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6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46495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7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1238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8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35981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9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74" name="Straight Arrow Connector 73"/>
          <p:cNvCxnSpPr>
            <a:stCxn id="85" idx="2"/>
            <a:endCxn id="65" idx="0"/>
          </p:cNvCxnSpPr>
          <p:nvPr/>
        </p:nvCxnSpPr>
        <p:spPr>
          <a:xfrm>
            <a:off x="2359254" y="3001858"/>
            <a:ext cx="603282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5" name="Straight Arrow Connector 74"/>
          <p:cNvCxnSpPr>
            <a:stCxn id="86" idx="2"/>
            <a:endCxn id="68" idx="0"/>
          </p:cNvCxnSpPr>
          <p:nvPr/>
        </p:nvCxnSpPr>
        <p:spPr>
          <a:xfrm>
            <a:off x="2953614" y="3001858"/>
            <a:ext cx="1793151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/>
          <p:cNvCxnSpPr>
            <a:stCxn id="87" idx="2"/>
            <a:endCxn id="71" idx="0"/>
          </p:cNvCxnSpPr>
          <p:nvPr/>
        </p:nvCxnSpPr>
        <p:spPr>
          <a:xfrm>
            <a:off x="3547974" y="3001858"/>
            <a:ext cx="2983020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/>
          <p:cNvCxnSpPr>
            <a:stCxn id="56" idx="2"/>
            <a:endCxn id="66" idx="0"/>
          </p:cNvCxnSpPr>
          <p:nvPr/>
        </p:nvCxnSpPr>
        <p:spPr>
          <a:xfrm flipH="1">
            <a:off x="3557279" y="3001858"/>
            <a:ext cx="1190635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77"/>
          <p:cNvCxnSpPr>
            <a:stCxn id="57" idx="2"/>
            <a:endCxn id="69" idx="0"/>
          </p:cNvCxnSpPr>
          <p:nvPr/>
        </p:nvCxnSpPr>
        <p:spPr>
          <a:xfrm flipH="1">
            <a:off x="5341508" y="3001858"/>
            <a:ext cx="766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9" name="Straight Arrow Connector 78"/>
          <p:cNvCxnSpPr>
            <a:stCxn id="58" idx="2"/>
            <a:endCxn id="72" idx="0"/>
          </p:cNvCxnSpPr>
          <p:nvPr/>
        </p:nvCxnSpPr>
        <p:spPr>
          <a:xfrm>
            <a:off x="5936634" y="3001858"/>
            <a:ext cx="1189103" cy="5037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0" name="Straight Arrow Connector 79"/>
          <p:cNvCxnSpPr>
            <a:stCxn id="60" idx="2"/>
            <a:endCxn id="67" idx="0"/>
          </p:cNvCxnSpPr>
          <p:nvPr/>
        </p:nvCxnSpPr>
        <p:spPr>
          <a:xfrm flipH="1">
            <a:off x="4152022" y="2980287"/>
            <a:ext cx="2973332" cy="5253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1" name="Straight Arrow Connector 80"/>
          <p:cNvCxnSpPr>
            <a:stCxn id="61" idx="2"/>
            <a:endCxn id="70" idx="0"/>
          </p:cNvCxnSpPr>
          <p:nvPr/>
        </p:nvCxnSpPr>
        <p:spPr>
          <a:xfrm flipH="1">
            <a:off x="5936251" y="2980287"/>
            <a:ext cx="1783463" cy="5253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2" name="Straight Arrow Connector 81"/>
          <p:cNvCxnSpPr>
            <a:stCxn id="62" idx="2"/>
            <a:endCxn id="73" idx="0"/>
          </p:cNvCxnSpPr>
          <p:nvPr/>
        </p:nvCxnSpPr>
        <p:spPr>
          <a:xfrm flipH="1">
            <a:off x="7720480" y="2980287"/>
            <a:ext cx="593594" cy="5253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2062074" y="2590232"/>
            <a:ext cx="1783080" cy="411626"/>
            <a:chOff x="3999386" y="1530431"/>
            <a:chExt cx="1783080" cy="411626"/>
          </a:xfrm>
        </p:grpSpPr>
        <p:sp>
          <p:nvSpPr>
            <p:cNvPr id="85" name="Rectangle 84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5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Collective File Write in ROMIO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855407" y="1108924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P0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1063" y="1689694"/>
            <a:ext cx="948898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Request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03337" y="1103670"/>
            <a:ext cx="43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P1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78935" y="1103670"/>
            <a:ext cx="43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P2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21747" y="1516250"/>
            <a:ext cx="1791463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 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A to 1, B to 4, C to 7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60099" y="1516250"/>
            <a:ext cx="179128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D to 2, E to 5, F to 8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69218" y="1516250"/>
            <a:ext cx="1751401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Write to a file: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G to 3, H to 6, I to 9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6473" y="2348581"/>
            <a:ext cx="618078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2102" y="3310581"/>
            <a:ext cx="1610136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2978" y="4304365"/>
            <a:ext cx="728384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Buffer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3529" y="5049887"/>
            <a:ext cx="1047282" cy="3385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File Write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335687" y="2878011"/>
            <a:ext cx="1461671" cy="1190668"/>
            <a:chOff x="2383531" y="3303122"/>
            <a:chExt cx="1461671" cy="1190668"/>
          </a:xfrm>
        </p:grpSpPr>
        <p:sp>
          <p:nvSpPr>
            <p:cNvPr id="118" name="TextBox 117"/>
            <p:cNvSpPr txBox="1"/>
            <p:nvPr/>
          </p:nvSpPr>
          <p:spPr>
            <a:xfrm>
              <a:off x="2383531" y="3303122"/>
              <a:ext cx="12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B to P1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383531" y="3597419"/>
              <a:ext cx="1252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C to P2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83531" y="3891716"/>
              <a:ext cx="145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D from P1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83531" y="4186013"/>
              <a:ext cx="1461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G from P2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15425" y="2891491"/>
            <a:ext cx="1461671" cy="1190668"/>
            <a:chOff x="4659863" y="3316602"/>
            <a:chExt cx="1461671" cy="1190668"/>
          </a:xfrm>
        </p:grpSpPr>
        <p:sp>
          <p:nvSpPr>
            <p:cNvPr id="142" name="TextBox 141"/>
            <p:cNvSpPr txBox="1"/>
            <p:nvPr/>
          </p:nvSpPr>
          <p:spPr>
            <a:xfrm>
              <a:off x="4659863" y="3316602"/>
              <a:ext cx="12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D to P0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59863" y="3610899"/>
              <a:ext cx="1252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F to P2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59863" y="3905196"/>
              <a:ext cx="1441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B from P0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659863" y="4199493"/>
              <a:ext cx="1461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H from P2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105390" y="2904971"/>
            <a:ext cx="1451677" cy="1190668"/>
            <a:chOff x="7038069" y="3330082"/>
            <a:chExt cx="1451677" cy="1190668"/>
          </a:xfrm>
        </p:grpSpPr>
        <p:sp>
          <p:nvSpPr>
            <p:cNvPr id="147" name="TextBox 146"/>
            <p:cNvSpPr txBox="1"/>
            <p:nvPr/>
          </p:nvSpPr>
          <p:spPr>
            <a:xfrm>
              <a:off x="7038069" y="3330082"/>
              <a:ext cx="1262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G to P0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38069" y="3624379"/>
              <a:ext cx="1252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Send H to P1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38069" y="3918676"/>
              <a:ext cx="1451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C from P0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038069" y="4212973"/>
              <a:ext cx="1431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Recv</a:t>
              </a:r>
              <a:r>
                <a:rPr lang="en-US" sz="1400" dirty="0" smtClean="0">
                  <a:solidFill>
                    <a:srgbClr val="000000"/>
                  </a:solidFill>
                  <a:latin typeface="Arial"/>
                  <a:cs typeface="Arial"/>
                </a:rPr>
                <a:t> F from P1</a:t>
              </a:r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34464" y="4271779"/>
            <a:ext cx="1783080" cy="411626"/>
            <a:chOff x="3999386" y="1530431"/>
            <a:chExt cx="1783080" cy="411626"/>
          </a:xfrm>
          <a:solidFill>
            <a:srgbClr val="F8E248"/>
          </a:solidFill>
        </p:grpSpPr>
        <p:sp>
          <p:nvSpPr>
            <p:cNvPr id="153" name="Rectangle 152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911904" y="4250208"/>
            <a:ext cx="1783080" cy="411626"/>
            <a:chOff x="6404561" y="1530431"/>
            <a:chExt cx="1783080" cy="411626"/>
          </a:xfrm>
          <a:solidFill>
            <a:srgbClr val="E95B1D"/>
          </a:solidFill>
        </p:grpSpPr>
        <p:sp>
          <p:nvSpPr>
            <p:cNvPr id="157" name="Rectangle 156"/>
            <p:cNvSpPr/>
            <p:nvPr/>
          </p:nvSpPr>
          <p:spPr>
            <a:xfrm>
              <a:off x="6404561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998921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93281" y="1530431"/>
              <a:ext cx="594360" cy="411626"/>
            </a:xfrm>
            <a:prstGeom prst="rect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748320" y="4998596"/>
            <a:ext cx="5352304" cy="411626"/>
            <a:chOff x="2678037" y="2728458"/>
            <a:chExt cx="5352304" cy="411626"/>
          </a:xfrm>
        </p:grpSpPr>
        <p:sp>
          <p:nvSpPr>
            <p:cNvPr id="161" name="Rectangle 160"/>
            <p:cNvSpPr/>
            <p:nvPr/>
          </p:nvSpPr>
          <p:spPr>
            <a:xfrm>
              <a:off x="2678037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72780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867523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462266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4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057009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651752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6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246495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7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41238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8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435981" y="2728458"/>
              <a:ext cx="594360" cy="41162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9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170" name="Straight Arrow Connector 169"/>
          <p:cNvCxnSpPr>
            <a:stCxn id="180" idx="2"/>
            <a:endCxn id="161" idx="0"/>
          </p:cNvCxnSpPr>
          <p:nvPr/>
        </p:nvCxnSpPr>
        <p:spPr>
          <a:xfrm>
            <a:off x="2451140" y="4677872"/>
            <a:ext cx="594360" cy="3207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1" name="Straight Arrow Connector 170"/>
          <p:cNvCxnSpPr>
            <a:stCxn id="181" idx="2"/>
            <a:endCxn id="162" idx="0"/>
          </p:cNvCxnSpPr>
          <p:nvPr/>
        </p:nvCxnSpPr>
        <p:spPr>
          <a:xfrm>
            <a:off x="3045500" y="4677872"/>
            <a:ext cx="594743" cy="3207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2" name="Straight Arrow Connector 171"/>
          <p:cNvCxnSpPr>
            <a:stCxn id="182" idx="2"/>
            <a:endCxn id="163" idx="0"/>
          </p:cNvCxnSpPr>
          <p:nvPr/>
        </p:nvCxnSpPr>
        <p:spPr>
          <a:xfrm>
            <a:off x="3639860" y="4677872"/>
            <a:ext cx="595126" cy="3207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3" name="Straight Arrow Connector 172"/>
          <p:cNvCxnSpPr>
            <a:stCxn id="153" idx="2"/>
            <a:endCxn id="164" idx="0"/>
          </p:cNvCxnSpPr>
          <p:nvPr/>
        </p:nvCxnSpPr>
        <p:spPr>
          <a:xfrm flipH="1">
            <a:off x="4829729" y="4683405"/>
            <a:ext cx="1915" cy="31519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4" name="Straight Arrow Connector 173"/>
          <p:cNvCxnSpPr>
            <a:stCxn id="154" idx="2"/>
            <a:endCxn id="165" idx="0"/>
          </p:cNvCxnSpPr>
          <p:nvPr/>
        </p:nvCxnSpPr>
        <p:spPr>
          <a:xfrm flipH="1">
            <a:off x="5424472" y="4683405"/>
            <a:ext cx="1532" cy="31519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5" name="Straight Arrow Connector 174"/>
          <p:cNvCxnSpPr>
            <a:stCxn id="155" idx="2"/>
            <a:endCxn id="166" idx="0"/>
          </p:cNvCxnSpPr>
          <p:nvPr/>
        </p:nvCxnSpPr>
        <p:spPr>
          <a:xfrm flipH="1">
            <a:off x="6019215" y="4683405"/>
            <a:ext cx="1149" cy="31519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6" name="Straight Arrow Connector 175"/>
          <p:cNvCxnSpPr>
            <a:stCxn id="157" idx="2"/>
            <a:endCxn id="167" idx="0"/>
          </p:cNvCxnSpPr>
          <p:nvPr/>
        </p:nvCxnSpPr>
        <p:spPr>
          <a:xfrm flipH="1">
            <a:off x="6613958" y="4661834"/>
            <a:ext cx="595126" cy="3367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7" name="Straight Arrow Connector 176"/>
          <p:cNvCxnSpPr>
            <a:stCxn id="158" idx="2"/>
            <a:endCxn id="168" idx="0"/>
          </p:cNvCxnSpPr>
          <p:nvPr/>
        </p:nvCxnSpPr>
        <p:spPr>
          <a:xfrm flipH="1">
            <a:off x="7208701" y="4661834"/>
            <a:ext cx="594743" cy="3367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8" name="Straight Arrow Connector 177"/>
          <p:cNvCxnSpPr>
            <a:stCxn id="159" idx="2"/>
            <a:endCxn id="169" idx="0"/>
          </p:cNvCxnSpPr>
          <p:nvPr/>
        </p:nvCxnSpPr>
        <p:spPr>
          <a:xfrm flipH="1">
            <a:off x="7803444" y="4661834"/>
            <a:ext cx="594360" cy="3367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79" name="Group 178"/>
          <p:cNvGrpSpPr/>
          <p:nvPr/>
        </p:nvGrpSpPr>
        <p:grpSpPr>
          <a:xfrm>
            <a:off x="2153960" y="4266246"/>
            <a:ext cx="1783080" cy="411626"/>
            <a:chOff x="3999386" y="1530431"/>
            <a:chExt cx="1783080" cy="411626"/>
          </a:xfrm>
        </p:grpSpPr>
        <p:sp>
          <p:nvSpPr>
            <p:cNvPr id="180" name="Rectangle 179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553332" y="2311789"/>
            <a:ext cx="1783080" cy="411626"/>
            <a:chOff x="3999386" y="1530431"/>
            <a:chExt cx="1783080" cy="411626"/>
          </a:xfrm>
        </p:grpSpPr>
        <p:sp>
          <p:nvSpPr>
            <p:cNvPr id="188" name="Rectangle 187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930772" y="2290218"/>
            <a:ext cx="1783080" cy="411626"/>
            <a:chOff x="6404561" y="1530431"/>
            <a:chExt cx="1783080" cy="411626"/>
          </a:xfrm>
        </p:grpSpPr>
        <p:sp>
          <p:nvSpPr>
            <p:cNvPr id="192" name="Rectangle 191"/>
            <p:cNvSpPr/>
            <p:nvPr/>
          </p:nvSpPr>
          <p:spPr>
            <a:xfrm>
              <a:off x="6404561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998921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93281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164672" y="2311789"/>
            <a:ext cx="1783080" cy="411626"/>
            <a:chOff x="3999386" y="1530431"/>
            <a:chExt cx="1783080" cy="411626"/>
          </a:xfrm>
        </p:grpSpPr>
        <p:sp>
          <p:nvSpPr>
            <p:cNvPr id="196" name="Rectangle 195"/>
            <p:cNvSpPr/>
            <p:nvPr/>
          </p:nvSpPr>
          <p:spPr>
            <a:xfrm>
              <a:off x="3999386" y="1530431"/>
              <a:ext cx="594360" cy="411626"/>
            </a:xfrm>
            <a:prstGeom prst="rect">
              <a:avLst/>
            </a:prstGeom>
            <a:solidFill>
              <a:srgbClr val="5DC5C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93746" y="1530431"/>
              <a:ext cx="594360" cy="411626"/>
            </a:xfrm>
            <a:prstGeom prst="rect">
              <a:avLst/>
            </a:prstGeom>
            <a:solidFill>
              <a:srgbClr val="F8E248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188106" y="1530431"/>
              <a:ext cx="594360" cy="411626"/>
            </a:xfrm>
            <a:prstGeom prst="rect">
              <a:avLst/>
            </a:prstGeom>
            <a:solidFill>
              <a:srgbClr val="E95B1D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457200" y="5755535"/>
            <a:ext cx="8229600" cy="60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process can write its buffer of three blocks to the contiguous region in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7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NBC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same general algorithm for the blocking collective I/O operations in ROMIO</a:t>
            </a:r>
          </a:p>
          <a:p>
            <a:r>
              <a:rPr lang="en-US" dirty="0"/>
              <a:t>Replace all blocking communication or I/O operations with nonblocking counterparts</a:t>
            </a:r>
          </a:p>
          <a:p>
            <a:pPr lvl="1"/>
            <a:r>
              <a:rPr lang="en-US" dirty="0"/>
              <a:t>Use request handles to make progress or keep track of progress</a:t>
            </a:r>
          </a:p>
          <a:p>
            <a:r>
              <a:rPr lang="en-US" dirty="0"/>
              <a:t>Divide the original routine into </a:t>
            </a:r>
            <a:r>
              <a:rPr lang="en-US" dirty="0" smtClean="0"/>
              <a:t>separate </a:t>
            </a:r>
            <a:r>
              <a:rPr lang="en-US" dirty="0"/>
              <a:t>routines when the blocking operation is changed</a:t>
            </a:r>
          </a:p>
          <a:p>
            <a:r>
              <a:rPr lang="en-US" dirty="0"/>
              <a:t>Manage the progress of NBC I/O operations </a:t>
            </a:r>
            <a:r>
              <a:rPr lang="en-US" dirty="0" smtClean="0"/>
              <a:t>using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extended generalized request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Generalized 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generalized requests</a:t>
            </a:r>
          </a:p>
          <a:p>
            <a:pPr lvl="1"/>
            <a:r>
              <a:rPr lang="en-US" dirty="0" smtClean="0"/>
              <a:t>Allow users to add new nonblocking operations to MPI while still using many pieces of MPI infrastructure such as request objects and the progress notification </a:t>
            </a:r>
            <a:r>
              <a:rPr lang="en-US" dirty="0" smtClean="0"/>
              <a:t>routines</a:t>
            </a:r>
          </a:p>
          <a:p>
            <a:pPr lvl="1"/>
            <a:r>
              <a:rPr lang="en-US" dirty="0" smtClean="0"/>
              <a:t>Unable </a:t>
            </a:r>
            <a:r>
              <a:rPr lang="en-US" dirty="0" smtClean="0"/>
              <a:t>to make progress with the test or wait routines</a:t>
            </a:r>
          </a:p>
          <a:p>
            <a:pPr lvl="2"/>
            <a:r>
              <a:rPr lang="en-US" dirty="0" smtClean="0"/>
              <a:t>Their progress must occur completely outside the underlying MPI implementation (typically via </a:t>
            </a:r>
            <a:r>
              <a:rPr lang="en-US" dirty="0" err="1" smtClean="0"/>
              <a:t>pthreads</a:t>
            </a:r>
            <a:r>
              <a:rPr lang="en-US" dirty="0" smtClean="0"/>
              <a:t> or signal handlers)</a:t>
            </a:r>
          </a:p>
          <a:p>
            <a:r>
              <a:rPr lang="en-US" dirty="0" smtClean="0"/>
              <a:t>Extended generalized requests</a:t>
            </a:r>
          </a:p>
          <a:p>
            <a:pPr lvl="1"/>
            <a:r>
              <a:rPr lang="en-US" dirty="0" smtClean="0"/>
              <a:t>Add poll and wait routines</a:t>
            </a:r>
          </a:p>
          <a:p>
            <a:pPr lvl="1"/>
            <a:r>
              <a:rPr lang="en-US" dirty="0" smtClean="0"/>
              <a:t>Enable users to utilize the test and wait routines of MPI in order to check progress on or make progress on user-defined nonblocking operations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7060"/>
            <a:ext cx="2895600" cy="365125"/>
          </a:xfr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</p:spTree>
    <p:extLst>
      <p:ext uri="{BB962C8B-B14F-4D97-AF65-F5344CB8AC3E}">
        <p14:creationId xmlns:p14="http://schemas.microsoft.com/office/powerpoint/2010/main" val="238429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Extended </a:t>
            </a:r>
            <a:r>
              <a:rPr lang="en-US" dirty="0"/>
              <a:t>Generalized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34224"/>
          </a:xfrm>
        </p:spPr>
        <p:txBody>
          <a:bodyPr>
            <a:normAutofit/>
          </a:bodyPr>
          <a:lstStyle/>
          <a:p>
            <a:r>
              <a:rPr lang="en-US" dirty="0" smtClean="0"/>
              <a:t>Exploit </a:t>
            </a:r>
            <a:r>
              <a:rPr lang="en-US" dirty="0"/>
              <a:t>the extended generalized request to mange the progress of NBC I/O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851" y="2314186"/>
            <a:ext cx="3850640" cy="2265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MPI_Status</a:t>
            </a:r>
            <a:r>
              <a:rPr lang="en-US" sz="1600" dirty="0">
                <a:solidFill>
                  <a:srgbClr val="000000"/>
                </a:solidFill>
              </a:rPr>
              <a:t> *status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{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MPI_Alltoall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ADIO_WriteStrided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6804" y="2314186"/>
            <a:ext cx="4284796" cy="3935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</a:t>
            </a:r>
            <a:r>
              <a:rPr lang="en-US" sz="1600" dirty="0" err="1" smtClean="0">
                <a:solidFill>
                  <a:srgbClr val="3366FF"/>
                </a:solidFill>
              </a:rPr>
              <a:t>iwrite</a:t>
            </a:r>
            <a:r>
              <a:rPr lang="en-US" sz="1600" dirty="0" err="1" smtClean="0">
                <a:solidFill>
                  <a:srgbClr val="000000"/>
                </a:solidFill>
              </a:rPr>
              <a:t>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3366FF"/>
                </a:solidFill>
              </a:rPr>
              <a:t>MPI_Request</a:t>
            </a:r>
            <a:r>
              <a:rPr lang="en-US" sz="1600" dirty="0">
                <a:solidFill>
                  <a:srgbClr val="3366FF"/>
                </a:solidFill>
              </a:rPr>
              <a:t> *</a:t>
            </a:r>
            <a:r>
              <a:rPr lang="en-US" sz="1600" dirty="0" err="1" smtClean="0">
                <a:solidFill>
                  <a:srgbClr val="3366FF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MPI_Request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nio_req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 smtClean="0">
                <a:solidFill>
                  <a:srgbClr val="3366FF"/>
                </a:solidFill>
              </a:rPr>
              <a:t>MPIX_Grequest_class_create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</a:rPr>
              <a:t>iwrite_all_poll_fn</a:t>
            </a:r>
            <a:r>
              <a:rPr lang="en-US" sz="1600" dirty="0" smtClean="0">
                <a:solidFill>
                  <a:srgbClr val="000000"/>
                </a:solidFill>
              </a:rPr>
              <a:t>, .</a:t>
            </a:r>
            <a:r>
              <a:rPr lang="en-US" sz="1600" dirty="0">
                <a:solidFill>
                  <a:srgbClr val="000000"/>
                </a:solidFill>
              </a:rPr>
              <a:t>.., &amp;</a:t>
            </a:r>
            <a:r>
              <a:rPr lang="en-US" sz="1600" dirty="0" err="1">
                <a:solidFill>
                  <a:srgbClr val="000000"/>
                </a:solidFill>
              </a:rPr>
              <a:t>greq_class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 smtClean="0">
                <a:solidFill>
                  <a:srgbClr val="3366FF"/>
                </a:solidFill>
              </a:rPr>
              <a:t>MPIX_Grequest_class_allocate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greq_class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</a:rPr>
              <a:t>nio_status</a:t>
            </a:r>
            <a:r>
              <a:rPr lang="en-US" sz="1600" dirty="0" smtClean="0">
                <a:solidFill>
                  <a:srgbClr val="000000"/>
                </a:solidFill>
              </a:rPr>
              <a:t>, &amp;</a:t>
            </a:r>
            <a:r>
              <a:rPr lang="en-US" sz="1600" dirty="0" err="1" smtClean="0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</a:rPr>
              <a:t>memcpy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req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&amp;</a:t>
            </a:r>
            <a:r>
              <a:rPr lang="en-US" sz="1600" dirty="0" err="1" smtClean="0">
                <a:solidFill>
                  <a:srgbClr val="000000"/>
                </a:solidFill>
              </a:rPr>
              <a:t>nio_req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sizeof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00"/>
                </a:solidFill>
              </a:rPr>
              <a:t>...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MPI_Alltoall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...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ADIO_WriteStrided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..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 smtClean="0">
                <a:solidFill>
                  <a:srgbClr val="3366FF"/>
                </a:solidFill>
              </a:rPr>
              <a:t>MPI_Grequest_complete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07040" y="3250191"/>
            <a:ext cx="549371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Machine-Based Implementation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88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the same general algorithm for the blocking collective I/O operations in ROMIO</a:t>
            </a:r>
          </a:p>
          <a:p>
            <a:r>
              <a:rPr lang="en-US" dirty="0" smtClean="0"/>
              <a:t>Replace all blocking communication or I/O operations with nonblocking counterparts</a:t>
            </a:r>
          </a:p>
          <a:p>
            <a:pPr lvl="1"/>
            <a:r>
              <a:rPr lang="en-US" dirty="0"/>
              <a:t>Use request handles to make progress or keep track of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1760" y="2793208"/>
            <a:ext cx="3799840" cy="33466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MPI_File_iwrite_all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…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MPI_Request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MPI_</a:t>
            </a:r>
            <a:r>
              <a:rPr lang="en-US" sz="1600" dirty="0" err="1" smtClean="0">
                <a:solidFill>
                  <a:srgbClr val="3366FF"/>
                </a:solidFill>
              </a:rPr>
              <a:t>Ialltoall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</a:t>
            </a:r>
            <a:r>
              <a:rPr lang="en-US" sz="1600" dirty="0" smtClean="0">
                <a:solidFill>
                  <a:srgbClr val="3366FF"/>
                </a:solidFill>
              </a:rPr>
              <a:t>&amp;</a:t>
            </a:r>
            <a:r>
              <a:rPr lang="en-US" sz="1600" dirty="0" err="1" smtClean="0">
                <a:solidFill>
                  <a:srgbClr val="3366FF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MPI_Wait</a:t>
            </a:r>
            <a:r>
              <a:rPr lang="en-US" sz="1600" dirty="0">
                <a:solidFill>
                  <a:srgbClr val="000000"/>
                </a:solidFill>
              </a:rPr>
              <a:t>(&amp;</a:t>
            </a:r>
            <a:r>
              <a:rPr lang="en-US" sz="1600" dirty="0" err="1">
                <a:solidFill>
                  <a:srgbClr val="000000"/>
                </a:solidFill>
              </a:rPr>
              <a:t>cur_req</a:t>
            </a:r>
            <a:r>
              <a:rPr lang="en-US" sz="1600" dirty="0">
                <a:solidFill>
                  <a:srgbClr val="000000"/>
                </a:solidFill>
              </a:rPr>
              <a:t>, &amp;status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ADIO_</a:t>
            </a:r>
            <a:r>
              <a:rPr lang="en-US" sz="1600" dirty="0" err="1" smtClean="0">
                <a:solidFill>
                  <a:srgbClr val="3366FF"/>
                </a:solidFill>
              </a:rPr>
              <a:t>IwriteStrided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</a:t>
            </a:r>
            <a:r>
              <a:rPr lang="en-US" sz="1600" dirty="0" smtClean="0">
                <a:solidFill>
                  <a:srgbClr val="3366FF"/>
                </a:solidFill>
              </a:rPr>
              <a:t>&amp;</a:t>
            </a:r>
            <a:r>
              <a:rPr lang="en-US" sz="1600" dirty="0" err="1" smtClean="0">
                <a:solidFill>
                  <a:srgbClr val="3366FF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MPI_Wait</a:t>
            </a:r>
            <a:r>
              <a:rPr lang="en-US" sz="1600" dirty="0" smtClean="0">
                <a:solidFill>
                  <a:srgbClr val="000000"/>
                </a:solidFill>
              </a:rPr>
              <a:t>(&amp;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, &amp;status)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MPI_Grequest_complete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538455" y="4040712"/>
            <a:ext cx="541374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119" y="2793209"/>
            <a:ext cx="4284796" cy="3935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MPI_File_iwrite_all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MPI_Alltoall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...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ADIO_WriteStrided</a:t>
            </a:r>
            <a:r>
              <a:rPr lang="en-US" sz="1600" dirty="0">
                <a:solidFill>
                  <a:srgbClr val="000000"/>
                </a:solidFill>
              </a:rPr>
              <a:t>(...);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..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</a:rPr>
              <a:t>MPI_Grequest_complete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5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Machine-Based Implementation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80439"/>
          </a:xfrm>
        </p:spPr>
        <p:txBody>
          <a:bodyPr>
            <a:normAutofit/>
          </a:bodyPr>
          <a:lstStyle/>
          <a:p>
            <a:r>
              <a:rPr lang="en-US" dirty="0" smtClean="0"/>
              <a:t>Divide the original routine into separate routines when the blocking operation is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67200" y="3696527"/>
            <a:ext cx="64008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0160" y="2125037"/>
            <a:ext cx="3901440" cy="12068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3366FF"/>
                </a:solidFill>
              </a:rPr>
              <a:t>MPI_File_iwrite_all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MPI_Ialltoall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0160" y="3331859"/>
            <a:ext cx="3799840" cy="12352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3366FF"/>
                </a:solidFill>
              </a:rPr>
              <a:t>iwrite_all_fileop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  <a:r>
              <a:rPr lang="en-US" sz="1600" dirty="0" smtClean="0">
                <a:solidFill>
                  <a:srgbClr val="000000"/>
                </a:solidFill>
              </a:rPr>
              <a:t>.)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ADIO_IwriteStrided</a:t>
            </a:r>
            <a:r>
              <a:rPr lang="en-US" sz="1600" dirty="0">
                <a:solidFill>
                  <a:srgbClr val="000000"/>
                </a:solidFill>
              </a:rPr>
              <a:t>(..., &amp;</a:t>
            </a:r>
            <a:r>
              <a:rPr lang="en-US" sz="1600" dirty="0" err="1">
                <a:solidFill>
                  <a:srgbClr val="000000"/>
                </a:solidFill>
              </a:rPr>
              <a:t>cur_req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836" y="2156552"/>
            <a:ext cx="3799840" cy="337128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MPI_File_iwrite_all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…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MPI_Request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MPI_Ialltoall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MPI_Wait</a:t>
            </a:r>
            <a:r>
              <a:rPr lang="en-US" sz="1600" dirty="0">
                <a:solidFill>
                  <a:srgbClr val="000000"/>
                </a:solidFill>
              </a:rPr>
              <a:t>(&amp;</a:t>
            </a:r>
            <a:r>
              <a:rPr lang="en-US" sz="1600" dirty="0" err="1">
                <a:solidFill>
                  <a:srgbClr val="000000"/>
                </a:solidFill>
              </a:rPr>
              <a:t>cur_req</a:t>
            </a:r>
            <a:r>
              <a:rPr lang="en-US" sz="1600" dirty="0">
                <a:solidFill>
                  <a:srgbClr val="000000"/>
                </a:solidFill>
              </a:rPr>
              <a:t>, &amp;status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ADIO_IwriteStrided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MPI_Wait</a:t>
            </a:r>
            <a:r>
              <a:rPr lang="en-US" sz="1600" dirty="0" smtClean="0">
                <a:solidFill>
                  <a:srgbClr val="000000"/>
                </a:solidFill>
              </a:rPr>
              <a:t>(&amp;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, &amp;status)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.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MPI_Grequest_complete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0160" y="4567156"/>
            <a:ext cx="3799840" cy="1215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3366FF"/>
                </a:solidFill>
              </a:rPr>
              <a:t>iwrite_all_fini</a:t>
            </a:r>
            <a:r>
              <a:rPr lang="en-US" sz="1600" dirty="0" smtClean="0">
                <a:solidFill>
                  <a:srgbClr val="000000"/>
                </a:solidFill>
              </a:rPr>
              <a:t>(...)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MPI_Grequest_complete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7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Machine-Based Implementation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77586"/>
          </a:xfrm>
        </p:spPr>
        <p:txBody>
          <a:bodyPr>
            <a:normAutofit/>
          </a:bodyPr>
          <a:lstStyle/>
          <a:p>
            <a:r>
              <a:rPr lang="en-US" dirty="0" smtClean="0"/>
              <a:t>Manage the progress of NBC I/O operations by using a state machine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120585"/>
            <a:ext cx="3901440" cy="13315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MPI_File_iwrite_all</a:t>
            </a:r>
            <a:r>
              <a:rPr lang="en-US" sz="1600" dirty="0">
                <a:solidFill>
                  <a:srgbClr val="000000"/>
                </a:solidFill>
              </a:rPr>
              <a:t>(..., </a:t>
            </a:r>
            <a:r>
              <a:rPr lang="en-US" sz="1600" dirty="0" err="1">
                <a:solidFill>
                  <a:srgbClr val="000000"/>
                </a:solidFill>
              </a:rPr>
              <a:t>MPI_Request</a:t>
            </a:r>
            <a:r>
              <a:rPr lang="en-US" sz="1600" dirty="0">
                <a:solidFill>
                  <a:srgbClr val="000000"/>
                </a:solidFill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</a:rPr>
              <a:t>req</a:t>
            </a:r>
            <a:r>
              <a:rPr lang="en-US" sz="1600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MPI_Ialltoall</a:t>
            </a:r>
            <a:r>
              <a:rPr lang="en-US" sz="1600" dirty="0">
                <a:solidFill>
                  <a:srgbClr val="000000"/>
                </a:solidFill>
              </a:rPr>
              <a:t>(..</a:t>
            </a:r>
            <a:r>
              <a:rPr lang="en-US" sz="1600" dirty="0" smtClean="0">
                <a:solidFill>
                  <a:srgbClr val="000000"/>
                </a:solidFill>
              </a:rPr>
              <a:t>., &amp;</a:t>
            </a:r>
            <a:r>
              <a:rPr lang="en-US" sz="1600" dirty="0" err="1" smtClean="0">
                <a:solidFill>
                  <a:srgbClr val="000000"/>
                </a:solidFill>
              </a:rPr>
              <a:t>cur_req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state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smtClean="0">
                <a:solidFill>
                  <a:srgbClr val="3366FF"/>
                </a:solidFill>
              </a:rPr>
              <a:t>IWRITE_ALL_STATE_COMM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452116"/>
            <a:ext cx="3799840" cy="14055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iwrite_all_fileop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  <a:r>
              <a:rPr lang="en-US" sz="1600" dirty="0" smtClean="0">
                <a:solidFill>
                  <a:srgbClr val="000000"/>
                </a:solidFill>
              </a:rPr>
              <a:t>.)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ADIO_IwriteStrided</a:t>
            </a:r>
            <a:r>
              <a:rPr lang="en-US" sz="1600" dirty="0">
                <a:solidFill>
                  <a:srgbClr val="000000"/>
                </a:solidFill>
              </a:rPr>
              <a:t>(..., &amp;</a:t>
            </a:r>
            <a:r>
              <a:rPr lang="en-US" sz="1600" dirty="0" err="1">
                <a:solidFill>
                  <a:srgbClr val="000000"/>
                </a:solidFill>
              </a:rPr>
              <a:t>cur_req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 state = </a:t>
            </a:r>
            <a:r>
              <a:rPr lang="en-US" sz="1600" dirty="0" smtClean="0">
                <a:solidFill>
                  <a:srgbClr val="3366FF"/>
                </a:solidFill>
              </a:rPr>
              <a:t>IWRITE_ALL_STATE_FILEOP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846270"/>
            <a:ext cx="3799840" cy="15021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iwrite_all_fini</a:t>
            </a:r>
            <a:r>
              <a:rPr lang="en-US" sz="1600" dirty="0" smtClean="0">
                <a:solidFill>
                  <a:srgbClr val="000000"/>
                </a:solidFill>
              </a:rPr>
              <a:t>(...)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.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 state = </a:t>
            </a:r>
            <a:r>
              <a:rPr lang="en-US" sz="1600" dirty="0" smtClean="0">
                <a:solidFill>
                  <a:srgbClr val="3366FF"/>
                </a:solidFill>
              </a:rPr>
              <a:t>IWRITE_ALL_STATE_COMPLETE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MPI_Grequest_complete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nio_req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22241" y="2319072"/>
            <a:ext cx="3057760" cy="5424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IWRITE_ALL_STATE_COMM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22241" y="3564299"/>
            <a:ext cx="3057760" cy="5424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IWRITE_ALL_STATE_FILEOP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22242" y="4757765"/>
            <a:ext cx="3057760" cy="542474"/>
          </a:xfrm>
          <a:prstGeom prst="roundRect">
            <a:avLst/>
          </a:prstGeom>
          <a:ln w="38100" cmpd="dbl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IWRITE_ALL_STATE_COMPLETE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6451121" y="4106773"/>
            <a:ext cx="1" cy="65099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6451121" y="2861546"/>
            <a:ext cx="0" cy="70275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3" idx="3"/>
          </p:cNvCxnSpPr>
          <p:nvPr/>
        </p:nvCxnSpPr>
        <p:spPr>
          <a:xfrm rot="5400000" flipH="1" flipV="1">
            <a:off x="7079942" y="1961488"/>
            <a:ext cx="271237" cy="1528880"/>
          </a:xfrm>
          <a:prstGeom prst="bentConnector4">
            <a:avLst>
              <a:gd name="adj1" fmla="val -84281"/>
              <a:gd name="adj2" fmla="val 1149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14" idx="3"/>
          </p:cNvCxnSpPr>
          <p:nvPr/>
        </p:nvCxnSpPr>
        <p:spPr>
          <a:xfrm rot="5400000" flipH="1" flipV="1">
            <a:off x="7079942" y="3206715"/>
            <a:ext cx="271237" cy="1528880"/>
          </a:xfrm>
          <a:prstGeom prst="bentConnector4">
            <a:avLst>
              <a:gd name="adj1" fmla="val -84281"/>
              <a:gd name="adj2" fmla="val 1149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922243" y="5466196"/>
            <a:ext cx="3764558" cy="5424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Implemented in the </a:t>
            </a:r>
            <a:r>
              <a:rPr lang="en-US" i="1" dirty="0" smtClean="0">
                <a:solidFill>
                  <a:srgbClr val="000000"/>
                </a:solidFill>
              </a:rPr>
              <a:t>poll</a:t>
            </a:r>
            <a:r>
              <a:rPr lang="en-US" dirty="0" smtClean="0">
                <a:solidFill>
                  <a:srgbClr val="000000"/>
                </a:solidFill>
              </a:rPr>
              <a:t> function of the extended generalized request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12968" y="2883762"/>
            <a:ext cx="1225824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MPI_Test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38792" y="3145116"/>
            <a:ext cx="1032995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60326" y="2663059"/>
            <a:ext cx="843606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not yet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81976" y="4106773"/>
            <a:ext cx="1225824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MPI_Test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63452" y="4373121"/>
            <a:ext cx="1032995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67028" y="3932944"/>
            <a:ext cx="843606" cy="347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not yet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3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NBC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NBC I/O routine initiates the I/O operation and returns a request handle, which must be passed to a completion call</a:t>
            </a:r>
          </a:p>
          <a:p>
            <a:pPr lvl="1"/>
            <a:r>
              <a:rPr lang="en-US" dirty="0" smtClean="0"/>
              <a:t>[MPI standard] All </a:t>
            </a:r>
            <a:r>
              <a:rPr lang="en-US" dirty="0"/>
              <a:t>nonblocking calls are local and return immediately irrespective of the status of other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Progress of NBC I/O operations?</a:t>
            </a:r>
          </a:p>
          <a:p>
            <a:pPr lvl="1"/>
            <a:r>
              <a:rPr lang="en-US" dirty="0" smtClean="0"/>
              <a:t>Implicit or explicit depending on the implementation</a:t>
            </a:r>
          </a:p>
          <a:p>
            <a:endParaRPr lang="en-US" dirty="0" smtClean="0"/>
          </a:p>
          <a:p>
            <a:r>
              <a:rPr lang="en-US" dirty="0" smtClean="0"/>
              <a:t>Our implementation currently requires explicit progress</a:t>
            </a:r>
          </a:p>
          <a:p>
            <a:pPr lvl="1"/>
            <a:r>
              <a:rPr lang="en-US" dirty="0" smtClean="0"/>
              <a:t>The user has to call </a:t>
            </a:r>
            <a:r>
              <a:rPr lang="en-US" sz="2200" dirty="0" err="1" smtClean="0">
                <a:latin typeface="Consolas"/>
                <a:cs typeface="Consolas"/>
              </a:rPr>
              <a:t>MPI_Test</a:t>
            </a:r>
            <a:r>
              <a:rPr lang="en-US" sz="2200" dirty="0" smtClean="0"/>
              <a:t> </a:t>
            </a:r>
            <a:r>
              <a:rPr lang="en-US" dirty="0" smtClean="0"/>
              <a:t>or </a:t>
            </a:r>
            <a:r>
              <a:rPr lang="en-US" sz="2200" dirty="0" err="1" smtClean="0">
                <a:latin typeface="Consolas"/>
                <a:cs typeface="Consolas"/>
              </a:rPr>
              <a:t>MPI_Wait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Currently a common practice in implementing nonblocking operations</a:t>
            </a:r>
          </a:p>
          <a:p>
            <a:r>
              <a:rPr lang="en-US" dirty="0" smtClean="0"/>
              <a:t>Alternative?</a:t>
            </a:r>
          </a:p>
          <a:p>
            <a:pPr lvl="1"/>
            <a:r>
              <a:rPr lang="en-US" dirty="0" smtClean="0"/>
              <a:t>Exploit progress threads to support asynchronous 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platform</a:t>
            </a:r>
          </a:p>
          <a:p>
            <a:pPr lvl="1"/>
            <a:r>
              <a:rPr lang="en-US" dirty="0" smtClean="0"/>
              <a:t>Blues cluster at Argonne National Laboratory</a:t>
            </a:r>
          </a:p>
          <a:p>
            <a:pPr lvl="2"/>
            <a:r>
              <a:rPr lang="en-US" dirty="0" smtClean="0"/>
              <a:t>310 compute nodes + GPFS file system</a:t>
            </a:r>
          </a:p>
          <a:p>
            <a:pPr lvl="1"/>
            <a:r>
              <a:rPr lang="en-US" dirty="0" smtClean="0"/>
              <a:t>Each compute node has two Intel Xeon E5-2670 (16 cores)</a:t>
            </a:r>
          </a:p>
          <a:p>
            <a:r>
              <a:rPr lang="en-US" dirty="0" smtClean="0"/>
              <a:t>MPI implementation</a:t>
            </a:r>
          </a:p>
          <a:p>
            <a:pPr lvl="1"/>
            <a:r>
              <a:rPr lang="en-US" dirty="0" smtClean="0"/>
              <a:t>Implemented the NBC I/O routines inside ROMIO</a:t>
            </a:r>
          </a:p>
          <a:p>
            <a:pPr lvl="1"/>
            <a:r>
              <a:rPr lang="en-US" dirty="0" smtClean="0"/>
              <a:t>Integrated into MPICH 3.2a2 or later as MPIX routines</a:t>
            </a:r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coll_perf</a:t>
            </a:r>
            <a:r>
              <a:rPr lang="en-US" dirty="0" smtClean="0"/>
              <a:t> benchmark in the ROMIO test suite and its modifications</a:t>
            </a:r>
          </a:p>
          <a:p>
            <a:pPr lvl="2"/>
            <a:r>
              <a:rPr lang="en-US" dirty="0" smtClean="0"/>
              <a:t>To use NBC I/O operations or to overlap collective operations and computation</a:t>
            </a:r>
          </a:p>
          <a:p>
            <a:pPr lvl="1"/>
            <a:r>
              <a:rPr lang="en-US" dirty="0" smtClean="0"/>
              <a:t>A microbenchmark to overlap multiple I/O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in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2025856"/>
          </a:xfrm>
        </p:spPr>
        <p:txBody>
          <a:bodyPr>
            <a:normAutofit/>
          </a:bodyPr>
          <a:lstStyle/>
          <a:p>
            <a:r>
              <a:rPr lang="en-US" dirty="0" smtClean="0"/>
              <a:t>File I/O becomes more important as many HPC applications deal with larger datasets</a:t>
            </a:r>
          </a:p>
          <a:p>
            <a:r>
              <a:rPr lang="en-US" dirty="0" smtClean="0"/>
              <a:t>The well-known gap between relative CPU speeds and storage bandwidth results in the need for new strategies for managing I/O demands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8938" y="6226596"/>
            <a:ext cx="4031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source</a:t>
            </a:r>
            <a:r>
              <a:rPr lang="en-US" sz="1100" dirty="0"/>
              <a:t>: http://</a:t>
            </a:r>
            <a:r>
              <a:rPr lang="en-US" sz="1100" dirty="0" err="1"/>
              <a:t>kk.org</a:t>
            </a:r>
            <a:r>
              <a:rPr lang="en-US" sz="1100" dirty="0"/>
              <a:t>/</a:t>
            </a:r>
            <a:r>
              <a:rPr lang="en-US" sz="1100" dirty="0" err="1"/>
              <a:t>thetechnium</a:t>
            </a:r>
            <a:r>
              <a:rPr lang="en-US" sz="1100" dirty="0"/>
              <a:t>/2009/07/was-</a:t>
            </a:r>
            <a:r>
              <a:rPr lang="en-US" sz="1100" dirty="0" err="1"/>
              <a:t>moores</a:t>
            </a:r>
            <a:r>
              <a:rPr lang="en-US" sz="1100" dirty="0"/>
              <a:t>-law/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24845"/>
              </p:ext>
            </p:extLst>
          </p:nvPr>
        </p:nvGraphicFramePr>
        <p:xfrm>
          <a:off x="1623320" y="3304168"/>
          <a:ext cx="6366310" cy="292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9105886">
            <a:off x="4475671" y="4414315"/>
            <a:ext cx="165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CPU Performance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28451">
            <a:off x="4916089" y="5103654"/>
            <a:ext cx="1692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HDD Performance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140789" y="4279137"/>
            <a:ext cx="159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CPU Storage Gap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5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040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coll_perf</a:t>
            </a:r>
            <a:r>
              <a:rPr lang="en-US" dirty="0" smtClean="0"/>
              <a:t> benchmark</a:t>
            </a:r>
          </a:p>
          <a:p>
            <a:pPr lvl="1"/>
            <a:r>
              <a:rPr lang="en-US" dirty="0" smtClean="0"/>
              <a:t>Measures the I/O bandwidth for writing and reading a 3D block-distributed array to a file</a:t>
            </a:r>
          </a:p>
          <a:p>
            <a:pPr lvl="2"/>
            <a:r>
              <a:rPr lang="en-US" dirty="0" smtClean="0"/>
              <a:t>Array size used: 2176 x 1152 x 1408 integers (about 14 GB)</a:t>
            </a:r>
          </a:p>
          <a:p>
            <a:pPr lvl="1"/>
            <a:r>
              <a:rPr lang="en-US" dirty="0" smtClean="0"/>
              <a:t>Has the noncontiguous file access pattern</a:t>
            </a:r>
          </a:p>
          <a:p>
            <a:pPr lvl="1"/>
            <a:r>
              <a:rPr lang="en-US" dirty="0" smtClean="0"/>
              <a:t>For NBC I/O, blocking collective I/O routines are replaced with their corresponding NBC I/O routines followed by </a:t>
            </a:r>
            <a:r>
              <a:rPr lang="en-US" sz="2200" dirty="0" err="1" smtClean="0">
                <a:latin typeface="Consolas"/>
                <a:cs typeface="Consolas"/>
              </a:rPr>
              <a:t>MPI_Wait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Measure the I/O bandwidth of blocking collective I/O and NBC I/O</a:t>
            </a:r>
          </a:p>
          <a:p>
            <a:r>
              <a:rPr lang="en-US" dirty="0" smtClean="0"/>
              <a:t>What do we expect?</a:t>
            </a:r>
          </a:p>
          <a:p>
            <a:pPr lvl="1"/>
            <a:r>
              <a:rPr lang="en-US" dirty="0" smtClean="0"/>
              <a:t>The NBC I/O routines ideally should have more overhead only from additional function calls and memory management.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8401" y="3902874"/>
            <a:ext cx="248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MPI_File_write_all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(...)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0998" y="3660914"/>
            <a:ext cx="3259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MPI_Request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req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MPI_File_iwrite_all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(..., &amp;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req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MPI_Wait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(&amp;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req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, ...)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64902" y="4010060"/>
            <a:ext cx="814308" cy="2597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Bandwidth (cont’d)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10857"/>
              </p:ext>
            </p:extLst>
          </p:nvPr>
        </p:nvGraphicFramePr>
        <p:xfrm>
          <a:off x="457200" y="1143000"/>
          <a:ext cx="8229600" cy="484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314" y="5914662"/>
            <a:ext cx="6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Our NBC I/O implementation does not cause significant overhead!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 I/O and Computation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31185"/>
          </a:xfrm>
        </p:spPr>
        <p:txBody>
          <a:bodyPr>
            <a:normAutofit/>
          </a:bodyPr>
          <a:lstStyle/>
          <a:p>
            <a:r>
              <a:rPr lang="en-US" dirty="0" smtClean="0"/>
              <a:t>Insert some synthetic computation code into </a:t>
            </a:r>
            <a:r>
              <a:rPr lang="en-US" dirty="0" err="1" smtClean="0">
                <a:latin typeface="Consolas"/>
                <a:cs typeface="Consolas"/>
              </a:rPr>
              <a:t>coll_perf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직사각형 7"/>
          <p:cNvSpPr/>
          <p:nvPr/>
        </p:nvSpPr>
        <p:spPr>
          <a:xfrm>
            <a:off x="630121" y="1797842"/>
            <a:ext cx="3722550" cy="504056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altLang="ko-KR" sz="20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나눔고딕"/>
                <a:cs typeface="Arial" panose="020B0604020202020204" pitchFamily="34" charset="0"/>
              </a:rPr>
              <a:t>Blocking I/O with computation</a:t>
            </a:r>
          </a:p>
        </p:txBody>
      </p:sp>
      <p:sp>
        <p:nvSpPr>
          <p:cNvPr id="17" name="모서리가 둥근 직사각형 59"/>
          <p:cNvSpPr/>
          <p:nvPr/>
        </p:nvSpPr>
        <p:spPr>
          <a:xfrm>
            <a:off x="630121" y="2495754"/>
            <a:ext cx="3722550" cy="2038392"/>
          </a:xfrm>
          <a:prstGeom prst="roundRect">
            <a:avLst/>
          </a:prstGeom>
          <a:noFill/>
          <a:ln w="25400" cap="flat" cmpd="sng" algn="ctr">
            <a:solidFill>
              <a:srgbClr val="F79646"/>
            </a:solidFill>
            <a:prstDash val="sysDash"/>
          </a:ln>
          <a:effectLst/>
        </p:spPr>
        <p:txBody>
          <a:bodyPr rtlCol="0" anchor="t"/>
          <a:lstStyle/>
          <a:p>
            <a:pPr lvl="0" defTabSz="914400"/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MPI_File_write_all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(...)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;</a:t>
            </a:r>
          </a:p>
          <a:p>
            <a:pPr lvl="0" defTabSz="914400"/>
            <a:r>
              <a:rPr lang="en-US" altLang="ko-KR" sz="1400" kern="0" dirty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Computation(</a:t>
            </a:r>
            <a:r>
              <a:rPr lang="en-US" altLang="ko-KR" sz="1400" kern="0" dirty="0" smtClean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);</a:t>
            </a:r>
          </a:p>
        </p:txBody>
      </p:sp>
      <p:sp>
        <p:nvSpPr>
          <p:cNvPr id="18" name="직사각형 60"/>
          <p:cNvSpPr/>
          <p:nvPr/>
        </p:nvSpPr>
        <p:spPr>
          <a:xfrm>
            <a:off x="4730742" y="1797842"/>
            <a:ext cx="3722550" cy="504056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나눔고딕"/>
                <a:cs typeface="Arial" panose="020B0604020202020204" pitchFamily="34" charset="0"/>
              </a:rPr>
              <a:t>NBC I/O with computation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나눔고딕"/>
              <a:cs typeface="Arial" panose="020B0604020202020204" pitchFamily="34" charset="0"/>
            </a:endParaRPr>
          </a:p>
        </p:txBody>
      </p:sp>
      <p:sp>
        <p:nvSpPr>
          <p:cNvPr id="19" name="모서리가 둥근 직사각형 74"/>
          <p:cNvSpPr/>
          <p:nvPr/>
        </p:nvSpPr>
        <p:spPr>
          <a:xfrm>
            <a:off x="4730742" y="2517922"/>
            <a:ext cx="3722550" cy="2016224"/>
          </a:xfrm>
          <a:prstGeom prst="roundRect">
            <a:avLst/>
          </a:prstGeom>
          <a:noFill/>
          <a:ln w="25400" cap="flat" cmpd="sng" algn="ctr">
            <a:solidFill>
              <a:srgbClr val="F79646"/>
            </a:solidFill>
            <a:prstDash val="sysDash"/>
          </a:ln>
          <a:effectLst/>
        </p:spPr>
        <p:txBody>
          <a:bodyPr rtlCol="0" anchor="t"/>
          <a:lstStyle/>
          <a:p>
            <a:pPr lvl="0" defTabSz="914400"/>
            <a:r>
              <a:rPr lang="en-US" altLang="ko-KR" sz="1400" b="1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MPI_File_iwrite_all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(..., &amp;</a:t>
            </a:r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req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);</a:t>
            </a:r>
          </a:p>
          <a:p>
            <a:pPr lvl="0" defTabSz="914400"/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for (...) {</a:t>
            </a:r>
          </a:p>
          <a:p>
            <a:pPr lvl="0" defTabSz="914400"/>
            <a:r>
              <a:rPr lang="en-US" altLang="ko-KR" sz="1400" kern="0" dirty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  </a:t>
            </a:r>
            <a:r>
              <a:rPr lang="en-US" altLang="ko-KR" sz="1400" kern="0" dirty="0" err="1" smtClean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Small_Computation</a:t>
            </a:r>
            <a:r>
              <a:rPr lang="en-US" altLang="ko-KR" sz="1400" kern="0" dirty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();</a:t>
            </a:r>
          </a:p>
          <a:p>
            <a:pPr lvl="0" defTabSz="914400"/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  </a:t>
            </a:r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MPI_Test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(&amp;</a:t>
            </a:r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req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, &amp;flag, ...);</a:t>
            </a:r>
          </a:p>
          <a:p>
            <a:pPr lvl="0" defTabSz="914400"/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  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if 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(flag) break;</a:t>
            </a:r>
          </a:p>
          <a:p>
            <a:pPr lvl="0" defTabSz="914400"/>
            <a:r>
              <a:rPr lang="en-US" altLang="ko-KR" sz="1400" kern="0" dirty="0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}</a:t>
            </a:r>
            <a:endParaRPr lang="en-US" altLang="ko-KR" sz="1400" kern="0" dirty="0">
              <a:solidFill>
                <a:sysClr val="windowText" lastClr="000000"/>
              </a:solidFill>
              <a:latin typeface="Consolas"/>
              <a:ea typeface="나눔고딕"/>
              <a:cs typeface="Consolas"/>
            </a:endParaRPr>
          </a:p>
          <a:p>
            <a:pPr lvl="0" defTabSz="914400"/>
            <a:r>
              <a:rPr lang="en-US" altLang="ko-KR" sz="1400" kern="0" dirty="0" err="1" smtClean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Remaining_Computation</a:t>
            </a:r>
            <a:r>
              <a:rPr lang="en-US" altLang="ko-KR" sz="1400" kern="0" dirty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();</a:t>
            </a:r>
          </a:p>
          <a:p>
            <a:pPr lvl="0" defTabSz="914400"/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MPI_Wait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(&amp;</a:t>
            </a:r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req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, ...);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/>
              <a:ea typeface="나눔고딕"/>
              <a:cs typeface="Consolas"/>
            </a:endParaRPr>
          </a:p>
        </p:txBody>
      </p:sp>
      <p:sp>
        <p:nvSpPr>
          <p:cNvPr id="20" name="모서리가 둥근 직사각형 74"/>
          <p:cNvSpPr/>
          <p:nvPr/>
        </p:nvSpPr>
        <p:spPr>
          <a:xfrm>
            <a:off x="4730742" y="4748626"/>
            <a:ext cx="3722550" cy="866715"/>
          </a:xfrm>
          <a:prstGeom prst="roundRect">
            <a:avLst/>
          </a:prstGeom>
          <a:noFill/>
          <a:ln w="25400" cap="flat" cmpd="sng" algn="ctr">
            <a:solidFill>
              <a:srgbClr val="F79646"/>
            </a:solidFill>
            <a:prstDash val="sysDash"/>
          </a:ln>
          <a:effectLst/>
        </p:spPr>
        <p:txBody>
          <a:bodyPr rtlCol="0" anchor="t"/>
          <a:lstStyle/>
          <a:p>
            <a:pPr lvl="0" defTabSz="914400"/>
            <a:r>
              <a:rPr lang="en-US" altLang="ko-KR" sz="1400" b="1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MPI_File_iwrite_all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(..., &amp;</a:t>
            </a:r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req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)</a:t>
            </a:r>
            <a:r>
              <a:rPr lang="en-US" altLang="ko-KR" sz="1400" kern="0" dirty="0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;</a:t>
            </a:r>
          </a:p>
          <a:p>
            <a:pPr lvl="0" defTabSz="914400"/>
            <a:r>
              <a:rPr lang="en-US" altLang="ko-KR" sz="1400" kern="0" dirty="0" smtClean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Computation</a:t>
            </a:r>
            <a:r>
              <a:rPr lang="en-US" altLang="ko-KR" sz="1400" kern="0" dirty="0">
                <a:solidFill>
                  <a:srgbClr val="3366FF"/>
                </a:solidFill>
                <a:latin typeface="Consolas"/>
                <a:ea typeface="나눔고딕"/>
                <a:cs typeface="Consolas"/>
              </a:rPr>
              <a:t>();</a:t>
            </a:r>
          </a:p>
          <a:p>
            <a:pPr lvl="0" defTabSz="914400"/>
            <a:r>
              <a:rPr lang="en-US" altLang="ko-KR" sz="1400" b="1" kern="0" dirty="0" err="1" smtClean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MPI_Wait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(&amp;</a:t>
            </a:r>
            <a:r>
              <a:rPr lang="en-US" altLang="ko-KR" sz="1400" kern="0" dirty="0" err="1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req</a:t>
            </a:r>
            <a:r>
              <a:rPr lang="en-US" altLang="ko-KR" sz="1400" kern="0" dirty="0">
                <a:solidFill>
                  <a:sysClr val="windowText" lastClr="000000"/>
                </a:solidFill>
                <a:latin typeface="Consolas"/>
                <a:ea typeface="나눔고딕"/>
                <a:cs typeface="Consolas"/>
              </a:rPr>
              <a:t>, ...);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/>
              <a:ea typeface="나눔고딕"/>
              <a:cs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39476" y="5644426"/>
            <a:ext cx="148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not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9917" y="598467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Because we need to make progress explicitly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7060"/>
            <a:ext cx="2895600" cy="365125"/>
          </a:xfr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</p:spTree>
    <p:extLst>
      <p:ext uri="{BB962C8B-B14F-4D97-AF65-F5344CB8AC3E}">
        <p14:creationId xmlns:p14="http://schemas.microsoft.com/office/powerpoint/2010/main" val="363910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I/O and </a:t>
            </a:r>
            <a:r>
              <a:rPr lang="en-US" dirty="0" smtClean="0"/>
              <a:t>Computation (cont’d)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195564"/>
              </p:ext>
            </p:extLst>
          </p:nvPr>
        </p:nvGraphicFramePr>
        <p:xfrm>
          <a:off x="457200" y="1143002"/>
          <a:ext cx="8229600" cy="4480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7997" y="5654158"/>
            <a:ext cx="69063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84%</a:t>
            </a:r>
            <a:r>
              <a:rPr lang="en-US" i="1" dirty="0" smtClean="0">
                <a:solidFill>
                  <a:srgbClr val="000000"/>
                </a:solidFill>
              </a:rPr>
              <a:t> of write time and </a:t>
            </a:r>
            <a:r>
              <a:rPr lang="en-US" i="1" dirty="0" smtClean="0">
                <a:solidFill>
                  <a:srgbClr val="3366FF"/>
                </a:solidFill>
              </a:rPr>
              <a:t>83%</a:t>
            </a:r>
            <a:r>
              <a:rPr lang="en-US" i="1" dirty="0" smtClean="0">
                <a:solidFill>
                  <a:srgbClr val="000000"/>
                </a:solidFill>
              </a:rPr>
              <a:t> of read time is </a:t>
            </a:r>
            <a:r>
              <a:rPr lang="en-US" i="1" dirty="0" smtClean="0">
                <a:solidFill>
                  <a:srgbClr val="3366FF"/>
                </a:solidFill>
              </a:rPr>
              <a:t>overlapped</a:t>
            </a:r>
            <a:r>
              <a:rPr lang="en-US" i="1" dirty="0" smtClean="0">
                <a:solidFill>
                  <a:srgbClr val="000000"/>
                </a:solidFill>
              </a:rPr>
              <a:t>, respectively.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00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entire execution tim</a:t>
            </a:r>
            <a:r>
              <a:rPr lang="en-US" i="1" dirty="0" smtClean="0">
                <a:solidFill>
                  <a:srgbClr val="000000"/>
                </a:solidFill>
              </a:rPr>
              <a:t>e is </a:t>
            </a:r>
            <a:r>
              <a:rPr lang="en-US" i="1" dirty="0" smtClean="0">
                <a:solidFill>
                  <a:srgbClr val="FF0000"/>
                </a:solidFill>
              </a:rPr>
              <a:t>reduced</a:t>
            </a:r>
            <a:r>
              <a:rPr lang="en-US" i="1" dirty="0" smtClean="0">
                <a:solidFill>
                  <a:srgbClr val="000000"/>
                </a:solidFill>
              </a:rPr>
              <a:t> by </a:t>
            </a:r>
            <a:r>
              <a:rPr lang="en-US" i="1" dirty="0" smtClean="0">
                <a:solidFill>
                  <a:srgbClr val="FF0000"/>
                </a:solidFill>
              </a:rPr>
              <a:t>36%</a:t>
            </a:r>
            <a:r>
              <a:rPr lang="en-US" i="1" dirty="0" smtClean="0">
                <a:solidFill>
                  <a:srgbClr val="000000"/>
                </a:solidFill>
              </a:rPr>
              <a:t> for write and </a:t>
            </a:r>
            <a:r>
              <a:rPr lang="en-US" i="1" dirty="0" smtClean="0">
                <a:solidFill>
                  <a:srgbClr val="FF0000"/>
                </a:solidFill>
              </a:rPr>
              <a:t>34%</a:t>
            </a:r>
            <a:r>
              <a:rPr lang="en-US" i="1" dirty="0" smtClean="0">
                <a:solidFill>
                  <a:srgbClr val="000000"/>
                </a:solidFill>
              </a:rPr>
              <a:t> for read.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32764" y="1638456"/>
            <a:ext cx="353836" cy="101797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9660" y="1859224"/>
            <a:ext cx="64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84%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510255" y="1638456"/>
            <a:ext cx="353836" cy="96949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96233" y="1839834"/>
            <a:ext cx="64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83%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7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0" grpId="1"/>
      <p:bldP spid="11" grpId="0" animBg="1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Multiple I/O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89496"/>
              </p:ext>
            </p:extLst>
          </p:nvPr>
        </p:nvGraphicFramePr>
        <p:xfrm>
          <a:off x="688284" y="2016560"/>
          <a:ext cx="7959739" cy="373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945" y="5877567"/>
            <a:ext cx="764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Multiple collective I/O operations can be overlapped by using NBC I/O routines!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43001"/>
            <a:ext cx="8229600" cy="71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•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Initiate multiple collective I/O operations at a time and wait for the completion of all posted operations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0398" y="3245609"/>
            <a:ext cx="14242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59% reduction</a:t>
            </a:r>
            <a:endParaRPr lang="en-US" sz="1600" i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6940" y="2888319"/>
            <a:ext cx="14242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8000"/>
                </a:solidFill>
              </a:rPr>
              <a:t>13% reduction</a:t>
            </a:r>
            <a:endParaRPr lang="en-US" sz="1600" i="1" dirty="0">
              <a:solidFill>
                <a:srgbClr val="008000"/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V="1">
            <a:off x="7319078" y="2694093"/>
            <a:ext cx="504096" cy="1942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6532536" y="3584163"/>
            <a:ext cx="0" cy="2356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9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94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MPI NBC I/O operations</a:t>
            </a:r>
          </a:p>
          <a:p>
            <a:pPr lvl="1"/>
            <a:r>
              <a:rPr lang="en-US" dirty="0" smtClean="0"/>
              <a:t>Can take advantage of both nonblocking operations and collective operations</a:t>
            </a:r>
          </a:p>
          <a:p>
            <a:pPr lvl="1"/>
            <a:r>
              <a:rPr lang="en-US" dirty="0" smtClean="0"/>
              <a:t>Will be part of the upcoming MPI 3.1 standard</a:t>
            </a:r>
          </a:p>
          <a:p>
            <a:r>
              <a:rPr lang="en-US" dirty="0" smtClean="0"/>
              <a:t>Initial work on the implementation of MPI NBC I/O operations</a:t>
            </a:r>
          </a:p>
          <a:p>
            <a:pPr lvl="1"/>
            <a:r>
              <a:rPr lang="en-US" dirty="0" smtClean="0"/>
              <a:t>Done in the MPICH MPI library</a:t>
            </a:r>
          </a:p>
          <a:p>
            <a:pPr lvl="1"/>
            <a:r>
              <a:rPr lang="en-US" dirty="0" smtClean="0"/>
              <a:t>Based on the extended two-phase algorithm</a:t>
            </a:r>
          </a:p>
          <a:p>
            <a:pPr lvl="1"/>
            <a:r>
              <a:rPr lang="en-US" dirty="0" smtClean="0"/>
              <a:t>Utilizes the state machine and the extended generalized request</a:t>
            </a:r>
          </a:p>
          <a:p>
            <a:pPr lvl="1"/>
            <a:r>
              <a:rPr lang="en-US" dirty="0" smtClean="0"/>
              <a:t>Performs as well as blocking collective I/O in terms of I/O bandwidth</a:t>
            </a:r>
          </a:p>
          <a:p>
            <a:pPr lvl="1"/>
            <a:r>
              <a:rPr lang="en-US" dirty="0" smtClean="0"/>
              <a:t>Capable of overlapping I/O and other operations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help users try nonblocking collective I/O operations in their </a:t>
            </a:r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Asynchronous progress of NBC I/O operations</a:t>
            </a:r>
          </a:p>
          <a:p>
            <a:pPr lvl="2"/>
            <a:r>
              <a:rPr lang="en-US" dirty="0" smtClean="0"/>
              <a:t>To overcome the shortcomings of the explicit progress requirement</a:t>
            </a:r>
          </a:p>
          <a:p>
            <a:pPr lvl="1"/>
            <a:r>
              <a:rPr lang="en-US" dirty="0" smtClean="0"/>
              <a:t>Real applications study</a:t>
            </a:r>
          </a:p>
          <a:p>
            <a:pPr lvl="1"/>
            <a:r>
              <a:rPr lang="en-US" dirty="0" smtClean="0"/>
              <a:t>Comparison with other approaches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material was based upon work supported by the U.S. Department of Energy, Office of Science, Office of Advanced Scientific Computing Research, under Contract DE- AC02-06CH11357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gratefully acknowledge the computing resources provided on Blues, a high-performance computing cluster operated by the Laboratory Computing Resource Center at Argonne National Laboratory.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NBC I/O implementation</a:t>
            </a:r>
          </a:p>
          <a:p>
            <a:pPr lvl="1"/>
            <a:r>
              <a:rPr lang="en-US" dirty="0" smtClean="0"/>
              <a:t>Open MPI I/O library using the </a:t>
            </a:r>
            <a:r>
              <a:rPr lang="en-US" dirty="0" err="1" smtClean="0"/>
              <a:t>libNBC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/>
              <a:t>Venkatesan</a:t>
            </a:r>
            <a:r>
              <a:rPr lang="en-US" dirty="0"/>
              <a:t> </a:t>
            </a:r>
            <a:r>
              <a:rPr lang="en-US" dirty="0" smtClean="0"/>
              <a:t>et al., </a:t>
            </a:r>
            <a:r>
              <a:rPr lang="en-US" dirty="0" err="1" smtClean="0"/>
              <a:t>EuroMPI</a:t>
            </a:r>
            <a:r>
              <a:rPr lang="en-US" dirty="0" smtClean="0"/>
              <a:t> ’11]</a:t>
            </a:r>
          </a:p>
          <a:p>
            <a:pPr lvl="2"/>
            <a:r>
              <a:rPr lang="en-US" dirty="0" smtClean="0"/>
              <a:t>Leverages the concept of collective operations schedule in </a:t>
            </a:r>
            <a:r>
              <a:rPr lang="en-US" dirty="0" err="1" smtClean="0"/>
              <a:t>libNBC</a:t>
            </a:r>
            <a:endParaRPr lang="en-US" dirty="0" smtClean="0"/>
          </a:p>
          <a:p>
            <a:pPr lvl="2"/>
            <a:r>
              <a:rPr lang="en-US" dirty="0" smtClean="0"/>
              <a:t>Requires modification of the progress engine of </a:t>
            </a:r>
            <a:r>
              <a:rPr lang="en-US" dirty="0" err="1" smtClean="0"/>
              <a:t>libNBC</a:t>
            </a:r>
            <a:endParaRPr lang="en-US" dirty="0" smtClean="0"/>
          </a:p>
          <a:p>
            <a:pPr lvl="1"/>
            <a:r>
              <a:rPr lang="en-US" dirty="0" smtClean="0"/>
              <a:t>Our implementation</a:t>
            </a:r>
          </a:p>
          <a:p>
            <a:pPr lvl="2"/>
            <a:r>
              <a:rPr lang="en-US" dirty="0" smtClean="0"/>
              <a:t>Exploits the state machine and the extended generalized request</a:t>
            </a:r>
          </a:p>
          <a:p>
            <a:pPr lvl="2"/>
            <a:r>
              <a:rPr lang="en-US" dirty="0" smtClean="0"/>
              <a:t>Does not need to modify the progress engine</a:t>
            </a:r>
          </a:p>
          <a:p>
            <a:pPr lvl="3"/>
            <a:r>
              <a:rPr lang="en-US" dirty="0" smtClean="0"/>
              <a:t>If the extended generalized request interface is provided</a:t>
            </a:r>
          </a:p>
          <a:p>
            <a:pPr lvl="1"/>
            <a:r>
              <a:rPr lang="en-US" dirty="0" smtClean="0"/>
              <a:t>Plan to compare the performance and efficiency of two implementations</a:t>
            </a:r>
          </a:p>
          <a:p>
            <a:endParaRPr lang="en-US" dirty="0"/>
          </a:p>
          <a:p>
            <a:r>
              <a:rPr lang="en-US" dirty="0" smtClean="0"/>
              <a:t>Collective I/O research</a:t>
            </a:r>
          </a:p>
          <a:p>
            <a:pPr lvl="1"/>
            <a:r>
              <a:rPr lang="en-US" dirty="0" smtClean="0"/>
              <a:t>The two-phase method and its extensions</a:t>
            </a:r>
          </a:p>
          <a:p>
            <a:pPr lvl="2"/>
            <a:r>
              <a:rPr lang="en-US" dirty="0" smtClean="0"/>
              <a:t>Have been studied by many researchers</a:t>
            </a:r>
          </a:p>
          <a:p>
            <a:pPr lvl="2"/>
            <a:r>
              <a:rPr lang="en-US" dirty="0" smtClean="0"/>
              <a:t>Widely used in collective I/O implementations</a:t>
            </a:r>
          </a:p>
          <a:p>
            <a:pPr lvl="2"/>
            <a:r>
              <a:rPr lang="en-US" dirty="0" smtClean="0"/>
              <a:t>Our work is based on [Thakur et al., Frontiers ’99]</a:t>
            </a:r>
          </a:p>
          <a:p>
            <a:pPr lvl="1"/>
            <a:r>
              <a:rPr lang="en-US" dirty="0" smtClean="0"/>
              <a:t>View-based collective I/O [Blas et al., </a:t>
            </a:r>
            <a:r>
              <a:rPr lang="en-US" dirty="0" err="1" smtClean="0"/>
              <a:t>CCGrid</a:t>
            </a:r>
            <a:r>
              <a:rPr lang="en-US" dirty="0" smtClean="0"/>
              <a:t> ’08]</a:t>
            </a:r>
          </a:p>
          <a:p>
            <a:pPr lvl="1"/>
            <a:r>
              <a:rPr lang="en-US" dirty="0" smtClean="0"/>
              <a:t>MPI collective I/O implementation for better research platform [Coloma et al., Cluster ’06]</a:t>
            </a:r>
          </a:p>
          <a:p>
            <a:pPr lvl="1"/>
            <a:r>
              <a:rPr lang="en-US" dirty="0" smtClean="0"/>
              <a:t>Collective I/O library with POSIX-like interfaces [Yu et al., IPDPS ’13]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7060"/>
            <a:ext cx="2895600" cy="365125"/>
          </a:xfr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</p:spTree>
    <p:extLst>
      <p:ext uri="{BB962C8B-B14F-4D97-AF65-F5344CB8AC3E}">
        <p14:creationId xmlns:p14="http://schemas.microsoft.com/office/powerpoint/2010/main" val="265138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0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Supports parallel I/O operations</a:t>
            </a:r>
          </a:p>
          <a:p>
            <a:r>
              <a:rPr lang="en-US" dirty="0" smtClean="0"/>
              <a:t>Has been included in the MPI standard since MPI 2.0</a:t>
            </a:r>
          </a:p>
          <a:p>
            <a:r>
              <a:rPr lang="en-US" dirty="0" smtClean="0"/>
              <a:t>Proposed many I/O optimizations to improve the I/O performance and to help </a:t>
            </a:r>
            <a:r>
              <a:rPr lang="en-US" dirty="0" smtClean="0"/>
              <a:t>application </a:t>
            </a:r>
            <a:r>
              <a:rPr lang="en-US" dirty="0" smtClean="0"/>
              <a:t>developers optimize their I/O use cases</a:t>
            </a:r>
          </a:p>
          <a:p>
            <a:pPr lvl="1"/>
            <a:r>
              <a:rPr lang="en-US" dirty="0" smtClean="0"/>
              <a:t>Blocking individual I/O</a:t>
            </a:r>
          </a:p>
          <a:p>
            <a:pPr lvl="1"/>
            <a:r>
              <a:rPr lang="en-US" dirty="0" smtClean="0"/>
              <a:t>Nonblocking individual I/O</a:t>
            </a:r>
          </a:p>
          <a:p>
            <a:pPr lvl="1"/>
            <a:r>
              <a:rPr lang="en-US" dirty="0" smtClean="0"/>
              <a:t>Collective I/O</a:t>
            </a:r>
          </a:p>
          <a:p>
            <a:pPr lvl="1"/>
            <a:r>
              <a:rPr lang="en-US" dirty="0" smtClean="0"/>
              <a:t>Restrictive nonblocking collective I/O</a:t>
            </a:r>
          </a:p>
          <a:p>
            <a:r>
              <a:rPr lang="en-US" dirty="0" smtClean="0"/>
              <a:t>Missing part?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General nonblocking </a:t>
            </a:r>
            <a:r>
              <a:rPr lang="en-US" dirty="0" smtClean="0">
                <a:solidFill>
                  <a:srgbClr val="3366FF"/>
                </a:solidFill>
              </a:rPr>
              <a:t>collective (NBC) </a:t>
            </a:r>
            <a:r>
              <a:rPr lang="en-US" dirty="0" smtClean="0">
                <a:solidFill>
                  <a:srgbClr val="3366FF"/>
                </a:solidFill>
              </a:rPr>
              <a:t>I/</a:t>
            </a:r>
            <a:r>
              <a:rPr lang="en-US" dirty="0" smtClean="0">
                <a:solidFill>
                  <a:srgbClr val="3366FF"/>
                </a:solidFill>
              </a:rPr>
              <a:t>O</a:t>
            </a:r>
          </a:p>
          <a:p>
            <a:pPr lvl="2"/>
            <a:r>
              <a:rPr lang="en-US" dirty="0" smtClean="0"/>
              <a:t>Proposed for the upcoming MPI 3.1 standard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i="1" dirty="0" smtClean="0"/>
          </a:p>
          <a:p>
            <a:r>
              <a:rPr lang="en-US" i="1" dirty="0" smtClean="0"/>
              <a:t>This paper presents </a:t>
            </a:r>
            <a:r>
              <a:rPr lang="en-US" i="1" dirty="0"/>
              <a:t>our initial work on the implementation of the MPI NBC I/O </a:t>
            </a:r>
            <a:r>
              <a:rPr lang="en-US" i="1" dirty="0" smtClean="0"/>
              <a:t>operations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dirty="0" smtClean="0"/>
              <a:t>Nonblocking collective (NBC) I/O operations</a:t>
            </a:r>
          </a:p>
          <a:p>
            <a:r>
              <a:rPr lang="en-US" dirty="0" smtClean="0"/>
              <a:t>Implementation of NBC I/O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Collective I/O in </a:t>
            </a:r>
            <a:r>
              <a:rPr lang="en-US" dirty="0" smtClean="0"/>
              <a:t>ROMIO</a:t>
            </a:r>
          </a:p>
          <a:p>
            <a:pPr lvl="1"/>
            <a:r>
              <a:rPr lang="en-US" dirty="0" smtClean="0"/>
              <a:t>State machine-based implementation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 </a:t>
            </a:r>
            <a:r>
              <a:rPr lang="en-US" dirty="0" smtClean="0"/>
              <a:t>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Collective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9133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current MPI standard provides </a:t>
            </a:r>
            <a:r>
              <a:rPr lang="en-US" i="1" dirty="0" smtClean="0"/>
              <a:t>split collective</a:t>
            </a:r>
            <a:r>
              <a:rPr lang="en-US" dirty="0" smtClean="0"/>
              <a:t> I/O routine to support NBC I/O</a:t>
            </a:r>
          </a:p>
          <a:p>
            <a:r>
              <a:rPr lang="en-US" dirty="0" smtClean="0"/>
              <a:t>A single collective operation is divided into two parts</a:t>
            </a:r>
          </a:p>
          <a:p>
            <a:pPr lvl="1"/>
            <a:r>
              <a:rPr lang="en-US" sz="2200" dirty="0" smtClean="0"/>
              <a:t>A begin routine and an end routine</a:t>
            </a:r>
          </a:p>
          <a:p>
            <a:pPr lvl="1"/>
            <a:r>
              <a:rPr lang="en-US" sz="2200" dirty="0" smtClean="0"/>
              <a:t>For example, </a:t>
            </a:r>
            <a:r>
              <a:rPr lang="en-US" sz="1900" b="1" dirty="0" err="1" smtClean="0">
                <a:latin typeface="Courier New"/>
                <a:cs typeface="Courier New"/>
              </a:rPr>
              <a:t>MPI_File_read_all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dirty="0" smtClean="0"/>
              <a:t>= </a:t>
            </a:r>
            <a:r>
              <a:rPr lang="en-US" sz="1900" b="1" dirty="0" err="1" smtClean="0">
                <a:latin typeface="Courier New"/>
                <a:cs typeface="Courier New"/>
              </a:rPr>
              <a:t>MPI_File_read_all_begin</a:t>
            </a:r>
            <a:r>
              <a:rPr lang="en-US" sz="1900" dirty="0" smtClean="0"/>
              <a:t> + </a:t>
            </a:r>
            <a:r>
              <a:rPr lang="en-US" sz="1900" b="1" dirty="0" err="1" smtClean="0">
                <a:latin typeface="Courier New"/>
                <a:cs typeface="Courier New"/>
              </a:rPr>
              <a:t>MPI_File_read_all_end</a:t>
            </a:r>
            <a:endParaRPr lang="en-US" sz="1900" b="1" dirty="0" smtClean="0">
              <a:latin typeface="Courier New"/>
              <a:cs typeface="Courier New"/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>
                <a:solidFill>
                  <a:srgbClr val="FF0000"/>
                </a:solidFill>
              </a:rPr>
              <a:t>most one active split collective operation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is possible on each file handle at any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user has to wait until the preceding operation is completed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7872" y="4114521"/>
            <a:ext cx="3460084" cy="2052228"/>
            <a:chOff x="938954" y="3628995"/>
            <a:chExt cx="3460084" cy="2052228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938954" y="3628995"/>
              <a:ext cx="2841001" cy="2052228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033906" y="3715455"/>
              <a:ext cx="2662670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MPI_File_read_all_begin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141645" y="4283058"/>
              <a:ext cx="2447192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MPI_File_read_all_end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33906" y="4620643"/>
              <a:ext cx="2662670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MPI_File_read_all_begin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141645" y="5210312"/>
              <a:ext cx="2447192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MPI_File_read_all_end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893771" y="4296006"/>
              <a:ext cx="505267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wait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2365241" y="4984349"/>
              <a:ext cx="0" cy="274320"/>
            </a:xfrm>
            <a:prstGeom prst="line">
              <a:avLst/>
            </a:prstGeom>
            <a:noFill/>
            <a:ln w="25400" cmpd="sng">
              <a:solidFill>
                <a:sysClr val="windowText" lastClr="00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578000" y="4469554"/>
              <a:ext cx="3157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1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93771" y="5197860"/>
              <a:ext cx="505267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wait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2365241" y="4056351"/>
              <a:ext cx="0" cy="274320"/>
            </a:xfrm>
            <a:prstGeom prst="line">
              <a:avLst/>
            </a:prstGeom>
            <a:noFill/>
            <a:ln w="25400" cmpd="sng">
              <a:solidFill>
                <a:sysClr val="windowText" lastClr="00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3588837" y="5381383"/>
              <a:ext cx="3157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1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97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6732348" y="1610738"/>
            <a:ext cx="0" cy="656248"/>
          </a:xfrm>
          <a:prstGeom prst="line">
            <a:avLst/>
          </a:prstGeom>
          <a:noFill/>
          <a:ln w="25400" cmpd="sng">
            <a:solidFill>
              <a:sysClr val="windowText" lastClr="0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Limitation of Split Collective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685"/>
            <a:ext cx="8229600" cy="3538674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err="1" smtClean="0">
                <a:latin typeface="Courier New"/>
                <a:cs typeface="Courier New"/>
              </a:rPr>
              <a:t>MPI_Request</a:t>
            </a:r>
            <a:r>
              <a:rPr lang="en-US" dirty="0" smtClean="0"/>
              <a:t> is not used in split collective I/O routines</a:t>
            </a:r>
          </a:p>
          <a:p>
            <a:pPr lvl="1"/>
            <a:r>
              <a:rPr lang="en-US" sz="2200" b="1" dirty="0" err="1" smtClean="0">
                <a:latin typeface="Courier New"/>
                <a:cs typeface="Courier New"/>
              </a:rPr>
              <a:t>MPI_Test</a:t>
            </a:r>
            <a:r>
              <a:rPr lang="en-US" sz="2200" dirty="0" smtClean="0"/>
              <a:t> </a:t>
            </a:r>
            <a:r>
              <a:rPr lang="en-US" dirty="0" smtClean="0"/>
              <a:t>cannot be used</a:t>
            </a:r>
          </a:p>
          <a:p>
            <a:pPr lvl="1"/>
            <a:r>
              <a:rPr lang="en-US" dirty="0" smtClean="0"/>
              <a:t>May be difficult to implement efficiently if collective I/O algorithms require more than two steps </a:t>
            </a:r>
          </a:p>
          <a:p>
            <a:r>
              <a:rPr lang="en-US" dirty="0" smtClean="0"/>
              <a:t>Example: ROMIO</a:t>
            </a:r>
          </a:p>
          <a:p>
            <a:pPr lvl="1"/>
            <a:r>
              <a:rPr lang="en-US" dirty="0" smtClean="0"/>
              <a:t>A widely used MPI I/O implementation</a:t>
            </a:r>
          </a:p>
          <a:p>
            <a:pPr lvl="1"/>
            <a:r>
              <a:rPr lang="en-US" dirty="0" smtClean="0"/>
              <a:t>Does not provide a true immediate return implementation of split collective I/O routines</a:t>
            </a:r>
          </a:p>
          <a:p>
            <a:pPr lvl="1"/>
            <a:r>
              <a:rPr lang="en-US" dirty="0" smtClean="0"/>
              <a:t>Performs all I/O in the “begin” step and only a small amount of bookkeeping in the “end” step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Cannot overlap computation and split collective I/O operations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66252" y="1241406"/>
            <a:ext cx="338349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MPI_File_read_all_begin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54602" y="2160859"/>
            <a:ext cx="310854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MPI_File_read_all_end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78144" y="1731414"/>
            <a:ext cx="1708408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computation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3001" y="1241406"/>
            <a:ext cx="4095893" cy="4616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chemeClr val="accent3"/>
                </a:solidFill>
                <a:cs typeface="Courier New"/>
              </a:rPr>
              <a:t>Overlap I/O and computation?</a:t>
            </a:r>
            <a:endParaRPr lang="en-US" sz="2400" b="1" dirty="0">
              <a:solidFill>
                <a:schemeClr val="accent3"/>
              </a:solidFill>
              <a:cs typeface="Courier New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7060"/>
            <a:ext cx="2895600" cy="365125"/>
          </a:xfr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PPMM 2015</a:t>
            </a:r>
          </a:p>
        </p:txBody>
      </p:sp>
    </p:spTree>
    <p:extLst>
      <p:ext uri="{BB962C8B-B14F-4D97-AF65-F5344CB8AC3E}">
        <p14:creationId xmlns:p14="http://schemas.microsoft.com/office/powerpoint/2010/main" val="20125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NBC I/O Proposal for MPI 3.1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upcoming MPI 3.1 standard will include immediate nonblocking versions of collective I/O operations for individual file pointers and explicit offsets</a:t>
            </a:r>
          </a:p>
          <a:p>
            <a:pPr lvl="1"/>
            <a:r>
              <a:rPr lang="en-US" sz="2000" b="1" dirty="0" err="1">
                <a:latin typeface="Courier New"/>
                <a:cs typeface="Courier New"/>
              </a:rPr>
              <a:t>MPI_File_iread_all</a:t>
            </a:r>
            <a:r>
              <a:rPr lang="en-US" sz="2000" b="1" dirty="0">
                <a:latin typeface="Courier New"/>
                <a:cs typeface="Courier New"/>
              </a:rPr>
              <a:t>(..., </a:t>
            </a:r>
            <a:r>
              <a:rPr lang="en-US" sz="2000" b="1" dirty="0" err="1">
                <a:latin typeface="Courier New"/>
                <a:cs typeface="Courier New"/>
              </a:rPr>
              <a:t>MPI_Request</a:t>
            </a:r>
            <a:r>
              <a:rPr lang="en-US" sz="2000" b="1" dirty="0">
                <a:latin typeface="Courier New"/>
                <a:cs typeface="Courier New"/>
              </a:rPr>
              <a:t> *</a:t>
            </a:r>
            <a:r>
              <a:rPr lang="en-US" sz="2000" b="1" dirty="0" err="1">
                <a:latin typeface="Courier New"/>
                <a:cs typeface="Courier New"/>
              </a:rPr>
              <a:t>req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000" b="1" dirty="0" err="1">
                <a:latin typeface="Courier New"/>
                <a:cs typeface="Courier New"/>
              </a:rPr>
              <a:t>MPI_File_iwrite_all</a:t>
            </a:r>
            <a:r>
              <a:rPr lang="en-US" sz="2000" b="1" dirty="0">
                <a:latin typeface="Courier New"/>
                <a:cs typeface="Courier New"/>
              </a:rPr>
              <a:t>(..., </a:t>
            </a:r>
            <a:r>
              <a:rPr lang="en-US" sz="2000" b="1" dirty="0" err="1">
                <a:latin typeface="Courier New"/>
                <a:cs typeface="Courier New"/>
              </a:rPr>
              <a:t>MPI_Request</a:t>
            </a:r>
            <a:r>
              <a:rPr lang="en-US" sz="2000" b="1" dirty="0">
                <a:latin typeface="Courier New"/>
                <a:cs typeface="Courier New"/>
              </a:rPr>
              <a:t> *</a:t>
            </a:r>
            <a:r>
              <a:rPr lang="en-US" sz="2000" b="1" dirty="0" err="1">
                <a:latin typeface="Courier New"/>
                <a:cs typeface="Courier New"/>
              </a:rPr>
              <a:t>req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000" b="1" dirty="0" err="1">
                <a:latin typeface="Courier New"/>
                <a:cs typeface="Courier New"/>
              </a:rPr>
              <a:t>MPI_File_iread_at_all</a:t>
            </a:r>
            <a:r>
              <a:rPr lang="en-US" sz="2000" b="1" dirty="0">
                <a:latin typeface="Courier New"/>
                <a:cs typeface="Courier New"/>
              </a:rPr>
              <a:t>(..., </a:t>
            </a:r>
            <a:r>
              <a:rPr lang="en-US" sz="2000" b="1" dirty="0" err="1">
                <a:latin typeface="Courier New"/>
                <a:cs typeface="Courier New"/>
              </a:rPr>
              <a:t>MPI_Request</a:t>
            </a:r>
            <a:r>
              <a:rPr lang="en-US" sz="2000" b="1" dirty="0">
                <a:latin typeface="Courier New"/>
                <a:cs typeface="Courier New"/>
              </a:rPr>
              <a:t> *</a:t>
            </a:r>
            <a:r>
              <a:rPr lang="en-US" sz="2000" b="1" dirty="0" err="1">
                <a:latin typeface="Courier New"/>
                <a:cs typeface="Courier New"/>
              </a:rPr>
              <a:t>req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000" b="1" dirty="0" err="1">
                <a:latin typeface="Courier New"/>
                <a:cs typeface="Courier New"/>
              </a:rPr>
              <a:t>MPI_File_iwrite_at_all</a:t>
            </a:r>
            <a:r>
              <a:rPr lang="en-US" sz="2000" b="1" dirty="0">
                <a:latin typeface="Courier New"/>
                <a:cs typeface="Courier New"/>
              </a:rPr>
              <a:t>(..., </a:t>
            </a:r>
            <a:r>
              <a:rPr lang="en-US" sz="2000" b="1" dirty="0" err="1">
                <a:latin typeface="Courier New"/>
                <a:cs typeface="Courier New"/>
              </a:rPr>
              <a:t>MPI_Request</a:t>
            </a:r>
            <a:r>
              <a:rPr lang="en-US" sz="2000" b="1" dirty="0">
                <a:latin typeface="Courier New"/>
                <a:cs typeface="Courier New"/>
              </a:rPr>
              <a:t> *</a:t>
            </a:r>
            <a:r>
              <a:rPr lang="en-US" sz="2000" b="1" dirty="0" err="1">
                <a:latin typeface="Courier New"/>
                <a:cs typeface="Courier New"/>
              </a:rPr>
              <a:t>req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These will replace the current split collective I/O routines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02063"/>
          </a:xfrm>
        </p:spPr>
        <p:txBody>
          <a:bodyPr/>
          <a:lstStyle/>
          <a:p>
            <a:r>
              <a:rPr lang="en-US" dirty="0" smtClean="0"/>
              <a:t>Provide benefits of both collective I/O operations and nonblocking operations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Enable different collective I/O operations to be overlapped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51620" y="4245063"/>
            <a:ext cx="3916936" cy="1900089"/>
            <a:chOff x="2651620" y="4245063"/>
            <a:chExt cx="3916936" cy="1900089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2651620" y="4245063"/>
              <a:ext cx="2465907" cy="1900089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2808121" y="4321413"/>
              <a:ext cx="2123974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MPI_File_iread_all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808121" y="4647279"/>
              <a:ext cx="2123974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MPI_File_iread_all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185209" y="5761649"/>
              <a:ext cx="1369799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MPI_Waitall</a:t>
              </a:r>
              <a:endParaRPr lang="en-US" sz="14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3882559" y="5049334"/>
              <a:ext cx="0" cy="731520"/>
            </a:xfrm>
            <a:prstGeom prst="line">
              <a:avLst/>
            </a:prstGeom>
            <a:noFill/>
            <a:ln w="25400" cmpd="sng">
              <a:solidFill>
                <a:sysClr val="windowText" lastClr="00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5286246" y="4528687"/>
              <a:ext cx="1282310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multiple posts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4873255" y="4707480"/>
              <a:ext cx="4114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1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5290057" y="5747486"/>
              <a:ext cx="733444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wait all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4873255" y="5930762"/>
              <a:ext cx="4114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10000"/>
                </a:srgb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2682789" y="2439268"/>
            <a:ext cx="0" cy="656248"/>
          </a:xfrm>
          <a:prstGeom prst="line">
            <a:avLst/>
          </a:prstGeom>
          <a:noFill/>
          <a:ln w="25400" cmpd="sng">
            <a:solidFill>
              <a:sysClr val="windowText" lastClr="00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475868" y="2069936"/>
            <a:ext cx="24138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MPI_File_iread_all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795094" y="3095516"/>
            <a:ext cx="179818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MPI_Test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/Wait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913237" y="2559944"/>
            <a:ext cx="1539103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computation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812780" y="2131727"/>
            <a:ext cx="306496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3366FF"/>
                </a:solidFill>
                <a:cs typeface="Courier New"/>
              </a:rPr>
              <a:t>Overlapping I/O and computation</a:t>
            </a:r>
            <a:endParaRPr lang="en-US" sz="1600" b="1" dirty="0">
              <a:solidFill>
                <a:srgbClr val="3366FF"/>
              </a:solidFill>
              <a:cs typeface="Courier New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527665" y="3066918"/>
            <a:ext cx="362150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cs typeface="Courier New"/>
              </a:rPr>
              <a:t>Optimized performance of collective I/O</a:t>
            </a:r>
            <a:endParaRPr lang="en-US" sz="1600" b="1" dirty="0">
              <a:solidFill>
                <a:srgbClr val="FF0000"/>
              </a:solidFill>
              <a:cs typeface="Courier New"/>
            </a:endParaRPr>
          </a:p>
        </p:txBody>
      </p:sp>
      <p:sp>
        <p:nvSpPr>
          <p:cNvPr id="31" name="Plus 30"/>
          <p:cNvSpPr/>
          <p:nvPr/>
        </p:nvSpPr>
        <p:spPr>
          <a:xfrm>
            <a:off x="6092848" y="2595372"/>
            <a:ext cx="480407" cy="42907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I/O in ROMIO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using a generalized version of the extended two-phase method</a:t>
            </a:r>
          </a:p>
          <a:p>
            <a:pPr lvl="1"/>
            <a:r>
              <a:rPr lang="en-US" dirty="0" smtClean="0"/>
              <a:t>Any noncontiguous I/O requests can be handled</a:t>
            </a:r>
          </a:p>
          <a:p>
            <a:r>
              <a:rPr lang="en-US" dirty="0" smtClean="0"/>
              <a:t>Two-phase I/O method</a:t>
            </a:r>
          </a:p>
          <a:p>
            <a:pPr lvl="1"/>
            <a:r>
              <a:rPr lang="en-US" dirty="0" smtClean="0"/>
              <a:t>Basically splits a collective I/O operation into two phases</a:t>
            </a:r>
          </a:p>
          <a:p>
            <a:pPr lvl="2"/>
            <a:r>
              <a:rPr lang="en-US" dirty="0" smtClean="0"/>
              <a:t>Example of the write operation</a:t>
            </a:r>
          </a:p>
          <a:p>
            <a:pPr lvl="2"/>
            <a:r>
              <a:rPr lang="en-US" dirty="0" smtClean="0"/>
              <a:t>In the first phase, each process sends </a:t>
            </a:r>
            <a:r>
              <a:rPr lang="en-US" dirty="0"/>
              <a:t>its noncontiguous </a:t>
            </a:r>
            <a:r>
              <a:rPr lang="en-US" dirty="0" smtClean="0"/>
              <a:t>data to </a:t>
            </a:r>
            <a:r>
              <a:rPr lang="en-US" dirty="0"/>
              <a:t>other processes in order for each process to rearrange the data for a large contiguous region in a file</a:t>
            </a:r>
          </a:p>
          <a:p>
            <a:pPr lvl="2"/>
            <a:r>
              <a:rPr lang="en-US" dirty="0" smtClean="0"/>
              <a:t>In the second phase, each process writes </a:t>
            </a:r>
            <a:r>
              <a:rPr lang="en-US" dirty="0"/>
              <a:t>a big contiguous regions of a file with collected data</a:t>
            </a:r>
            <a:endParaRPr lang="en-US" dirty="0" smtClean="0"/>
          </a:p>
          <a:p>
            <a:pPr lvl="1"/>
            <a:r>
              <a:rPr lang="en-US" i="1" dirty="0" smtClean="0"/>
              <a:t>Combine a large number of noncontiguous requests into a small number of contiguous I/O operations</a:t>
            </a:r>
          </a:p>
          <a:p>
            <a:pPr lvl="2"/>
            <a:r>
              <a:rPr lang="en-US" dirty="0" smtClean="0"/>
              <a:t>Can improve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PPMM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60000"/>
              <a:lumOff val="4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74018</TotalTime>
  <Words>2826</Words>
  <Application>Microsoft Macintosh PowerPoint</Application>
  <PresentationFormat>On-screen Show (4:3)</PresentationFormat>
  <Paragraphs>493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Argonne</vt:lpstr>
      <vt:lpstr>Implementation and Evaluation of MPI Nonblocking Collective I/O</vt:lpstr>
      <vt:lpstr>File I/O in HPC</vt:lpstr>
      <vt:lpstr>MPI I/O</vt:lpstr>
      <vt:lpstr>Outline</vt:lpstr>
      <vt:lpstr>Split Collective I/O</vt:lpstr>
      <vt:lpstr>Another Limitation of Split Collective I/O</vt:lpstr>
      <vt:lpstr>NBC I/O Proposal for MPI 3.1 Standard</vt:lpstr>
      <vt:lpstr>Implications for Applications</vt:lpstr>
      <vt:lpstr>Collective I/O in ROMIO</vt:lpstr>
      <vt:lpstr>Example: Collective File Write in ROMIO</vt:lpstr>
      <vt:lpstr>Example: Collective File Write in ROMIO</vt:lpstr>
      <vt:lpstr>Implementation of NBC I/O Operations</vt:lpstr>
      <vt:lpstr>Extended Generalized Request</vt:lpstr>
      <vt:lpstr>Using the Extended Generalized Request</vt:lpstr>
      <vt:lpstr>State Machine-Based Implementation (1/3)</vt:lpstr>
      <vt:lpstr>State Machine-Based Implementation (2/3)</vt:lpstr>
      <vt:lpstr>State Machine-Based Implementation (3/3)</vt:lpstr>
      <vt:lpstr>Progress of NBC I/O Operations</vt:lpstr>
      <vt:lpstr>Evaluation Methodology</vt:lpstr>
      <vt:lpstr>I/O Bandwidth</vt:lpstr>
      <vt:lpstr>I/O Bandwidth (cont’d)</vt:lpstr>
      <vt:lpstr>Overlapping I/O and Computation</vt:lpstr>
      <vt:lpstr>Overlapping I/O and Computation (cont’d)</vt:lpstr>
      <vt:lpstr>Overlapping Multiple I/O Operations</vt:lpstr>
      <vt:lpstr>Conclusions and Future Work</vt:lpstr>
      <vt:lpstr>Acknowledgment</vt:lpstr>
      <vt:lpstr>Q&amp;A</vt:lpstr>
      <vt:lpstr>Related Work</vt:lpstr>
    </vt:vector>
  </TitlesOfParts>
  <Manager/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Evaluation of MPI Nonblocking Collective I/O</dc:title>
  <dc:subject/>
  <dc:creator>Sangmin Seo</dc:creator>
  <cp:keywords/>
  <dc:description/>
  <cp:lastModifiedBy>Sangmin Seo</cp:lastModifiedBy>
  <cp:revision>1782</cp:revision>
  <cp:lastPrinted>2014-07-28T13:03:47Z</cp:lastPrinted>
  <dcterms:created xsi:type="dcterms:W3CDTF">2011-10-25T22:55:32Z</dcterms:created>
  <dcterms:modified xsi:type="dcterms:W3CDTF">2015-05-04T03:50:54Z</dcterms:modified>
  <cp:category/>
</cp:coreProperties>
</file>