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5" r:id="rId3"/>
    <p:sldId id="257" r:id="rId4"/>
    <p:sldId id="316" r:id="rId5"/>
    <p:sldId id="295" r:id="rId6"/>
    <p:sldId id="296" r:id="rId7"/>
    <p:sldId id="297" r:id="rId8"/>
    <p:sldId id="318" r:id="rId9"/>
    <p:sldId id="298" r:id="rId10"/>
    <p:sldId id="299" r:id="rId11"/>
    <p:sldId id="300" r:id="rId12"/>
    <p:sldId id="301" r:id="rId13"/>
    <p:sldId id="302" r:id="rId14"/>
    <p:sldId id="303" r:id="rId15"/>
    <p:sldId id="317" r:id="rId16"/>
    <p:sldId id="304" r:id="rId17"/>
    <p:sldId id="305" r:id="rId18"/>
    <p:sldId id="306" r:id="rId19"/>
    <p:sldId id="320" r:id="rId20"/>
    <p:sldId id="307" r:id="rId21"/>
    <p:sldId id="321" r:id="rId22"/>
    <p:sldId id="319" r:id="rId23"/>
    <p:sldId id="310" r:id="rId24"/>
    <p:sldId id="311" r:id="rId25"/>
    <p:sldId id="312" r:id="rId26"/>
    <p:sldId id="313" r:id="rId27"/>
    <p:sldId id="314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BFB"/>
    <a:srgbClr val="C9E9FB"/>
    <a:srgbClr val="C6EAFE"/>
    <a:srgbClr val="D2EAF2"/>
    <a:srgbClr val="BED6E8"/>
    <a:srgbClr val="6FA5CD"/>
    <a:srgbClr val="71BCCB"/>
    <a:srgbClr val="7296CA"/>
    <a:srgbClr val="7C9DCE"/>
    <a:srgbClr val="527EB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45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tpds\tsubam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tpds\tsubam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P2P!$AC$3</c:f>
              <c:strCache>
                <c:ptCount val="1"/>
                <c:pt idx="0">
                  <c:v>1 ppn</c:v>
                </c:pt>
              </c:strCache>
            </c:strRef>
          </c:tx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P2P!$AC$4:$AC$24</c:f>
              <c:numCache>
                <c:formatCode>General</c:formatCode>
                <c:ptCount val="21"/>
                <c:pt idx="0">
                  <c:v>1869.7183</c:v>
                </c:pt>
                <c:pt idx="1">
                  <c:v>2053.2006699999993</c:v>
                </c:pt>
                <c:pt idx="2">
                  <c:v>2016.4165700000003</c:v>
                </c:pt>
                <c:pt idx="3">
                  <c:v>2023.3319999999999</c:v>
                </c:pt>
                <c:pt idx="4">
                  <c:v>2083.96441</c:v>
                </c:pt>
                <c:pt idx="5">
                  <c:v>2027.22846</c:v>
                </c:pt>
                <c:pt idx="6">
                  <c:v>1949.7763299999999</c:v>
                </c:pt>
                <c:pt idx="7">
                  <c:v>1765.2678500000004</c:v>
                </c:pt>
                <c:pt idx="8">
                  <c:v>1531.2918199999999</c:v>
                </c:pt>
                <c:pt idx="9">
                  <c:v>1483.5196100000001</c:v>
                </c:pt>
                <c:pt idx="10">
                  <c:v>1294.3822199999997</c:v>
                </c:pt>
                <c:pt idx="11">
                  <c:v>828.10832999999991</c:v>
                </c:pt>
                <c:pt idx="12">
                  <c:v>492.40659999999986</c:v>
                </c:pt>
                <c:pt idx="13">
                  <c:v>276.28469999999999</c:v>
                </c:pt>
                <c:pt idx="14">
                  <c:v>144.29040000000001</c:v>
                </c:pt>
                <c:pt idx="15">
                  <c:v>73.549330000000012</c:v>
                </c:pt>
                <c:pt idx="16">
                  <c:v>37.127320000000012</c:v>
                </c:pt>
                <c:pt idx="17">
                  <c:v>18.83211</c:v>
                </c:pt>
                <c:pt idx="18">
                  <c:v>9.3234900000000032</c:v>
                </c:pt>
                <c:pt idx="19">
                  <c:v>4.6449999999999987</c:v>
                </c:pt>
                <c:pt idx="20">
                  <c:v>2.3292799999999998</c:v>
                </c:pt>
              </c:numCache>
            </c:numRef>
          </c:yVal>
        </c:ser>
        <c:ser>
          <c:idx val="1"/>
          <c:order val="1"/>
          <c:tx>
            <c:strRef>
              <c:f>P2P!$AD$3</c:f>
              <c:strCache>
                <c:ptCount val="1"/>
                <c:pt idx="0">
                  <c:v>2 ppn</c:v>
                </c:pt>
              </c:strCache>
            </c:strRef>
          </c:tx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P2P!$AD$4:$AD$24</c:f>
              <c:numCache>
                <c:formatCode>General</c:formatCode>
                <c:ptCount val="21"/>
                <c:pt idx="0">
                  <c:v>2601.7490299999995</c:v>
                </c:pt>
                <c:pt idx="1">
                  <c:v>2601.5914299999999</c:v>
                </c:pt>
                <c:pt idx="2">
                  <c:v>2828.1295999999998</c:v>
                </c:pt>
                <c:pt idx="3">
                  <c:v>2681.5724300000002</c:v>
                </c:pt>
                <c:pt idx="4">
                  <c:v>2446.2433500000002</c:v>
                </c:pt>
                <c:pt idx="5">
                  <c:v>2488.1052599999998</c:v>
                </c:pt>
                <c:pt idx="6">
                  <c:v>2504.03289</c:v>
                </c:pt>
                <c:pt idx="7">
                  <c:v>2381.0662499999994</c:v>
                </c:pt>
                <c:pt idx="8">
                  <c:v>2386.6232999999997</c:v>
                </c:pt>
                <c:pt idx="9">
                  <c:v>2415.5628099999994</c:v>
                </c:pt>
                <c:pt idx="10">
                  <c:v>2211.6434199999999</c:v>
                </c:pt>
                <c:pt idx="11">
                  <c:v>1079.51181</c:v>
                </c:pt>
                <c:pt idx="12">
                  <c:v>669.66768999999988</c:v>
                </c:pt>
                <c:pt idx="13">
                  <c:v>364.76668999999993</c:v>
                </c:pt>
                <c:pt idx="14">
                  <c:v>187.43202000000002</c:v>
                </c:pt>
                <c:pt idx="15">
                  <c:v>94.699029999999993</c:v>
                </c:pt>
                <c:pt idx="16">
                  <c:v>47.057510000000001</c:v>
                </c:pt>
                <c:pt idx="17">
                  <c:v>22.419560000000001</c:v>
                </c:pt>
                <c:pt idx="18">
                  <c:v>10.503070000000001</c:v>
                </c:pt>
                <c:pt idx="19">
                  <c:v>4.9362400000000006</c:v>
                </c:pt>
                <c:pt idx="20">
                  <c:v>2.3750199999999997</c:v>
                </c:pt>
              </c:numCache>
            </c:numRef>
          </c:yVal>
        </c:ser>
        <c:ser>
          <c:idx val="2"/>
          <c:order val="2"/>
          <c:tx>
            <c:strRef>
              <c:f>P2P!$AE$3</c:f>
              <c:strCache>
                <c:ptCount val="1"/>
                <c:pt idx="0">
                  <c:v>4 ppn</c:v>
                </c:pt>
              </c:strCache>
            </c:strRef>
          </c:tx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P2P!$AE$4:$AE$24</c:f>
              <c:numCache>
                <c:formatCode>General</c:formatCode>
                <c:ptCount val="21"/>
                <c:pt idx="0">
                  <c:v>2548.7907500000001</c:v>
                </c:pt>
                <c:pt idx="1">
                  <c:v>2438.5765299999998</c:v>
                </c:pt>
                <c:pt idx="2">
                  <c:v>2717.9724799999999</c:v>
                </c:pt>
                <c:pt idx="3">
                  <c:v>2566.64194</c:v>
                </c:pt>
                <c:pt idx="4">
                  <c:v>2238.6236099999992</c:v>
                </c:pt>
                <c:pt idx="5">
                  <c:v>2334.8621699999999</c:v>
                </c:pt>
                <c:pt idx="6">
                  <c:v>2405.73308</c:v>
                </c:pt>
                <c:pt idx="7">
                  <c:v>2178.7597400000004</c:v>
                </c:pt>
                <c:pt idx="8">
                  <c:v>2124.67</c:v>
                </c:pt>
                <c:pt idx="9">
                  <c:v>2180.18091</c:v>
                </c:pt>
                <c:pt idx="10">
                  <c:v>2035.8334499999996</c:v>
                </c:pt>
                <c:pt idx="11">
                  <c:v>968.64177000000018</c:v>
                </c:pt>
                <c:pt idx="12">
                  <c:v>594.20090000000005</c:v>
                </c:pt>
                <c:pt idx="13">
                  <c:v>329.90196999999989</c:v>
                </c:pt>
                <c:pt idx="14">
                  <c:v>172.30181000000002</c:v>
                </c:pt>
                <c:pt idx="15">
                  <c:v>86.746950000000012</c:v>
                </c:pt>
                <c:pt idx="16">
                  <c:v>41.801779999999994</c:v>
                </c:pt>
                <c:pt idx="17">
                  <c:v>19.304810000000003</c:v>
                </c:pt>
                <c:pt idx="18">
                  <c:v>8.7589799999999993</c:v>
                </c:pt>
                <c:pt idx="19">
                  <c:v>4.1511400000000007</c:v>
                </c:pt>
                <c:pt idx="20">
                  <c:v>2.0240299999999998</c:v>
                </c:pt>
              </c:numCache>
            </c:numRef>
          </c:yVal>
        </c:ser>
        <c:ser>
          <c:idx val="3"/>
          <c:order val="3"/>
          <c:tx>
            <c:strRef>
              <c:f>P2P!$AF$3</c:f>
              <c:strCache>
                <c:ptCount val="1"/>
                <c:pt idx="0">
                  <c:v>8 ppn</c:v>
                </c:pt>
              </c:strCache>
            </c:strRef>
          </c:tx>
          <c:spPr>
            <a:ln>
              <a:solidFill>
                <a:srgbClr val="01665E"/>
              </a:solidFill>
            </a:ln>
          </c:spPr>
          <c:marker>
            <c:spPr>
              <a:solidFill>
                <a:srgbClr val="1F497D"/>
              </a:solidFill>
              <a:ln>
                <a:solidFill>
                  <a:srgbClr val="01665E"/>
                </a:solidFill>
              </a:ln>
            </c:spPr>
          </c:marker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P2P!$AF$4:$AF$24</c:f>
              <c:numCache>
                <c:formatCode>General</c:formatCode>
                <c:ptCount val="21"/>
                <c:pt idx="0">
                  <c:v>2537.6693399999999</c:v>
                </c:pt>
                <c:pt idx="1">
                  <c:v>2397.3872999999999</c:v>
                </c:pt>
                <c:pt idx="2">
                  <c:v>2673.1003900000001</c:v>
                </c:pt>
                <c:pt idx="3">
                  <c:v>2512.9461099999999</c:v>
                </c:pt>
                <c:pt idx="4">
                  <c:v>2178.6892900000003</c:v>
                </c:pt>
                <c:pt idx="5">
                  <c:v>2252.58061</c:v>
                </c:pt>
                <c:pt idx="6">
                  <c:v>2333.9470499999998</c:v>
                </c:pt>
                <c:pt idx="7">
                  <c:v>2111.1468499999996</c:v>
                </c:pt>
                <c:pt idx="8">
                  <c:v>2044.42544</c:v>
                </c:pt>
                <c:pt idx="9">
                  <c:v>2091.7260699999997</c:v>
                </c:pt>
                <c:pt idx="10">
                  <c:v>1866.1194799999998</c:v>
                </c:pt>
                <c:pt idx="11">
                  <c:v>904.07206999999983</c:v>
                </c:pt>
                <c:pt idx="12">
                  <c:v>544.58099000000004</c:v>
                </c:pt>
                <c:pt idx="13">
                  <c:v>298.50402000000008</c:v>
                </c:pt>
                <c:pt idx="14">
                  <c:v>155.27235999999999</c:v>
                </c:pt>
                <c:pt idx="15">
                  <c:v>78.290909999999997</c:v>
                </c:pt>
                <c:pt idx="16">
                  <c:v>38.332280000000004</c:v>
                </c:pt>
                <c:pt idx="17">
                  <c:v>17.765839999999997</c:v>
                </c:pt>
                <c:pt idx="18">
                  <c:v>8.1089300000000009</c:v>
                </c:pt>
                <c:pt idx="19">
                  <c:v>3.8958999999999997</c:v>
                </c:pt>
                <c:pt idx="20">
                  <c:v>1.9169200000000002</c:v>
                </c:pt>
              </c:numCache>
            </c:numRef>
          </c:yVal>
        </c:ser>
        <c:axId val="86212608"/>
        <c:axId val="86214912"/>
      </c:scatterChart>
      <c:valAx>
        <c:axId val="8621260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</a:t>
                </a:r>
                <a:r>
                  <a:rPr lang="en-US" baseline="0"/>
                  <a:t> Size [Bytes]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6214912"/>
        <c:crossesAt val="0.1"/>
        <c:crossBetween val="midCat"/>
      </c:valAx>
      <c:valAx>
        <c:axId val="86214912"/>
        <c:scaling>
          <c:logBase val="2"/>
          <c:orientation val="minMax"/>
          <c:min val="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Message Rate [10</a:t>
                </a:r>
                <a:r>
                  <a:rPr lang="en-US" baseline="30000"/>
                  <a:t>3 </a:t>
                </a:r>
                <a:r>
                  <a:rPr lang="en-US" baseline="0"/>
                  <a:t>msgs/s]</a:t>
                </a:r>
                <a:endParaRPr lang="en-US"/>
              </a:p>
            </c:rich>
          </c:tx>
          <c:layout/>
        </c:title>
        <c:numFmt formatCode="General" sourceLinked="0"/>
        <c:tickLblPos val="nextTo"/>
        <c:crossAx val="862126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457603346456693"/>
          <c:y val="0.449472878390202"/>
          <c:w val="0.22003472222222223"/>
          <c:h val="0.26772090988626684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3"/>
          <c:order val="0"/>
          <c:tx>
            <c:v>Single</c:v>
          </c:tx>
          <c:spPr>
            <a:ln>
              <a:solidFill>
                <a:srgbClr val="01665E"/>
              </a:solidFill>
            </a:ln>
          </c:spPr>
          <c:marker>
            <c:spPr>
              <a:solidFill>
                <a:srgbClr val="1F497D"/>
              </a:solidFill>
              <a:ln>
                <a:solidFill>
                  <a:srgbClr val="01665E"/>
                </a:solidFill>
              </a:ln>
            </c:spPr>
          </c:marker>
          <c:xVal>
            <c:numRef>
              <c:f>Pt2Pt!$A$82:$A$104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</c:numCache>
            </c:numRef>
          </c:xVal>
          <c:yVal>
            <c:numRef>
              <c:f>Pt2Pt!$E$82:$E$104</c:f>
              <c:numCache>
                <c:formatCode>General</c:formatCode>
                <c:ptCount val="23"/>
                <c:pt idx="0">
                  <c:v>2.77</c:v>
                </c:pt>
                <c:pt idx="1">
                  <c:v>2.79</c:v>
                </c:pt>
                <c:pt idx="2">
                  <c:v>2.82</c:v>
                </c:pt>
                <c:pt idx="3">
                  <c:v>2.8</c:v>
                </c:pt>
                <c:pt idx="4">
                  <c:v>2.82</c:v>
                </c:pt>
                <c:pt idx="5">
                  <c:v>2.84</c:v>
                </c:pt>
                <c:pt idx="6">
                  <c:v>2.9299999999999997</c:v>
                </c:pt>
                <c:pt idx="7">
                  <c:v>3.12</c:v>
                </c:pt>
                <c:pt idx="8">
                  <c:v>4.13</c:v>
                </c:pt>
                <c:pt idx="9">
                  <c:v>4.4700000000000024</c:v>
                </c:pt>
                <c:pt idx="10">
                  <c:v>5.1899999999999995</c:v>
                </c:pt>
                <c:pt idx="11">
                  <c:v>6.7</c:v>
                </c:pt>
                <c:pt idx="12">
                  <c:v>11.04</c:v>
                </c:pt>
                <c:pt idx="13">
                  <c:v>14.92</c:v>
                </c:pt>
                <c:pt idx="14">
                  <c:v>21.630000000000017</c:v>
                </c:pt>
                <c:pt idx="15">
                  <c:v>36.220000000000013</c:v>
                </c:pt>
                <c:pt idx="16">
                  <c:v>63.760000000000012</c:v>
                </c:pt>
                <c:pt idx="17">
                  <c:v>98.679999999999978</c:v>
                </c:pt>
                <c:pt idx="18">
                  <c:v>171.49</c:v>
                </c:pt>
                <c:pt idx="19">
                  <c:v>292.12</c:v>
                </c:pt>
                <c:pt idx="20">
                  <c:v>551.24</c:v>
                </c:pt>
                <c:pt idx="21">
                  <c:v>1058.8899999999999</c:v>
                </c:pt>
                <c:pt idx="22">
                  <c:v>2086.25</c:v>
                </c:pt>
              </c:numCache>
            </c:numRef>
          </c:yVal>
        </c:ser>
        <c:ser>
          <c:idx val="0"/>
          <c:order val="1"/>
          <c:tx>
            <c:v>Mutex</c:v>
          </c:tx>
          <c:xVal>
            <c:numRef>
              <c:f>Pt2Pt!$A$82:$A$104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</c:numCache>
            </c:numRef>
          </c:xVal>
          <c:yVal>
            <c:numRef>
              <c:f>Pt2Pt!$B$82:$B$104</c:f>
              <c:numCache>
                <c:formatCode>General</c:formatCode>
                <c:ptCount val="23"/>
                <c:pt idx="0">
                  <c:v>38.03</c:v>
                </c:pt>
                <c:pt idx="1">
                  <c:v>37.89</c:v>
                </c:pt>
                <c:pt idx="2">
                  <c:v>37.690000000000012</c:v>
                </c:pt>
                <c:pt idx="3">
                  <c:v>38.08</c:v>
                </c:pt>
                <c:pt idx="4">
                  <c:v>36.770000000000003</c:v>
                </c:pt>
                <c:pt idx="5">
                  <c:v>36.590000000000003</c:v>
                </c:pt>
                <c:pt idx="6">
                  <c:v>37.020000000000003</c:v>
                </c:pt>
                <c:pt idx="7">
                  <c:v>36.910000000000004</c:v>
                </c:pt>
                <c:pt idx="8">
                  <c:v>41.660000000000011</c:v>
                </c:pt>
                <c:pt idx="9">
                  <c:v>42.339999999999996</c:v>
                </c:pt>
                <c:pt idx="10">
                  <c:v>42.49</c:v>
                </c:pt>
                <c:pt idx="11">
                  <c:v>44.620000000000012</c:v>
                </c:pt>
                <c:pt idx="12">
                  <c:v>47.6</c:v>
                </c:pt>
                <c:pt idx="13">
                  <c:v>43.1</c:v>
                </c:pt>
                <c:pt idx="14">
                  <c:v>40.78</c:v>
                </c:pt>
                <c:pt idx="15">
                  <c:v>54.48</c:v>
                </c:pt>
                <c:pt idx="16">
                  <c:v>70.540000000000006</c:v>
                </c:pt>
                <c:pt idx="17">
                  <c:v>117.47</c:v>
                </c:pt>
                <c:pt idx="18">
                  <c:v>219.81</c:v>
                </c:pt>
                <c:pt idx="19">
                  <c:v>423.16</c:v>
                </c:pt>
                <c:pt idx="20">
                  <c:v>875.52</c:v>
                </c:pt>
                <c:pt idx="21">
                  <c:v>1803.26</c:v>
                </c:pt>
                <c:pt idx="22">
                  <c:v>3742.84</c:v>
                </c:pt>
              </c:numCache>
            </c:numRef>
          </c:yVal>
        </c:ser>
        <c:ser>
          <c:idx val="1"/>
          <c:order val="2"/>
          <c:tx>
            <c:v>Ticket</c:v>
          </c:tx>
          <c:xVal>
            <c:numRef>
              <c:f>Pt2Pt!$A$82:$A$104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</c:numCache>
            </c:numRef>
          </c:xVal>
          <c:yVal>
            <c:numRef>
              <c:f>Pt2Pt!$C$82:$C$104</c:f>
              <c:numCache>
                <c:formatCode>General</c:formatCode>
                <c:ptCount val="23"/>
                <c:pt idx="0">
                  <c:v>5.1099999999999985</c:v>
                </c:pt>
                <c:pt idx="1">
                  <c:v>5.1099999999999985</c:v>
                </c:pt>
                <c:pt idx="2">
                  <c:v>5.1099999999999985</c:v>
                </c:pt>
                <c:pt idx="3">
                  <c:v>5.1499999999999995</c:v>
                </c:pt>
                <c:pt idx="4">
                  <c:v>5.1499999999999995</c:v>
                </c:pt>
                <c:pt idx="5">
                  <c:v>5.1499999999999995</c:v>
                </c:pt>
                <c:pt idx="6">
                  <c:v>5.33</c:v>
                </c:pt>
                <c:pt idx="7">
                  <c:v>5.53</c:v>
                </c:pt>
                <c:pt idx="8">
                  <c:v>5.38</c:v>
                </c:pt>
                <c:pt idx="9">
                  <c:v>5.56</c:v>
                </c:pt>
                <c:pt idx="10">
                  <c:v>5.88</c:v>
                </c:pt>
                <c:pt idx="11">
                  <c:v>6.44</c:v>
                </c:pt>
                <c:pt idx="12">
                  <c:v>7.99</c:v>
                </c:pt>
                <c:pt idx="13">
                  <c:v>10.870000000000006</c:v>
                </c:pt>
                <c:pt idx="14">
                  <c:v>16.010000000000005</c:v>
                </c:pt>
                <c:pt idx="15">
                  <c:v>27.3</c:v>
                </c:pt>
                <c:pt idx="16">
                  <c:v>48.17</c:v>
                </c:pt>
                <c:pt idx="17">
                  <c:v>91.36999999999999</c:v>
                </c:pt>
                <c:pt idx="18">
                  <c:v>188.83</c:v>
                </c:pt>
                <c:pt idx="19">
                  <c:v>381.41999999999973</c:v>
                </c:pt>
                <c:pt idx="20">
                  <c:v>807.39</c:v>
                </c:pt>
                <c:pt idx="21">
                  <c:v>1609.05</c:v>
                </c:pt>
                <c:pt idx="22">
                  <c:v>3157.06</c:v>
                </c:pt>
              </c:numCache>
            </c:numRef>
          </c:yVal>
        </c:ser>
        <c:ser>
          <c:idx val="2"/>
          <c:order val="3"/>
          <c:tx>
            <c:v>Priority</c:v>
          </c:tx>
          <c:xVal>
            <c:numRef>
              <c:f>Pt2Pt!$A$82:$A$104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</c:numCache>
            </c:numRef>
          </c:xVal>
          <c:yVal>
            <c:numRef>
              <c:f>Pt2Pt!$D$82:$D$104</c:f>
              <c:numCache>
                <c:formatCode>General</c:formatCode>
                <c:ptCount val="23"/>
                <c:pt idx="0">
                  <c:v>5.81</c:v>
                </c:pt>
                <c:pt idx="1">
                  <c:v>5.8</c:v>
                </c:pt>
                <c:pt idx="2">
                  <c:v>6.54</c:v>
                </c:pt>
                <c:pt idx="3">
                  <c:v>5.81</c:v>
                </c:pt>
                <c:pt idx="4">
                  <c:v>5.92</c:v>
                </c:pt>
                <c:pt idx="5">
                  <c:v>5.85</c:v>
                </c:pt>
                <c:pt idx="6">
                  <c:v>5.99</c:v>
                </c:pt>
                <c:pt idx="7">
                  <c:v>6.1499999999999995</c:v>
                </c:pt>
                <c:pt idx="8">
                  <c:v>6.06</c:v>
                </c:pt>
                <c:pt idx="9">
                  <c:v>6.22</c:v>
                </c:pt>
                <c:pt idx="10">
                  <c:v>6.52</c:v>
                </c:pt>
                <c:pt idx="11">
                  <c:v>7.05</c:v>
                </c:pt>
                <c:pt idx="12">
                  <c:v>9.1399999999999988</c:v>
                </c:pt>
                <c:pt idx="13">
                  <c:v>11.59</c:v>
                </c:pt>
                <c:pt idx="14">
                  <c:v>17.2</c:v>
                </c:pt>
                <c:pt idx="15">
                  <c:v>28.32</c:v>
                </c:pt>
                <c:pt idx="16">
                  <c:v>49.14</c:v>
                </c:pt>
                <c:pt idx="17">
                  <c:v>91.88</c:v>
                </c:pt>
                <c:pt idx="18">
                  <c:v>184.37</c:v>
                </c:pt>
                <c:pt idx="19">
                  <c:v>383.82</c:v>
                </c:pt>
                <c:pt idx="20">
                  <c:v>797.37</c:v>
                </c:pt>
                <c:pt idx="21">
                  <c:v>1589.42</c:v>
                </c:pt>
                <c:pt idx="22">
                  <c:v>3174.55</c:v>
                </c:pt>
              </c:numCache>
            </c:numRef>
          </c:yVal>
        </c:ser>
        <c:axId val="115836800"/>
        <c:axId val="115867648"/>
      </c:scatterChart>
      <c:valAx>
        <c:axId val="115836800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115867648"/>
        <c:crossesAt val="0.1"/>
        <c:crossBetween val="midCat"/>
        <c:majorUnit val="32"/>
      </c:valAx>
      <c:valAx>
        <c:axId val="115867648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[us]</a:t>
                </a:r>
              </a:p>
            </c:rich>
          </c:tx>
          <c:layout/>
        </c:title>
        <c:numFmt formatCode="General" sourceLinked="1"/>
        <c:tickLblPos val="nextTo"/>
        <c:crossAx val="1158368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2749877816997386"/>
          <c:y val="8.8361767279090245E-2"/>
          <c:w val="0.22578958880140054"/>
          <c:h val="0.22125695031922671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3"/>
          <c:order val="0"/>
          <c:tx>
            <c:v>Single</c:v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rgbClr val="1F497D"/>
                </a:solidFill>
              </a:ln>
            </c:spPr>
          </c:marker>
          <c:xVal>
            <c:numRef>
              <c:f>Pt2Pt!$A$29:$A$49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Pt2Pt!$L$29:$L$49</c:f>
              <c:numCache>
                <c:formatCode>General</c:formatCode>
                <c:ptCount val="21"/>
                <c:pt idx="0">
                  <c:v>759.82693000000006</c:v>
                </c:pt>
                <c:pt idx="1">
                  <c:v>769.08992000000001</c:v>
                </c:pt>
                <c:pt idx="2">
                  <c:v>1224.3071100000002</c:v>
                </c:pt>
                <c:pt idx="3">
                  <c:v>1245.8714199999988</c:v>
                </c:pt>
                <c:pt idx="4">
                  <c:v>1204.25946</c:v>
                </c:pt>
                <c:pt idx="5">
                  <c:v>1201.2147299999999</c:v>
                </c:pt>
                <c:pt idx="6">
                  <c:v>1194.5861600000001</c:v>
                </c:pt>
                <c:pt idx="7">
                  <c:v>1073.37688</c:v>
                </c:pt>
                <c:pt idx="8">
                  <c:v>906.12654000000009</c:v>
                </c:pt>
                <c:pt idx="9">
                  <c:v>809.56468000000007</c:v>
                </c:pt>
                <c:pt idx="10">
                  <c:v>717.00377000000083</c:v>
                </c:pt>
                <c:pt idx="11">
                  <c:v>574.2242</c:v>
                </c:pt>
                <c:pt idx="12">
                  <c:v>388.28844999999967</c:v>
                </c:pt>
                <c:pt idx="13">
                  <c:v>223.54625000000001</c:v>
                </c:pt>
                <c:pt idx="14">
                  <c:v>127.02594000000001</c:v>
                </c:pt>
                <c:pt idx="15">
                  <c:v>65.611820000000023</c:v>
                </c:pt>
                <c:pt idx="16">
                  <c:v>31.417210000000001</c:v>
                </c:pt>
                <c:pt idx="17">
                  <c:v>15.658770000000001</c:v>
                </c:pt>
                <c:pt idx="18">
                  <c:v>7.7656999999999998</c:v>
                </c:pt>
                <c:pt idx="19">
                  <c:v>3.84301</c:v>
                </c:pt>
                <c:pt idx="20">
                  <c:v>1.9260400000000011</c:v>
                </c:pt>
              </c:numCache>
            </c:numRef>
          </c:yVal>
        </c:ser>
        <c:ser>
          <c:idx val="0"/>
          <c:order val="1"/>
          <c:tx>
            <c:strRef>
              <c:f>Pt2Pt!$G$28</c:f>
              <c:strCache>
                <c:ptCount val="1"/>
                <c:pt idx="0">
                  <c:v>Mutex</c:v>
                </c:pt>
              </c:strCache>
            </c:strRef>
          </c:tx>
          <c:xVal>
            <c:numRef>
              <c:f>Pt2Pt!$A$29:$A$49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Pt2Pt!$G$29:$G$49</c:f>
              <c:numCache>
                <c:formatCode>General</c:formatCode>
                <c:ptCount val="21"/>
                <c:pt idx="0">
                  <c:v>160</c:v>
                </c:pt>
                <c:pt idx="1">
                  <c:v>160</c:v>
                </c:pt>
                <c:pt idx="2">
                  <c:v>162.5</c:v>
                </c:pt>
                <c:pt idx="3">
                  <c:v>161.25</c:v>
                </c:pt>
                <c:pt idx="4">
                  <c:v>161.875</c:v>
                </c:pt>
                <c:pt idx="5">
                  <c:v>162.1875</c:v>
                </c:pt>
                <c:pt idx="6">
                  <c:v>160.625</c:v>
                </c:pt>
                <c:pt idx="7">
                  <c:v>158.82812500000014</c:v>
                </c:pt>
                <c:pt idx="8">
                  <c:v>158.59374999999997</c:v>
                </c:pt>
                <c:pt idx="9">
                  <c:v>155.56640625000014</c:v>
                </c:pt>
                <c:pt idx="10">
                  <c:v>147.67578124999986</c:v>
                </c:pt>
                <c:pt idx="11">
                  <c:v>137.20703125</c:v>
                </c:pt>
                <c:pt idx="12">
                  <c:v>113.31542968750007</c:v>
                </c:pt>
                <c:pt idx="13">
                  <c:v>83.731689453125071</c:v>
                </c:pt>
                <c:pt idx="14">
                  <c:v>57.326049804687464</c:v>
                </c:pt>
                <c:pt idx="15">
                  <c:v>33.3087158203125</c:v>
                </c:pt>
                <c:pt idx="16">
                  <c:v>17.848663330078107</c:v>
                </c:pt>
                <c:pt idx="17">
                  <c:v>9.6672821044921839</c:v>
                </c:pt>
                <c:pt idx="18">
                  <c:v>5.2090835571289045</c:v>
                </c:pt>
                <c:pt idx="19">
                  <c:v>2.6987075805664089</c:v>
                </c:pt>
                <c:pt idx="20">
                  <c:v>1.3512516021728516</c:v>
                </c:pt>
              </c:numCache>
            </c:numRef>
          </c:yVal>
        </c:ser>
        <c:ser>
          <c:idx val="1"/>
          <c:order val="2"/>
          <c:tx>
            <c:strRef>
              <c:f>Pt2Pt!$H$28</c:f>
              <c:strCache>
                <c:ptCount val="1"/>
                <c:pt idx="0">
                  <c:v>Ticket</c:v>
                </c:pt>
              </c:strCache>
            </c:strRef>
          </c:tx>
          <c:xVal>
            <c:numRef>
              <c:f>Pt2Pt!$A$29:$A$49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Pt2Pt!$H$29:$H$49</c:f>
              <c:numCache>
                <c:formatCode>General</c:formatCode>
                <c:ptCount val="21"/>
                <c:pt idx="0">
                  <c:v>260</c:v>
                </c:pt>
                <c:pt idx="1">
                  <c:v>260</c:v>
                </c:pt>
                <c:pt idx="2">
                  <c:v>257.5</c:v>
                </c:pt>
                <c:pt idx="3">
                  <c:v>258.75</c:v>
                </c:pt>
                <c:pt idx="4">
                  <c:v>258.75</c:v>
                </c:pt>
                <c:pt idx="5">
                  <c:v>257.1875</c:v>
                </c:pt>
                <c:pt idx="6">
                  <c:v>256.25</c:v>
                </c:pt>
                <c:pt idx="7">
                  <c:v>252.578125</c:v>
                </c:pt>
                <c:pt idx="8">
                  <c:v>241.40625</c:v>
                </c:pt>
                <c:pt idx="9">
                  <c:v>219.53125</c:v>
                </c:pt>
                <c:pt idx="10">
                  <c:v>204.375</c:v>
                </c:pt>
                <c:pt idx="11">
                  <c:v>199.34082031250014</c:v>
                </c:pt>
                <c:pt idx="12">
                  <c:v>155.35888671875014</c:v>
                </c:pt>
                <c:pt idx="13">
                  <c:v>107.62207031249973</c:v>
                </c:pt>
                <c:pt idx="14">
                  <c:v>70.723266601562571</c:v>
                </c:pt>
                <c:pt idx="15">
                  <c:v>41.670837402343714</c:v>
                </c:pt>
                <c:pt idx="16">
                  <c:v>20.828552246093732</c:v>
                </c:pt>
                <c:pt idx="17">
                  <c:v>11.056594848632823</c:v>
                </c:pt>
                <c:pt idx="18">
                  <c:v>5.6496810913085938</c:v>
                </c:pt>
                <c:pt idx="19">
                  <c:v>2.5667953491210942</c:v>
                </c:pt>
                <c:pt idx="20">
                  <c:v>1.4003849029541016</c:v>
                </c:pt>
              </c:numCache>
            </c:numRef>
          </c:yVal>
        </c:ser>
        <c:ser>
          <c:idx val="2"/>
          <c:order val="3"/>
          <c:tx>
            <c:strRef>
              <c:f>Pt2Pt!$I$28</c:f>
              <c:strCache>
                <c:ptCount val="1"/>
                <c:pt idx="0">
                  <c:v>Priority</c:v>
                </c:pt>
              </c:strCache>
            </c:strRef>
          </c:tx>
          <c:xVal>
            <c:numRef>
              <c:f>Pt2Pt!$A$29:$A$49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Pt2Pt!$I$29:$I$49</c:f>
              <c:numCache>
                <c:formatCode>General</c:formatCode>
                <c:ptCount val="21"/>
                <c:pt idx="0">
                  <c:v>250</c:v>
                </c:pt>
                <c:pt idx="1">
                  <c:v>250</c:v>
                </c:pt>
                <c:pt idx="2">
                  <c:v>247.5</c:v>
                </c:pt>
                <c:pt idx="3">
                  <c:v>248.75</c:v>
                </c:pt>
                <c:pt idx="4">
                  <c:v>249.375</c:v>
                </c:pt>
                <c:pt idx="5">
                  <c:v>247.1875</c:v>
                </c:pt>
                <c:pt idx="6">
                  <c:v>246.25</c:v>
                </c:pt>
                <c:pt idx="7">
                  <c:v>243.75</c:v>
                </c:pt>
                <c:pt idx="8">
                  <c:v>223.5546875</c:v>
                </c:pt>
                <c:pt idx="9">
                  <c:v>209.21874999999997</c:v>
                </c:pt>
                <c:pt idx="10">
                  <c:v>206.93359374999986</c:v>
                </c:pt>
                <c:pt idx="11">
                  <c:v>190.7373046875</c:v>
                </c:pt>
                <c:pt idx="12">
                  <c:v>148.48632812500014</c:v>
                </c:pt>
                <c:pt idx="13">
                  <c:v>105.709228515625</c:v>
                </c:pt>
                <c:pt idx="14">
                  <c:v>71.863403320312571</c:v>
                </c:pt>
                <c:pt idx="15">
                  <c:v>42.038879394531286</c:v>
                </c:pt>
                <c:pt idx="16">
                  <c:v>21.448059082031218</c:v>
                </c:pt>
                <c:pt idx="17">
                  <c:v>11.159820556640634</c:v>
                </c:pt>
                <c:pt idx="18">
                  <c:v>5.7672500610351545</c:v>
                </c:pt>
                <c:pt idx="19">
                  <c:v>2.9756355285644531</c:v>
                </c:pt>
                <c:pt idx="20">
                  <c:v>1.4171028137207031</c:v>
                </c:pt>
              </c:numCache>
            </c:numRef>
          </c:yVal>
        </c:ser>
        <c:axId val="115890048"/>
        <c:axId val="115900416"/>
      </c:scatterChart>
      <c:valAx>
        <c:axId val="11589004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115900416"/>
        <c:crosses val="autoZero"/>
        <c:crossBetween val="midCat"/>
      </c:valAx>
      <c:valAx>
        <c:axId val="115900416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Rate [103 msgs/s]</a:t>
                </a:r>
              </a:p>
            </c:rich>
          </c:tx>
          <c:layout/>
        </c:title>
        <c:numFmt formatCode="General" sourceLinked="1"/>
        <c:tickLblPos val="nextTo"/>
        <c:crossAx val="115890048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7222222222222231"/>
          <c:y val="0.46791163604549435"/>
          <c:w val="0.23380222003499571"/>
          <c:h val="0.2141767279090111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Mutex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RMA!$K$36:$K$63</c:f>
              <c:numCache>
                <c:formatCode>General</c:formatCode>
                <c:ptCount val="28"/>
                <c:pt idx="0">
                  <c:v>20.625</c:v>
                </c:pt>
                <c:pt idx="1">
                  <c:v>20.138888888888896</c:v>
                </c:pt>
                <c:pt idx="2">
                  <c:v>18.59375</c:v>
                </c:pt>
                <c:pt idx="3">
                  <c:v>18.194444444444446</c:v>
                </c:pt>
                <c:pt idx="4">
                  <c:v>16.820987654320987</c:v>
                </c:pt>
                <c:pt idx="5">
                  <c:v>14.496527777777779</c:v>
                </c:pt>
                <c:pt idx="6">
                  <c:v>13.867187500000002</c:v>
                </c:pt>
                <c:pt idx="7">
                  <c:v>13.125</c:v>
                </c:pt>
                <c:pt idx="8">
                  <c:v>12.369791666666668</c:v>
                </c:pt>
                <c:pt idx="9">
                  <c:v>13.263888888888889</c:v>
                </c:pt>
                <c:pt idx="10">
                  <c:v>12.265625</c:v>
                </c:pt>
                <c:pt idx="11">
                  <c:v>12.044270833333332</c:v>
                </c:pt>
                <c:pt idx="12">
                  <c:v>12.851331360946746</c:v>
                </c:pt>
                <c:pt idx="13">
                  <c:v>11.077880859375002</c:v>
                </c:pt>
                <c:pt idx="14">
                  <c:v>10.539940828402369</c:v>
                </c:pt>
                <c:pt idx="15">
                  <c:v>8.8908344402849924</c:v>
                </c:pt>
                <c:pt idx="16">
                  <c:v>8.5637019230769234</c:v>
                </c:pt>
                <c:pt idx="17">
                  <c:v>8.5449218749999982</c:v>
                </c:pt>
                <c:pt idx="18">
                  <c:v>4.5563876215036707</c:v>
                </c:pt>
                <c:pt idx="19">
                  <c:v>4.7023015628740463</c:v>
                </c:pt>
                <c:pt idx="20">
                  <c:v>3.6564625850340131</c:v>
                </c:pt>
                <c:pt idx="21">
                  <c:v>2.8800964355468746</c:v>
                </c:pt>
                <c:pt idx="22">
                  <c:v>2.3611111111111112</c:v>
                </c:pt>
                <c:pt idx="23">
                  <c:v>1.865836336059193</c:v>
                </c:pt>
                <c:pt idx="24">
                  <c:v>1.46875</c:v>
                </c:pt>
                <c:pt idx="25">
                  <c:v>1.1944731404958679</c:v>
                </c:pt>
                <c:pt idx="26">
                  <c:v>1.1033825294823814</c:v>
                </c:pt>
                <c:pt idx="27">
                  <c:v>0.95367431640625011</c:v>
                </c:pt>
              </c:numCache>
            </c:numRef>
          </c:yVal>
        </c:ser>
        <c:ser>
          <c:idx val="1"/>
          <c:order val="1"/>
          <c:tx>
            <c:v>Ticket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RMA!$L$36:$L$63</c:f>
              <c:numCache>
                <c:formatCode>General</c:formatCode>
                <c:ptCount val="28"/>
                <c:pt idx="0">
                  <c:v>67.5</c:v>
                </c:pt>
                <c:pt idx="1">
                  <c:v>67.5</c:v>
                </c:pt>
                <c:pt idx="2">
                  <c:v>60.625000000000007</c:v>
                </c:pt>
                <c:pt idx="3">
                  <c:v>60.763888888888893</c:v>
                </c:pt>
                <c:pt idx="4">
                  <c:v>58.796296296296298</c:v>
                </c:pt>
                <c:pt idx="5">
                  <c:v>56.25</c:v>
                </c:pt>
                <c:pt idx="6">
                  <c:v>47.55859375</c:v>
                </c:pt>
                <c:pt idx="7">
                  <c:v>45.9375</c:v>
                </c:pt>
                <c:pt idx="8">
                  <c:v>43.83680555555555</c:v>
                </c:pt>
                <c:pt idx="9">
                  <c:v>42.361111111111114</c:v>
                </c:pt>
                <c:pt idx="10">
                  <c:v>34.218750000000007</c:v>
                </c:pt>
                <c:pt idx="11">
                  <c:v>26.801215277777779</c:v>
                </c:pt>
                <c:pt idx="12">
                  <c:v>28.060281065088763</c:v>
                </c:pt>
                <c:pt idx="13">
                  <c:v>20.660400390624996</c:v>
                </c:pt>
                <c:pt idx="14">
                  <c:v>16.909105851413543</c:v>
                </c:pt>
                <c:pt idx="15">
                  <c:v>15.698587127158554</c:v>
                </c:pt>
                <c:pt idx="16">
                  <c:v>12.250369822485206</c:v>
                </c:pt>
                <c:pt idx="17">
                  <c:v>9.9945068359375018</c:v>
                </c:pt>
                <c:pt idx="18">
                  <c:v>7.5009918666931155</c:v>
                </c:pt>
                <c:pt idx="19">
                  <c:v>6.7114667761020481</c:v>
                </c:pt>
                <c:pt idx="20">
                  <c:v>4.9036281179138337</c:v>
                </c:pt>
                <c:pt idx="21">
                  <c:v>3.0899047851562504</c:v>
                </c:pt>
                <c:pt idx="22">
                  <c:v>2.7083333333333339</c:v>
                </c:pt>
                <c:pt idx="23">
                  <c:v>2.0865266553780226</c:v>
                </c:pt>
                <c:pt idx="24">
                  <c:v>1.5859375</c:v>
                </c:pt>
                <c:pt idx="25">
                  <c:v>1.3300619834710743</c:v>
                </c:pt>
                <c:pt idx="26">
                  <c:v>1.1309670927194404</c:v>
                </c:pt>
                <c:pt idx="27">
                  <c:v>0.9918212890625</c:v>
                </c:pt>
              </c:numCache>
            </c:numRef>
          </c:yVal>
        </c:ser>
        <c:ser>
          <c:idx val="2"/>
          <c:order val="2"/>
          <c:tx>
            <c:v>Priority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RMA!$M$36:$M$63</c:f>
              <c:numCache>
                <c:formatCode>General</c:formatCode>
                <c:ptCount val="28"/>
                <c:pt idx="0">
                  <c:v>70.124999999999986</c:v>
                </c:pt>
                <c:pt idx="1">
                  <c:v>70.277777777777757</c:v>
                </c:pt>
                <c:pt idx="2">
                  <c:v>63.28125</c:v>
                </c:pt>
                <c:pt idx="3">
                  <c:v>61.458333333333336</c:v>
                </c:pt>
                <c:pt idx="4">
                  <c:v>59.722222222222229</c:v>
                </c:pt>
                <c:pt idx="5">
                  <c:v>57.378472222222221</c:v>
                </c:pt>
                <c:pt idx="6">
                  <c:v>49.804687499999986</c:v>
                </c:pt>
                <c:pt idx="7">
                  <c:v>49.062500000000007</c:v>
                </c:pt>
                <c:pt idx="8">
                  <c:v>46.440972222222221</c:v>
                </c:pt>
                <c:pt idx="9">
                  <c:v>39.861111111111114</c:v>
                </c:pt>
                <c:pt idx="10">
                  <c:v>34.765625000000007</c:v>
                </c:pt>
                <c:pt idx="11">
                  <c:v>27.180989583333325</c:v>
                </c:pt>
                <c:pt idx="12">
                  <c:v>28.245192307692303</c:v>
                </c:pt>
                <c:pt idx="13">
                  <c:v>20.446777343749996</c:v>
                </c:pt>
                <c:pt idx="14">
                  <c:v>16.436554898093359</c:v>
                </c:pt>
                <c:pt idx="15">
                  <c:v>15.547639174012801</c:v>
                </c:pt>
                <c:pt idx="16">
                  <c:v>12.828217455621301</c:v>
                </c:pt>
                <c:pt idx="17">
                  <c:v>9.4604492187500036</c:v>
                </c:pt>
                <c:pt idx="18">
                  <c:v>7.5009918666931155</c:v>
                </c:pt>
                <c:pt idx="19">
                  <c:v>6.3267330118668985</c:v>
                </c:pt>
                <c:pt idx="20">
                  <c:v>4.9603174603174605</c:v>
                </c:pt>
                <c:pt idx="21">
                  <c:v>3.3187866210937496</c:v>
                </c:pt>
                <c:pt idx="22">
                  <c:v>2.777777777777779</c:v>
                </c:pt>
                <c:pt idx="23">
                  <c:v>2.1065894116797343</c:v>
                </c:pt>
                <c:pt idx="24">
                  <c:v>1.546875</c:v>
                </c:pt>
                <c:pt idx="25">
                  <c:v>1.3300619834710743</c:v>
                </c:pt>
                <c:pt idx="26">
                  <c:v>1.1364840053668528</c:v>
                </c:pt>
                <c:pt idx="27">
                  <c:v>0.98228454589843739</c:v>
                </c:pt>
              </c:numCache>
            </c:numRef>
          </c:yVal>
        </c:ser>
        <c:axId val="116062848"/>
        <c:axId val="116081408"/>
      </c:scatterChart>
      <c:valAx>
        <c:axId val="116062848"/>
        <c:scaling>
          <c:logBase val="2"/>
          <c:orientation val="minMax"/>
          <c:min val="8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Element Size [Bytes]</a:t>
                </a:r>
              </a:p>
            </c:rich>
          </c:tx>
          <c:layout/>
        </c:title>
        <c:numFmt formatCode="General" sourceLinked="1"/>
        <c:tickLblPos val="nextTo"/>
        <c:crossAx val="116081408"/>
        <c:crossesAt val="0.125"/>
        <c:crossBetween val="midCat"/>
      </c:valAx>
      <c:valAx>
        <c:axId val="116081408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Data Transfer Rate [10</a:t>
                </a:r>
                <a:r>
                  <a:rPr lang="en-US" baseline="30000"/>
                  <a:t>3 </a:t>
                </a:r>
                <a:r>
                  <a:rPr lang="en-US"/>
                  <a:t>elements/s]</a:t>
                </a:r>
              </a:p>
            </c:rich>
          </c:tx>
          <c:layout/>
        </c:title>
        <c:numFmt formatCode="General" sourceLinked="1"/>
        <c:tickLblPos val="nextTo"/>
        <c:crossAx val="1160628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0663957200596231"/>
          <c:y val="0.47164616141732285"/>
          <c:w val="0.2695166229221348"/>
          <c:h val="0.18493821084864448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Mutex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RMA!$N$36:$N$63</c:f>
              <c:numCache>
                <c:formatCode>General</c:formatCode>
                <c:ptCount val="28"/>
                <c:pt idx="0">
                  <c:v>14.125</c:v>
                </c:pt>
                <c:pt idx="1">
                  <c:v>13.652777777777779</c:v>
                </c:pt>
                <c:pt idx="2">
                  <c:v>14.531249999999998</c:v>
                </c:pt>
                <c:pt idx="3">
                  <c:v>14.791666666666666</c:v>
                </c:pt>
                <c:pt idx="4">
                  <c:v>14.953703703703704</c:v>
                </c:pt>
                <c:pt idx="5">
                  <c:v>14.583333333333334</c:v>
                </c:pt>
                <c:pt idx="6">
                  <c:v>13.18359375</c:v>
                </c:pt>
                <c:pt idx="7">
                  <c:v>12.9375</c:v>
                </c:pt>
                <c:pt idx="8">
                  <c:v>13.194444444444446</c:v>
                </c:pt>
                <c:pt idx="9">
                  <c:v>11.875000000000002</c:v>
                </c:pt>
                <c:pt idx="10">
                  <c:v>13.984374999999998</c:v>
                </c:pt>
                <c:pt idx="11">
                  <c:v>13.075086805555557</c:v>
                </c:pt>
                <c:pt idx="12">
                  <c:v>11.603180473372781</c:v>
                </c:pt>
                <c:pt idx="13">
                  <c:v>9.3383789062499964</c:v>
                </c:pt>
                <c:pt idx="14">
                  <c:v>8.6086456278763972</c:v>
                </c:pt>
                <c:pt idx="15">
                  <c:v>8.7096968965100849</c:v>
                </c:pt>
                <c:pt idx="16">
                  <c:v>7.8356139053254426</c:v>
                </c:pt>
                <c:pt idx="17">
                  <c:v>6.6986083984375</c:v>
                </c:pt>
                <c:pt idx="18">
                  <c:v>5.00272763340607</c:v>
                </c:pt>
                <c:pt idx="19">
                  <c:v>5.1725317191614506</c:v>
                </c:pt>
                <c:pt idx="20">
                  <c:v>3.1462585034013602</c:v>
                </c:pt>
                <c:pt idx="21">
                  <c:v>2.8419494628906246</c:v>
                </c:pt>
                <c:pt idx="22">
                  <c:v>2.5</c:v>
                </c:pt>
                <c:pt idx="23">
                  <c:v>1.9460873612660405</c:v>
                </c:pt>
                <c:pt idx="24">
                  <c:v>1.4609375</c:v>
                </c:pt>
                <c:pt idx="25">
                  <c:v>1.2977789256198347</c:v>
                </c:pt>
                <c:pt idx="26">
                  <c:v>1.1309670927194404</c:v>
                </c:pt>
                <c:pt idx="27">
                  <c:v>1.006126403808594</c:v>
                </c:pt>
              </c:numCache>
            </c:numRef>
          </c:yVal>
        </c:ser>
        <c:ser>
          <c:idx val="1"/>
          <c:order val="1"/>
          <c:tx>
            <c:v>Ticket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RMA!$O$36:$O$63</c:f>
              <c:numCache>
                <c:formatCode>General</c:formatCode>
                <c:ptCount val="28"/>
                <c:pt idx="0">
                  <c:v>69.5</c:v>
                </c:pt>
                <c:pt idx="1">
                  <c:v>69.166666666666671</c:v>
                </c:pt>
                <c:pt idx="2">
                  <c:v>65.624999999999986</c:v>
                </c:pt>
                <c:pt idx="3">
                  <c:v>65.972222222222229</c:v>
                </c:pt>
                <c:pt idx="4">
                  <c:v>62.808641975308625</c:v>
                </c:pt>
                <c:pt idx="5">
                  <c:v>59.982638888888893</c:v>
                </c:pt>
                <c:pt idx="6">
                  <c:v>49.804687499999986</c:v>
                </c:pt>
                <c:pt idx="7">
                  <c:v>50.9375</c:v>
                </c:pt>
                <c:pt idx="8">
                  <c:v>46.223958333333343</c:v>
                </c:pt>
                <c:pt idx="9">
                  <c:v>42.638888888888893</c:v>
                </c:pt>
                <c:pt idx="10">
                  <c:v>36.328125000000007</c:v>
                </c:pt>
                <c:pt idx="11">
                  <c:v>30.164930555555557</c:v>
                </c:pt>
                <c:pt idx="12">
                  <c:v>28.522559171597624</c:v>
                </c:pt>
                <c:pt idx="13">
                  <c:v>21.575927734374996</c:v>
                </c:pt>
                <c:pt idx="14">
                  <c:v>19.148586456278764</c:v>
                </c:pt>
                <c:pt idx="15">
                  <c:v>15.849535080304312</c:v>
                </c:pt>
                <c:pt idx="16">
                  <c:v>13.521634615384619</c:v>
                </c:pt>
                <c:pt idx="17">
                  <c:v>10.681152343749998</c:v>
                </c:pt>
                <c:pt idx="18">
                  <c:v>10.042650267804008</c:v>
                </c:pt>
                <c:pt idx="19">
                  <c:v>6.8824595602065575</c:v>
                </c:pt>
                <c:pt idx="20">
                  <c:v>3.6848072562358283</c:v>
                </c:pt>
                <c:pt idx="21">
                  <c:v>3.9291381835937496</c:v>
                </c:pt>
                <c:pt idx="22">
                  <c:v>2.8472222222222228</c:v>
                </c:pt>
                <c:pt idx="23">
                  <c:v>2.11662078983059</c:v>
                </c:pt>
                <c:pt idx="24">
                  <c:v>1.640625</c:v>
                </c:pt>
                <c:pt idx="25">
                  <c:v>1.4010847107438016</c:v>
                </c:pt>
                <c:pt idx="26">
                  <c:v>1.1695854812513242</c:v>
                </c:pt>
                <c:pt idx="27">
                  <c:v>1.006126403808594</c:v>
                </c:pt>
              </c:numCache>
            </c:numRef>
          </c:yVal>
        </c:ser>
        <c:ser>
          <c:idx val="2"/>
          <c:order val="2"/>
          <c:tx>
            <c:v>Priority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RMA!$P$36:$P$63</c:f>
              <c:numCache>
                <c:formatCode>General</c:formatCode>
                <c:ptCount val="28"/>
                <c:pt idx="0">
                  <c:v>70</c:v>
                </c:pt>
                <c:pt idx="1">
                  <c:v>69.444444444444457</c:v>
                </c:pt>
                <c:pt idx="2">
                  <c:v>65.859374999999986</c:v>
                </c:pt>
                <c:pt idx="3">
                  <c:v>64.583333333333314</c:v>
                </c:pt>
                <c:pt idx="4">
                  <c:v>64.043209876543216</c:v>
                </c:pt>
                <c:pt idx="5">
                  <c:v>61.805555555555557</c:v>
                </c:pt>
                <c:pt idx="6">
                  <c:v>50.292968750000007</c:v>
                </c:pt>
                <c:pt idx="7">
                  <c:v>53.75</c:v>
                </c:pt>
                <c:pt idx="8">
                  <c:v>47.0920138888889</c:v>
                </c:pt>
                <c:pt idx="9">
                  <c:v>46.66666666666665</c:v>
                </c:pt>
                <c:pt idx="10">
                  <c:v>34.921875</c:v>
                </c:pt>
                <c:pt idx="11">
                  <c:v>32.497829861111107</c:v>
                </c:pt>
                <c:pt idx="12">
                  <c:v>27.644230769230774</c:v>
                </c:pt>
                <c:pt idx="13">
                  <c:v>22.94921875</c:v>
                </c:pt>
                <c:pt idx="14">
                  <c:v>19.867685733070349</c:v>
                </c:pt>
                <c:pt idx="15">
                  <c:v>16.453326892887326</c:v>
                </c:pt>
                <c:pt idx="16">
                  <c:v>13.983912721893491</c:v>
                </c:pt>
                <c:pt idx="17">
                  <c:v>10.681152343749998</c:v>
                </c:pt>
                <c:pt idx="18">
                  <c:v>10.352608609402898</c:v>
                </c:pt>
                <c:pt idx="19">
                  <c:v>8.5496392052255406</c:v>
                </c:pt>
                <c:pt idx="20">
                  <c:v>3.9399092970521541</c:v>
                </c:pt>
                <c:pt idx="21">
                  <c:v>3.9291381835937496</c:v>
                </c:pt>
                <c:pt idx="22">
                  <c:v>2.7083333333333339</c:v>
                </c:pt>
                <c:pt idx="23">
                  <c:v>2.0464011427745992</c:v>
                </c:pt>
                <c:pt idx="24">
                  <c:v>1.640625</c:v>
                </c:pt>
                <c:pt idx="25">
                  <c:v>1.3688016528925617</c:v>
                </c:pt>
                <c:pt idx="26">
                  <c:v>1.219237695078031</c:v>
                </c:pt>
                <c:pt idx="27">
                  <c:v>0.97751617431640614</c:v>
                </c:pt>
              </c:numCache>
            </c:numRef>
          </c:yVal>
        </c:ser>
        <c:axId val="116098944"/>
        <c:axId val="116113408"/>
      </c:scatterChart>
      <c:valAx>
        <c:axId val="116098944"/>
        <c:scaling>
          <c:logBase val="2"/>
          <c:orientation val="minMax"/>
          <c:min val="8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Element Size [Bytes]</a:t>
                </a:r>
              </a:p>
            </c:rich>
          </c:tx>
          <c:layout/>
        </c:title>
        <c:numFmt formatCode="General" sourceLinked="1"/>
        <c:tickLblPos val="nextTo"/>
        <c:crossAx val="116113408"/>
        <c:crossesAt val="6.25E-2"/>
        <c:crossBetween val="midCat"/>
      </c:valAx>
      <c:valAx>
        <c:axId val="116113408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Data Transfer Rate [10</a:t>
                </a:r>
                <a:r>
                  <a:rPr lang="en-US" baseline="30000"/>
                  <a:t>3 </a:t>
                </a:r>
                <a:r>
                  <a:rPr lang="en-US"/>
                  <a:t>elements/s]</a:t>
                </a:r>
              </a:p>
            </c:rich>
          </c:tx>
          <c:layout/>
        </c:title>
        <c:numFmt formatCode="General" sourceLinked="1"/>
        <c:tickLblPos val="nextTo"/>
        <c:crossAx val="1160989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2648074944781869"/>
          <c:y val="0.46470171697287838"/>
          <c:w val="0.24967535308086491"/>
          <c:h val="0.18146598862642294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Mutex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RMA!$Q$36:$Q$63</c:f>
              <c:numCache>
                <c:formatCode>General</c:formatCode>
                <c:ptCount val="28"/>
                <c:pt idx="0">
                  <c:v>7.2124999999999995</c:v>
                </c:pt>
                <c:pt idx="1">
                  <c:v>6.9583333333333339</c:v>
                </c:pt>
                <c:pt idx="2">
                  <c:v>7.484375</c:v>
                </c:pt>
                <c:pt idx="3">
                  <c:v>7.1527777777777768</c:v>
                </c:pt>
                <c:pt idx="4">
                  <c:v>6.9907407407407414</c:v>
                </c:pt>
                <c:pt idx="5">
                  <c:v>7.2829861111111107</c:v>
                </c:pt>
                <c:pt idx="6">
                  <c:v>7.1289062499999982</c:v>
                </c:pt>
                <c:pt idx="7">
                  <c:v>7.3124999999999991</c:v>
                </c:pt>
                <c:pt idx="8">
                  <c:v>7.4001736111111116</c:v>
                </c:pt>
                <c:pt idx="9">
                  <c:v>7.1944444444444446</c:v>
                </c:pt>
                <c:pt idx="10">
                  <c:v>6.1328124999999991</c:v>
                </c:pt>
                <c:pt idx="11">
                  <c:v>6.0763888888888893</c:v>
                </c:pt>
                <c:pt idx="12">
                  <c:v>5.7784763313609471</c:v>
                </c:pt>
                <c:pt idx="13">
                  <c:v>4.69970703125</c:v>
                </c:pt>
                <c:pt idx="14">
                  <c:v>5.3418803418803416</c:v>
                </c:pt>
                <c:pt idx="15">
                  <c:v>5.283178360101437</c:v>
                </c:pt>
                <c:pt idx="16">
                  <c:v>4.6112241124260365</c:v>
                </c:pt>
                <c:pt idx="17">
                  <c:v>4.11224365234375</c:v>
                </c:pt>
                <c:pt idx="18">
                  <c:v>3.3661475897639357</c:v>
                </c:pt>
                <c:pt idx="19">
                  <c:v>3.0265722786498408</c:v>
                </c:pt>
                <c:pt idx="20">
                  <c:v>2.6785714285714288</c:v>
                </c:pt>
                <c:pt idx="21">
                  <c:v>2.0980834960937496</c:v>
                </c:pt>
                <c:pt idx="22">
                  <c:v>1.5833333333333333</c:v>
                </c:pt>
                <c:pt idx="23">
                  <c:v>1.2338595125552727</c:v>
                </c:pt>
                <c:pt idx="24">
                  <c:v>0.97656249999999989</c:v>
                </c:pt>
                <c:pt idx="25">
                  <c:v>0.80061983471074383</c:v>
                </c:pt>
                <c:pt idx="26">
                  <c:v>0.70616481886872395</c:v>
                </c:pt>
                <c:pt idx="27">
                  <c:v>0.59127807617187511</c:v>
                </c:pt>
              </c:numCache>
            </c:numRef>
          </c:yVal>
        </c:ser>
        <c:ser>
          <c:idx val="1"/>
          <c:order val="1"/>
          <c:tx>
            <c:v>Ticket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RMA!$R$36:$R$63</c:f>
              <c:numCache>
                <c:formatCode>General</c:formatCode>
                <c:ptCount val="28"/>
                <c:pt idx="0">
                  <c:v>28.5</c:v>
                </c:pt>
                <c:pt idx="1">
                  <c:v>29.444444444444443</c:v>
                </c:pt>
                <c:pt idx="2">
                  <c:v>29.062499999999996</c:v>
                </c:pt>
                <c:pt idx="3">
                  <c:v>29.409722222222214</c:v>
                </c:pt>
                <c:pt idx="4">
                  <c:v>28.858024691358025</c:v>
                </c:pt>
                <c:pt idx="5">
                  <c:v>28.298611111111107</c:v>
                </c:pt>
                <c:pt idx="6">
                  <c:v>28.759765625000004</c:v>
                </c:pt>
                <c:pt idx="7">
                  <c:v>27.531250000000004</c:v>
                </c:pt>
                <c:pt idx="8">
                  <c:v>26.041666666666668</c:v>
                </c:pt>
                <c:pt idx="9">
                  <c:v>25</c:v>
                </c:pt>
                <c:pt idx="10">
                  <c:v>23.828125</c:v>
                </c:pt>
                <c:pt idx="11">
                  <c:v>21.918402777777775</c:v>
                </c:pt>
                <c:pt idx="12">
                  <c:v>20.987426035502953</c:v>
                </c:pt>
                <c:pt idx="13">
                  <c:v>17.791748046874996</c:v>
                </c:pt>
                <c:pt idx="14">
                  <c:v>14.916173570019723</c:v>
                </c:pt>
                <c:pt idx="15">
                  <c:v>12.483395725153967</c:v>
                </c:pt>
                <c:pt idx="16">
                  <c:v>10.227903106508872</c:v>
                </c:pt>
                <c:pt idx="17">
                  <c:v>7.8582763671874991</c:v>
                </c:pt>
                <c:pt idx="18">
                  <c:v>6.757091846855781</c:v>
                </c:pt>
                <c:pt idx="19">
                  <c:v>4.8305461509524301</c:v>
                </c:pt>
                <c:pt idx="20">
                  <c:v>3.5147392290249435</c:v>
                </c:pt>
                <c:pt idx="21">
                  <c:v>2.422332763671875</c:v>
                </c:pt>
                <c:pt idx="22">
                  <c:v>1.6388888888888891</c:v>
                </c:pt>
                <c:pt idx="23">
                  <c:v>1.2037653781027051</c:v>
                </c:pt>
                <c:pt idx="24">
                  <c:v>0.9375</c:v>
                </c:pt>
                <c:pt idx="25">
                  <c:v>0.77479338842975221</c:v>
                </c:pt>
                <c:pt idx="26">
                  <c:v>0.65651260504201669</c:v>
                </c:pt>
                <c:pt idx="27">
                  <c:v>0.56743621826171864</c:v>
                </c:pt>
              </c:numCache>
            </c:numRef>
          </c:yVal>
        </c:ser>
        <c:ser>
          <c:idx val="2"/>
          <c:order val="2"/>
          <c:tx>
            <c:v>Priority</c:v>
          </c:tx>
          <c:xVal>
            <c:numRef>
              <c:f>RMA!$A$36:$A$63</c:f>
              <c:numCache>
                <c:formatCode>General</c:formatCode>
                <c:ptCount val="28"/>
                <c:pt idx="0">
                  <c:v>8</c:v>
                </c:pt>
                <c:pt idx="1">
                  <c:v>72</c:v>
                </c:pt>
                <c:pt idx="2">
                  <c:v>128</c:v>
                </c:pt>
                <c:pt idx="3">
                  <c:v>288</c:v>
                </c:pt>
                <c:pt idx="4">
                  <c:v>648</c:v>
                </c:pt>
                <c:pt idx="5">
                  <c:v>1152</c:v>
                </c:pt>
                <c:pt idx="6">
                  <c:v>2048</c:v>
                </c:pt>
                <c:pt idx="7">
                  <c:v>3200</c:v>
                </c:pt>
                <c:pt idx="8">
                  <c:v>4608</c:v>
                </c:pt>
                <c:pt idx="9">
                  <c:v>7200</c:v>
                </c:pt>
                <c:pt idx="10">
                  <c:v>12800</c:v>
                </c:pt>
                <c:pt idx="11">
                  <c:v>18432</c:v>
                </c:pt>
                <c:pt idx="12">
                  <c:v>21632</c:v>
                </c:pt>
                <c:pt idx="13">
                  <c:v>32768</c:v>
                </c:pt>
                <c:pt idx="14">
                  <c:v>48672</c:v>
                </c:pt>
                <c:pt idx="15">
                  <c:v>66248</c:v>
                </c:pt>
                <c:pt idx="16">
                  <c:v>86528</c:v>
                </c:pt>
                <c:pt idx="17">
                  <c:v>131072</c:v>
                </c:pt>
                <c:pt idx="18">
                  <c:v>161312</c:v>
                </c:pt>
                <c:pt idx="19">
                  <c:v>233928</c:v>
                </c:pt>
                <c:pt idx="20">
                  <c:v>352800</c:v>
                </c:pt>
                <c:pt idx="21">
                  <c:v>524288</c:v>
                </c:pt>
                <c:pt idx="22">
                  <c:v>720000</c:v>
                </c:pt>
                <c:pt idx="23">
                  <c:v>996872</c:v>
                </c:pt>
                <c:pt idx="24">
                  <c:v>1280000</c:v>
                </c:pt>
                <c:pt idx="25">
                  <c:v>1548800</c:v>
                </c:pt>
                <c:pt idx="26">
                  <c:v>1812608</c:v>
                </c:pt>
                <c:pt idx="27">
                  <c:v>2097152</c:v>
                </c:pt>
              </c:numCache>
            </c:numRef>
          </c:xVal>
          <c:yVal>
            <c:numRef>
              <c:f>RMA!$S$36:$S$63</c:f>
              <c:numCache>
                <c:formatCode>General</c:formatCode>
                <c:ptCount val="28"/>
                <c:pt idx="0">
                  <c:v>29.875</c:v>
                </c:pt>
                <c:pt idx="1">
                  <c:v>29.583333333333321</c:v>
                </c:pt>
                <c:pt idx="2">
                  <c:v>28.90625</c:v>
                </c:pt>
                <c:pt idx="3">
                  <c:v>29.062499999999996</c:v>
                </c:pt>
                <c:pt idx="4">
                  <c:v>29.475308641975303</c:v>
                </c:pt>
                <c:pt idx="5">
                  <c:v>28.211805555555561</c:v>
                </c:pt>
                <c:pt idx="6">
                  <c:v>27.83203125</c:v>
                </c:pt>
                <c:pt idx="7">
                  <c:v>27.25</c:v>
                </c:pt>
                <c:pt idx="8">
                  <c:v>25.173611111111111</c:v>
                </c:pt>
                <c:pt idx="9">
                  <c:v>25.416666666666668</c:v>
                </c:pt>
                <c:pt idx="10">
                  <c:v>23.046875000000004</c:v>
                </c:pt>
                <c:pt idx="11">
                  <c:v>20.616319444444446</c:v>
                </c:pt>
                <c:pt idx="12">
                  <c:v>20.802514792899412</c:v>
                </c:pt>
                <c:pt idx="13">
                  <c:v>16.906738281249996</c:v>
                </c:pt>
                <c:pt idx="14">
                  <c:v>14.238165680473367</c:v>
                </c:pt>
                <c:pt idx="15">
                  <c:v>12.468300929839392</c:v>
                </c:pt>
                <c:pt idx="16">
                  <c:v>10.782636834319529</c:v>
                </c:pt>
                <c:pt idx="17">
                  <c:v>8.0108642578125</c:v>
                </c:pt>
                <c:pt idx="18">
                  <c:v>6.323150168617337</c:v>
                </c:pt>
                <c:pt idx="19">
                  <c:v>4.4885605827434087</c:v>
                </c:pt>
                <c:pt idx="20">
                  <c:v>3.2879818594104315</c:v>
                </c:pt>
                <c:pt idx="21">
                  <c:v>2.3269653320312496</c:v>
                </c:pt>
                <c:pt idx="22">
                  <c:v>1.625</c:v>
                </c:pt>
                <c:pt idx="23">
                  <c:v>1.1837026218009938</c:v>
                </c:pt>
                <c:pt idx="24">
                  <c:v>0.92187500000000011</c:v>
                </c:pt>
                <c:pt idx="25">
                  <c:v>0.75542355371900838</c:v>
                </c:pt>
                <c:pt idx="26">
                  <c:v>0.65651260504201669</c:v>
                </c:pt>
                <c:pt idx="27">
                  <c:v>0.57220458984374989</c:v>
                </c:pt>
              </c:numCache>
            </c:numRef>
          </c:yVal>
        </c:ser>
        <c:axId val="115758208"/>
        <c:axId val="115760128"/>
      </c:scatterChart>
      <c:valAx>
        <c:axId val="115758208"/>
        <c:scaling>
          <c:logBase val="2"/>
          <c:orientation val="minMax"/>
          <c:min val="8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Element Size [Bytes]</a:t>
                </a:r>
              </a:p>
            </c:rich>
          </c:tx>
          <c:layout/>
        </c:title>
        <c:numFmt formatCode="General" sourceLinked="1"/>
        <c:tickLblPos val="nextTo"/>
        <c:crossAx val="115760128"/>
        <c:crossesAt val="3.125E-2"/>
        <c:crossBetween val="midCat"/>
      </c:valAx>
      <c:valAx>
        <c:axId val="115760128"/>
        <c:scaling>
          <c:logBase val="2"/>
          <c:orientation val="minMax"/>
          <c:max val="6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Data Transfer Rate [10</a:t>
                </a:r>
                <a:r>
                  <a:rPr lang="en-US" baseline="30000"/>
                  <a:t>3 </a:t>
                </a:r>
                <a:r>
                  <a:rPr lang="en-US"/>
                  <a:t>elements/s]</a:t>
                </a:r>
              </a:p>
            </c:rich>
          </c:tx>
          <c:layout/>
        </c:title>
        <c:numFmt formatCode="General" sourceLinked="1"/>
        <c:tickLblPos val="nextTo"/>
        <c:crossAx val="1157582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0882558111388203"/>
          <c:y val="0.44734060586176738"/>
          <c:w val="0.25364360704911876"/>
          <c:h val="0.19149679206765821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Mutex</c:v>
          </c:tx>
          <c:xVal>
            <c:numRef>
              <c:f>'3D stencil'!$I$4:$I$21</c:f>
              <c:numCache>
                <c:formatCode>General</c:formatCode>
                <c:ptCount val="18"/>
                <c:pt idx="0">
                  <c:v>4096</c:v>
                </c:pt>
                <c:pt idx="1">
                  <c:v>13824</c:v>
                </c:pt>
                <c:pt idx="2">
                  <c:v>32768</c:v>
                </c:pt>
                <c:pt idx="3">
                  <c:v>64000</c:v>
                </c:pt>
                <c:pt idx="4">
                  <c:v>110592</c:v>
                </c:pt>
                <c:pt idx="5">
                  <c:v>175616</c:v>
                </c:pt>
                <c:pt idx="6">
                  <c:v>262144</c:v>
                </c:pt>
                <c:pt idx="7">
                  <c:v>884736</c:v>
                </c:pt>
                <c:pt idx="8">
                  <c:v>2097152</c:v>
                </c:pt>
                <c:pt idx="9">
                  <c:v>4096000</c:v>
                </c:pt>
                <c:pt idx="10">
                  <c:v>7077888</c:v>
                </c:pt>
                <c:pt idx="11">
                  <c:v>11239424</c:v>
                </c:pt>
                <c:pt idx="12">
                  <c:v>16777216</c:v>
                </c:pt>
                <c:pt idx="13">
                  <c:v>56623104</c:v>
                </c:pt>
                <c:pt idx="14">
                  <c:v>134217728</c:v>
                </c:pt>
                <c:pt idx="15">
                  <c:v>262144000</c:v>
                </c:pt>
                <c:pt idx="16">
                  <c:v>452984832</c:v>
                </c:pt>
                <c:pt idx="17">
                  <c:v>719323136</c:v>
                </c:pt>
              </c:numCache>
            </c:numRef>
          </c:xVal>
          <c:yVal>
            <c:numRef>
              <c:f>'3D stencil'!$J$4:$J$21</c:f>
              <c:numCache>
                <c:formatCode>General</c:formatCode>
                <c:ptCount val="18"/>
                <c:pt idx="0">
                  <c:v>4.0437000000000003</c:v>
                </c:pt>
                <c:pt idx="1">
                  <c:v>12.2567</c:v>
                </c:pt>
                <c:pt idx="2">
                  <c:v>23.281999999999989</c:v>
                </c:pt>
                <c:pt idx="3">
                  <c:v>40.604400000000005</c:v>
                </c:pt>
                <c:pt idx="4">
                  <c:v>58.3352</c:v>
                </c:pt>
                <c:pt idx="5">
                  <c:v>80.164599999999993</c:v>
                </c:pt>
                <c:pt idx="6">
                  <c:v>99.318100000000001</c:v>
                </c:pt>
                <c:pt idx="7">
                  <c:v>164.83</c:v>
                </c:pt>
                <c:pt idx="8">
                  <c:v>177.15600000000001</c:v>
                </c:pt>
                <c:pt idx="9">
                  <c:v>205.25</c:v>
                </c:pt>
                <c:pt idx="10">
                  <c:v>214.85200000000043</c:v>
                </c:pt>
                <c:pt idx="11">
                  <c:v>225.31300000000002</c:v>
                </c:pt>
                <c:pt idx="12">
                  <c:v>231.75900000000001</c:v>
                </c:pt>
                <c:pt idx="13">
                  <c:v>207.55200000000036</c:v>
                </c:pt>
                <c:pt idx="14">
                  <c:v>178.25800000000001</c:v>
                </c:pt>
                <c:pt idx="15">
                  <c:v>155.333</c:v>
                </c:pt>
                <c:pt idx="16">
                  <c:v>144.85000000000036</c:v>
                </c:pt>
                <c:pt idx="17">
                  <c:v>153.03900000000002</c:v>
                </c:pt>
              </c:numCache>
            </c:numRef>
          </c:yVal>
        </c:ser>
        <c:ser>
          <c:idx val="1"/>
          <c:order val="1"/>
          <c:tx>
            <c:v>Ticket</c:v>
          </c:tx>
          <c:xVal>
            <c:numRef>
              <c:f>'3D stencil'!$I$4:$I$21</c:f>
              <c:numCache>
                <c:formatCode>General</c:formatCode>
                <c:ptCount val="18"/>
                <c:pt idx="0">
                  <c:v>4096</c:v>
                </c:pt>
                <c:pt idx="1">
                  <c:v>13824</c:v>
                </c:pt>
                <c:pt idx="2">
                  <c:v>32768</c:v>
                </c:pt>
                <c:pt idx="3">
                  <c:v>64000</c:v>
                </c:pt>
                <c:pt idx="4">
                  <c:v>110592</c:v>
                </c:pt>
                <c:pt idx="5">
                  <c:v>175616</c:v>
                </c:pt>
                <c:pt idx="6">
                  <c:v>262144</c:v>
                </c:pt>
                <c:pt idx="7">
                  <c:v>884736</c:v>
                </c:pt>
                <c:pt idx="8">
                  <c:v>2097152</c:v>
                </c:pt>
                <c:pt idx="9">
                  <c:v>4096000</c:v>
                </c:pt>
                <c:pt idx="10">
                  <c:v>7077888</c:v>
                </c:pt>
                <c:pt idx="11">
                  <c:v>11239424</c:v>
                </c:pt>
                <c:pt idx="12">
                  <c:v>16777216</c:v>
                </c:pt>
                <c:pt idx="13">
                  <c:v>56623104</c:v>
                </c:pt>
                <c:pt idx="14">
                  <c:v>134217728</c:v>
                </c:pt>
                <c:pt idx="15">
                  <c:v>262144000</c:v>
                </c:pt>
                <c:pt idx="16">
                  <c:v>452984832</c:v>
                </c:pt>
                <c:pt idx="17">
                  <c:v>719323136</c:v>
                </c:pt>
              </c:numCache>
            </c:numRef>
          </c:xVal>
          <c:yVal>
            <c:numRef>
              <c:f>'3D stencil'!$J$23:$J$40</c:f>
              <c:numCache>
                <c:formatCode>General</c:formatCode>
                <c:ptCount val="18"/>
                <c:pt idx="0">
                  <c:v>7.0848099999999965</c:v>
                </c:pt>
                <c:pt idx="1">
                  <c:v>19.051500000000001</c:v>
                </c:pt>
                <c:pt idx="2">
                  <c:v>33.722900000000124</c:v>
                </c:pt>
                <c:pt idx="3">
                  <c:v>52.059200000000004</c:v>
                </c:pt>
                <c:pt idx="4">
                  <c:v>76.502299999999991</c:v>
                </c:pt>
                <c:pt idx="5">
                  <c:v>91.331000000000003</c:v>
                </c:pt>
                <c:pt idx="6">
                  <c:v>112.637</c:v>
                </c:pt>
                <c:pt idx="7">
                  <c:v>154.93100000000001</c:v>
                </c:pt>
                <c:pt idx="8">
                  <c:v>188.08700000000007</c:v>
                </c:pt>
                <c:pt idx="9">
                  <c:v>205.02500000000001</c:v>
                </c:pt>
                <c:pt idx="10">
                  <c:v>224.27599999999998</c:v>
                </c:pt>
                <c:pt idx="11">
                  <c:v>228.95700000000036</c:v>
                </c:pt>
                <c:pt idx="12">
                  <c:v>232.167</c:v>
                </c:pt>
                <c:pt idx="13">
                  <c:v>210.43100000000001</c:v>
                </c:pt>
                <c:pt idx="14">
                  <c:v>191.82000000000036</c:v>
                </c:pt>
                <c:pt idx="15">
                  <c:v>164.297</c:v>
                </c:pt>
                <c:pt idx="16">
                  <c:v>139.768</c:v>
                </c:pt>
                <c:pt idx="17">
                  <c:v>149.61699999999999</c:v>
                </c:pt>
              </c:numCache>
            </c:numRef>
          </c:yVal>
        </c:ser>
        <c:ser>
          <c:idx val="2"/>
          <c:order val="2"/>
          <c:tx>
            <c:v>Priority</c:v>
          </c:tx>
          <c:xVal>
            <c:numRef>
              <c:f>'3D stencil'!$I$42:$I$59</c:f>
              <c:numCache>
                <c:formatCode>General</c:formatCode>
                <c:ptCount val="18"/>
                <c:pt idx="0">
                  <c:v>4096</c:v>
                </c:pt>
                <c:pt idx="1">
                  <c:v>13824</c:v>
                </c:pt>
                <c:pt idx="2">
                  <c:v>32768</c:v>
                </c:pt>
                <c:pt idx="3">
                  <c:v>64000</c:v>
                </c:pt>
                <c:pt idx="4">
                  <c:v>110592</c:v>
                </c:pt>
                <c:pt idx="5">
                  <c:v>175616</c:v>
                </c:pt>
                <c:pt idx="6">
                  <c:v>262144</c:v>
                </c:pt>
                <c:pt idx="7">
                  <c:v>884736</c:v>
                </c:pt>
                <c:pt idx="8">
                  <c:v>2097152</c:v>
                </c:pt>
                <c:pt idx="9">
                  <c:v>4096000</c:v>
                </c:pt>
                <c:pt idx="10">
                  <c:v>7077888</c:v>
                </c:pt>
                <c:pt idx="11">
                  <c:v>11239424</c:v>
                </c:pt>
                <c:pt idx="12">
                  <c:v>16777216</c:v>
                </c:pt>
                <c:pt idx="13">
                  <c:v>56623104</c:v>
                </c:pt>
                <c:pt idx="14">
                  <c:v>134217728</c:v>
                </c:pt>
                <c:pt idx="15">
                  <c:v>262144000</c:v>
                </c:pt>
                <c:pt idx="16">
                  <c:v>452984832</c:v>
                </c:pt>
                <c:pt idx="17">
                  <c:v>719323136</c:v>
                </c:pt>
              </c:numCache>
            </c:numRef>
          </c:xVal>
          <c:yVal>
            <c:numRef>
              <c:f>'3D stencil'!$J$42:$J$59</c:f>
              <c:numCache>
                <c:formatCode>General</c:formatCode>
                <c:ptCount val="18"/>
                <c:pt idx="0">
                  <c:v>6.3767300000000002</c:v>
                </c:pt>
                <c:pt idx="1">
                  <c:v>18.545599999999922</c:v>
                </c:pt>
                <c:pt idx="2">
                  <c:v>35.996300000000012</c:v>
                </c:pt>
                <c:pt idx="3">
                  <c:v>51.942700000000002</c:v>
                </c:pt>
                <c:pt idx="4">
                  <c:v>74.114500000000007</c:v>
                </c:pt>
                <c:pt idx="5">
                  <c:v>92.964300000000023</c:v>
                </c:pt>
                <c:pt idx="6">
                  <c:v>114.34399999999999</c:v>
                </c:pt>
                <c:pt idx="7">
                  <c:v>152.63399999999999</c:v>
                </c:pt>
                <c:pt idx="8">
                  <c:v>180.69200000000001</c:v>
                </c:pt>
                <c:pt idx="9">
                  <c:v>195.24499999999998</c:v>
                </c:pt>
                <c:pt idx="10">
                  <c:v>206.869</c:v>
                </c:pt>
                <c:pt idx="11">
                  <c:v>216.64099999999999</c:v>
                </c:pt>
                <c:pt idx="12">
                  <c:v>225.10299999999998</c:v>
                </c:pt>
                <c:pt idx="13">
                  <c:v>233.81900000000002</c:v>
                </c:pt>
                <c:pt idx="14">
                  <c:v>227.23999999999998</c:v>
                </c:pt>
                <c:pt idx="15">
                  <c:v>191.96300000000002</c:v>
                </c:pt>
                <c:pt idx="16">
                  <c:v>163.577</c:v>
                </c:pt>
                <c:pt idx="17">
                  <c:v>163.83800000000036</c:v>
                </c:pt>
              </c:numCache>
            </c:numRef>
          </c:yVal>
        </c:ser>
        <c:axId val="116284800"/>
        <c:axId val="116286976"/>
      </c:scatterChart>
      <c:valAx>
        <c:axId val="116284800"/>
        <c:scaling>
          <c:logBase val="2"/>
          <c:orientation val="minMax"/>
          <c:min val="4096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Problem</a:t>
                </a:r>
                <a:r>
                  <a:rPr lang="en-US" baseline="0"/>
                  <a:t> Size per Core [Bytes]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16286976"/>
        <c:crosses val="autoZero"/>
        <c:crossBetween val="midCat"/>
      </c:valAx>
      <c:valAx>
        <c:axId val="116286976"/>
        <c:scaling>
          <c:logBase val="2"/>
          <c:orientation val="minMax"/>
          <c:min val="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[GFlops]</a:t>
                </a:r>
              </a:p>
            </c:rich>
          </c:tx>
          <c:layout/>
        </c:title>
        <c:numFmt formatCode="General" sourceLinked="1"/>
        <c:tickLblPos val="nextTo"/>
        <c:crossAx val="1162848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505711091669056"/>
          <c:y val="0.45301706036745576"/>
          <c:w val="0.24877029260231417"/>
          <c:h val="0.17088568716144595"/>
        </c:manualLayout>
      </c:layout>
      <c:overlay val="1"/>
      <c:spPr>
        <a:solidFill>
          <a:sysClr val="window" lastClr="FFFFFF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'3D stencil'!$F$123</c:f>
              <c:strCache>
                <c:ptCount val="1"/>
                <c:pt idx="0">
                  <c:v>MPI</c:v>
                </c:pt>
              </c:strCache>
            </c:strRef>
          </c:tx>
          <c:cat>
            <c:numRef>
              <c:f>'3D stencil'!$E$125:$E$131</c:f>
              <c:numCache>
                <c:formatCode>General</c:formatCode>
                <c:ptCount val="7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  <c:pt idx="3">
                  <c:v>262144</c:v>
                </c:pt>
                <c:pt idx="4">
                  <c:v>2097152</c:v>
                </c:pt>
                <c:pt idx="5">
                  <c:v>16777216</c:v>
                </c:pt>
                <c:pt idx="6">
                  <c:v>134217728</c:v>
                </c:pt>
              </c:numCache>
            </c:numRef>
          </c:cat>
          <c:val>
            <c:numRef>
              <c:f>'3D stencil'!$F$125:$F$131</c:f>
              <c:numCache>
                <c:formatCode>General</c:formatCode>
                <c:ptCount val="7"/>
                <c:pt idx="0">
                  <c:v>76.069999999999993</c:v>
                </c:pt>
                <c:pt idx="1">
                  <c:v>75.33</c:v>
                </c:pt>
                <c:pt idx="2">
                  <c:v>72.910000000000025</c:v>
                </c:pt>
                <c:pt idx="3">
                  <c:v>66.98</c:v>
                </c:pt>
                <c:pt idx="4">
                  <c:v>40.520000000000003</c:v>
                </c:pt>
                <c:pt idx="5">
                  <c:v>25.18</c:v>
                </c:pt>
                <c:pt idx="6">
                  <c:v>18.04</c:v>
                </c:pt>
              </c:numCache>
            </c:numRef>
          </c:val>
        </c:ser>
        <c:ser>
          <c:idx val="1"/>
          <c:order val="1"/>
          <c:tx>
            <c:strRef>
              <c:f>'3D stencil'!$G$123</c:f>
              <c:strCache>
                <c:ptCount val="1"/>
                <c:pt idx="0">
                  <c:v>Computation</c:v>
                </c:pt>
              </c:strCache>
            </c:strRef>
          </c:tx>
          <c:cat>
            <c:numRef>
              <c:f>'3D stencil'!$E$125:$E$131</c:f>
              <c:numCache>
                <c:formatCode>General</c:formatCode>
                <c:ptCount val="7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  <c:pt idx="3">
                  <c:v>262144</c:v>
                </c:pt>
                <c:pt idx="4">
                  <c:v>2097152</c:v>
                </c:pt>
                <c:pt idx="5">
                  <c:v>16777216</c:v>
                </c:pt>
                <c:pt idx="6">
                  <c:v>134217728</c:v>
                </c:pt>
              </c:numCache>
            </c:numRef>
          </c:cat>
          <c:val>
            <c:numRef>
              <c:f>'3D stencil'!$G$125:$G$131</c:f>
              <c:numCache>
                <c:formatCode>General</c:formatCode>
                <c:ptCount val="7"/>
                <c:pt idx="0">
                  <c:v>0.42000000000000032</c:v>
                </c:pt>
                <c:pt idx="1">
                  <c:v>0.95000000000000062</c:v>
                </c:pt>
                <c:pt idx="2">
                  <c:v>2.72</c:v>
                </c:pt>
                <c:pt idx="3">
                  <c:v>6.88</c:v>
                </c:pt>
                <c:pt idx="4">
                  <c:v>37.86</c:v>
                </c:pt>
                <c:pt idx="5">
                  <c:v>55.53</c:v>
                </c:pt>
                <c:pt idx="6">
                  <c:v>66.5</c:v>
                </c:pt>
              </c:numCache>
            </c:numRef>
          </c:val>
        </c:ser>
        <c:ser>
          <c:idx val="2"/>
          <c:order val="2"/>
          <c:tx>
            <c:strRef>
              <c:f>'3D stencil'!$H$123</c:f>
              <c:strCache>
                <c:ptCount val="1"/>
                <c:pt idx="0">
                  <c:v>OMP_Sync</c:v>
                </c:pt>
              </c:strCache>
            </c:strRef>
          </c:tx>
          <c:cat>
            <c:numRef>
              <c:f>'3D stencil'!$E$125:$E$131</c:f>
              <c:numCache>
                <c:formatCode>General</c:formatCode>
                <c:ptCount val="7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  <c:pt idx="3">
                  <c:v>262144</c:v>
                </c:pt>
                <c:pt idx="4">
                  <c:v>2097152</c:v>
                </c:pt>
                <c:pt idx="5">
                  <c:v>16777216</c:v>
                </c:pt>
                <c:pt idx="6">
                  <c:v>134217728</c:v>
                </c:pt>
              </c:numCache>
            </c:numRef>
          </c:cat>
          <c:val>
            <c:numRef>
              <c:f>'3D stencil'!$H$125:$H$131</c:f>
              <c:numCache>
                <c:formatCode>General</c:formatCode>
                <c:ptCount val="7"/>
                <c:pt idx="0">
                  <c:v>23.51</c:v>
                </c:pt>
                <c:pt idx="1">
                  <c:v>23.73</c:v>
                </c:pt>
                <c:pt idx="2">
                  <c:v>24.37</c:v>
                </c:pt>
                <c:pt idx="3">
                  <c:v>26.14</c:v>
                </c:pt>
                <c:pt idx="4">
                  <c:v>21.62</c:v>
                </c:pt>
                <c:pt idx="5">
                  <c:v>19.279999999999987</c:v>
                </c:pt>
                <c:pt idx="6">
                  <c:v>15.46</c:v>
                </c:pt>
              </c:numCache>
            </c:numRef>
          </c:val>
        </c:ser>
        <c:gapWidth val="40"/>
        <c:overlap val="100"/>
        <c:axId val="116308608"/>
        <c:axId val="116318976"/>
      </c:barChart>
      <c:catAx>
        <c:axId val="116308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Problem Size per Core [Bytes]</a:t>
                </a:r>
              </a:p>
            </c:rich>
          </c:tx>
          <c:layout/>
        </c:title>
        <c:numFmt formatCode="General" sourceLinked="1"/>
        <c:tickLblPos val="nextTo"/>
        <c:crossAx val="116318976"/>
        <c:crosses val="autoZero"/>
        <c:auto val="1"/>
        <c:lblAlgn val="ctr"/>
        <c:lblOffset val="100"/>
      </c:catAx>
      <c:valAx>
        <c:axId val="1163189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 of Time</a:t>
                </a:r>
              </a:p>
            </c:rich>
          </c:tx>
          <c:layout/>
        </c:title>
        <c:numFmt formatCode="0%" sourceLinked="1"/>
        <c:tickLblPos val="nextTo"/>
        <c:crossAx val="116308608"/>
        <c:crosses val="autoZero"/>
        <c:crossBetween val="between"/>
      </c:valAx>
    </c:plotArea>
    <c:legend>
      <c:legendPos val="t"/>
      <c:layout/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v>Mutex</c:v>
          </c:tx>
          <c:cat>
            <c:numRef>
              <c:f>cache!$A$39:$A$42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cache!$E$39:$E$42</c:f>
              <c:numCache>
                <c:formatCode>0.00E+00</c:formatCode>
                <c:ptCount val="4"/>
                <c:pt idx="0">
                  <c:v>134.35600000000036</c:v>
                </c:pt>
                <c:pt idx="1">
                  <c:v>138.18300000000002</c:v>
                </c:pt>
                <c:pt idx="2">
                  <c:v>133.29299999999998</c:v>
                </c:pt>
                <c:pt idx="3">
                  <c:v>82.919500000000127</c:v>
                </c:pt>
              </c:numCache>
            </c:numRef>
          </c:val>
        </c:ser>
        <c:ser>
          <c:idx val="1"/>
          <c:order val="1"/>
          <c:tx>
            <c:v>Ticket</c:v>
          </c:tx>
          <c:cat>
            <c:numRef>
              <c:f>cache!$A$39:$A$42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cache!$F$39:$F$42</c:f>
              <c:numCache>
                <c:formatCode>0.00E+00</c:formatCode>
                <c:ptCount val="4"/>
                <c:pt idx="0">
                  <c:v>134.14599999999999</c:v>
                </c:pt>
                <c:pt idx="1">
                  <c:v>197.22800000000001</c:v>
                </c:pt>
                <c:pt idx="2">
                  <c:v>233.84300000000002</c:v>
                </c:pt>
                <c:pt idx="3">
                  <c:v>128.21199999999999</c:v>
                </c:pt>
              </c:numCache>
            </c:numRef>
          </c:val>
        </c:ser>
        <c:ser>
          <c:idx val="2"/>
          <c:order val="2"/>
          <c:tx>
            <c:v>Priority</c:v>
          </c:tx>
          <c:cat>
            <c:numRef>
              <c:f>cache!$A$39:$A$42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cache!$G$39:$G$42</c:f>
              <c:numCache>
                <c:formatCode>0.00E+00</c:formatCode>
                <c:ptCount val="4"/>
                <c:pt idx="0">
                  <c:v>131.518</c:v>
                </c:pt>
                <c:pt idx="1">
                  <c:v>198.87100000000001</c:v>
                </c:pt>
                <c:pt idx="2">
                  <c:v>232.20499999999998</c:v>
                </c:pt>
                <c:pt idx="3">
                  <c:v>124.69</c:v>
                </c:pt>
              </c:numCache>
            </c:numRef>
          </c:val>
        </c:ser>
        <c:gapWidth val="50"/>
        <c:axId val="116378624"/>
        <c:axId val="116384896"/>
      </c:barChart>
      <c:catAx>
        <c:axId val="116378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 per Node</a:t>
                </a:r>
              </a:p>
            </c:rich>
          </c:tx>
          <c:layout/>
        </c:title>
        <c:numFmt formatCode="General" sourceLinked="1"/>
        <c:tickLblPos val="nextTo"/>
        <c:crossAx val="116384896"/>
        <c:crosses val="autoZero"/>
        <c:auto val="1"/>
        <c:lblAlgn val="ctr"/>
        <c:lblOffset val="100"/>
      </c:catAx>
      <c:valAx>
        <c:axId val="116384896"/>
        <c:scaling>
          <c:orientation val="minMax"/>
          <c:min val="5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[MTEPS]</a:t>
                </a:r>
              </a:p>
            </c:rich>
          </c:tx>
          <c:layout/>
        </c:title>
        <c:numFmt formatCode="General" sourceLinked="0"/>
        <c:tickLblPos val="nextTo"/>
        <c:crossAx val="116378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994777996500441"/>
          <c:y val="5.023928258967629E-2"/>
          <c:w val="0.18476450860309129"/>
          <c:h val="0.16063254593175785"/>
        </c:manualLayout>
      </c:layout>
      <c:overlay val="1"/>
      <c:spPr>
        <a:solidFill>
          <a:sysClr val="window" lastClr="FFFFFF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'g500'!$H$1</c:f>
              <c:strCache>
                <c:ptCount val="1"/>
                <c:pt idx="0">
                  <c:v>Mutex</c:v>
                </c:pt>
              </c:strCache>
            </c:strRef>
          </c:tx>
          <c:xVal>
            <c:numRef>
              <c:f>'g500'!$G$2:$G$9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</c:numCache>
            </c:numRef>
          </c:xVal>
          <c:yVal>
            <c:numRef>
              <c:f>'g500'!$H$2:$H$9</c:f>
              <c:numCache>
                <c:formatCode>0.00E+00</c:formatCode>
                <c:ptCount val="8"/>
                <c:pt idx="0">
                  <c:v>15.8108</c:v>
                </c:pt>
                <c:pt idx="1">
                  <c:v>23.4389</c:v>
                </c:pt>
                <c:pt idx="2">
                  <c:v>42.672300000000092</c:v>
                </c:pt>
                <c:pt idx="3">
                  <c:v>78.197400000000002</c:v>
                </c:pt>
                <c:pt idx="4">
                  <c:v>152.42400000000001</c:v>
                </c:pt>
                <c:pt idx="5">
                  <c:v>277.661</c:v>
                </c:pt>
                <c:pt idx="6">
                  <c:v>548.63499999999999</c:v>
                </c:pt>
                <c:pt idx="7">
                  <c:v>1064.21</c:v>
                </c:pt>
              </c:numCache>
            </c:numRef>
          </c:yVal>
        </c:ser>
        <c:ser>
          <c:idx val="1"/>
          <c:order val="1"/>
          <c:tx>
            <c:strRef>
              <c:f>'g500'!$I$1</c:f>
              <c:strCache>
                <c:ptCount val="1"/>
                <c:pt idx="0">
                  <c:v>Ticket</c:v>
                </c:pt>
              </c:strCache>
            </c:strRef>
          </c:tx>
          <c:xVal>
            <c:numRef>
              <c:f>'g500'!$G$2:$G$9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</c:numCache>
            </c:numRef>
          </c:xVal>
          <c:yVal>
            <c:numRef>
              <c:f>'g500'!$I$2:$I$9</c:f>
              <c:numCache>
                <c:formatCode>0.00E+00</c:formatCode>
                <c:ptCount val="8"/>
                <c:pt idx="0">
                  <c:v>27.262399999999914</c:v>
                </c:pt>
                <c:pt idx="1">
                  <c:v>39.846499999999999</c:v>
                </c:pt>
                <c:pt idx="2">
                  <c:v>66.401399999999995</c:v>
                </c:pt>
                <c:pt idx="3">
                  <c:v>132.489</c:v>
                </c:pt>
                <c:pt idx="4">
                  <c:v>203.48000000000027</c:v>
                </c:pt>
                <c:pt idx="5">
                  <c:v>428.29399999999885</c:v>
                </c:pt>
                <c:pt idx="6">
                  <c:v>770.52199999999948</c:v>
                </c:pt>
                <c:pt idx="7">
                  <c:v>1727.24</c:v>
                </c:pt>
              </c:numCache>
            </c:numRef>
          </c:yVal>
        </c:ser>
        <c:ser>
          <c:idx val="2"/>
          <c:order val="2"/>
          <c:tx>
            <c:strRef>
              <c:f>'g500'!$J$1</c:f>
              <c:strCache>
                <c:ptCount val="1"/>
                <c:pt idx="0">
                  <c:v>Priority</c:v>
                </c:pt>
              </c:strCache>
            </c:strRef>
          </c:tx>
          <c:xVal>
            <c:numRef>
              <c:f>'g500'!$G$2:$G$9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</c:numCache>
            </c:numRef>
          </c:xVal>
          <c:yVal>
            <c:numRef>
              <c:f>'g500'!$J$2:$J$9</c:f>
              <c:numCache>
                <c:formatCode>0.00E+00</c:formatCode>
                <c:ptCount val="8"/>
                <c:pt idx="0">
                  <c:v>26.980399999999907</c:v>
                </c:pt>
                <c:pt idx="1">
                  <c:v>39.232200000000013</c:v>
                </c:pt>
                <c:pt idx="2">
                  <c:v>66.312899999999999</c:v>
                </c:pt>
                <c:pt idx="3">
                  <c:v>127.983</c:v>
                </c:pt>
                <c:pt idx="4">
                  <c:v>194.98800000000037</c:v>
                </c:pt>
                <c:pt idx="5">
                  <c:v>393.45299999999969</c:v>
                </c:pt>
                <c:pt idx="6">
                  <c:v>720.35699999999792</c:v>
                </c:pt>
                <c:pt idx="7">
                  <c:v>1723.6699999999998</c:v>
                </c:pt>
              </c:numCache>
            </c:numRef>
          </c:yVal>
        </c:ser>
        <c:axId val="116418816"/>
        <c:axId val="116429184"/>
      </c:scatterChart>
      <c:valAx>
        <c:axId val="116418816"/>
        <c:scaling>
          <c:logBase val="2"/>
          <c:orientation val="minMax"/>
          <c:min val="16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Cores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16429184"/>
        <c:crosses val="autoZero"/>
        <c:crossBetween val="midCat"/>
        <c:majorUnit val="4"/>
      </c:valAx>
      <c:valAx>
        <c:axId val="116429184"/>
        <c:scaling>
          <c:logBase val="2"/>
          <c:orientation val="minMax"/>
          <c:min val="8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[MTEPS]</a:t>
                </a:r>
              </a:p>
            </c:rich>
          </c:tx>
          <c:layout/>
        </c:title>
        <c:numFmt formatCode="General" sourceLinked="0"/>
        <c:tickLblPos val="nextTo"/>
        <c:crossAx val="116418816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986111111111111"/>
          <c:y val="5.579483814523209E-2"/>
          <c:w val="0.22121456692913388"/>
          <c:h val="0.19927602799650038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Mutex</c:v>
          </c:tx>
          <c:xVal>
            <c:numRef>
              <c:f>SWAP!$B$4:$B$12</c:f>
              <c:numCache>
                <c:formatCode>General</c:formatCode>
                <c:ptCount val="9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</c:numCache>
            </c:numRef>
          </c:xVal>
          <c:yVal>
            <c:numRef>
              <c:f>SWAP!$F$4:$F$12</c:f>
              <c:numCache>
                <c:formatCode>General</c:formatCode>
                <c:ptCount val="9"/>
                <c:pt idx="0">
                  <c:v>1277.5433333333292</c:v>
                </c:pt>
                <c:pt idx="1">
                  <c:v>815.84997999999996</c:v>
                </c:pt>
                <c:pt idx="2">
                  <c:v>419.315</c:v>
                </c:pt>
                <c:pt idx="3">
                  <c:v>208.47667333333334</c:v>
                </c:pt>
                <c:pt idx="4">
                  <c:v>100.36</c:v>
                </c:pt>
                <c:pt idx="5">
                  <c:v>53.076666666666462</c:v>
                </c:pt>
                <c:pt idx="6">
                  <c:v>27.486666666666629</c:v>
                </c:pt>
                <c:pt idx="7">
                  <c:v>17.046666666666667</c:v>
                </c:pt>
                <c:pt idx="8">
                  <c:v>10.77</c:v>
                </c:pt>
              </c:numCache>
            </c:numRef>
          </c:yVal>
        </c:ser>
        <c:ser>
          <c:idx val="1"/>
          <c:order val="1"/>
          <c:tx>
            <c:v>Ticket</c:v>
          </c:tx>
          <c:xVal>
            <c:numRef>
              <c:f>SWAP!$B$4:$B$12</c:f>
              <c:numCache>
                <c:formatCode>General</c:formatCode>
                <c:ptCount val="9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</c:numCache>
            </c:numRef>
          </c:xVal>
          <c:yVal>
            <c:numRef>
              <c:f>SWAP!$J$4:$J$12</c:f>
              <c:numCache>
                <c:formatCode>General</c:formatCode>
                <c:ptCount val="9"/>
                <c:pt idx="0">
                  <c:v>692.85664999999779</c:v>
                </c:pt>
                <c:pt idx="1">
                  <c:v>367.48999000000003</c:v>
                </c:pt>
                <c:pt idx="2">
                  <c:v>196.61499999999998</c:v>
                </c:pt>
                <c:pt idx="3">
                  <c:v>102.44666666666686</c:v>
                </c:pt>
                <c:pt idx="4">
                  <c:v>50.873333333333335</c:v>
                </c:pt>
                <c:pt idx="5">
                  <c:v>28.323333333333235</c:v>
                </c:pt>
                <c:pt idx="6">
                  <c:v>15.696666666666674</c:v>
                </c:pt>
                <c:pt idx="7">
                  <c:v>9.2066666666666706</c:v>
                </c:pt>
                <c:pt idx="8">
                  <c:v>7.1000000000000005</c:v>
                </c:pt>
              </c:numCache>
            </c:numRef>
          </c:yVal>
        </c:ser>
        <c:ser>
          <c:idx val="2"/>
          <c:order val="2"/>
          <c:tx>
            <c:v>Priority</c:v>
          </c:tx>
          <c:xVal>
            <c:numRef>
              <c:f>SWAP!$B$4:$B$12</c:f>
              <c:numCache>
                <c:formatCode>General</c:formatCode>
                <c:ptCount val="9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  <c:pt idx="7">
                  <c:v>1024</c:v>
                </c:pt>
                <c:pt idx="8">
                  <c:v>2048</c:v>
                </c:pt>
              </c:numCache>
            </c:numRef>
          </c:xVal>
          <c:yVal>
            <c:numRef>
              <c:f>SWAP!$N$4:$N$12</c:f>
              <c:numCache>
                <c:formatCode>General</c:formatCode>
                <c:ptCount val="9"/>
                <c:pt idx="0">
                  <c:v>705.98333666667065</c:v>
                </c:pt>
                <c:pt idx="1">
                  <c:v>366.35000500000001</c:v>
                </c:pt>
                <c:pt idx="2">
                  <c:v>185.63000333333341</c:v>
                </c:pt>
                <c:pt idx="3">
                  <c:v>102.61</c:v>
                </c:pt>
                <c:pt idx="4">
                  <c:v>57.49</c:v>
                </c:pt>
                <c:pt idx="5">
                  <c:v>27.066666666666666</c:v>
                </c:pt>
                <c:pt idx="6">
                  <c:v>14.18</c:v>
                </c:pt>
                <c:pt idx="7">
                  <c:v>7.8733333333333491</c:v>
                </c:pt>
                <c:pt idx="8">
                  <c:v>6.2966666666666704</c:v>
                </c:pt>
              </c:numCache>
            </c:numRef>
          </c:yVal>
        </c:ser>
        <c:axId val="116486144"/>
        <c:axId val="116488064"/>
      </c:scatterChart>
      <c:valAx>
        <c:axId val="116486144"/>
        <c:scaling>
          <c:logBase val="2"/>
          <c:orientation val="minMax"/>
          <c:min val="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</c:title>
        <c:numFmt formatCode="General" sourceLinked="1"/>
        <c:tickLblPos val="nextTo"/>
        <c:crossAx val="116488064"/>
        <c:crosses val="autoZero"/>
        <c:crossBetween val="midCat"/>
      </c:valAx>
      <c:valAx>
        <c:axId val="116488064"/>
        <c:scaling>
          <c:logBase val="2"/>
          <c:orientation val="minMax"/>
          <c:min val="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</a:t>
                </a:r>
                <a:r>
                  <a:rPr lang="en-US" baseline="0"/>
                  <a:t> Time [s]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164861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466997180908192"/>
          <c:y val="6.1350393700787396E-2"/>
          <c:w val="0.23218066491688483"/>
          <c:h val="0.1606325459317578"/>
        </c:manualLayout>
      </c:layout>
      <c:overlay val="1"/>
      <c:spPr>
        <a:solidFill>
          <a:sysClr val="window" lastClr="FFFFFF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P2P!$G$3</c:f>
              <c:strCache>
                <c:ptCount val="1"/>
                <c:pt idx="0">
                  <c:v>1 tpn</c:v>
                </c:pt>
              </c:strCache>
            </c:strRef>
          </c:tx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P2P!$Y$4:$Y$24</c:f>
              <c:numCache>
                <c:formatCode>General</c:formatCode>
                <c:ptCount val="21"/>
                <c:pt idx="0">
                  <c:v>1810</c:v>
                </c:pt>
                <c:pt idx="1">
                  <c:v>1915</c:v>
                </c:pt>
                <c:pt idx="2">
                  <c:v>1827.5</c:v>
                </c:pt>
                <c:pt idx="3">
                  <c:v>1813.75</c:v>
                </c:pt>
                <c:pt idx="4">
                  <c:v>1793.75</c:v>
                </c:pt>
                <c:pt idx="5">
                  <c:v>1785.3125</c:v>
                </c:pt>
                <c:pt idx="6">
                  <c:v>1672.5</c:v>
                </c:pt>
                <c:pt idx="7">
                  <c:v>1525.078125</c:v>
                </c:pt>
                <c:pt idx="8">
                  <c:v>1398.9062500000002</c:v>
                </c:pt>
                <c:pt idx="9">
                  <c:v>1338.9062500000002</c:v>
                </c:pt>
                <c:pt idx="10">
                  <c:v>1215.1074218749998</c:v>
                </c:pt>
                <c:pt idx="11">
                  <c:v>785.80566406249989</c:v>
                </c:pt>
                <c:pt idx="12">
                  <c:v>490.3076171875</c:v>
                </c:pt>
                <c:pt idx="13">
                  <c:v>268.80615234375</c:v>
                </c:pt>
                <c:pt idx="14">
                  <c:v>143.86901855468753</c:v>
                </c:pt>
                <c:pt idx="15">
                  <c:v>73.0096435546875</c:v>
                </c:pt>
                <c:pt idx="16">
                  <c:v>36.79107666015625</c:v>
                </c:pt>
                <c:pt idx="17">
                  <c:v>18.478393554687496</c:v>
                </c:pt>
                <c:pt idx="18">
                  <c:v>9.2523956298828125</c:v>
                </c:pt>
                <c:pt idx="19">
                  <c:v>4.5845413208007804</c:v>
                </c:pt>
                <c:pt idx="20">
                  <c:v>2.3355388641357417</c:v>
                </c:pt>
              </c:numCache>
            </c:numRef>
          </c:yVal>
        </c:ser>
        <c:ser>
          <c:idx val="1"/>
          <c:order val="1"/>
          <c:tx>
            <c:strRef>
              <c:f>P2P!$H$3</c:f>
              <c:strCache>
                <c:ptCount val="1"/>
                <c:pt idx="0">
                  <c:v>2 tpn</c:v>
                </c:pt>
              </c:strCache>
            </c:strRef>
          </c:tx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P2P!$Z$4:$Z$24</c:f>
              <c:numCache>
                <c:formatCode>General</c:formatCode>
                <c:ptCount val="21"/>
                <c:pt idx="0">
                  <c:v>1090</c:v>
                </c:pt>
                <c:pt idx="1">
                  <c:v>1095</c:v>
                </c:pt>
                <c:pt idx="2">
                  <c:v>1022.5</c:v>
                </c:pt>
                <c:pt idx="3">
                  <c:v>1031.25</c:v>
                </c:pt>
                <c:pt idx="4">
                  <c:v>1010.6250000000001</c:v>
                </c:pt>
                <c:pt idx="5">
                  <c:v>1005.625</c:v>
                </c:pt>
                <c:pt idx="6">
                  <c:v>936.25</c:v>
                </c:pt>
                <c:pt idx="7">
                  <c:v>604.29687500000011</c:v>
                </c:pt>
                <c:pt idx="8">
                  <c:v>893.59375000000011</c:v>
                </c:pt>
                <c:pt idx="9">
                  <c:v>814.06249999999989</c:v>
                </c:pt>
                <c:pt idx="10">
                  <c:v>822.83203125</c:v>
                </c:pt>
                <c:pt idx="11">
                  <c:v>385.72265624999994</c:v>
                </c:pt>
                <c:pt idx="12">
                  <c:v>388.72802734375</c:v>
                </c:pt>
                <c:pt idx="13">
                  <c:v>266.744384765625</c:v>
                </c:pt>
                <c:pt idx="14">
                  <c:v>146.7413330078125</c:v>
                </c:pt>
                <c:pt idx="15">
                  <c:v>75.595703125</c:v>
                </c:pt>
                <c:pt idx="16">
                  <c:v>38.983764648437493</c:v>
                </c:pt>
                <c:pt idx="17">
                  <c:v>19.62432861328125</c:v>
                </c:pt>
                <c:pt idx="18">
                  <c:v>9.46746826171875</c:v>
                </c:pt>
                <c:pt idx="19">
                  <c:v>4.8585700988769513</c:v>
                </c:pt>
                <c:pt idx="20">
                  <c:v>2.4865627288818359</c:v>
                </c:pt>
              </c:numCache>
            </c:numRef>
          </c:yVal>
        </c:ser>
        <c:ser>
          <c:idx val="2"/>
          <c:order val="2"/>
          <c:tx>
            <c:strRef>
              <c:f>P2P!$I$3</c:f>
              <c:strCache>
                <c:ptCount val="1"/>
                <c:pt idx="0">
                  <c:v>4 tpn</c:v>
                </c:pt>
              </c:strCache>
            </c:strRef>
          </c:tx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P2P!$AA$4:$AA$24</c:f>
              <c:numCache>
                <c:formatCode>General</c:formatCode>
                <c:ptCount val="21"/>
                <c:pt idx="0">
                  <c:v>710</c:v>
                </c:pt>
                <c:pt idx="1">
                  <c:v>745</c:v>
                </c:pt>
                <c:pt idx="2">
                  <c:v>777.5</c:v>
                </c:pt>
                <c:pt idx="3">
                  <c:v>772.5</c:v>
                </c:pt>
                <c:pt idx="4">
                  <c:v>763.125</c:v>
                </c:pt>
                <c:pt idx="5">
                  <c:v>753.75</c:v>
                </c:pt>
                <c:pt idx="6">
                  <c:v>705.93749999999989</c:v>
                </c:pt>
                <c:pt idx="7">
                  <c:v>724.45312499999989</c:v>
                </c:pt>
                <c:pt idx="8">
                  <c:v>677.65624999999989</c:v>
                </c:pt>
                <c:pt idx="9">
                  <c:v>650.15624999999989</c:v>
                </c:pt>
                <c:pt idx="10">
                  <c:v>622.2265625</c:v>
                </c:pt>
                <c:pt idx="11">
                  <c:v>476.34765625</c:v>
                </c:pt>
                <c:pt idx="12">
                  <c:v>367.05810546874994</c:v>
                </c:pt>
                <c:pt idx="13">
                  <c:v>248.00292968750003</c:v>
                </c:pt>
                <c:pt idx="14">
                  <c:v>146.0906982421875</c:v>
                </c:pt>
                <c:pt idx="15">
                  <c:v>79.121398925781236</c:v>
                </c:pt>
                <c:pt idx="16">
                  <c:v>40.746917724609382</c:v>
                </c:pt>
                <c:pt idx="17">
                  <c:v>20.675888061523438</c:v>
                </c:pt>
                <c:pt idx="18">
                  <c:v>10.245018005371092</c:v>
                </c:pt>
                <c:pt idx="19">
                  <c:v>5.2216148376464826</c:v>
                </c:pt>
                <c:pt idx="20">
                  <c:v>2.6103019714355473</c:v>
                </c:pt>
              </c:numCache>
            </c:numRef>
          </c:yVal>
        </c:ser>
        <c:ser>
          <c:idx val="3"/>
          <c:order val="3"/>
          <c:tx>
            <c:strRef>
              <c:f>P2P!$J$3</c:f>
              <c:strCache>
                <c:ptCount val="1"/>
                <c:pt idx="0">
                  <c:v>8 tpn</c:v>
                </c:pt>
              </c:strCache>
            </c:strRef>
          </c:tx>
          <c:spPr>
            <a:ln>
              <a:solidFill>
                <a:srgbClr val="01665E"/>
              </a:solidFill>
            </a:ln>
          </c:spPr>
          <c:marker>
            <c:spPr>
              <a:solidFill>
                <a:srgbClr val="1F497D"/>
              </a:solidFill>
              <a:ln>
                <a:solidFill>
                  <a:srgbClr val="01665E"/>
                </a:solidFill>
              </a:ln>
            </c:spPr>
          </c:marker>
          <c:xVal>
            <c:numRef>
              <c:f>P2P!$N$4:$N$24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P2P!$AB$4:$AB$24</c:f>
              <c:numCache>
                <c:formatCode>General</c:formatCode>
                <c:ptCount val="21"/>
                <c:pt idx="0">
                  <c:v>440</c:v>
                </c:pt>
                <c:pt idx="1">
                  <c:v>435</c:v>
                </c:pt>
                <c:pt idx="2">
                  <c:v>435</c:v>
                </c:pt>
                <c:pt idx="3">
                  <c:v>437.5</c:v>
                </c:pt>
                <c:pt idx="4">
                  <c:v>431.875</c:v>
                </c:pt>
                <c:pt idx="5">
                  <c:v>430</c:v>
                </c:pt>
                <c:pt idx="6">
                  <c:v>420.15625</c:v>
                </c:pt>
                <c:pt idx="7">
                  <c:v>410.70312499999994</c:v>
                </c:pt>
                <c:pt idx="8">
                  <c:v>410.23437499999994</c:v>
                </c:pt>
                <c:pt idx="9">
                  <c:v>402.65625</c:v>
                </c:pt>
                <c:pt idx="10">
                  <c:v>385.32226562500006</c:v>
                </c:pt>
                <c:pt idx="11">
                  <c:v>311.1279296875</c:v>
                </c:pt>
                <c:pt idx="12">
                  <c:v>245.89111328125</c:v>
                </c:pt>
                <c:pt idx="13">
                  <c:v>180.42358398437497</c:v>
                </c:pt>
                <c:pt idx="14">
                  <c:v>118.10241699218749</c:v>
                </c:pt>
                <c:pt idx="15">
                  <c:v>68.626708984375</c:v>
                </c:pt>
                <c:pt idx="16">
                  <c:v>39.16412353515625</c:v>
                </c:pt>
                <c:pt idx="17">
                  <c:v>19.961013793945309</c:v>
                </c:pt>
                <c:pt idx="18">
                  <c:v>10.007781982421873</c:v>
                </c:pt>
                <c:pt idx="19">
                  <c:v>5.0321006774902335</c:v>
                </c:pt>
                <c:pt idx="20">
                  <c:v>2.5180053710937496</c:v>
                </c:pt>
              </c:numCache>
            </c:numRef>
          </c:yVal>
        </c:ser>
        <c:axId val="86284544"/>
        <c:axId val="86299392"/>
      </c:scatterChart>
      <c:valAx>
        <c:axId val="86284544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</a:t>
                </a:r>
                <a:r>
                  <a:rPr lang="en-US" baseline="0"/>
                  <a:t> Size [Bytes]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6299392"/>
        <c:crossesAt val="0.1"/>
        <c:crossBetween val="midCat"/>
      </c:valAx>
      <c:valAx>
        <c:axId val="86299392"/>
        <c:scaling>
          <c:logBase val="2"/>
          <c:orientation val="minMax"/>
          <c:max val="4096"/>
          <c:min val="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Message Rate [10</a:t>
                </a:r>
                <a:r>
                  <a:rPr lang="en-US" baseline="30000"/>
                  <a:t>3 </a:t>
                </a:r>
                <a:r>
                  <a:rPr lang="en-US" baseline="0"/>
                  <a:t>msgs/s]</a:t>
                </a:r>
                <a:endParaRPr lang="en-US"/>
              </a:p>
            </c:rich>
          </c:tx>
          <c:layout/>
        </c:title>
        <c:numFmt formatCode="General" sourceLinked="0"/>
        <c:tickLblPos val="nextTo"/>
        <c:crossAx val="862845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457603346456693"/>
          <c:y val="0.44947287839020178"/>
          <c:w val="0.22003472222222223"/>
          <c:h val="0.26772090988626668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Core Level</c:v>
          </c:tx>
          <c:xVal>
            <c:numRef>
              <c:f>P2P!$A$213:$A$233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P2P!$D$213:$D$228</c:f>
              <c:numCache>
                <c:formatCode>General</c:formatCode>
                <c:ptCount val="16"/>
                <c:pt idx="0">
                  <c:v>2.0400990000000001</c:v>
                </c:pt>
                <c:pt idx="1">
                  <c:v>1.9732530000000001</c:v>
                </c:pt>
                <c:pt idx="2">
                  <c:v>2.1224689999999997</c:v>
                </c:pt>
                <c:pt idx="3">
                  <c:v>2.0810170000000001</c:v>
                </c:pt>
                <c:pt idx="4">
                  <c:v>2.1412170000000001</c:v>
                </c:pt>
                <c:pt idx="5">
                  <c:v>1.949454</c:v>
                </c:pt>
                <c:pt idx="6">
                  <c:v>2.1193970000000002</c:v>
                </c:pt>
                <c:pt idx="7">
                  <c:v>2.070484</c:v>
                </c:pt>
                <c:pt idx="8">
                  <c:v>2.1179299999999999</c:v>
                </c:pt>
                <c:pt idx="9">
                  <c:v>2.1101030000000001</c:v>
                </c:pt>
                <c:pt idx="10">
                  <c:v>1.9643080000000002</c:v>
                </c:pt>
                <c:pt idx="11">
                  <c:v>2.0141649999999998</c:v>
                </c:pt>
                <c:pt idx="12">
                  <c:v>2.0697320000000001</c:v>
                </c:pt>
                <c:pt idx="13">
                  <c:v>1.9204810000000001</c:v>
                </c:pt>
                <c:pt idx="14">
                  <c:v>1.941962</c:v>
                </c:pt>
                <c:pt idx="15">
                  <c:v>1.8507130000000001</c:v>
                </c:pt>
              </c:numCache>
            </c:numRef>
          </c:yVal>
        </c:ser>
        <c:ser>
          <c:idx val="1"/>
          <c:order val="1"/>
          <c:tx>
            <c:v>Socket Level</c:v>
          </c:tx>
          <c:xVal>
            <c:numRef>
              <c:f>P2P!$A$213:$A$233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P2P!$G$213:$G$228</c:f>
              <c:numCache>
                <c:formatCode>General</c:formatCode>
                <c:ptCount val="16"/>
                <c:pt idx="0">
                  <c:v>1.216218</c:v>
                </c:pt>
                <c:pt idx="1">
                  <c:v>1.2099369999999998</c:v>
                </c:pt>
                <c:pt idx="2">
                  <c:v>1.2184999999999997</c:v>
                </c:pt>
                <c:pt idx="3">
                  <c:v>1.2149359999999998</c:v>
                </c:pt>
                <c:pt idx="4">
                  <c:v>1.225058</c:v>
                </c:pt>
                <c:pt idx="5">
                  <c:v>1.2095999999999998</c:v>
                </c:pt>
                <c:pt idx="6">
                  <c:v>1.2198959999999996</c:v>
                </c:pt>
                <c:pt idx="7">
                  <c:v>1.2021629999999999</c:v>
                </c:pt>
                <c:pt idx="8">
                  <c:v>1.2059009999999997</c:v>
                </c:pt>
                <c:pt idx="9">
                  <c:v>1.2182309999999998</c:v>
                </c:pt>
                <c:pt idx="10">
                  <c:v>1.2145809999999999</c:v>
                </c:pt>
                <c:pt idx="11">
                  <c:v>1.2195359999999997</c:v>
                </c:pt>
                <c:pt idx="12">
                  <c:v>1.2274749999999999</c:v>
                </c:pt>
                <c:pt idx="13">
                  <c:v>1.2242580000000001</c:v>
                </c:pt>
                <c:pt idx="14">
                  <c:v>1.240243</c:v>
                </c:pt>
                <c:pt idx="15">
                  <c:v>1.2497049999999998</c:v>
                </c:pt>
              </c:numCache>
            </c:numRef>
          </c:yVal>
        </c:ser>
        <c:axId val="86339968"/>
        <c:axId val="86341888"/>
      </c:scatterChart>
      <c:valAx>
        <c:axId val="8633996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86341888"/>
        <c:crosses val="autoZero"/>
        <c:crossBetween val="midCat"/>
      </c:valAx>
      <c:valAx>
        <c:axId val="863418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Bias Factor</a:t>
                </a:r>
              </a:p>
            </c:rich>
          </c:tx>
          <c:layout/>
        </c:title>
        <c:numFmt formatCode="General" sourceLinked="1"/>
        <c:tickLblPos val="nextTo"/>
        <c:crossAx val="86339968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555555555555555"/>
          <c:y val="0.54923359580052433"/>
          <c:w val="0.27420844269466332"/>
          <c:h val="0.10708836395450565"/>
        </c:manualLayout>
      </c:layout>
      <c:overlay val="1"/>
    </c:legend>
    <c:plotVisOnly val="1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'BW1-1-prof'!$C$53</c:f>
              <c:strCache>
                <c:ptCount val="1"/>
                <c:pt idx="0">
                  <c:v>Mutex</c:v>
                </c:pt>
              </c:strCache>
            </c:strRef>
          </c:tx>
          <c:xVal>
            <c:numRef>
              <c:f>'BW1-1-prof'!$B$54:$B$65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'BW1-1-prof'!$C$54:$C$65</c:f>
              <c:numCache>
                <c:formatCode>General</c:formatCode>
                <c:ptCount val="12"/>
                <c:pt idx="0">
                  <c:v>193</c:v>
                </c:pt>
                <c:pt idx="1">
                  <c:v>197</c:v>
                </c:pt>
                <c:pt idx="2">
                  <c:v>193</c:v>
                </c:pt>
                <c:pt idx="3">
                  <c:v>196</c:v>
                </c:pt>
                <c:pt idx="4">
                  <c:v>198</c:v>
                </c:pt>
                <c:pt idx="5">
                  <c:v>194</c:v>
                </c:pt>
                <c:pt idx="6">
                  <c:v>196</c:v>
                </c:pt>
                <c:pt idx="7">
                  <c:v>195</c:v>
                </c:pt>
                <c:pt idx="8">
                  <c:v>195</c:v>
                </c:pt>
                <c:pt idx="9">
                  <c:v>193</c:v>
                </c:pt>
                <c:pt idx="10">
                  <c:v>195</c:v>
                </c:pt>
                <c:pt idx="11">
                  <c:v>194</c:v>
                </c:pt>
              </c:numCache>
            </c:numRef>
          </c:yVal>
        </c:ser>
        <c:axId val="86374272"/>
        <c:axId val="86446080"/>
      </c:scatterChart>
      <c:valAx>
        <c:axId val="86374272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86446080"/>
        <c:crosses val="autoZero"/>
        <c:crossBetween val="midCat"/>
      </c:valAx>
      <c:valAx>
        <c:axId val="8644608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Number of Dangling Requests</a:t>
                </a:r>
              </a:p>
            </c:rich>
          </c:tx>
          <c:layout/>
        </c:title>
        <c:numFmt formatCode="General" sourceLinked="1"/>
        <c:tickLblPos val="nextTo"/>
        <c:crossAx val="8637427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'BW1-1-prof'!$C$53</c:f>
              <c:strCache>
                <c:ptCount val="1"/>
                <c:pt idx="0">
                  <c:v>Mutex</c:v>
                </c:pt>
              </c:strCache>
            </c:strRef>
          </c:tx>
          <c:xVal>
            <c:numRef>
              <c:f>'BW1-1-prof'!$B$54:$B$65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'BW1-1-prof'!$C$54:$C$65</c:f>
              <c:numCache>
                <c:formatCode>General</c:formatCode>
                <c:ptCount val="12"/>
                <c:pt idx="0">
                  <c:v>193</c:v>
                </c:pt>
                <c:pt idx="1">
                  <c:v>197</c:v>
                </c:pt>
                <c:pt idx="2">
                  <c:v>193</c:v>
                </c:pt>
                <c:pt idx="3">
                  <c:v>196</c:v>
                </c:pt>
                <c:pt idx="4">
                  <c:v>198</c:v>
                </c:pt>
                <c:pt idx="5">
                  <c:v>194</c:v>
                </c:pt>
                <c:pt idx="6">
                  <c:v>196</c:v>
                </c:pt>
                <c:pt idx="7">
                  <c:v>195</c:v>
                </c:pt>
                <c:pt idx="8">
                  <c:v>195</c:v>
                </c:pt>
                <c:pt idx="9">
                  <c:v>193</c:v>
                </c:pt>
                <c:pt idx="10">
                  <c:v>195</c:v>
                </c:pt>
                <c:pt idx="11">
                  <c:v>194</c:v>
                </c:pt>
              </c:numCache>
            </c:numRef>
          </c:yVal>
        </c:ser>
        <c:ser>
          <c:idx val="1"/>
          <c:order val="1"/>
          <c:tx>
            <c:strRef>
              <c:f>'BW1-1-prof'!$D$53</c:f>
              <c:strCache>
                <c:ptCount val="1"/>
                <c:pt idx="0">
                  <c:v>Ticket</c:v>
                </c:pt>
              </c:strCache>
            </c:strRef>
          </c:tx>
          <c:xVal>
            <c:numRef>
              <c:f>'BW1-1-prof'!$B$54:$B$65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'BW1-1-prof'!$D$54:$D$65</c:f>
              <c:numCache>
                <c:formatCode>General</c:formatCode>
                <c:ptCount val="12"/>
                <c:pt idx="0">
                  <c:v>18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9</c:v>
                </c:pt>
                <c:pt idx="6">
                  <c:v>7</c:v>
                </c:pt>
                <c:pt idx="7">
                  <c:v>11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8</c:v>
                </c:pt>
              </c:numCache>
            </c:numRef>
          </c:yVal>
        </c:ser>
        <c:axId val="86394368"/>
        <c:axId val="86396288"/>
      </c:scatterChart>
      <c:valAx>
        <c:axId val="8639436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86396288"/>
        <c:crosses val="autoZero"/>
        <c:crossBetween val="midCat"/>
      </c:valAx>
      <c:valAx>
        <c:axId val="863962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Number of Dangling Requests</a:t>
                </a:r>
              </a:p>
            </c:rich>
          </c:tx>
          <c:layout/>
        </c:title>
        <c:numFmt formatCode="General" sourceLinked="1"/>
        <c:tickLblPos val="nextTo"/>
        <c:crossAx val="863943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736111111111162"/>
          <c:y val="0.38534470691163775"/>
          <c:w val="0.21763888888888891"/>
          <c:h val="0.10708836395450565"/>
        </c:manualLayout>
      </c:layout>
      <c:overlay val="1"/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Mutex</c:v>
          </c:tx>
          <c:cat>
            <c:numRef>
              <c:f>cache!$A$4:$A$5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cat>
          <c:val>
            <c:numRef>
              <c:f>cache!$E$12:$E$13</c:f>
              <c:numCache>
                <c:formatCode>General</c:formatCode>
                <c:ptCount val="2"/>
                <c:pt idx="0">
                  <c:v>860</c:v>
                </c:pt>
                <c:pt idx="1">
                  <c:v>710</c:v>
                </c:pt>
              </c:numCache>
            </c:numRef>
          </c:val>
        </c:ser>
        <c:ser>
          <c:idx val="1"/>
          <c:order val="1"/>
          <c:tx>
            <c:v>Ticket</c:v>
          </c:tx>
          <c:cat>
            <c:numRef>
              <c:f>cache!$A$4:$A$5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cat>
          <c:val>
            <c:numRef>
              <c:f>cache!$F$12:$F$13</c:f>
              <c:numCache>
                <c:formatCode>General</c:formatCode>
                <c:ptCount val="2"/>
                <c:pt idx="0">
                  <c:v>1160</c:v>
                </c:pt>
                <c:pt idx="1">
                  <c:v>1190</c:v>
                </c:pt>
              </c:numCache>
            </c:numRef>
          </c:val>
        </c:ser>
        <c:gapWidth val="50"/>
        <c:axId val="86622976"/>
        <c:axId val="86624896"/>
      </c:barChart>
      <c:catAx>
        <c:axId val="86622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#Threads </a:t>
                </a:r>
                <a:r>
                  <a:rPr lang="en-US" dirty="0"/>
                  <a:t>per Node</a:t>
                </a:r>
              </a:p>
            </c:rich>
          </c:tx>
          <c:layout/>
        </c:title>
        <c:numFmt formatCode="General" sourceLinked="1"/>
        <c:tickLblPos val="nextTo"/>
        <c:crossAx val="86624896"/>
        <c:crosses val="autoZero"/>
        <c:auto val="1"/>
        <c:lblAlgn val="ctr"/>
        <c:lblOffset val="100"/>
      </c:catAx>
      <c:valAx>
        <c:axId val="866248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Message Rate [10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  <a:r>
                  <a:rPr lang="en-US" dirty="0" err="1"/>
                  <a:t>msgs</a:t>
                </a:r>
                <a:r>
                  <a:rPr lang="en-US" dirty="0"/>
                  <a:t>/s]</a:t>
                </a:r>
              </a:p>
            </c:rich>
          </c:tx>
          <c:layout/>
        </c:title>
        <c:numFmt formatCode="General" sourceLinked="0"/>
        <c:tickLblPos val="nextTo"/>
        <c:crossAx val="866229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3365146359680847"/>
          <c:y val="4.444444444444446E-2"/>
          <c:w val="0.55246719160104907"/>
          <c:h val="0.10292169728783913"/>
        </c:manualLayout>
      </c:layout>
      <c:overlay val="1"/>
      <c:spPr>
        <a:solidFill>
          <a:sysClr val="window" lastClr="FFFFFF"/>
        </a:solidFill>
      </c:spPr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v>Mutex</c:v>
          </c:tx>
          <c:cat>
            <c:numRef>
              <c:f>cache!$A$4:$A$5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cat>
          <c:val>
            <c:numRef>
              <c:f>cache!$E$18:$E$19</c:f>
              <c:numCache>
                <c:formatCode>General</c:formatCode>
                <c:ptCount val="2"/>
                <c:pt idx="0">
                  <c:v>570</c:v>
                </c:pt>
                <c:pt idx="1">
                  <c:v>460</c:v>
                </c:pt>
              </c:numCache>
            </c:numRef>
          </c:val>
        </c:ser>
        <c:ser>
          <c:idx val="1"/>
          <c:order val="1"/>
          <c:tx>
            <c:v>Ticket</c:v>
          </c:tx>
          <c:cat>
            <c:numRef>
              <c:f>cache!$A$4:$A$5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cat>
          <c:val>
            <c:numRef>
              <c:f>cache!$F$18:$F$19</c:f>
              <c:numCache>
                <c:formatCode>General</c:formatCode>
                <c:ptCount val="2"/>
                <c:pt idx="0">
                  <c:v>480</c:v>
                </c:pt>
                <c:pt idx="1">
                  <c:v>550</c:v>
                </c:pt>
              </c:numCache>
            </c:numRef>
          </c:val>
        </c:ser>
        <c:gapWidth val="50"/>
        <c:axId val="86711296"/>
        <c:axId val="86725760"/>
      </c:barChart>
      <c:catAx>
        <c:axId val="86711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#Threads </a:t>
                </a:r>
                <a:r>
                  <a:rPr lang="en-US" dirty="0"/>
                  <a:t>per Node</a:t>
                </a:r>
              </a:p>
            </c:rich>
          </c:tx>
          <c:layout/>
        </c:title>
        <c:numFmt formatCode="General" sourceLinked="1"/>
        <c:tickLblPos val="nextTo"/>
        <c:crossAx val="86725760"/>
        <c:crosses val="autoZero"/>
        <c:auto val="1"/>
        <c:lblAlgn val="ctr"/>
        <c:lblOffset val="100"/>
      </c:catAx>
      <c:valAx>
        <c:axId val="86725760"/>
        <c:scaling>
          <c:orientation val="minMax"/>
          <c:max val="14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Message Rate [10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  <a:r>
                  <a:rPr lang="en-US" dirty="0" err="1"/>
                  <a:t>msgs</a:t>
                </a:r>
                <a:r>
                  <a:rPr lang="en-US" dirty="0"/>
                  <a:t>/s]</a:t>
                </a:r>
              </a:p>
            </c:rich>
          </c:tx>
          <c:layout/>
        </c:title>
        <c:numFmt formatCode="General" sourceLinked="0"/>
        <c:tickLblPos val="nextTo"/>
        <c:crossAx val="867112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0987751531058688"/>
          <c:y val="3.333333333333334E-2"/>
          <c:w val="0.55246719160104885"/>
          <c:h val="0.10292169728783918"/>
        </c:manualLayout>
      </c:layout>
      <c:overlay val="1"/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1816573709536369"/>
          <c:y val="3.3062554680664914E-2"/>
          <c:w val="0.59267907917760276"/>
          <c:h val="0.80600196850393702"/>
        </c:manualLayout>
      </c:layout>
      <c:scatterChart>
        <c:scatterStyle val="lineMarker"/>
        <c:ser>
          <c:idx val="0"/>
          <c:order val="0"/>
          <c:tx>
            <c:v>Mutex</c:v>
          </c:tx>
          <c:xVal>
            <c:numRef>
              <c:f>P2P!$B$82:$B$102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P2P!$T$57:$T$79</c:f>
              <c:numCache>
                <c:formatCode>General</c:formatCode>
                <c:ptCount val="23"/>
                <c:pt idx="0">
                  <c:v>420</c:v>
                </c:pt>
                <c:pt idx="1">
                  <c:v>415</c:v>
                </c:pt>
                <c:pt idx="2">
                  <c:v>412.5</c:v>
                </c:pt>
                <c:pt idx="3">
                  <c:v>417.5</c:v>
                </c:pt>
                <c:pt idx="4">
                  <c:v>416.25</c:v>
                </c:pt>
                <c:pt idx="5">
                  <c:v>410.93749999999994</c:v>
                </c:pt>
                <c:pt idx="6">
                  <c:v>404.6875</c:v>
                </c:pt>
                <c:pt idx="7">
                  <c:v>401.71874999999994</c:v>
                </c:pt>
                <c:pt idx="8">
                  <c:v>389.84375</c:v>
                </c:pt>
                <c:pt idx="9">
                  <c:v>378.61328125</c:v>
                </c:pt>
                <c:pt idx="10">
                  <c:v>363.17382812500006</c:v>
                </c:pt>
                <c:pt idx="11">
                  <c:v>287.1923828125</c:v>
                </c:pt>
                <c:pt idx="12">
                  <c:v>235.87158203124997</c:v>
                </c:pt>
                <c:pt idx="13">
                  <c:v>173.55102539062503</c:v>
                </c:pt>
                <c:pt idx="14">
                  <c:v>115.67626953125</c:v>
                </c:pt>
                <c:pt idx="15">
                  <c:v>69.880981445312514</c:v>
                </c:pt>
                <c:pt idx="16">
                  <c:v>37.879028320312493</c:v>
                </c:pt>
                <c:pt idx="17">
                  <c:v>20.220108032226562</c:v>
                </c:pt>
                <c:pt idx="18">
                  <c:v>10.048637390136719</c:v>
                </c:pt>
                <c:pt idx="19">
                  <c:v>5.0290107727050772</c:v>
                </c:pt>
                <c:pt idx="20">
                  <c:v>2.5238800048828129</c:v>
                </c:pt>
                <c:pt idx="21">
                  <c:v>1.2600708007812502</c:v>
                </c:pt>
                <c:pt idx="22">
                  <c:v>0.57028770446777344</c:v>
                </c:pt>
              </c:numCache>
            </c:numRef>
          </c:yVal>
        </c:ser>
        <c:ser>
          <c:idx val="1"/>
          <c:order val="1"/>
          <c:tx>
            <c:v>Ticket</c:v>
          </c:tx>
          <c:xVal>
            <c:numRef>
              <c:f>P2P!$B$82:$B$102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P2P!$Y$57:$Y$79</c:f>
              <c:numCache>
                <c:formatCode>General</c:formatCode>
                <c:ptCount val="23"/>
                <c:pt idx="0">
                  <c:v>550</c:v>
                </c:pt>
                <c:pt idx="1">
                  <c:v>550</c:v>
                </c:pt>
                <c:pt idx="2">
                  <c:v>542.5</c:v>
                </c:pt>
                <c:pt idx="3">
                  <c:v>537.5</c:v>
                </c:pt>
                <c:pt idx="4">
                  <c:v>543.125</c:v>
                </c:pt>
                <c:pt idx="5">
                  <c:v>538.43749999999989</c:v>
                </c:pt>
                <c:pt idx="6">
                  <c:v>534.21875000000011</c:v>
                </c:pt>
                <c:pt idx="7">
                  <c:v>521.79687500000011</c:v>
                </c:pt>
                <c:pt idx="8">
                  <c:v>504.49218749999994</c:v>
                </c:pt>
                <c:pt idx="9">
                  <c:v>489.2578125</c:v>
                </c:pt>
                <c:pt idx="10">
                  <c:v>454.61914062500006</c:v>
                </c:pt>
                <c:pt idx="11">
                  <c:v>382.79296874999994</c:v>
                </c:pt>
                <c:pt idx="12">
                  <c:v>289.794921875</c:v>
                </c:pt>
                <c:pt idx="13">
                  <c:v>204.07714843750003</c:v>
                </c:pt>
                <c:pt idx="14">
                  <c:v>126.02905273437501</c:v>
                </c:pt>
                <c:pt idx="15">
                  <c:v>73.142395019531236</c:v>
                </c:pt>
                <c:pt idx="16">
                  <c:v>38.009643554687486</c:v>
                </c:pt>
                <c:pt idx="17">
                  <c:v>20.01922607421875</c:v>
                </c:pt>
                <c:pt idx="18">
                  <c:v>10.228729248046873</c:v>
                </c:pt>
                <c:pt idx="19">
                  <c:v>4.8036003112792969</c:v>
                </c:pt>
                <c:pt idx="20">
                  <c:v>2.4222373962402344</c:v>
                </c:pt>
                <c:pt idx="21">
                  <c:v>1.2265872955322266</c:v>
                </c:pt>
                <c:pt idx="22">
                  <c:v>0.59218883514404297</c:v>
                </c:pt>
              </c:numCache>
            </c:numRef>
          </c:yVal>
        </c:ser>
        <c:axId val="86739968"/>
        <c:axId val="86746240"/>
      </c:scatterChart>
      <c:valAx>
        <c:axId val="8673996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86746240"/>
        <c:crossesAt val="0.1"/>
        <c:crossBetween val="midCat"/>
        <c:majorUnit val="32"/>
      </c:valAx>
      <c:valAx>
        <c:axId val="86746240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Message Rate [10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  <a:r>
                  <a:rPr lang="en-US" dirty="0" err="1"/>
                  <a:t>msgs</a:t>
                </a:r>
                <a:r>
                  <a:rPr lang="en-US" dirty="0"/>
                  <a:t>/s]</a:t>
                </a:r>
              </a:p>
            </c:rich>
          </c:tx>
          <c:layout/>
        </c:title>
        <c:numFmt formatCode="General" sourceLinked="1"/>
        <c:tickLblPos val="nextTo"/>
        <c:crossAx val="867399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3654636920384953"/>
          <c:y val="0.48558398950131232"/>
          <c:w val="0.29431375765529338"/>
          <c:h val="0.12557567804024461"/>
        </c:manualLayout>
      </c:layout>
      <c:overlay val="1"/>
      <c:spPr>
        <a:solidFill>
          <a:schemeClr val="bg1"/>
        </a:solidFill>
      </c:spPr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4134295713035891"/>
          <c:y val="3.3062554680664914E-2"/>
          <c:w val="0.55325185914260722"/>
          <c:h val="0.80600196850393702"/>
        </c:manualLayout>
      </c:layout>
      <c:scatterChart>
        <c:scatterStyle val="lineMarker"/>
        <c:ser>
          <c:idx val="0"/>
          <c:order val="0"/>
          <c:tx>
            <c:v>Ticket</c:v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7"/>
            <c:spPr>
              <a:solidFill>
                <a:schemeClr val="accent2"/>
              </a:solidFill>
              <a:ln>
                <a:solidFill>
                  <a:srgbClr val="D8B365"/>
                </a:solidFill>
              </a:ln>
            </c:spPr>
          </c:marker>
          <c:xVal>
            <c:numRef>
              <c:f>'mt-n2n'!$A$5:$A$25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'mt-n2n'!$R$5:$R$25</c:f>
              <c:numCache>
                <c:formatCode>General</c:formatCode>
                <c:ptCount val="21"/>
                <c:pt idx="0">
                  <c:v>1860</c:v>
                </c:pt>
                <c:pt idx="1">
                  <c:v>1835</c:v>
                </c:pt>
                <c:pt idx="2">
                  <c:v>1860</c:v>
                </c:pt>
                <c:pt idx="3">
                  <c:v>1858.75</c:v>
                </c:pt>
                <c:pt idx="4">
                  <c:v>1871.25</c:v>
                </c:pt>
                <c:pt idx="5">
                  <c:v>1818.75</c:v>
                </c:pt>
                <c:pt idx="6">
                  <c:v>1838.125</c:v>
                </c:pt>
                <c:pt idx="7">
                  <c:v>1851.640625</c:v>
                </c:pt>
                <c:pt idx="8">
                  <c:v>1799.9218750000002</c:v>
                </c:pt>
                <c:pt idx="9">
                  <c:v>1753.4375000000002</c:v>
                </c:pt>
                <c:pt idx="10">
                  <c:v>1690.283203125</c:v>
                </c:pt>
                <c:pt idx="11">
                  <c:v>1507.5439453124998</c:v>
                </c:pt>
                <c:pt idx="12">
                  <c:v>1208.5400390625</c:v>
                </c:pt>
                <c:pt idx="13">
                  <c:v>926.317138671875</c:v>
                </c:pt>
                <c:pt idx="14">
                  <c:v>583.86108398437489</c:v>
                </c:pt>
                <c:pt idx="15">
                  <c:v>371.99676513671875</c:v>
                </c:pt>
                <c:pt idx="16">
                  <c:v>203.88885498046878</c:v>
                </c:pt>
                <c:pt idx="17">
                  <c:v>108.74122619628906</c:v>
                </c:pt>
                <c:pt idx="18">
                  <c:v>51.59355163574218</c:v>
                </c:pt>
                <c:pt idx="19">
                  <c:v>26.332664489746094</c:v>
                </c:pt>
                <c:pt idx="20">
                  <c:v>13.067131042480469</c:v>
                </c:pt>
              </c:numCache>
            </c:numRef>
          </c:yVal>
        </c:ser>
        <c:ser>
          <c:idx val="1"/>
          <c:order val="1"/>
          <c:tx>
            <c:v>Priority</c:v>
          </c:tx>
          <c:spPr>
            <a:ln>
              <a:solidFill>
                <a:schemeClr val="accent3"/>
              </a:solidFill>
            </a:ln>
          </c:spPr>
          <c:marker>
            <c:symbol val="triangle"/>
            <c:size val="7"/>
            <c:spPr>
              <a:solidFill>
                <a:schemeClr val="accent3"/>
              </a:solidFill>
              <a:ln>
                <a:solidFill>
                  <a:srgbClr val="8C510A"/>
                </a:solidFill>
              </a:ln>
            </c:spPr>
          </c:marker>
          <c:xVal>
            <c:numRef>
              <c:f>'mt-n2n'!$A$5:$A$25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xVal>
          <c:yVal>
            <c:numRef>
              <c:f>'mt-n2n'!$S$5:$S$25</c:f>
              <c:numCache>
                <c:formatCode>General</c:formatCode>
                <c:ptCount val="21"/>
                <c:pt idx="0">
                  <c:v>2550</c:v>
                </c:pt>
                <c:pt idx="1">
                  <c:v>2410</c:v>
                </c:pt>
                <c:pt idx="2">
                  <c:v>2442.5</c:v>
                </c:pt>
                <c:pt idx="3">
                  <c:v>2423.75</c:v>
                </c:pt>
                <c:pt idx="4">
                  <c:v>2515.625</c:v>
                </c:pt>
                <c:pt idx="5">
                  <c:v>2581.25</c:v>
                </c:pt>
                <c:pt idx="6">
                  <c:v>2491.40625</c:v>
                </c:pt>
                <c:pt idx="7">
                  <c:v>2325.078125</c:v>
                </c:pt>
                <c:pt idx="8">
                  <c:v>2556.6796875</c:v>
                </c:pt>
                <c:pt idx="9">
                  <c:v>2222.8320312500005</c:v>
                </c:pt>
                <c:pt idx="10">
                  <c:v>2216.8652343750005</c:v>
                </c:pt>
                <c:pt idx="11">
                  <c:v>1908.7744140624998</c:v>
                </c:pt>
                <c:pt idx="12">
                  <c:v>1573.54248046875</c:v>
                </c:pt>
                <c:pt idx="13">
                  <c:v>1139.002685546875</c:v>
                </c:pt>
                <c:pt idx="14">
                  <c:v>705.77270507812523</c:v>
                </c:pt>
                <c:pt idx="15">
                  <c:v>416.104736328125</c:v>
                </c:pt>
                <c:pt idx="16">
                  <c:v>233.22357177734372</c:v>
                </c:pt>
                <c:pt idx="17">
                  <c:v>121.37840270996092</c:v>
                </c:pt>
                <c:pt idx="18">
                  <c:v>57.37335205078125</c:v>
                </c:pt>
                <c:pt idx="19">
                  <c:v>28.351726531982422</c:v>
                </c:pt>
                <c:pt idx="20">
                  <c:v>13.75699043273926</c:v>
                </c:pt>
              </c:numCache>
            </c:numRef>
          </c:yVal>
        </c:ser>
        <c:axId val="86882176"/>
        <c:axId val="86888832"/>
      </c:scatterChart>
      <c:valAx>
        <c:axId val="86882176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 Size [Bytes]</a:t>
                </a:r>
              </a:p>
            </c:rich>
          </c:tx>
          <c:layout/>
        </c:title>
        <c:numFmt formatCode="General" sourceLinked="1"/>
        <c:tickLblPos val="nextTo"/>
        <c:crossAx val="86888832"/>
        <c:crossesAt val="0.1"/>
        <c:crossBetween val="midCat"/>
        <c:majorUnit val="32"/>
      </c:valAx>
      <c:valAx>
        <c:axId val="86888832"/>
        <c:scaling>
          <c:logBase val="2"/>
          <c:orientation val="minMax"/>
          <c:min val="8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Rate [103 msgs/s]</a:t>
                </a:r>
              </a:p>
            </c:rich>
          </c:tx>
          <c:layout/>
        </c:title>
        <c:numFmt formatCode="General" sourceLinked="1"/>
        <c:tickLblPos val="nextTo"/>
        <c:crossAx val="868821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9578302712160981"/>
          <c:y val="0.40780621172353482"/>
          <c:w val="0.28946166885389396"/>
          <c:h val="0.13285476815398067"/>
        </c:manualLayout>
      </c:layout>
      <c:overlay val="1"/>
      <c:spPr>
        <a:solidFill>
          <a:sysClr val="window" lastClr="FFFFFF"/>
        </a:solidFill>
      </c:spPr>
    </c:legend>
    <c:plotVisOnly val="1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</a:lstStyle>
          <a:p>
            <a:fld id="{D57CE277-1B09-4934-A987-38A14214A23A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defRPr sz="1300"/>
            </a:lvl1pPr>
          </a:lstStyle>
          <a:p>
            <a:fld id="{4A5F9F0F-3699-43E1-83DC-9D4690DEE3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680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300" dirty="0" smtClean="0"/>
          </a:p>
        </p:txBody>
      </p:sp>
    </p:spTree>
    <p:extLst>
      <p:ext uri="{BB962C8B-B14F-4D97-AF65-F5344CB8AC3E}">
        <p14:creationId xmlns="" xmlns:p14="http://schemas.microsoft.com/office/powerpoint/2010/main" val="2646835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80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80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900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900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80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64683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A5516-30B8-46A5-AAFF-961C3C5F10AB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76E9-9B21-4708-AE95-AE2CA6AA1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6"/>
            <a:ext cx="7772400" cy="2314590"/>
          </a:xfrm>
          <a:prstGeom prst="roundRect">
            <a:avLst/>
          </a:prstGeom>
          <a:solidFill>
            <a:srgbClr val="CFEBF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MPI+Threads</a:t>
            </a:r>
            <a:r>
              <a:rPr lang="en-US" b="1" dirty="0" smtClean="0">
                <a:solidFill>
                  <a:schemeClr val="tx2"/>
                </a:solidFill>
              </a:rPr>
              <a:t>: Runtime Contention and Remedies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571744"/>
            <a:ext cx="7429552" cy="12573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Abdelhalim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Amer</a:t>
            </a:r>
            <a:r>
              <a:rPr lang="en-US" dirty="0">
                <a:solidFill>
                  <a:schemeClr val="tx2"/>
                </a:solidFill>
              </a:rPr>
              <a:t>*, </a:t>
            </a:r>
            <a:r>
              <a:rPr lang="en-US" dirty="0" err="1">
                <a:solidFill>
                  <a:schemeClr val="tx2"/>
                </a:solidFill>
              </a:rPr>
              <a:t>Huiwei</a:t>
            </a:r>
            <a:r>
              <a:rPr lang="en-US" dirty="0">
                <a:solidFill>
                  <a:schemeClr val="tx2"/>
                </a:solidFill>
              </a:rPr>
              <a:t> Lu+, </a:t>
            </a:r>
            <a:r>
              <a:rPr lang="en-US" dirty="0" err="1">
                <a:solidFill>
                  <a:schemeClr val="tx2"/>
                </a:solidFill>
              </a:rPr>
              <a:t>Yanjie</a:t>
            </a:r>
            <a:r>
              <a:rPr lang="en-US" dirty="0">
                <a:solidFill>
                  <a:schemeClr val="tx2"/>
                </a:solidFill>
              </a:rPr>
              <a:t> Wei</a:t>
            </a:r>
            <a:r>
              <a:rPr lang="en-US" baseline="30000" dirty="0">
                <a:solidFill>
                  <a:schemeClr val="tx2"/>
                </a:solidFill>
              </a:rPr>
              <a:t>#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Pavan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Balaji</a:t>
            </a:r>
            <a:r>
              <a:rPr lang="en-US" dirty="0">
                <a:solidFill>
                  <a:schemeClr val="tx2"/>
                </a:solidFill>
              </a:rPr>
              <a:t>+, Satoshi Matsuoka*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2844" y="5029184"/>
            <a:ext cx="7429552" cy="182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2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 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3714753"/>
          <a:ext cx="8143932" cy="2428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92"/>
                <a:gridCol w="2143140"/>
              </a:tblGrid>
              <a:tr h="7920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30000" noProof="0" dirty="0" smtClean="0"/>
                        <a:t>*</a:t>
                      </a:r>
                      <a:r>
                        <a:rPr lang="en-US" sz="2400" noProof="0" dirty="0" smtClean="0"/>
                        <a:t>Tokyo Institute of Technology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20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30000" noProof="0" dirty="0" smtClean="0"/>
                        <a:t>+</a:t>
                      </a:r>
                      <a:r>
                        <a:rPr lang="en-US" sz="2400" noProof="0" dirty="0" smtClean="0"/>
                        <a:t>Argonne National Laboratory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48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30000" dirty="0" smtClean="0"/>
                        <a:t>#</a:t>
                      </a:r>
                      <a:r>
                        <a:rPr lang="en-US" sz="2400" dirty="0" smtClean="0"/>
                        <a:t>Shenzhen Institute of Advanced Technologies, Chinese Academy of Sciences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itec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42" y="3643314"/>
            <a:ext cx="1833858" cy="682604"/>
          </a:xfrm>
          <a:prstGeom prst="rect">
            <a:avLst/>
          </a:prstGeom>
        </p:spPr>
      </p:pic>
      <p:pic>
        <p:nvPicPr>
          <p:cNvPr id="9" name="Picture 8" descr="Argon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4439" y="4357694"/>
            <a:ext cx="1734493" cy="653460"/>
          </a:xfrm>
          <a:prstGeom prst="rect">
            <a:avLst/>
          </a:prstGeom>
        </p:spPr>
      </p:pic>
      <p:pic>
        <p:nvPicPr>
          <p:cNvPr id="10" name="Picture 9" descr="SIAT-C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3048" y="5164670"/>
            <a:ext cx="978974" cy="978974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85720" y="6357982"/>
            <a:ext cx="8715404" cy="57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>
                <a:solidFill>
                  <a:schemeClr val="tx2"/>
                </a:solidFill>
              </a:rPr>
              <a:t>PPoPP’15, February 7–11, 2015, San Francisco, CA, USA.</a:t>
            </a:r>
            <a:endParaRPr lang="en-US" sz="3200" b="1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7"/>
          <p:cNvSpPr>
            <a:spLocks noGrp="1"/>
          </p:cNvSpPr>
          <p:nvPr>
            <p:ph idx="1"/>
          </p:nvPr>
        </p:nvSpPr>
        <p:spPr>
          <a:xfrm>
            <a:off x="357158" y="5715016"/>
            <a:ext cx="4500594" cy="9572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GCS</a:t>
            </a:r>
            <a:r>
              <a:rPr lang="en-US" sz="2400" dirty="0" smtClean="0"/>
              <a:t>:   Global CS only</a:t>
            </a:r>
          </a:p>
          <a:p>
            <a:r>
              <a:rPr lang="en-US" sz="2400" b="1" dirty="0" smtClean="0"/>
              <a:t>POCS</a:t>
            </a:r>
            <a:r>
              <a:rPr lang="en-US" sz="2400" dirty="0" smtClean="0"/>
              <a:t>: Per-Object CS 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282" y="1785926"/>
            <a:ext cx="87154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MPICH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4282" y="2357430"/>
            <a:ext cx="92869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1142976" y="2357430"/>
            <a:ext cx="62151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MPID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7358082" y="2357430"/>
            <a:ext cx="15716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Headers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7358082" y="2928934"/>
            <a:ext cx="1571636" cy="461665"/>
          </a:xfrm>
          <a:prstGeom prst="rect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Thread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2928934"/>
            <a:ext cx="500066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CH3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6248" y="3429000"/>
            <a:ext cx="2286016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Nemesis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3429000"/>
            <a:ext cx="1000132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MRail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357554" y="3429000"/>
            <a:ext cx="928694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PSM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2928934"/>
            <a:ext cx="1214446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PAMID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286248" y="3857628"/>
            <a:ext cx="500066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IB</a:t>
            </a:r>
            <a:endParaRPr lang="en-US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4786314" y="3857628"/>
            <a:ext cx="857256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MXM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6286512" y="3857628"/>
            <a:ext cx="28575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…</a:t>
            </a:r>
            <a:endParaRPr lang="en-US" sz="2200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7179487" y="4179099"/>
            <a:ext cx="1643074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91459" y="5000636"/>
            <a:ext cx="155254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Current Work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b="1" dirty="0" smtClean="0">
                <a:solidFill>
                  <a:schemeClr val="tx2"/>
                </a:solidFill>
              </a:rPr>
              <a:t>GCS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282" y="4857760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MVAPICH</a:t>
            </a:r>
          </a:p>
          <a:p>
            <a:r>
              <a:rPr lang="en-US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(</a:t>
            </a:r>
            <a:r>
              <a:rPr lang="en-US" b="1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GCS</a:t>
            </a:r>
            <a:r>
              <a:rPr lang="en-US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)</a:t>
            </a:r>
            <a:endParaRPr lang="en-US" dirty="0">
              <a:ln>
                <a:solidFill>
                  <a:schemeClr val="accent3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2844" y="39290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BlueGene</a:t>
            </a:r>
            <a:endParaRPr lang="en-US" dirty="0" smtClean="0">
              <a:ln>
                <a:solidFill>
                  <a:schemeClr val="accent3"/>
                </a:solidFill>
              </a:ln>
              <a:solidFill>
                <a:srgbClr val="C00000"/>
              </a:solidFill>
            </a:endParaRPr>
          </a:p>
          <a:p>
            <a:r>
              <a:rPr lang="en-US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(</a:t>
            </a:r>
            <a:r>
              <a:rPr lang="en-US" b="1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POCS</a:t>
            </a:r>
            <a:r>
              <a:rPr lang="en-US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)</a:t>
            </a:r>
            <a:endParaRPr lang="en-US" dirty="0">
              <a:ln>
                <a:solidFill>
                  <a:schemeClr val="accent3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72264" y="3429000"/>
            <a:ext cx="928694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Sock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572132" y="3857628"/>
            <a:ext cx="785818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TCP</a:t>
            </a:r>
            <a:endParaRPr lang="en-US" sz="2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58214" y="414338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n>
                  <a:solidFill>
                    <a:schemeClr val="accent3"/>
                  </a:solidFill>
                </a:ln>
                <a:solidFill>
                  <a:srgbClr val="C00000"/>
                </a:solidFill>
              </a:rPr>
              <a:t>POCS</a:t>
            </a:r>
            <a:endParaRPr lang="en-US" dirty="0">
              <a:ln>
                <a:solidFill>
                  <a:schemeClr val="accent3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1" name="Elbow Connector 30"/>
          <p:cNvCxnSpPr>
            <a:stCxn id="56" idx="3"/>
            <a:endCxn id="42" idx="2"/>
          </p:cNvCxnSpPr>
          <p:nvPr/>
        </p:nvCxnSpPr>
        <p:spPr>
          <a:xfrm flipV="1">
            <a:off x="1353432" y="3390599"/>
            <a:ext cx="396767" cy="861633"/>
          </a:xfrm>
          <a:prstGeom prst="bentConnector2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"/>
          <p:cNvCxnSpPr>
            <a:stCxn id="53" idx="3"/>
            <a:endCxn id="40" idx="2"/>
          </p:cNvCxnSpPr>
          <p:nvPr/>
        </p:nvCxnSpPr>
        <p:spPr>
          <a:xfrm flipV="1">
            <a:off x="1433270" y="3890665"/>
            <a:ext cx="1424218" cy="1290261"/>
          </a:xfrm>
          <a:prstGeom prst="bentConnector2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0"/>
          <p:cNvCxnSpPr>
            <a:stCxn id="53" idx="3"/>
            <a:endCxn id="41" idx="2"/>
          </p:cNvCxnSpPr>
          <p:nvPr/>
        </p:nvCxnSpPr>
        <p:spPr>
          <a:xfrm flipV="1">
            <a:off x="1433270" y="3890665"/>
            <a:ext cx="2388631" cy="1290261"/>
          </a:xfrm>
          <a:prstGeom prst="bentConnector2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0"/>
          <p:cNvCxnSpPr>
            <a:stCxn id="61" idx="1"/>
            <a:endCxn id="57" idx="2"/>
          </p:cNvCxnSpPr>
          <p:nvPr/>
        </p:nvCxnSpPr>
        <p:spPr>
          <a:xfrm rot="10800000">
            <a:off x="7036612" y="3890666"/>
            <a:ext cx="1321603" cy="437381"/>
          </a:xfrm>
          <a:prstGeom prst="bentConnector2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30"/>
          <p:cNvCxnSpPr/>
          <p:nvPr/>
        </p:nvCxnSpPr>
        <p:spPr>
          <a:xfrm rot="10800000">
            <a:off x="5214942" y="4429132"/>
            <a:ext cx="2321736" cy="794574"/>
          </a:xfrm>
          <a:prstGeom prst="bentConnector3">
            <a:avLst>
              <a:gd name="adj1" fmla="val 100024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" name="Picture 29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Thread-Safety in MPICH 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8" name="Content Placeholder 28"/>
          <p:cNvSpPr txBox="1">
            <a:spLocks/>
          </p:cNvSpPr>
          <p:nvPr/>
        </p:nvSpPr>
        <p:spPr>
          <a:xfrm>
            <a:off x="214282" y="928670"/>
            <a:ext cx="8786874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Supports a 1:1 threading model: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sees kernel threads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42844" y="1357298"/>
            <a:ext cx="5357850" cy="5214974"/>
          </a:xfrm>
        </p:spPr>
        <p:txBody>
          <a:bodyPr>
            <a:normAutofit/>
          </a:bodyPr>
          <a:lstStyle/>
          <a:p>
            <a:r>
              <a:rPr lang="en-US" dirty="0" smtClean="0"/>
              <a:t>Global critical section</a:t>
            </a:r>
          </a:p>
          <a:p>
            <a:r>
              <a:rPr lang="en-US" dirty="0" smtClean="0"/>
              <a:t>Implementation: NPTL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CAS in the user-space</a:t>
            </a:r>
          </a:p>
          <a:p>
            <a:pPr lvl="1"/>
            <a:r>
              <a:rPr lang="en-US" dirty="0" err="1" smtClean="0"/>
              <a:t>Futex</a:t>
            </a:r>
            <a:r>
              <a:rPr lang="en-US" dirty="0" smtClean="0"/>
              <a:t> wait/wake in contended cases</a:t>
            </a:r>
          </a:p>
          <a:p>
            <a:pPr lvl="1"/>
            <a:r>
              <a:rPr lang="en-US" b="1" dirty="0" smtClean="0"/>
              <a:t>Arbitration: Fastest thread first</a:t>
            </a:r>
          </a:p>
          <a:p>
            <a:pPr lvl="2">
              <a:buNone/>
            </a:pPr>
            <a:r>
              <a:rPr lang="en-US" b="1" dirty="0" smtClean="0">
                <a:sym typeface="Wingdings" pitchFamily="2" charset="2"/>
              </a:rPr>
              <a:t>  </a:t>
            </a:r>
            <a:r>
              <a:rPr lang="en-US" b="1" dirty="0" smtClean="0">
                <a:sym typeface="Wingdings" pitchFamily="2" charset="2"/>
              </a:rPr>
              <a:t>Possible </a:t>
            </a:r>
            <a:r>
              <a:rPr lang="en-US" b="1" dirty="0" err="1" smtClean="0">
                <a:sym typeface="Wingdings" pitchFamily="2" charset="2"/>
              </a:rPr>
              <a:t>unfainess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01024" y="2058407"/>
            <a:ext cx="714380" cy="3571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12" y="2058407"/>
            <a:ext cx="714380" cy="357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287306" y="2058407"/>
            <a:ext cx="714380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6446" y="3176684"/>
            <a:ext cx="461665" cy="13619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User-Space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2346" y="3147788"/>
            <a:ext cx="461665" cy="156709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Kernel-Space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6" y="134402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pthread_mutex_lock</a:t>
            </a:r>
            <a:endParaRPr lang="en-US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950" y="241559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29454" y="2629911"/>
            <a:ext cx="1214446" cy="28575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85277">
            <a:off x="6946336" y="273039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FUTEX_WAIT</a:t>
            </a:r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6858016" y="3487166"/>
            <a:ext cx="1285884" cy="357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633941">
            <a:off x="6938908" y="3421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FUTEX_WAKE</a:t>
            </a:r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928791" y="3200621"/>
            <a:ext cx="571504" cy="1588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5400000">
            <a:off x="8100508" y="31019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Sleep</a:t>
            </a:r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65116" y="3916519"/>
            <a:ext cx="1214446" cy="28575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785277">
            <a:off x="6941165" y="401628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FUTEX_WAIT</a:t>
            </a:r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 flipV="1">
            <a:off x="6793678" y="4773774"/>
            <a:ext cx="1285884" cy="35718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633941">
            <a:off x="6946008" y="470414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FUTEX_WAKE</a:t>
            </a:r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7864453" y="4487229"/>
            <a:ext cx="571504" cy="1588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8036170" y="438854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Sleep</a:t>
            </a:r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7950" y="370148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950" y="496534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6287306" y="5629513"/>
            <a:ext cx="714380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9322" y="5916059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Calibri" pitchFamily="34" charset="0"/>
                <a:cs typeface="Courier New" pitchFamily="49" charset="0"/>
              </a:rPr>
              <a:t>Go inside the critical section</a:t>
            </a:r>
            <a:endParaRPr lang="en-US" sz="1600" b="1" dirty="0">
              <a:solidFill>
                <a:schemeClr val="tx2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8" name="Picture 27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42" y="714356"/>
            <a:ext cx="1833858" cy="68260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rot="10800000">
            <a:off x="357190" y="9985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2876" y="214290"/>
            <a:ext cx="900115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Baseline Thread-Safety in </a:t>
            </a:r>
            <a:r>
              <a:rPr kumimoji="1"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MPICH:Nemesis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: </a:t>
            </a:r>
            <a:r>
              <a:rPr kumimoji="1"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Pthread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r>
              <a:rPr kumimoji="1"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Mutex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42910" y="4429132"/>
            <a:ext cx="342902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0694" y="1857364"/>
            <a:ext cx="321471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9322" y="1428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43702" y="2214554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00694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57950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15206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72462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8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58082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00694" y="5786454"/>
            <a:ext cx="341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biased by the  proximity to </a:t>
            </a:r>
          </a:p>
          <a:p>
            <a:r>
              <a:rPr lang="en-US" dirty="0" smtClean="0"/>
              <a:t>the cache  containing the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14348" y="2000240"/>
            <a:ext cx="321471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57356" y="2357430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4348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71604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428860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86116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662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85918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71736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8992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71538" y="5643578"/>
            <a:ext cx="26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should be random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71604" y="1500174"/>
            <a:ext cx="137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 memory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43042" y="478632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User Space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00694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57950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15206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72462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00694" y="2786058"/>
            <a:ext cx="1571636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15206" y="2786058"/>
            <a:ext cx="1571636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29388" y="335756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 rot="9988360">
            <a:off x="6347415" y="3533153"/>
            <a:ext cx="413263" cy="943678"/>
          </a:xfrm>
          <a:prstGeom prst="arc">
            <a:avLst>
              <a:gd name="adj1" fmla="val 16200000"/>
              <a:gd name="adj2" fmla="val 5324948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8320631">
            <a:off x="6923203" y="2837378"/>
            <a:ext cx="1201345" cy="2181906"/>
          </a:xfrm>
          <a:prstGeom prst="arc">
            <a:avLst>
              <a:gd name="adj1" fmla="val 16200000"/>
              <a:gd name="adj2" fmla="val 5324948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357950" y="2714620"/>
            <a:ext cx="714380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1858" y="45005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07676" y="45005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71736" y="45005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57554" y="45005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57818" y="4929198"/>
            <a:ext cx="3714776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08204" y="507207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94022" y="507207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58082" y="507207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507207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CAS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29388" y="528638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User Space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7" name="Picture 56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Unfairness May Occur! 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8"/>
          <p:cNvSpPr>
            <a:spLocks noGrp="1"/>
          </p:cNvSpPr>
          <p:nvPr>
            <p:ph idx="1"/>
          </p:nvPr>
        </p:nvSpPr>
        <p:spPr>
          <a:xfrm>
            <a:off x="214282" y="1214422"/>
            <a:ext cx="4500594" cy="5357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benchmark</a:t>
            </a:r>
          </a:p>
          <a:p>
            <a:r>
              <a:rPr lang="en-US" b="1" dirty="0" smtClean="0"/>
              <a:t>Unfairness levels</a:t>
            </a:r>
          </a:p>
          <a:p>
            <a:pPr lvl="1"/>
            <a:r>
              <a:rPr lang="en-US" b="1" dirty="0" smtClean="0"/>
              <a:t>Core Level : </a:t>
            </a:r>
            <a:r>
              <a:rPr lang="en-US" dirty="0" smtClean="0"/>
              <a:t>A single thread is monopolizing the lock</a:t>
            </a:r>
          </a:p>
          <a:p>
            <a:pPr lvl="1"/>
            <a:r>
              <a:rPr lang="en-US" b="1" dirty="0" smtClean="0"/>
              <a:t>Socket Level : </a:t>
            </a:r>
            <a:r>
              <a:rPr lang="en-US" dirty="0" smtClean="0"/>
              <a:t>Threads on the same socket are monopolizing the lock</a:t>
            </a:r>
          </a:p>
          <a:p>
            <a:r>
              <a:rPr lang="en-US" b="1" dirty="0" smtClean="0"/>
              <a:t>Bias factor</a:t>
            </a:r>
          </a:p>
          <a:p>
            <a:pPr lvl="1"/>
            <a:r>
              <a:rPr lang="en-US" dirty="0" smtClean="0"/>
              <a:t>How much a fair arbitration is biased</a:t>
            </a:r>
          </a:p>
          <a:p>
            <a:pPr lvl="1"/>
            <a:r>
              <a:rPr lang="en-US" dirty="0" smtClean="0"/>
              <a:t>Bias factor = 1 = fair arbitration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00628" y="5786454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Fairness analysis of the BW benchmark with 8 threads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Fairness Analysis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4357686" y="1071546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req-st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18" y="1142984"/>
            <a:ext cx="4160182" cy="321468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142" y="714356"/>
            <a:ext cx="1833858" cy="6826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285721" y="9985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20" y="214290"/>
            <a:ext cx="87868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Internals of an MPI Runtime and </a:t>
            </a:r>
            <a:r>
              <a:rPr kumimoji="1"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Mutex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19" name="Picture 18" descr="progress_engine_bi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2000240"/>
            <a:ext cx="3786214" cy="210422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14977" y="4714884"/>
            <a:ext cx="1357322" cy="500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Work availability sequence 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714977" y="5143512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Thread resource acquisition sequence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57325" y="4643446"/>
            <a:ext cx="3463875" cy="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85887" y="5413098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43077" y="5413098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00267" y="5413098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44632" y="5413098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1822" y="5413098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71837" y="5413098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29027" y="5413098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86217" y="5413098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3407" y="5413098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00597" y="5413098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57787" y="5413098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85887" y="4913032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00267" y="4913032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14647" y="4929198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29027" y="4913032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1430367" y="5215356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787556" y="5215356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2142673" y="5213283"/>
            <a:ext cx="573577" cy="12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499231" y="5215988"/>
            <a:ext cx="573577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857457" y="5214949"/>
            <a:ext cx="571505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57819" y="4478545"/>
            <a:ext cx="64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Time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16200000" flipH="1">
            <a:off x="3215044" y="5214554"/>
            <a:ext cx="570711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573505" y="5213282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930696" y="5213282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4286851" y="5214319"/>
            <a:ext cx="571501" cy="12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4642371" y="5215987"/>
            <a:ext cx="573577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999560" y="5215986"/>
            <a:ext cx="573579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356752" y="5215987"/>
            <a:ext cx="573576" cy="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0"/>
            <a:endCxn id="40" idx="2"/>
          </p:cNvCxnSpPr>
          <p:nvPr/>
        </p:nvCxnSpPr>
        <p:spPr>
          <a:xfrm rot="16200000" flipV="1">
            <a:off x="4550746" y="4492487"/>
            <a:ext cx="412462" cy="142876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0"/>
            <a:endCxn id="39" idx="2"/>
          </p:cNvCxnSpPr>
          <p:nvPr/>
        </p:nvCxnSpPr>
        <p:spPr>
          <a:xfrm rot="16200000" flipV="1">
            <a:off x="3844449" y="4500570"/>
            <a:ext cx="396296" cy="142876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0"/>
            <a:endCxn id="38" idx="2"/>
          </p:cNvCxnSpPr>
          <p:nvPr/>
        </p:nvCxnSpPr>
        <p:spPr>
          <a:xfrm rot="16200000" flipV="1">
            <a:off x="3121986" y="4492487"/>
            <a:ext cx="412462" cy="142876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0"/>
            <a:endCxn id="37" idx="2"/>
          </p:cNvCxnSpPr>
          <p:nvPr/>
        </p:nvCxnSpPr>
        <p:spPr>
          <a:xfrm rot="16200000" flipV="1">
            <a:off x="2222599" y="4677494"/>
            <a:ext cx="412462" cy="105874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28763" y="5929330"/>
            <a:ext cx="285752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28763" y="5715016"/>
            <a:ext cx="285752" cy="142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5953" y="5929330"/>
            <a:ext cx="285752" cy="1428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5953" y="5715016"/>
            <a:ext cx="2857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643143" y="571501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Threads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14779" y="4929198"/>
            <a:ext cx="1357322" cy="1588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59800" y="4643446"/>
            <a:ext cx="72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Penalty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00465" y="5753417"/>
            <a:ext cx="285752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29093" y="5753417"/>
            <a:ext cx="285752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4143341" y="5896293"/>
            <a:ext cx="428628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hape 143"/>
          <p:cNvCxnSpPr>
            <a:stCxn id="65" idx="2"/>
            <a:endCxn id="66" idx="2"/>
          </p:cNvCxnSpPr>
          <p:nvPr/>
        </p:nvCxnSpPr>
        <p:spPr>
          <a:xfrm rot="16200000" flipH="1">
            <a:off x="4357655" y="5681979"/>
            <a:ext cx="1588" cy="428628"/>
          </a:xfrm>
          <a:prstGeom prst="curvedConnector3">
            <a:avLst>
              <a:gd name="adj1" fmla="val 1439546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31402" y="5681979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Resource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Hand-off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10800000">
            <a:off x="1643043" y="5213362"/>
            <a:ext cx="5500694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コンテンツ プレースホルダー 2"/>
          <p:cNvSpPr txBox="1">
            <a:spLocks/>
          </p:cNvSpPr>
          <p:nvPr/>
        </p:nvSpPr>
        <p:spPr>
          <a:xfrm>
            <a:off x="2000232" y="6357958"/>
            <a:ext cx="4214842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600" b="1" dirty="0" smtClean="0">
                <a:latin typeface="Arial" pitchFamily="34" charset="0"/>
                <a:cs typeface="Arial" pitchFamily="34" charset="0"/>
              </a:rPr>
              <a:t>Wasting resource acquisition with m</a:t>
            </a:r>
            <a:r>
              <a:rPr kumimoji="0" lang="en-US" altLang="ja-JP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utex</a:t>
            </a:r>
            <a:endParaRPr kumimoji="0" lang="en-US" altLang="ja-JP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コンテンツ プレースホルダー 2"/>
          <p:cNvSpPr txBox="1">
            <a:spLocks/>
          </p:cNvSpPr>
          <p:nvPr/>
        </p:nvSpPr>
        <p:spPr>
          <a:xfrm>
            <a:off x="928662" y="1571612"/>
            <a:ext cx="3143272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600" b="1" dirty="0" smtClean="0">
                <a:latin typeface="Arial" pitchFamily="34" charset="0"/>
                <a:cs typeface="Arial" pitchFamily="34" charset="0"/>
              </a:rPr>
              <a:t>Communication Progress Engine</a:t>
            </a:r>
            <a:endParaRPr kumimoji="0" lang="en-US" altLang="ja-JP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tch-co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139630"/>
            <a:ext cx="5366223" cy="414662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844" y="3786190"/>
            <a:ext cx="4857784" cy="2714644"/>
          </a:xfrm>
        </p:spPr>
        <p:txBody>
          <a:bodyPr>
            <a:normAutofit/>
          </a:bodyPr>
          <a:lstStyle/>
          <a:p>
            <a:r>
              <a:rPr lang="en-US" b="1" dirty="0" smtClean="0"/>
              <a:t>DR</a:t>
            </a:r>
            <a:r>
              <a:rPr lang="en-US" dirty="0" smtClean="0"/>
              <a:t>: </a:t>
            </a:r>
            <a:r>
              <a:rPr lang="en-US" b="1" dirty="0" smtClean="0"/>
              <a:t>Dangling requests</a:t>
            </a:r>
          </a:p>
          <a:p>
            <a:pPr lvl="1"/>
            <a:r>
              <a:rPr lang="en-US" dirty="0" smtClean="0"/>
              <a:t>Completed but not </a:t>
            </a:r>
            <a:r>
              <a:rPr lang="en-US" dirty="0" err="1" smtClean="0"/>
              <a:t>free’d</a:t>
            </a:r>
            <a:endParaRPr lang="en-US" dirty="0" smtClean="0"/>
          </a:p>
          <a:p>
            <a:r>
              <a:rPr lang="en-US" dirty="0" smtClean="0"/>
              <a:t>Want to keep low this number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5074" y="178592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40% of the maximum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 flipV="1">
            <a:off x="142846" y="642919"/>
            <a:ext cx="7286675" cy="1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71414"/>
            <a:ext cx="92869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Consequences of Unfair Arbitration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16" name="Chart 15"/>
          <p:cNvGraphicFramePr/>
          <p:nvPr/>
        </p:nvGraphicFramePr>
        <p:xfrm>
          <a:off x="4929190" y="1285860"/>
          <a:ext cx="421481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8596" y="785794"/>
            <a:ext cx="4543428" cy="1928826"/>
          </a:xfrm>
        </p:spPr>
        <p:txBody>
          <a:bodyPr>
            <a:normAutofit/>
          </a:bodyPr>
          <a:lstStyle/>
          <a:p>
            <a:r>
              <a:rPr lang="en-US" dirty="0" smtClean="0"/>
              <a:t>Ticket Lock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FIFO arbitration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Simple Solution: Force FIFO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8595" y="5214950"/>
            <a:ext cx="3463875" cy="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157" y="5984602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4348" y="5984602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8713" y="5984602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8728" y="5984602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57487" y="5984602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85918" y="5984602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43108" y="5984602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87473" y="5984602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7157" y="5484536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71537" y="5484536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87473" y="5500702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73093" y="5484536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637" y="5786860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58826" y="5786860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713943" y="5784787"/>
            <a:ext cx="573577" cy="12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070501" y="5787492"/>
            <a:ext cx="573577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428727" y="5786453"/>
            <a:ext cx="571505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29089" y="5072074"/>
            <a:ext cx="64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Time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1786314" y="5786058"/>
            <a:ext cx="570711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144775" y="5784786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501966" y="5784786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858121" y="5785823"/>
            <a:ext cx="571501" cy="12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3213641" y="5787491"/>
            <a:ext cx="573577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3570830" y="5787490"/>
            <a:ext cx="573579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928022" y="5787491"/>
            <a:ext cx="573576" cy="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0"/>
            <a:endCxn id="26" idx="2"/>
          </p:cNvCxnSpPr>
          <p:nvPr/>
        </p:nvCxnSpPr>
        <p:spPr>
          <a:xfrm rot="16200000" flipV="1">
            <a:off x="2037622" y="5421181"/>
            <a:ext cx="412462" cy="7143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7" idx="0"/>
            <a:endCxn id="25" idx="2"/>
          </p:cNvCxnSpPr>
          <p:nvPr/>
        </p:nvCxnSpPr>
        <p:spPr>
          <a:xfrm rot="16200000" flipV="1">
            <a:off x="2760085" y="5429264"/>
            <a:ext cx="396296" cy="7143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0"/>
            <a:endCxn id="24" idx="2"/>
          </p:cNvCxnSpPr>
          <p:nvPr/>
        </p:nvCxnSpPr>
        <p:spPr>
          <a:xfrm rot="16200000" flipV="1">
            <a:off x="1157472" y="5599775"/>
            <a:ext cx="412462" cy="35719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0"/>
            <a:endCxn id="23" idx="2"/>
          </p:cNvCxnSpPr>
          <p:nvPr/>
        </p:nvCxnSpPr>
        <p:spPr>
          <a:xfrm rot="16200000" flipV="1">
            <a:off x="443092" y="5599775"/>
            <a:ext cx="412462" cy="35719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86049" y="5500702"/>
            <a:ext cx="714381" cy="1588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86080" y="5223703"/>
            <a:ext cx="72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Penalty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46" name="コンテンツ プレースホルダー 2"/>
          <p:cNvSpPr txBox="1">
            <a:spLocks/>
          </p:cNvSpPr>
          <p:nvPr/>
        </p:nvSpPr>
        <p:spPr>
          <a:xfrm>
            <a:off x="214282" y="6429396"/>
            <a:ext cx="6000792" cy="285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Fairness (FIFO) reduces wasted resource acquisitions</a:t>
            </a:r>
            <a:endParaRPr kumimoji="0" lang="en-US" altLang="ja-JP" sz="16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01853" y="5984602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00460" y="6142056"/>
            <a:ext cx="714381" cy="1588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8626" y="3357562"/>
            <a:ext cx="3463875" cy="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7188" y="4127214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378" y="4127214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71568" y="4127214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15933" y="4127214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773123" y="4127214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43138" y="4127214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00328" y="4127214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57518" y="4127214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14708" y="4127214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71898" y="4127214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29088" y="4127214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7188" y="3627148"/>
            <a:ext cx="227139" cy="87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71568" y="3627148"/>
            <a:ext cx="227139" cy="87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85948" y="3643314"/>
            <a:ext cx="227139" cy="8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00328" y="3627148"/>
            <a:ext cx="227139" cy="8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1668" y="3929472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358857" y="3929472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713974" y="3927399"/>
            <a:ext cx="573577" cy="12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1070532" y="3930104"/>
            <a:ext cx="573577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428758" y="3929065"/>
            <a:ext cx="571505" cy="1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29120" y="3192661"/>
            <a:ext cx="64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Time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1786345" y="3928670"/>
            <a:ext cx="570711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2144806" y="3927398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501997" y="3927398"/>
            <a:ext cx="569429" cy="12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2858152" y="3928435"/>
            <a:ext cx="571501" cy="126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H="1">
            <a:off x="3213672" y="3930103"/>
            <a:ext cx="573577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H="1">
            <a:off x="3570861" y="3930102"/>
            <a:ext cx="573579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928053" y="3930103"/>
            <a:ext cx="573576" cy="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0"/>
            <a:endCxn id="65" idx="2"/>
          </p:cNvCxnSpPr>
          <p:nvPr/>
        </p:nvCxnSpPr>
        <p:spPr>
          <a:xfrm rot="16200000" flipV="1">
            <a:off x="3122047" y="3206603"/>
            <a:ext cx="412462" cy="142876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0"/>
            <a:endCxn id="64" idx="2"/>
          </p:cNvCxnSpPr>
          <p:nvPr/>
        </p:nvCxnSpPr>
        <p:spPr>
          <a:xfrm rot="16200000" flipV="1">
            <a:off x="2415750" y="3214686"/>
            <a:ext cx="396296" cy="142876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0"/>
            <a:endCxn id="63" idx="2"/>
          </p:cNvCxnSpPr>
          <p:nvPr/>
        </p:nvCxnSpPr>
        <p:spPr>
          <a:xfrm rot="16200000" flipV="1">
            <a:off x="1693287" y="3206603"/>
            <a:ext cx="412462" cy="142876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4" idx="0"/>
            <a:endCxn id="62" idx="2"/>
          </p:cNvCxnSpPr>
          <p:nvPr/>
        </p:nvCxnSpPr>
        <p:spPr>
          <a:xfrm rot="16200000" flipV="1">
            <a:off x="793900" y="3391610"/>
            <a:ext cx="412462" cy="105874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786080" y="3643314"/>
            <a:ext cx="1357322" cy="1588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31101" y="3357562"/>
            <a:ext cx="72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Penalty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14480" y="2786058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Mutex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14510" y="4643446"/>
            <a:ext cx="74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Ticket</a:t>
            </a:r>
            <a:endParaRPr lang="en-US" b="1" dirty="0"/>
          </a:p>
        </p:txBody>
      </p:sp>
      <p:graphicFrame>
        <p:nvGraphicFramePr>
          <p:cNvPr id="85" name="Chart 84"/>
          <p:cNvGraphicFramePr/>
          <p:nvPr/>
        </p:nvGraphicFramePr>
        <p:xfrm>
          <a:off x="4572000" y="1357298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7158" y="71414"/>
            <a:ext cx="85011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Preliminary Throughput Results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0" y="1785926"/>
          <a:ext cx="320518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000364" y="1785926"/>
          <a:ext cx="320518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4355" y="10385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Compact Binding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89092" y="1038509"/>
            <a:ext cx="211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Scatter Binding</a:t>
            </a:r>
            <a:endParaRPr lang="en-US" sz="2400" b="1" dirty="0"/>
          </a:p>
        </p:txBody>
      </p:sp>
      <p:graphicFrame>
        <p:nvGraphicFramePr>
          <p:cNvPr id="14" name="Chart 13"/>
          <p:cNvGraphicFramePr/>
          <p:nvPr/>
        </p:nvGraphicFramePr>
        <p:xfrm>
          <a:off x="6215074" y="1785926"/>
          <a:ext cx="321471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74993" y="1038509"/>
            <a:ext cx="1868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 </a:t>
            </a:r>
            <a:r>
              <a:rPr lang="en-US" sz="2400" b="1" dirty="0" smtClean="0"/>
              <a:t>cores/node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4800600" cy="54292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Critical section constrains</a:t>
            </a:r>
          </a:p>
          <a:p>
            <a:pPr lvl="1"/>
            <a:r>
              <a:rPr lang="en-US" dirty="0" smtClean="0"/>
              <a:t>Threads have to yield when blocking in the progress engine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 respect MPI progress semantics</a:t>
            </a:r>
            <a:endParaRPr lang="en-US" dirty="0" smtClean="0"/>
          </a:p>
          <a:p>
            <a:r>
              <a:rPr lang="en-US" dirty="0" smtClean="0"/>
              <a:t>Observations</a:t>
            </a:r>
            <a:endParaRPr lang="en-US" dirty="0" smtClean="0"/>
          </a:p>
          <a:p>
            <a:pPr lvl="1"/>
            <a:r>
              <a:rPr lang="en-US" dirty="0" smtClean="0"/>
              <a:t>Most MPI calls do useful work </a:t>
            </a:r>
            <a:r>
              <a:rPr lang="en-US" dirty="0" smtClean="0"/>
              <a:t>the first time they enter the runtime</a:t>
            </a:r>
            <a:endParaRPr lang="en-US" dirty="0" smtClean="0"/>
          </a:p>
          <a:p>
            <a:pPr lvl="1"/>
            <a:r>
              <a:rPr lang="en-US" dirty="0" smtClean="0"/>
              <a:t>Thread starts polling if </a:t>
            </a:r>
            <a:r>
              <a:rPr lang="en-US" dirty="0" smtClean="0"/>
              <a:t>the operation is not completed</a:t>
            </a:r>
            <a:endParaRPr lang="en-US" dirty="0" smtClean="0"/>
          </a:p>
        </p:txBody>
      </p:sp>
      <p:sp>
        <p:nvSpPr>
          <p:cNvPr id="9" name="テキスト ボックス 69"/>
          <p:cNvSpPr txBox="1"/>
          <p:nvPr/>
        </p:nvSpPr>
        <p:spPr>
          <a:xfrm>
            <a:off x="5643570" y="6215082"/>
            <a:ext cx="332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2">
                    <a:lumMod val="10000"/>
                  </a:schemeClr>
                </a:solidFill>
              </a:rPr>
              <a:t>Simplified Execution flow of a </a:t>
            </a:r>
            <a:r>
              <a:rPr kumimoji="1" lang="en-US" altLang="ja-JP" sz="1400" b="1" dirty="0" err="1" smtClean="0">
                <a:solidFill>
                  <a:schemeClr val="bg2">
                    <a:lumMod val="10000"/>
                  </a:schemeClr>
                </a:solidFill>
              </a:rPr>
              <a:t>Thead</a:t>
            </a:r>
            <a:r>
              <a:rPr kumimoji="1" lang="en-US" altLang="ja-JP" sz="1400" b="1" dirty="0" smtClean="0">
                <a:solidFill>
                  <a:schemeClr val="bg2">
                    <a:lumMod val="10000"/>
                  </a:schemeClr>
                </a:solidFill>
              </a:rPr>
              <a:t>-safe MPI implementation with critical sections</a:t>
            </a:r>
            <a:endParaRPr kumimoji="1" lang="ja-JP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Picture 12" descr="titec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158" y="71414"/>
            <a:ext cx="85011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Can we do better?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18" name="Picture 17" descr="mpic_cs_struc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119187"/>
            <a:ext cx="3705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35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2844" y="857232"/>
            <a:ext cx="5114956" cy="57864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 priority levels: </a:t>
            </a:r>
            <a:r>
              <a:rPr lang="en-US" b="1" dirty="0" smtClean="0"/>
              <a:t>High</a:t>
            </a:r>
            <a:r>
              <a:rPr lang="en-US" dirty="0" smtClean="0"/>
              <a:t> and </a:t>
            </a:r>
            <a:r>
              <a:rPr lang="en-US" b="1" dirty="0" smtClean="0"/>
              <a:t>Low</a:t>
            </a:r>
          </a:p>
          <a:p>
            <a:pPr lvl="1"/>
            <a:r>
              <a:rPr lang="en-US" dirty="0" smtClean="0"/>
              <a:t>All threads </a:t>
            </a:r>
            <a:r>
              <a:rPr lang="en-US" b="1" dirty="0" smtClean="0"/>
              <a:t>start</a:t>
            </a:r>
            <a:r>
              <a:rPr lang="en-US" dirty="0" smtClean="0"/>
              <a:t> with a </a:t>
            </a:r>
            <a:r>
              <a:rPr lang="en-US" b="1" dirty="0" smtClean="0"/>
              <a:t>high</a:t>
            </a:r>
            <a:r>
              <a:rPr lang="en-US" dirty="0" smtClean="0"/>
              <a:t> </a:t>
            </a:r>
            <a:r>
              <a:rPr lang="en-US" dirty="0" smtClean="0"/>
              <a:t>priority </a:t>
            </a:r>
            <a:r>
              <a:rPr lang="en-US" b="1" dirty="0" smtClean="0"/>
              <a:t>(1)</a:t>
            </a:r>
            <a:endParaRPr lang="en-US" b="1" dirty="0" smtClean="0"/>
          </a:p>
          <a:p>
            <a:pPr lvl="1"/>
            <a:r>
              <a:rPr lang="en-US" dirty="0" smtClean="0"/>
              <a:t>Fall to </a:t>
            </a:r>
            <a:r>
              <a:rPr lang="en-US" b="1" dirty="0" smtClean="0"/>
              <a:t>low</a:t>
            </a:r>
            <a:r>
              <a:rPr lang="en-US" dirty="0" smtClean="0"/>
              <a:t> </a:t>
            </a:r>
            <a:r>
              <a:rPr lang="en-US" dirty="0" smtClean="0"/>
              <a:t>priority </a:t>
            </a:r>
            <a:r>
              <a:rPr lang="en-US" b="1" dirty="0" smtClean="0"/>
              <a:t>(2)</a:t>
            </a:r>
            <a:r>
              <a:rPr lang="en-US" dirty="0" smtClean="0"/>
              <a:t> </a:t>
            </a:r>
            <a:r>
              <a:rPr lang="en-US" dirty="0" smtClean="0"/>
              <a:t>if the operation is</a:t>
            </a:r>
          </a:p>
          <a:p>
            <a:pPr lvl="2"/>
            <a:r>
              <a:rPr lang="en-US" b="1" dirty="0" smtClean="0"/>
              <a:t>Blocking </a:t>
            </a:r>
          </a:p>
          <a:p>
            <a:pPr lvl="2"/>
            <a:r>
              <a:rPr lang="en-US" b="1" dirty="0" smtClean="0"/>
              <a:t>Failed to complete immediately </a:t>
            </a:r>
            <a:endParaRPr lang="en-US" b="1" dirty="0" smtClean="0"/>
          </a:p>
          <a:p>
            <a:pPr lvl="0">
              <a:defRPr/>
            </a:pPr>
            <a:r>
              <a:rPr lang="en-US" dirty="0" smtClean="0"/>
              <a:t>3 Ticket-Locks:</a:t>
            </a:r>
          </a:p>
          <a:p>
            <a:pPr lvl="1">
              <a:defRPr/>
            </a:pPr>
            <a:r>
              <a:rPr lang="en-US" dirty="0" smtClean="0"/>
              <a:t>One  for mutual exclusion in each priority level</a:t>
            </a:r>
          </a:p>
          <a:p>
            <a:pPr lvl="1">
              <a:defRPr/>
            </a:pPr>
            <a:r>
              <a:rPr lang="en-US" dirty="0" smtClean="0"/>
              <a:t>Another for </a:t>
            </a:r>
            <a:r>
              <a:rPr lang="en-US" b="1" dirty="0" smtClean="0"/>
              <a:t>high</a:t>
            </a:r>
            <a:r>
              <a:rPr lang="en-US" dirty="0" smtClean="0"/>
              <a:t> priority threads to </a:t>
            </a:r>
            <a:r>
              <a:rPr lang="en-US" b="1" dirty="0" smtClean="0"/>
              <a:t>block</a:t>
            </a:r>
            <a:r>
              <a:rPr lang="en-US" dirty="0" smtClean="0"/>
              <a:t> </a:t>
            </a:r>
            <a:r>
              <a:rPr lang="en-US" b="1" dirty="0" smtClean="0"/>
              <a:t>low</a:t>
            </a:r>
            <a:r>
              <a:rPr lang="en-US" dirty="0" smtClean="0"/>
              <a:t>er ones</a:t>
            </a:r>
          </a:p>
          <a:p>
            <a:endParaRPr lang="en-US" b="1" dirty="0" smtClean="0"/>
          </a:p>
        </p:txBody>
      </p:sp>
      <p:sp>
        <p:nvSpPr>
          <p:cNvPr id="9" name="テキスト ボックス 69"/>
          <p:cNvSpPr txBox="1"/>
          <p:nvPr/>
        </p:nvSpPr>
        <p:spPr>
          <a:xfrm>
            <a:off x="5643570" y="6215082"/>
            <a:ext cx="332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2">
                    <a:lumMod val="10000"/>
                  </a:schemeClr>
                </a:solidFill>
              </a:rPr>
              <a:t>Simplified Execution flow of a </a:t>
            </a:r>
            <a:r>
              <a:rPr kumimoji="1" lang="en-US" altLang="ja-JP" sz="1400" b="1" dirty="0" err="1" smtClean="0">
                <a:solidFill>
                  <a:schemeClr val="bg2">
                    <a:lumMod val="10000"/>
                  </a:schemeClr>
                </a:solidFill>
              </a:rPr>
              <a:t>Thead</a:t>
            </a:r>
            <a:r>
              <a:rPr kumimoji="1" lang="en-US" altLang="ja-JP" sz="1400" b="1" dirty="0" smtClean="0">
                <a:solidFill>
                  <a:schemeClr val="bg2">
                    <a:lumMod val="10000"/>
                  </a:schemeClr>
                </a:solidFill>
              </a:rPr>
              <a:t>-safe MPI implementation with critical sections</a:t>
            </a:r>
            <a:endParaRPr kumimoji="1" lang="ja-JP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12" descr="titec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158" y="71414"/>
            <a:ext cx="85011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Can we do better?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11" name="Picture 10" descr="mpic_cs_stru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44" y="1119187"/>
            <a:ext cx="38671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35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ec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2844" y="71414"/>
            <a:ext cx="87868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The Message Passing Interface (MPI)</a:t>
            </a:r>
            <a:endParaRPr lang="en-US" sz="32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E6EAA16-97A2-43C1-915B-DA641F31BE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428596" y="1142984"/>
            <a:ext cx="8429684" cy="5500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Standard library specification (not a language)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Several </a:t>
            </a: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implementations</a:t>
            </a:r>
            <a:endParaRPr kumimoji="0" lang="en-US" altLang="ja-JP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MPICH and derivatives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MVAPICH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Intel-MPI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2800" dirty="0" smtClean="0"/>
              <a:t>  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Cray-MPI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2800" dirty="0" smtClean="0"/>
              <a:t>   …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OpenMPI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Large portion of legacy HPC applications use MPI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3200" dirty="0" smtClean="0"/>
              <a:t>  Not just message passing:	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ja-JP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Remote Memory Access (RMA)</a:t>
            </a:r>
            <a:endParaRPr kumimoji="0" lang="en-US" altLang="ja-JP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fu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143116"/>
            <a:ext cx="3571866" cy="267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928662" y="2406305"/>
            <a:ext cx="857256" cy="808381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500297" y="2406305"/>
            <a:ext cx="857259" cy="808381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500298" y="4120817"/>
            <a:ext cx="857256" cy="808381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28662" y="4120817"/>
            <a:ext cx="857256" cy="808381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AutoShape 24"/>
          <p:cNvCxnSpPr>
            <a:cxnSpLocks noChangeShapeType="1"/>
            <a:stCxn id="11" idx="6"/>
            <a:endCxn id="13" idx="2"/>
          </p:cNvCxnSpPr>
          <p:nvPr/>
        </p:nvCxnSpPr>
        <p:spPr bwMode="auto">
          <a:xfrm>
            <a:off x="1785918" y="2810496"/>
            <a:ext cx="714379" cy="1588"/>
          </a:xfrm>
          <a:prstGeom prst="straightConnector1">
            <a:avLst/>
          </a:prstGeom>
          <a:noFill/>
          <a:ln w="57150">
            <a:solidFill>
              <a:srgbClr val="13131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5"/>
          <p:cNvCxnSpPr>
            <a:cxnSpLocks noChangeShapeType="1"/>
            <a:stCxn id="13" idx="3"/>
            <a:endCxn id="19" idx="7"/>
          </p:cNvCxnSpPr>
          <p:nvPr/>
        </p:nvCxnSpPr>
        <p:spPr bwMode="auto">
          <a:xfrm rot="5400000">
            <a:off x="1571658" y="3185019"/>
            <a:ext cx="1142901" cy="965464"/>
          </a:xfrm>
          <a:prstGeom prst="straightConnector1">
            <a:avLst/>
          </a:prstGeom>
          <a:noFill/>
          <a:ln w="57150">
            <a:solidFill>
              <a:srgbClr val="13131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6"/>
          <p:cNvCxnSpPr>
            <a:cxnSpLocks noChangeShapeType="1"/>
            <a:stCxn id="18" idx="0"/>
            <a:endCxn id="13" idx="4"/>
          </p:cNvCxnSpPr>
          <p:nvPr/>
        </p:nvCxnSpPr>
        <p:spPr bwMode="auto">
          <a:xfrm rot="5400000" flipH="1" flipV="1">
            <a:off x="2475861" y="3667752"/>
            <a:ext cx="906131" cy="1"/>
          </a:xfrm>
          <a:prstGeom prst="straightConnector1">
            <a:avLst/>
          </a:prstGeom>
          <a:noFill/>
          <a:ln w="57150">
            <a:solidFill>
              <a:srgbClr val="13131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7"/>
          <p:cNvCxnSpPr>
            <a:cxnSpLocks noChangeShapeType="1"/>
            <a:stCxn id="19" idx="6"/>
            <a:endCxn id="18" idx="2"/>
          </p:cNvCxnSpPr>
          <p:nvPr/>
        </p:nvCxnSpPr>
        <p:spPr bwMode="auto">
          <a:xfrm>
            <a:off x="1785918" y="4525008"/>
            <a:ext cx="714380" cy="1588"/>
          </a:xfrm>
          <a:prstGeom prst="straightConnector1">
            <a:avLst/>
          </a:prstGeom>
          <a:noFill/>
          <a:ln w="57150">
            <a:solidFill>
              <a:srgbClr val="13131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26"/>
          <p:cNvCxnSpPr>
            <a:cxnSpLocks noChangeShapeType="1"/>
            <a:stCxn id="11" idx="4"/>
            <a:endCxn id="19" idx="0"/>
          </p:cNvCxnSpPr>
          <p:nvPr/>
        </p:nvCxnSpPr>
        <p:spPr bwMode="auto">
          <a:xfrm rot="5400000">
            <a:off x="904225" y="3667751"/>
            <a:ext cx="906131" cy="1588"/>
          </a:xfrm>
          <a:prstGeom prst="straightConnector1">
            <a:avLst/>
          </a:prstGeom>
          <a:noFill/>
          <a:ln w="57150">
            <a:solidFill>
              <a:srgbClr val="13131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26"/>
          <p:cNvCxnSpPr>
            <a:cxnSpLocks noChangeShapeType="1"/>
            <a:stCxn id="11" idx="5"/>
            <a:endCxn id="18" idx="1"/>
          </p:cNvCxnSpPr>
          <p:nvPr/>
        </p:nvCxnSpPr>
        <p:spPr bwMode="auto">
          <a:xfrm rot="16200000" flipH="1">
            <a:off x="1571658" y="3185019"/>
            <a:ext cx="1142901" cy="965464"/>
          </a:xfrm>
          <a:prstGeom prst="straightConnector1">
            <a:avLst/>
          </a:prstGeom>
          <a:noFill/>
          <a:ln w="57150">
            <a:solidFill>
              <a:srgbClr val="131313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142976" y="5643578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N2N Benchmark</a:t>
            </a:r>
            <a:endParaRPr lang="en-US" sz="2400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" name="Picture 16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4282" y="71414"/>
            <a:ext cx="85011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Preliminary Throughput Results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23" name="Chart 22"/>
          <p:cNvGraphicFramePr/>
          <p:nvPr/>
        </p:nvGraphicFramePr>
        <p:xfrm>
          <a:off x="3857620" y="1285860"/>
          <a:ext cx="5014922" cy="521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2314590"/>
          </a:xfrm>
          <a:prstGeom prst="roundRect">
            <a:avLst/>
          </a:prstGeom>
          <a:solidFill>
            <a:srgbClr val="CFEBF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Evaluation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2844" y="5029184"/>
            <a:ext cx="7429552" cy="182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2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 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571480"/>
            <a:ext cx="1833858" cy="6826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0800000">
            <a:off x="357190" y="857233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282" y="142852"/>
            <a:ext cx="87154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Two-Sided Pt2Pt with 32 cores	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4786282" y="1071546"/>
          <a:ext cx="435771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214282" y="1071546"/>
          <a:ext cx="4357686" cy="5000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57950" y="6143644"/>
            <a:ext cx="116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Latency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71604" y="6143644"/>
            <a:ext cx="175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Throughput 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894397" y="3892553"/>
            <a:ext cx="785818" cy="1588"/>
          </a:xfrm>
          <a:prstGeom prst="straightConnector1">
            <a:avLst/>
          </a:prstGeom>
          <a:ln w="412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7950" y="3643314"/>
            <a:ext cx="7040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~ 8x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526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69"/>
          <p:cNvSpPr txBox="1"/>
          <p:nvPr/>
        </p:nvSpPr>
        <p:spPr>
          <a:xfrm>
            <a:off x="3786182" y="92867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2">
                    <a:lumMod val="10000"/>
                  </a:schemeClr>
                </a:solidFill>
              </a:rPr>
              <a:t>Put</a:t>
            </a:r>
          </a:p>
        </p:txBody>
      </p:sp>
      <p:sp>
        <p:nvSpPr>
          <p:cNvPr id="11" name="テキスト ボックス 69"/>
          <p:cNvSpPr txBox="1"/>
          <p:nvPr/>
        </p:nvSpPr>
        <p:spPr>
          <a:xfrm>
            <a:off x="-142908" y="328612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2">
                    <a:lumMod val="10000"/>
                  </a:schemeClr>
                </a:solidFill>
              </a:rPr>
              <a:t>Get</a:t>
            </a:r>
          </a:p>
        </p:txBody>
      </p:sp>
      <p:sp>
        <p:nvSpPr>
          <p:cNvPr id="12" name="テキスト ボックス 69"/>
          <p:cNvSpPr txBox="1"/>
          <p:nvPr/>
        </p:nvSpPr>
        <p:spPr>
          <a:xfrm>
            <a:off x="3357554" y="32861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2">
                    <a:lumMod val="10000"/>
                  </a:schemeClr>
                </a:solidFill>
              </a:rPr>
              <a:t>Accumulate</a:t>
            </a:r>
          </a:p>
        </p:txBody>
      </p:sp>
      <p:sp>
        <p:nvSpPr>
          <p:cNvPr id="17" name="Oval 16"/>
          <p:cNvSpPr/>
          <p:nvPr/>
        </p:nvSpPr>
        <p:spPr>
          <a:xfrm>
            <a:off x="642910" y="116613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7159" y="2094832"/>
            <a:ext cx="114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MPI_Put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64314" y="2844930"/>
            <a:ext cx="92869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000100" y="1666204"/>
            <a:ext cx="1357322" cy="428628"/>
          </a:xfrm>
          <a:prstGeom prst="bentConnector3">
            <a:avLst>
              <a:gd name="adj1" fmla="val 999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642911" y="1880517"/>
            <a:ext cx="571505" cy="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28728" y="2309146"/>
            <a:ext cx="5000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28728" y="1142984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Progress Thread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Elbow Connector 43"/>
          <p:cNvCxnSpPr/>
          <p:nvPr/>
        </p:nvCxnSpPr>
        <p:spPr>
          <a:xfrm rot="10800000" flipV="1">
            <a:off x="1142976" y="2666336"/>
            <a:ext cx="1214446" cy="642942"/>
          </a:xfrm>
          <a:prstGeom prst="bentConnector3">
            <a:avLst>
              <a:gd name="adj1" fmla="val -8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>
            <a:off x="2071670" y="2143116"/>
            <a:ext cx="428628" cy="428628"/>
          </a:xfrm>
          <a:prstGeom prst="arc">
            <a:avLst>
              <a:gd name="adj1" fmla="val 13915638"/>
              <a:gd name="adj2" fmla="val 10155666"/>
            </a:avLst>
          </a:prstGeom>
          <a:ln w="381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" name="Picture 18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460380"/>
            <a:ext cx="1833858" cy="68260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rot="10800000">
            <a:off x="357190" y="714357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4282" y="142852"/>
            <a:ext cx="87154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ARMCI-MPI + </a:t>
            </a:r>
            <a:r>
              <a:rPr kumimoji="1"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Async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. Progress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23" name="Chart 22"/>
          <p:cNvGraphicFramePr/>
          <p:nvPr/>
        </p:nvGraphicFramePr>
        <p:xfrm>
          <a:off x="4500562" y="714356"/>
          <a:ext cx="4429124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/>
          <p:nvPr/>
        </p:nvGraphicFramePr>
        <p:xfrm>
          <a:off x="0" y="3571876"/>
          <a:ext cx="4357686" cy="328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4500562" y="3500438"/>
          <a:ext cx="4643438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/>
        </p:nvGraphicFramePr>
        <p:xfrm>
          <a:off x="0" y="3643322"/>
          <a:ext cx="4857784" cy="3214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643438" y="857232"/>
          <a:ext cx="415766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282" y="71414"/>
            <a:ext cx="87154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3D 7-Pt Stencil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10" name="Picture 9" descr="stenc-domai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785794"/>
            <a:ext cx="4294641" cy="2523749"/>
          </a:xfrm>
          <a:prstGeom prst="rect">
            <a:avLst/>
          </a:prstGeom>
        </p:spPr>
      </p:pic>
      <p:sp>
        <p:nvSpPr>
          <p:cNvPr id="11" name="テキスト ボックス 69"/>
          <p:cNvSpPr txBox="1"/>
          <p:nvPr/>
        </p:nvSpPr>
        <p:spPr>
          <a:xfrm>
            <a:off x="6072198" y="5572140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2">
                    <a:lumMod val="10000"/>
                  </a:schemeClr>
                </a:solidFill>
              </a:rPr>
              <a:t>Execution Breakdown</a:t>
            </a:r>
          </a:p>
        </p:txBody>
      </p:sp>
      <p:sp>
        <p:nvSpPr>
          <p:cNvPr id="15" name="テキスト ボックス 69"/>
          <p:cNvSpPr txBox="1"/>
          <p:nvPr/>
        </p:nvSpPr>
        <p:spPr>
          <a:xfrm>
            <a:off x="642910" y="64291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2">
                    <a:lumMod val="10000"/>
                  </a:schemeClr>
                </a:solidFill>
              </a:rPr>
              <a:t>Domain Decomposition</a:t>
            </a:r>
          </a:p>
        </p:txBody>
      </p:sp>
      <p:sp>
        <p:nvSpPr>
          <p:cNvPr id="16" name="テキスト ボックス 69"/>
          <p:cNvSpPr txBox="1"/>
          <p:nvPr/>
        </p:nvSpPr>
        <p:spPr>
          <a:xfrm>
            <a:off x="642910" y="33146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2">
                    <a:lumMod val="10000"/>
                  </a:schemeClr>
                </a:solidFill>
              </a:rPr>
              <a:t>Strong Scaling with 64 Nodes</a:t>
            </a: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85728"/>
            <a:ext cx="1833858" cy="682604"/>
          </a:xfrm>
          <a:prstGeom prst="rect">
            <a:avLst/>
          </a:prstGeom>
        </p:spPr>
      </p:pic>
      <p:pic>
        <p:nvPicPr>
          <p:cNvPr id="10" name="Picture 9" descr="graph_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-24"/>
            <a:ext cx="4500594" cy="3786214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4643438" y="928670"/>
          <a:ext cx="442915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714876" y="3978000"/>
          <a:ext cx="415766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79369" y="714356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 Nodes and Compact Binding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00826" y="3714752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Weak Scaling</a:t>
            </a:r>
            <a:endParaRPr 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357190" y="571481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4282" y="71414"/>
            <a:ext cx="87154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MPI+OpenMP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Graph500 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BFS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11" name="テキスト ボックス 4"/>
          <p:cNvSpPr txBox="1"/>
          <p:nvPr/>
        </p:nvSpPr>
        <p:spPr>
          <a:xfrm>
            <a:off x="214282" y="3441704"/>
            <a:ext cx="3929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While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(1)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</a:t>
            </a:r>
            <a:r>
              <a:rPr lang="en-US" altLang="ja-JP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#</a:t>
            </a:r>
            <a:r>
              <a:rPr lang="en-US" altLang="ja-JP" b="1" dirty="0" err="1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pragma</a:t>
            </a:r>
            <a:r>
              <a:rPr lang="en-US" altLang="ja-JP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</a:t>
            </a:r>
            <a:r>
              <a:rPr lang="en-US" altLang="ja-JP" b="1" dirty="0" err="1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omp</a:t>
            </a:r>
            <a:r>
              <a:rPr lang="en-US" altLang="ja-JP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parallel</a:t>
            </a:r>
          </a:p>
          <a:p>
            <a:r>
              <a:rPr lang="en-US" altLang="ja-JP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{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Process_Current_Level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();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Synchronize();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</a:t>
            </a:r>
            <a:r>
              <a:rPr lang="en-US" altLang="ja-JP" b="1" dirty="0" smtClean="0">
                <a:solidFill>
                  <a:srgbClr val="FF0000"/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  <a:p>
            <a:endParaRPr lang="en-US" altLang="ja-JP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ea typeface="Cambria Math" panose="02040503050406030204" pitchFamily="18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MPI_Allreduce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QLength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);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</a:t>
            </a:r>
            <a:r>
              <a:rPr lang="en-US" altLang="ja-JP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if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QueueLenth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== 0)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     </a:t>
            </a:r>
            <a:r>
              <a:rPr lang="en-US" altLang="ja-JP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break</a:t>
            </a:r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;</a:t>
            </a:r>
          </a:p>
          <a:p>
            <a:r>
              <a:rPr lang="en-US" altLang="ja-JP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ea typeface="Cambria Math" panose="02040503050406030204" pitchFamily="18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357158" y="785794"/>
            <a:ext cx="4800600" cy="2786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Blocking Send/</a:t>
            </a:r>
            <a:r>
              <a:rPr lang="en-US" dirty="0" err="1" smtClean="0"/>
              <a:t>Recv</a:t>
            </a:r>
            <a:endParaRPr lang="en-US" dirty="0" smtClean="0"/>
          </a:p>
          <a:p>
            <a:r>
              <a:rPr lang="en-US" dirty="0" smtClean="0"/>
              <a:t>Two threads per process</a:t>
            </a:r>
          </a:p>
          <a:p>
            <a:pPr lvl="1"/>
            <a:r>
              <a:rPr lang="en-US" dirty="0" smtClean="0"/>
              <a:t>One sending</a:t>
            </a:r>
          </a:p>
          <a:p>
            <a:pPr lvl="1"/>
            <a:r>
              <a:rPr lang="en-US" dirty="0" smtClean="0"/>
              <a:t>The other receiving</a:t>
            </a:r>
          </a:p>
          <a:p>
            <a:r>
              <a:rPr lang="en-US" dirty="0" smtClean="0"/>
              <a:t>Strong scaling with 1 millions reads, each with 36 nucleotides  </a:t>
            </a:r>
          </a:p>
          <a:p>
            <a:endParaRPr lang="en-US" dirty="0" smtClean="0"/>
          </a:p>
        </p:txBody>
      </p:sp>
      <p:graphicFrame>
        <p:nvGraphicFramePr>
          <p:cNvPr id="10" name="Chart 9"/>
          <p:cNvGraphicFramePr/>
          <p:nvPr/>
        </p:nvGraphicFramePr>
        <p:xfrm>
          <a:off x="5000628" y="1000108"/>
          <a:ext cx="385765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282" y="71414"/>
            <a:ext cx="87154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SWAP-Assembler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12" name="Picture 11" descr="paper6_fig2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3357562"/>
            <a:ext cx="4327200" cy="3363805"/>
          </a:xfrm>
          <a:prstGeom prst="rect">
            <a:avLst/>
          </a:prstGeom>
        </p:spPr>
      </p:pic>
      <p:sp>
        <p:nvSpPr>
          <p:cNvPr id="14" name="テキスト ボックス 69"/>
          <p:cNvSpPr txBox="1"/>
          <p:nvPr/>
        </p:nvSpPr>
        <p:spPr>
          <a:xfrm>
            <a:off x="4429124" y="6143644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2">
                    <a:lumMod val="10000"/>
                  </a:schemeClr>
                </a:solidFill>
              </a:rPr>
              <a:t>Genome Assembly : SWAP-Assembler</a:t>
            </a:r>
          </a:p>
        </p:txBody>
      </p:sp>
      <p:sp>
        <p:nvSpPr>
          <p:cNvPr id="15" name="テキスト ボックス 69"/>
          <p:cNvSpPr txBox="1"/>
          <p:nvPr/>
        </p:nvSpPr>
        <p:spPr>
          <a:xfrm>
            <a:off x="5929322" y="542926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2">
                    <a:lumMod val="10000"/>
                  </a:schemeClr>
                </a:solidFill>
              </a:rPr>
              <a:t>Strong scaling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85791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Critical section arbitration plays an important role in communication performance</a:t>
            </a:r>
          </a:p>
          <a:p>
            <a:r>
              <a:rPr lang="en-US" altLang="ja-JP" dirty="0" smtClean="0"/>
              <a:t>By changing the arbitration, substantial improvements were observed</a:t>
            </a:r>
            <a:endParaRPr lang="en-US" altLang="ja-JP" dirty="0" smtClean="0"/>
          </a:p>
          <a:p>
            <a:r>
              <a:rPr lang="en-US" altLang="ja-JP" dirty="0" smtClean="0"/>
              <a:t>Further improvement requires a synergy of all the dimensions of thread-safety</a:t>
            </a:r>
          </a:p>
          <a:p>
            <a:pPr lvl="1"/>
            <a:r>
              <a:rPr lang="en-US" altLang="ja-JP" dirty="0" smtClean="0"/>
              <a:t>Smarter arbitration</a:t>
            </a:r>
            <a:endParaRPr lang="en-US" altLang="ja-JP" dirty="0" smtClean="0"/>
          </a:p>
          <a:p>
            <a:pPr lvl="2"/>
            <a:r>
              <a:rPr lang="en-US" altLang="ja-JP" b="1" dirty="0" smtClean="0"/>
              <a:t>Message-driven </a:t>
            </a:r>
            <a:r>
              <a:rPr lang="en-US" altLang="ja-JP" dirty="0" smtClean="0"/>
              <a:t>to further reduce resource waste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Low latency hand-off (NUMA-aware synchronization)</a:t>
            </a:r>
          </a:p>
          <a:p>
            <a:pPr lvl="1"/>
            <a:r>
              <a:rPr lang="en-US" altLang="ja-JP" dirty="0" smtClean="0"/>
              <a:t>Reduce serialization </a:t>
            </a:r>
            <a:r>
              <a:rPr lang="en-US" altLang="ja-JP" smtClean="0"/>
              <a:t>thhrough</a:t>
            </a:r>
            <a:r>
              <a:rPr lang="en-US" altLang="ja-JP" dirty="0" smtClean="0"/>
              <a:t> finer-grained critical sections</a:t>
            </a:r>
            <a:endParaRPr lang="en-US" altLang="ja-JP" b="1" dirty="0" smtClean="0"/>
          </a:p>
          <a:p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282" y="71414"/>
            <a:ext cx="87154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Summary and Future Directions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5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ec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Why MPI + X ?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42844" y="1214422"/>
            <a:ext cx="4572032" cy="4929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Core density is increasing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Other resources do not scale at the same rate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Memory per core is reducing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Network endpoint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  </a:t>
            </a:r>
            <a:r>
              <a:rPr lang="en-US" sz="3200" b="1" dirty="0" smtClean="0">
                <a:solidFill>
                  <a:srgbClr val="C00000"/>
                </a:solidFill>
              </a:rPr>
              <a:t>Sharing resources</a:t>
            </a:r>
            <a:r>
              <a:rPr lang="en-US" sz="3200" dirty="0" smtClean="0"/>
              <a:t> within nodes is a becoming necessary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ja-JP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ja-JP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ja-JP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altLang="ja-JP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shared-memory programming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3200" baseline="0" dirty="0" smtClean="0"/>
              <a:t>  Threads: </a:t>
            </a:r>
            <a:r>
              <a:rPr lang="en-US" altLang="ja-JP" sz="3200" baseline="0" dirty="0" err="1" smtClean="0"/>
              <a:t>OpenMP</a:t>
            </a:r>
            <a:r>
              <a:rPr lang="en-US" altLang="ja-JP" sz="2800" baseline="0" dirty="0" smtClean="0"/>
              <a:t>,</a:t>
            </a:r>
            <a:r>
              <a:rPr kumimoji="0" lang="en-US" altLang="ja-JP" sz="28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TBB, …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800" dirty="0" smtClean="0"/>
              <a:t>   MPI shared memory !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ja-JP" sz="2800" dirty="0" smtClean="0"/>
              <a:t>  PGAS</a:t>
            </a:r>
          </a:p>
        </p:txBody>
      </p:sp>
      <p:pic>
        <p:nvPicPr>
          <p:cNvPr id="12" name="Picture 11" descr="mem_per_c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43" y="1500174"/>
            <a:ext cx="4640057" cy="27860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15082"/>
            <a:ext cx="897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[1] </a:t>
            </a:r>
            <a:r>
              <a:rPr lang="en-US" sz="1600" dirty="0" smtClean="0"/>
              <a:t>Peter </a:t>
            </a:r>
            <a:r>
              <a:rPr lang="en-US" sz="1600" dirty="0" err="1" smtClean="0"/>
              <a:t>Kogge</a:t>
            </a:r>
            <a:r>
              <a:rPr lang="en-US" sz="1600" dirty="0" smtClean="0"/>
              <a:t>. </a:t>
            </a:r>
            <a:r>
              <a:rPr lang="en-US" sz="1600" dirty="0" err="1" smtClean="0"/>
              <a:t>Pim</a:t>
            </a:r>
            <a:r>
              <a:rPr lang="en-US" sz="1600" dirty="0" smtClean="0"/>
              <a:t> &amp; memory: The need for a revolution in architecture. The Argonne Training Program on Extreme-Scale Computing (ATPESC), 2013.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7752" y="4578502"/>
            <a:ext cx="4071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Evolution of the memory capacity per core in the Top500 list [1]</a:t>
            </a:r>
            <a:endParaRPr lang="en-US" sz="2000" b="1" dirty="0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E6EAA16-97A2-43C1-915B-DA641F31BE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7290" y="928670"/>
            <a:ext cx="6572296" cy="7143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ja-JP" b="1" dirty="0" err="1" smtClean="0">
                <a:latin typeface="Courier New" pitchFamily="49" charset="0"/>
                <a:cs typeface="Courier New" pitchFamily="49" charset="0"/>
              </a:rPr>
              <a:t>MPI_Init_thread</a:t>
            </a:r>
            <a:r>
              <a:rPr lang="en-US" altLang="ja-JP" b="1" dirty="0" smtClean="0">
                <a:latin typeface="Courier New" pitchFamily="49" charset="0"/>
                <a:cs typeface="Courier New" pitchFamily="49" charset="0"/>
              </a:rPr>
              <a:t> (…, required, …)</a:t>
            </a:r>
          </a:p>
        </p:txBody>
      </p:sp>
      <p:sp>
        <p:nvSpPr>
          <p:cNvPr id="10" name="Up Arrow 9"/>
          <p:cNvSpPr/>
          <p:nvPr/>
        </p:nvSpPr>
        <p:spPr>
          <a:xfrm>
            <a:off x="0" y="1428736"/>
            <a:ext cx="2571736" cy="4786346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Restriction</a:t>
            </a:r>
          </a:p>
          <a:p>
            <a:pPr algn="ctr"/>
            <a:endParaRPr lang="en-US" b="1" dirty="0" smtClean="0">
              <a:solidFill>
                <a:srgbClr val="C00000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Low Thread-Safety Costs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500826" y="1500174"/>
            <a:ext cx="2643174" cy="478634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buFont typeface="Arial" pitchFamily="34" charset="0"/>
              <a:buChar char="•"/>
            </a:pPr>
            <a:endParaRPr lang="en-US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4">
                    <a:lumMod val="25000"/>
                  </a:schemeClr>
                </a:solidFill>
              </a:rPr>
              <a:t>Flexibility</a:t>
            </a:r>
          </a:p>
          <a:p>
            <a:pPr algn="ctr"/>
            <a:endParaRPr lang="en-US" b="1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High Thread-Safety Costs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7158" y="71414"/>
            <a:ext cx="850112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MPI +Threads Interoperation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571736" y="1938326"/>
            <a:ext cx="4357718" cy="385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MPI_THREAD_SINGLE</a:t>
            </a:r>
            <a:endParaRPr kumimoji="0" lang="en-US" altLang="ja-JP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additional threads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MPI_THREAD_FUNNELED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thread communication only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MPI_THREAD_SERIALIZED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Multithreaded communication serialized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MPI_THREAD_MULTIPLE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restrictions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7581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285860"/>
          <a:ext cx="5072066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36033"/>
                <a:gridCol w="2536033"/>
              </a:tblGrid>
              <a:tr h="43931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Architecture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Nehalem</a:t>
                      </a:r>
                      <a:endParaRPr lang="en-US" sz="2400" b="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Processor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Xeon E5540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Clock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2.6 GHz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 Sockets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Cores per Socket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L3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8192 KB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 KB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 nodes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310</a:t>
                      </a:r>
                      <a:endParaRPr lang="en-US" sz="2400" dirty="0"/>
                    </a:p>
                  </a:txBody>
                  <a:tcPr/>
                </a:tc>
              </a:tr>
              <a:tr h="4393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Interconnect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Mellanox</a:t>
                      </a:r>
                      <a:r>
                        <a:rPr lang="en-US" sz="2400" dirty="0" smtClean="0"/>
                        <a:t> QDR</a:t>
                      </a:r>
                      <a:endParaRPr lang="en-US" sz="2400" dirty="0"/>
                    </a:p>
                  </a:txBody>
                  <a:tcPr/>
                </a:tc>
              </a:tr>
              <a:tr h="7582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MPI Library</a:t>
                      </a:r>
                    </a:p>
                    <a:p>
                      <a:r>
                        <a:rPr lang="en-US" sz="2400" dirty="0" smtClean="0"/>
                        <a:t>Network Module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MPICH</a:t>
                      </a:r>
                    </a:p>
                    <a:p>
                      <a:r>
                        <a:rPr lang="en-US" sz="2400" dirty="0" err="1" smtClean="0"/>
                        <a:t>Nemesis:MXM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fu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2357430"/>
            <a:ext cx="3571866" cy="267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9256" y="5357826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Fusion cluster at Argonne National Laboratory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Test </a:t>
            </a:r>
            <a:r>
              <a:rPr lang="en-US" altLang="ja-JP" sz="3600" b="1" dirty="0" err="1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Environement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82" y="5000636"/>
            <a:ext cx="5000660" cy="121444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5720" y="2643182"/>
            <a:ext cx="5000660" cy="92869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75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86314" y="6215106"/>
            <a:ext cx="4000528" cy="4286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 dirty="0" smtClean="0"/>
              <a:t>Multithreaded Point-to-Point BW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714876" y="5254524"/>
            <a:ext cx="974967" cy="87318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 rot="16200000">
            <a:off x="5164516" y="5134810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 rot="16200000">
            <a:off x="5164516" y="5586486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 rot="16200000">
            <a:off x="5164516" y="5284853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1"/>
          <p:cNvSpPr>
            <a:spLocks noChangeArrowheads="1"/>
          </p:cNvSpPr>
          <p:nvPr/>
        </p:nvSpPr>
        <p:spPr bwMode="auto">
          <a:xfrm rot="16200000">
            <a:off x="5164516" y="5435669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12"/>
          <p:cNvCxnSpPr>
            <a:cxnSpLocks noChangeShapeType="1"/>
            <a:stCxn id="14" idx="8"/>
          </p:cNvCxnSpPr>
          <p:nvPr/>
        </p:nvCxnSpPr>
        <p:spPr bwMode="auto">
          <a:xfrm rot="16200000" flipH="1">
            <a:off x="5601660" y="5355490"/>
            <a:ext cx="108150" cy="404298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16" idx="8"/>
          </p:cNvCxnSpPr>
          <p:nvPr/>
        </p:nvCxnSpPr>
        <p:spPr bwMode="auto">
          <a:xfrm rot="16200000" flipH="1">
            <a:off x="5640961" y="5466231"/>
            <a:ext cx="29545" cy="404297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7" idx="8"/>
          </p:cNvCxnSpPr>
          <p:nvPr/>
        </p:nvCxnSpPr>
        <p:spPr bwMode="auto">
          <a:xfrm rot="5400000" flipH="1" flipV="1">
            <a:off x="5630818" y="5577359"/>
            <a:ext cx="49833" cy="404297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5" idx="8"/>
          </p:cNvCxnSpPr>
          <p:nvPr/>
        </p:nvCxnSpPr>
        <p:spPr bwMode="auto">
          <a:xfrm rot="5400000" flipH="1" flipV="1">
            <a:off x="5591129" y="5688485"/>
            <a:ext cx="129212" cy="404298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Right Arrow 37"/>
          <p:cNvSpPr/>
          <p:nvPr/>
        </p:nvSpPr>
        <p:spPr>
          <a:xfrm>
            <a:off x="6072198" y="5556208"/>
            <a:ext cx="142876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7786710" y="5270456"/>
            <a:ext cx="974967" cy="873188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 rot="16200000">
            <a:off x="8236350" y="5150742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 rot="16200000">
            <a:off x="8236350" y="5602418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0"/>
          <p:cNvSpPr>
            <a:spLocks noChangeArrowheads="1"/>
          </p:cNvSpPr>
          <p:nvPr/>
        </p:nvSpPr>
        <p:spPr bwMode="auto">
          <a:xfrm rot="16200000">
            <a:off x="8236350" y="5300785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1"/>
          <p:cNvSpPr>
            <a:spLocks noChangeArrowheads="1"/>
          </p:cNvSpPr>
          <p:nvPr/>
        </p:nvSpPr>
        <p:spPr bwMode="auto">
          <a:xfrm rot="16200000">
            <a:off x="8236350" y="5451601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2"/>
          <p:cNvCxnSpPr>
            <a:cxnSpLocks noChangeShapeType="1"/>
            <a:endCxn id="40" idx="1"/>
          </p:cNvCxnSpPr>
          <p:nvPr/>
        </p:nvCxnSpPr>
        <p:spPr bwMode="auto">
          <a:xfrm flipV="1">
            <a:off x="7643834" y="5455303"/>
            <a:ext cx="352433" cy="100905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13"/>
          <p:cNvCxnSpPr>
            <a:cxnSpLocks noChangeShapeType="1"/>
            <a:endCxn id="42" idx="1"/>
          </p:cNvCxnSpPr>
          <p:nvPr/>
        </p:nvCxnSpPr>
        <p:spPr bwMode="auto">
          <a:xfrm flipV="1">
            <a:off x="7643834" y="5605346"/>
            <a:ext cx="352433" cy="22300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AutoShape 14"/>
          <p:cNvCxnSpPr>
            <a:cxnSpLocks noChangeShapeType="1"/>
            <a:endCxn id="43" idx="1"/>
          </p:cNvCxnSpPr>
          <p:nvPr/>
        </p:nvCxnSpPr>
        <p:spPr bwMode="auto">
          <a:xfrm>
            <a:off x="7643834" y="5748918"/>
            <a:ext cx="352433" cy="7244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AutoShape 15"/>
          <p:cNvCxnSpPr>
            <a:cxnSpLocks noChangeShapeType="1"/>
            <a:endCxn id="41" idx="1"/>
          </p:cNvCxnSpPr>
          <p:nvPr/>
        </p:nvCxnSpPr>
        <p:spPr bwMode="auto">
          <a:xfrm>
            <a:off x="7643834" y="5770522"/>
            <a:ext cx="352433" cy="136457"/>
          </a:xfrm>
          <a:prstGeom prst="straightConnector1">
            <a:avLst/>
          </a:prstGeom>
          <a:noFill/>
          <a:ln w="19080">
            <a:solidFill>
              <a:srgbClr val="13131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コンテンツ プレースホルダー 2"/>
          <p:cNvSpPr txBox="1">
            <a:spLocks/>
          </p:cNvSpPr>
          <p:nvPr/>
        </p:nvSpPr>
        <p:spPr>
          <a:xfrm>
            <a:off x="4857752" y="4698952"/>
            <a:ext cx="785786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P0</a:t>
            </a:r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>
          <a:xfrm>
            <a:off x="7929618" y="4698952"/>
            <a:ext cx="785786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9" name="Picture 28" descr="titec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714356"/>
            <a:ext cx="1833858" cy="682604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rot="10800000">
            <a:off x="357190" y="9985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7158" y="214290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Contention in Multithreaded Communication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graphicFrame>
        <p:nvGraphicFramePr>
          <p:cNvPr id="33" name="Chart 32"/>
          <p:cNvGraphicFramePr/>
          <p:nvPr/>
        </p:nvGraphicFramePr>
        <p:xfrm>
          <a:off x="357158" y="1142984"/>
          <a:ext cx="4357718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596669" y="4929198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9"/>
          <p:cNvSpPr>
            <a:spLocks noChangeArrowheads="1"/>
          </p:cNvSpPr>
          <p:nvPr/>
        </p:nvSpPr>
        <p:spPr bwMode="auto">
          <a:xfrm rot="16200000">
            <a:off x="1005225" y="4745162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500166" y="5000636"/>
            <a:ext cx="142876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0"/>
          <p:cNvSpPr>
            <a:spLocks noChangeArrowheads="1"/>
          </p:cNvSpPr>
          <p:nvPr/>
        </p:nvSpPr>
        <p:spPr bwMode="auto">
          <a:xfrm rot="16200000">
            <a:off x="3807162" y="4959527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コンテンツ プレースホルダー 2"/>
          <p:cNvSpPr txBox="1">
            <a:spLocks/>
          </p:cNvSpPr>
          <p:nvPr/>
        </p:nvSpPr>
        <p:spPr>
          <a:xfrm>
            <a:off x="142844" y="4857760"/>
            <a:ext cx="500066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P0</a:t>
            </a:r>
          </a:p>
        </p:txBody>
      </p:sp>
      <p:sp>
        <p:nvSpPr>
          <p:cNvPr id="64" name="コンテンツ プレースホルダー 2"/>
          <p:cNvSpPr txBox="1">
            <a:spLocks/>
          </p:cNvSpPr>
          <p:nvPr/>
        </p:nvSpPr>
        <p:spPr>
          <a:xfrm>
            <a:off x="3786182" y="4929198"/>
            <a:ext cx="50006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P4</a:t>
            </a:r>
          </a:p>
        </p:txBody>
      </p:sp>
      <p:sp>
        <p:nvSpPr>
          <p:cNvPr id="66" name="Oval 3"/>
          <p:cNvSpPr>
            <a:spLocks noChangeArrowheads="1"/>
          </p:cNvSpPr>
          <p:nvPr/>
        </p:nvSpPr>
        <p:spPr bwMode="auto">
          <a:xfrm>
            <a:off x="3000364" y="4929198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"/>
          <p:cNvSpPr>
            <a:spLocks noChangeArrowheads="1"/>
          </p:cNvSpPr>
          <p:nvPr/>
        </p:nvSpPr>
        <p:spPr bwMode="auto">
          <a:xfrm rot="16200000">
            <a:off x="3408920" y="4745162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3"/>
          <p:cNvSpPr>
            <a:spLocks noChangeArrowheads="1"/>
          </p:cNvSpPr>
          <p:nvPr/>
        </p:nvSpPr>
        <p:spPr bwMode="auto">
          <a:xfrm>
            <a:off x="596669" y="5214950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9"/>
          <p:cNvSpPr>
            <a:spLocks noChangeArrowheads="1"/>
          </p:cNvSpPr>
          <p:nvPr/>
        </p:nvSpPr>
        <p:spPr bwMode="auto">
          <a:xfrm rot="16200000">
            <a:off x="1005225" y="5030914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1500166" y="5286388"/>
            <a:ext cx="142876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コンテンツ プレースホルダー 2"/>
          <p:cNvSpPr txBox="1">
            <a:spLocks/>
          </p:cNvSpPr>
          <p:nvPr/>
        </p:nvSpPr>
        <p:spPr>
          <a:xfrm>
            <a:off x="142844" y="5143512"/>
            <a:ext cx="500066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</a:t>
            </a:r>
          </a:p>
        </p:txBody>
      </p:sp>
      <p:sp>
        <p:nvSpPr>
          <p:cNvPr id="86" name="コンテンツ プレースホルダー 2"/>
          <p:cNvSpPr txBox="1">
            <a:spLocks/>
          </p:cNvSpPr>
          <p:nvPr/>
        </p:nvSpPr>
        <p:spPr>
          <a:xfrm>
            <a:off x="3786182" y="5214950"/>
            <a:ext cx="50006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P5</a:t>
            </a:r>
          </a:p>
        </p:txBody>
      </p: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3000364" y="5214950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9"/>
          <p:cNvSpPr>
            <a:spLocks noChangeArrowheads="1"/>
          </p:cNvSpPr>
          <p:nvPr/>
        </p:nvSpPr>
        <p:spPr bwMode="auto">
          <a:xfrm rot="16200000">
            <a:off x="3408920" y="5030914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3"/>
          <p:cNvSpPr>
            <a:spLocks noChangeArrowheads="1"/>
          </p:cNvSpPr>
          <p:nvPr/>
        </p:nvSpPr>
        <p:spPr bwMode="auto">
          <a:xfrm>
            <a:off x="596669" y="5500702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9"/>
          <p:cNvSpPr>
            <a:spLocks noChangeArrowheads="1"/>
          </p:cNvSpPr>
          <p:nvPr/>
        </p:nvSpPr>
        <p:spPr bwMode="auto">
          <a:xfrm rot="16200000">
            <a:off x="1005225" y="5316666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1500166" y="5572140"/>
            <a:ext cx="142876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コンテンツ プレースホルダー 2"/>
          <p:cNvSpPr txBox="1">
            <a:spLocks/>
          </p:cNvSpPr>
          <p:nvPr/>
        </p:nvSpPr>
        <p:spPr>
          <a:xfrm>
            <a:off x="142844" y="5429264"/>
            <a:ext cx="500066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</a:t>
            </a:r>
          </a:p>
        </p:txBody>
      </p:sp>
      <p:sp>
        <p:nvSpPr>
          <p:cNvPr id="93" name="コンテンツ プレースホルダー 2"/>
          <p:cNvSpPr txBox="1">
            <a:spLocks/>
          </p:cNvSpPr>
          <p:nvPr/>
        </p:nvSpPr>
        <p:spPr>
          <a:xfrm>
            <a:off x="3786182" y="5500702"/>
            <a:ext cx="50006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P6</a:t>
            </a:r>
          </a:p>
        </p:txBody>
      </p:sp>
      <p:sp>
        <p:nvSpPr>
          <p:cNvPr id="94" name="Oval 3"/>
          <p:cNvSpPr>
            <a:spLocks noChangeArrowheads="1"/>
          </p:cNvSpPr>
          <p:nvPr/>
        </p:nvSpPr>
        <p:spPr bwMode="auto">
          <a:xfrm>
            <a:off x="3000364" y="5500702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9"/>
          <p:cNvSpPr>
            <a:spLocks noChangeArrowheads="1"/>
          </p:cNvSpPr>
          <p:nvPr/>
        </p:nvSpPr>
        <p:spPr bwMode="auto">
          <a:xfrm rot="16200000">
            <a:off x="3408920" y="5316666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96669" y="5786454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9"/>
          <p:cNvSpPr>
            <a:spLocks noChangeArrowheads="1"/>
          </p:cNvSpPr>
          <p:nvPr/>
        </p:nvSpPr>
        <p:spPr bwMode="auto">
          <a:xfrm rot="16200000">
            <a:off x="1005225" y="5602418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1500166" y="5857892"/>
            <a:ext cx="142876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コンテンツ プレースホルダー 2"/>
          <p:cNvSpPr txBox="1">
            <a:spLocks/>
          </p:cNvSpPr>
          <p:nvPr/>
        </p:nvSpPr>
        <p:spPr>
          <a:xfrm>
            <a:off x="142844" y="5715016"/>
            <a:ext cx="500066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P3</a:t>
            </a:r>
          </a:p>
        </p:txBody>
      </p:sp>
      <p:sp>
        <p:nvSpPr>
          <p:cNvPr id="100" name="コンテンツ プレースホルダー 2"/>
          <p:cNvSpPr txBox="1">
            <a:spLocks/>
          </p:cNvSpPr>
          <p:nvPr/>
        </p:nvSpPr>
        <p:spPr>
          <a:xfrm>
            <a:off x="3786182" y="5786454"/>
            <a:ext cx="500066" cy="500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P7</a:t>
            </a:r>
          </a:p>
        </p:txBody>
      </p: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3000364" y="5786454"/>
            <a:ext cx="832059" cy="285752"/>
          </a:xfrm>
          <a:prstGeom prst="ellipse">
            <a:avLst/>
          </a:prstGeom>
          <a:solidFill>
            <a:srgbClr val="00A650"/>
          </a:solidFill>
          <a:ln w="9360">
            <a:solidFill>
              <a:srgbClr val="13131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9"/>
          <p:cNvSpPr>
            <a:spLocks noChangeArrowheads="1"/>
          </p:cNvSpPr>
          <p:nvPr/>
        </p:nvSpPr>
        <p:spPr bwMode="auto">
          <a:xfrm rot="16200000">
            <a:off x="3408920" y="5602418"/>
            <a:ext cx="78115" cy="676409"/>
          </a:xfrm>
          <a:custGeom>
            <a:avLst/>
            <a:gdLst>
              <a:gd name="T0" fmla="*/ 1 w 101"/>
              <a:gd name="T1" fmla="*/ 0 h 836"/>
              <a:gd name="T2" fmla="*/ 94 w 101"/>
              <a:gd name="T3" fmla="*/ 73 h 836"/>
              <a:gd name="T4" fmla="*/ 1 w 101"/>
              <a:gd name="T5" fmla="*/ 177 h 836"/>
              <a:gd name="T6" fmla="*/ 94 w 101"/>
              <a:gd name="T7" fmla="*/ 275 h 836"/>
              <a:gd name="T8" fmla="*/ 1 w 101"/>
              <a:gd name="T9" fmla="*/ 374 h 836"/>
              <a:gd name="T10" fmla="*/ 99 w 101"/>
              <a:gd name="T11" fmla="*/ 472 h 836"/>
              <a:gd name="T12" fmla="*/ 16 w 101"/>
              <a:gd name="T13" fmla="*/ 561 h 836"/>
              <a:gd name="T14" fmla="*/ 94 w 101"/>
              <a:gd name="T15" fmla="*/ 633 h 836"/>
              <a:gd name="T16" fmla="*/ 11 w 101"/>
              <a:gd name="T17" fmla="*/ 727 h 836"/>
              <a:gd name="T18" fmla="*/ 99 w 101"/>
              <a:gd name="T19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836">
                <a:moveTo>
                  <a:pt x="1" y="0"/>
                </a:moveTo>
                <a:cubicBezTo>
                  <a:pt x="17" y="11"/>
                  <a:pt x="94" y="44"/>
                  <a:pt x="94" y="73"/>
                </a:cubicBezTo>
                <a:cubicBezTo>
                  <a:pt x="94" y="102"/>
                  <a:pt x="1" y="143"/>
                  <a:pt x="1" y="177"/>
                </a:cubicBezTo>
                <a:cubicBezTo>
                  <a:pt x="1" y="211"/>
                  <a:pt x="94" y="242"/>
                  <a:pt x="94" y="275"/>
                </a:cubicBezTo>
                <a:cubicBezTo>
                  <a:pt x="94" y="308"/>
                  <a:pt x="0" y="341"/>
                  <a:pt x="1" y="374"/>
                </a:cubicBezTo>
                <a:cubicBezTo>
                  <a:pt x="2" y="407"/>
                  <a:pt x="97" y="441"/>
                  <a:pt x="99" y="472"/>
                </a:cubicBezTo>
                <a:cubicBezTo>
                  <a:pt x="101" y="503"/>
                  <a:pt x="17" y="534"/>
                  <a:pt x="16" y="561"/>
                </a:cubicBezTo>
                <a:cubicBezTo>
                  <a:pt x="15" y="588"/>
                  <a:pt x="95" y="605"/>
                  <a:pt x="94" y="633"/>
                </a:cubicBezTo>
                <a:cubicBezTo>
                  <a:pt x="93" y="661"/>
                  <a:pt x="10" y="693"/>
                  <a:pt x="11" y="727"/>
                </a:cubicBezTo>
                <a:cubicBezTo>
                  <a:pt x="12" y="761"/>
                  <a:pt x="90" y="795"/>
                  <a:pt x="99" y="836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コンテンツ プレースホルダー 2"/>
          <p:cNvSpPr txBox="1">
            <a:spLocks/>
          </p:cNvSpPr>
          <p:nvPr/>
        </p:nvSpPr>
        <p:spPr>
          <a:xfrm>
            <a:off x="428596" y="6215106"/>
            <a:ext cx="4000528" cy="428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Multi-process Point-to-Point BW</a:t>
            </a:r>
          </a:p>
        </p:txBody>
      </p:sp>
      <p:graphicFrame>
        <p:nvGraphicFramePr>
          <p:cNvPr id="105" name="Chart 104"/>
          <p:cNvGraphicFramePr/>
          <p:nvPr/>
        </p:nvGraphicFramePr>
        <p:xfrm>
          <a:off x="4786314" y="1071546"/>
          <a:ext cx="4086228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4775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コンテンツ プレースホルダー 352"/>
          <p:cNvSpPr>
            <a:spLocks noGrp="1"/>
          </p:cNvSpPr>
          <p:nvPr>
            <p:ph idx="1"/>
          </p:nvPr>
        </p:nvSpPr>
        <p:spPr>
          <a:xfrm>
            <a:off x="71406" y="785794"/>
            <a:ext cx="5286412" cy="607220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ja-JP" sz="3200" dirty="0" smtClean="0"/>
              <a:t>Critical Section Granularity</a:t>
            </a:r>
          </a:p>
          <a:p>
            <a:pPr marL="722313" lvl="1" indent="-279400"/>
            <a:r>
              <a:rPr kumimoji="1" lang="en-US" altLang="ja-JP" dirty="0" smtClean="0"/>
              <a:t>Shorter is better but more complex</a:t>
            </a:r>
          </a:p>
          <a:p>
            <a:r>
              <a:rPr lang="en-US" altLang="ja-JP" dirty="0" smtClean="0"/>
              <a:t>Synchronization Mechanism</a:t>
            </a:r>
          </a:p>
          <a:p>
            <a:pPr lvl="1"/>
            <a:r>
              <a:rPr lang="en-US" altLang="ja-JP" b="1" dirty="0" smtClean="0"/>
              <a:t>How</a:t>
            </a:r>
            <a:r>
              <a:rPr lang="en-US" altLang="ja-JP" dirty="0" smtClean="0"/>
              <a:t> to </a:t>
            </a:r>
            <a:r>
              <a:rPr lang="en-US" altLang="ja-JP" b="1" dirty="0" smtClean="0"/>
              <a:t>hand-off</a:t>
            </a:r>
            <a:r>
              <a:rPr lang="en-US" altLang="ja-JP" dirty="0" smtClean="0"/>
              <a:t> to the next thread?</a:t>
            </a:r>
          </a:p>
          <a:p>
            <a:pPr lvl="2"/>
            <a:r>
              <a:rPr lang="en-US" altLang="ja-JP" dirty="0" smtClean="0"/>
              <a:t>Atomic ops, memory barriers, system calls, NUMA-awareness</a:t>
            </a:r>
          </a:p>
          <a:p>
            <a:pPr lvl="1"/>
            <a:r>
              <a:rPr lang="en-US" altLang="ja-JP" b="1" i="1" dirty="0" smtClean="0"/>
              <a:t>Arbitration:</a:t>
            </a:r>
            <a:r>
              <a:rPr lang="en-US" altLang="ja-JP" i="1" dirty="0" smtClean="0"/>
              <a:t> </a:t>
            </a:r>
            <a:r>
              <a:rPr lang="en-US" altLang="ja-JP" b="1" i="1" dirty="0" smtClean="0"/>
              <a:t>Who</a:t>
            </a:r>
            <a:r>
              <a:rPr lang="en-US" altLang="ja-JP" i="1" dirty="0" smtClean="0"/>
              <a:t> enters the CS?</a:t>
            </a:r>
          </a:p>
          <a:p>
            <a:pPr lvl="2"/>
            <a:r>
              <a:rPr lang="en-US" altLang="ja-JP" i="1" dirty="0" smtClean="0"/>
              <a:t>Fairness</a:t>
            </a:r>
          </a:p>
          <a:p>
            <a:pPr lvl="2"/>
            <a:r>
              <a:rPr lang="en-US" altLang="ja-JP" i="1" dirty="0" smtClean="0"/>
              <a:t>Random, FIFO, Priority</a:t>
            </a:r>
          </a:p>
        </p:txBody>
      </p:sp>
      <p:cxnSp>
        <p:nvCxnSpPr>
          <p:cNvPr id="166" name="Straight Connector 165"/>
          <p:cNvCxnSpPr/>
          <p:nvPr/>
        </p:nvCxnSpPr>
        <p:spPr>
          <a:xfrm rot="5400000">
            <a:off x="6522068" y="4224934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532184" y="4929198"/>
            <a:ext cx="714380" cy="428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6093440" y="6082322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6532184" y="3071810"/>
            <a:ext cx="714380" cy="428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6093440" y="2367546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7379324" y="4224934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6200000" flipH="1">
            <a:off x="7854184" y="4893876"/>
            <a:ext cx="714380" cy="499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7878595" y="6082322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7818465" y="3072207"/>
            <a:ext cx="714380" cy="4278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7807157" y="2367546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rot="5400000">
            <a:off x="6824289" y="20351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>
            <a:off x="6976689" y="21875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>
            <a:off x="7129089" y="23399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>
            <a:off x="7281489" y="24923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>
            <a:off x="7139406" y="4749809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rot="5400000">
            <a:off x="6895727" y="58928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>
            <a:off x="7048127" y="60452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>
            <a:off x="7200527" y="61976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rot="5400000">
            <a:off x="7352927" y="63500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213" descr="solo_-tux-municipal-police-naples-b-190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4928" y="2643182"/>
            <a:ext cx="647696" cy="647696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6960812" y="1202280"/>
            <a:ext cx="9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Threads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6" name="Right Brace 215"/>
          <p:cNvSpPr/>
          <p:nvPr/>
        </p:nvSpPr>
        <p:spPr>
          <a:xfrm>
            <a:off x="8175258" y="3714752"/>
            <a:ext cx="142876" cy="1000132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8317339" y="3714752"/>
            <a:ext cx="898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Critical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Section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Length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294576" y="2285992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Arbitration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" name="Picture 29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Dimensions of Thread-Safety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3" name="Arc 52"/>
          <p:cNvSpPr/>
          <p:nvPr/>
        </p:nvSpPr>
        <p:spPr>
          <a:xfrm rot="16200000">
            <a:off x="6531391" y="3714750"/>
            <a:ext cx="2000264" cy="714383"/>
          </a:xfrm>
          <a:prstGeom prst="arc">
            <a:avLst>
              <a:gd name="adj1" fmla="val 11252447"/>
              <a:gd name="adj2" fmla="val 0"/>
            </a:avLst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388513" y="2928934"/>
            <a:ext cx="2286016" cy="158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9885" y="385762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Hand-Off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16200000">
            <a:off x="-500096" y="3857627"/>
            <a:ext cx="2000264" cy="714383"/>
          </a:xfrm>
          <a:prstGeom prst="arc">
            <a:avLst>
              <a:gd name="adj1" fmla="val 11252447"/>
              <a:gd name="adj2" fmla="val 0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コンテンツ プレースホルダー 352"/>
          <p:cNvSpPr>
            <a:spLocks noGrp="1"/>
          </p:cNvSpPr>
          <p:nvPr>
            <p:ph idx="1"/>
          </p:nvPr>
        </p:nvSpPr>
        <p:spPr>
          <a:xfrm>
            <a:off x="71406" y="785794"/>
            <a:ext cx="5286412" cy="607220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ja-JP" sz="3200" dirty="0" smtClean="0"/>
              <a:t>Critical Section Granularity</a:t>
            </a:r>
          </a:p>
          <a:p>
            <a:pPr marL="722313" lvl="1" indent="-279400"/>
            <a:r>
              <a:rPr kumimoji="1" lang="en-US" altLang="ja-JP" dirty="0" smtClean="0"/>
              <a:t>Shorter is better but more complex</a:t>
            </a:r>
          </a:p>
          <a:p>
            <a:r>
              <a:rPr lang="en-US" altLang="ja-JP" dirty="0" smtClean="0"/>
              <a:t>Synchronization Mechanism</a:t>
            </a:r>
          </a:p>
          <a:p>
            <a:pPr lvl="1"/>
            <a:r>
              <a:rPr lang="en-US" altLang="ja-JP" b="1" dirty="0" smtClean="0"/>
              <a:t>How</a:t>
            </a:r>
            <a:r>
              <a:rPr lang="en-US" altLang="ja-JP" dirty="0" smtClean="0"/>
              <a:t> to </a:t>
            </a:r>
            <a:r>
              <a:rPr lang="en-US" altLang="ja-JP" b="1" dirty="0" smtClean="0"/>
              <a:t>hand-off</a:t>
            </a:r>
            <a:r>
              <a:rPr lang="en-US" altLang="ja-JP" dirty="0" smtClean="0"/>
              <a:t> to the next thread?</a:t>
            </a:r>
          </a:p>
          <a:p>
            <a:pPr lvl="2"/>
            <a:r>
              <a:rPr lang="en-US" altLang="ja-JP" dirty="0" smtClean="0"/>
              <a:t>Atomic ops, memory barriers, system calls, NUMA-awareness</a:t>
            </a:r>
          </a:p>
          <a:p>
            <a:pPr lvl="1"/>
            <a:r>
              <a:rPr lang="en-US" altLang="ja-JP" b="1" i="1" dirty="0" smtClean="0"/>
              <a:t>Arbitration:</a:t>
            </a:r>
            <a:r>
              <a:rPr lang="en-US" altLang="ja-JP" i="1" dirty="0" smtClean="0"/>
              <a:t> </a:t>
            </a:r>
            <a:r>
              <a:rPr lang="en-US" altLang="ja-JP" b="1" i="1" dirty="0" smtClean="0"/>
              <a:t>Who</a:t>
            </a:r>
            <a:r>
              <a:rPr lang="en-US" altLang="ja-JP" i="1" dirty="0" smtClean="0"/>
              <a:t> enters the CS?</a:t>
            </a:r>
          </a:p>
          <a:p>
            <a:pPr lvl="2"/>
            <a:r>
              <a:rPr lang="en-US" altLang="ja-JP" i="1" dirty="0" smtClean="0"/>
              <a:t>Fairness</a:t>
            </a:r>
          </a:p>
          <a:p>
            <a:pPr lvl="2"/>
            <a:r>
              <a:rPr lang="en-US" altLang="ja-JP" i="1" dirty="0" smtClean="0"/>
              <a:t>Random, FIFO, Priority</a:t>
            </a:r>
          </a:p>
        </p:txBody>
      </p:sp>
      <p:cxnSp>
        <p:nvCxnSpPr>
          <p:cNvPr id="166" name="Straight Connector 165"/>
          <p:cNvCxnSpPr/>
          <p:nvPr/>
        </p:nvCxnSpPr>
        <p:spPr>
          <a:xfrm rot="5400000">
            <a:off x="6522068" y="4224934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6532184" y="4929198"/>
            <a:ext cx="714380" cy="428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6093440" y="6082322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6532184" y="3071810"/>
            <a:ext cx="714380" cy="428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6093440" y="2367546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7379324" y="4224934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16200000" flipH="1">
            <a:off x="7854184" y="4893876"/>
            <a:ext cx="714380" cy="499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7878595" y="6082322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7818465" y="3072207"/>
            <a:ext cx="714380" cy="4278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7807157" y="2367546"/>
            <a:ext cx="1164034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rot="5400000">
            <a:off x="6824289" y="20351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>
            <a:off x="6976689" y="21875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>
            <a:off x="7129089" y="23399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rot="5400000">
            <a:off x="7281489" y="249236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rot="5400000">
            <a:off x="7139406" y="4749809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rot="5400000">
            <a:off x="6895727" y="58928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>
            <a:off x="7048127" y="60452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>
            <a:off x="7200527" y="61976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rot="5400000">
            <a:off x="7352927" y="6350017"/>
            <a:ext cx="785818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213" descr="solo_-tux-municipal-police-naples-b-190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4928" y="2643182"/>
            <a:ext cx="647696" cy="647696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6960812" y="1202280"/>
            <a:ext cx="9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Threads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6" name="Right Brace 215"/>
          <p:cNvSpPr/>
          <p:nvPr/>
        </p:nvSpPr>
        <p:spPr>
          <a:xfrm>
            <a:off x="8175258" y="3714752"/>
            <a:ext cx="142876" cy="1000132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8317339" y="3714752"/>
            <a:ext cx="898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Critical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Section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Length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294576" y="2285992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Arbitration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" name="Picture 29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357166"/>
            <a:ext cx="1833858" cy="68260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rot="10800000">
            <a:off x="357190" y="6429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7158" y="71414"/>
            <a:ext cx="78581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Dimensions of Thread-Safety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3" name="Arc 52"/>
          <p:cNvSpPr/>
          <p:nvPr/>
        </p:nvSpPr>
        <p:spPr>
          <a:xfrm rot="16200000">
            <a:off x="6531391" y="3714750"/>
            <a:ext cx="2000264" cy="714383"/>
          </a:xfrm>
          <a:prstGeom prst="arc">
            <a:avLst>
              <a:gd name="adj1" fmla="val 11252447"/>
              <a:gd name="adj2" fmla="val 0"/>
            </a:avLst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388513" y="2928934"/>
            <a:ext cx="2286016" cy="158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9885" y="385762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Hand-Off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16200000">
            <a:off x="-500096" y="3857627"/>
            <a:ext cx="2000264" cy="714383"/>
          </a:xfrm>
          <a:prstGeom prst="arc">
            <a:avLst>
              <a:gd name="adj1" fmla="val 11252447"/>
              <a:gd name="adj2" fmla="val 0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8596" y="5000636"/>
            <a:ext cx="4857784" cy="17859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read-safe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428736"/>
            <a:ext cx="7786710" cy="46781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7158" y="628652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Balaji</a:t>
            </a:r>
            <a:r>
              <a:rPr lang="en-US" sz="1600" dirty="0" smtClean="0"/>
              <a:t>, </a:t>
            </a:r>
            <a:r>
              <a:rPr lang="en-US" sz="1600" dirty="0" err="1" smtClean="0"/>
              <a:t>Pavan</a:t>
            </a:r>
            <a:r>
              <a:rPr lang="en-US" sz="1600" dirty="0" smtClean="0"/>
              <a:t>, et al. "Fine-grained multithreading support for hybrid threaded MPI programming." International Journal of High Performance Computing Applications 24.1 (2010): 49-57.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AA16-97A2-43C1-915B-DA641F31BED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titech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714356"/>
            <a:ext cx="1833858" cy="6826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>
            <a:off x="357190" y="998519"/>
            <a:ext cx="7072330" cy="1588"/>
          </a:xfrm>
          <a:prstGeom prst="line">
            <a:avLst/>
          </a:prstGeom>
          <a:ln w="101600" cmpd="tri">
            <a:solidFill>
              <a:srgbClr val="03B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7158" y="214290"/>
            <a:ext cx="87868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>
                <a:solidFill>
                  <a:schemeClr val="tx2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Reducing Contention by Refining Critical Section Granularity</a:t>
            </a:r>
            <a:endParaRPr lang="en-US" sz="3600" b="1" dirty="0">
              <a:solidFill>
                <a:schemeClr val="tx2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75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65E"/>
      </a:accent1>
      <a:accent2>
        <a:srgbClr val="D8B365"/>
      </a:accent2>
      <a:accent3>
        <a:srgbClr val="8C510A"/>
      </a:accent3>
      <a:accent4>
        <a:srgbClr val="C7EAE5"/>
      </a:accent4>
      <a:accent5>
        <a:srgbClr val="5AB4AC"/>
      </a:accent5>
      <a:accent6>
        <a:srgbClr val="F6E8C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1251</Words>
  <Application>Microsoft Office PowerPoint</Application>
  <PresentationFormat>On-screen Show (4:3)</PresentationFormat>
  <Paragraphs>377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MPI+Threads: Runtime Contention and Remedies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Evaluation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halim</dc:creator>
  <cp:lastModifiedBy>halim</cp:lastModifiedBy>
  <cp:revision>224</cp:revision>
  <dcterms:created xsi:type="dcterms:W3CDTF">2015-01-26T06:35:24Z</dcterms:created>
  <dcterms:modified xsi:type="dcterms:W3CDTF">2015-02-11T19:41:53Z</dcterms:modified>
</cp:coreProperties>
</file>