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7"/>
  </p:notesMasterIdLst>
  <p:handoutMasterIdLst>
    <p:handoutMasterId r:id="rId28"/>
  </p:handoutMasterIdLst>
  <p:sldIdLst>
    <p:sldId id="574" r:id="rId2"/>
    <p:sldId id="589" r:id="rId3"/>
    <p:sldId id="590" r:id="rId4"/>
    <p:sldId id="588" r:id="rId5"/>
    <p:sldId id="591" r:id="rId6"/>
    <p:sldId id="579" r:id="rId7"/>
    <p:sldId id="592" r:id="rId8"/>
    <p:sldId id="593" r:id="rId9"/>
    <p:sldId id="595" r:id="rId10"/>
    <p:sldId id="594" r:id="rId11"/>
    <p:sldId id="598" r:id="rId12"/>
    <p:sldId id="599" r:id="rId13"/>
    <p:sldId id="600" r:id="rId14"/>
    <p:sldId id="583" r:id="rId15"/>
    <p:sldId id="584" r:id="rId16"/>
    <p:sldId id="585" r:id="rId17"/>
    <p:sldId id="604" r:id="rId18"/>
    <p:sldId id="586" r:id="rId19"/>
    <p:sldId id="605" r:id="rId20"/>
    <p:sldId id="596" r:id="rId21"/>
    <p:sldId id="606" r:id="rId22"/>
    <p:sldId id="601" r:id="rId23"/>
    <p:sldId id="602" r:id="rId24"/>
    <p:sldId id="603" r:id="rId25"/>
    <p:sldId id="587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4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78"/>
    <p:restoredTop sz="95073" autoAdjust="0"/>
  </p:normalViewPr>
  <p:slideViewPr>
    <p:cSldViewPr>
      <p:cViewPr varScale="1">
        <p:scale>
          <a:sx n="89" d="100"/>
          <a:sy n="89" d="100"/>
        </p:scale>
        <p:origin x="880" y="160"/>
      </p:cViewPr>
      <p:guideLst>
        <p:guide orient="horz" pos="3648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8" d="100"/>
        <a:sy n="158" d="100"/>
      </p:scale>
      <p:origin x="0" y="34000"/>
    </p:cViewPr>
  </p:sorterViewPr>
  <p:notesViewPr>
    <p:cSldViewPr>
      <p:cViewPr varScale="1">
        <p:scale>
          <a:sx n="88" d="100"/>
          <a:sy n="88" d="100"/>
        </p:scale>
        <p:origin x="-3648" y="-11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handoutMaster" Target="handoutMasters/handoutMaster1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_Worksheet1.xlsx"/></Relationships>
</file>

<file path=ppt/charts/_rels/chart10.xml.rels><?xml version="1.0" encoding="UTF-8" standalone="yes"?>
<Relationships xmlns="http://schemas.openxmlformats.org/package/2006/relationships"><Relationship Id="rId1" Type="http://schemas.microsoft.com/office/2011/relationships/chartStyle" Target="style10.xml"/><Relationship Id="rId2" Type="http://schemas.microsoft.com/office/2011/relationships/chartColorStyle" Target="colors10.xml"/><Relationship Id="rId3" Type="http://schemas.openxmlformats.org/officeDocument/2006/relationships/package" Target="../embeddings/Microsoft_Excel_Worksheet8.xlsx"/></Relationships>
</file>

<file path=ppt/charts/_rels/chart2.xml.rels><?xml version="1.0" encoding="UTF-8" standalone="yes"?>
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microsoft.com/office/2011/relationships/chartStyle" Target="style3.xml"/><Relationship Id="rId2" Type="http://schemas.microsoft.com/office/2011/relationships/chartColorStyle" Target="colors3.xml"/><Relationship Id="rId3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microsoft.com/office/2011/relationships/chartStyle" Target="style4.xml"/><Relationship Id="rId2" Type="http://schemas.microsoft.com/office/2011/relationships/chartColorStyle" Target="colors4.xml"/><Relationship Id="rId3" Type="http://schemas.openxmlformats.org/officeDocument/2006/relationships/package" Target="../embeddings/Microsoft_Excel_Worksheet4.xlsx"/></Relationships>
</file>

<file path=ppt/charts/_rels/chart5.xml.rels><?xml version="1.0" encoding="UTF-8" standalone="yes"?>
<Relationships xmlns="http://schemas.openxmlformats.org/package/2006/relationships"><Relationship Id="rId1" Type="http://schemas.microsoft.com/office/2011/relationships/chartStyle" Target="style5.xml"/><Relationship Id="rId2" Type="http://schemas.microsoft.com/office/2011/relationships/chartColorStyle" Target="colors5.xml"/><Relationship Id="rId3" Type="http://schemas.openxmlformats.org/officeDocument/2006/relationships/package" Target="../embeddings/Microsoft_Excel_Worksheet5.xlsx"/></Relationships>
</file>

<file path=ppt/charts/_rels/chart6.xml.rels><?xml version="1.0" encoding="UTF-8" standalone="yes"?>
<Relationships xmlns="http://schemas.openxmlformats.org/package/2006/relationships"><Relationship Id="rId1" Type="http://schemas.microsoft.com/office/2011/relationships/chartStyle" Target="style6.xml"/><Relationship Id="rId2" Type="http://schemas.microsoft.com/office/2011/relationships/chartColorStyle" Target="colors6.xml"/><Relationship Id="rId3" Type="http://schemas.openxmlformats.org/officeDocument/2006/relationships/package" Target="../embeddings/Microsoft_Excel_Worksheet6.xlsx"/></Relationships>
</file>

<file path=ppt/charts/_rels/chart7.xml.rels><?xml version="1.0" encoding="UTF-8" standalone="yes"?>
<Relationships xmlns="http://schemas.openxmlformats.org/package/2006/relationships"><Relationship Id="rId1" Type="http://schemas.microsoft.com/office/2011/relationships/chartStyle" Target="style7.xml"/><Relationship Id="rId2" Type="http://schemas.microsoft.com/office/2011/relationships/chartColorStyle" Target="colors7.xml"/><Relationship Id="rId3" Type="http://schemas.openxmlformats.org/officeDocument/2006/relationships/oleObject" Target="file:///C:\Users\flyxian\Google%20Drive\MCS\MRMPI2\eval\data2.xlsx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microsoft.com/office/2011/relationships/chartStyle" Target="style8.xml"/><Relationship Id="rId2" Type="http://schemas.microsoft.com/office/2011/relationships/chartColorStyle" Target="colors8.xml"/><Relationship Id="rId3" Type="http://schemas.openxmlformats.org/officeDocument/2006/relationships/oleObject" Target="file:///C:\Users\flyxian\Google%20Drive\MCS\MRMPI2\eval\data2.xlsx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microsoft.com/office/2011/relationships/chartStyle" Target="style9.xml"/><Relationship Id="rId2" Type="http://schemas.microsoft.com/office/2011/relationships/chartColorStyle" Target="colors9.xml"/><Relationship Id="rId3" Type="http://schemas.openxmlformats.org/officeDocument/2006/relationships/package" Target="../embeddings/Microsoft_Excel_Worksheet7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GPFS</c:v>
                </c:pt>
                <c:pt idx="1">
                  <c:v>Local</c:v>
                </c:pt>
                <c:pt idx="2">
                  <c:v>Copier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1241.0</c:v>
                </c:pt>
                <c:pt idx="1">
                  <c:v>243.0</c:v>
                </c:pt>
                <c:pt idx="2">
                  <c:v>267.0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12380976"/>
        <c:axId val="1812366976"/>
      </c:barChart>
      <c:catAx>
        <c:axId val="18123809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12366976"/>
        <c:crosses val="autoZero"/>
        <c:auto val="1"/>
        <c:lblAlgn val="ctr"/>
        <c:lblOffset val="100"/>
        <c:noMultiLvlLbl val="0"/>
      </c:catAx>
      <c:valAx>
        <c:axId val="18123669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Job Completion Time (s)</a:t>
                </a:r>
                <a:endParaRPr 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123809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6321554396059"/>
          <c:y val="0.0278545811559588"/>
          <c:w val="0.834448292525954"/>
          <c:h val="0.74271066802175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local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Sheet1!$A$2:$A$7</c:f>
              <c:numCache>
                <c:formatCode>General</c:formatCode>
                <c:ptCount val="6"/>
                <c:pt idx="0">
                  <c:v>64.0</c:v>
                </c:pt>
                <c:pt idx="1">
                  <c:v>128.0</c:v>
                </c:pt>
                <c:pt idx="2">
                  <c:v>256.0</c:v>
                </c:pt>
                <c:pt idx="3">
                  <c:v>512.0</c:v>
                </c:pt>
                <c:pt idx="4">
                  <c:v>1024.0</c:v>
                </c:pt>
                <c:pt idx="5">
                  <c:v>2048.0</c:v>
                </c:pt>
              </c:numCache>
            </c:numRef>
          </c:cat>
          <c:val>
            <c:numRef>
              <c:f>Sheet1!$B$2:$B$7</c:f>
              <c:numCache>
                <c:formatCode>General</c:formatCode>
                <c:ptCount val="6"/>
                <c:pt idx="0">
                  <c:v>20.13</c:v>
                </c:pt>
                <c:pt idx="1">
                  <c:v>10.27</c:v>
                </c:pt>
                <c:pt idx="2">
                  <c:v>8.4</c:v>
                </c:pt>
                <c:pt idx="3">
                  <c:v>7.9</c:v>
                </c:pt>
                <c:pt idx="4">
                  <c:v>6.5</c:v>
                </c:pt>
                <c:pt idx="5">
                  <c:v>6.1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GPFS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Sheet1!$A$2:$A$7</c:f>
              <c:numCache>
                <c:formatCode>General</c:formatCode>
                <c:ptCount val="6"/>
                <c:pt idx="0">
                  <c:v>64.0</c:v>
                </c:pt>
                <c:pt idx="1">
                  <c:v>128.0</c:v>
                </c:pt>
                <c:pt idx="2">
                  <c:v>256.0</c:v>
                </c:pt>
                <c:pt idx="3">
                  <c:v>512.0</c:v>
                </c:pt>
                <c:pt idx="4">
                  <c:v>1024.0</c:v>
                </c:pt>
                <c:pt idx="5">
                  <c:v>2048.0</c:v>
                </c:pt>
              </c:numCache>
            </c:numRef>
          </c:cat>
          <c:val>
            <c:numRef>
              <c:f>Sheet1!$C$2:$C$7</c:f>
              <c:numCache>
                <c:formatCode>General</c:formatCode>
                <c:ptCount val="6"/>
                <c:pt idx="0">
                  <c:v>46.71</c:v>
                </c:pt>
                <c:pt idx="1">
                  <c:v>21.35</c:v>
                </c:pt>
                <c:pt idx="2">
                  <c:v>19.27</c:v>
                </c:pt>
                <c:pt idx="3">
                  <c:v>18.79</c:v>
                </c:pt>
                <c:pt idx="4">
                  <c:v>21.2</c:v>
                </c:pt>
                <c:pt idx="5">
                  <c:v>22.4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GPFS w/ prefetching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Sheet1!$A$2:$A$7</c:f>
              <c:numCache>
                <c:formatCode>General</c:formatCode>
                <c:ptCount val="6"/>
                <c:pt idx="0">
                  <c:v>64.0</c:v>
                </c:pt>
                <c:pt idx="1">
                  <c:v>128.0</c:v>
                </c:pt>
                <c:pt idx="2">
                  <c:v>256.0</c:v>
                </c:pt>
                <c:pt idx="3">
                  <c:v>512.0</c:v>
                </c:pt>
                <c:pt idx="4">
                  <c:v>1024.0</c:v>
                </c:pt>
                <c:pt idx="5">
                  <c:v>2048.0</c:v>
                </c:pt>
              </c:numCache>
            </c:numRef>
          </c:cat>
          <c:val>
            <c:numRef>
              <c:f>Sheet1!$D$2:$D$7</c:f>
              <c:numCache>
                <c:formatCode>General</c:formatCode>
                <c:ptCount val="6"/>
                <c:pt idx="0">
                  <c:v>26.37</c:v>
                </c:pt>
                <c:pt idx="1">
                  <c:v>11.76</c:v>
                </c:pt>
                <c:pt idx="2">
                  <c:v>10.18</c:v>
                </c:pt>
                <c:pt idx="3">
                  <c:v>10.36</c:v>
                </c:pt>
                <c:pt idx="4">
                  <c:v>12.2</c:v>
                </c:pt>
                <c:pt idx="5">
                  <c:v>11.7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-25"/>
        <c:axId val="1812033808"/>
        <c:axId val="1812030336"/>
      </c:barChart>
      <c:catAx>
        <c:axId val="18120338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12030336"/>
        <c:crosses val="autoZero"/>
        <c:auto val="1"/>
        <c:lblAlgn val="ctr"/>
        <c:lblOffset val="100"/>
        <c:noMultiLvlLbl val="0"/>
      </c:catAx>
      <c:valAx>
        <c:axId val="18120303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Recover Time (s)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120338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Init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ft-rec</c:v>
                </c:pt>
                <c:pt idx="1">
                  <c:v>ft-file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20.0</c:v>
                </c:pt>
                <c:pt idx="1">
                  <c:v>21.0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Recover Runtime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ft-rec</c:v>
                </c:pt>
                <c:pt idx="1">
                  <c:v>ft-file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31.0</c:v>
                </c:pt>
                <c:pt idx="1">
                  <c:v>30.0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Skip/Reprocess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ft-rec</c:v>
                </c:pt>
                <c:pt idx="1">
                  <c:v>ft-file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162.0</c:v>
                </c:pt>
                <c:pt idx="1">
                  <c:v>182.0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5"/>
        <c:overlap val="100"/>
        <c:axId val="-2054337552"/>
        <c:axId val="-2054344336"/>
      </c:barChart>
      <c:catAx>
        <c:axId val="-20543375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54344336"/>
        <c:crosses val="autoZero"/>
        <c:auto val="1"/>
        <c:lblAlgn val="ctr"/>
        <c:lblOffset val="100"/>
        <c:noMultiLvlLbl val="0"/>
      </c:catAx>
      <c:valAx>
        <c:axId val="-2054344336"/>
        <c:scaling>
          <c:orientation val="minMax"/>
          <c:max val="300.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Job Recover Time (s)</a:t>
                </a:r>
                <a:endParaRPr 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543375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Init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ft-rec</c:v>
                </c:pt>
                <c:pt idx="1">
                  <c:v>ft-file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20.0</c:v>
                </c:pt>
                <c:pt idx="1">
                  <c:v>22.0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Recover Runtime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ft-rec</c:v>
                </c:pt>
                <c:pt idx="1">
                  <c:v>ft-file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30.0</c:v>
                </c:pt>
                <c:pt idx="1">
                  <c:v>32.0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Skip/Reprocess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ft-rec</c:v>
                </c:pt>
                <c:pt idx="1">
                  <c:v>ft-file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162.0</c:v>
                </c:pt>
                <c:pt idx="1">
                  <c:v>240.0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5"/>
        <c:overlap val="100"/>
        <c:axId val="-2054402416"/>
        <c:axId val="-2054399072"/>
      </c:barChart>
      <c:catAx>
        <c:axId val="-20544024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54399072"/>
        <c:crosses val="autoZero"/>
        <c:auto val="1"/>
        <c:lblAlgn val="ctr"/>
        <c:lblOffset val="100"/>
        <c:noMultiLvlLbl val="0"/>
      </c:catAx>
      <c:valAx>
        <c:axId val="-2054399072"/>
        <c:scaling>
          <c:orientation val="minMax"/>
          <c:max val="300.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Job Recover Time (s)</a:t>
                </a:r>
                <a:endParaRPr 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544024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mrmpi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Sheet1!$A$2:$A$8</c:f>
              <c:numCache>
                <c:formatCode>General</c:formatCode>
                <c:ptCount val="7"/>
                <c:pt idx="0">
                  <c:v>32.0</c:v>
                </c:pt>
                <c:pt idx="1">
                  <c:v>64.0</c:v>
                </c:pt>
                <c:pt idx="2">
                  <c:v>128.0</c:v>
                </c:pt>
                <c:pt idx="3">
                  <c:v>256.0</c:v>
                </c:pt>
                <c:pt idx="4">
                  <c:v>512.0</c:v>
                </c:pt>
                <c:pt idx="5">
                  <c:v>1024.0</c:v>
                </c:pt>
                <c:pt idx="6">
                  <c:v>2048.0</c:v>
                </c:pt>
              </c:numCache>
            </c:numRef>
          </c:cat>
          <c:val>
            <c:numRef>
              <c:f>Sheet1!$B$2:$B$8</c:f>
              <c:numCache>
                <c:formatCode>General</c:formatCode>
                <c:ptCount val="7"/>
                <c:pt idx="0">
                  <c:v>2186.919</c:v>
                </c:pt>
                <c:pt idx="1">
                  <c:v>613.725</c:v>
                </c:pt>
                <c:pt idx="2">
                  <c:v>343.245</c:v>
                </c:pt>
                <c:pt idx="3">
                  <c:v>284.802</c:v>
                </c:pt>
                <c:pt idx="4">
                  <c:v>287.7209999999992</c:v>
                </c:pt>
                <c:pt idx="5">
                  <c:v>283.941</c:v>
                </c:pt>
                <c:pt idx="6">
                  <c:v>275.961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checkpoint-restart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Sheet1!$A$2:$A$8</c:f>
              <c:numCache>
                <c:formatCode>General</c:formatCode>
                <c:ptCount val="7"/>
                <c:pt idx="0">
                  <c:v>32.0</c:v>
                </c:pt>
                <c:pt idx="1">
                  <c:v>64.0</c:v>
                </c:pt>
                <c:pt idx="2">
                  <c:v>128.0</c:v>
                </c:pt>
                <c:pt idx="3">
                  <c:v>256.0</c:v>
                </c:pt>
                <c:pt idx="4">
                  <c:v>512.0</c:v>
                </c:pt>
                <c:pt idx="5">
                  <c:v>1024.0</c:v>
                </c:pt>
                <c:pt idx="6">
                  <c:v>2048.0</c:v>
                </c:pt>
              </c:numCache>
            </c:numRef>
          </c:cat>
          <c:val>
            <c:numRef>
              <c:f>Sheet1!$C$2:$C$8</c:f>
              <c:numCache>
                <c:formatCode>General</c:formatCode>
                <c:ptCount val="7"/>
                <c:pt idx="0">
                  <c:v>2404.902</c:v>
                </c:pt>
                <c:pt idx="1">
                  <c:v>692.17</c:v>
                </c:pt>
                <c:pt idx="2">
                  <c:v>377.148</c:v>
                </c:pt>
                <c:pt idx="3">
                  <c:v>312.3</c:v>
                </c:pt>
                <c:pt idx="4">
                  <c:v>312.39</c:v>
                </c:pt>
                <c:pt idx="5">
                  <c:v>332.5</c:v>
                </c:pt>
                <c:pt idx="6">
                  <c:v>342.3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detect-resume (WC)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Sheet1!$A$2:$A$8</c:f>
              <c:numCache>
                <c:formatCode>General</c:formatCode>
                <c:ptCount val="7"/>
                <c:pt idx="0">
                  <c:v>32.0</c:v>
                </c:pt>
                <c:pt idx="1">
                  <c:v>64.0</c:v>
                </c:pt>
                <c:pt idx="2">
                  <c:v>128.0</c:v>
                </c:pt>
                <c:pt idx="3">
                  <c:v>256.0</c:v>
                </c:pt>
                <c:pt idx="4">
                  <c:v>512.0</c:v>
                </c:pt>
                <c:pt idx="5">
                  <c:v>1024.0</c:v>
                </c:pt>
                <c:pt idx="6">
                  <c:v>2048.0</c:v>
                </c:pt>
              </c:numCache>
            </c:numRef>
          </c:cat>
          <c:val>
            <c:numRef>
              <c:f>Sheet1!$D$2:$D$8</c:f>
              <c:numCache>
                <c:formatCode>General</c:formatCode>
                <c:ptCount val="7"/>
                <c:pt idx="0">
                  <c:v>2384.32</c:v>
                </c:pt>
                <c:pt idx="1">
                  <c:v>688.3599999999981</c:v>
                </c:pt>
                <c:pt idx="2">
                  <c:v>382.1</c:v>
                </c:pt>
                <c:pt idx="3">
                  <c:v>320.4</c:v>
                </c:pt>
                <c:pt idx="4">
                  <c:v>310.1</c:v>
                </c:pt>
                <c:pt idx="5">
                  <c:v>322.9</c:v>
                </c:pt>
                <c:pt idx="6">
                  <c:v>332.3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detect-resume (NWC)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numRef>
              <c:f>Sheet1!$A$2:$A$8</c:f>
              <c:numCache>
                <c:formatCode>General</c:formatCode>
                <c:ptCount val="7"/>
                <c:pt idx="0">
                  <c:v>32.0</c:v>
                </c:pt>
                <c:pt idx="1">
                  <c:v>64.0</c:v>
                </c:pt>
                <c:pt idx="2">
                  <c:v>128.0</c:v>
                </c:pt>
                <c:pt idx="3">
                  <c:v>256.0</c:v>
                </c:pt>
                <c:pt idx="4">
                  <c:v>512.0</c:v>
                </c:pt>
                <c:pt idx="5">
                  <c:v>1024.0</c:v>
                </c:pt>
                <c:pt idx="6">
                  <c:v>2048.0</c:v>
                </c:pt>
              </c:numCache>
            </c:numRef>
          </c:cat>
          <c:val>
            <c:numRef>
              <c:f>Sheet1!$E$2:$E$8</c:f>
              <c:numCache>
                <c:formatCode>General</c:formatCode>
                <c:ptCount val="7"/>
                <c:pt idx="0">
                  <c:v>2188.0</c:v>
                </c:pt>
                <c:pt idx="1">
                  <c:v>602.0</c:v>
                </c:pt>
                <c:pt idx="2">
                  <c:v>347.0</c:v>
                </c:pt>
                <c:pt idx="3">
                  <c:v>271.0</c:v>
                </c:pt>
                <c:pt idx="4">
                  <c:v>272.0</c:v>
                </c:pt>
                <c:pt idx="5">
                  <c:v>280.0</c:v>
                </c:pt>
                <c:pt idx="6">
                  <c:v>277.0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005885600"/>
        <c:axId val="-2101997600"/>
      </c:barChart>
      <c:catAx>
        <c:axId val="-20058856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01997600"/>
        <c:crosses val="autoZero"/>
        <c:auto val="1"/>
        <c:lblAlgn val="ctr"/>
        <c:lblOffset val="100"/>
        <c:noMultiLvlLbl val="0"/>
      </c:catAx>
      <c:valAx>
        <c:axId val="-2101997600"/>
        <c:scaling>
          <c:logBase val="10.0"/>
          <c:orientation val="minMax"/>
          <c:max val="2500.0"/>
          <c:min val="50.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Job Completion Time (s)</a:t>
                </a:r>
                <a:endParaRPr 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058856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MR-MPI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Sheet1!$A$2:$A$8</c:f>
              <c:numCache>
                <c:formatCode>General</c:formatCode>
                <c:ptCount val="7"/>
                <c:pt idx="0">
                  <c:v>32.0</c:v>
                </c:pt>
                <c:pt idx="1">
                  <c:v>64.0</c:v>
                </c:pt>
                <c:pt idx="2">
                  <c:v>128.0</c:v>
                </c:pt>
                <c:pt idx="3">
                  <c:v>256.0</c:v>
                </c:pt>
                <c:pt idx="4">
                  <c:v>512.0</c:v>
                </c:pt>
                <c:pt idx="5">
                  <c:v>1024.0</c:v>
                </c:pt>
                <c:pt idx="6">
                  <c:v>2048.0</c:v>
                </c:pt>
              </c:numCache>
            </c:numRef>
          </c:cat>
          <c:val>
            <c:numRef>
              <c:f>Sheet1!$B$2:$B$8</c:f>
              <c:numCache>
                <c:formatCode>General</c:formatCode>
                <c:ptCount val="7"/>
                <c:pt idx="0">
                  <c:v>3686.919</c:v>
                </c:pt>
                <c:pt idx="1">
                  <c:v>1023.725</c:v>
                </c:pt>
                <c:pt idx="2">
                  <c:v>543.245</c:v>
                </c:pt>
                <c:pt idx="3">
                  <c:v>520.8019999999979</c:v>
                </c:pt>
                <c:pt idx="4">
                  <c:v>510.7209999999992</c:v>
                </c:pt>
                <c:pt idx="5">
                  <c:v>504.941</c:v>
                </c:pt>
                <c:pt idx="6">
                  <c:v>495.961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checkpoint-restart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Sheet1!$A$2:$A$8</c:f>
              <c:numCache>
                <c:formatCode>General</c:formatCode>
                <c:ptCount val="7"/>
                <c:pt idx="0">
                  <c:v>32.0</c:v>
                </c:pt>
                <c:pt idx="1">
                  <c:v>64.0</c:v>
                </c:pt>
                <c:pt idx="2">
                  <c:v>128.0</c:v>
                </c:pt>
                <c:pt idx="3">
                  <c:v>256.0</c:v>
                </c:pt>
                <c:pt idx="4">
                  <c:v>512.0</c:v>
                </c:pt>
                <c:pt idx="5">
                  <c:v>1024.0</c:v>
                </c:pt>
                <c:pt idx="6">
                  <c:v>2048.0</c:v>
                </c:pt>
              </c:numCache>
            </c:numRef>
          </c:cat>
          <c:val>
            <c:numRef>
              <c:f>Sheet1!$C$2:$C$8</c:f>
              <c:numCache>
                <c:formatCode>General</c:formatCode>
                <c:ptCount val="7"/>
                <c:pt idx="0">
                  <c:v>2604.902</c:v>
                </c:pt>
                <c:pt idx="1">
                  <c:v>762.17</c:v>
                </c:pt>
                <c:pt idx="2">
                  <c:v>377.148</c:v>
                </c:pt>
                <c:pt idx="3">
                  <c:v>372.3</c:v>
                </c:pt>
                <c:pt idx="4">
                  <c:v>362.39</c:v>
                </c:pt>
                <c:pt idx="5">
                  <c:v>352.5</c:v>
                </c:pt>
                <c:pt idx="6">
                  <c:v>342.3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detect-resume (WC)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Sheet1!$A$2:$A$8</c:f>
              <c:numCache>
                <c:formatCode>General</c:formatCode>
                <c:ptCount val="7"/>
                <c:pt idx="0">
                  <c:v>32.0</c:v>
                </c:pt>
                <c:pt idx="1">
                  <c:v>64.0</c:v>
                </c:pt>
                <c:pt idx="2">
                  <c:v>128.0</c:v>
                </c:pt>
                <c:pt idx="3">
                  <c:v>256.0</c:v>
                </c:pt>
                <c:pt idx="4">
                  <c:v>512.0</c:v>
                </c:pt>
                <c:pt idx="5">
                  <c:v>1024.0</c:v>
                </c:pt>
                <c:pt idx="6">
                  <c:v>2048.0</c:v>
                </c:pt>
              </c:numCache>
            </c:numRef>
          </c:cat>
          <c:val>
            <c:numRef>
              <c:f>Sheet1!$D$2:$D$8</c:f>
              <c:numCache>
                <c:formatCode>General</c:formatCode>
                <c:ptCount val="7"/>
                <c:pt idx="0">
                  <c:v>2584.32</c:v>
                </c:pt>
                <c:pt idx="1">
                  <c:v>728.3599999999979</c:v>
                </c:pt>
                <c:pt idx="2">
                  <c:v>362.1</c:v>
                </c:pt>
                <c:pt idx="3">
                  <c:v>330.4</c:v>
                </c:pt>
                <c:pt idx="4">
                  <c:v>320.1</c:v>
                </c:pt>
                <c:pt idx="5">
                  <c:v>312.9</c:v>
                </c:pt>
                <c:pt idx="6">
                  <c:v>302.3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detect-resume (NWC)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numRef>
              <c:f>Sheet1!$A$2:$A$8</c:f>
              <c:numCache>
                <c:formatCode>General</c:formatCode>
                <c:ptCount val="7"/>
                <c:pt idx="0">
                  <c:v>32.0</c:v>
                </c:pt>
                <c:pt idx="1">
                  <c:v>64.0</c:v>
                </c:pt>
                <c:pt idx="2">
                  <c:v>128.0</c:v>
                </c:pt>
                <c:pt idx="3">
                  <c:v>256.0</c:v>
                </c:pt>
                <c:pt idx="4">
                  <c:v>512.0</c:v>
                </c:pt>
                <c:pt idx="5">
                  <c:v>1024.0</c:v>
                </c:pt>
                <c:pt idx="6">
                  <c:v>2048.0</c:v>
                </c:pt>
              </c:numCache>
            </c:numRef>
          </c:cat>
          <c:val>
            <c:numRef>
              <c:f>Sheet1!$E$2:$E$8</c:f>
              <c:numCache>
                <c:formatCode>General</c:formatCode>
                <c:ptCount val="7"/>
                <c:pt idx="0">
                  <c:v>2812.0</c:v>
                </c:pt>
                <c:pt idx="1">
                  <c:v>801.0</c:v>
                </c:pt>
                <c:pt idx="2">
                  <c:v>407.0</c:v>
                </c:pt>
                <c:pt idx="3">
                  <c:v>385.0</c:v>
                </c:pt>
                <c:pt idx="4">
                  <c:v>372.0</c:v>
                </c:pt>
                <c:pt idx="5">
                  <c:v>365.0</c:v>
                </c:pt>
                <c:pt idx="6">
                  <c:v>350.0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101128128"/>
        <c:axId val="-1998250016"/>
      </c:barChart>
      <c:catAx>
        <c:axId val="-21011281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998250016"/>
        <c:crosses val="autoZero"/>
        <c:auto val="1"/>
        <c:lblAlgn val="ctr"/>
        <c:lblOffset val="100"/>
        <c:noMultiLvlLbl val="0"/>
      </c:catAx>
      <c:valAx>
        <c:axId val="-1998250016"/>
        <c:scaling>
          <c:logBase val="10.0"/>
          <c:orientation val="minMax"/>
          <c:max val="8000.0"/>
          <c:min val="100.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Job Completion Time (s)</a:t>
                </a:r>
                <a:endParaRPr 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011281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Sheet1!$A$2:$A$9</c:f>
              <c:numCache>
                <c:formatCode>General</c:formatCode>
                <c:ptCount val="8"/>
                <c:pt idx="0">
                  <c:v>1.0</c:v>
                </c:pt>
                <c:pt idx="1">
                  <c:v>10.0</c:v>
                </c:pt>
                <c:pt idx="2">
                  <c:v>100.0</c:v>
                </c:pt>
                <c:pt idx="3">
                  <c:v>1000.0</c:v>
                </c:pt>
                <c:pt idx="4">
                  <c:v>10000.0</c:v>
                </c:pt>
                <c:pt idx="5">
                  <c:v>100000.0</c:v>
                </c:pt>
                <c:pt idx="6">
                  <c:v>1.0E6</c:v>
                </c:pt>
                <c:pt idx="7">
                  <c:v>1.0E7</c:v>
                </c:pt>
              </c:numCache>
            </c:numRef>
          </c:cat>
          <c:val>
            <c:numRef>
              <c:f>Sheet1!$B$2:$B$9</c:f>
              <c:numCache>
                <c:formatCode>General</c:formatCode>
                <c:ptCount val="8"/>
                <c:pt idx="0">
                  <c:v>52.0</c:v>
                </c:pt>
                <c:pt idx="1">
                  <c:v>28.0</c:v>
                </c:pt>
                <c:pt idx="2">
                  <c:v>14.0</c:v>
                </c:pt>
                <c:pt idx="3">
                  <c:v>9.0</c:v>
                </c:pt>
                <c:pt idx="4">
                  <c:v>6.0</c:v>
                </c:pt>
                <c:pt idx="5">
                  <c:v>4.0</c:v>
                </c:pt>
                <c:pt idx="6">
                  <c:v>2.5</c:v>
                </c:pt>
                <c:pt idx="7">
                  <c:v>2.1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2101314304"/>
        <c:axId val="-1998281488"/>
      </c:lineChart>
      <c:catAx>
        <c:axId val="-210131430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Number of Records per Checkpoint</a:t>
                </a:r>
                <a:endParaRPr 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998281488"/>
        <c:crosses val="autoZero"/>
        <c:auto val="1"/>
        <c:lblAlgn val="ctr"/>
        <c:lblOffset val="100"/>
        <c:noMultiLvlLbl val="0"/>
      </c:catAx>
      <c:valAx>
        <c:axId val="-19982814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Checkpoint</a:t>
                </a:r>
                <a:r>
                  <a:rPr lang="en-US" baseline="0" dirty="0" smtClean="0"/>
                  <a:t> Overhead (%)</a:t>
                </a:r>
                <a:endParaRPr 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013143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Checkpoint-Restart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Sheet1!$G$1</c:f>
              <c:strCache>
                <c:ptCount val="1"/>
                <c:pt idx="0">
                  <c:v>map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Sheet1!$A$2:$A$7</c:f>
              <c:numCache>
                <c:formatCode>General</c:formatCode>
                <c:ptCount val="6"/>
                <c:pt idx="0">
                  <c:v>64.0</c:v>
                </c:pt>
                <c:pt idx="1">
                  <c:v>128.0</c:v>
                </c:pt>
                <c:pt idx="2">
                  <c:v>256.0</c:v>
                </c:pt>
                <c:pt idx="3">
                  <c:v>512.0</c:v>
                </c:pt>
                <c:pt idx="4">
                  <c:v>1024.0</c:v>
                </c:pt>
                <c:pt idx="5">
                  <c:v>2048.0</c:v>
                </c:pt>
              </c:numCache>
            </c:numRef>
          </c:cat>
          <c:val>
            <c:numRef>
              <c:f>Sheet1!$G$2:$G$7</c:f>
              <c:numCache>
                <c:formatCode>General</c:formatCode>
                <c:ptCount val="6"/>
                <c:pt idx="0">
                  <c:v>3561.853577</c:v>
                </c:pt>
                <c:pt idx="1">
                  <c:v>7623.444173999998</c:v>
                </c:pt>
                <c:pt idx="2">
                  <c:v>16543.00648100001</c:v>
                </c:pt>
                <c:pt idx="3">
                  <c:v>35342.965641</c:v>
                </c:pt>
                <c:pt idx="4">
                  <c:v>73760.89087999973</c:v>
                </c:pt>
                <c:pt idx="5">
                  <c:v>163506.9952</c:v>
                </c:pt>
              </c:numCache>
            </c:numRef>
          </c:val>
        </c:ser>
        <c:ser>
          <c:idx val="1"/>
          <c:order val="1"/>
          <c:tx>
            <c:strRef>
              <c:f>Sheet1!$H$1</c:f>
              <c:strCache>
                <c:ptCount val="1"/>
                <c:pt idx="0">
                  <c:v>recover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Sheet1!$A$2:$A$7</c:f>
              <c:numCache>
                <c:formatCode>General</c:formatCode>
                <c:ptCount val="6"/>
                <c:pt idx="0">
                  <c:v>64.0</c:v>
                </c:pt>
                <c:pt idx="1">
                  <c:v>128.0</c:v>
                </c:pt>
                <c:pt idx="2">
                  <c:v>256.0</c:v>
                </c:pt>
                <c:pt idx="3">
                  <c:v>512.0</c:v>
                </c:pt>
                <c:pt idx="4">
                  <c:v>1024.0</c:v>
                </c:pt>
                <c:pt idx="5">
                  <c:v>2048.0</c:v>
                </c:pt>
              </c:numCache>
            </c:numRef>
          </c:cat>
          <c:val>
            <c:numRef>
              <c:f>Sheet1!$H$2:$H$7</c:f>
              <c:numCache>
                <c:formatCode>General</c:formatCode>
                <c:ptCount val="6"/>
                <c:pt idx="0">
                  <c:v>2707.2</c:v>
                </c:pt>
                <c:pt idx="1">
                  <c:v>3865.6</c:v>
                </c:pt>
                <c:pt idx="2">
                  <c:v>5913.6</c:v>
                </c:pt>
                <c:pt idx="3">
                  <c:v>8908.799999999987</c:v>
                </c:pt>
                <c:pt idx="4">
                  <c:v>12390.4</c:v>
                </c:pt>
                <c:pt idx="5">
                  <c:v>22323.2</c:v>
                </c:pt>
              </c:numCache>
            </c:numRef>
          </c:val>
        </c:ser>
        <c:ser>
          <c:idx val="2"/>
          <c:order val="2"/>
          <c:tx>
            <c:strRef>
              <c:f>Sheet1!$I$1</c:f>
              <c:strCache>
                <c:ptCount val="1"/>
                <c:pt idx="0">
                  <c:v>aggregate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Sheet1!$A$2:$A$7</c:f>
              <c:numCache>
                <c:formatCode>General</c:formatCode>
                <c:ptCount val="6"/>
                <c:pt idx="0">
                  <c:v>64.0</c:v>
                </c:pt>
                <c:pt idx="1">
                  <c:v>128.0</c:v>
                </c:pt>
                <c:pt idx="2">
                  <c:v>256.0</c:v>
                </c:pt>
                <c:pt idx="3">
                  <c:v>512.0</c:v>
                </c:pt>
                <c:pt idx="4">
                  <c:v>1024.0</c:v>
                </c:pt>
                <c:pt idx="5">
                  <c:v>2048.0</c:v>
                </c:pt>
              </c:numCache>
            </c:numRef>
          </c:cat>
          <c:val>
            <c:numRef>
              <c:f>Sheet1!$I$2:$I$7</c:f>
              <c:numCache>
                <c:formatCode>General</c:formatCode>
                <c:ptCount val="6"/>
                <c:pt idx="0">
                  <c:v>11787.93301</c:v>
                </c:pt>
                <c:pt idx="1">
                  <c:v>18867.876635</c:v>
                </c:pt>
                <c:pt idx="2">
                  <c:v>21060.977346</c:v>
                </c:pt>
                <c:pt idx="3">
                  <c:v>45772.823364</c:v>
                </c:pt>
                <c:pt idx="4">
                  <c:v>94525.43999999999</c:v>
                </c:pt>
                <c:pt idx="5">
                  <c:v>192716.8</c:v>
                </c:pt>
              </c:numCache>
            </c:numRef>
          </c:val>
        </c:ser>
        <c:ser>
          <c:idx val="3"/>
          <c:order val="3"/>
          <c:tx>
            <c:strRef>
              <c:f>Sheet1!$J$1</c:f>
              <c:strCache>
                <c:ptCount val="1"/>
                <c:pt idx="0">
                  <c:v>convert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numRef>
              <c:f>Sheet1!$A$2:$A$7</c:f>
              <c:numCache>
                <c:formatCode>General</c:formatCode>
                <c:ptCount val="6"/>
                <c:pt idx="0">
                  <c:v>64.0</c:v>
                </c:pt>
                <c:pt idx="1">
                  <c:v>128.0</c:v>
                </c:pt>
                <c:pt idx="2">
                  <c:v>256.0</c:v>
                </c:pt>
                <c:pt idx="3">
                  <c:v>512.0</c:v>
                </c:pt>
                <c:pt idx="4">
                  <c:v>1024.0</c:v>
                </c:pt>
                <c:pt idx="5">
                  <c:v>2048.0</c:v>
                </c:pt>
              </c:numCache>
            </c:numRef>
          </c:cat>
          <c:val>
            <c:numRef>
              <c:f>Sheet1!$J$2:$J$7</c:f>
              <c:numCache>
                <c:formatCode>General</c:formatCode>
                <c:ptCount val="6"/>
                <c:pt idx="0">
                  <c:v>70618.344054</c:v>
                </c:pt>
                <c:pt idx="1">
                  <c:v>48732.459924</c:v>
                </c:pt>
                <c:pt idx="2">
                  <c:v>33539.69148899998</c:v>
                </c:pt>
                <c:pt idx="3">
                  <c:v>22665.48755000003</c:v>
                </c:pt>
                <c:pt idx="4">
                  <c:v>22425.59999999999</c:v>
                </c:pt>
                <c:pt idx="5">
                  <c:v>31539.2</c:v>
                </c:pt>
              </c:numCache>
            </c:numRef>
          </c:val>
        </c:ser>
        <c:ser>
          <c:idx val="4"/>
          <c:order val="4"/>
          <c:tx>
            <c:strRef>
              <c:f>Sheet1!$K$1</c:f>
              <c:strCache>
                <c:ptCount val="1"/>
                <c:pt idx="0">
                  <c:v>reduce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numRef>
              <c:f>Sheet1!$A$2:$A$7</c:f>
              <c:numCache>
                <c:formatCode>General</c:formatCode>
                <c:ptCount val="6"/>
                <c:pt idx="0">
                  <c:v>64.0</c:v>
                </c:pt>
                <c:pt idx="1">
                  <c:v>128.0</c:v>
                </c:pt>
                <c:pt idx="2">
                  <c:v>256.0</c:v>
                </c:pt>
                <c:pt idx="3">
                  <c:v>512.0</c:v>
                </c:pt>
                <c:pt idx="4">
                  <c:v>1024.0</c:v>
                </c:pt>
                <c:pt idx="5">
                  <c:v>2048.0</c:v>
                </c:pt>
              </c:numCache>
            </c:numRef>
          </c:cat>
          <c:val>
            <c:numRef>
              <c:f>Sheet1!$K$2:$K$7</c:f>
              <c:numCache>
                <c:formatCode>General</c:formatCode>
                <c:ptCount val="6"/>
                <c:pt idx="0">
                  <c:v>2636.720229999998</c:v>
                </c:pt>
                <c:pt idx="1">
                  <c:v>3077.665278000002</c:v>
                </c:pt>
                <c:pt idx="2">
                  <c:v>5265.804326000002</c:v>
                </c:pt>
                <c:pt idx="3">
                  <c:v>14835.07085500001</c:v>
                </c:pt>
                <c:pt idx="4">
                  <c:v>26009.59999999999</c:v>
                </c:pt>
                <c:pt idx="5">
                  <c:v>54681.6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2"/>
        <c:overlap val="100"/>
        <c:axId val="-2011278672"/>
        <c:axId val="-2002554448"/>
      </c:barChart>
      <c:catAx>
        <c:axId val="-20112786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02554448"/>
        <c:crosses val="autoZero"/>
        <c:auto val="1"/>
        <c:lblAlgn val="ctr"/>
        <c:lblOffset val="100"/>
        <c:noMultiLvlLbl val="0"/>
      </c:catAx>
      <c:valAx>
        <c:axId val="-20025544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Execution</a:t>
                </a:r>
                <a:r>
                  <a:rPr lang="en-US" baseline="0" dirty="0" smtClean="0"/>
                  <a:t> Time Percentage</a:t>
                </a:r>
                <a:endParaRPr 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112786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Detect-Resume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Sheet1!$G$16</c:f>
              <c:strCache>
                <c:ptCount val="1"/>
                <c:pt idx="0">
                  <c:v>map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Sheet1!$A$17:$A$22</c:f>
              <c:numCache>
                <c:formatCode>General</c:formatCode>
                <c:ptCount val="6"/>
                <c:pt idx="0">
                  <c:v>64.0</c:v>
                </c:pt>
                <c:pt idx="1">
                  <c:v>128.0</c:v>
                </c:pt>
                <c:pt idx="2">
                  <c:v>256.0</c:v>
                </c:pt>
                <c:pt idx="3">
                  <c:v>512.0</c:v>
                </c:pt>
                <c:pt idx="4">
                  <c:v>1024.0</c:v>
                </c:pt>
                <c:pt idx="5">
                  <c:v>2048.0</c:v>
                </c:pt>
              </c:numCache>
            </c:numRef>
          </c:cat>
          <c:val>
            <c:numRef>
              <c:f>Sheet1!$G$17:$G$22</c:f>
              <c:numCache>
                <c:formatCode>General</c:formatCode>
                <c:ptCount val="6"/>
                <c:pt idx="0">
                  <c:v>3383.760898149998</c:v>
                </c:pt>
                <c:pt idx="1">
                  <c:v>7242.2719653</c:v>
                </c:pt>
                <c:pt idx="2">
                  <c:v>15715.85615695001</c:v>
                </c:pt>
                <c:pt idx="3">
                  <c:v>33575.81735895001</c:v>
                </c:pt>
                <c:pt idx="4">
                  <c:v>70072.8463359997</c:v>
                </c:pt>
                <c:pt idx="5">
                  <c:v>155331.64544</c:v>
                </c:pt>
              </c:numCache>
            </c:numRef>
          </c:val>
        </c:ser>
        <c:ser>
          <c:idx val="1"/>
          <c:order val="1"/>
          <c:tx>
            <c:strRef>
              <c:f>Sheet1!$H$16</c:f>
              <c:strCache>
                <c:ptCount val="1"/>
                <c:pt idx="0">
                  <c:v>recover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Sheet1!$A$17:$A$22</c:f>
              <c:numCache>
                <c:formatCode>General</c:formatCode>
                <c:ptCount val="6"/>
                <c:pt idx="0">
                  <c:v>64.0</c:v>
                </c:pt>
                <c:pt idx="1">
                  <c:v>128.0</c:v>
                </c:pt>
                <c:pt idx="2">
                  <c:v>256.0</c:v>
                </c:pt>
                <c:pt idx="3">
                  <c:v>512.0</c:v>
                </c:pt>
                <c:pt idx="4">
                  <c:v>1024.0</c:v>
                </c:pt>
                <c:pt idx="5">
                  <c:v>2048.0</c:v>
                </c:pt>
              </c:numCache>
            </c:numRef>
          </c:cat>
          <c:val>
            <c:numRef>
              <c:f>Sheet1!$H$17:$H$22</c:f>
              <c:numCache>
                <c:formatCode>General</c:formatCode>
                <c:ptCount val="6"/>
                <c:pt idx="0">
                  <c:v>40.185</c:v>
                </c:pt>
                <c:pt idx="1">
                  <c:v>28.68999999999999</c:v>
                </c:pt>
                <c:pt idx="2">
                  <c:v>21.945</c:v>
                </c:pt>
                <c:pt idx="3">
                  <c:v>16.52999999999999</c:v>
                </c:pt>
                <c:pt idx="4">
                  <c:v>11.495</c:v>
                </c:pt>
                <c:pt idx="5">
                  <c:v>10.355</c:v>
                </c:pt>
              </c:numCache>
            </c:numRef>
          </c:val>
        </c:ser>
        <c:ser>
          <c:idx val="2"/>
          <c:order val="2"/>
          <c:tx>
            <c:strRef>
              <c:f>Sheet1!$I$16</c:f>
              <c:strCache>
                <c:ptCount val="1"/>
                <c:pt idx="0">
                  <c:v>aggregate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Sheet1!$A$17:$A$22</c:f>
              <c:numCache>
                <c:formatCode>General</c:formatCode>
                <c:ptCount val="6"/>
                <c:pt idx="0">
                  <c:v>64.0</c:v>
                </c:pt>
                <c:pt idx="1">
                  <c:v>128.0</c:v>
                </c:pt>
                <c:pt idx="2">
                  <c:v>256.0</c:v>
                </c:pt>
                <c:pt idx="3">
                  <c:v>512.0</c:v>
                </c:pt>
                <c:pt idx="4">
                  <c:v>1024.0</c:v>
                </c:pt>
                <c:pt idx="5">
                  <c:v>2048.0</c:v>
                </c:pt>
              </c:numCache>
            </c:numRef>
          </c:cat>
          <c:val>
            <c:numRef>
              <c:f>Sheet1!$I$17:$I$22</c:f>
              <c:numCache>
                <c:formatCode>General</c:formatCode>
                <c:ptCount val="6"/>
                <c:pt idx="0">
                  <c:v>11198.53635949999</c:v>
                </c:pt>
                <c:pt idx="1">
                  <c:v>17924.48280325</c:v>
                </c:pt>
                <c:pt idx="2">
                  <c:v>20007.9284787</c:v>
                </c:pt>
                <c:pt idx="3">
                  <c:v>43484.18219580001</c:v>
                </c:pt>
                <c:pt idx="4">
                  <c:v>89799.168</c:v>
                </c:pt>
                <c:pt idx="5">
                  <c:v>183080.96</c:v>
                </c:pt>
              </c:numCache>
            </c:numRef>
          </c:val>
        </c:ser>
        <c:ser>
          <c:idx val="3"/>
          <c:order val="3"/>
          <c:tx>
            <c:strRef>
              <c:f>Sheet1!$J$16</c:f>
              <c:strCache>
                <c:ptCount val="1"/>
                <c:pt idx="0">
                  <c:v>convert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numRef>
              <c:f>Sheet1!$A$17:$A$22</c:f>
              <c:numCache>
                <c:formatCode>General</c:formatCode>
                <c:ptCount val="6"/>
                <c:pt idx="0">
                  <c:v>64.0</c:v>
                </c:pt>
                <c:pt idx="1">
                  <c:v>128.0</c:v>
                </c:pt>
                <c:pt idx="2">
                  <c:v>256.0</c:v>
                </c:pt>
                <c:pt idx="3">
                  <c:v>512.0</c:v>
                </c:pt>
                <c:pt idx="4">
                  <c:v>1024.0</c:v>
                </c:pt>
                <c:pt idx="5">
                  <c:v>2048.0</c:v>
                </c:pt>
              </c:numCache>
            </c:numRef>
          </c:cat>
          <c:val>
            <c:numRef>
              <c:f>Sheet1!$J$17:$J$22</c:f>
              <c:numCache>
                <c:formatCode>General</c:formatCode>
                <c:ptCount val="6"/>
                <c:pt idx="0">
                  <c:v>67087.42685129956</c:v>
                </c:pt>
                <c:pt idx="1">
                  <c:v>46295.8369278</c:v>
                </c:pt>
                <c:pt idx="2">
                  <c:v>31862.70691455004</c:v>
                </c:pt>
                <c:pt idx="3">
                  <c:v>21532.21317250003</c:v>
                </c:pt>
                <c:pt idx="4">
                  <c:v>21304.31999999999</c:v>
                </c:pt>
                <c:pt idx="5">
                  <c:v>29962.23999999999</c:v>
                </c:pt>
              </c:numCache>
            </c:numRef>
          </c:val>
        </c:ser>
        <c:ser>
          <c:idx val="4"/>
          <c:order val="4"/>
          <c:tx>
            <c:strRef>
              <c:f>Sheet1!$K$16</c:f>
              <c:strCache>
                <c:ptCount val="1"/>
                <c:pt idx="0">
                  <c:v>reduce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numRef>
              <c:f>Sheet1!$A$17:$A$22</c:f>
              <c:numCache>
                <c:formatCode>General</c:formatCode>
                <c:ptCount val="6"/>
                <c:pt idx="0">
                  <c:v>64.0</c:v>
                </c:pt>
                <c:pt idx="1">
                  <c:v>128.0</c:v>
                </c:pt>
                <c:pt idx="2">
                  <c:v>256.0</c:v>
                </c:pt>
                <c:pt idx="3">
                  <c:v>512.0</c:v>
                </c:pt>
                <c:pt idx="4">
                  <c:v>1024.0</c:v>
                </c:pt>
                <c:pt idx="5">
                  <c:v>2048.0</c:v>
                </c:pt>
              </c:numCache>
            </c:numRef>
          </c:cat>
          <c:val>
            <c:numRef>
              <c:f>Sheet1!$K$17:$K$22</c:f>
              <c:numCache>
                <c:formatCode>General</c:formatCode>
                <c:ptCount val="6"/>
                <c:pt idx="0">
                  <c:v>2504.884218499998</c:v>
                </c:pt>
                <c:pt idx="1">
                  <c:v>2923.782014100002</c:v>
                </c:pt>
                <c:pt idx="2">
                  <c:v>5002.514109700001</c:v>
                </c:pt>
                <c:pt idx="3">
                  <c:v>14093.31731225001</c:v>
                </c:pt>
                <c:pt idx="4">
                  <c:v>24709.11999999989</c:v>
                </c:pt>
                <c:pt idx="5">
                  <c:v>51947.52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2"/>
        <c:overlap val="100"/>
        <c:axId val="1812298160"/>
        <c:axId val="1812291344"/>
      </c:barChart>
      <c:catAx>
        <c:axId val="18122981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12291344"/>
        <c:crosses val="autoZero"/>
        <c:auto val="1"/>
        <c:lblAlgn val="ctr"/>
        <c:lblOffset val="100"/>
        <c:noMultiLvlLbl val="0"/>
      </c:catAx>
      <c:valAx>
        <c:axId val="18122913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Execution Time</a:t>
                </a:r>
                <a:r>
                  <a:rPr lang="en-US" baseline="0" dirty="0" smtClean="0"/>
                  <a:t> Percentage</a:t>
                </a:r>
                <a:endParaRPr 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122981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Work-Conserving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Sheet1!$A$2:$A$8</c:f>
              <c:numCache>
                <c:formatCode>General</c:formatCode>
                <c:ptCount val="7"/>
                <c:pt idx="0">
                  <c:v>2.0</c:v>
                </c:pt>
                <c:pt idx="1">
                  <c:v>4.0</c:v>
                </c:pt>
                <c:pt idx="2">
                  <c:v>8.0</c:v>
                </c:pt>
                <c:pt idx="3">
                  <c:v>16.0</c:v>
                </c:pt>
                <c:pt idx="4">
                  <c:v>32.0</c:v>
                </c:pt>
                <c:pt idx="5">
                  <c:v>64.0</c:v>
                </c:pt>
                <c:pt idx="6">
                  <c:v>128.0</c:v>
                </c:pt>
              </c:numCache>
            </c:numRef>
          </c:cat>
          <c:val>
            <c:numRef>
              <c:f>Sheet1!$B$2:$B$8</c:f>
              <c:numCache>
                <c:formatCode>General</c:formatCode>
                <c:ptCount val="7"/>
                <c:pt idx="0">
                  <c:v>353.0</c:v>
                </c:pt>
                <c:pt idx="1">
                  <c:v>356.0</c:v>
                </c:pt>
                <c:pt idx="2">
                  <c:v>356.0</c:v>
                </c:pt>
                <c:pt idx="3">
                  <c:v>361.0</c:v>
                </c:pt>
                <c:pt idx="4">
                  <c:v>379.0</c:v>
                </c:pt>
                <c:pt idx="5">
                  <c:v>420.0</c:v>
                </c:pt>
                <c:pt idx="6">
                  <c:v>580.0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Non-Work-Conserving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Sheet1!$A$2:$A$8</c:f>
              <c:numCache>
                <c:formatCode>General</c:formatCode>
                <c:ptCount val="7"/>
                <c:pt idx="0">
                  <c:v>2.0</c:v>
                </c:pt>
                <c:pt idx="1">
                  <c:v>4.0</c:v>
                </c:pt>
                <c:pt idx="2">
                  <c:v>8.0</c:v>
                </c:pt>
                <c:pt idx="3">
                  <c:v>16.0</c:v>
                </c:pt>
                <c:pt idx="4">
                  <c:v>32.0</c:v>
                </c:pt>
                <c:pt idx="5">
                  <c:v>64.0</c:v>
                </c:pt>
                <c:pt idx="6">
                  <c:v>128.0</c:v>
                </c:pt>
              </c:numCache>
            </c:numRef>
          </c:cat>
          <c:val>
            <c:numRef>
              <c:f>Sheet1!$C$2:$C$8</c:f>
              <c:numCache>
                <c:formatCode>General</c:formatCode>
                <c:ptCount val="7"/>
                <c:pt idx="0">
                  <c:v>353.0</c:v>
                </c:pt>
                <c:pt idx="1">
                  <c:v>357.0</c:v>
                </c:pt>
                <c:pt idx="2">
                  <c:v>363.0</c:v>
                </c:pt>
                <c:pt idx="3">
                  <c:v>375.0</c:v>
                </c:pt>
                <c:pt idx="4">
                  <c:v>402.0</c:v>
                </c:pt>
                <c:pt idx="5">
                  <c:v>469.0</c:v>
                </c:pt>
                <c:pt idx="6">
                  <c:v>780.0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Reference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Sheet1!$A$2:$A$8</c:f>
              <c:numCache>
                <c:formatCode>General</c:formatCode>
                <c:ptCount val="7"/>
                <c:pt idx="0">
                  <c:v>2.0</c:v>
                </c:pt>
                <c:pt idx="1">
                  <c:v>4.0</c:v>
                </c:pt>
                <c:pt idx="2">
                  <c:v>8.0</c:v>
                </c:pt>
                <c:pt idx="3">
                  <c:v>16.0</c:v>
                </c:pt>
                <c:pt idx="4">
                  <c:v>32.0</c:v>
                </c:pt>
                <c:pt idx="5">
                  <c:v>64.0</c:v>
                </c:pt>
                <c:pt idx="6">
                  <c:v>128.0</c:v>
                </c:pt>
              </c:numCache>
            </c:numRef>
          </c:cat>
          <c:val>
            <c:numRef>
              <c:f>Sheet1!$D$2:$D$8</c:f>
              <c:numCache>
                <c:formatCode>General</c:formatCode>
                <c:ptCount val="7"/>
                <c:pt idx="0">
                  <c:v>390.0</c:v>
                </c:pt>
                <c:pt idx="1">
                  <c:v>420.0</c:v>
                </c:pt>
                <c:pt idx="2">
                  <c:v>490.0</c:v>
                </c:pt>
                <c:pt idx="3">
                  <c:v>690.0</c:v>
                </c:pt>
                <c:pt idx="4">
                  <c:v>821.0</c:v>
                </c:pt>
                <c:pt idx="5">
                  <c:v>1130.0</c:v>
                </c:pt>
                <c:pt idx="6">
                  <c:v>1650.0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812187936"/>
        <c:axId val="1812184160"/>
      </c:lineChart>
      <c:catAx>
        <c:axId val="18121879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12184160"/>
        <c:crosses val="autoZero"/>
        <c:auto val="1"/>
        <c:lblAlgn val="ctr"/>
        <c:lblOffset val="100"/>
        <c:noMultiLvlLbl val="0"/>
      </c:catAx>
      <c:valAx>
        <c:axId val="18121841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121879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8B0C5C-528F-9041-BF7E-8E99BBB2247B}" type="datetimeFigureOut">
              <a:rPr lang="en-US" smtClean="0"/>
              <a:t>11/18/15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0CBE11-C356-8A42-A960-1852E18EA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98389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6D4844-81F1-446A-97B8-54AB0D050AA8}" type="datetimeFigureOut">
              <a:rPr lang="en-US" smtClean="0"/>
              <a:pPr/>
              <a:t>11/18/15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2F541E-15DA-4669-9121-E1091DE0D7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22367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2F541E-15DA-4669-9121-E1091DE0D743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1082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2F541E-15DA-4669-9121-E1091DE0D74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6170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2F541E-15DA-4669-9121-E1091DE0D74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3234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GPFS</a:t>
            </a:r>
            <a:r>
              <a:rPr lang="en-US" baseline="0" dirty="0" smtClean="0"/>
              <a:t> more than 1200, write local ~240, small overhead of copier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4EAC2C-CBA0-48B6-A89D-85617C6A50D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9749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2F541E-15DA-4669-9121-E1091DE0D743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4284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128</a:t>
            </a:r>
            <a:r>
              <a:rPr lang="en-US" baseline="0" dirty="0" smtClean="0"/>
              <a:t> GB input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2F541E-15DA-4669-9121-E1091DE0D743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9849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14451" y="1671639"/>
            <a:ext cx="10261600" cy="1069975"/>
          </a:xfrm>
        </p:spPr>
        <p:txBody>
          <a:bodyPr/>
          <a:lstStyle>
            <a:lvl1pPr>
              <a:defRPr sz="3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14451" y="3505200"/>
            <a:ext cx="85344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1800"/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3079" name="Picture 7" descr="title header_Blue_646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192000" cy="1106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80" name="Picture 7" descr="doe_black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06618" y="6456364"/>
            <a:ext cx="1280583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81" name="Picture 8" descr="title footer_Blue_646.jp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6794500"/>
            <a:ext cx="12192000" cy="6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2641600" y="6553201"/>
            <a:ext cx="721360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1">
                <a:solidFill>
                  <a:srgbClr val="151515"/>
                </a:solidFill>
              </a:defRPr>
            </a:lvl1pPr>
          </a:lstStyle>
          <a:p>
            <a:r>
              <a:rPr lang="en-US" smtClean="0"/>
              <a:t>FT-MRMPI for HPC Clusters, SC15</a:t>
            </a:r>
            <a:endParaRPr lang="en-US" dirty="0"/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10363200" y="6537326"/>
            <a:ext cx="132080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1">
                <a:solidFill>
                  <a:srgbClr val="151515"/>
                </a:solidFill>
              </a:defRPr>
            </a:lvl1pPr>
          </a:lstStyle>
          <a:p>
            <a:fld id="{6B394888-48A7-42F6-AE45-2BD5FD40ED9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43000"/>
            <a:ext cx="5384800" cy="5105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43000"/>
            <a:ext cx="5384800" cy="5105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 u="none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2641600" y="6553201"/>
            <a:ext cx="721360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1">
                <a:solidFill>
                  <a:srgbClr val="151515"/>
                </a:solidFill>
              </a:defRPr>
            </a:lvl1pPr>
          </a:lstStyle>
          <a:p>
            <a:r>
              <a:rPr lang="en-US" smtClean="0"/>
              <a:t>FT-MRMPI for HPC Clusters, SC15</a:t>
            </a:r>
            <a:endParaRPr lang="en-US" dirty="0"/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10363200" y="6537326"/>
            <a:ext cx="132080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1">
                <a:solidFill>
                  <a:srgbClr val="151515"/>
                </a:solidFill>
              </a:defRPr>
            </a:lvl1pPr>
          </a:lstStyle>
          <a:p>
            <a:fld id="{6B394888-48A7-42F6-AE45-2BD5FD40ED9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2641600" y="6553201"/>
            <a:ext cx="721360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1">
                <a:solidFill>
                  <a:srgbClr val="151515"/>
                </a:solidFill>
              </a:defRPr>
            </a:lvl1pPr>
          </a:lstStyle>
          <a:p>
            <a:r>
              <a:rPr lang="en-US" smtClean="0"/>
              <a:t>FT-MRMPI for HPC Clusters, SC15</a:t>
            </a:r>
            <a:endParaRPr lang="en-US" dirty="0"/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10363200" y="6537326"/>
            <a:ext cx="132080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1">
                <a:solidFill>
                  <a:srgbClr val="151515"/>
                </a:solidFill>
              </a:defRPr>
            </a:lvl1pPr>
          </a:lstStyle>
          <a:p>
            <a:fld id="{6B394888-48A7-42F6-AE45-2BD5FD40ED9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2641600" y="6553201"/>
            <a:ext cx="721360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1">
                <a:solidFill>
                  <a:srgbClr val="151515"/>
                </a:solidFill>
              </a:defRPr>
            </a:lvl1pPr>
          </a:lstStyle>
          <a:p>
            <a:r>
              <a:rPr lang="en-US" smtClean="0"/>
              <a:t>FT-MRMPI for HPC Clusters, SC15</a:t>
            </a:r>
            <a:endParaRPr lang="en-US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10363200" y="6537326"/>
            <a:ext cx="132080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1">
                <a:solidFill>
                  <a:srgbClr val="151515"/>
                </a:solidFill>
              </a:defRPr>
            </a:lvl1pPr>
          </a:lstStyle>
          <a:p>
            <a:fld id="{6B394888-48A7-42F6-AE45-2BD5FD40ED9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jpeg"/><Relationship Id="rId8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143000"/>
            <a:ext cx="109728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pic>
        <p:nvPicPr>
          <p:cNvPr id="1031" name="Picture 7" descr="slide header_646.jpg"/>
          <p:cNvPicPr>
            <a:picLocks noChangeAspect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0" y="1"/>
            <a:ext cx="12192000" cy="15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1" name="Group 10"/>
          <p:cNvGrpSpPr/>
          <p:nvPr userDrawn="1"/>
        </p:nvGrpSpPr>
        <p:grpSpPr>
          <a:xfrm>
            <a:off x="0" y="6324601"/>
            <a:ext cx="12192000" cy="530225"/>
            <a:chOff x="0" y="6324600"/>
            <a:chExt cx="9144000" cy="530225"/>
          </a:xfrm>
        </p:grpSpPr>
        <p:pic>
          <p:nvPicPr>
            <p:cNvPr id="1032" name="Picture 5" descr="slide footer_blue_646.jpg"/>
            <p:cNvPicPr>
              <a:picLocks noChangeAspect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0" y="6324600"/>
              <a:ext cx="9144000" cy="530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" name="Isosceles Triangle 8"/>
            <p:cNvSpPr/>
            <p:nvPr userDrawn="1"/>
          </p:nvSpPr>
          <p:spPr bwMode="auto">
            <a:xfrm>
              <a:off x="152400" y="6477000"/>
              <a:ext cx="304800" cy="304800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endParaRPr>
            </a:p>
          </p:txBody>
        </p:sp>
      </p:grp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2641600" y="6553201"/>
            <a:ext cx="721360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1">
                <a:solidFill>
                  <a:srgbClr val="151515"/>
                </a:solidFill>
              </a:defRPr>
            </a:lvl1pPr>
          </a:lstStyle>
          <a:p>
            <a:r>
              <a:rPr lang="en-US" smtClean="0"/>
              <a:t>FT-MRMPI for HPC Clusters, SC15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10363200" y="6537326"/>
            <a:ext cx="132080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1">
                <a:solidFill>
                  <a:srgbClr val="151515"/>
                </a:solidFill>
              </a:defRPr>
            </a:lvl1pPr>
          </a:lstStyle>
          <a:p>
            <a:fld id="{6B394888-48A7-42F6-AE45-2BD5FD40ED9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9pPr>
    </p:titleStyle>
    <p:bodyStyle>
      <a:lvl1pPr marL="342900" indent="-3429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rgbClr val="1F497D"/>
        </a:buClr>
        <a:buFont typeface="Wingdings" pitchFamily="2" charset="2"/>
        <a:buChar char="§"/>
        <a:defRPr sz="2400">
          <a:solidFill>
            <a:schemeClr val="bg2">
              <a:lumMod val="10000"/>
            </a:schemeClr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rgbClr val="1F497D"/>
        </a:buClr>
        <a:buChar char="–"/>
        <a:defRPr sz="2000">
          <a:solidFill>
            <a:schemeClr val="bg2">
              <a:lumMod val="10000"/>
            </a:schemeClr>
          </a:solidFill>
          <a:latin typeface="+mn-lt"/>
        </a:defRPr>
      </a:lvl2pPr>
      <a:lvl3pPr marL="11430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rgbClr val="1F497D"/>
        </a:buClr>
        <a:buChar char="•"/>
        <a:defRPr sz="1800">
          <a:solidFill>
            <a:schemeClr val="bg2">
              <a:lumMod val="10000"/>
            </a:schemeClr>
          </a:solidFill>
          <a:latin typeface="+mn-lt"/>
        </a:defRPr>
      </a:lvl3pPr>
      <a:lvl4pPr marL="16002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rgbClr val="1F497D"/>
        </a:buClr>
        <a:buChar char="–"/>
        <a:defRPr sz="1800">
          <a:solidFill>
            <a:schemeClr val="bg2">
              <a:lumMod val="10000"/>
            </a:schemeClr>
          </a:solidFill>
          <a:latin typeface="+mn-lt"/>
        </a:defRPr>
      </a:lvl4pPr>
      <a:lvl5pPr marL="20574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rgbClr val="1F497D"/>
        </a:buClr>
        <a:buFont typeface="Arial" charset="0"/>
        <a:buChar char="»"/>
        <a:defRPr sz="1800">
          <a:solidFill>
            <a:schemeClr val="bg2">
              <a:lumMod val="10000"/>
            </a:schemeClr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Font typeface="Arial" charset="0"/>
        <a:buChar char="»"/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Font typeface="Arial" charset="0"/>
        <a:buChar char="»"/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Font typeface="Arial" charset="0"/>
        <a:buChar char="»"/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Font typeface="Arial" charset="0"/>
        <a:buChar char="»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chart" Target="../charts/char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.xml"/><Relationship Id="rId3" Type="http://schemas.openxmlformats.org/officeDocument/2006/relationships/chart" Target="../charts/char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lcrc.anl.gov/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4" Type="http://schemas.openxmlformats.org/officeDocument/2006/relationships/chart" Target="../charts/chart5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7.xml"/><Relationship Id="rId3" Type="http://schemas.openxmlformats.org/officeDocument/2006/relationships/chart" Target="../charts/char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e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38438" y="1447801"/>
            <a:ext cx="6786562" cy="917575"/>
          </a:xfrm>
        </p:spPr>
        <p:txBody>
          <a:bodyPr/>
          <a:lstStyle/>
          <a:p>
            <a:pPr algn="ctr">
              <a:lnSpc>
                <a:spcPct val="120000"/>
              </a:lnSpc>
            </a:pPr>
            <a:r>
              <a:rPr lang="en-US" dirty="0" smtClean="0"/>
              <a:t>Fault Tolerant </a:t>
            </a:r>
            <a:r>
              <a:rPr lang="en-US" dirty="0" err="1" smtClean="0"/>
              <a:t>MapReduce</a:t>
            </a:r>
            <a:r>
              <a:rPr lang="en-US" dirty="0" smtClean="0"/>
              <a:t>-MPI for HPC Clusters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2931319" y="3505200"/>
            <a:ext cx="6400800" cy="1752600"/>
          </a:xfrm>
        </p:spPr>
        <p:txBody>
          <a:bodyPr/>
          <a:lstStyle/>
          <a:p>
            <a:pPr algn="ctr">
              <a:spcBef>
                <a:spcPts val="0"/>
              </a:spcBef>
              <a:spcAft>
                <a:spcPts val="600"/>
              </a:spcAft>
            </a:pPr>
            <a:r>
              <a:rPr lang="en-US" b="1" dirty="0" err="1" smtClean="0"/>
              <a:t>Yanfei</a:t>
            </a:r>
            <a:r>
              <a:rPr lang="en-US" b="1" dirty="0" smtClean="0"/>
              <a:t> </a:t>
            </a:r>
            <a:r>
              <a:rPr lang="en-US" b="1" dirty="0" err="1" smtClean="0"/>
              <a:t>Guo</a:t>
            </a:r>
            <a:r>
              <a:rPr lang="en-US" baseline="30000" dirty="0" smtClean="0"/>
              <a:t>*</a:t>
            </a:r>
            <a:r>
              <a:rPr lang="en-US" dirty="0" smtClean="0"/>
              <a:t>, Wesley Bland</a:t>
            </a:r>
            <a:r>
              <a:rPr lang="en-US" baseline="30000" dirty="0" smtClean="0"/>
              <a:t>+</a:t>
            </a:r>
            <a:r>
              <a:rPr lang="en-US" dirty="0" smtClean="0"/>
              <a:t>, </a:t>
            </a:r>
            <a:r>
              <a:rPr lang="en-US" dirty="0" err="1" smtClean="0"/>
              <a:t>Pavan</a:t>
            </a:r>
            <a:r>
              <a:rPr lang="en-US" dirty="0" smtClean="0"/>
              <a:t> </a:t>
            </a:r>
            <a:r>
              <a:rPr lang="en-US" dirty="0" err="1" smtClean="0"/>
              <a:t>Balaji</a:t>
            </a:r>
            <a:r>
              <a:rPr lang="en-US" baseline="30000" dirty="0" smtClean="0"/>
              <a:t>+</a:t>
            </a:r>
            <a:r>
              <a:rPr lang="en-US" dirty="0" smtClean="0"/>
              <a:t>, </a:t>
            </a:r>
            <a:r>
              <a:rPr lang="en-US" dirty="0" err="1" smtClean="0"/>
              <a:t>Xiaobo</a:t>
            </a:r>
            <a:r>
              <a:rPr lang="en-US" dirty="0" smtClean="0"/>
              <a:t> Zhou</a:t>
            </a:r>
            <a:r>
              <a:rPr lang="en-US" baseline="30000" dirty="0" smtClean="0"/>
              <a:t>*</a:t>
            </a:r>
          </a:p>
          <a:p>
            <a:pPr algn="ctr">
              <a:lnSpc>
                <a:spcPct val="150000"/>
              </a:lnSpc>
              <a:spcBef>
                <a:spcPts val="0"/>
              </a:spcBef>
            </a:pPr>
            <a:r>
              <a:rPr lang="en-US" baseline="30000" dirty="0" smtClean="0"/>
              <a:t>*</a:t>
            </a:r>
            <a:r>
              <a:rPr lang="en-US" sz="1400" dirty="0"/>
              <a:t>Dept. of Computer Science, University of Colorado, Colorado Springs</a:t>
            </a:r>
          </a:p>
          <a:p>
            <a:pPr algn="ctr">
              <a:lnSpc>
                <a:spcPct val="150000"/>
              </a:lnSpc>
              <a:spcBef>
                <a:spcPts val="0"/>
              </a:spcBef>
            </a:pPr>
            <a:r>
              <a:rPr lang="en-US" baseline="30000" dirty="0" smtClean="0"/>
              <a:t>+</a:t>
            </a:r>
            <a:r>
              <a:rPr lang="en-US" sz="1400" dirty="0"/>
              <a:t>Mathematics and Computer Science Division, Argonne National Laboratory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928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Fault Tolerance Model: Checkpoint-Restart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43000"/>
            <a:ext cx="5314203" cy="5181600"/>
          </a:xfrm>
        </p:spPr>
        <p:txBody>
          <a:bodyPr/>
          <a:lstStyle/>
          <a:p>
            <a:r>
              <a:rPr lang="en-US" b="1" i="1" dirty="0"/>
              <a:t>Custom Error Handler</a:t>
            </a:r>
          </a:p>
          <a:p>
            <a:pPr lvl="1"/>
            <a:r>
              <a:rPr lang="en-US" dirty="0"/>
              <a:t>Save and exit gracefully</a:t>
            </a:r>
          </a:p>
          <a:p>
            <a:pPr lvl="1"/>
            <a:r>
              <a:rPr lang="en-US" dirty="0"/>
              <a:t>Propagate failure event with </a:t>
            </a:r>
            <a:r>
              <a:rPr lang="en-US" dirty="0" err="1"/>
              <a:t>MPI_Abort</a:t>
            </a:r>
            <a:r>
              <a:rPr lang="en-US" dirty="0"/>
              <a:t>()</a:t>
            </a:r>
          </a:p>
          <a:p>
            <a:r>
              <a:rPr lang="en-US" b="1" i="1" dirty="0"/>
              <a:t>Checkpoint</a:t>
            </a:r>
          </a:p>
          <a:p>
            <a:pPr lvl="1"/>
            <a:r>
              <a:rPr lang="en-US" dirty="0"/>
              <a:t>Asynchronous in phase</a:t>
            </a:r>
          </a:p>
          <a:p>
            <a:pPr lvl="1"/>
            <a:r>
              <a:rPr lang="en-US" dirty="0"/>
              <a:t>Saved locally</a:t>
            </a:r>
          </a:p>
          <a:p>
            <a:pPr lvl="1"/>
            <a:r>
              <a:rPr lang="en-US" dirty="0"/>
              <a:t>Multiple granularity</a:t>
            </a:r>
          </a:p>
          <a:p>
            <a:r>
              <a:rPr lang="en-US" b="1" i="1" dirty="0"/>
              <a:t>Restart to Recover</a:t>
            </a:r>
          </a:p>
          <a:p>
            <a:pPr lvl="1"/>
            <a:r>
              <a:rPr lang="en-US" dirty="0"/>
              <a:t>Resubmit w/ -recover</a:t>
            </a:r>
          </a:p>
          <a:p>
            <a:pPr lvl="1"/>
            <a:r>
              <a:rPr lang="en-US" dirty="0"/>
              <a:t>Pickup from where it left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FT-MRMPI for HPC Clusters, SC15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10</a:t>
            </a:fld>
            <a:endParaRPr lang="en-US" dirty="0"/>
          </a:p>
        </p:txBody>
      </p:sp>
      <p:grpSp>
        <p:nvGrpSpPr>
          <p:cNvPr id="32" name="Group 31"/>
          <p:cNvGrpSpPr/>
          <p:nvPr/>
        </p:nvGrpSpPr>
        <p:grpSpPr>
          <a:xfrm>
            <a:off x="6781800" y="4267200"/>
            <a:ext cx="5130800" cy="1656407"/>
            <a:chOff x="6818093" y="4588861"/>
            <a:chExt cx="3565427" cy="1334746"/>
          </a:xfrm>
        </p:grpSpPr>
        <p:grpSp>
          <p:nvGrpSpPr>
            <p:cNvPr id="6" name="Group 5"/>
            <p:cNvGrpSpPr/>
            <p:nvPr/>
          </p:nvGrpSpPr>
          <p:grpSpPr>
            <a:xfrm>
              <a:off x="6818093" y="4876800"/>
              <a:ext cx="3565427" cy="0"/>
              <a:chOff x="1092530" y="2766951"/>
              <a:chExt cx="4753902" cy="0"/>
            </a:xfrm>
          </p:grpSpPr>
          <p:cxnSp>
            <p:nvCxnSpPr>
              <p:cNvPr id="7" name="Straight Connector 6"/>
              <p:cNvCxnSpPr/>
              <p:nvPr/>
            </p:nvCxnSpPr>
            <p:spPr>
              <a:xfrm>
                <a:off x="1092530" y="2766951"/>
                <a:ext cx="1584634" cy="0"/>
              </a:xfrm>
              <a:prstGeom prst="line">
                <a:avLst/>
              </a:prstGeom>
              <a:ln w="76200"/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>
                <a:off x="2677164" y="2766951"/>
                <a:ext cx="1584634" cy="0"/>
              </a:xfrm>
              <a:prstGeom prst="line">
                <a:avLst/>
              </a:prstGeom>
              <a:ln w="76200">
                <a:solidFill>
                  <a:srgbClr val="C00000"/>
                </a:solidFill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>
                <a:off x="4261798" y="2766951"/>
                <a:ext cx="1584634" cy="0"/>
              </a:xfrm>
              <a:prstGeom prst="line">
                <a:avLst/>
              </a:prstGeom>
              <a:ln w="76200">
                <a:solidFill>
                  <a:srgbClr val="92D050"/>
                </a:solidFill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up 9"/>
            <p:cNvGrpSpPr/>
            <p:nvPr/>
          </p:nvGrpSpPr>
          <p:grpSpPr>
            <a:xfrm>
              <a:off x="6818093" y="5160715"/>
              <a:ext cx="3565427" cy="287212"/>
              <a:chOff x="1092530" y="3163785"/>
              <a:chExt cx="4753902" cy="396834"/>
            </a:xfrm>
          </p:grpSpPr>
          <p:cxnSp>
            <p:nvCxnSpPr>
              <p:cNvPr id="11" name="Straight Connector 10"/>
              <p:cNvCxnSpPr/>
              <p:nvPr/>
            </p:nvCxnSpPr>
            <p:spPr>
              <a:xfrm>
                <a:off x="1092530" y="3163785"/>
                <a:ext cx="1584634" cy="0"/>
              </a:xfrm>
              <a:prstGeom prst="line">
                <a:avLst/>
              </a:prstGeom>
              <a:ln w="76200"/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1092530" y="3560619"/>
                <a:ext cx="1584634" cy="0"/>
              </a:xfrm>
              <a:prstGeom prst="line">
                <a:avLst/>
              </a:prstGeom>
              <a:ln w="76200"/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2677164" y="3163785"/>
                <a:ext cx="1584634" cy="0"/>
              </a:xfrm>
              <a:prstGeom prst="line">
                <a:avLst/>
              </a:prstGeom>
              <a:ln w="76200">
                <a:solidFill>
                  <a:srgbClr val="C00000"/>
                </a:solidFill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2677164" y="3560619"/>
                <a:ext cx="1584634" cy="0"/>
              </a:xfrm>
              <a:prstGeom prst="line">
                <a:avLst/>
              </a:prstGeom>
              <a:ln w="76200">
                <a:solidFill>
                  <a:srgbClr val="C00000"/>
                </a:solidFill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4261798" y="3163785"/>
                <a:ext cx="1584634" cy="0"/>
              </a:xfrm>
              <a:prstGeom prst="line">
                <a:avLst/>
              </a:prstGeom>
              <a:ln w="76200">
                <a:solidFill>
                  <a:srgbClr val="92D050"/>
                </a:solidFill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4261798" y="3560619"/>
                <a:ext cx="1584634" cy="0"/>
              </a:xfrm>
              <a:prstGeom prst="line">
                <a:avLst/>
              </a:prstGeom>
              <a:ln w="76200">
                <a:solidFill>
                  <a:srgbClr val="92D050"/>
                </a:solidFill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</p:grpSp>
        <p:sp>
          <p:nvSpPr>
            <p:cNvPr id="17" name="Multiply 16"/>
            <p:cNvSpPr/>
            <p:nvPr/>
          </p:nvSpPr>
          <p:spPr>
            <a:xfrm>
              <a:off x="7521706" y="4710028"/>
              <a:ext cx="338447" cy="326605"/>
            </a:xfrm>
            <a:prstGeom prst="mathMultiply">
              <a:avLst/>
            </a:prstGeom>
            <a:solidFill>
              <a:srgbClr val="FF00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8" name="Multiply 17"/>
            <p:cNvSpPr/>
            <p:nvPr/>
          </p:nvSpPr>
          <p:spPr>
            <a:xfrm>
              <a:off x="8667605" y="4997413"/>
              <a:ext cx="338447" cy="326605"/>
            </a:xfrm>
            <a:prstGeom prst="mathMultiply">
              <a:avLst/>
            </a:prstGeom>
            <a:solidFill>
              <a:srgbClr val="FF00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cxnSp>
          <p:nvCxnSpPr>
            <p:cNvPr id="19" name="Straight Connector 18"/>
            <p:cNvCxnSpPr/>
            <p:nvPr/>
          </p:nvCxnSpPr>
          <p:spPr>
            <a:xfrm>
              <a:off x="7412330" y="4668026"/>
              <a:ext cx="0" cy="939904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ight Arrow 19"/>
            <p:cNvSpPr/>
            <p:nvPr/>
          </p:nvSpPr>
          <p:spPr>
            <a:xfrm flipH="1" flipV="1">
              <a:off x="7412330" y="4588861"/>
              <a:ext cx="278598" cy="1249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cxnSp>
          <p:nvCxnSpPr>
            <p:cNvPr id="21" name="Straight Connector 20"/>
            <p:cNvCxnSpPr/>
            <p:nvPr/>
          </p:nvCxnSpPr>
          <p:spPr>
            <a:xfrm>
              <a:off x="8006568" y="4668025"/>
              <a:ext cx="0" cy="939904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ight Arrow 21"/>
            <p:cNvSpPr/>
            <p:nvPr/>
          </p:nvSpPr>
          <p:spPr>
            <a:xfrm flipH="1" flipV="1">
              <a:off x="8061256" y="4945844"/>
              <a:ext cx="769705" cy="1014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3" name="Multiply 22"/>
            <p:cNvSpPr/>
            <p:nvPr/>
          </p:nvSpPr>
          <p:spPr>
            <a:xfrm>
              <a:off x="9612401" y="5288270"/>
              <a:ext cx="338447" cy="326605"/>
            </a:xfrm>
            <a:prstGeom prst="mathMultiply">
              <a:avLst/>
            </a:prstGeom>
            <a:solidFill>
              <a:srgbClr val="FF00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4" name="Right Arrow 23"/>
            <p:cNvSpPr/>
            <p:nvPr/>
          </p:nvSpPr>
          <p:spPr>
            <a:xfrm flipH="1" flipV="1">
              <a:off x="9423407" y="5236700"/>
              <a:ext cx="352348" cy="8367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cxnSp>
          <p:nvCxnSpPr>
            <p:cNvPr id="25" name="Straight Connector 24"/>
            <p:cNvCxnSpPr/>
            <p:nvPr/>
          </p:nvCxnSpPr>
          <p:spPr>
            <a:xfrm>
              <a:off x="9423406" y="4668025"/>
              <a:ext cx="0" cy="939904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7181979" y="5621786"/>
              <a:ext cx="506870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/>
                <a:t>Map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8375110" y="5621786"/>
              <a:ext cx="678455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/>
                <a:t>Shuffle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9516073" y="5623525"/>
              <a:ext cx="705899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/>
                <a:t>Reduce</a:t>
              </a: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10632330" y="463010"/>
            <a:ext cx="88248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RD record</a:t>
            </a:r>
          </a:p>
        </p:txBody>
      </p:sp>
      <p:grpSp>
        <p:nvGrpSpPr>
          <p:cNvPr id="79" name="Group 78"/>
          <p:cNvGrpSpPr/>
          <p:nvPr/>
        </p:nvGrpSpPr>
        <p:grpSpPr>
          <a:xfrm>
            <a:off x="7038692" y="1066800"/>
            <a:ext cx="4651887" cy="2697801"/>
            <a:chOff x="7038692" y="1066800"/>
            <a:chExt cx="4651887" cy="2697801"/>
          </a:xfrm>
        </p:grpSpPr>
        <p:cxnSp>
          <p:nvCxnSpPr>
            <p:cNvPr id="31" name="Straight Arrow Connector 30"/>
            <p:cNvCxnSpPr/>
            <p:nvPr/>
          </p:nvCxnSpPr>
          <p:spPr>
            <a:xfrm>
              <a:off x="8490662" y="1326799"/>
              <a:ext cx="0" cy="69666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>
              <a:off x="8869439" y="2135634"/>
              <a:ext cx="0" cy="534338"/>
            </a:xfrm>
            <a:prstGeom prst="straightConnector1">
              <a:avLst/>
            </a:prstGeom>
            <a:ln w="28575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7038692" y="1066800"/>
              <a:ext cx="1174489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 smtClean="0"/>
                <a:t>Failed Process</a:t>
              </a:r>
              <a:endParaRPr lang="en-US" sz="135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8227853" y="1066800"/>
              <a:ext cx="1283172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 smtClean="0"/>
                <a:t>Normal Process</a:t>
              </a:r>
              <a:endParaRPr lang="en-US" sz="1350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8641720" y="1703039"/>
              <a:ext cx="729687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 smtClean="0"/>
                <a:t>Err </a:t>
              </a:r>
              <a:r>
                <a:rPr lang="en-US" sz="1350" dirty="0" err="1" smtClean="0"/>
                <a:t>Hldr</a:t>
              </a:r>
              <a:endParaRPr lang="en-US" sz="1350" dirty="0"/>
            </a:p>
          </p:txBody>
        </p:sp>
        <p:cxnSp>
          <p:nvCxnSpPr>
            <p:cNvPr id="43" name="Straight Arrow Connector 42"/>
            <p:cNvCxnSpPr/>
            <p:nvPr/>
          </p:nvCxnSpPr>
          <p:spPr>
            <a:xfrm>
              <a:off x="8490662" y="2005494"/>
              <a:ext cx="378777" cy="124390"/>
            </a:xfrm>
            <a:prstGeom prst="straightConnector1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  <a:prstDash val="dash"/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8842256" y="2396016"/>
              <a:ext cx="1058303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 err="1" smtClean="0"/>
                <a:t>MPI_Abort</a:t>
              </a:r>
              <a:r>
                <a:rPr lang="en-US" sz="1350" dirty="0" smtClean="0"/>
                <a:t>()</a:t>
              </a:r>
              <a:endParaRPr lang="en-US" sz="1350" dirty="0"/>
            </a:p>
          </p:txBody>
        </p:sp>
        <p:cxnSp>
          <p:nvCxnSpPr>
            <p:cNvPr id="45" name="Straight Arrow Connector 44"/>
            <p:cNvCxnSpPr/>
            <p:nvPr/>
          </p:nvCxnSpPr>
          <p:spPr>
            <a:xfrm flipH="1">
              <a:off x="7612933" y="1874079"/>
              <a:ext cx="850844" cy="391518"/>
            </a:xfrm>
            <a:prstGeom prst="straightConnector1">
              <a:avLst/>
            </a:prstGeom>
            <a:ln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>
              <a:off x="8870056" y="2705342"/>
              <a:ext cx="1660717" cy="88999"/>
            </a:xfrm>
            <a:prstGeom prst="straightConnector1">
              <a:avLst/>
            </a:prstGeom>
            <a:ln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>
              <a:off x="8857079" y="2706832"/>
              <a:ext cx="1204138" cy="96728"/>
            </a:xfrm>
            <a:prstGeom prst="straightConnector1">
              <a:avLst/>
            </a:prstGeom>
            <a:ln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>
              <a:off x="10383461" y="3603208"/>
              <a:ext cx="858519" cy="161393"/>
            </a:xfrm>
            <a:prstGeom prst="straightConnector1">
              <a:avLst/>
            </a:prstGeom>
            <a:ln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9721838" y="1077534"/>
              <a:ext cx="1323247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 smtClean="0"/>
                <a:t>Other Processes</a:t>
              </a:r>
              <a:endParaRPr lang="en-US" sz="1350" dirty="0"/>
            </a:p>
          </p:txBody>
        </p:sp>
        <p:cxnSp>
          <p:nvCxnSpPr>
            <p:cNvPr id="53" name="Straight Arrow Connector 52"/>
            <p:cNvCxnSpPr/>
            <p:nvPr/>
          </p:nvCxnSpPr>
          <p:spPr>
            <a:xfrm>
              <a:off x="7636932" y="1388422"/>
              <a:ext cx="0" cy="40669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Multiply 53"/>
            <p:cNvSpPr/>
            <p:nvPr/>
          </p:nvSpPr>
          <p:spPr>
            <a:xfrm>
              <a:off x="7382416" y="1592460"/>
              <a:ext cx="487040" cy="405314"/>
            </a:xfrm>
            <a:prstGeom prst="mathMultiply">
              <a:avLst/>
            </a:prstGeom>
            <a:solidFill>
              <a:srgbClr val="FF00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grpSp>
          <p:nvGrpSpPr>
            <p:cNvPr id="65" name="Group 64"/>
            <p:cNvGrpSpPr/>
            <p:nvPr/>
          </p:nvGrpSpPr>
          <p:grpSpPr>
            <a:xfrm>
              <a:off x="10046148" y="1420701"/>
              <a:ext cx="378777" cy="2181577"/>
              <a:chOff x="9989554" y="1349895"/>
              <a:chExt cx="378777" cy="2181577"/>
            </a:xfrm>
          </p:grpSpPr>
          <p:cxnSp>
            <p:nvCxnSpPr>
              <p:cNvPr id="48" name="Straight Arrow Connector 47"/>
              <p:cNvCxnSpPr/>
              <p:nvPr/>
            </p:nvCxnSpPr>
            <p:spPr>
              <a:xfrm>
                <a:off x="10329652" y="2825876"/>
                <a:ext cx="0" cy="705596"/>
              </a:xfrm>
              <a:prstGeom prst="straightConnector1">
                <a:avLst/>
              </a:prstGeom>
              <a:ln w="28575">
                <a:solidFill>
                  <a:schemeClr val="accent2">
                    <a:lumMod val="75000"/>
                  </a:schemeClr>
                </a:solidFill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/>
              <p:cNvCxnSpPr/>
              <p:nvPr/>
            </p:nvCxnSpPr>
            <p:spPr>
              <a:xfrm>
                <a:off x="9990169" y="1349895"/>
                <a:ext cx="8569" cy="1387693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Arrow Connector 62"/>
              <p:cNvCxnSpPr/>
              <p:nvPr/>
            </p:nvCxnSpPr>
            <p:spPr>
              <a:xfrm>
                <a:off x="9989554" y="2701486"/>
                <a:ext cx="378777" cy="124390"/>
              </a:xfrm>
              <a:prstGeom prst="straightConnector1">
                <a:avLst/>
              </a:prstGeom>
              <a:ln>
                <a:solidFill>
                  <a:schemeClr val="accent1">
                    <a:lumMod val="60000"/>
                    <a:lumOff val="40000"/>
                  </a:schemeClr>
                </a:solidFill>
                <a:prstDash val="dash"/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6" name="TextBox 65"/>
            <p:cNvSpPr txBox="1"/>
            <p:nvPr/>
          </p:nvSpPr>
          <p:spPr>
            <a:xfrm>
              <a:off x="8857079" y="2117102"/>
              <a:ext cx="974947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 smtClean="0"/>
                <a:t>Save States</a:t>
              </a:r>
              <a:endParaRPr lang="en-US" sz="1350" dirty="0"/>
            </a:p>
          </p:txBody>
        </p:sp>
        <p:grpSp>
          <p:nvGrpSpPr>
            <p:cNvPr id="71" name="Group 70"/>
            <p:cNvGrpSpPr/>
            <p:nvPr/>
          </p:nvGrpSpPr>
          <p:grpSpPr>
            <a:xfrm>
              <a:off x="10525874" y="1455268"/>
              <a:ext cx="378777" cy="2181577"/>
              <a:chOff x="9989554" y="1349895"/>
              <a:chExt cx="378777" cy="2181577"/>
            </a:xfrm>
          </p:grpSpPr>
          <p:cxnSp>
            <p:nvCxnSpPr>
              <p:cNvPr id="72" name="Straight Arrow Connector 71"/>
              <p:cNvCxnSpPr/>
              <p:nvPr/>
            </p:nvCxnSpPr>
            <p:spPr>
              <a:xfrm>
                <a:off x="10329652" y="2825876"/>
                <a:ext cx="0" cy="705596"/>
              </a:xfrm>
              <a:prstGeom prst="straightConnector1">
                <a:avLst/>
              </a:prstGeom>
              <a:ln w="28575">
                <a:solidFill>
                  <a:schemeClr val="accent2">
                    <a:lumMod val="75000"/>
                  </a:schemeClr>
                </a:solidFill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Arrow Connector 72"/>
              <p:cNvCxnSpPr/>
              <p:nvPr/>
            </p:nvCxnSpPr>
            <p:spPr>
              <a:xfrm>
                <a:off x="9990169" y="1349895"/>
                <a:ext cx="8569" cy="1387693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/>
              <p:cNvCxnSpPr/>
              <p:nvPr/>
            </p:nvCxnSpPr>
            <p:spPr>
              <a:xfrm>
                <a:off x="9989554" y="2701486"/>
                <a:ext cx="378777" cy="124390"/>
              </a:xfrm>
              <a:prstGeom prst="straightConnector1">
                <a:avLst/>
              </a:prstGeom>
              <a:ln>
                <a:solidFill>
                  <a:schemeClr val="accent1">
                    <a:lumMod val="60000"/>
                    <a:lumOff val="40000"/>
                  </a:schemeClr>
                </a:solidFill>
                <a:prstDash val="dash"/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8" name="Straight Arrow Connector 77"/>
            <p:cNvCxnSpPr/>
            <p:nvPr/>
          </p:nvCxnSpPr>
          <p:spPr>
            <a:xfrm>
              <a:off x="10832060" y="3602278"/>
              <a:ext cx="858519" cy="161393"/>
            </a:xfrm>
            <a:prstGeom prst="straightConnector1">
              <a:avLst/>
            </a:prstGeom>
            <a:ln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40813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to Write Checkpoint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 smtClean="0"/>
              <a:t>Write to GPFS</a:t>
            </a:r>
          </a:p>
          <a:p>
            <a:pPr lvl="1"/>
            <a:r>
              <a:rPr lang="en-US" dirty="0" smtClean="0"/>
              <a:t>Performance</a:t>
            </a:r>
            <a:r>
              <a:rPr lang="en-US" baseline="0" dirty="0" smtClean="0"/>
              <a:t> issue due to small I/O</a:t>
            </a:r>
          </a:p>
          <a:p>
            <a:pPr lvl="1"/>
            <a:r>
              <a:rPr lang="en-US" baseline="0" dirty="0" smtClean="0"/>
              <a:t>Interferences on shared hardware</a:t>
            </a:r>
            <a:endParaRPr lang="en-US" dirty="0" smtClean="0"/>
          </a:p>
          <a:p>
            <a:r>
              <a:rPr lang="en-US" b="1" i="1" dirty="0" smtClean="0"/>
              <a:t>Write to Node Local Disk</a:t>
            </a:r>
          </a:p>
          <a:p>
            <a:pPr lvl="1"/>
            <a:r>
              <a:rPr lang="en-US" dirty="0" smtClean="0"/>
              <a:t>Fast,</a:t>
            </a:r>
            <a:r>
              <a:rPr lang="en-US" baseline="0" dirty="0" smtClean="0"/>
              <a:t> no interferences</a:t>
            </a:r>
          </a:p>
          <a:p>
            <a:pPr lvl="1"/>
            <a:r>
              <a:rPr lang="en-US" baseline="0" dirty="0" smtClean="0"/>
              <a:t>Global availability in recovery?</a:t>
            </a:r>
            <a:endParaRPr lang="en-US" dirty="0" smtClean="0"/>
          </a:p>
          <a:p>
            <a:r>
              <a:rPr lang="en-US" b="1" i="1" dirty="0" smtClean="0"/>
              <a:t>Background Data Copier</a:t>
            </a:r>
          </a:p>
          <a:p>
            <a:pPr lvl="1"/>
            <a:r>
              <a:rPr lang="en-US" dirty="0" smtClean="0"/>
              <a:t>Write local</a:t>
            </a:r>
          </a:p>
          <a:p>
            <a:pPr lvl="1"/>
            <a:r>
              <a:rPr lang="en-US" dirty="0" smtClean="0"/>
              <a:t>Sync to GPFS in background</a:t>
            </a:r>
          </a:p>
          <a:p>
            <a:pPr lvl="1"/>
            <a:r>
              <a:rPr lang="en-US" dirty="0" smtClean="0"/>
              <a:t>Overlapping I/O w/ computation</a:t>
            </a:r>
            <a:endParaRPr lang="en-US" dirty="0"/>
          </a:p>
        </p:txBody>
      </p:sp>
      <p:graphicFrame>
        <p:nvGraphicFramePr>
          <p:cNvPr id="6" name="Chart 5"/>
          <p:cNvGraphicFramePr/>
          <p:nvPr>
            <p:extLst/>
          </p:nvPr>
        </p:nvGraphicFramePr>
        <p:xfrm>
          <a:off x="6298019" y="1845734"/>
          <a:ext cx="3930502" cy="29389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083226" y="4869712"/>
            <a:ext cx="18075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bg2">
                    <a:lumMod val="50000"/>
                  </a:schemeClr>
                </a:solidFill>
              </a:rPr>
              <a:t>Wordcount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 100GB, 256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</a:rPr>
              <a:t>procs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</a:rPr>
              <a:t>ppn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=8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FT-MRMPI for HPC Clusters, SC15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9421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Recover Point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 smtClean="0"/>
              <a:t>Recover to</a:t>
            </a:r>
            <a:r>
              <a:rPr lang="en-US" b="1" i="1" baseline="0" dirty="0" smtClean="0"/>
              <a:t> Last File (</a:t>
            </a:r>
            <a:r>
              <a:rPr lang="en-US" b="1" i="1" baseline="0" dirty="0" err="1" smtClean="0"/>
              <a:t>ft</a:t>
            </a:r>
            <a:r>
              <a:rPr lang="en-US" b="1" i="1" baseline="0" dirty="0" smtClean="0"/>
              <a:t>-file)</a:t>
            </a:r>
          </a:p>
          <a:p>
            <a:pPr lvl="1"/>
            <a:r>
              <a:rPr lang="en-US" baseline="0" dirty="0" smtClean="0"/>
              <a:t>Less frequent checkpoint</a:t>
            </a:r>
          </a:p>
          <a:p>
            <a:pPr lvl="1"/>
            <a:r>
              <a:rPr lang="en-US" baseline="0" dirty="0" smtClean="0"/>
              <a:t>Need reprocess when recover, lost some work</a:t>
            </a:r>
          </a:p>
          <a:p>
            <a:r>
              <a:rPr lang="en-US" b="1" i="1" baseline="0" dirty="0" smtClean="0"/>
              <a:t>Recover to Last Record (</a:t>
            </a:r>
            <a:r>
              <a:rPr lang="en-US" b="1" i="1" baseline="0" dirty="0" err="1" smtClean="0"/>
              <a:t>ft</a:t>
            </a:r>
            <a:r>
              <a:rPr lang="en-US" b="1" i="1" baseline="0" dirty="0" smtClean="0"/>
              <a:t>-rec)</a:t>
            </a:r>
          </a:p>
          <a:p>
            <a:pPr lvl="1"/>
            <a:r>
              <a:rPr lang="en-US" baseline="0" dirty="0" smtClean="0"/>
              <a:t>Require fine grained checkpoint</a:t>
            </a:r>
          </a:p>
          <a:p>
            <a:pPr lvl="1"/>
            <a:r>
              <a:rPr lang="en-US" baseline="0" dirty="0" smtClean="0"/>
              <a:t>Skipping records than reprocessing</a:t>
            </a:r>
          </a:p>
          <a:p>
            <a:pPr marL="0" indent="0">
              <a:buNone/>
            </a:pPr>
            <a:endParaRPr lang="en-US" baseline="0" dirty="0" smtClean="0"/>
          </a:p>
        </p:txBody>
      </p:sp>
      <p:graphicFrame>
        <p:nvGraphicFramePr>
          <p:cNvPr id="4" name="Chart 3"/>
          <p:cNvGraphicFramePr/>
          <p:nvPr>
            <p:extLst/>
          </p:nvPr>
        </p:nvGraphicFramePr>
        <p:xfrm>
          <a:off x="2346960" y="3880883"/>
          <a:ext cx="3332493" cy="23247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/>
          <p:nvPr>
            <p:extLst/>
          </p:nvPr>
        </p:nvGraphicFramePr>
        <p:xfrm>
          <a:off x="6784281" y="3937590"/>
          <a:ext cx="3332493" cy="23247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331536" y="5977467"/>
            <a:ext cx="1204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wordcount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992141" y="6004614"/>
            <a:ext cx="1051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pagerank</a:t>
            </a:r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FT-MRMPI for HPC Clusters, SC15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400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Drawbacks of Checkpoint-Restart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/>
              <a:t>Checkpoint-Restart works, but not perfect</a:t>
            </a:r>
          </a:p>
          <a:p>
            <a:pPr lvl="1"/>
            <a:r>
              <a:rPr lang="en-US" dirty="0" smtClean="0"/>
              <a:t>Large Overhead due to Read/Write Checkpoints</a:t>
            </a:r>
          </a:p>
          <a:p>
            <a:pPr lvl="1"/>
            <a:r>
              <a:rPr lang="en-US" dirty="0" smtClean="0"/>
              <a:t>Requires Human </a:t>
            </a:r>
            <a:r>
              <a:rPr lang="en-US" dirty="0"/>
              <a:t>intervention</a:t>
            </a:r>
          </a:p>
          <a:p>
            <a:pPr lvl="1"/>
            <a:r>
              <a:rPr lang="en-US" dirty="0" smtClean="0"/>
              <a:t>Failure in Recovery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FT-MRMPI for HPC Clusters, SC15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82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Fault Tolerance Model: Detect-Resume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43000"/>
            <a:ext cx="6851900" cy="5181600"/>
          </a:xfrm>
        </p:spPr>
        <p:txBody>
          <a:bodyPr>
            <a:normAutofit/>
          </a:bodyPr>
          <a:lstStyle/>
          <a:p>
            <a:r>
              <a:rPr lang="en-US" b="1" i="1" dirty="0" smtClean="0"/>
              <a:t>Detect</a:t>
            </a:r>
            <a:endParaRPr lang="en-US" b="1" i="1" baseline="0" dirty="0" smtClean="0"/>
          </a:p>
          <a:p>
            <a:pPr lvl="1"/>
            <a:r>
              <a:rPr lang="en-US" baseline="0" dirty="0" smtClean="0"/>
              <a:t>Global knowledge of failure</a:t>
            </a:r>
          </a:p>
          <a:p>
            <a:pPr lvl="1"/>
            <a:r>
              <a:rPr lang="en-US" baseline="0" dirty="0" smtClean="0"/>
              <a:t>Identify failed processes by comparing groups</a:t>
            </a:r>
          </a:p>
          <a:p>
            <a:r>
              <a:rPr lang="en-US" b="1" i="1" baseline="0" dirty="0" smtClean="0"/>
              <a:t>Resume</a:t>
            </a:r>
          </a:p>
          <a:p>
            <a:pPr lvl="1"/>
            <a:r>
              <a:rPr lang="en-US" baseline="0" dirty="0" smtClean="0"/>
              <a:t>Fix COMM by excluding failed processes</a:t>
            </a:r>
          </a:p>
          <a:p>
            <a:pPr lvl="1"/>
            <a:r>
              <a:rPr lang="en-US" dirty="0" smtClean="0"/>
              <a:t>Balanced distribution of </a:t>
            </a:r>
            <a:r>
              <a:rPr lang="en-US" baseline="0" dirty="0" smtClean="0"/>
              <a:t>affected tasks</a:t>
            </a:r>
          </a:p>
          <a:p>
            <a:pPr lvl="1"/>
            <a:r>
              <a:rPr lang="en-US" dirty="0" smtClean="0"/>
              <a:t>Work-Conserving vs. Non-Work-Conserving</a:t>
            </a:r>
            <a:endParaRPr lang="en-US" baseline="0" dirty="0" smtClean="0"/>
          </a:p>
          <a:p>
            <a:r>
              <a:rPr lang="en-US" b="1" i="1" baseline="0" dirty="0" smtClean="0"/>
              <a:t>User Level Failure Mitigation (ULFM)</a:t>
            </a:r>
          </a:p>
          <a:p>
            <a:pPr lvl="1"/>
            <a:r>
              <a:rPr lang="en-US" baseline="0" dirty="0" err="1" smtClean="0"/>
              <a:t>MPIX_Comm_revoke</a:t>
            </a:r>
            <a:r>
              <a:rPr lang="en-US" baseline="0" dirty="0" smtClean="0"/>
              <a:t>()</a:t>
            </a:r>
          </a:p>
          <a:p>
            <a:pPr lvl="1"/>
            <a:r>
              <a:rPr lang="en-US" baseline="0" dirty="0" err="1" smtClean="0"/>
              <a:t>MPIX_Comm_shrink</a:t>
            </a:r>
            <a:r>
              <a:rPr lang="en-US" baseline="0" dirty="0" smtClean="0"/>
              <a:t>()</a:t>
            </a:r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7460239" y="4839077"/>
            <a:ext cx="1188475" cy="10997"/>
          </a:xfrm>
          <a:prstGeom prst="line">
            <a:avLst/>
          </a:prstGeom>
          <a:ln w="762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9242950" y="4839075"/>
            <a:ext cx="1188476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0431426" y="4839075"/>
            <a:ext cx="1024073" cy="0"/>
          </a:xfrm>
          <a:prstGeom prst="line">
            <a:avLst/>
          </a:prstGeom>
          <a:ln w="76200">
            <a:solidFill>
              <a:srgbClr val="92D05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7460239" y="5122988"/>
            <a:ext cx="1328261" cy="0"/>
          </a:xfrm>
          <a:prstGeom prst="line">
            <a:avLst/>
          </a:prstGeom>
          <a:ln w="762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7460237" y="5410200"/>
            <a:ext cx="1188476" cy="0"/>
          </a:xfrm>
          <a:prstGeom prst="line">
            <a:avLst/>
          </a:prstGeom>
          <a:ln w="762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9242950" y="5122988"/>
            <a:ext cx="1404828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9242950" y="5410200"/>
            <a:ext cx="1404828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0605868" y="5122988"/>
            <a:ext cx="1093470" cy="0"/>
          </a:xfrm>
          <a:prstGeom prst="line">
            <a:avLst/>
          </a:prstGeom>
          <a:ln w="76200">
            <a:solidFill>
              <a:srgbClr val="92D05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0605868" y="5410200"/>
            <a:ext cx="1093470" cy="0"/>
          </a:xfrm>
          <a:prstGeom prst="line">
            <a:avLst/>
          </a:prstGeom>
          <a:ln w="76200">
            <a:solidFill>
              <a:srgbClr val="92D05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9242950" y="4630300"/>
            <a:ext cx="0" cy="93990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8418361" y="5477927"/>
            <a:ext cx="50687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Map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611492" y="5477927"/>
            <a:ext cx="67845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Shuffle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0752455" y="5479665"/>
            <a:ext cx="70589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Reduce</a:t>
            </a:r>
          </a:p>
        </p:txBody>
      </p:sp>
      <p:cxnSp>
        <p:nvCxnSpPr>
          <p:cNvPr id="28" name="Straight Connector 27"/>
          <p:cNvCxnSpPr/>
          <p:nvPr/>
        </p:nvCxnSpPr>
        <p:spPr>
          <a:xfrm>
            <a:off x="8679913" y="5410200"/>
            <a:ext cx="537210" cy="0"/>
          </a:xfrm>
          <a:prstGeom prst="line">
            <a:avLst/>
          </a:prstGeom>
          <a:ln w="762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8054474" y="4768157"/>
            <a:ext cx="3481034" cy="16383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8054474" y="4839076"/>
            <a:ext cx="654014" cy="571125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Multiply 14"/>
          <p:cNvSpPr/>
          <p:nvPr/>
        </p:nvSpPr>
        <p:spPr>
          <a:xfrm>
            <a:off x="7885253" y="4672476"/>
            <a:ext cx="338447" cy="326605"/>
          </a:xfrm>
          <a:prstGeom prst="mathMultiply">
            <a:avLst/>
          </a:prstGeom>
          <a:solidFill>
            <a:srgbClr val="FF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FT-MRMPI for HPC Clusters, SC15</a:t>
            </a:r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14</a:t>
            </a:fld>
            <a:endParaRPr lang="en-US" dirty="0"/>
          </a:p>
        </p:txBody>
      </p:sp>
      <p:grpSp>
        <p:nvGrpSpPr>
          <p:cNvPr id="85" name="Group 84"/>
          <p:cNvGrpSpPr/>
          <p:nvPr/>
        </p:nvGrpSpPr>
        <p:grpSpPr>
          <a:xfrm>
            <a:off x="7038692" y="1066800"/>
            <a:ext cx="4006393" cy="3331922"/>
            <a:chOff x="7038692" y="1066800"/>
            <a:chExt cx="4006393" cy="3331922"/>
          </a:xfrm>
        </p:grpSpPr>
        <p:cxnSp>
          <p:nvCxnSpPr>
            <p:cNvPr id="36" name="Straight Arrow Connector 35"/>
            <p:cNvCxnSpPr/>
            <p:nvPr/>
          </p:nvCxnSpPr>
          <p:spPr>
            <a:xfrm>
              <a:off x="8490662" y="1326799"/>
              <a:ext cx="0" cy="69666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>
              <a:off x="8869439" y="2135634"/>
              <a:ext cx="8555" cy="1327010"/>
            </a:xfrm>
            <a:prstGeom prst="straightConnector1">
              <a:avLst/>
            </a:prstGeom>
            <a:ln w="28575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7038692" y="1066800"/>
              <a:ext cx="1174489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 smtClean="0"/>
                <a:t>Failed Process</a:t>
              </a:r>
              <a:endParaRPr lang="en-US" sz="135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8227853" y="1066800"/>
              <a:ext cx="1283172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 smtClean="0"/>
                <a:t>Normal Process</a:t>
              </a:r>
              <a:endParaRPr lang="en-US" sz="1350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8641720" y="1703039"/>
              <a:ext cx="729687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 smtClean="0"/>
                <a:t>Err </a:t>
              </a:r>
              <a:r>
                <a:rPr lang="en-US" sz="1350" dirty="0" err="1" smtClean="0"/>
                <a:t>Hldr</a:t>
              </a:r>
              <a:endParaRPr lang="en-US" sz="1350" dirty="0"/>
            </a:p>
          </p:txBody>
        </p:sp>
        <p:cxnSp>
          <p:nvCxnSpPr>
            <p:cNvPr id="41" name="Straight Arrow Connector 40"/>
            <p:cNvCxnSpPr/>
            <p:nvPr/>
          </p:nvCxnSpPr>
          <p:spPr>
            <a:xfrm>
              <a:off x="8490662" y="2005494"/>
              <a:ext cx="378777" cy="124390"/>
            </a:xfrm>
            <a:prstGeom prst="straightConnector1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  <a:prstDash val="dash"/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8871588" y="2458559"/>
              <a:ext cx="732893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smtClean="0"/>
                <a:t>Shrink()</a:t>
              </a:r>
              <a:endParaRPr lang="en-US" sz="1350" dirty="0"/>
            </a:p>
          </p:txBody>
        </p:sp>
        <p:cxnSp>
          <p:nvCxnSpPr>
            <p:cNvPr id="45" name="Straight Arrow Connector 44"/>
            <p:cNvCxnSpPr/>
            <p:nvPr/>
          </p:nvCxnSpPr>
          <p:spPr>
            <a:xfrm flipH="1">
              <a:off x="7627979" y="1897516"/>
              <a:ext cx="850844" cy="391518"/>
            </a:xfrm>
            <a:prstGeom prst="straightConnector1">
              <a:avLst/>
            </a:prstGeom>
            <a:ln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 flipV="1">
              <a:off x="8857079" y="2381172"/>
              <a:ext cx="1186499" cy="9215"/>
            </a:xfrm>
            <a:prstGeom prst="straightConnector1">
              <a:avLst/>
            </a:prstGeom>
            <a:ln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>
              <a:off x="8869439" y="2779923"/>
              <a:ext cx="1514022" cy="14253"/>
            </a:xfrm>
            <a:prstGeom prst="straightConnector1">
              <a:avLst/>
            </a:prstGeom>
            <a:ln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 flipH="1">
              <a:off x="8845761" y="3340863"/>
              <a:ext cx="1517440" cy="0"/>
            </a:xfrm>
            <a:prstGeom prst="straightConnector1">
              <a:avLst/>
            </a:prstGeom>
            <a:ln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9721838" y="1077534"/>
              <a:ext cx="1323247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 smtClean="0"/>
                <a:t>Other Processes</a:t>
              </a:r>
              <a:endParaRPr lang="en-US" sz="1350" dirty="0"/>
            </a:p>
          </p:txBody>
        </p:sp>
        <p:cxnSp>
          <p:nvCxnSpPr>
            <p:cNvPr id="50" name="Straight Arrow Connector 49"/>
            <p:cNvCxnSpPr/>
            <p:nvPr/>
          </p:nvCxnSpPr>
          <p:spPr>
            <a:xfrm>
              <a:off x="7636932" y="1388422"/>
              <a:ext cx="0" cy="40669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Multiply 50"/>
            <p:cNvSpPr/>
            <p:nvPr/>
          </p:nvSpPr>
          <p:spPr>
            <a:xfrm>
              <a:off x="7382416" y="1592460"/>
              <a:ext cx="487040" cy="405314"/>
            </a:xfrm>
            <a:prstGeom prst="mathMultiply">
              <a:avLst/>
            </a:prstGeom>
            <a:solidFill>
              <a:srgbClr val="FF00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cxnSp>
          <p:nvCxnSpPr>
            <p:cNvPr id="59" name="Straight Arrow Connector 58"/>
            <p:cNvCxnSpPr/>
            <p:nvPr/>
          </p:nvCxnSpPr>
          <p:spPr>
            <a:xfrm flipH="1">
              <a:off x="10383461" y="2499438"/>
              <a:ext cx="215" cy="1102840"/>
            </a:xfrm>
            <a:prstGeom prst="straightConnector1">
              <a:avLst/>
            </a:prstGeom>
            <a:ln w="28575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/>
            <p:nvPr/>
          </p:nvCxnSpPr>
          <p:spPr>
            <a:xfrm>
              <a:off x="10046763" y="1420701"/>
              <a:ext cx="0" cy="96047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>
              <a:off x="10043578" y="2375048"/>
              <a:ext cx="378777" cy="124390"/>
            </a:xfrm>
            <a:prstGeom prst="straightConnector1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  <a:prstDash val="dash"/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8857079" y="2117102"/>
              <a:ext cx="795924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 smtClean="0"/>
                <a:t>Revoke()</a:t>
              </a:r>
              <a:endParaRPr lang="en-US" sz="1350" dirty="0"/>
            </a:p>
          </p:txBody>
        </p:sp>
        <p:cxnSp>
          <p:nvCxnSpPr>
            <p:cNvPr id="55" name="Straight Arrow Connector 54"/>
            <p:cNvCxnSpPr/>
            <p:nvPr/>
          </p:nvCxnSpPr>
          <p:spPr>
            <a:xfrm>
              <a:off x="8877994" y="3215312"/>
              <a:ext cx="1485206" cy="0"/>
            </a:xfrm>
            <a:prstGeom prst="straightConnector1">
              <a:avLst/>
            </a:prstGeom>
            <a:ln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/>
            <p:nvPr/>
          </p:nvCxnSpPr>
          <p:spPr>
            <a:xfrm>
              <a:off x="10043578" y="3733800"/>
              <a:ext cx="0" cy="66492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/>
            <p:nvPr/>
          </p:nvCxnSpPr>
          <p:spPr>
            <a:xfrm>
              <a:off x="8509919" y="3602278"/>
              <a:ext cx="0" cy="66492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/>
            <p:nvPr/>
          </p:nvCxnSpPr>
          <p:spPr>
            <a:xfrm flipH="1">
              <a:off x="8509919" y="3462644"/>
              <a:ext cx="347160" cy="106724"/>
            </a:xfrm>
            <a:prstGeom prst="straightConnector1">
              <a:avLst/>
            </a:prstGeom>
            <a:ln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/>
            <p:nvPr/>
          </p:nvCxnSpPr>
          <p:spPr>
            <a:xfrm flipH="1">
              <a:off x="10015387" y="3591553"/>
              <a:ext cx="347160" cy="106724"/>
            </a:xfrm>
            <a:prstGeom prst="straightConnector1">
              <a:avLst/>
            </a:prstGeom>
            <a:ln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4665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1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LCRC Fusion Cluster</a:t>
            </a:r>
            <a:r>
              <a:rPr lang="en-US" baseline="30000" dirty="0" smtClean="0"/>
              <a:t>[1]</a:t>
            </a:r>
          </a:p>
          <a:p>
            <a:pPr lvl="1"/>
            <a:r>
              <a:rPr lang="en-US" dirty="0" smtClean="0"/>
              <a:t>256 nodes</a:t>
            </a:r>
          </a:p>
          <a:p>
            <a:pPr lvl="1"/>
            <a:r>
              <a:rPr lang="en-US" dirty="0" smtClean="0"/>
              <a:t>CPU: 2-way </a:t>
            </a:r>
            <a:r>
              <a:rPr lang="en-US" dirty="0"/>
              <a:t>8-core Intel Xeon </a:t>
            </a:r>
            <a:r>
              <a:rPr lang="en-US" dirty="0" smtClean="0"/>
              <a:t>X5550</a:t>
            </a:r>
          </a:p>
          <a:p>
            <a:pPr lvl="1"/>
            <a:r>
              <a:rPr lang="en-US" dirty="0" smtClean="0"/>
              <a:t>Memory: 36GB</a:t>
            </a:r>
          </a:p>
          <a:p>
            <a:pPr lvl="1"/>
            <a:r>
              <a:rPr lang="en-US" dirty="0" smtClean="0"/>
              <a:t>Local Disk: 250 GB</a:t>
            </a:r>
          </a:p>
          <a:p>
            <a:pPr lvl="1"/>
            <a:r>
              <a:rPr lang="en-US" dirty="0" smtClean="0"/>
              <a:t>Network: </a:t>
            </a:r>
            <a:r>
              <a:rPr lang="en-US" dirty="0" err="1" smtClean="0"/>
              <a:t>Mellanox</a:t>
            </a:r>
            <a:r>
              <a:rPr lang="en-US" dirty="0" smtClean="0"/>
              <a:t> </a:t>
            </a:r>
            <a:r>
              <a:rPr lang="en-US" dirty="0" err="1" smtClean="0"/>
              <a:t>Infiniband</a:t>
            </a:r>
            <a:r>
              <a:rPr lang="en-US" dirty="0" smtClean="0"/>
              <a:t> </a:t>
            </a:r>
            <a:r>
              <a:rPr lang="en-US" dirty="0" smtClean="0"/>
              <a:t>QDR</a:t>
            </a:r>
            <a:endParaRPr lang="en-US" baseline="30000" dirty="0" smtClean="0"/>
          </a:p>
          <a:p>
            <a:r>
              <a:rPr lang="en-US" dirty="0" smtClean="0"/>
              <a:t>Benchmarks</a:t>
            </a:r>
          </a:p>
          <a:p>
            <a:pPr lvl="1"/>
            <a:r>
              <a:rPr lang="en-US" dirty="0" err="1" smtClean="0"/>
              <a:t>Wordcount</a:t>
            </a:r>
            <a:r>
              <a:rPr lang="en-US" dirty="0" smtClean="0"/>
              <a:t>, BFS, </a:t>
            </a:r>
            <a:r>
              <a:rPr lang="en-US" dirty="0" err="1" smtClean="0"/>
              <a:t>Pagerank</a:t>
            </a:r>
            <a:endParaRPr lang="en-US" dirty="0" smtClean="0"/>
          </a:p>
          <a:p>
            <a:pPr lvl="1"/>
            <a:r>
              <a:rPr lang="en-US" dirty="0" err="1" smtClean="0"/>
              <a:t>mrmpiBLAST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914400" y="6121828"/>
            <a:ext cx="167866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[1] </a:t>
            </a:r>
            <a:r>
              <a:rPr lang="en-US" sz="1050" dirty="0">
                <a:hlinkClick r:id="rId2"/>
              </a:rPr>
              <a:t>http://</a:t>
            </a:r>
            <a:r>
              <a:rPr lang="en-US" sz="1050" dirty="0" smtClean="0">
                <a:hlinkClick r:id="rId2"/>
              </a:rPr>
              <a:t>www.lcrc.anl.gov</a:t>
            </a:r>
            <a:endParaRPr lang="en-US" sz="105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FT-MRMPI for HPC Clusters, SC15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35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10%-13% overhead </a:t>
            </a:r>
            <a:r>
              <a:rPr lang="en-US" dirty="0" smtClean="0"/>
              <a:t>of </a:t>
            </a:r>
            <a:r>
              <a:rPr lang="en-US" dirty="0" err="1" smtClean="0"/>
              <a:t>checkpointing</a:t>
            </a:r>
            <a:endParaRPr lang="en-US" dirty="0" smtClean="0"/>
          </a:p>
          <a:p>
            <a:r>
              <a:rPr lang="en-US" dirty="0" smtClean="0"/>
              <a:t>Up to </a:t>
            </a:r>
            <a:r>
              <a:rPr lang="en-US" dirty="0" smtClean="0">
                <a:solidFill>
                  <a:srgbClr val="00B050"/>
                </a:solidFill>
              </a:rPr>
              <a:t>39% shorter </a:t>
            </a:r>
            <a:r>
              <a:rPr lang="en-US" dirty="0" smtClean="0"/>
              <a:t>completion time with failure</a:t>
            </a:r>
            <a:endParaRPr lang="en-US" dirty="0"/>
          </a:p>
        </p:txBody>
      </p:sp>
      <p:graphicFrame>
        <p:nvGraphicFramePr>
          <p:cNvPr id="9" name="Chart 8"/>
          <p:cNvGraphicFramePr/>
          <p:nvPr>
            <p:extLst>
              <p:ext uri="{D42A27DB-BD31-4B8C-83A1-F6EECF244321}">
                <p14:modId xmlns:p14="http://schemas.microsoft.com/office/powerpoint/2010/main" val="1763701473"/>
              </p:ext>
            </p:extLst>
          </p:nvPr>
        </p:nvGraphicFramePr>
        <p:xfrm>
          <a:off x="685801" y="2286000"/>
          <a:ext cx="5410202" cy="38861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Chart 7"/>
          <p:cNvGraphicFramePr/>
          <p:nvPr>
            <p:extLst>
              <p:ext uri="{D42A27DB-BD31-4B8C-83A1-F6EECF244321}">
                <p14:modId xmlns:p14="http://schemas.microsoft.com/office/powerpoint/2010/main" val="232748747"/>
              </p:ext>
            </p:extLst>
          </p:nvPr>
        </p:nvGraphicFramePr>
        <p:xfrm>
          <a:off x="5907159" y="2140074"/>
          <a:ext cx="5903841" cy="40446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FT-MRMPI for HPC Clusters, SC15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732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Checkpoint Overhead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Factors</a:t>
            </a:r>
          </a:p>
          <a:p>
            <a:pPr lvl="1"/>
            <a:r>
              <a:rPr lang="en-US" dirty="0" smtClean="0"/>
              <a:t>Granularity: number of records per checkpoint</a:t>
            </a:r>
          </a:p>
          <a:p>
            <a:pPr lvl="1"/>
            <a:r>
              <a:rPr lang="en-US" dirty="0" smtClean="0"/>
              <a:t>Size of records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FT-MRMPI for HPC Clusters, SC15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17</a:t>
            </a:fld>
            <a:endParaRPr lang="en-US" dirty="0"/>
          </a:p>
        </p:txBody>
      </p:sp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1553476199"/>
              </p:ext>
            </p:extLst>
          </p:nvPr>
        </p:nvGraphicFramePr>
        <p:xfrm>
          <a:off x="2032000" y="2590800"/>
          <a:ext cx="8128000" cy="3733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88923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Decomposition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 smtClean="0"/>
              <a:t>Performance with failure and recovery</a:t>
            </a:r>
          </a:p>
          <a:p>
            <a:pPr lvl="1"/>
            <a:r>
              <a:rPr lang="en-US" dirty="0" err="1" smtClean="0"/>
              <a:t>Wordcount</a:t>
            </a:r>
            <a:r>
              <a:rPr lang="en-US" dirty="0" smtClean="0"/>
              <a:t>,</a:t>
            </a:r>
            <a:r>
              <a:rPr lang="en-US" baseline="0" dirty="0" smtClean="0"/>
              <a:t> </a:t>
            </a:r>
            <a:r>
              <a:rPr lang="en-US" dirty="0" smtClean="0"/>
              <a:t>All</a:t>
            </a:r>
            <a:r>
              <a:rPr lang="en-US" baseline="0" dirty="0" smtClean="0"/>
              <a:t> processes together</a:t>
            </a:r>
          </a:p>
          <a:p>
            <a:pPr lvl="1"/>
            <a:r>
              <a:rPr lang="en-US" baseline="0" dirty="0" smtClean="0"/>
              <a:t>Detect-Recover has less data</a:t>
            </a:r>
            <a:r>
              <a:rPr lang="en-US" dirty="0" smtClean="0"/>
              <a:t> that needed to be recovered</a:t>
            </a:r>
            <a:r>
              <a:rPr lang="en-US" baseline="0" dirty="0" smtClean="0"/>
              <a:t> </a:t>
            </a:r>
            <a:endParaRPr lang="en-US" dirty="0" smtClean="0"/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74666512"/>
              </p:ext>
            </p:extLst>
          </p:nvPr>
        </p:nvGraphicFramePr>
        <p:xfrm>
          <a:off x="1295400" y="2743200"/>
          <a:ext cx="4728251" cy="33340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28207449"/>
              </p:ext>
            </p:extLst>
          </p:nvPr>
        </p:nvGraphicFramePr>
        <p:xfrm>
          <a:off x="6203770" y="2743200"/>
          <a:ext cx="4845230" cy="3352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FT-MRMPI for HPC Clusters, SC15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29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Continuous Failures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Pagerank</a:t>
            </a:r>
            <a:endParaRPr lang="en-US" dirty="0" smtClean="0"/>
          </a:p>
          <a:p>
            <a:pPr lvl="1"/>
            <a:r>
              <a:rPr lang="en-US" dirty="0" smtClean="0"/>
              <a:t>256 processes, randomly kill 1 process every 5 </a:t>
            </a:r>
            <a:r>
              <a:rPr lang="en-US" dirty="0" err="1" smtClean="0"/>
              <a:t>secs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FT-MRMPI for HPC Clusters, SC15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19</a:t>
            </a:fld>
            <a:endParaRPr lang="en-US" dirty="0"/>
          </a:p>
        </p:txBody>
      </p:sp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192989350"/>
              </p:ext>
            </p:extLst>
          </p:nvPr>
        </p:nvGraphicFramePr>
        <p:xfrm>
          <a:off x="2032000" y="2349176"/>
          <a:ext cx="8128000" cy="42333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69962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</a:p>
          <a:p>
            <a:r>
              <a:rPr lang="en-US" dirty="0" smtClean="0"/>
              <a:t>Backgrounds</a:t>
            </a:r>
          </a:p>
          <a:p>
            <a:r>
              <a:rPr lang="en-US" dirty="0" smtClean="0"/>
              <a:t>Challenges</a:t>
            </a:r>
          </a:p>
          <a:p>
            <a:r>
              <a:rPr lang="en-US" dirty="0" smtClean="0"/>
              <a:t>FT-MRMPI</a:t>
            </a:r>
          </a:p>
          <a:p>
            <a:pPr lvl="1"/>
            <a:r>
              <a:rPr lang="en-US" dirty="0" smtClean="0"/>
              <a:t>Design</a:t>
            </a:r>
          </a:p>
          <a:p>
            <a:pPr lvl="1"/>
            <a:r>
              <a:rPr lang="en-US" dirty="0" smtClean="0"/>
              <a:t>Checkpoint-Restart</a:t>
            </a:r>
          </a:p>
          <a:p>
            <a:pPr lvl="1"/>
            <a:r>
              <a:rPr lang="en-US" dirty="0" smtClean="0"/>
              <a:t>Detect-Resume</a:t>
            </a:r>
          </a:p>
          <a:p>
            <a:r>
              <a:rPr lang="en-US" dirty="0" smtClean="0"/>
              <a:t>Evaluation</a:t>
            </a:r>
          </a:p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FT-MRMPI for HPC Clusters, SC15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077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/>
              <a:t>First </a:t>
            </a:r>
            <a:r>
              <a:rPr lang="en-US" b="1" i="1"/>
              <a:t>Fault </a:t>
            </a:r>
            <a:r>
              <a:rPr lang="en-US" b="1" i="1" smtClean="0"/>
              <a:t>Tolerant </a:t>
            </a:r>
            <a:r>
              <a:rPr lang="en-US" b="1" i="1" dirty="0" err="1"/>
              <a:t>MapReduce</a:t>
            </a:r>
            <a:r>
              <a:rPr lang="en-US" b="1" i="1" dirty="0"/>
              <a:t> Implementation in MPI</a:t>
            </a:r>
          </a:p>
          <a:p>
            <a:pPr lvl="1"/>
            <a:r>
              <a:rPr lang="en-US" dirty="0"/>
              <a:t>Redesign MR-MPI to provide fault tolerance</a:t>
            </a:r>
          </a:p>
          <a:p>
            <a:pPr lvl="1"/>
            <a:r>
              <a:rPr lang="en-US" dirty="0" smtClean="0"/>
              <a:t>Highly extensible while providing the essential features for FT</a:t>
            </a:r>
            <a:endParaRPr lang="en-US" dirty="0"/>
          </a:p>
          <a:p>
            <a:r>
              <a:rPr lang="en-US" b="1" i="1" dirty="0"/>
              <a:t>Two </a:t>
            </a:r>
            <a:r>
              <a:rPr lang="en-US" b="1" i="1" dirty="0" smtClean="0"/>
              <a:t>Fault Tolerance Model</a:t>
            </a:r>
            <a:endParaRPr lang="en-US" b="1" i="1" dirty="0"/>
          </a:p>
          <a:p>
            <a:pPr lvl="1"/>
            <a:r>
              <a:rPr lang="en-US" dirty="0"/>
              <a:t>Checkpoint-Restart</a:t>
            </a:r>
          </a:p>
          <a:p>
            <a:pPr lvl="1"/>
            <a:r>
              <a:rPr lang="en-US" dirty="0"/>
              <a:t>Detect-Resume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FT-MRMPI for HPC Clusters, SC15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956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dirty="0" smtClean="0"/>
              <a:t>Thank you!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3200" dirty="0" smtClean="0"/>
              <a:t>Q &amp; A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073089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Backup Slides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211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Prefetching Data Copier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 smtClean="0"/>
              <a:t>Recover</a:t>
            </a:r>
            <a:r>
              <a:rPr lang="en-US" b="1" i="1" baseline="0" dirty="0" smtClean="0"/>
              <a:t> from GPFS</a:t>
            </a:r>
          </a:p>
          <a:p>
            <a:pPr lvl="1"/>
            <a:r>
              <a:rPr lang="en-US" baseline="0" dirty="0" smtClean="0"/>
              <a:t>Reading everything from GPFS</a:t>
            </a:r>
          </a:p>
          <a:p>
            <a:pPr lvl="1"/>
            <a:r>
              <a:rPr lang="en-US" baseline="0" dirty="0" smtClean="0"/>
              <a:t>Processes wait for I/O</a:t>
            </a:r>
          </a:p>
          <a:p>
            <a:r>
              <a:rPr lang="en-US" b="1" i="1" baseline="0" dirty="0" smtClean="0"/>
              <a:t>Prefetching in Recovery</a:t>
            </a:r>
          </a:p>
          <a:p>
            <a:pPr lvl="1"/>
            <a:r>
              <a:rPr lang="en-US" dirty="0" smtClean="0"/>
              <a:t>Move</a:t>
            </a:r>
            <a:r>
              <a:rPr lang="en-US" baseline="0" dirty="0" smtClean="0"/>
              <a:t> from GPFS to local disk</a:t>
            </a:r>
          </a:p>
          <a:p>
            <a:pPr lvl="1"/>
            <a:r>
              <a:rPr lang="en-US" baseline="0" dirty="0" smtClean="0"/>
              <a:t>Overlapping I/O with computation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328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2-Pass KV-KMV Conversion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 smtClean="0"/>
              <a:t>4-Pass in MR-MPI</a:t>
            </a:r>
          </a:p>
          <a:p>
            <a:pPr lvl="1"/>
            <a:r>
              <a:rPr lang="en-US" baseline="0" dirty="0" smtClean="0"/>
              <a:t>Excessive disk I/O when shuffle</a:t>
            </a:r>
          </a:p>
          <a:p>
            <a:pPr lvl="1"/>
            <a:r>
              <a:rPr lang="en-US" baseline="0" dirty="0" smtClean="0"/>
              <a:t>Hard to make checkpoints</a:t>
            </a:r>
            <a:endParaRPr lang="en-US" baseline="0" dirty="0"/>
          </a:p>
          <a:p>
            <a:r>
              <a:rPr lang="en-US" b="1" i="1" baseline="0" dirty="0" smtClean="0"/>
              <a:t>2-Pass KV-KMV Conversion</a:t>
            </a:r>
          </a:p>
          <a:p>
            <a:pPr lvl="1"/>
            <a:r>
              <a:rPr lang="en-US" baseline="0" dirty="0" smtClean="0"/>
              <a:t>Log-Structure File System</a:t>
            </a:r>
          </a:p>
          <a:p>
            <a:pPr lvl="1"/>
            <a:r>
              <a:rPr lang="en-US" baseline="0" dirty="0" smtClean="0"/>
              <a:t>KV-&gt;Sketch, Sketch-&gt;KMV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1874" y="2195936"/>
            <a:ext cx="3284505" cy="3673158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6727371" y="2081027"/>
            <a:ext cx="3526972" cy="3896441"/>
            <a:chOff x="5203371" y="2081026"/>
            <a:chExt cx="3526972" cy="3896441"/>
          </a:xfrm>
        </p:grpSpPr>
        <p:sp>
          <p:nvSpPr>
            <p:cNvPr id="5" name="Rectangle 4"/>
            <p:cNvSpPr/>
            <p:nvPr/>
          </p:nvSpPr>
          <p:spPr>
            <a:xfrm>
              <a:off x="5203371" y="2090057"/>
              <a:ext cx="3526972" cy="38874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86059" y="2081026"/>
              <a:ext cx="3128132" cy="38964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85325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Recover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 smtClean="0"/>
              <a:t>Recover from local, GPFS, GPFS w/ prefetching</a:t>
            </a:r>
            <a:endParaRPr lang="en-US" b="1" i="1" dirty="0"/>
          </a:p>
        </p:txBody>
      </p:sp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380587363"/>
              </p:ext>
            </p:extLst>
          </p:nvPr>
        </p:nvGraphicFramePr>
        <p:xfrm>
          <a:off x="2641600" y="2514600"/>
          <a:ext cx="7213600" cy="3276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FT-MRMPI for HPC Clusters, SC15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6997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MapReduce</a:t>
            </a:r>
            <a:r>
              <a:rPr lang="en-US" dirty="0" smtClean="0"/>
              <a:t> on HPC Clusters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43000"/>
            <a:ext cx="6324600" cy="5181600"/>
          </a:xfrm>
        </p:spPr>
        <p:txBody>
          <a:bodyPr/>
          <a:lstStyle/>
          <a:p>
            <a:r>
              <a:rPr lang="en-US" b="1" i="1" dirty="0"/>
              <a:t>What </a:t>
            </a:r>
            <a:r>
              <a:rPr lang="en-US" b="1" i="1" dirty="0" err="1"/>
              <a:t>MapReduce</a:t>
            </a:r>
            <a:r>
              <a:rPr lang="en-US" b="1" i="1" dirty="0"/>
              <a:t> Provides</a:t>
            </a:r>
          </a:p>
          <a:p>
            <a:pPr lvl="1"/>
            <a:r>
              <a:rPr lang="en-US" dirty="0"/>
              <a:t>Write serial code and run </a:t>
            </a:r>
            <a:r>
              <a:rPr lang="en-US" dirty="0" err="1"/>
              <a:t>parallelly</a:t>
            </a:r>
            <a:endParaRPr lang="en-US" dirty="0"/>
          </a:p>
          <a:p>
            <a:pPr lvl="1"/>
            <a:r>
              <a:rPr lang="en-US" dirty="0"/>
              <a:t>Reliable execution with </a:t>
            </a:r>
            <a:r>
              <a:rPr lang="en-US" i="1" dirty="0">
                <a:solidFill>
                  <a:srgbClr val="C00000"/>
                </a:solidFill>
              </a:rPr>
              <a:t>detect-restart</a:t>
            </a:r>
            <a:r>
              <a:rPr lang="en-US" dirty="0"/>
              <a:t> fault tolerance model</a:t>
            </a:r>
          </a:p>
          <a:p>
            <a:r>
              <a:rPr lang="en-US" b="1" i="1" dirty="0"/>
              <a:t>HPC Clusters</a:t>
            </a:r>
          </a:p>
          <a:p>
            <a:pPr lvl="1"/>
            <a:r>
              <a:rPr lang="en-US" dirty="0"/>
              <a:t>High Performance CPU, Storage, Network</a:t>
            </a:r>
          </a:p>
          <a:p>
            <a:r>
              <a:rPr lang="en-US" b="1" i="1" dirty="0" err="1"/>
              <a:t>MapReduce</a:t>
            </a:r>
            <a:r>
              <a:rPr lang="en-US" b="1" i="1" dirty="0"/>
              <a:t> on HPC Clusters</a:t>
            </a:r>
          </a:p>
          <a:p>
            <a:pPr lvl="1"/>
            <a:r>
              <a:rPr lang="en-US" dirty="0" smtClean="0"/>
              <a:t>High Performance Big Data Analytics</a:t>
            </a:r>
          </a:p>
          <a:p>
            <a:pPr lvl="1"/>
            <a:r>
              <a:rPr lang="en-US" dirty="0" smtClean="0"/>
              <a:t>Reduced </a:t>
            </a:r>
            <a:r>
              <a:rPr lang="en-US" dirty="0"/>
              <a:t>Data Movements between Systems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FT-MRMPI for HPC Clusters, SC15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3</a:t>
            </a:fld>
            <a:endParaRPr lang="en-US" dirty="0"/>
          </a:p>
        </p:txBody>
      </p:sp>
      <p:graphicFrame>
        <p:nvGraphicFramePr>
          <p:cNvPr id="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52397023"/>
              </p:ext>
            </p:extLst>
          </p:nvPr>
        </p:nvGraphicFramePr>
        <p:xfrm>
          <a:off x="6934200" y="1285241"/>
          <a:ext cx="5197475" cy="4958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5899"/>
                <a:gridCol w="1873101"/>
                <a:gridCol w="1768475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Mira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Hadoop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CPU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</a:t>
                      </a:r>
                      <a:r>
                        <a:rPr lang="en-US" baseline="0" dirty="0" smtClean="0"/>
                        <a:t> 1.6GHz PPC A2 cores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</a:t>
                      </a:r>
                      <a:r>
                        <a:rPr lang="en-US" baseline="0" dirty="0" smtClean="0"/>
                        <a:t> 2.4GHz Intel Xeon cores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Memory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</a:t>
                      </a:r>
                      <a:r>
                        <a:rPr lang="en-US" baseline="0" dirty="0" smtClean="0"/>
                        <a:t> GB (1 GB/core)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64-128</a:t>
                      </a:r>
                      <a:r>
                        <a:rPr lang="en-US" baseline="0" dirty="0" smtClean="0"/>
                        <a:t> GB (4-8 GB/core)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Storage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Local: N/A</a:t>
                      </a:r>
                    </a:p>
                    <a:p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Shared: 24 PB</a:t>
                      </a:r>
                      <a:r>
                        <a:rPr lang="en-US" baseline="0" dirty="0" smtClean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SAN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Local: 500</a:t>
                      </a:r>
                      <a:r>
                        <a:rPr lang="en-US" baseline="0" dirty="0" smtClean="0">
                          <a:solidFill>
                            <a:srgbClr val="C00000"/>
                          </a:solidFill>
                        </a:rPr>
                        <a:t> GB x 8 </a:t>
                      </a:r>
                    </a:p>
                    <a:p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Shared: N/A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Network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5D Torus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10/40</a:t>
                      </a:r>
                      <a:r>
                        <a:rPr lang="en-US" baseline="0" dirty="0" smtClean="0"/>
                        <a:t> Gbps Ethernet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Software </a:t>
                      </a:r>
                      <a:r>
                        <a:rPr lang="en-US" dirty="0" err="1" smtClean="0"/>
                        <a:t>Env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MPI,</a:t>
                      </a:r>
                      <a:r>
                        <a:rPr lang="en-US" baseline="0" dirty="0" smtClean="0"/>
                        <a:t> 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Java, …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File System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GPFS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HDFS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Scheduler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Cobalt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Hadoop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MapReduce Lib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MapReduce-MPI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Hadoop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752600" y="5257800"/>
            <a:ext cx="3581400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>
                <a:solidFill>
                  <a:srgbClr val="C00000"/>
                </a:solidFill>
              </a:rPr>
              <a:t>MapReduce</a:t>
            </a:r>
            <a:r>
              <a:rPr lang="en-US" b="1" dirty="0" smtClean="0">
                <a:solidFill>
                  <a:srgbClr val="C00000"/>
                </a:solidFill>
              </a:rPr>
              <a:t> on HPC software stack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0" name="Explosion 2 9"/>
          <p:cNvSpPr/>
          <p:nvPr/>
        </p:nvSpPr>
        <p:spPr bwMode="auto">
          <a:xfrm>
            <a:off x="4038600" y="5442466"/>
            <a:ext cx="2743200" cy="910194"/>
          </a:xfrm>
          <a:prstGeom prst="irregularSeal2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latin typeface="Calibri" pitchFamily="34" charset="0"/>
              </a:rPr>
              <a:t>With Fault</a:t>
            </a:r>
            <a:r>
              <a:rPr kumimoji="0" lang="en-US" sz="1600" b="1" i="0" u="none" strike="noStrike" cap="none" normalizeH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latin typeface="Calibri" pitchFamily="34" charset="0"/>
              </a:rPr>
              <a:t> Tolerance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901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Fault Tolerance Model of </a:t>
            </a:r>
            <a:r>
              <a:rPr lang="en-US" dirty="0" err="1" smtClean="0"/>
              <a:t>MapReduce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Master/Worker Model</a:t>
            </a:r>
          </a:p>
          <a:p>
            <a:r>
              <a:rPr lang="en-US" dirty="0" smtClean="0"/>
              <a:t>Detect: Master monitors the all workers</a:t>
            </a:r>
          </a:p>
          <a:p>
            <a:r>
              <a:rPr lang="en-US" dirty="0" smtClean="0"/>
              <a:t>Restart: Affect tasks are rescheduled to another worker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FT-MRMPI for HPC Clusters, SC15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4</a:t>
            </a:fld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2520128" y="3957406"/>
            <a:ext cx="2636874" cy="1055914"/>
            <a:chOff x="1648047" y="4125686"/>
            <a:chExt cx="2636874" cy="1055914"/>
          </a:xfrm>
        </p:grpSpPr>
        <p:sp>
          <p:nvSpPr>
            <p:cNvPr id="7" name="Rounded Rectangle 6"/>
            <p:cNvSpPr/>
            <p:nvPr/>
          </p:nvSpPr>
          <p:spPr>
            <a:xfrm>
              <a:off x="1648047" y="4125686"/>
              <a:ext cx="2636874" cy="1055914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b" anchorCtr="1"/>
            <a:lstStyle/>
            <a:p>
              <a:pPr algn="ctr"/>
              <a:r>
                <a:rPr lang="en-US" dirty="0" smtClean="0"/>
                <a:t>Master</a:t>
              </a:r>
              <a:endParaRPr lang="en-US" dirty="0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2004237" y="4300869"/>
              <a:ext cx="1924493" cy="435935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Scheduler</a:t>
              </a:r>
              <a:endParaRPr lang="en-US" dirty="0"/>
            </a:p>
          </p:txBody>
        </p:sp>
      </p:grpSp>
      <p:sp>
        <p:nvSpPr>
          <p:cNvPr id="9" name="Flowchart: Document 8"/>
          <p:cNvSpPr/>
          <p:nvPr/>
        </p:nvSpPr>
        <p:spPr>
          <a:xfrm>
            <a:off x="1981299" y="3219174"/>
            <a:ext cx="827470" cy="653143"/>
          </a:xfrm>
          <a:prstGeom prst="flowChart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Job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045217" y="5183497"/>
            <a:ext cx="1421383" cy="729343"/>
            <a:chOff x="6008914" y="4452257"/>
            <a:chExt cx="1721230" cy="729343"/>
          </a:xfrm>
        </p:grpSpPr>
        <p:sp>
          <p:nvSpPr>
            <p:cNvPr id="11" name="Flowchart: Terminator 11"/>
            <p:cNvSpPr/>
            <p:nvPr/>
          </p:nvSpPr>
          <p:spPr>
            <a:xfrm>
              <a:off x="6008914" y="4452257"/>
              <a:ext cx="1416430" cy="424543"/>
            </a:xfrm>
            <a:prstGeom prst="flowChartTerminator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MapTask</a:t>
              </a:r>
              <a:endParaRPr lang="en-US" dirty="0" smtClean="0"/>
            </a:p>
          </p:txBody>
        </p:sp>
        <p:sp>
          <p:nvSpPr>
            <p:cNvPr id="12" name="Flowchart: Terminator 72"/>
            <p:cNvSpPr/>
            <p:nvPr/>
          </p:nvSpPr>
          <p:spPr>
            <a:xfrm>
              <a:off x="6161314" y="4604657"/>
              <a:ext cx="1416430" cy="424543"/>
            </a:xfrm>
            <a:prstGeom prst="flowChartTerminator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MapTask</a:t>
              </a:r>
              <a:endParaRPr lang="en-US" dirty="0" smtClean="0"/>
            </a:p>
          </p:txBody>
        </p:sp>
        <p:sp>
          <p:nvSpPr>
            <p:cNvPr id="13" name="Flowchart: Terminator 73"/>
            <p:cNvSpPr/>
            <p:nvPr/>
          </p:nvSpPr>
          <p:spPr>
            <a:xfrm>
              <a:off x="6313714" y="4757057"/>
              <a:ext cx="1416430" cy="424543"/>
            </a:xfrm>
            <a:prstGeom prst="flowChartTerminator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MapTask</a:t>
              </a:r>
              <a:endParaRPr lang="en-US" dirty="0" smtClean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592451" y="5183497"/>
            <a:ext cx="1721230" cy="729343"/>
            <a:chOff x="6161314" y="4364060"/>
            <a:chExt cx="1721230" cy="729343"/>
          </a:xfrm>
        </p:grpSpPr>
        <p:sp>
          <p:nvSpPr>
            <p:cNvPr id="15" name="Flowchart: Terminator 76"/>
            <p:cNvSpPr/>
            <p:nvPr/>
          </p:nvSpPr>
          <p:spPr>
            <a:xfrm>
              <a:off x="6161314" y="4364060"/>
              <a:ext cx="1416430" cy="424543"/>
            </a:xfrm>
            <a:prstGeom prst="flowChartTerminator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ReduceTask</a:t>
              </a:r>
              <a:endParaRPr lang="en-US" dirty="0" smtClean="0"/>
            </a:p>
          </p:txBody>
        </p:sp>
        <p:sp>
          <p:nvSpPr>
            <p:cNvPr id="16" name="Flowchart: Terminator 79"/>
            <p:cNvSpPr/>
            <p:nvPr/>
          </p:nvSpPr>
          <p:spPr>
            <a:xfrm>
              <a:off x="6313714" y="4516460"/>
              <a:ext cx="1416430" cy="424543"/>
            </a:xfrm>
            <a:prstGeom prst="flowChartTerminator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ReduceTask</a:t>
              </a:r>
              <a:endParaRPr lang="en-US" dirty="0" smtClean="0"/>
            </a:p>
          </p:txBody>
        </p:sp>
        <p:sp>
          <p:nvSpPr>
            <p:cNvPr id="17" name="Flowchart: Terminator 80"/>
            <p:cNvSpPr/>
            <p:nvPr/>
          </p:nvSpPr>
          <p:spPr>
            <a:xfrm>
              <a:off x="6466114" y="4668860"/>
              <a:ext cx="1416430" cy="424543"/>
            </a:xfrm>
            <a:prstGeom prst="flowChartTerminator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ReduceTask</a:t>
              </a:r>
              <a:endParaRPr lang="en-US" dirty="0" smtClean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993545" y="4132589"/>
            <a:ext cx="4272236" cy="1329256"/>
            <a:chOff x="4793874" y="3907872"/>
            <a:chExt cx="4272236" cy="1329256"/>
          </a:xfrm>
        </p:grpSpPr>
        <p:sp>
          <p:nvSpPr>
            <p:cNvPr id="19" name="Rounded Rectangle 18"/>
            <p:cNvSpPr/>
            <p:nvPr/>
          </p:nvSpPr>
          <p:spPr>
            <a:xfrm>
              <a:off x="4793874" y="3907872"/>
              <a:ext cx="4272236" cy="1329256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b" anchorCtr="1"/>
            <a:lstStyle/>
            <a:p>
              <a:pPr algn="ctr"/>
              <a:r>
                <a:rPr lang="en-US" dirty="0" smtClean="0"/>
                <a:t>Worker</a:t>
              </a:r>
              <a:endParaRPr lang="en-US" dirty="0"/>
            </a:p>
          </p:txBody>
        </p:sp>
        <p:sp>
          <p:nvSpPr>
            <p:cNvPr id="20" name="Round Same Side Corner Rectangle 19"/>
            <p:cNvSpPr/>
            <p:nvPr/>
          </p:nvSpPr>
          <p:spPr>
            <a:xfrm>
              <a:off x="4975459" y="4049874"/>
              <a:ext cx="1272209" cy="669879"/>
            </a:xfrm>
            <a:prstGeom prst="round2Same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ound Same Side Corner Rectangle 20"/>
            <p:cNvSpPr/>
            <p:nvPr/>
          </p:nvSpPr>
          <p:spPr>
            <a:xfrm>
              <a:off x="6299751" y="4049871"/>
              <a:ext cx="1272211" cy="669879"/>
            </a:xfrm>
            <a:prstGeom prst="round2Same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Map Slot</a:t>
              </a:r>
            </a:p>
          </p:txBody>
        </p:sp>
        <p:sp>
          <p:nvSpPr>
            <p:cNvPr id="22" name="Flowchart: Terminator 84"/>
            <p:cNvSpPr/>
            <p:nvPr/>
          </p:nvSpPr>
          <p:spPr>
            <a:xfrm>
              <a:off x="5026722" y="4172540"/>
              <a:ext cx="1169681" cy="424543"/>
            </a:xfrm>
            <a:prstGeom prst="flowChartTerminator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MapTask</a:t>
              </a:r>
              <a:endParaRPr lang="en-US" dirty="0" smtClean="0"/>
            </a:p>
          </p:txBody>
        </p:sp>
        <p:sp>
          <p:nvSpPr>
            <p:cNvPr id="23" name="Round Same Side Corner Rectangle 22"/>
            <p:cNvSpPr/>
            <p:nvPr/>
          </p:nvSpPr>
          <p:spPr>
            <a:xfrm>
              <a:off x="7624045" y="4049871"/>
              <a:ext cx="1272211" cy="669879"/>
            </a:xfrm>
            <a:prstGeom prst="round2Same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Reduce Slot</a:t>
              </a:r>
            </a:p>
          </p:txBody>
        </p:sp>
      </p:grpSp>
      <p:sp>
        <p:nvSpPr>
          <p:cNvPr id="24" name="Flowchart: Terminator 88"/>
          <p:cNvSpPr/>
          <p:nvPr/>
        </p:nvSpPr>
        <p:spPr>
          <a:xfrm>
            <a:off x="5605064" y="5732383"/>
            <a:ext cx="1169681" cy="424543"/>
          </a:xfrm>
          <a:prstGeom prst="flowChartTerminator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MapTask</a:t>
            </a:r>
            <a:endParaRPr lang="en-US" dirty="0" smtClean="0"/>
          </a:p>
        </p:txBody>
      </p:sp>
      <p:sp>
        <p:nvSpPr>
          <p:cNvPr id="25" name="Rounded Rectangle 24"/>
          <p:cNvSpPr/>
          <p:nvPr/>
        </p:nvSpPr>
        <p:spPr>
          <a:xfrm>
            <a:off x="5446979" y="3038967"/>
            <a:ext cx="1558828" cy="33695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dirty="0" smtClean="0"/>
              <a:t>Worker</a:t>
            </a:r>
            <a:endParaRPr lang="en-US" dirty="0"/>
          </a:p>
        </p:txBody>
      </p:sp>
      <p:sp>
        <p:nvSpPr>
          <p:cNvPr id="26" name="Rounded Rectangle 25"/>
          <p:cNvSpPr/>
          <p:nvPr/>
        </p:nvSpPr>
        <p:spPr>
          <a:xfrm>
            <a:off x="5630175" y="3463510"/>
            <a:ext cx="1558828" cy="33114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dirty="0" smtClean="0"/>
              <a:t>Worker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6095632" y="3382260"/>
            <a:ext cx="6094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…</a:t>
            </a:r>
            <a:endParaRPr lang="en-US" sz="4800" dirty="0"/>
          </a:p>
        </p:txBody>
      </p:sp>
      <p:cxnSp>
        <p:nvCxnSpPr>
          <p:cNvPr id="28" name="Curved Connector 27"/>
          <p:cNvCxnSpPr>
            <a:stCxn id="13" idx="3"/>
            <a:endCxn id="7" idx="0"/>
          </p:cNvCxnSpPr>
          <p:nvPr/>
        </p:nvCxnSpPr>
        <p:spPr>
          <a:xfrm>
            <a:off x="2808769" y="3545746"/>
            <a:ext cx="1029796" cy="411660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Curved Connector 28"/>
          <p:cNvCxnSpPr/>
          <p:nvPr/>
        </p:nvCxnSpPr>
        <p:spPr>
          <a:xfrm>
            <a:off x="3466600" y="5700569"/>
            <a:ext cx="2723305" cy="456357"/>
          </a:xfrm>
          <a:prstGeom prst="curvedConnector4">
            <a:avLst>
              <a:gd name="adj1" fmla="val 41452"/>
              <a:gd name="adj2" fmla="val 150092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Curved Connector 29"/>
          <p:cNvCxnSpPr/>
          <p:nvPr/>
        </p:nvCxnSpPr>
        <p:spPr>
          <a:xfrm rot="5400000" flipH="1" flipV="1">
            <a:off x="6768758" y="4365614"/>
            <a:ext cx="787916" cy="194562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Curved Connector 30"/>
          <p:cNvCxnSpPr>
            <a:endCxn id="7" idx="0"/>
          </p:cNvCxnSpPr>
          <p:nvPr/>
        </p:nvCxnSpPr>
        <p:spPr>
          <a:xfrm rot="10800000" flipV="1">
            <a:off x="3838565" y="3207442"/>
            <a:ext cx="1608414" cy="749963"/>
          </a:xfrm>
          <a:prstGeom prst="curvedConnector2">
            <a:avLst/>
          </a:prstGeom>
          <a:ln>
            <a:prstDash val="sysDot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2" name="Curved Connector 31"/>
          <p:cNvCxnSpPr>
            <a:endCxn id="7" idx="0"/>
          </p:cNvCxnSpPr>
          <p:nvPr/>
        </p:nvCxnSpPr>
        <p:spPr>
          <a:xfrm rot="10800000" flipV="1">
            <a:off x="3838565" y="3629084"/>
            <a:ext cx="1791610" cy="328322"/>
          </a:xfrm>
          <a:prstGeom prst="curvedConnector2">
            <a:avLst/>
          </a:prstGeom>
          <a:ln>
            <a:prstDash val="sysDot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3" name="Curved Connector 32"/>
          <p:cNvCxnSpPr>
            <a:stCxn id="20" idx="1"/>
            <a:endCxn id="7" idx="0"/>
          </p:cNvCxnSpPr>
          <p:nvPr/>
        </p:nvCxnSpPr>
        <p:spPr>
          <a:xfrm rot="10800000">
            <a:off x="3838565" y="3957407"/>
            <a:ext cx="2154980" cy="839811"/>
          </a:xfrm>
          <a:prstGeom prst="curvedConnector4">
            <a:avLst>
              <a:gd name="adj1" fmla="val 19410"/>
              <a:gd name="adj2" fmla="val 127220"/>
            </a:avLst>
          </a:prstGeom>
          <a:ln>
            <a:prstDash val="sysDot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2881760" y="5013320"/>
            <a:ext cx="956803" cy="474977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3838564" y="5022209"/>
            <a:ext cx="766902" cy="466088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Multiply 35"/>
          <p:cNvSpPr/>
          <p:nvPr/>
        </p:nvSpPr>
        <p:spPr>
          <a:xfrm>
            <a:off x="7467600" y="3303849"/>
            <a:ext cx="2986736" cy="2986736"/>
          </a:xfrm>
          <a:prstGeom prst="mathMultiply">
            <a:avLst>
              <a:gd name="adj1" fmla="val 4512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Curved Connector 36"/>
          <p:cNvCxnSpPr/>
          <p:nvPr/>
        </p:nvCxnSpPr>
        <p:spPr>
          <a:xfrm rot="5400000" flipH="1" flipV="1">
            <a:off x="6616032" y="3824287"/>
            <a:ext cx="768173" cy="377769"/>
          </a:xfrm>
          <a:prstGeom prst="curvedConnector4">
            <a:avLst>
              <a:gd name="adj1" fmla="val 39223"/>
              <a:gd name="adj2" fmla="val 160513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Curved Connector 37"/>
          <p:cNvCxnSpPr/>
          <p:nvPr/>
        </p:nvCxnSpPr>
        <p:spPr>
          <a:xfrm rot="5400000" flipH="1" flipV="1">
            <a:off x="5637805" y="4181185"/>
            <a:ext cx="2103299" cy="999098"/>
          </a:xfrm>
          <a:prstGeom prst="curvedConnector4">
            <a:avLst>
              <a:gd name="adj1" fmla="val 46064"/>
              <a:gd name="adj2" fmla="val 122881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64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3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 Fault Tolerance in MPI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 smtClean="0"/>
              <a:t>MPI: Message Passing Interface</a:t>
            </a:r>
          </a:p>
          <a:p>
            <a:pPr lvl="1"/>
            <a:r>
              <a:rPr lang="en-US" dirty="0" smtClean="0"/>
              <a:t>Inter-process Communication</a:t>
            </a:r>
          </a:p>
          <a:p>
            <a:pPr lvl="1"/>
            <a:r>
              <a:rPr lang="en-US" dirty="0" smtClean="0"/>
              <a:t>Communicator (COMM)</a:t>
            </a:r>
          </a:p>
          <a:p>
            <a:r>
              <a:rPr lang="en-US" b="1" i="1" dirty="0" smtClean="0"/>
              <a:t>Frequent Failures at Large Scale</a:t>
            </a:r>
          </a:p>
          <a:p>
            <a:pPr lvl="1"/>
            <a:r>
              <a:rPr lang="en-US" dirty="0" smtClean="0"/>
              <a:t>MTTF=4.2 </a:t>
            </a:r>
            <a:r>
              <a:rPr lang="en-US" dirty="0" err="1" smtClean="0"/>
              <a:t>hr</a:t>
            </a:r>
            <a:r>
              <a:rPr lang="en-US" dirty="0" smtClean="0"/>
              <a:t> (NCSA Blue Waters)</a:t>
            </a:r>
          </a:p>
          <a:p>
            <a:pPr lvl="1"/>
            <a:r>
              <a:rPr lang="en-US" dirty="0" smtClean="0"/>
              <a:t>MTTF&lt;1 </a:t>
            </a:r>
            <a:r>
              <a:rPr lang="en-US" dirty="0" err="1" smtClean="0"/>
              <a:t>hr</a:t>
            </a:r>
            <a:r>
              <a:rPr lang="en-US" dirty="0" smtClean="0"/>
              <a:t> in future</a:t>
            </a:r>
          </a:p>
          <a:p>
            <a:r>
              <a:rPr lang="en-US" b="1" i="1" dirty="0" smtClean="0"/>
              <a:t>MPI </a:t>
            </a:r>
            <a:r>
              <a:rPr lang="en-US" b="1" i="1" dirty="0"/>
              <a:t>Standard 3.1</a:t>
            </a:r>
          </a:p>
          <a:p>
            <a:pPr lvl="1"/>
            <a:r>
              <a:rPr lang="en-US" dirty="0" smtClean="0"/>
              <a:t>Custom Error Handler</a:t>
            </a:r>
          </a:p>
          <a:p>
            <a:pPr lvl="1"/>
            <a:r>
              <a:rPr lang="en-US" dirty="0"/>
              <a:t>No guarantee that all processes go into the error handler</a:t>
            </a:r>
          </a:p>
          <a:p>
            <a:pPr lvl="1"/>
            <a:r>
              <a:rPr lang="en-US" dirty="0"/>
              <a:t>No fix for a broken COMM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FT-MRMPI for HPC Clusters, SC15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3800" y="1143000"/>
            <a:ext cx="3657600" cy="4108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425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Scheduling </a:t>
            </a:r>
            <a:r>
              <a:rPr lang="en-US" dirty="0"/>
              <a:t>Restrictions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 smtClean="0"/>
              <a:t>Gang Scheduling</a:t>
            </a:r>
          </a:p>
          <a:p>
            <a:pPr lvl="1"/>
            <a:r>
              <a:rPr lang="en-US" dirty="0" smtClean="0"/>
              <a:t>Scheduler all processes at the same time</a:t>
            </a:r>
          </a:p>
          <a:p>
            <a:pPr lvl="1"/>
            <a:r>
              <a:rPr lang="en-US" dirty="0" smtClean="0"/>
              <a:t>Preferred by HPC application with extensive synchronizations</a:t>
            </a:r>
          </a:p>
          <a:p>
            <a:r>
              <a:rPr lang="en-US" b="1" i="1" dirty="0" smtClean="0"/>
              <a:t>MapReduce Scheduling</a:t>
            </a:r>
          </a:p>
          <a:p>
            <a:pPr lvl="1"/>
            <a:r>
              <a:rPr lang="en-US" dirty="0" smtClean="0"/>
              <a:t>Per-task scheduling</a:t>
            </a:r>
          </a:p>
          <a:p>
            <a:pPr lvl="1"/>
            <a:r>
              <a:rPr lang="en-US" dirty="0" smtClean="0"/>
              <a:t>Schedule each task as early as possible</a:t>
            </a:r>
          </a:p>
          <a:p>
            <a:pPr lvl="1"/>
            <a:r>
              <a:rPr lang="en-US" dirty="0" smtClean="0"/>
              <a:t>Compatible with the </a:t>
            </a:r>
            <a:r>
              <a:rPr lang="en-US" i="1" dirty="0" smtClean="0">
                <a:solidFill>
                  <a:srgbClr val="C00000"/>
                </a:solidFill>
              </a:rPr>
              <a:t>detect-restart</a:t>
            </a:r>
            <a:r>
              <a:rPr lang="en-US" dirty="0" smtClean="0"/>
              <a:t> fault tolerance model</a:t>
            </a:r>
          </a:p>
          <a:p>
            <a:r>
              <a:rPr lang="en-US" b="1" i="1" dirty="0" smtClean="0"/>
              <a:t>Resizing a Running Job</a:t>
            </a:r>
            <a:endParaRPr lang="en-US" b="1" i="1" dirty="0"/>
          </a:p>
          <a:p>
            <a:pPr lvl="1"/>
            <a:r>
              <a:rPr lang="en-US" dirty="0" smtClean="0"/>
              <a:t>Many platform does not support</a:t>
            </a:r>
          </a:p>
          <a:p>
            <a:pPr lvl="1"/>
            <a:r>
              <a:rPr lang="en-US" dirty="0" smtClean="0"/>
              <a:t>Large overhead (re-queueing)</a:t>
            </a:r>
            <a:endParaRPr lang="en-US" dirty="0"/>
          </a:p>
          <a:p>
            <a:pPr lvl="1">
              <a:buClr>
                <a:srgbClr val="5B9BD5"/>
              </a:buClr>
            </a:pPr>
            <a:endParaRPr 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1"/>
            <a:endParaRPr lang="en-US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2241996" y="5943600"/>
            <a:ext cx="7708008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The detect-restart fault tolerance model is not compatible with HPC schedulers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FT-MRMPI for HPC Clusters, SC15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35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ounded Rectangle 21"/>
          <p:cNvSpPr/>
          <p:nvPr/>
        </p:nvSpPr>
        <p:spPr bwMode="auto">
          <a:xfrm>
            <a:off x="7086600" y="1330570"/>
            <a:ext cx="4894385" cy="2556548"/>
          </a:xfrm>
          <a:prstGeom prst="roundRect">
            <a:avLst/>
          </a:prstGeom>
          <a:ln>
            <a:prstDash val="sysDot"/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t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u="none" strike="noStrike" cap="none" normalizeH="0" baseline="0" dirty="0" err="1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Calibri" pitchFamily="34" charset="0"/>
              </a:rPr>
              <a:t>MapReduce</a:t>
            </a:r>
            <a:r>
              <a:rPr kumimoji="0" lang="en-US" sz="1800" u="none" strike="noStrike" cap="none" normalizeH="0" baseline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Calibri" pitchFamily="34" charset="0"/>
              </a:rPr>
              <a:t> Job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Overall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43000"/>
            <a:ext cx="6324600" cy="5181600"/>
          </a:xfrm>
        </p:spPr>
        <p:txBody>
          <a:bodyPr/>
          <a:lstStyle/>
          <a:p>
            <a:r>
              <a:rPr lang="en-US" b="1" i="1" dirty="0"/>
              <a:t>Fault Tolerant </a:t>
            </a:r>
            <a:r>
              <a:rPr lang="en-US" b="1" i="1" dirty="0" err="1"/>
              <a:t>MapReduce</a:t>
            </a:r>
            <a:r>
              <a:rPr lang="en-US" b="1" i="1" dirty="0"/>
              <a:t> using MPI</a:t>
            </a:r>
          </a:p>
          <a:p>
            <a:pPr lvl="1"/>
            <a:r>
              <a:rPr lang="en-US" dirty="0"/>
              <a:t>Reliable Failure Detection and Propagation</a:t>
            </a:r>
          </a:p>
          <a:p>
            <a:pPr lvl="1"/>
            <a:r>
              <a:rPr lang="en-US" dirty="0"/>
              <a:t>Compatible Fault Tolerance </a:t>
            </a:r>
            <a:r>
              <a:rPr lang="en-US" dirty="0" smtClean="0"/>
              <a:t>Model</a:t>
            </a:r>
            <a:endParaRPr lang="en-US" b="1" i="1" dirty="0" smtClean="0"/>
          </a:p>
          <a:p>
            <a:r>
              <a:rPr lang="en-US" b="1" i="1" dirty="0" smtClean="0"/>
              <a:t>FT-MRMPI</a:t>
            </a:r>
            <a:endParaRPr lang="en-US" b="1" i="1" dirty="0"/>
          </a:p>
          <a:p>
            <a:pPr lvl="1"/>
            <a:r>
              <a:rPr lang="en-US" dirty="0"/>
              <a:t>Task Runner</a:t>
            </a:r>
          </a:p>
          <a:p>
            <a:pPr lvl="1"/>
            <a:r>
              <a:rPr lang="en-US" dirty="0"/>
              <a:t>Distributed </a:t>
            </a:r>
            <a:r>
              <a:rPr lang="en-US" dirty="0" smtClean="0"/>
              <a:t>Master &amp; Load </a:t>
            </a:r>
            <a:r>
              <a:rPr lang="en-US" dirty="0"/>
              <a:t>Balancer</a:t>
            </a:r>
          </a:p>
          <a:p>
            <a:pPr lvl="1"/>
            <a:r>
              <a:rPr lang="en-US" dirty="0"/>
              <a:t>Failure Handler</a:t>
            </a:r>
          </a:p>
          <a:p>
            <a:r>
              <a:rPr lang="en-US" b="1" i="1" dirty="0"/>
              <a:t>Features</a:t>
            </a:r>
          </a:p>
          <a:p>
            <a:pPr lvl="1"/>
            <a:r>
              <a:rPr lang="en-US" dirty="0" err="1"/>
              <a:t>Tracable</a:t>
            </a:r>
            <a:r>
              <a:rPr lang="en-US" dirty="0"/>
              <a:t> Job Interfaces</a:t>
            </a:r>
          </a:p>
          <a:p>
            <a:pPr lvl="1"/>
            <a:r>
              <a:rPr lang="en-US" dirty="0"/>
              <a:t>HPC Scheduler Compatible Fault Tolerance </a:t>
            </a:r>
            <a:r>
              <a:rPr lang="en-US" dirty="0" smtClean="0"/>
              <a:t>Models</a:t>
            </a:r>
          </a:p>
          <a:p>
            <a:pPr lvl="2"/>
            <a:r>
              <a:rPr lang="en-US" dirty="0" smtClean="0"/>
              <a:t>Checkpoint-Restart</a:t>
            </a:r>
          </a:p>
          <a:p>
            <a:pPr lvl="2"/>
            <a:r>
              <a:rPr lang="en-US" dirty="0" smtClean="0"/>
              <a:t>Detect-Resume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FT-MRMPI for HPC Clusters, SC15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Rounded Rectangle 6"/>
          <p:cNvSpPr/>
          <p:nvPr/>
        </p:nvSpPr>
        <p:spPr bwMode="auto">
          <a:xfrm>
            <a:off x="7086600" y="3942836"/>
            <a:ext cx="4894385" cy="381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MPI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7162801" y="1735933"/>
            <a:ext cx="2057400" cy="2095500"/>
            <a:chOff x="7315200" y="3276600"/>
            <a:chExt cx="2057400" cy="2095500"/>
          </a:xfrm>
        </p:grpSpPr>
        <p:sp>
          <p:nvSpPr>
            <p:cNvPr id="9" name="Rounded Rectangle 8"/>
            <p:cNvSpPr/>
            <p:nvPr/>
          </p:nvSpPr>
          <p:spPr bwMode="auto">
            <a:xfrm>
              <a:off x="7315200" y="3276600"/>
              <a:ext cx="2057400" cy="20955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0" numCol="1" rtlCol="0" anchor="b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MapReduce</a:t>
              </a:r>
              <a:r>
                <a:rPr kumimoji="0" lang="en-US" sz="140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 </a:t>
              </a:r>
              <a:r>
                <a:rPr kumimoji="0" lang="en-US" sz="140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Processs</a:t>
              </a:r>
              <a:endParaRPr kumimoji="0" lang="en-US" sz="1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endParaRPr>
            </a:p>
          </p:txBody>
        </p:sp>
        <p:sp>
          <p:nvSpPr>
            <p:cNvPr id="10" name="Rounded Rectangle 9"/>
            <p:cNvSpPr/>
            <p:nvPr/>
          </p:nvSpPr>
          <p:spPr bwMode="auto">
            <a:xfrm>
              <a:off x="7405077" y="3395330"/>
              <a:ext cx="748323" cy="155767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  <a:t>Task</a:t>
              </a: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 smtClean="0">
                  <a:solidFill>
                    <a:schemeClr val="bg1"/>
                  </a:solidFill>
                  <a:latin typeface="Calibri" pitchFamily="34" charset="0"/>
                </a:rPr>
                <a:t>Runner</a:t>
              </a:r>
              <a:endParaRPr kumimoji="0" lang="en-US" sz="140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itchFamily="34" charset="0"/>
              </a:endParaRPr>
            </a:p>
          </p:txBody>
        </p:sp>
        <p:sp>
          <p:nvSpPr>
            <p:cNvPr id="11" name="Rounded Rectangle 10"/>
            <p:cNvSpPr/>
            <p:nvPr/>
          </p:nvSpPr>
          <p:spPr bwMode="auto">
            <a:xfrm>
              <a:off x="8212013" y="3382298"/>
              <a:ext cx="1031631" cy="591842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 smtClean="0">
                  <a:solidFill>
                    <a:schemeClr val="bg1"/>
                  </a:solidFill>
                  <a:latin typeface="Calibri" pitchFamily="34" charset="0"/>
                </a:rPr>
                <a:t>Distributed</a:t>
              </a: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  <a:t>Master</a:t>
              </a:r>
            </a:p>
          </p:txBody>
        </p:sp>
        <p:sp>
          <p:nvSpPr>
            <p:cNvPr id="12" name="Rounded Rectangle 11"/>
            <p:cNvSpPr/>
            <p:nvPr/>
          </p:nvSpPr>
          <p:spPr bwMode="auto">
            <a:xfrm>
              <a:off x="8212013" y="4005156"/>
              <a:ext cx="1031631" cy="591842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 smtClean="0">
                  <a:solidFill>
                    <a:schemeClr val="bg1"/>
                  </a:solidFill>
                  <a:latin typeface="Calibri" pitchFamily="34" charset="0"/>
                </a:rPr>
                <a:t>Load</a:t>
              </a: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  <a:t>Balancer</a:t>
              </a:r>
            </a:p>
          </p:txBody>
        </p:sp>
        <p:sp>
          <p:nvSpPr>
            <p:cNvPr id="13" name="Rounded Rectangle 12"/>
            <p:cNvSpPr/>
            <p:nvPr/>
          </p:nvSpPr>
          <p:spPr bwMode="auto">
            <a:xfrm>
              <a:off x="8212012" y="4633893"/>
              <a:ext cx="1031631" cy="356002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 smtClean="0">
                  <a:solidFill>
                    <a:schemeClr val="bg1"/>
                  </a:solidFill>
                  <a:latin typeface="Calibri" pitchFamily="34" charset="0"/>
                </a:rPr>
                <a:t>Failure </a:t>
              </a:r>
              <a:r>
                <a:rPr lang="en-US" sz="1400" dirty="0" err="1" smtClean="0">
                  <a:solidFill>
                    <a:schemeClr val="bg1"/>
                  </a:solidFill>
                  <a:latin typeface="Calibri" pitchFamily="34" charset="0"/>
                </a:rPr>
                <a:t>Hldr</a:t>
              </a:r>
              <a:endParaRPr kumimoji="0" lang="en-US" sz="140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itchFamily="34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9842501" y="1735933"/>
            <a:ext cx="2057400" cy="2095500"/>
            <a:chOff x="7315200" y="3276600"/>
            <a:chExt cx="2057400" cy="2095500"/>
          </a:xfrm>
        </p:grpSpPr>
        <p:sp>
          <p:nvSpPr>
            <p:cNvPr id="16" name="Rounded Rectangle 15"/>
            <p:cNvSpPr/>
            <p:nvPr/>
          </p:nvSpPr>
          <p:spPr bwMode="auto">
            <a:xfrm>
              <a:off x="7315200" y="3276600"/>
              <a:ext cx="2057400" cy="20955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0" numCol="1" rtlCol="0" anchor="b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MapReduce</a:t>
              </a:r>
              <a:r>
                <a:rPr kumimoji="0" lang="en-US" sz="140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 </a:t>
              </a:r>
              <a:r>
                <a:rPr kumimoji="0" lang="en-US" sz="140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Processs</a:t>
              </a:r>
              <a:endParaRPr kumimoji="0" lang="en-US" sz="1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endParaRPr>
            </a:p>
          </p:txBody>
        </p:sp>
        <p:sp>
          <p:nvSpPr>
            <p:cNvPr id="17" name="Rounded Rectangle 16"/>
            <p:cNvSpPr/>
            <p:nvPr/>
          </p:nvSpPr>
          <p:spPr bwMode="auto">
            <a:xfrm>
              <a:off x="7405077" y="3395330"/>
              <a:ext cx="748323" cy="155767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  <a:t>Task</a:t>
              </a: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 smtClean="0">
                  <a:solidFill>
                    <a:schemeClr val="bg1"/>
                  </a:solidFill>
                  <a:latin typeface="Calibri" pitchFamily="34" charset="0"/>
                </a:rPr>
                <a:t>Runner</a:t>
              </a:r>
              <a:endParaRPr kumimoji="0" lang="en-US" sz="140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itchFamily="34" charset="0"/>
              </a:endParaRPr>
            </a:p>
          </p:txBody>
        </p:sp>
        <p:sp>
          <p:nvSpPr>
            <p:cNvPr id="18" name="Rounded Rectangle 17"/>
            <p:cNvSpPr/>
            <p:nvPr/>
          </p:nvSpPr>
          <p:spPr bwMode="auto">
            <a:xfrm>
              <a:off x="8212013" y="3382298"/>
              <a:ext cx="1031631" cy="591842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 smtClean="0">
                  <a:solidFill>
                    <a:schemeClr val="bg1"/>
                  </a:solidFill>
                  <a:latin typeface="Calibri" pitchFamily="34" charset="0"/>
                </a:rPr>
                <a:t>Distributed</a:t>
              </a: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  <a:t>Master</a:t>
              </a:r>
            </a:p>
          </p:txBody>
        </p:sp>
        <p:sp>
          <p:nvSpPr>
            <p:cNvPr id="19" name="Rounded Rectangle 18"/>
            <p:cNvSpPr/>
            <p:nvPr/>
          </p:nvSpPr>
          <p:spPr bwMode="auto">
            <a:xfrm>
              <a:off x="8212013" y="4005156"/>
              <a:ext cx="1031631" cy="591842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 smtClean="0">
                  <a:solidFill>
                    <a:schemeClr val="bg1"/>
                  </a:solidFill>
                  <a:latin typeface="Calibri" pitchFamily="34" charset="0"/>
                </a:rPr>
                <a:t>Load</a:t>
              </a: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  <a:t>Balancer</a:t>
              </a:r>
            </a:p>
          </p:txBody>
        </p:sp>
        <p:sp>
          <p:nvSpPr>
            <p:cNvPr id="20" name="Rounded Rectangle 19"/>
            <p:cNvSpPr/>
            <p:nvPr/>
          </p:nvSpPr>
          <p:spPr bwMode="auto">
            <a:xfrm>
              <a:off x="8212012" y="4633893"/>
              <a:ext cx="1031631" cy="356002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 smtClean="0">
                  <a:solidFill>
                    <a:schemeClr val="bg1"/>
                  </a:solidFill>
                  <a:latin typeface="Calibri" pitchFamily="34" charset="0"/>
                </a:rPr>
                <a:t>Failure </a:t>
              </a:r>
              <a:r>
                <a:rPr lang="en-US" sz="1400" dirty="0" err="1" smtClean="0">
                  <a:solidFill>
                    <a:schemeClr val="bg1"/>
                  </a:solidFill>
                  <a:latin typeface="Calibri" pitchFamily="34" charset="0"/>
                </a:rPr>
                <a:t>Hldr</a:t>
              </a:r>
              <a:endParaRPr kumimoji="0" lang="en-US" sz="140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itchFamily="34" charset="0"/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9310078" y="2341110"/>
            <a:ext cx="4764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sz="3200" b="1" dirty="0" smtClean="0"/>
              <a:t>…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404181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Runner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43000"/>
            <a:ext cx="10972800" cy="2618304"/>
          </a:xfrm>
        </p:spPr>
        <p:txBody>
          <a:bodyPr/>
          <a:lstStyle/>
          <a:p>
            <a:r>
              <a:rPr lang="en-US" b="1" i="1" dirty="0" smtClean="0"/>
              <a:t>Tracing, Establish Consistent States</a:t>
            </a:r>
          </a:p>
          <a:p>
            <a:pPr lvl="1"/>
            <a:r>
              <a:rPr lang="en-US" dirty="0" smtClean="0"/>
              <a:t>Delegating Operations to the Library</a:t>
            </a:r>
          </a:p>
          <a:p>
            <a:r>
              <a:rPr lang="en-US" b="1" i="1" dirty="0" smtClean="0"/>
              <a:t>New Interface</a:t>
            </a:r>
          </a:p>
          <a:p>
            <a:pPr lvl="1"/>
            <a:r>
              <a:rPr lang="en-US" dirty="0" smtClean="0"/>
              <a:t>Highly Extensible</a:t>
            </a:r>
          </a:p>
          <a:p>
            <a:pPr lvl="1"/>
            <a:r>
              <a:rPr lang="en-US" dirty="0" smtClean="0"/>
              <a:t>Embedded Tracing</a:t>
            </a:r>
          </a:p>
          <a:p>
            <a:pPr lvl="1"/>
            <a:r>
              <a:rPr lang="en-US" dirty="0" smtClean="0"/>
              <a:t>Record Level Consistency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FT-MRMPI for HPC Clusters, SC15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8</a:t>
            </a:fld>
            <a:endParaRPr lang="en-US" dirty="0"/>
          </a:p>
        </p:txBody>
      </p:sp>
      <p:grpSp>
        <p:nvGrpSpPr>
          <p:cNvPr id="65" name="Group 64"/>
          <p:cNvGrpSpPr/>
          <p:nvPr/>
        </p:nvGrpSpPr>
        <p:grpSpPr>
          <a:xfrm>
            <a:off x="7038692" y="1066800"/>
            <a:ext cx="2513006" cy="2430799"/>
            <a:chOff x="7058107" y="924559"/>
            <a:chExt cx="2513006" cy="2430799"/>
          </a:xfrm>
        </p:grpSpPr>
        <p:cxnSp>
          <p:nvCxnSpPr>
            <p:cNvPr id="6" name="Straight Arrow Connector 5"/>
            <p:cNvCxnSpPr/>
            <p:nvPr/>
          </p:nvCxnSpPr>
          <p:spPr>
            <a:xfrm>
              <a:off x="7193369" y="1184472"/>
              <a:ext cx="0" cy="40669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>
              <a:off x="8408139" y="1625410"/>
              <a:ext cx="0" cy="224336"/>
            </a:xfrm>
            <a:prstGeom prst="straightConnector1">
              <a:avLst/>
            </a:prstGeom>
            <a:ln w="28575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7058107" y="924559"/>
              <a:ext cx="1148263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/>
                <a:t>User Program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247268" y="924559"/>
              <a:ext cx="760144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/>
                <a:t>MR-MPI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591570" y="1335447"/>
              <a:ext cx="612668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/>
                <a:t>Map()</a:t>
              </a: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7229106" y="2155499"/>
              <a:ext cx="0" cy="40669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8484487" y="1604153"/>
              <a:ext cx="882486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/>
                <a:t>RD record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212627" y="2220346"/>
              <a:ext cx="718915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/>
                <a:t>Process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492006" y="2606815"/>
              <a:ext cx="659155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/>
                <a:t>WR KV</a:t>
              </a:r>
            </a:p>
          </p:txBody>
        </p:sp>
        <p:cxnSp>
          <p:nvCxnSpPr>
            <p:cNvPr id="15" name="Straight Connector 14"/>
            <p:cNvCxnSpPr/>
            <p:nvPr/>
          </p:nvCxnSpPr>
          <p:spPr>
            <a:xfrm flipH="1" flipV="1">
              <a:off x="8428638" y="2798609"/>
              <a:ext cx="1138887" cy="289430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  <a:prstDash val="dash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9567524" y="1478465"/>
              <a:ext cx="0" cy="1609575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  <a:prstDash val="dash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H="1">
              <a:off x="8458200" y="1460603"/>
              <a:ext cx="1109324" cy="197382"/>
            </a:xfrm>
            <a:prstGeom prst="straightConnector1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  <a:prstDash val="dash"/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8483956" y="1805393"/>
              <a:ext cx="1087157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/>
                <a:t>Call (*</a:t>
              </a:r>
              <a:r>
                <a:rPr lang="en-US" sz="1350" dirty="0" err="1"/>
                <a:t>func</a:t>
              </a:r>
              <a:r>
                <a:rPr lang="en-US" sz="1350" dirty="0"/>
                <a:t>)()</a:t>
              </a: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>
              <a:off x="7204002" y="1567407"/>
              <a:ext cx="1204138" cy="96728"/>
            </a:xfrm>
            <a:prstGeom prst="straightConnector1">
              <a:avLst/>
            </a:prstGeom>
            <a:ln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flipH="1">
              <a:off x="7204002" y="2030839"/>
              <a:ext cx="1204138" cy="128099"/>
            </a:xfrm>
            <a:prstGeom prst="straightConnector1">
              <a:avLst/>
            </a:prstGeom>
            <a:ln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8415701" y="1849746"/>
              <a:ext cx="0" cy="224336"/>
            </a:xfrm>
            <a:prstGeom prst="straightConnector1">
              <a:avLst/>
            </a:prstGeom>
            <a:ln w="28575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8408139" y="2617243"/>
              <a:ext cx="0" cy="224336"/>
            </a:xfrm>
            <a:prstGeom prst="straightConnector1">
              <a:avLst/>
            </a:prstGeom>
            <a:ln w="28575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>
              <a:off x="7224499" y="2527645"/>
              <a:ext cx="1204138" cy="96728"/>
            </a:xfrm>
            <a:prstGeom prst="straightConnector1">
              <a:avLst/>
            </a:prstGeom>
            <a:ln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flipH="1">
              <a:off x="7207790" y="2798612"/>
              <a:ext cx="1204138" cy="128099"/>
            </a:xfrm>
            <a:prstGeom prst="straightConnector1">
              <a:avLst/>
            </a:prstGeom>
            <a:ln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7224498" y="2948663"/>
              <a:ext cx="0" cy="40669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Content Placeholder 2"/>
          <p:cNvSpPr txBox="1">
            <a:spLocks/>
          </p:cNvSpPr>
          <p:nvPr/>
        </p:nvSpPr>
        <p:spPr>
          <a:xfrm>
            <a:off x="822961" y="3983534"/>
            <a:ext cx="6309800" cy="233639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6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template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&lt;</a:t>
            </a:r>
            <a:r>
              <a:rPr lang="en-US" sz="1400" dirty="0" err="1" smtClean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typename</a:t>
            </a:r>
            <a:r>
              <a:rPr lang="en-US" sz="1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K, </a:t>
            </a:r>
            <a:r>
              <a:rPr lang="en-US" sz="1400" dirty="0" err="1" smtClean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typename</a:t>
            </a:r>
            <a:r>
              <a:rPr lang="en-US" sz="1400" dirty="0" smtClean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V&gt; </a:t>
            </a:r>
            <a:r>
              <a:rPr lang="en-US" sz="1400" dirty="0" smtClean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err="1" smtClean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RecordReader</a:t>
            </a:r>
            <a:endParaRPr lang="en-US" sz="1400" b="1" dirty="0" smtClean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16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template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&lt;</a:t>
            </a:r>
            <a:r>
              <a:rPr lang="en-US" sz="1400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typename</a:t>
            </a:r>
            <a:r>
              <a:rPr lang="en-US" sz="1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K, </a:t>
            </a:r>
            <a:r>
              <a:rPr lang="en-US" sz="1400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typename</a:t>
            </a:r>
            <a:r>
              <a:rPr lang="en-US" sz="1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V&gt; </a:t>
            </a:r>
            <a:r>
              <a:rPr lang="en-US" sz="1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err="1" smtClean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RecordWriter</a:t>
            </a:r>
            <a:endParaRPr lang="en-US" sz="1400" b="1" dirty="0" smtClean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>
              <a:lnSpc>
                <a:spcPts val="1600"/>
              </a:lnSpc>
              <a:spcBef>
                <a:spcPts val="0"/>
              </a:spcBef>
              <a:spcAft>
                <a:spcPts val="0"/>
              </a:spcAft>
            </a:pPr>
            <a:endParaRPr lang="en-US" sz="1400" dirty="0" smtClean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>
              <a:lnSpc>
                <a:spcPts val="16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err="1" smtClean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WordRecordReader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: </a:t>
            </a:r>
            <a:r>
              <a:rPr lang="en-US" sz="1400" dirty="0" smtClean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err="1" smtClean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RecordReader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string&gt; </a:t>
            </a:r>
            <a:endParaRPr lang="en-US" sz="1400" dirty="0" smtClean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1600"/>
              </a:lnSpc>
              <a:spcBef>
                <a:spcPts val="0"/>
              </a:spcBef>
              <a:spcAft>
                <a:spcPts val="0"/>
              </a:spcAft>
            </a:pPr>
            <a:endParaRPr lang="en-US" sz="1400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16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template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typename</a:t>
            </a:r>
            <a:r>
              <a:rPr lang="en-US" sz="1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K, </a:t>
            </a:r>
            <a:r>
              <a:rPr lang="en-US" sz="1400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typename</a:t>
            </a:r>
            <a:r>
              <a:rPr lang="en-US" sz="1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V&gt; </a:t>
            </a:r>
            <a:r>
              <a:rPr lang="en-US" sz="1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smtClean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Mapper</a:t>
            </a:r>
          </a:p>
          <a:p>
            <a:pPr>
              <a:lnSpc>
                <a:spcPts val="16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template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&lt;</a:t>
            </a:r>
            <a:r>
              <a:rPr lang="en-US" sz="1400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typename</a:t>
            </a:r>
            <a:r>
              <a:rPr lang="en-US" sz="1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K, </a:t>
            </a:r>
            <a:r>
              <a:rPr lang="en-US" sz="1400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typename</a:t>
            </a:r>
            <a:r>
              <a:rPr lang="en-US" sz="1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V&gt; </a:t>
            </a:r>
            <a:r>
              <a:rPr lang="en-US" sz="1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smtClean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Reducer</a:t>
            </a:r>
          </a:p>
          <a:p>
            <a:pPr marL="457200">
              <a:lnSpc>
                <a:spcPts val="16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Mapper::map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key, string&amp; value,</a:t>
            </a:r>
          </a:p>
          <a:p>
            <a:pPr marL="457200">
              <a:lnSpc>
                <a:spcPts val="16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BaseRecordWriter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* out, </a:t>
            </a:r>
            <a:r>
              <a:rPr lang="en-US" sz="1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*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param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914400">
              <a:lnSpc>
                <a:spcPts val="16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out-&gt;add(value, </a:t>
            </a:r>
            <a:r>
              <a:rPr lang="en-US" sz="1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457200">
              <a:lnSpc>
                <a:spcPts val="16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>
              <a:lnSpc>
                <a:spcPts val="1600"/>
              </a:lnSpc>
              <a:spcBef>
                <a:spcPts val="0"/>
              </a:spcBef>
              <a:spcAft>
                <a:spcPts val="0"/>
              </a:spcAft>
            </a:pP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8" name="Content Placeholder 2"/>
          <p:cNvSpPr txBox="1">
            <a:spLocks/>
          </p:cNvSpPr>
          <p:nvPr/>
        </p:nvSpPr>
        <p:spPr>
          <a:xfrm>
            <a:off x="7286018" y="3962400"/>
            <a:ext cx="4531360" cy="23575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6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main(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narg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char** 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457200">
              <a:lnSpc>
                <a:spcPts val="16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 err="1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MPI_Init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(&amp;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narg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,&amp;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  </a:t>
            </a:r>
          </a:p>
          <a:p>
            <a:pPr marL="457200">
              <a:lnSpc>
                <a:spcPts val="16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&lt;***snip***&gt;</a:t>
            </a:r>
          </a:p>
          <a:p>
            <a:pPr marL="457200">
              <a:lnSpc>
                <a:spcPts val="16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mr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-&gt;</a:t>
            </a:r>
            <a:r>
              <a:rPr lang="en-US" sz="1400" dirty="0" smtClean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map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(new </a:t>
            </a:r>
            <a:r>
              <a:rPr lang="en-US" sz="1400" b="1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WCMapper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(),</a:t>
            </a:r>
          </a:p>
          <a:p>
            <a:pPr marL="457200">
              <a:lnSpc>
                <a:spcPts val="16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new </a:t>
            </a:r>
            <a:r>
              <a:rPr lang="en-US" sz="1400" b="1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WCReader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(),</a:t>
            </a:r>
          </a:p>
          <a:p>
            <a:pPr marL="457200">
              <a:lnSpc>
                <a:spcPts val="16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400" b="1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NULL);  </a:t>
            </a:r>
          </a:p>
          <a:p>
            <a:pPr marL="457200">
              <a:lnSpc>
                <a:spcPts val="16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mr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-&gt;</a:t>
            </a:r>
            <a:r>
              <a:rPr lang="en-US" sz="1400" dirty="0" smtClean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collate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(NULL);  </a:t>
            </a:r>
          </a:p>
          <a:p>
            <a:pPr marL="457200">
              <a:lnSpc>
                <a:spcPts val="16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mr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-&gt;</a:t>
            </a:r>
            <a:r>
              <a:rPr lang="en-US" sz="1400" dirty="0" smtClean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reduce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(new </a:t>
            </a:r>
            <a:r>
              <a:rPr lang="en-US" sz="1400" b="1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WCReducer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(), </a:t>
            </a:r>
            <a:r>
              <a:rPr lang="en-US" sz="1400" b="1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</a:p>
          <a:p>
            <a:pPr marL="457200">
              <a:lnSpc>
                <a:spcPts val="16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new </a:t>
            </a:r>
            <a:r>
              <a:rPr lang="en-US" sz="1400" b="1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WCWriter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(),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  </a:t>
            </a:r>
          </a:p>
          <a:p>
            <a:pPr marL="457200">
              <a:lnSpc>
                <a:spcPts val="16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&lt;***snip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***&gt;</a:t>
            </a:r>
          </a:p>
          <a:p>
            <a:pPr>
              <a:lnSpc>
                <a:spcPts val="16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9866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 Master &amp; Load Balancer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43000"/>
            <a:ext cx="4935413" cy="5181600"/>
          </a:xfrm>
        </p:spPr>
        <p:txBody>
          <a:bodyPr/>
          <a:lstStyle/>
          <a:p>
            <a:r>
              <a:rPr lang="en-US" b="1" i="1" dirty="0" smtClean="0"/>
              <a:t>Task Dispatching</a:t>
            </a:r>
          </a:p>
          <a:p>
            <a:pPr lvl="1"/>
            <a:r>
              <a:rPr lang="en-US" dirty="0" smtClean="0"/>
              <a:t>Global Task Pool</a:t>
            </a:r>
          </a:p>
          <a:p>
            <a:pPr lvl="1"/>
            <a:r>
              <a:rPr lang="en-US" dirty="0" smtClean="0"/>
              <a:t>Job </a:t>
            </a:r>
            <a:r>
              <a:rPr lang="en-US" dirty="0" err="1" smtClean="0"/>
              <a:t>Init</a:t>
            </a:r>
            <a:endParaRPr lang="en-US" dirty="0" smtClean="0"/>
          </a:p>
          <a:p>
            <a:pPr lvl="1"/>
            <a:r>
              <a:rPr lang="en-US" dirty="0" smtClean="0"/>
              <a:t>Recovery</a:t>
            </a:r>
          </a:p>
          <a:p>
            <a:r>
              <a:rPr lang="en-US" b="1" i="1" dirty="0"/>
              <a:t>Global Consistent State</a:t>
            </a:r>
          </a:p>
          <a:p>
            <a:pPr lvl="1"/>
            <a:r>
              <a:rPr lang="en-US" dirty="0"/>
              <a:t>Shuffle Buffer Tracing</a:t>
            </a:r>
          </a:p>
          <a:p>
            <a:r>
              <a:rPr lang="en-US" b="1" i="1" dirty="0" smtClean="0"/>
              <a:t>Load Balancing</a:t>
            </a:r>
            <a:endParaRPr lang="en-US" b="1" i="1" dirty="0"/>
          </a:p>
          <a:p>
            <a:pPr lvl="1"/>
            <a:r>
              <a:rPr lang="en-US" dirty="0" smtClean="0"/>
              <a:t>Monitoring Processing Speed of Tasks</a:t>
            </a:r>
          </a:p>
          <a:p>
            <a:pPr lvl="1"/>
            <a:r>
              <a:rPr lang="en-US" dirty="0" smtClean="0"/>
              <a:t>Linear Job Performance Model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FT-MRMPI for HPC Clusters, SC15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Rounded Rectangle 5"/>
          <p:cNvSpPr/>
          <p:nvPr/>
        </p:nvSpPr>
        <p:spPr bwMode="auto">
          <a:xfrm>
            <a:off x="5785338" y="1172308"/>
            <a:ext cx="6248400" cy="4417889"/>
          </a:xfrm>
          <a:prstGeom prst="roundRect">
            <a:avLst>
              <a:gd name="adj" fmla="val 6318"/>
            </a:avLst>
          </a:prstGeom>
          <a:ln>
            <a:prstDash val="sysDot"/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t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u="none" strike="noStrike" cap="none" normalizeH="0" baseline="0" dirty="0" err="1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Calibri" pitchFamily="34" charset="0"/>
              </a:rPr>
              <a:t>MapReduce</a:t>
            </a:r>
            <a:r>
              <a:rPr kumimoji="0" lang="en-US" sz="1800" u="none" strike="noStrike" cap="none" normalizeH="0" baseline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Calibri" pitchFamily="34" charset="0"/>
              </a:rPr>
              <a:t> Job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5877007" y="3283928"/>
            <a:ext cx="2057400" cy="2095500"/>
            <a:chOff x="7315200" y="3276600"/>
            <a:chExt cx="2057400" cy="2095500"/>
          </a:xfrm>
        </p:grpSpPr>
        <p:sp>
          <p:nvSpPr>
            <p:cNvPr id="9" name="Rounded Rectangle 8"/>
            <p:cNvSpPr/>
            <p:nvPr/>
          </p:nvSpPr>
          <p:spPr bwMode="auto">
            <a:xfrm>
              <a:off x="7315200" y="3276600"/>
              <a:ext cx="2057400" cy="20955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0" numCol="1" rtlCol="0" anchor="b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MapReduce</a:t>
              </a:r>
              <a:r>
                <a:rPr kumimoji="0" lang="en-US" sz="140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 </a:t>
              </a:r>
              <a:r>
                <a:rPr kumimoji="0" lang="en-US" sz="140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Processs</a:t>
              </a:r>
              <a:endParaRPr kumimoji="0" lang="en-US" sz="1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endParaRPr>
            </a:p>
          </p:txBody>
        </p:sp>
        <p:sp>
          <p:nvSpPr>
            <p:cNvPr id="10" name="Rounded Rectangle 9"/>
            <p:cNvSpPr/>
            <p:nvPr/>
          </p:nvSpPr>
          <p:spPr bwMode="auto">
            <a:xfrm>
              <a:off x="7405077" y="3395330"/>
              <a:ext cx="748323" cy="155767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  <a:t>Task</a:t>
              </a: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 smtClean="0">
                  <a:solidFill>
                    <a:schemeClr val="bg1"/>
                  </a:solidFill>
                  <a:latin typeface="Calibri" pitchFamily="34" charset="0"/>
                </a:rPr>
                <a:t>Runner</a:t>
              </a:r>
              <a:endParaRPr kumimoji="0" lang="en-US" sz="140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itchFamily="34" charset="0"/>
              </a:endParaRPr>
            </a:p>
          </p:txBody>
        </p:sp>
        <p:sp>
          <p:nvSpPr>
            <p:cNvPr id="11" name="Rounded Rectangle 10"/>
            <p:cNvSpPr/>
            <p:nvPr/>
          </p:nvSpPr>
          <p:spPr bwMode="auto">
            <a:xfrm>
              <a:off x="8212013" y="3382298"/>
              <a:ext cx="1031631" cy="591842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 smtClean="0">
                  <a:solidFill>
                    <a:schemeClr val="bg1"/>
                  </a:solidFill>
                  <a:latin typeface="Calibri" pitchFamily="34" charset="0"/>
                </a:rPr>
                <a:t>Distributed</a:t>
              </a: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  <a:t>Master</a:t>
              </a:r>
            </a:p>
          </p:txBody>
        </p:sp>
        <p:sp>
          <p:nvSpPr>
            <p:cNvPr id="12" name="Rounded Rectangle 11"/>
            <p:cNvSpPr/>
            <p:nvPr/>
          </p:nvSpPr>
          <p:spPr bwMode="auto">
            <a:xfrm>
              <a:off x="8212013" y="4005156"/>
              <a:ext cx="1031631" cy="591842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 smtClean="0">
                  <a:solidFill>
                    <a:schemeClr val="bg1"/>
                  </a:solidFill>
                  <a:latin typeface="Calibri" pitchFamily="34" charset="0"/>
                </a:rPr>
                <a:t>Load</a:t>
              </a: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  <a:t>Balancer</a:t>
              </a:r>
            </a:p>
          </p:txBody>
        </p:sp>
        <p:sp>
          <p:nvSpPr>
            <p:cNvPr id="13" name="Rounded Rectangle 12"/>
            <p:cNvSpPr/>
            <p:nvPr/>
          </p:nvSpPr>
          <p:spPr bwMode="auto">
            <a:xfrm>
              <a:off x="8212012" y="4633893"/>
              <a:ext cx="1031631" cy="356002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 smtClean="0">
                  <a:solidFill>
                    <a:schemeClr val="bg1"/>
                  </a:solidFill>
                  <a:latin typeface="Calibri" pitchFamily="34" charset="0"/>
                </a:rPr>
                <a:t>Failure </a:t>
              </a:r>
              <a:r>
                <a:rPr lang="en-US" sz="1400" dirty="0" err="1" smtClean="0">
                  <a:solidFill>
                    <a:schemeClr val="bg1"/>
                  </a:solidFill>
                  <a:latin typeface="Calibri" pitchFamily="34" charset="0"/>
                </a:rPr>
                <a:t>Hldr</a:t>
              </a:r>
              <a:endParaRPr kumimoji="0" lang="en-US" sz="140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itchFamily="34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9864806" y="3283928"/>
            <a:ext cx="2057400" cy="2095500"/>
            <a:chOff x="7315200" y="3276600"/>
            <a:chExt cx="2057400" cy="2095500"/>
          </a:xfrm>
        </p:grpSpPr>
        <p:sp>
          <p:nvSpPr>
            <p:cNvPr id="15" name="Rounded Rectangle 14"/>
            <p:cNvSpPr/>
            <p:nvPr/>
          </p:nvSpPr>
          <p:spPr bwMode="auto">
            <a:xfrm>
              <a:off x="7315200" y="3276600"/>
              <a:ext cx="2057400" cy="20955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0" numCol="1" rtlCol="0" anchor="b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MapReduce</a:t>
              </a:r>
              <a:r>
                <a:rPr kumimoji="0" lang="en-US" sz="140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 </a:t>
              </a:r>
              <a:r>
                <a:rPr kumimoji="0" lang="en-US" sz="140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Processs</a:t>
              </a:r>
              <a:endParaRPr kumimoji="0" lang="en-US" sz="1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endParaRPr>
            </a:p>
          </p:txBody>
        </p:sp>
        <p:sp>
          <p:nvSpPr>
            <p:cNvPr id="16" name="Rounded Rectangle 15"/>
            <p:cNvSpPr/>
            <p:nvPr/>
          </p:nvSpPr>
          <p:spPr bwMode="auto">
            <a:xfrm>
              <a:off x="7405077" y="3395330"/>
              <a:ext cx="748323" cy="155767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  <a:t>Task</a:t>
              </a: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 smtClean="0">
                  <a:solidFill>
                    <a:schemeClr val="bg1"/>
                  </a:solidFill>
                  <a:latin typeface="Calibri" pitchFamily="34" charset="0"/>
                </a:rPr>
                <a:t>Runner</a:t>
              </a:r>
              <a:endParaRPr kumimoji="0" lang="en-US" sz="140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itchFamily="34" charset="0"/>
              </a:endParaRPr>
            </a:p>
          </p:txBody>
        </p:sp>
        <p:sp>
          <p:nvSpPr>
            <p:cNvPr id="17" name="Rounded Rectangle 16"/>
            <p:cNvSpPr/>
            <p:nvPr/>
          </p:nvSpPr>
          <p:spPr bwMode="auto">
            <a:xfrm>
              <a:off x="8212013" y="3382298"/>
              <a:ext cx="1031631" cy="591842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 smtClean="0">
                  <a:solidFill>
                    <a:schemeClr val="bg1"/>
                  </a:solidFill>
                  <a:latin typeface="Calibri" pitchFamily="34" charset="0"/>
                </a:rPr>
                <a:t>Distributed</a:t>
              </a: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  <a:t>Master</a:t>
              </a:r>
            </a:p>
          </p:txBody>
        </p:sp>
        <p:sp>
          <p:nvSpPr>
            <p:cNvPr id="18" name="Rounded Rectangle 17"/>
            <p:cNvSpPr/>
            <p:nvPr/>
          </p:nvSpPr>
          <p:spPr bwMode="auto">
            <a:xfrm>
              <a:off x="8212013" y="4005156"/>
              <a:ext cx="1031631" cy="591842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 smtClean="0">
                  <a:solidFill>
                    <a:schemeClr val="bg1"/>
                  </a:solidFill>
                  <a:latin typeface="Calibri" pitchFamily="34" charset="0"/>
                </a:rPr>
                <a:t>Load</a:t>
              </a: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  <a:t>Balancer</a:t>
              </a:r>
            </a:p>
          </p:txBody>
        </p:sp>
        <p:sp>
          <p:nvSpPr>
            <p:cNvPr id="19" name="Rounded Rectangle 18"/>
            <p:cNvSpPr/>
            <p:nvPr/>
          </p:nvSpPr>
          <p:spPr bwMode="auto">
            <a:xfrm>
              <a:off x="8212012" y="4633893"/>
              <a:ext cx="1031631" cy="356002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 smtClean="0">
                  <a:solidFill>
                    <a:schemeClr val="bg1"/>
                  </a:solidFill>
                  <a:latin typeface="Calibri" pitchFamily="34" charset="0"/>
                </a:rPr>
                <a:t>Failure </a:t>
              </a:r>
              <a:r>
                <a:rPr lang="en-US" sz="1400" dirty="0" err="1" smtClean="0">
                  <a:solidFill>
                    <a:schemeClr val="bg1"/>
                  </a:solidFill>
                  <a:latin typeface="Calibri" pitchFamily="34" charset="0"/>
                </a:rPr>
                <a:t>Hldr</a:t>
              </a:r>
              <a:endParaRPr kumimoji="0" lang="en-US" sz="140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itchFamily="34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8686800" y="3864451"/>
            <a:ext cx="4764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sz="3200" b="1" dirty="0" smtClean="0"/>
              <a:t>…</a:t>
            </a:r>
            <a:endParaRPr lang="en-US" sz="3200" b="1" dirty="0"/>
          </a:p>
        </p:txBody>
      </p:sp>
      <p:sp>
        <p:nvSpPr>
          <p:cNvPr id="21" name="Rounded Rectangle 20"/>
          <p:cNvSpPr/>
          <p:nvPr/>
        </p:nvSpPr>
        <p:spPr bwMode="auto">
          <a:xfrm>
            <a:off x="6096000" y="1828799"/>
            <a:ext cx="5697249" cy="117862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0" tIns="0" rIns="0" bIns="0" numCol="1" rtlCol="0" anchor="t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Task Pool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6527634" y="2092324"/>
            <a:ext cx="1066800" cy="762000"/>
            <a:chOff x="6527634" y="2092324"/>
            <a:chExt cx="1066800" cy="762000"/>
          </a:xfrm>
        </p:grpSpPr>
        <p:sp>
          <p:nvSpPr>
            <p:cNvPr id="22" name="Round Same Side Corner Rectangle 21"/>
            <p:cNvSpPr/>
            <p:nvPr/>
          </p:nvSpPr>
          <p:spPr bwMode="auto">
            <a:xfrm>
              <a:off x="6527634" y="2092324"/>
              <a:ext cx="762000" cy="457200"/>
            </a:xfrm>
            <a:prstGeom prst="round2Same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  <a:t>Task</a:t>
              </a:r>
            </a:p>
          </p:txBody>
        </p:sp>
        <p:sp>
          <p:nvSpPr>
            <p:cNvPr id="23" name="Round Same Side Corner Rectangle 22"/>
            <p:cNvSpPr/>
            <p:nvPr/>
          </p:nvSpPr>
          <p:spPr bwMode="auto">
            <a:xfrm>
              <a:off x="6680034" y="2244724"/>
              <a:ext cx="762000" cy="457200"/>
            </a:xfrm>
            <a:prstGeom prst="round2Same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  <a:t>Task</a:t>
              </a:r>
            </a:p>
          </p:txBody>
        </p:sp>
        <p:sp>
          <p:nvSpPr>
            <p:cNvPr id="24" name="Round Same Side Corner Rectangle 23"/>
            <p:cNvSpPr/>
            <p:nvPr/>
          </p:nvSpPr>
          <p:spPr bwMode="auto">
            <a:xfrm>
              <a:off x="6832434" y="2397124"/>
              <a:ext cx="762000" cy="457200"/>
            </a:xfrm>
            <a:prstGeom prst="round2Same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  <a:t>Task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7842738" y="2092324"/>
            <a:ext cx="1066800" cy="762000"/>
            <a:chOff x="6527634" y="2092324"/>
            <a:chExt cx="1066800" cy="762000"/>
          </a:xfrm>
        </p:grpSpPr>
        <p:sp>
          <p:nvSpPr>
            <p:cNvPr id="29" name="Round Same Side Corner Rectangle 28"/>
            <p:cNvSpPr/>
            <p:nvPr/>
          </p:nvSpPr>
          <p:spPr bwMode="auto">
            <a:xfrm>
              <a:off x="6527634" y="2092324"/>
              <a:ext cx="762000" cy="457200"/>
            </a:xfrm>
            <a:prstGeom prst="round2Same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  <a:t>Task</a:t>
              </a:r>
            </a:p>
          </p:txBody>
        </p:sp>
        <p:sp>
          <p:nvSpPr>
            <p:cNvPr id="30" name="Round Same Side Corner Rectangle 29"/>
            <p:cNvSpPr/>
            <p:nvPr/>
          </p:nvSpPr>
          <p:spPr bwMode="auto">
            <a:xfrm>
              <a:off x="6680034" y="2244724"/>
              <a:ext cx="762000" cy="457200"/>
            </a:xfrm>
            <a:prstGeom prst="round2Same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  <a:t>Task</a:t>
              </a:r>
            </a:p>
          </p:txBody>
        </p:sp>
        <p:sp>
          <p:nvSpPr>
            <p:cNvPr id="31" name="Round Same Side Corner Rectangle 30"/>
            <p:cNvSpPr/>
            <p:nvPr/>
          </p:nvSpPr>
          <p:spPr bwMode="auto">
            <a:xfrm>
              <a:off x="6832434" y="2397124"/>
              <a:ext cx="762000" cy="457200"/>
            </a:xfrm>
            <a:prstGeom prst="round2Same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  <a:t>Task</a:t>
              </a: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9017165" y="2102828"/>
            <a:ext cx="1066800" cy="762000"/>
            <a:chOff x="6527634" y="2092324"/>
            <a:chExt cx="1066800" cy="762000"/>
          </a:xfrm>
        </p:grpSpPr>
        <p:sp>
          <p:nvSpPr>
            <p:cNvPr id="33" name="Round Same Side Corner Rectangle 32"/>
            <p:cNvSpPr/>
            <p:nvPr/>
          </p:nvSpPr>
          <p:spPr bwMode="auto">
            <a:xfrm>
              <a:off x="6527634" y="2092324"/>
              <a:ext cx="762000" cy="457200"/>
            </a:xfrm>
            <a:prstGeom prst="round2Same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  <a:t>Task</a:t>
              </a:r>
            </a:p>
          </p:txBody>
        </p:sp>
        <p:sp>
          <p:nvSpPr>
            <p:cNvPr id="34" name="Round Same Side Corner Rectangle 33"/>
            <p:cNvSpPr/>
            <p:nvPr/>
          </p:nvSpPr>
          <p:spPr bwMode="auto">
            <a:xfrm>
              <a:off x="6680034" y="2244724"/>
              <a:ext cx="762000" cy="457200"/>
            </a:xfrm>
            <a:prstGeom prst="round2Same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  <a:t>Task</a:t>
              </a:r>
            </a:p>
          </p:txBody>
        </p:sp>
        <p:sp>
          <p:nvSpPr>
            <p:cNvPr id="35" name="Round Same Side Corner Rectangle 34"/>
            <p:cNvSpPr/>
            <p:nvPr/>
          </p:nvSpPr>
          <p:spPr bwMode="auto">
            <a:xfrm>
              <a:off x="6832434" y="2397124"/>
              <a:ext cx="762000" cy="457200"/>
            </a:xfrm>
            <a:prstGeom prst="round2Same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  <a:t>Task</a:t>
              </a: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10191592" y="2092324"/>
            <a:ext cx="1066800" cy="762000"/>
            <a:chOff x="6527634" y="2092324"/>
            <a:chExt cx="1066800" cy="762000"/>
          </a:xfrm>
        </p:grpSpPr>
        <p:sp>
          <p:nvSpPr>
            <p:cNvPr id="37" name="Round Same Side Corner Rectangle 36"/>
            <p:cNvSpPr/>
            <p:nvPr/>
          </p:nvSpPr>
          <p:spPr bwMode="auto">
            <a:xfrm>
              <a:off x="6527634" y="2092324"/>
              <a:ext cx="762000" cy="457200"/>
            </a:xfrm>
            <a:prstGeom prst="round2Same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  <a:t>Task</a:t>
              </a:r>
            </a:p>
          </p:txBody>
        </p:sp>
        <p:sp>
          <p:nvSpPr>
            <p:cNvPr id="38" name="Round Same Side Corner Rectangle 37"/>
            <p:cNvSpPr/>
            <p:nvPr/>
          </p:nvSpPr>
          <p:spPr bwMode="auto">
            <a:xfrm>
              <a:off x="6680034" y="2244724"/>
              <a:ext cx="762000" cy="457200"/>
            </a:xfrm>
            <a:prstGeom prst="round2Same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  <a:t>Task</a:t>
              </a:r>
            </a:p>
          </p:txBody>
        </p:sp>
        <p:sp>
          <p:nvSpPr>
            <p:cNvPr id="39" name="Round Same Side Corner Rectangle 38"/>
            <p:cNvSpPr/>
            <p:nvPr/>
          </p:nvSpPr>
          <p:spPr bwMode="auto">
            <a:xfrm>
              <a:off x="6832434" y="2397124"/>
              <a:ext cx="762000" cy="457200"/>
            </a:xfrm>
            <a:prstGeom prst="round2Same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  <a:t>Task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68865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rgonne.updates">
  <a:themeElements>
    <a:clrScheme name="Custom 7">
      <a:dk1>
        <a:srgbClr val="616161"/>
      </a:dk1>
      <a:lt1>
        <a:srgbClr val="FFFFFF"/>
      </a:lt1>
      <a:dk2>
        <a:srgbClr val="1F497D"/>
      </a:dk2>
      <a:lt2>
        <a:srgbClr val="D2D2D2"/>
      </a:lt2>
      <a:accent1>
        <a:srgbClr val="A6C4DE"/>
      </a:accent1>
      <a:accent2>
        <a:srgbClr val="D8AC28"/>
      </a:accent2>
      <a:accent3>
        <a:srgbClr val="A22B38"/>
      </a:accent3>
      <a:accent4>
        <a:srgbClr val="7AB800"/>
      </a:accent4>
      <a:accent5>
        <a:srgbClr val="9D7D9E"/>
      </a:accent5>
      <a:accent6>
        <a:srgbClr val="BF5C28"/>
      </a:accent6>
      <a:hlink>
        <a:srgbClr val="4D8ABE"/>
      </a:hlink>
      <a:folHlink>
        <a:srgbClr val="4D8ABE"/>
      </a:folHlink>
    </a:clrScheme>
    <a:fontScheme name="Blue design">
      <a:majorFont>
        <a:latin typeface="Trebuchet MS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8575" cap="flat" cmpd="sng" algn="ctr">
          <a:solidFill>
            <a:srgbClr val="151515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</a:defRPr>
        </a:defPPr>
      </a:lstStyle>
    </a:lnDef>
  </a:objectDefaults>
  <a:extraClrSchemeLst>
    <a:extraClrScheme>
      <a:clrScheme name="Blue design 1">
        <a:dk1>
          <a:srgbClr val="616161"/>
        </a:dk1>
        <a:lt1>
          <a:srgbClr val="FFFFFF"/>
        </a:lt1>
        <a:dk2>
          <a:srgbClr val="1F497D"/>
        </a:dk2>
        <a:lt2>
          <a:srgbClr val="D2D2D2"/>
        </a:lt2>
        <a:accent1>
          <a:srgbClr val="5C0426"/>
        </a:accent1>
        <a:accent2>
          <a:srgbClr val="9D7D9E"/>
        </a:accent2>
        <a:accent3>
          <a:srgbClr val="FFFFFF"/>
        </a:accent3>
        <a:accent4>
          <a:srgbClr val="525252"/>
        </a:accent4>
        <a:accent5>
          <a:srgbClr val="B5AAAC"/>
        </a:accent5>
        <a:accent6>
          <a:srgbClr val="8E718F"/>
        </a:accent6>
        <a:hlink>
          <a:srgbClr val="253D51"/>
        </a:hlink>
        <a:folHlink>
          <a:srgbClr val="0D204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2015-06-05-argonne-mpi-basic" id="{E5A49477-5F76-F44E-9807-179ABA5DADB8}" vid="{A752B60F-1ED9-814E-AA4B-E752389750E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Argonne1</Template>
  <TotalTime>572</TotalTime>
  <Words>1271</Words>
  <Application>Microsoft Macintosh PowerPoint</Application>
  <PresentationFormat>Widescreen</PresentationFormat>
  <Paragraphs>385</Paragraphs>
  <Slides>25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Calibri</vt:lpstr>
      <vt:lpstr>Consolas</vt:lpstr>
      <vt:lpstr>Trebuchet MS</vt:lpstr>
      <vt:lpstr>Wingdings</vt:lpstr>
      <vt:lpstr>Arial</vt:lpstr>
      <vt:lpstr>argonne.updates</vt:lpstr>
      <vt:lpstr>Fault Tolerant MapReduce-MPI for HPC Clusters</vt:lpstr>
      <vt:lpstr>Outline</vt:lpstr>
      <vt:lpstr>MapReduce on HPC Clusters</vt:lpstr>
      <vt:lpstr>Fault Tolerance Model of MapReduce</vt:lpstr>
      <vt:lpstr>No Fault Tolerance in MPI</vt:lpstr>
      <vt:lpstr>Scheduling Restrictions</vt:lpstr>
      <vt:lpstr>Overall Design</vt:lpstr>
      <vt:lpstr>Task Runner</vt:lpstr>
      <vt:lpstr>Distributed Master &amp; Load Balancer</vt:lpstr>
      <vt:lpstr>Fault Tolerance Model: Checkpoint-Restart</vt:lpstr>
      <vt:lpstr>Where to Write Checkpoint</vt:lpstr>
      <vt:lpstr>Recover Point</vt:lpstr>
      <vt:lpstr>Drawbacks of Checkpoint-Restart</vt:lpstr>
      <vt:lpstr>Fault Tolerance Model: Detect-Resume</vt:lpstr>
      <vt:lpstr>Evaluation Setup</vt:lpstr>
      <vt:lpstr>Job Performance</vt:lpstr>
      <vt:lpstr>Checkpoint Overhead</vt:lpstr>
      <vt:lpstr>Time Decomposition</vt:lpstr>
      <vt:lpstr>Continuous Failures</vt:lpstr>
      <vt:lpstr>Conclusion</vt:lpstr>
      <vt:lpstr>Thank you!</vt:lpstr>
      <vt:lpstr>Backup Slides</vt:lpstr>
      <vt:lpstr>Prefetching Data Copier</vt:lpstr>
      <vt:lpstr>2-Pass KV-KMV Conversion</vt:lpstr>
      <vt:lpstr>Recover Time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MPI</dc:title>
  <dc:creator>Yanfei Guo</dc:creator>
  <cp:lastModifiedBy>Yanfei Guo</cp:lastModifiedBy>
  <cp:revision>50</cp:revision>
  <cp:lastPrinted>2015-11-18T21:23:22Z</cp:lastPrinted>
  <dcterms:created xsi:type="dcterms:W3CDTF">2015-11-18T11:41:18Z</dcterms:created>
  <dcterms:modified xsi:type="dcterms:W3CDTF">2015-11-18T21:25:55Z</dcterms:modified>
</cp:coreProperties>
</file>