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1648"/>
  </p:normalViewPr>
  <p:slideViewPr>
    <p:cSldViewPr snapToGrid="0" snapToObjects="1">
      <p:cViewPr varScale="1">
        <p:scale>
          <a:sx n="140" d="100"/>
          <a:sy n="140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534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175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9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619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5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RO comes from the OpenCL API, a standard flag in the alloc. call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EAPI for per-epoch RO is unfortunate, since SB comes from an extended API as well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Note that these are the only two opts. that require API extension</a:t>
            </a:r>
          </a:p>
        </p:txBody>
      </p:sp>
    </p:spTree>
    <p:extLst>
      <p:ext uri="{BB962C8B-B14F-4D97-AF65-F5344CB8AC3E}">
        <p14:creationId xmlns:p14="http://schemas.microsoft.com/office/powerpoint/2010/main" val="85523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4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I/O write speeds are much better than advertised for small buffers (closer to 3.5 GB/s instead of 300 MB/s) because…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Note that we have a much more extensive performance evaluation in the paper</a:t>
            </a:r>
          </a:p>
        </p:txBody>
      </p:sp>
    </p:spTree>
    <p:extLst>
      <p:ext uri="{BB962C8B-B14F-4D97-AF65-F5344CB8AC3E}">
        <p14:creationId xmlns:p14="http://schemas.microsoft.com/office/powerpoint/2010/main" val="179375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8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876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383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697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6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99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808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128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38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453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The concept of epochs and sync. points is important - data consistency</a:t>
            </a:r>
            <a:endParaRPr lang="en-US"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804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You could mention here that this is not so easy, explain the double-checkpoint files (consolidate &amp; validate checkpoint), etc.</a:t>
            </a:r>
          </a:p>
        </p:txBody>
      </p:sp>
    </p:spTree>
    <p:extLst>
      <p:ext uri="{BB962C8B-B14F-4D97-AF65-F5344CB8AC3E}">
        <p14:creationId xmlns:p14="http://schemas.microsoft.com/office/powerpoint/2010/main" val="202451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026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statistics/overtime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pena@bsc.es" TargetMode="External"/><Relationship Id="rId4" Type="http://schemas.openxmlformats.org/officeDocument/2006/relationships/hyperlink" Target="mailto:wesley.bland@intel.com" TargetMode="External"/><Relationship Id="rId5" Type="http://schemas.openxmlformats.org/officeDocument/2006/relationships/hyperlink" Target="mailto:balaji@anl.gov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on.g.gsic.titech.ac.jp/trouble-list/index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VOCL-FT: Introducing Techniques for Efficient Soft Error Coprocessor Recovery 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 J. Peña, </a:t>
            </a: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Wesley Bland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Pavan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Balaji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Detection / Recovery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ECC memory protection to detect errors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NVIDIA® Management Library (NVML) to query for memory errors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counter of total ECC errors (no locality information)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happens by replaying logs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the easy part…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 interesting work comes in the optimizations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Don’t Make Extra Checkpoints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44900" y="1521425"/>
            <a:ext cx="7058700" cy="46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/>
              <a:t>Only checkpoint data that’s actually changed</a:t>
            </a:r>
          </a:p>
          <a:p>
            <a:pPr marL="914400" lvl="1" indent="-228600" rtl="0">
              <a:spcBef>
                <a:spcPts val="0"/>
              </a:spcBef>
              <a:buSzPct val="85714"/>
            </a:pPr>
            <a:r>
              <a:rPr lang="en-US"/>
              <a:t>If data hasn’t changed, don’t checkpoint it (MOD)</a:t>
            </a:r>
          </a:p>
          <a:p>
            <a:pPr marL="914400" lvl="1" indent="-228600" rtl="0">
              <a:spcBef>
                <a:spcPts val="0"/>
              </a:spcBef>
              <a:buSzPct val="85714"/>
            </a:pPr>
            <a:r>
              <a:rPr lang="en-US"/>
              <a:t>If data is read-only, don’t checkpoint it (RO)</a:t>
            </a:r>
          </a:p>
          <a:p>
            <a:pPr marL="914400" lvl="1" indent="-228600" rtl="0">
              <a:spcBef>
                <a:spcPts val="0"/>
              </a:spcBef>
              <a:buSzPct val="85714"/>
            </a:pPr>
            <a:r>
              <a:rPr lang="en-US"/>
              <a:t>Transform blocking writes into non-blocking writes and use temp buffer (MOD)</a:t>
            </a:r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914400" lvl="1" indent="-228600" rtl="0">
              <a:spcBef>
                <a:spcPts val="0"/>
              </a:spcBef>
              <a:buSzPct val="85714"/>
            </a:pPr>
            <a:r>
              <a:rPr lang="en-US"/>
              <a:t>Use temp files for non-blocking writes (MOD)</a:t>
            </a:r>
          </a:p>
          <a:p>
            <a:pPr marL="914400" lvl="1" indent="-228600" rtl="0">
              <a:spcBef>
                <a:spcPts val="0"/>
              </a:spcBef>
              <a:buSzPct val="85714"/>
            </a:pPr>
            <a:r>
              <a:rPr lang="en-US"/>
              <a:t>Delay copying data for non-blocking writes until host data is overwritten with device data (HB)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500" y="1825625"/>
            <a:ext cx="4561998" cy="237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500" y="4539128"/>
            <a:ext cx="4561998" cy="185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Get More Information from the User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900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Read-Only Buffers (EAPI)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900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/>
              <a:t>Allow the user to specify buffers as read-only per epoch.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-US"/>
              <a:t>More fine-grained than specifying read-only for the lifetime of the object.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099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Scratch Buffers (SB)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099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/>
              <a:t>Only make logs, but not full checkpoints.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/>
              <a:t>Don’t keep checkpoint after epoch.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-US"/>
              <a:t>If we replay, use the same buffer without reloading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Reduce Synchronization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900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Host Dirty (HD)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900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64285"/>
            </a:pPr>
            <a:r>
              <a:rPr lang="en-US"/>
              <a:t>Only write a checkpoint when host memory has been overwritten.</a:t>
            </a:r>
          </a:p>
          <a:p>
            <a:pPr marL="457200" lvl="0" indent="-228600">
              <a:spcBef>
                <a:spcPts val="0"/>
              </a:spcBef>
              <a:buSzPct val="64285"/>
            </a:pPr>
            <a:r>
              <a:rPr lang="en-US"/>
              <a:t>Reduces synchronization for unnecessary checkpoints.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099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Checkpoint Skip (CS)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099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64285"/>
            </a:pPr>
            <a:r>
              <a:rPr lang="en-US"/>
              <a:t>Skip reading data from the device when a checkpoint is loaded.</a:t>
            </a:r>
          </a:p>
          <a:p>
            <a:pPr marL="457200" lvl="0" indent="-228600">
              <a:spcBef>
                <a:spcPts val="0"/>
              </a:spcBef>
              <a:buSzPct val="64285"/>
            </a:pPr>
            <a:r>
              <a:rPr lang="en-US"/>
              <a:t>Don’t write a checkpoint for every epoch.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00" y="5238382"/>
            <a:ext cx="6051424" cy="119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Single Node Evaluations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Simple microbenchmark test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Repeated matrix multiplication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0" y="6523200"/>
            <a:ext cx="12192000" cy="3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 dirty="0"/>
              <a:t>NO = No Optimization, MOD = Unmodified Buffers, RO = Read-only Buffers, HB = </a:t>
            </a:r>
            <a:r>
              <a:rPr lang="en-US" sz="1300" dirty="0" smtClean="0"/>
              <a:t>Host Buffers, </a:t>
            </a:r>
            <a:r>
              <a:rPr lang="en-US" sz="1300" dirty="0"/>
              <a:t>SB = Scratch Buffers, HD = Host Dirty, CS = Checkpoint Skip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6668919" y="645200"/>
            <a:ext cx="5181605" cy="2653044"/>
            <a:chOff x="6668919" y="1297225"/>
            <a:chExt cx="5181605" cy="2653044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8919" y="1690820"/>
              <a:ext cx="5181600" cy="225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6668925" y="1297225"/>
              <a:ext cx="5181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/>
                <a:t>Failure-free Test</a:t>
              </a:r>
            </a:p>
          </p:txBody>
        </p:sp>
      </p:grpSp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926" y="3950270"/>
            <a:ext cx="5181599" cy="25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668925" y="3427475"/>
            <a:ext cx="51816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/>
              <a:t>Single Failure Recovery Time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24" y="3821074"/>
            <a:ext cx="6106423" cy="22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103425" y="4398650"/>
            <a:ext cx="5181600" cy="2585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8321200" y="2183800"/>
            <a:ext cx="662399" cy="962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86875" y="4804708"/>
            <a:ext cx="5860800" cy="4424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03425" y="3808701"/>
            <a:ext cx="5860800" cy="3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242325" y="2295524"/>
            <a:ext cx="662399" cy="85067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136162" y="2390875"/>
            <a:ext cx="662399" cy="7283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86875" y="5457176"/>
            <a:ext cx="5860800" cy="1838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1030000" y="2492575"/>
            <a:ext cx="662399" cy="62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Single Node Evaluations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38200" y="1463400"/>
            <a:ext cx="5181600" cy="47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-US"/>
              <a:t>MiniMD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Checkpoint sizes decrease dramatically with optimizations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Relative recovery time is roughly static</a:t>
            </a:r>
          </a:p>
          <a:p>
            <a:pPr marL="457200" lvl="0" indent="-228600" rtl="0">
              <a:spcBef>
                <a:spcPts val="0"/>
              </a:spcBef>
              <a:buClr>
                <a:srgbClr val="999999"/>
              </a:buClr>
            </a:pPr>
            <a:r>
              <a:rPr lang="en-US">
                <a:solidFill>
                  <a:srgbClr val="999999"/>
                </a:solidFill>
              </a:rPr>
              <a:t>Execution overhead is under 10% with full optimizations</a:t>
            </a:r>
          </a:p>
          <a:p>
            <a:pPr marL="914400" lvl="1" indent="-228600" rtl="0">
              <a:spcBef>
                <a:spcPts val="0"/>
              </a:spcBef>
              <a:buClr>
                <a:srgbClr val="999999"/>
              </a:buClr>
            </a:pPr>
            <a:r>
              <a:rPr lang="en-US">
                <a:solidFill>
                  <a:srgbClr val="999999"/>
                </a:solidFill>
              </a:rPr>
              <a:t>Other apps see overheads as low as 1% (Hydro)</a:t>
            </a:r>
          </a:p>
          <a:p>
            <a:pPr marL="457200" lvl="0" indent="-228600" rtl="0">
              <a:spcBef>
                <a:spcPts val="0"/>
              </a:spcBef>
              <a:buClr>
                <a:srgbClr val="999999"/>
              </a:buClr>
            </a:pPr>
            <a:r>
              <a:rPr lang="en-US">
                <a:solidFill>
                  <a:srgbClr val="999999"/>
                </a:solidFill>
              </a:rPr>
              <a:t>Tradeoff between error rate and check period (CS-X)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0" y="6523200"/>
            <a:ext cx="12192000" cy="3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</a:rPr>
              <a:t>HD = Host Dirty, </a:t>
            </a:r>
            <a:r>
              <a:rPr lang="en-US" sz="1300"/>
              <a:t>MOD = Unmodified Buffers, RO = Read-only Buffers, HB = Host-only Buffers, SB = Scratch Buffers, CS = Checkpoint Skip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6944894" y="883243"/>
            <a:ext cx="5102682" cy="2781207"/>
            <a:chOff x="7513925" y="883250"/>
            <a:chExt cx="4533300" cy="2511475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3">
              <a:alphaModFix/>
            </a:blip>
            <a:srcRect b="9804"/>
            <a:stretch/>
          </p:blipFill>
          <p:spPr>
            <a:xfrm>
              <a:off x="7513925" y="1348350"/>
              <a:ext cx="4533174" cy="204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 txBox="1"/>
            <p:nvPr/>
          </p:nvSpPr>
          <p:spPr>
            <a:xfrm>
              <a:off x="7513925" y="883250"/>
              <a:ext cx="45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/>
                <a:t>Checkpoint Size and Pace</a:t>
              </a: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6944562" y="3664407"/>
            <a:ext cx="5102682" cy="2781156"/>
            <a:chOff x="7513925" y="3664475"/>
            <a:chExt cx="4533300" cy="241084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 b="9453"/>
            <a:stretch/>
          </p:blipFill>
          <p:spPr>
            <a:xfrm>
              <a:off x="7513925" y="4129575"/>
              <a:ext cx="4533175" cy="194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7513925" y="3664475"/>
              <a:ext cx="4533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/>
                <a:t>Recovery Time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Single Node Evaluations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38200" y="1463400"/>
            <a:ext cx="5181600" cy="46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MiniMD</a:t>
            </a:r>
          </a:p>
          <a:p>
            <a:pPr marL="457200" lvl="0" indent="-228600" rtl="0">
              <a:spcBef>
                <a:spcPts val="0"/>
              </a:spcBef>
              <a:buClr>
                <a:srgbClr val="999999"/>
              </a:buClr>
            </a:pPr>
            <a:r>
              <a:rPr lang="en-US">
                <a:solidFill>
                  <a:srgbClr val="999999"/>
                </a:solidFill>
              </a:rPr>
              <a:t>Checkpoint sizes decrease dramatically with optimizations</a:t>
            </a:r>
          </a:p>
          <a:p>
            <a:pPr marL="457200" lvl="0" indent="-228600" rtl="0">
              <a:spcBef>
                <a:spcPts val="0"/>
              </a:spcBef>
              <a:buClr>
                <a:srgbClr val="999999"/>
              </a:buClr>
            </a:pPr>
            <a:r>
              <a:rPr lang="en-US">
                <a:solidFill>
                  <a:srgbClr val="999999"/>
                </a:solidFill>
              </a:rPr>
              <a:t>Relative recovery time is roughly static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Execution overhead is under 10% with full optimizations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Other apps see overheads as low as 1% (Hydro)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Tradeoff between error rate and check period (CS-X)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0" y="6523200"/>
            <a:ext cx="12192000" cy="3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</a:rPr>
              <a:t>HD = Host Dirty, </a:t>
            </a:r>
            <a:r>
              <a:rPr lang="en-US" sz="1300"/>
              <a:t>MOD = Unmodified Buffers, RO = Read-only Buffers, HB = Host-only Buffers, SB = Scratch Buffers, CS = Checkpoint Skip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872336" y="831143"/>
            <a:ext cx="4968044" cy="425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/>
              <a:t>Error-Free Timestep Execution Time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6561750" y="3601000"/>
            <a:ext cx="5505899" cy="2938907"/>
            <a:chOff x="6561750" y="3677200"/>
            <a:chExt cx="5505899" cy="2938907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72075" y="4129575"/>
              <a:ext cx="4968050" cy="2486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 txBox="1"/>
            <p:nvPr/>
          </p:nvSpPr>
          <p:spPr>
            <a:xfrm>
              <a:off x="6561750" y="3677200"/>
              <a:ext cx="55058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-US" sz="2000"/>
                <a:t>Recovery for Multiple Faults (10K Timesteps)</a:t>
              </a:r>
            </a:p>
          </p:txBody>
        </p:sp>
      </p:grp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11855"/>
          <a:stretch/>
        </p:blipFill>
        <p:spPr>
          <a:xfrm>
            <a:off x="6872325" y="1388149"/>
            <a:ext cx="5000575" cy="2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Multi Node Evaluations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31200" y="1825625"/>
            <a:ext cx="58992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Hydro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Native vs. full optimization without (x0E) and with (x1E &amp; x5E) errors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Strong scaling get much worse because of lower CPU involvement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Weak scaling gets slightly worse because more communication creates more synchronization points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6541044" y="541343"/>
            <a:ext cx="5401900" cy="2849481"/>
            <a:chOff x="6541044" y="541343"/>
            <a:chExt cx="5401900" cy="2849481"/>
          </a:xfrm>
        </p:grpSpPr>
        <p:pic>
          <p:nvPicPr>
            <p:cNvPr id="309" name="Shape 3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41044" y="1095150"/>
              <a:ext cx="5401900" cy="2295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Shape 310"/>
            <p:cNvSpPr txBox="1"/>
            <p:nvPr/>
          </p:nvSpPr>
          <p:spPr>
            <a:xfrm>
              <a:off x="6758011" y="541343"/>
              <a:ext cx="496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/>
                <a:t>Strong Scaling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6541044" y="3447618"/>
            <a:ext cx="5401900" cy="3120601"/>
            <a:chOff x="6541044" y="3447618"/>
            <a:chExt cx="5401900" cy="3120601"/>
          </a:xfrm>
        </p:grpSpPr>
        <p:pic>
          <p:nvPicPr>
            <p:cNvPr id="312" name="Shape 3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41044" y="3929829"/>
              <a:ext cx="5401900" cy="2638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Shape 313"/>
            <p:cNvSpPr txBox="1"/>
            <p:nvPr/>
          </p:nvSpPr>
          <p:spPr>
            <a:xfrm>
              <a:off x="6758011" y="3447618"/>
              <a:ext cx="496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/>
                <a:t>Weak Scaling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We created an efficient, automatic protection scheme for GPU memory.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Generic techniques that can be adopted by other similar offloading APIs (e.g. CUDA) and error detectors (ECC is just an example)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With minimal input from the user, performance impact can be very low.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With no impact to the user, performance can still be good.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Recovery times can also be relatively low depending on the trade-off for number of iterations between checkpoints.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1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9800" y="2057400"/>
            <a:ext cx="5173499" cy="453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coprocessors are a clear trend in HPC</a:t>
            </a:r>
          </a:p>
          <a:p>
            <a:pPr marL="914400" marR="0" lvl="1" indent="-381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</a:t>
            </a:r>
            <a:r>
              <a:rPr lang="en-US" sz="2400" dirty="0"/>
              <a:t>34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of the performance on the </a:t>
            </a:r>
            <a:r>
              <a:rPr lang="en-US" sz="2400" dirty="0"/>
              <a:t>November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Top500 list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smtClean="0"/>
              <a:t>18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systems)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generally accept that fault tolerance is becoming a growing issue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711349" y="6488692"/>
            <a:ext cx="48951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Courtesy of </a:t>
            </a:r>
            <a:r>
              <a:rPr lang="en-US" sz="18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top500.org/statistics/overtime/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24" y="193400"/>
            <a:ext cx="6077328" cy="477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420764" y="5156461"/>
            <a:ext cx="3252248" cy="282805"/>
          </a:xfrm>
          <a:prstGeom prst="rect">
            <a:avLst/>
          </a:prstGeom>
          <a:solidFill>
            <a:srgbClr val="E1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 Accelerator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20764" y="5646656"/>
            <a:ext cx="3252248" cy="27337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1000">
                <a:schemeClr val="accent2"/>
              </a:gs>
              <a:gs pos="63000">
                <a:srgbClr val="00B050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Others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Test Systems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900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Single Node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900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SuperMicro® SuperServer© 7047GR-TPRF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Intel® E5-2687W v2 octocore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3.4 GHz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64GB DDR3 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NVIDIA® Tesla© K40m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Intel® S3700 SSD disks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099" cy="82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Multi Node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099" cy="368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HokieSpeed @ Virginia Tech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InfiniBand® QDR fabric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2x hexa-core Intel® Xeon© E5645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24GB 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2x NVIDIA® Tesla© M250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Intel® MPI 4.1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antonio.pena@bsc.es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wesley.bland@intel.com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balaji@anl.gov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 Research Areas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Errors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full-system restart/recovery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“Upgrades” errors to be fail-stop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uses checkpoint/restart to roll-back to last good state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Errors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Detects errors in CPU memory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corrects errors via redundancy/ABFT methods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looks at I/O errors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focus on coprocessors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 on Coprocessors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5% of errors on </a:t>
            </a:r>
            <a:r>
              <a:rPr lang="en-US" sz="28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Tsubame 2.5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double-bit ECC errors in GPU memory</a:t>
            </a: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one every 2 weeks</a:t>
            </a: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machines see rates as high as </a:t>
            </a:r>
            <a:r>
              <a:rPr lang="en-US" dirty="0" smtClean="0"/>
              <a:t>.8 per day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dirty="0" smtClean="0"/>
              <a:t>These rates will probably continue to rise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resilience work has started in this area:</a:t>
            </a: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DS-CUDA performs redundant computation.</a:t>
            </a: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Hauberk inserts SDC detectors into code via source-to-source translation and uses checkpoint/restart.</a:t>
            </a: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Snapify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checkpoint/restart with migration on Intel®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Xeon Phi™,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CheCUDA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checkpoint/restart to handle full-system failures.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focus on automatic, in-place recovery for coprocessors.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propose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b="1" dirty="0"/>
              <a:t>Generic techniques to provide efficient error recovery from offload-like </a:t>
            </a:r>
            <a:r>
              <a:rPr lang="en-US" b="1" dirty="0" smtClean="0"/>
              <a:t>APIs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detection and recovery for soft errors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synchronization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</a:p>
          <a:p>
            <a:pPr marL="914400" lvl="1" indent="-228600">
              <a:spcBef>
                <a:spcPts val="1000"/>
              </a:spcBef>
              <a:buSzPct val="100000"/>
              <a:buFont typeface="Calibri"/>
              <a:buChar char="•"/>
            </a:pPr>
            <a:r>
              <a:rPr lang="en-US" dirty="0"/>
              <a:t>Start with something that looks like </a:t>
            </a:r>
            <a:r>
              <a:rPr lang="en-US" dirty="0" smtClean="0"/>
              <a:t>checkpoint/restart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of optimizations to avoid unnecessary checkpoints and </a:t>
            </a:r>
            <a:r>
              <a:rPr lang="en-US" dirty="0" smtClean="0"/>
              <a:t>minimize the footprint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0"/>
              </a:spcBef>
              <a:buSzPct val="100000"/>
              <a:buFont typeface="Calibri"/>
            </a:pPr>
            <a:r>
              <a:rPr lang="en-US" sz="2800" dirty="0"/>
              <a:t>As an example, we extend the existing VOCL library to support fault tolerance (VOCL-FT) based on uncorrected ECC error detection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108" y="4000587"/>
            <a:ext cx="4038599" cy="239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715000" y="3429000"/>
            <a:ext cx="1828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1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Traditional Model</a:t>
            </a:r>
          </a:p>
        </p:txBody>
      </p:sp>
      <p:sp>
        <p:nvSpPr>
          <p:cNvPr id="117" name="Shape 117"/>
          <p:cNvSpPr/>
          <p:nvPr/>
        </p:nvSpPr>
        <p:spPr>
          <a:xfrm>
            <a:off x="8305800" y="1066800"/>
            <a:ext cx="2133599" cy="1524000"/>
          </a:xfrm>
          <a:prstGeom prst="rect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</a:t>
            </a:r>
          </a:p>
        </p:txBody>
      </p:sp>
      <p:sp>
        <p:nvSpPr>
          <p:cNvPr id="118" name="Shape 118"/>
          <p:cNvSpPr/>
          <p:nvPr/>
        </p:nvSpPr>
        <p:spPr>
          <a:xfrm>
            <a:off x="8839200" y="2881643"/>
            <a:ext cx="1066799" cy="533399"/>
          </a:xfrm>
          <a:prstGeom prst="rect">
            <a:avLst/>
          </a:prstGeom>
          <a:solidFill>
            <a:srgbClr val="D5DBE5"/>
          </a:solidFill>
          <a:ln w="19050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GPU</a:t>
            </a:r>
          </a:p>
        </p:txBody>
      </p:sp>
      <p:cxnSp>
        <p:nvCxnSpPr>
          <p:cNvPr id="119" name="Shape 119"/>
          <p:cNvCxnSpPr>
            <a:stCxn id="117" idx="2"/>
            <a:endCxn id="118" idx="0"/>
          </p:cNvCxnSpPr>
          <p:nvPr/>
        </p:nvCxnSpPr>
        <p:spPr>
          <a:xfrm>
            <a:off x="9372599" y="2590800"/>
            <a:ext cx="0" cy="2907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20" name="Shape 120"/>
          <p:cNvSpPr/>
          <p:nvPr/>
        </p:nvSpPr>
        <p:spPr>
          <a:xfrm>
            <a:off x="8420100" y="1357644"/>
            <a:ext cx="1904999" cy="3810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VOCL Proxy</a:t>
            </a:r>
          </a:p>
        </p:txBody>
      </p:sp>
      <p:cxnSp>
        <p:nvCxnSpPr>
          <p:cNvPr id="121" name="Shape 121"/>
          <p:cNvCxnSpPr>
            <a:stCxn id="120" idx="4"/>
          </p:cNvCxnSpPr>
          <p:nvPr/>
        </p:nvCxnSpPr>
        <p:spPr>
          <a:xfrm>
            <a:off x="9372599" y="1738644"/>
            <a:ext cx="0" cy="4572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8343900" y="1888067"/>
            <a:ext cx="11048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OpenCL API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239000" y="6248400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1" u="none" strike="noStrike" cap="none" baseline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VOCL Model</a:t>
            </a:r>
          </a:p>
        </p:txBody>
      </p:sp>
      <p:sp>
        <p:nvSpPr>
          <p:cNvPr id="124" name="Shape 124"/>
          <p:cNvSpPr/>
          <p:nvPr/>
        </p:nvSpPr>
        <p:spPr>
          <a:xfrm>
            <a:off x="8382000" y="2195843"/>
            <a:ext cx="1981199" cy="304799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OpenCL Library</a:t>
            </a:r>
          </a:p>
        </p:txBody>
      </p:sp>
      <p:sp>
        <p:nvSpPr>
          <p:cNvPr id="125" name="Shape 125"/>
          <p:cNvSpPr/>
          <p:nvPr/>
        </p:nvSpPr>
        <p:spPr>
          <a:xfrm>
            <a:off x="5791200" y="4038600"/>
            <a:ext cx="2133599" cy="1524000"/>
          </a:xfrm>
          <a:prstGeom prst="rect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</a:t>
            </a:r>
          </a:p>
        </p:txBody>
      </p:sp>
      <p:sp>
        <p:nvSpPr>
          <p:cNvPr id="126" name="Shape 126"/>
          <p:cNvSpPr/>
          <p:nvPr/>
        </p:nvSpPr>
        <p:spPr>
          <a:xfrm>
            <a:off x="5791200" y="5867400"/>
            <a:ext cx="1066799" cy="304799"/>
          </a:xfrm>
          <a:prstGeom prst="rect">
            <a:avLst/>
          </a:prstGeom>
          <a:solidFill>
            <a:srgbClr val="D5DBE5"/>
          </a:solidFill>
          <a:ln w="19050" cap="flat" cmpd="sng">
            <a:solidFill>
              <a:srgbClr val="171616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GPU</a:t>
            </a:r>
          </a:p>
        </p:txBody>
      </p:sp>
      <p:cxnSp>
        <p:nvCxnSpPr>
          <p:cNvPr id="127" name="Shape 127"/>
          <p:cNvCxnSpPr>
            <a:endCxn id="126" idx="0"/>
          </p:cNvCxnSpPr>
          <p:nvPr/>
        </p:nvCxnSpPr>
        <p:spPr>
          <a:xfrm>
            <a:off x="6324600" y="5562600"/>
            <a:ext cx="0" cy="3048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128" name="Shape 128"/>
          <p:cNvSpPr/>
          <p:nvPr/>
        </p:nvSpPr>
        <p:spPr>
          <a:xfrm>
            <a:off x="6019800" y="4343400"/>
            <a:ext cx="1676399" cy="3810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5867400" y="5181600"/>
            <a:ext cx="1981199" cy="304799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VOCL Library</a:t>
            </a:r>
          </a:p>
        </p:txBody>
      </p:sp>
      <p:cxnSp>
        <p:nvCxnSpPr>
          <p:cNvPr id="130" name="Shape 130"/>
          <p:cNvCxnSpPr>
            <a:stCxn id="128" idx="4"/>
            <a:endCxn id="129" idx="0"/>
          </p:cNvCxnSpPr>
          <p:nvPr/>
        </p:nvCxnSpPr>
        <p:spPr>
          <a:xfrm>
            <a:off x="6857999" y="4724400"/>
            <a:ext cx="0" cy="4572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31" name="Shape 131"/>
          <p:cNvSpPr txBox="1"/>
          <p:nvPr/>
        </p:nvSpPr>
        <p:spPr>
          <a:xfrm>
            <a:off x="5829300" y="4873823"/>
            <a:ext cx="11048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OpenCL API</a:t>
            </a:r>
          </a:p>
        </p:txBody>
      </p:sp>
      <p:cxnSp>
        <p:nvCxnSpPr>
          <p:cNvPr id="132" name="Shape 132"/>
          <p:cNvCxnSpPr>
            <a:stCxn id="120" idx="2"/>
            <a:endCxn id="129" idx="3"/>
          </p:cNvCxnSpPr>
          <p:nvPr/>
        </p:nvCxnSpPr>
        <p:spPr>
          <a:xfrm flipH="1">
            <a:off x="7848600" y="1548144"/>
            <a:ext cx="571500" cy="37860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33" name="Shape 133"/>
          <p:cNvSpPr/>
          <p:nvPr/>
        </p:nvSpPr>
        <p:spPr>
          <a:xfrm>
            <a:off x="8305800" y="3976355"/>
            <a:ext cx="2133599" cy="1524000"/>
          </a:xfrm>
          <a:prstGeom prst="rect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</a:t>
            </a:r>
          </a:p>
        </p:txBody>
      </p:sp>
      <p:sp>
        <p:nvSpPr>
          <p:cNvPr id="134" name="Shape 134"/>
          <p:cNvSpPr/>
          <p:nvPr/>
        </p:nvSpPr>
        <p:spPr>
          <a:xfrm>
            <a:off x="8839200" y="5791200"/>
            <a:ext cx="1066799" cy="533399"/>
          </a:xfrm>
          <a:prstGeom prst="rect">
            <a:avLst/>
          </a:prstGeom>
          <a:solidFill>
            <a:srgbClr val="EDEDED"/>
          </a:solidFill>
          <a:ln w="19050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GPU</a:t>
            </a:r>
          </a:p>
        </p:txBody>
      </p:sp>
      <p:cxnSp>
        <p:nvCxnSpPr>
          <p:cNvPr id="135" name="Shape 135"/>
          <p:cNvCxnSpPr>
            <a:stCxn id="133" idx="2"/>
            <a:endCxn id="134" idx="0"/>
          </p:cNvCxnSpPr>
          <p:nvPr/>
        </p:nvCxnSpPr>
        <p:spPr>
          <a:xfrm>
            <a:off x="9372599" y="5500355"/>
            <a:ext cx="0" cy="2907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36" name="Shape 136"/>
          <p:cNvSpPr/>
          <p:nvPr/>
        </p:nvSpPr>
        <p:spPr>
          <a:xfrm>
            <a:off x="8420100" y="4267200"/>
            <a:ext cx="1904999" cy="3810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VOCL Proxy</a:t>
            </a:r>
          </a:p>
        </p:txBody>
      </p:sp>
      <p:cxnSp>
        <p:nvCxnSpPr>
          <p:cNvPr id="137" name="Shape 137"/>
          <p:cNvCxnSpPr>
            <a:stCxn id="136" idx="4"/>
          </p:cNvCxnSpPr>
          <p:nvPr/>
        </p:nvCxnSpPr>
        <p:spPr>
          <a:xfrm>
            <a:off x="9372599" y="4648200"/>
            <a:ext cx="0" cy="4572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8343900" y="4797623"/>
            <a:ext cx="11048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OpenCL API</a:t>
            </a:r>
          </a:p>
        </p:txBody>
      </p:sp>
      <p:sp>
        <p:nvSpPr>
          <p:cNvPr id="139" name="Shape 139"/>
          <p:cNvSpPr/>
          <p:nvPr/>
        </p:nvSpPr>
        <p:spPr>
          <a:xfrm>
            <a:off x="8382000" y="5105400"/>
            <a:ext cx="1981199" cy="304799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OpenCL Library</a:t>
            </a:r>
          </a:p>
        </p:txBody>
      </p:sp>
      <p:cxnSp>
        <p:nvCxnSpPr>
          <p:cNvPr id="140" name="Shape 140"/>
          <p:cNvCxnSpPr>
            <a:stCxn id="136" idx="2"/>
            <a:endCxn id="129" idx="3"/>
          </p:cNvCxnSpPr>
          <p:nvPr/>
        </p:nvCxnSpPr>
        <p:spPr>
          <a:xfrm flipH="1">
            <a:off x="7848600" y="4457700"/>
            <a:ext cx="571500" cy="8763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41" name="Shape 141"/>
          <p:cNvSpPr/>
          <p:nvPr/>
        </p:nvSpPr>
        <p:spPr>
          <a:xfrm>
            <a:off x="6934200" y="5867400"/>
            <a:ext cx="1066799" cy="304799"/>
          </a:xfrm>
          <a:prstGeom prst="rect">
            <a:avLst/>
          </a:prstGeom>
          <a:solidFill>
            <a:srgbClr val="EDEDED"/>
          </a:solidFill>
          <a:ln w="19050" cap="flat" cmpd="sng">
            <a:solidFill>
              <a:srgbClr val="171616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GPU</a:t>
            </a:r>
          </a:p>
        </p:txBody>
      </p:sp>
      <p:cxnSp>
        <p:nvCxnSpPr>
          <p:cNvPr id="142" name="Shape 142"/>
          <p:cNvCxnSpPr>
            <a:endCxn id="141" idx="0"/>
          </p:cNvCxnSpPr>
          <p:nvPr/>
        </p:nvCxnSpPr>
        <p:spPr>
          <a:xfrm>
            <a:off x="7467600" y="5562600"/>
            <a:ext cx="0" cy="30480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dot"/>
            <a:round/>
            <a:headEnd type="stealth" w="lg" len="lg"/>
            <a:tailEnd type="stealth" w="lg" len="lg"/>
          </a:ln>
        </p:spPr>
      </p:cxnSp>
      <p:grpSp>
        <p:nvGrpSpPr>
          <p:cNvPr id="143" name="Shape 143"/>
          <p:cNvGrpSpPr/>
          <p:nvPr/>
        </p:nvGrpSpPr>
        <p:grpSpPr>
          <a:xfrm>
            <a:off x="5562600" y="1042247"/>
            <a:ext cx="2133599" cy="2362199"/>
            <a:chOff x="1043940" y="3581400"/>
            <a:chExt cx="2133599" cy="2362199"/>
          </a:xfrm>
        </p:grpSpPr>
        <p:sp>
          <p:nvSpPr>
            <p:cNvPr id="144" name="Shape 144"/>
            <p:cNvSpPr/>
            <p:nvPr/>
          </p:nvSpPr>
          <p:spPr>
            <a:xfrm>
              <a:off x="1043940" y="3581400"/>
              <a:ext cx="2133599" cy="1524000"/>
            </a:xfrm>
            <a:prstGeom prst="rect">
              <a:avLst/>
            </a:prstGeom>
            <a:noFill/>
            <a:ln w="28575" cap="flat" cmpd="sng">
              <a:solidFill>
                <a:srgbClr val="17161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 Node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77340" y="5410200"/>
              <a:ext cx="1066799" cy="533399"/>
            </a:xfrm>
            <a:prstGeom prst="rect">
              <a:avLst/>
            </a:prstGeom>
            <a:solidFill>
              <a:srgbClr val="D5DBE5"/>
            </a:solidFill>
            <a:ln w="19050" cap="flat" cmpd="sng">
              <a:solidFill>
                <a:srgbClr val="17161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GPU</a:t>
              </a:r>
            </a:p>
          </p:txBody>
        </p:sp>
        <p:cxnSp>
          <p:nvCxnSpPr>
            <p:cNvPr id="146" name="Shape 146"/>
            <p:cNvCxnSpPr>
              <a:stCxn id="144" idx="2"/>
              <a:endCxn id="145" idx="0"/>
            </p:cNvCxnSpPr>
            <p:nvPr/>
          </p:nvCxnSpPr>
          <p:spPr>
            <a:xfrm>
              <a:off x="2110740" y="5105400"/>
              <a:ext cx="0" cy="304800"/>
            </a:xfrm>
            <a:prstGeom prst="straightConnector1">
              <a:avLst/>
            </a:prstGeom>
            <a:noFill/>
            <a:ln w="28575" cap="flat" cmpd="sng">
              <a:solidFill>
                <a:srgbClr val="171616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7" name="Shape 147"/>
            <p:cNvSpPr/>
            <p:nvPr/>
          </p:nvSpPr>
          <p:spPr>
            <a:xfrm>
              <a:off x="1272540" y="3886200"/>
              <a:ext cx="1676399" cy="381000"/>
            </a:xfrm>
            <a:prstGeom prst="ellipse">
              <a:avLst/>
            </a:prstGeom>
            <a:solidFill>
              <a:srgbClr val="FFF2CC"/>
            </a:solidFill>
            <a:ln w="9525" cap="flat" cmpd="sng">
              <a:solidFill>
                <a:srgbClr val="17161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20140" y="4724400"/>
              <a:ext cx="1981199" cy="304799"/>
            </a:xfrm>
            <a:prstGeom prst="rect">
              <a:avLst/>
            </a:prstGeom>
            <a:solidFill>
              <a:srgbClr val="A8D08C"/>
            </a:solidFill>
            <a:ln w="9525" cap="flat" cmpd="sng">
              <a:solidFill>
                <a:srgbClr val="17161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Native OpenCL Library</a:t>
              </a:r>
            </a:p>
          </p:txBody>
        </p:sp>
        <p:cxnSp>
          <p:nvCxnSpPr>
            <p:cNvPr id="149" name="Shape 149"/>
            <p:cNvCxnSpPr>
              <a:stCxn id="147" idx="4"/>
              <a:endCxn id="148" idx="0"/>
            </p:cNvCxnSpPr>
            <p:nvPr/>
          </p:nvCxnSpPr>
          <p:spPr>
            <a:xfrm>
              <a:off x="2110740" y="4267200"/>
              <a:ext cx="0" cy="457200"/>
            </a:xfrm>
            <a:prstGeom prst="straightConnector1">
              <a:avLst/>
            </a:prstGeom>
            <a:noFill/>
            <a:ln w="28575" cap="flat" cmpd="sng">
              <a:solidFill>
                <a:srgbClr val="171616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50" name="Shape 150"/>
            <p:cNvSpPr txBox="1"/>
            <p:nvPr/>
          </p:nvSpPr>
          <p:spPr>
            <a:xfrm>
              <a:off x="1082040" y="4416623"/>
              <a:ext cx="11048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OpenCL API</a:t>
              </a:r>
            </a:p>
          </p:txBody>
        </p:sp>
      </p:grpSp>
      <p:cxnSp>
        <p:nvCxnSpPr>
          <p:cNvPr id="151" name="Shape 151"/>
          <p:cNvCxnSpPr/>
          <p:nvPr/>
        </p:nvCxnSpPr>
        <p:spPr>
          <a:xfrm>
            <a:off x="7985760" y="882870"/>
            <a:ext cx="0" cy="294999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>
            <a:off x="5547360" y="3832860"/>
            <a:ext cx="2453639" cy="0"/>
          </a:xfrm>
          <a:prstGeom prst="straightConnector1">
            <a:avLst/>
          </a:prstGeom>
          <a:noFill/>
          <a:ln w="28575" cap="flat" cmpd="sng">
            <a:solidFill>
              <a:srgbClr val="17161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3" name="Shape 153"/>
          <p:cNvSpPr txBox="1"/>
          <p:nvPr/>
        </p:nvSpPr>
        <p:spPr>
          <a:xfrm>
            <a:off x="666750" y="1537550"/>
            <a:ext cx="4572000" cy="1891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OpenCL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Transparent utilization of remote GPUs</a:t>
            </a:r>
          </a:p>
          <a:p>
            <a:pPr marL="0" marR="0" lvl="1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GPU resource management: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Migration (GPU / server)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Management: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pVOCL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VOCL?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Idea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32455" y="1825625"/>
            <a:ext cx="682134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 ECC errors once the code reaches a synchronization point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uncorrected error occurs, replay the commands since the last sync. point again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for accelerator memory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memory can be protected by other, existing tools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838260" y="1825699"/>
            <a:ext cx="3384273" cy="4351363"/>
            <a:chOff x="2560986" y="2892296"/>
            <a:chExt cx="2367121" cy="2607011"/>
          </a:xfrm>
        </p:grpSpPr>
        <p:grpSp>
          <p:nvGrpSpPr>
            <p:cNvPr id="163" name="Shape 163"/>
            <p:cNvGrpSpPr/>
            <p:nvPr/>
          </p:nvGrpSpPr>
          <p:grpSpPr>
            <a:xfrm>
              <a:off x="2560986" y="2892296"/>
              <a:ext cx="2367121" cy="2607011"/>
              <a:chOff x="4545284" y="2203651"/>
              <a:chExt cx="2480267" cy="2744455"/>
            </a:xfrm>
          </p:grpSpPr>
          <p:sp>
            <p:nvSpPr>
              <p:cNvPr id="164" name="Shape 164"/>
              <p:cNvSpPr txBox="1"/>
              <p:nvPr/>
            </p:nvSpPr>
            <p:spPr>
              <a:xfrm>
                <a:off x="6176658" y="3075642"/>
                <a:ext cx="829499" cy="291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2400" b="0" i="0" u="none" strike="noStrike" cap="none" baseline="0" dirty="0" smtClean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Replay</a:t>
                </a:r>
                <a:endParaRPr lang="en-US" sz="2400" b="0" i="0" u="none" strike="noStrike" cap="none" baseline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" name="Shape 165"/>
              <p:cNvGrpSpPr/>
              <p:nvPr/>
            </p:nvGrpSpPr>
            <p:grpSpPr>
              <a:xfrm>
                <a:off x="4545284" y="2203651"/>
                <a:ext cx="2480267" cy="2744455"/>
                <a:chOff x="5119932" y="2055342"/>
                <a:chExt cx="2480267" cy="2744455"/>
              </a:xfrm>
            </p:grpSpPr>
            <p:sp>
              <p:nvSpPr>
                <p:cNvPr id="166" name="Shape 166"/>
                <p:cNvSpPr/>
                <p:nvPr/>
              </p:nvSpPr>
              <p:spPr>
                <a:xfrm>
                  <a:off x="5313776" y="2607366"/>
                  <a:ext cx="1044599" cy="34829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2400" b="0" i="0" u="none" strike="noStrike" cap="none" baseline="0">
                      <a:solidFill>
                        <a:srgbClr val="0070C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Kernel</a:t>
                  </a:r>
                </a:p>
              </p:txBody>
            </p:sp>
            <p:grpSp>
              <p:nvGrpSpPr>
                <p:cNvPr id="167" name="Shape 167"/>
                <p:cNvGrpSpPr/>
                <p:nvPr/>
              </p:nvGrpSpPr>
              <p:grpSpPr>
                <a:xfrm>
                  <a:off x="5119932" y="2055342"/>
                  <a:ext cx="2480267" cy="2744455"/>
                  <a:chOff x="5119932" y="2055342"/>
                  <a:chExt cx="2480267" cy="2744455"/>
                </a:xfrm>
              </p:grpSpPr>
              <p:sp>
                <p:nvSpPr>
                  <p:cNvPr id="168" name="Shape 168"/>
                  <p:cNvSpPr/>
                  <p:nvPr/>
                </p:nvSpPr>
                <p:spPr>
                  <a:xfrm>
                    <a:off x="5313772" y="2055342"/>
                    <a:ext cx="1044599" cy="348299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SzPct val="25000"/>
                      <a:buNone/>
                    </a:pPr>
                    <a:r>
                      <a:rPr lang="en-US" sz="2400" b="0" i="0" u="none" strike="noStrike" cap="none" baseline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Host2Dev</a:t>
                    </a:r>
                  </a:p>
                </p:txBody>
              </p:sp>
              <p:grpSp>
                <p:nvGrpSpPr>
                  <p:cNvPr id="169" name="Shape 169"/>
                  <p:cNvGrpSpPr/>
                  <p:nvPr/>
                </p:nvGrpSpPr>
                <p:grpSpPr>
                  <a:xfrm>
                    <a:off x="5119932" y="2228955"/>
                    <a:ext cx="2480267" cy="2570843"/>
                    <a:chOff x="5119932" y="2228955"/>
                    <a:chExt cx="2480267" cy="2570843"/>
                  </a:xfrm>
                </p:grpSpPr>
                <p:cxnSp>
                  <p:nvCxnSpPr>
                    <p:cNvPr id="170" name="Shape 170"/>
                    <p:cNvCxnSpPr>
                      <a:stCxn id="171" idx="3"/>
                    </p:cNvCxnSpPr>
                    <p:nvPr/>
                  </p:nvCxnSpPr>
                  <p:spPr>
                    <a:xfrm rot="10800000" flipH="1">
                      <a:off x="6543650" y="4101580"/>
                      <a:ext cx="1042500" cy="147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171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172" name="Shape 172"/>
                    <p:cNvGrpSpPr/>
                    <p:nvPr/>
                  </p:nvGrpSpPr>
                  <p:grpSpPr>
                    <a:xfrm>
                      <a:off x="5119932" y="2228955"/>
                      <a:ext cx="2480267" cy="2570843"/>
                      <a:chOff x="5119932" y="2228955"/>
                      <a:chExt cx="2480267" cy="2570843"/>
                    </a:xfrm>
                  </p:grpSpPr>
                  <p:grpSp>
                    <p:nvGrpSpPr>
                      <p:cNvPr id="173" name="Shape 173"/>
                      <p:cNvGrpSpPr/>
                      <p:nvPr/>
                    </p:nvGrpSpPr>
                    <p:grpSpPr>
                      <a:xfrm>
                        <a:off x="5309485" y="2403642"/>
                        <a:ext cx="1044599" cy="1189114"/>
                        <a:chOff x="5309485" y="2403642"/>
                        <a:chExt cx="1044599" cy="1189114"/>
                      </a:xfrm>
                    </p:grpSpPr>
                    <p:sp>
                      <p:nvSpPr>
                        <p:cNvPr id="174" name="Shape 174"/>
                        <p:cNvSpPr/>
                        <p:nvPr/>
                      </p:nvSpPr>
                      <p:spPr>
                        <a:xfrm>
                          <a:off x="5309485" y="3244457"/>
                          <a:ext cx="1044599" cy="348299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SzPct val="25000"/>
                            <a:buNone/>
                          </a:pPr>
                          <a:r>
                            <a:rPr lang="en-US" sz="2400" b="0" i="0" u="none" strike="noStrike" cap="none" baseline="0">
                              <a:solidFill>
                                <a:srgbClr val="0070C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Dev2Host</a:t>
                          </a:r>
                        </a:p>
                      </p:txBody>
                    </p:sp>
                    <p:cxnSp>
                      <p:nvCxnSpPr>
                        <p:cNvPr id="175" name="Shape 175"/>
                        <p:cNvCxnSpPr>
                          <a:stCxn id="168" idx="2"/>
                          <a:endCxn id="166" idx="0"/>
                        </p:cNvCxnSpPr>
                        <p:nvPr/>
                      </p:nvCxnSpPr>
                      <p:spPr>
                        <a:xfrm>
                          <a:off x="5836072" y="2403642"/>
                          <a:ext cx="0" cy="2037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171616"/>
                          </a:solidFill>
                          <a:prstDash val="solid"/>
                          <a:round/>
                          <a:headEnd type="none" w="med" len="med"/>
                          <a:tailEnd type="stealth" w="lg" len="lg"/>
                        </a:ln>
                      </p:spPr>
                    </p:cxnSp>
                    <p:cxnSp>
                      <p:nvCxnSpPr>
                        <p:cNvPr id="176" name="Shape 176"/>
                        <p:cNvCxnSpPr>
                          <a:stCxn id="166" idx="2"/>
                          <a:endCxn id="174" idx="0"/>
                        </p:cNvCxnSpPr>
                        <p:nvPr/>
                      </p:nvCxnSpPr>
                      <p:spPr>
                        <a:xfrm flipH="1">
                          <a:off x="5831576" y="2955666"/>
                          <a:ext cx="4500" cy="288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171616"/>
                          </a:solidFill>
                          <a:prstDash val="solid"/>
                          <a:round/>
                          <a:headEnd type="none" w="med" len="med"/>
                          <a:tailEnd type="stealth" w="lg" len="lg"/>
                        </a:ln>
                      </p:spPr>
                    </p:cxnSp>
                  </p:grpSp>
                  <p:grpSp>
                    <p:nvGrpSpPr>
                      <p:cNvPr id="177" name="Shape 177"/>
                      <p:cNvGrpSpPr/>
                      <p:nvPr/>
                    </p:nvGrpSpPr>
                    <p:grpSpPr>
                      <a:xfrm>
                        <a:off x="5119932" y="2228955"/>
                        <a:ext cx="2480267" cy="2570843"/>
                        <a:chOff x="5119932" y="2228955"/>
                        <a:chExt cx="2480267" cy="2570843"/>
                      </a:xfrm>
                    </p:grpSpPr>
                    <p:cxnSp>
                      <p:nvCxnSpPr>
                        <p:cNvPr id="178" name="Shape 178"/>
                        <p:cNvCxnSpPr>
                          <a:stCxn id="171" idx="2"/>
                        </p:cNvCxnSpPr>
                        <p:nvPr/>
                      </p:nvCxnSpPr>
                      <p:spPr>
                        <a:xfrm>
                          <a:off x="5831791" y="4367198"/>
                          <a:ext cx="8700" cy="432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171616"/>
                          </a:solidFill>
                          <a:prstDash val="solid"/>
                          <a:round/>
                          <a:headEnd type="none" w="med" len="med"/>
                          <a:tailEnd type="stealth" w="lg" len="lg"/>
                        </a:ln>
                      </p:spPr>
                    </p:cxnSp>
                    <p:grpSp>
                      <p:nvGrpSpPr>
                        <p:cNvPr id="179" name="Shape 179"/>
                        <p:cNvGrpSpPr/>
                        <p:nvPr/>
                      </p:nvGrpSpPr>
                      <p:grpSpPr>
                        <a:xfrm>
                          <a:off x="5119932" y="2228955"/>
                          <a:ext cx="2480267" cy="2138243"/>
                          <a:chOff x="5119932" y="2228955"/>
                          <a:chExt cx="2480267" cy="2138243"/>
                        </a:xfrm>
                      </p:grpSpPr>
                      <p:sp>
                        <p:nvSpPr>
                          <p:cNvPr id="171" name="Shape 171"/>
                          <p:cNvSpPr/>
                          <p:nvPr/>
                        </p:nvSpPr>
                        <p:spPr>
                          <a:xfrm>
                            <a:off x="5119932" y="3865362"/>
                            <a:ext cx="1423717" cy="501835"/>
                          </a:xfrm>
                          <a:prstGeom prst="diamond">
                            <a:avLst/>
                          </a:prstGeom>
                          <a:noFill/>
                          <a:ln w="9525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SzPct val="25000"/>
                              <a:buNone/>
                            </a:pPr>
                            <a:r>
                              <a:rPr lang="en-US" sz="2400" b="0" i="0" u="none" strike="noStrike" cap="none" baseline="0">
                                <a:solidFill>
                                  <a:srgbClr val="0070C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Error?</a:t>
                            </a:r>
                          </a:p>
                        </p:txBody>
                      </p:sp>
                      <p:cxnSp>
                        <p:nvCxnSpPr>
                          <p:cNvPr id="180" name="Shape 180"/>
                          <p:cNvCxnSpPr>
                            <a:stCxn id="174" idx="2"/>
                            <a:endCxn id="171" idx="0"/>
                          </p:cNvCxnSpPr>
                          <p:nvPr/>
                        </p:nvCxnSpPr>
                        <p:spPr>
                          <a:xfrm>
                            <a:off x="5831785" y="3592757"/>
                            <a:ext cx="0" cy="2727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171616"/>
                            </a:solidFill>
                            <a:prstDash val="solid"/>
                            <a:round/>
                            <a:headEnd type="none" w="med" len="med"/>
                            <a:tailEnd type="stealth" w="lg" len="lg"/>
                          </a:ln>
                        </p:spPr>
                      </p:cxnSp>
                      <p:cxnSp>
                        <p:nvCxnSpPr>
                          <p:cNvPr id="181" name="Shape 181"/>
                          <p:cNvCxnSpPr/>
                          <p:nvPr/>
                        </p:nvCxnSpPr>
                        <p:spPr>
                          <a:xfrm rot="10800000" flipH="1">
                            <a:off x="7589699" y="2228955"/>
                            <a:ext cx="10500" cy="18741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171616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</p:cxnSp>
                      <p:cxnSp>
                        <p:nvCxnSpPr>
                          <p:cNvPr id="182" name="Shape 182"/>
                          <p:cNvCxnSpPr>
                            <a:endCxn id="168" idx="3"/>
                          </p:cNvCxnSpPr>
                          <p:nvPr/>
                        </p:nvCxnSpPr>
                        <p:spPr>
                          <a:xfrm rot="10800000">
                            <a:off x="6358372" y="2229492"/>
                            <a:ext cx="1226700" cy="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171616"/>
                            </a:solidFill>
                            <a:prstDash val="solid"/>
                            <a:round/>
                            <a:headEnd type="none" w="med" len="med"/>
                            <a:tailEnd type="stealth" w="lg" len="lg"/>
                          </a:ln>
                        </p:spPr>
                      </p:cxnSp>
                      <p:sp>
                        <p:nvSpPr>
                          <p:cNvPr id="183" name="Shape 183"/>
                          <p:cNvSpPr txBox="1"/>
                          <p:nvPr/>
                        </p:nvSpPr>
                        <p:spPr>
                          <a:xfrm>
                            <a:off x="6648015" y="3852132"/>
                            <a:ext cx="829643" cy="291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ctr" rtl="0">
                              <a:spcBef>
                                <a:spcPts val="0"/>
                              </a:spcBef>
                              <a:buSzPct val="25000"/>
                              <a:buNone/>
                            </a:pPr>
                            <a:r>
                              <a:rPr lang="en-US" sz="2400" b="0" i="0" u="none" strike="noStrike" cap="none" baseline="0">
                                <a:solidFill>
                                  <a:srgbClr val="FF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rPr>
                              <a:t>Yes</a:t>
                            </a: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sp>
          <p:nvSpPr>
            <p:cNvPr id="184" name="Shape 184"/>
            <p:cNvSpPr txBox="1"/>
            <p:nvPr/>
          </p:nvSpPr>
          <p:spPr>
            <a:xfrm>
              <a:off x="2823983" y="5100939"/>
              <a:ext cx="429788" cy="2766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</a:p>
          </p:txBody>
        </p:sp>
      </p:grpSp>
      <p:sp>
        <p:nvSpPr>
          <p:cNvPr id="185" name="Shape 185"/>
          <p:cNvSpPr txBox="1"/>
          <p:nvPr/>
        </p:nvSpPr>
        <p:spPr>
          <a:xfrm rot="-5400000">
            <a:off x="-241599" y="2633224"/>
            <a:ext cx="1332899" cy="6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/>
              <a:t>Epoch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621850" y="1655375"/>
            <a:ext cx="11699" cy="2590499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 txBox="1"/>
          <p:nvPr/>
        </p:nvSpPr>
        <p:spPr>
          <a:xfrm rot="-2707659">
            <a:off x="-241681" y="4366447"/>
            <a:ext cx="1333041" cy="634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Sync. point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 flipH="1">
            <a:off x="793500" y="4241425"/>
            <a:ext cx="330600" cy="2927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More Complete Picture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672" y="1825625"/>
            <a:ext cx="6300654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Logging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Transferred data and commands logged to temporary storage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asynchronous transfers and pinned host buffers to reduce performance impact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backup data that can’t be restored from user memory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logged as it is written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at synchronization points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Prevents in/out buffers from being corrupted</a:t>
            </a:r>
          </a:p>
          <a:p>
            <a:pPr marL="1371600" marR="0" lvl="2" indent="-228600" algn="l" rtl="0">
              <a:lnSpc>
                <a:spcPct val="90000"/>
              </a:lnSpc>
              <a:spcBef>
                <a:spcPts val="500"/>
              </a:spcBef>
            </a:pPr>
            <a:r>
              <a:rPr lang="en-US"/>
              <a:t>Saves an extra copy to and from the backups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477450" y="5092075"/>
            <a:ext cx="5237100" cy="1272899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writeToDevice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(&amp;a);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kernel();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readFromDevice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(&amp;a);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checkForECCErrors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createCheckpoint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(a);</a:t>
            </a:r>
          </a:p>
        </p:txBody>
      </p:sp>
      <p:sp>
        <p:nvSpPr>
          <p:cNvPr id="202" name="Shape 202"/>
          <p:cNvSpPr/>
          <p:nvPr/>
        </p:nvSpPr>
        <p:spPr>
          <a:xfrm>
            <a:off x="2359750" y="5309450"/>
            <a:ext cx="1210800" cy="403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ECC Error</a:t>
            </a:r>
          </a:p>
        </p:txBody>
      </p:sp>
      <p:sp>
        <p:nvSpPr>
          <p:cNvPr id="203" name="Shape 203"/>
          <p:cNvSpPr/>
          <p:nvPr/>
        </p:nvSpPr>
        <p:spPr>
          <a:xfrm>
            <a:off x="8828350" y="5930400"/>
            <a:ext cx="2132099" cy="329400"/>
          </a:xfrm>
          <a:prstGeom prst="wedgeRoundRectCallout">
            <a:avLst>
              <a:gd name="adj1" fmla="val -63514"/>
              <a:gd name="adj2" fmla="val 2456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is already corrupted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1260</Words>
  <Application>Microsoft Macintosh PowerPoint</Application>
  <PresentationFormat>Widescreen</PresentationFormat>
  <Paragraphs>193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Arial</vt:lpstr>
      <vt:lpstr>Office Theme</vt:lpstr>
      <vt:lpstr>VOCL-FT: Introducing Techniques for Efficient Soft Error Coprocessor Recovery </vt:lpstr>
      <vt:lpstr>Background</vt:lpstr>
      <vt:lpstr>Fault Tolerance Research Areas</vt:lpstr>
      <vt:lpstr>Fault Tolerance on Coprocessors</vt:lpstr>
      <vt:lpstr>What we propose</vt:lpstr>
      <vt:lpstr>What is VOCL?</vt:lpstr>
      <vt:lpstr>The Basic Idea</vt:lpstr>
      <vt:lpstr>A More Complete Picture</vt:lpstr>
      <vt:lpstr>Execution Logging</vt:lpstr>
      <vt:lpstr>Failure Detection / Recovery</vt:lpstr>
      <vt:lpstr>That’s the easy part…</vt:lpstr>
      <vt:lpstr>Don’t Make Extra Checkpoints</vt:lpstr>
      <vt:lpstr>Get More Information from the User</vt:lpstr>
      <vt:lpstr>Reduce Synchronization</vt:lpstr>
      <vt:lpstr>Single Node Evaluations</vt:lpstr>
      <vt:lpstr>Single Node Evaluations</vt:lpstr>
      <vt:lpstr>Single Node Evaluations</vt:lpstr>
      <vt:lpstr>Multi Node Evaluations</vt:lpstr>
      <vt:lpstr>Conclusion</vt:lpstr>
      <vt:lpstr>Test Systems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VOCL-FT: Introducing Techniques for Efficient Soft Error Coprocessor Recovery </dc:title>
  <cp:lastModifiedBy>Microsoft Office User</cp:lastModifiedBy>
  <cp:revision>10</cp:revision>
  <dcterms:modified xsi:type="dcterms:W3CDTF">2015-11-20T14:48:54Z</dcterms:modified>
</cp:coreProperties>
</file>