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847" r:id="rId2"/>
    <p:sldId id="867" r:id="rId3"/>
    <p:sldId id="869" r:id="rId4"/>
    <p:sldId id="848" r:id="rId5"/>
    <p:sldId id="868" r:id="rId6"/>
    <p:sldId id="849" r:id="rId7"/>
    <p:sldId id="850" r:id="rId8"/>
    <p:sldId id="851" r:id="rId9"/>
    <p:sldId id="852" r:id="rId10"/>
    <p:sldId id="854" r:id="rId11"/>
    <p:sldId id="855" r:id="rId12"/>
    <p:sldId id="856" r:id="rId13"/>
    <p:sldId id="857" r:id="rId14"/>
    <p:sldId id="858" r:id="rId15"/>
    <p:sldId id="859" r:id="rId16"/>
    <p:sldId id="860" r:id="rId17"/>
    <p:sldId id="861" r:id="rId18"/>
    <p:sldId id="862" r:id="rId19"/>
    <p:sldId id="863" r:id="rId20"/>
    <p:sldId id="870" r:id="rId21"/>
    <p:sldId id="871" r:id="rId22"/>
    <p:sldId id="872" r:id="rId23"/>
    <p:sldId id="864" r:id="rId24"/>
    <p:sldId id="865" r:id="rId25"/>
    <p:sldId id="8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min" initials="s" lastIdx="4" clrIdx="0"/>
  <p:cmAuthor id="1" name="Pavan Balaji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2995"/>
  </p:normalViewPr>
  <p:slideViewPr>
    <p:cSldViewPr>
      <p:cViewPr varScale="1">
        <p:scale>
          <a:sx n="135" d="100"/>
          <a:sy n="135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8F49A-F8EA-E14D-B178-03E99A0E4FF1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994C1-1010-644B-95B7-BDDE1640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97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118E5-3FCA-1A4B-838E-1E484DA0C65A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48688-BBBB-D146-9A0F-F4DC2497B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6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52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17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5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99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05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41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0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7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67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4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48688-BBBB-D146-9A0F-F4DC2497B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09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6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5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8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3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4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12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0B3EB-07BD-448A-8787-652232A4C4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7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b="1" kern="1200" smtClean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s-IS" smtClean="0"/>
              <a:t>IEEE Cluster (09/13/2016)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is-IS" smtClean="0"/>
              <a:t>IEEE Cluster (09/13/2016)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is-IS" smtClean="0"/>
              <a:t>IEEE Cluster (09/13/2016)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is-IS" smtClean="0"/>
              <a:t>IEEE Cluster (09/13/2016)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is-IS" smtClean="0"/>
              <a:t>IEEE Cluster (09/13/2016)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90600" y="6553200"/>
            <a:ext cx="29718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Pavan Balaji, Argonne National Laboratory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5151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rgbClr val="151515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rgbClr val="151515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rgbClr val="151515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rgbClr val="151515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rgbClr val="151515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balaji@anl.gov" TargetMode="External"/><Relationship Id="rId4" Type="http://schemas.openxmlformats.org/officeDocument/2006/relationships/hyperlink" Target="http://www.mcs.anl.gov/group/pmrs/" TargetMode="External"/><Relationship Id="rId5" Type="http://schemas.openxmlformats.org/officeDocument/2006/relationships/image" Target="../media/image9.jpeg"/><Relationship Id="rId6" Type="http://schemas.microsoft.com/office/2007/relationships/hdphoto" Target="../media/hdphoto1.wdp"/><Relationship Id="rId7" Type="http://schemas.openxmlformats.org/officeDocument/2006/relationships/image" Target="../media/image10.jpeg"/><Relationship Id="rId8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mcs.anl.gov/~balaj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Compiler-Assisted Overlapping of Communication and </a:t>
            </a:r>
            <a:r>
              <a:rPr lang="en-US" dirty="0" smtClean="0"/>
              <a:t>Computation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MPI Applications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43000" y="3501008"/>
            <a:ext cx="7533456" cy="1872208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Jichi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Guo</a:t>
            </a:r>
            <a:r>
              <a:rPr lang="en-US" sz="2000" b="1" dirty="0" smtClean="0"/>
              <a:t>, Qing Yi (University of Colorado, Colorado Springs)      </a:t>
            </a:r>
          </a:p>
          <a:p>
            <a:r>
              <a:rPr lang="en-US" sz="2000" b="1" dirty="0" err="1" smtClean="0"/>
              <a:t>Jiayuan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</a:t>
            </a:r>
            <a:r>
              <a:rPr lang="en-US" sz="2000" b="1" dirty="0"/>
              <a:t> </a:t>
            </a:r>
            <a:r>
              <a:rPr lang="en-US" sz="2000" b="1" dirty="0" smtClean="0"/>
              <a:t>(Google </a:t>
            </a:r>
            <a:r>
              <a:rPr lang="en-US" sz="2000" b="1" dirty="0" err="1" smtClean="0"/>
              <a:t>Inc</a:t>
            </a:r>
            <a:r>
              <a:rPr lang="en-US" sz="2000" b="1" dirty="0" smtClean="0"/>
              <a:t>)</a:t>
            </a:r>
          </a:p>
          <a:p>
            <a:r>
              <a:rPr lang="en-US" sz="2000" b="1" dirty="0" err="1" smtClean="0"/>
              <a:t>Junchao</a:t>
            </a:r>
            <a:r>
              <a:rPr lang="en-US" sz="2000" b="1" dirty="0" smtClean="0"/>
              <a:t> Zhang, Pavan Balaji </a:t>
            </a:r>
            <a:r>
              <a:rPr lang="en-US" sz="2000" b="1" dirty="0"/>
              <a:t>(</a:t>
            </a:r>
            <a:r>
              <a:rPr lang="en-US" sz="2000" b="1" dirty="0" smtClean="0"/>
              <a:t>Argonne National Laboratory)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98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Hot Communication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19200"/>
            <a:ext cx="4505574" cy="4144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Communication hot spots</a:t>
            </a:r>
          </a:p>
          <a:p>
            <a:pPr lvl="1"/>
            <a:r>
              <a:rPr lang="en-US" dirty="0"/>
              <a:t>MPI blocking communication</a:t>
            </a:r>
          </a:p>
          <a:p>
            <a:pPr lvl="2"/>
            <a:r>
              <a:rPr lang="en-US" dirty="0"/>
              <a:t>Point-to-point</a:t>
            </a:r>
          </a:p>
          <a:p>
            <a:pPr lvl="2"/>
            <a:r>
              <a:rPr lang="en-US" dirty="0"/>
              <a:t>Collective</a:t>
            </a:r>
          </a:p>
          <a:p>
            <a:r>
              <a:rPr lang="en-US" dirty="0"/>
              <a:t>Computation hot spots</a:t>
            </a:r>
          </a:p>
          <a:p>
            <a:pPr lvl="1"/>
            <a:r>
              <a:rPr lang="en-US" dirty="0"/>
              <a:t>Loops of CPU or memory intensive arithmetic computation</a:t>
            </a:r>
          </a:p>
          <a:p>
            <a:r>
              <a:rPr lang="en-US" dirty="0" smtClean="0"/>
              <a:t>Clear separation of computation and communication</a:t>
            </a:r>
          </a:p>
          <a:p>
            <a:pPr lvl="1"/>
            <a:r>
              <a:rPr lang="en-US" dirty="0" smtClean="0"/>
              <a:t>Comp =&gt; </a:t>
            </a:r>
            <a:r>
              <a:rPr lang="en-US" dirty="0" err="1" smtClean="0"/>
              <a:t>Comm</a:t>
            </a:r>
            <a:r>
              <a:rPr lang="en-US" dirty="0" smtClean="0"/>
              <a:t> =&gt; Comp =&gt; …</a:t>
            </a:r>
          </a:p>
          <a:p>
            <a:pPr lvl="2"/>
            <a:r>
              <a:rPr lang="en-US" dirty="0" smtClean="0"/>
              <a:t>Reuse buffers across iterations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516481" y="1370856"/>
            <a:ext cx="3388357" cy="4536504"/>
            <a:chOff x="4249844" y="1328615"/>
            <a:chExt cx="3388357" cy="4728308"/>
          </a:xfrm>
        </p:grpSpPr>
        <p:grpSp>
          <p:nvGrpSpPr>
            <p:cNvPr id="49" name="Group 48"/>
            <p:cNvGrpSpPr/>
            <p:nvPr/>
          </p:nvGrpSpPr>
          <p:grpSpPr>
            <a:xfrm>
              <a:off x="4249844" y="1328615"/>
              <a:ext cx="3388357" cy="4728308"/>
              <a:chOff x="4249844" y="1328615"/>
              <a:chExt cx="3388357" cy="472830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49844" y="3394804"/>
                <a:ext cx="2022002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MPI_Alltoall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249844" y="1948673"/>
                <a:ext cx="2022002" cy="1167757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87949" y="2253147"/>
                <a:ext cx="1409151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5" name="Elbow Connector 54"/>
              <p:cNvCxnSpPr>
                <a:stCxn id="54" idx="0"/>
                <a:endCxn id="54" idx="2"/>
              </p:cNvCxnSpPr>
              <p:nvPr/>
            </p:nvCxnSpPr>
            <p:spPr>
              <a:xfrm rot="16200000" flipH="1">
                <a:off x="4941120" y="2504552"/>
                <a:ext cx="502810" cy="12700"/>
              </a:xfrm>
              <a:prstGeom prst="bentConnector5">
                <a:avLst>
                  <a:gd name="adj1" fmla="val -45464"/>
                  <a:gd name="adj2" fmla="val 7347843"/>
                  <a:gd name="adj3" fmla="val 14546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56" name="TextBox 55"/>
              <p:cNvSpPr txBox="1"/>
              <p:nvPr/>
            </p:nvSpPr>
            <p:spPr>
              <a:xfrm>
                <a:off x="6568117" y="2346498"/>
                <a:ext cx="1057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47818" y="4555873"/>
                <a:ext cx="90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After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249844" y="4253108"/>
                <a:ext cx="2022002" cy="1157813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546563" y="4580939"/>
                <a:ext cx="1401650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0" name="Elbow Connector 59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4995983" y="4832344"/>
                <a:ext cx="502810" cy="12700"/>
              </a:xfrm>
              <a:prstGeom prst="bentConnector5">
                <a:avLst>
                  <a:gd name="adj1" fmla="val -45464"/>
                  <a:gd name="adj2" fmla="val 7318307"/>
                  <a:gd name="adj3" fmla="val 14546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1" name="Elbow Connector 60"/>
              <p:cNvCxnSpPr>
                <a:stCxn id="53" idx="0"/>
                <a:endCxn id="58" idx="2"/>
              </p:cNvCxnSpPr>
              <p:nvPr/>
            </p:nvCxnSpPr>
            <p:spPr>
              <a:xfrm rot="16200000" flipH="1">
                <a:off x="3529721" y="3679797"/>
                <a:ext cx="3462248" cy="12700"/>
              </a:xfrm>
              <a:prstGeom prst="bentConnector5">
                <a:avLst>
                  <a:gd name="adj1" fmla="val -6603"/>
                  <a:gd name="adj2" fmla="val 9760638"/>
                  <a:gd name="adj3" fmla="val 106603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62" name="TextBox 61"/>
              <p:cNvSpPr txBox="1"/>
              <p:nvPr/>
            </p:nvSpPr>
            <p:spPr>
              <a:xfrm>
                <a:off x="6506311" y="3380146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Loop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(I = 1 … N)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3" name="Straight Arrow Connector 62"/>
              <p:cNvCxnSpPr>
                <a:endCxn id="53" idx="0"/>
              </p:cNvCxnSpPr>
              <p:nvPr/>
            </p:nvCxnSpPr>
            <p:spPr>
              <a:xfrm>
                <a:off x="5254495" y="1328615"/>
                <a:ext cx="6350" cy="6200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4" name="Straight Arrow Connector 63"/>
              <p:cNvCxnSpPr>
                <a:stCxn id="53" idx="2"/>
                <a:endCxn id="52" idx="0"/>
              </p:cNvCxnSpPr>
              <p:nvPr/>
            </p:nvCxnSpPr>
            <p:spPr>
              <a:xfrm>
                <a:off x="5260845" y="3116430"/>
                <a:ext cx="0" cy="27837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5" name="Straight Arrow Connector 64"/>
              <p:cNvCxnSpPr>
                <a:stCxn id="52" idx="2"/>
                <a:endCxn id="58" idx="0"/>
              </p:cNvCxnSpPr>
              <p:nvPr/>
            </p:nvCxnSpPr>
            <p:spPr>
              <a:xfrm>
                <a:off x="5260845" y="3970868"/>
                <a:ext cx="0" cy="28224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6" name="Straight Arrow Connector 65"/>
              <p:cNvCxnSpPr>
                <a:stCxn id="58" idx="2"/>
              </p:cNvCxnSpPr>
              <p:nvPr/>
            </p:nvCxnSpPr>
            <p:spPr>
              <a:xfrm flipH="1">
                <a:off x="5241038" y="5410921"/>
                <a:ext cx="19807" cy="64600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4747825" y="1380436"/>
                <a:ext cx="364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591521" y="5532818"/>
                <a:ext cx="5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Out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513393" y="187571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68103" y="4196834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261684" y="647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21624" y="1257508"/>
            <a:ext cx="220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NAS FT (1D layout)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computation and communication in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71600"/>
            <a:ext cx="8538022" cy="4144963"/>
          </a:xfrm>
        </p:spPr>
        <p:txBody>
          <a:bodyPr/>
          <a:lstStyle/>
          <a:p>
            <a:r>
              <a:rPr lang="en-US" dirty="0" smtClean="0"/>
              <a:t>Replace blocking </a:t>
            </a:r>
            <a:r>
              <a:rPr lang="en-US" dirty="0" err="1" smtClean="0"/>
              <a:t>MPI_Alltoall</a:t>
            </a:r>
            <a:r>
              <a:rPr lang="en-US" dirty="0" smtClean="0"/>
              <a:t> by </a:t>
            </a:r>
            <a:r>
              <a:rPr lang="en-US" dirty="0" err="1" smtClean="0"/>
              <a:t>MPI_Ialltoall</a:t>
            </a:r>
            <a:r>
              <a:rPr lang="en-US" dirty="0" smtClean="0"/>
              <a:t> and </a:t>
            </a:r>
            <a:r>
              <a:rPr lang="en-US" dirty="0" err="1" smtClean="0"/>
              <a:t>MPI_Wait</a:t>
            </a:r>
            <a:endParaRPr lang="en-US" dirty="0" smtClean="0"/>
          </a:p>
          <a:p>
            <a:r>
              <a:rPr lang="en-US" dirty="0" smtClean="0"/>
              <a:t>Reorder Before/After/</a:t>
            </a:r>
            <a:r>
              <a:rPr lang="en-US" dirty="0" err="1" smtClean="0"/>
              <a:t>MPI_Ialltoall</a:t>
            </a:r>
            <a:r>
              <a:rPr lang="en-US" dirty="0" smtClean="0"/>
              <a:t>/</a:t>
            </a:r>
            <a:r>
              <a:rPr lang="en-US" dirty="0" err="1" smtClean="0"/>
              <a:t>MPI_Wait</a:t>
            </a:r>
            <a:r>
              <a:rPr lang="en-US" dirty="0" smtClean="0"/>
              <a:t> if dependence allowed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95158" y="34009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4211" y="32672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50941" y="2450068"/>
            <a:ext cx="8885555" cy="3703632"/>
            <a:chOff x="35805" y="2713801"/>
            <a:chExt cx="8885555" cy="3703632"/>
          </a:xfrm>
        </p:grpSpPr>
        <p:cxnSp>
          <p:nvCxnSpPr>
            <p:cNvPr id="105" name="Straight Connector 104"/>
            <p:cNvCxnSpPr>
              <a:stCxn id="123" idx="1"/>
              <a:endCxn id="123" idx="1"/>
            </p:cNvCxnSpPr>
            <p:nvPr/>
          </p:nvCxnSpPr>
          <p:spPr>
            <a:xfrm>
              <a:off x="1216004" y="4059244"/>
              <a:ext cx="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106" name="Group 105"/>
            <p:cNvGrpSpPr/>
            <p:nvPr/>
          </p:nvGrpSpPr>
          <p:grpSpPr>
            <a:xfrm>
              <a:off x="58606" y="2713801"/>
              <a:ext cx="8862754" cy="3334300"/>
              <a:chOff x="58606" y="2713801"/>
              <a:chExt cx="8862754" cy="333430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58606" y="2713801"/>
                <a:ext cx="8862754" cy="3334300"/>
                <a:chOff x="58606" y="2713801"/>
                <a:chExt cx="8862754" cy="3334300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58606" y="3765865"/>
                  <a:ext cx="8862754" cy="2169986"/>
                  <a:chOff x="175834" y="1616685"/>
                  <a:chExt cx="8862754" cy="216998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3193502" y="1616685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Wait1</a:t>
                    </a: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333232" y="1622032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Ialltoall1</a:t>
                    </a: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175834" y="1620237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Before1</a:t>
                    </a: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5119584" y="1641570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4BACC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After1</a:t>
                    </a: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4149859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Ialltoall2</a:t>
                    </a: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2249485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Before2</a:t>
                    </a: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7059034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Wait2</a:t>
                    </a: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8042127" y="3210607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Ialltoall3</a:t>
                    </a: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6102677" y="3167929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Before3</a:t>
                    </a:r>
                  </a:p>
                </p:txBody>
              </p:sp>
            </p:grpSp>
            <p:sp>
              <p:nvSpPr>
                <p:cNvPr id="120" name="Rectangle 119"/>
                <p:cNvSpPr/>
                <p:nvPr/>
              </p:nvSpPr>
              <p:spPr>
                <a:xfrm>
                  <a:off x="4415700" y="3165228"/>
                  <a:ext cx="3145693" cy="2882873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4056820" y="2713801"/>
                  <a:ext cx="400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Overlap Alltoal2 with Before3 and After1</a:t>
                  </a:r>
                </a:p>
              </p:txBody>
            </p:sp>
          </p:grpSp>
          <p:cxnSp>
            <p:nvCxnSpPr>
              <p:cNvPr id="111" name="Straight Arrow Connector 110"/>
              <p:cNvCxnSpPr>
                <a:stCxn id="124" idx="3"/>
                <a:endCxn id="123" idx="1"/>
              </p:cNvCxnSpPr>
              <p:nvPr/>
            </p:nvCxnSpPr>
            <p:spPr>
              <a:xfrm>
                <a:off x="1055067" y="4057449"/>
                <a:ext cx="160937" cy="179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Elbow Connector 111"/>
              <p:cNvCxnSpPr>
                <a:stCxn id="123" idx="3"/>
                <a:endCxn id="127" idx="1"/>
              </p:cNvCxnSpPr>
              <p:nvPr/>
            </p:nvCxnSpPr>
            <p:spPr>
              <a:xfrm flipH="1">
                <a:off x="2132257" y="4059244"/>
                <a:ext cx="80208" cy="788019"/>
              </a:xfrm>
              <a:prstGeom prst="bentConnector5">
                <a:avLst>
                  <a:gd name="adj1" fmla="val -285009"/>
                  <a:gd name="adj2" fmla="val 50000"/>
                  <a:gd name="adj3" fmla="val 385009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3" name="Elbow Connector 112"/>
              <p:cNvCxnSpPr>
                <a:stCxn id="127" idx="3"/>
                <a:endCxn id="122" idx="1"/>
              </p:cNvCxnSpPr>
              <p:nvPr/>
            </p:nvCxnSpPr>
            <p:spPr>
              <a:xfrm flipH="1" flipV="1">
                <a:off x="3076274" y="4053897"/>
                <a:ext cx="52444" cy="793366"/>
              </a:xfrm>
              <a:prstGeom prst="bentConnector5">
                <a:avLst>
                  <a:gd name="adj1" fmla="val -435894"/>
                  <a:gd name="adj2" fmla="val 50000"/>
                  <a:gd name="adj3" fmla="val 53589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4" name="Elbow Connector 113"/>
              <p:cNvCxnSpPr>
                <a:stCxn id="122" idx="3"/>
                <a:endCxn id="126" idx="1"/>
              </p:cNvCxnSpPr>
              <p:nvPr/>
            </p:nvCxnSpPr>
            <p:spPr>
              <a:xfrm flipH="1">
                <a:off x="4032631" y="4053897"/>
                <a:ext cx="40104" cy="793366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5" name="Elbow Connector 114"/>
              <p:cNvCxnSpPr>
                <a:stCxn id="126" idx="3"/>
                <a:endCxn id="125" idx="1"/>
              </p:cNvCxnSpPr>
              <p:nvPr/>
            </p:nvCxnSpPr>
            <p:spPr>
              <a:xfrm flipH="1" flipV="1">
                <a:off x="5002356" y="4078782"/>
                <a:ext cx="26736" cy="768481"/>
              </a:xfrm>
              <a:prstGeom prst="bentConnector5">
                <a:avLst>
                  <a:gd name="adj1" fmla="val -855027"/>
                  <a:gd name="adj2" fmla="val 50000"/>
                  <a:gd name="adj3" fmla="val 955027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6" name="Elbow Connector 115"/>
              <p:cNvCxnSpPr>
                <a:stCxn id="125" idx="3"/>
                <a:endCxn id="130" idx="1"/>
              </p:cNvCxnSpPr>
              <p:nvPr/>
            </p:nvCxnSpPr>
            <p:spPr>
              <a:xfrm flipH="1">
                <a:off x="5985449" y="4078782"/>
                <a:ext cx="13368" cy="1526359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7" name="Elbow Connector 116"/>
              <p:cNvCxnSpPr>
                <a:stCxn id="130" idx="3"/>
                <a:endCxn id="128" idx="1"/>
              </p:cNvCxnSpPr>
              <p:nvPr/>
            </p:nvCxnSpPr>
            <p:spPr>
              <a:xfrm flipH="1" flipV="1">
                <a:off x="6941806" y="4847263"/>
                <a:ext cx="40104" cy="757878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8" name="Elbow Connector 117"/>
              <p:cNvCxnSpPr>
                <a:stCxn id="128" idx="3"/>
                <a:endCxn id="129" idx="1"/>
              </p:cNvCxnSpPr>
              <p:nvPr/>
            </p:nvCxnSpPr>
            <p:spPr>
              <a:xfrm flipH="1">
                <a:off x="7924899" y="4847263"/>
                <a:ext cx="13368" cy="800556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07" name="TextBox 106"/>
            <p:cNvSpPr txBox="1"/>
            <p:nvPr/>
          </p:nvSpPr>
          <p:spPr>
            <a:xfrm>
              <a:off x="35805" y="447793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04998" y="525175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99324" y="604810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3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NAS 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6840"/>
            <a:ext cx="4217541" cy="4144963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eorder computation and communication</a:t>
            </a:r>
          </a:p>
          <a:p>
            <a:pPr lvl="1"/>
            <a:r>
              <a:rPr lang="en-US" dirty="0" smtClean="0"/>
              <a:t>Need dependence analysis </a:t>
            </a:r>
          </a:p>
          <a:p>
            <a:pPr lvl="2"/>
            <a:r>
              <a:rPr lang="en-US" dirty="0" smtClean="0"/>
              <a:t>Before(I) =&gt; </a:t>
            </a:r>
            <a:r>
              <a:rPr lang="en-US" dirty="0" err="1" smtClean="0"/>
              <a:t>MPI_Wait</a:t>
            </a:r>
            <a:r>
              <a:rPr lang="en-US" dirty="0" smtClean="0"/>
              <a:t>(I-?)</a:t>
            </a:r>
          </a:p>
          <a:p>
            <a:pPr lvl="2"/>
            <a:r>
              <a:rPr lang="en-US" dirty="0" smtClean="0"/>
              <a:t>Before(</a:t>
            </a:r>
            <a:r>
              <a:rPr lang="en-US" dirty="0"/>
              <a:t>I</a:t>
            </a:r>
            <a:r>
              <a:rPr lang="en-US" dirty="0" smtClean="0"/>
              <a:t>) =&gt; After(</a:t>
            </a:r>
            <a:r>
              <a:rPr lang="en-US" dirty="0"/>
              <a:t>I-?)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Cross procedure boundaries</a:t>
            </a:r>
          </a:p>
          <a:p>
            <a:pPr lvl="1"/>
            <a:r>
              <a:rPr lang="en-US" dirty="0" smtClean="0"/>
              <a:t>Dynamic control and data flow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86641" y="914400"/>
            <a:ext cx="3733831" cy="5375107"/>
            <a:chOff x="4043232" y="-1891"/>
            <a:chExt cx="3692427" cy="6905629"/>
          </a:xfrm>
        </p:grpSpPr>
        <p:grpSp>
          <p:nvGrpSpPr>
            <p:cNvPr id="65" name="Group 64"/>
            <p:cNvGrpSpPr/>
            <p:nvPr/>
          </p:nvGrpSpPr>
          <p:grpSpPr>
            <a:xfrm>
              <a:off x="4043232" y="-1891"/>
              <a:ext cx="3692427" cy="6905629"/>
              <a:chOff x="4043232" y="-1891"/>
              <a:chExt cx="3692427" cy="690562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044462" y="3570646"/>
                <a:ext cx="2289144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MPI_Ialltoall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44463" y="2781785"/>
                <a:ext cx="2289142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MPI_Wait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044462" y="1015738"/>
                <a:ext cx="2289144" cy="1551129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Elbow Connector 71"/>
              <p:cNvCxnSpPr>
                <a:stCxn id="86" idx="0"/>
                <a:endCxn id="86" idx="2"/>
              </p:cNvCxnSpPr>
              <p:nvPr/>
            </p:nvCxnSpPr>
            <p:spPr>
              <a:xfrm rot="16200000" flipH="1">
                <a:off x="4936050" y="1863851"/>
                <a:ext cx="502810" cy="12559"/>
              </a:xfrm>
              <a:prstGeom prst="bentConnector5">
                <a:avLst>
                  <a:gd name="adj1" fmla="val -58410"/>
                  <a:gd name="adj2" fmla="val 8100685"/>
                  <a:gd name="adj3" fmla="val 15841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6606714" y="1293273"/>
                <a:ext cx="105772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75952" y="5271994"/>
                <a:ext cx="108849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After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5" name="Elbow Connector 74"/>
              <p:cNvCxnSpPr>
                <a:stCxn id="70" idx="0"/>
                <a:endCxn id="92" idx="2"/>
              </p:cNvCxnSpPr>
              <p:nvPr/>
            </p:nvCxnSpPr>
            <p:spPr>
              <a:xfrm rot="16200000" flipH="1" flipV="1">
                <a:off x="2737166" y="3466991"/>
                <a:ext cx="4903123" cy="616"/>
              </a:xfrm>
              <a:prstGeom prst="bentConnector5">
                <a:avLst>
                  <a:gd name="adj1" fmla="val -5990"/>
                  <a:gd name="adj2" fmla="val -219365329"/>
                  <a:gd name="adj3" fmla="val 10599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6603769" y="3048001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Loop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(I = 2 … N)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7" name="Straight Arrow Connector 76"/>
              <p:cNvCxnSpPr>
                <a:endCxn id="70" idx="0"/>
              </p:cNvCxnSpPr>
              <p:nvPr/>
            </p:nvCxnSpPr>
            <p:spPr>
              <a:xfrm>
                <a:off x="5189034" y="61927"/>
                <a:ext cx="1" cy="95381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8" name="Straight Arrow Connector 77"/>
              <p:cNvCxnSpPr>
                <a:stCxn id="70" idx="2"/>
                <a:endCxn id="69" idx="0"/>
              </p:cNvCxnSpPr>
              <p:nvPr/>
            </p:nvCxnSpPr>
            <p:spPr>
              <a:xfrm>
                <a:off x="5189035" y="2566867"/>
                <a:ext cx="0" cy="21491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" name="Straight Arrow Connector 78"/>
              <p:cNvCxnSpPr>
                <a:stCxn id="69" idx="2"/>
                <a:endCxn id="68" idx="0"/>
              </p:cNvCxnSpPr>
              <p:nvPr/>
            </p:nvCxnSpPr>
            <p:spPr>
              <a:xfrm>
                <a:off x="5189034" y="3357849"/>
                <a:ext cx="0" cy="21279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" name="Straight Arrow Connector 79"/>
              <p:cNvCxnSpPr>
                <a:stCxn id="68" idx="2"/>
                <a:endCxn id="92" idx="0"/>
              </p:cNvCxnSpPr>
              <p:nvPr/>
            </p:nvCxnSpPr>
            <p:spPr>
              <a:xfrm flipH="1">
                <a:off x="5188419" y="4146710"/>
                <a:ext cx="616" cy="28224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" name="Straight Arrow Connector 80"/>
              <p:cNvCxnSpPr>
                <a:stCxn id="92" idx="2"/>
              </p:cNvCxnSpPr>
              <p:nvPr/>
            </p:nvCxnSpPr>
            <p:spPr>
              <a:xfrm>
                <a:off x="5188419" y="5918861"/>
                <a:ext cx="3312" cy="98487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4737110" y="-18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672830" y="6534406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396141" y="1610568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9" name="Elbow Connector 88"/>
              <p:cNvCxnSpPr>
                <a:stCxn id="90" idx="0"/>
                <a:endCxn id="90" idx="2"/>
              </p:cNvCxnSpPr>
              <p:nvPr/>
            </p:nvCxnSpPr>
            <p:spPr>
              <a:xfrm rot="16200000" flipH="1">
                <a:off x="4951684" y="5154515"/>
                <a:ext cx="502810" cy="12559"/>
              </a:xfrm>
              <a:prstGeom prst="bentConnector5">
                <a:avLst>
                  <a:gd name="adj1" fmla="val -58410"/>
                  <a:gd name="adj2" fmla="val 8100685"/>
                  <a:gd name="adj3" fmla="val 158410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0" name="Rectangle 89"/>
              <p:cNvSpPr/>
              <p:nvPr/>
            </p:nvSpPr>
            <p:spPr>
              <a:xfrm>
                <a:off x="4411775" y="4901232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043232" y="4428950"/>
                <a:ext cx="2290374" cy="1489911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454769" y="441569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06261" y="1108966"/>
              <a:ext cx="64644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066800"/>
            <a:ext cx="7556313" cy="46413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Inline procedure calls inside the optimization target loop</a:t>
            </a:r>
            <a:endParaRPr lang="en-US" dirty="0"/>
          </a:p>
          <a:p>
            <a:r>
              <a:rPr lang="en-US" dirty="0" smtClean="0"/>
              <a:t>Use operational developer annotations to enhance accuracy of dependence analysis</a:t>
            </a:r>
          </a:p>
          <a:p>
            <a:pPr lvl="1"/>
            <a:r>
              <a:rPr lang="en-US" sz="2000" dirty="0"/>
              <a:t>Select branches </a:t>
            </a:r>
            <a:r>
              <a:rPr lang="en-US" sz="2000" dirty="0" smtClean="0"/>
              <a:t>taken at runtime</a:t>
            </a:r>
            <a:endParaRPr lang="en-US" sz="2000" dirty="0"/>
          </a:p>
          <a:p>
            <a:pPr lvl="2"/>
            <a:r>
              <a:rPr lang="en-US" sz="2000" dirty="0"/>
              <a:t>NAS FT: 0D, 1D, or 2D </a:t>
            </a:r>
            <a:r>
              <a:rPr lang="en-US" sz="2000" dirty="0" smtClean="0"/>
              <a:t>layout</a:t>
            </a:r>
            <a:r>
              <a:rPr lang="en-US" sz="2000" dirty="0"/>
              <a:t> </a:t>
            </a:r>
            <a:r>
              <a:rPr lang="en-US" sz="2000" dirty="0" smtClean="0"/>
              <a:t>is runtime-dependent</a:t>
            </a:r>
          </a:p>
          <a:p>
            <a:pPr lvl="1"/>
            <a:r>
              <a:rPr lang="en-US" sz="2000" dirty="0" smtClean="0"/>
              <a:t>Express memory side effects for </a:t>
            </a:r>
            <a:r>
              <a:rPr lang="en-US" sz="2000" dirty="0"/>
              <a:t>MPI API </a:t>
            </a:r>
            <a:r>
              <a:rPr lang="en-US" sz="2000" dirty="0" smtClean="0"/>
              <a:t>through </a:t>
            </a:r>
            <a:r>
              <a:rPr lang="en-US" sz="2000" dirty="0"/>
              <a:t>array accesses </a:t>
            </a:r>
            <a:endParaRPr lang="en-US" sz="2000" dirty="0" smtClean="0"/>
          </a:p>
          <a:p>
            <a:pPr lvl="2"/>
            <a:r>
              <a:rPr lang="en-US" sz="2000" dirty="0" smtClean="0"/>
              <a:t>MPICH source code is encapsulated and hidden from compiler</a:t>
            </a:r>
            <a:endParaRPr lang="en-US" sz="2000" dirty="0"/>
          </a:p>
          <a:p>
            <a:pPr lvl="1"/>
            <a:r>
              <a:rPr lang="en-US" sz="2000" dirty="0" smtClean="0"/>
              <a:t>Normalize </a:t>
            </a:r>
            <a:r>
              <a:rPr lang="en-US" sz="2000" dirty="0"/>
              <a:t>array dimensions</a:t>
            </a:r>
          </a:p>
          <a:p>
            <a:pPr lvl="2"/>
            <a:r>
              <a:rPr lang="en-US" sz="2000" dirty="0" smtClean="0"/>
              <a:t>Arrays used by computation </a:t>
            </a:r>
            <a:r>
              <a:rPr lang="en-US" sz="2000" dirty="0"/>
              <a:t>and </a:t>
            </a:r>
            <a:r>
              <a:rPr lang="en-US" sz="2000" dirty="0" smtClean="0"/>
              <a:t>communication could </a:t>
            </a:r>
            <a:r>
              <a:rPr lang="en-US" sz="2000" dirty="0"/>
              <a:t>have different </a:t>
            </a:r>
            <a:r>
              <a:rPr lang="en-US" sz="2000" dirty="0" smtClean="0"/>
              <a:t>dimensions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2" y="914182"/>
            <a:ext cx="8479668" cy="1944216"/>
          </a:xfrm>
        </p:spPr>
        <p:txBody>
          <a:bodyPr/>
          <a:lstStyle/>
          <a:p>
            <a:r>
              <a:rPr lang="en-US" dirty="0" smtClean="0"/>
              <a:t>Outline and specialize function calls based on the location of the communication (</a:t>
            </a:r>
            <a:r>
              <a:rPr lang="en-US" i="1" dirty="0" smtClean="0"/>
              <a:t>Before(I)</a:t>
            </a:r>
            <a:r>
              <a:rPr lang="en-US" dirty="0" smtClean="0"/>
              <a:t>, </a:t>
            </a:r>
            <a:r>
              <a:rPr lang="en-US" i="1" dirty="0" smtClean="0"/>
              <a:t>After(I), </a:t>
            </a:r>
            <a:r>
              <a:rPr lang="en-US" i="1" dirty="0" err="1" smtClean="0"/>
              <a:t>Comm</a:t>
            </a:r>
            <a:r>
              <a:rPr lang="en-US" i="1" dirty="0" smtClean="0"/>
              <a:t>(I)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Reorder communication and computation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5536" y="2803752"/>
            <a:ext cx="1977370" cy="3312368"/>
            <a:chOff x="683568" y="2204864"/>
            <a:chExt cx="1977370" cy="3312368"/>
          </a:xfrm>
        </p:grpSpPr>
        <p:sp>
          <p:nvSpPr>
            <p:cNvPr id="6" name="Rectangle 5"/>
            <p:cNvSpPr/>
            <p:nvPr/>
          </p:nvSpPr>
          <p:spPr>
            <a:xfrm>
              <a:off x="683568" y="3611173"/>
              <a:ext cx="1368152" cy="552696"/>
            </a:xfrm>
            <a:prstGeom prst="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2852936"/>
              <a:ext cx="1368152" cy="491156"/>
            </a:xfrm>
            <a:prstGeom prst="rect">
              <a:avLst/>
            </a:prstGeom>
            <a:noFill/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Before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568" y="4434660"/>
              <a:ext cx="1368152" cy="506507"/>
            </a:xfrm>
            <a:prstGeom prst="rect">
              <a:avLst/>
            </a:prstGeom>
            <a:noFill/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After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Elbow Connector 8"/>
            <p:cNvCxnSpPr>
              <a:stCxn id="7" idx="0"/>
              <a:endCxn id="8" idx="2"/>
            </p:cNvCxnSpPr>
            <p:nvPr/>
          </p:nvCxnSpPr>
          <p:spPr>
            <a:xfrm rot="16200000" flipH="1">
              <a:off x="323528" y="3897051"/>
              <a:ext cx="2088231" cy="12700"/>
            </a:xfrm>
            <a:prstGeom prst="bentConnector5">
              <a:avLst>
                <a:gd name="adj1" fmla="val -10947"/>
                <a:gd name="adj2" fmla="val 7186425"/>
                <a:gd name="adj3" fmla="val 110947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 flipH="1">
              <a:off x="1367644" y="2276872"/>
              <a:ext cx="36004" cy="57606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" name="Straight Arrow Connector 10"/>
            <p:cNvCxnSpPr>
              <a:stCxn id="7" idx="2"/>
              <a:endCxn id="6" idx="0"/>
            </p:cNvCxnSpPr>
            <p:nvPr/>
          </p:nvCxnSpPr>
          <p:spPr>
            <a:xfrm>
              <a:off x="1367644" y="3344092"/>
              <a:ext cx="0" cy="26708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" name="Straight Arrow Connector 11"/>
            <p:cNvCxnSpPr>
              <a:stCxn id="6" idx="2"/>
              <a:endCxn id="8" idx="0"/>
            </p:cNvCxnSpPr>
            <p:nvPr/>
          </p:nvCxnSpPr>
          <p:spPr>
            <a:xfrm>
              <a:off x="1367644" y="4163869"/>
              <a:ext cx="0" cy="27079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1331642" y="4941167"/>
              <a:ext cx="36002" cy="57606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/>
            <p:cNvSpPr txBox="1"/>
            <p:nvPr/>
          </p:nvSpPr>
          <p:spPr>
            <a:xfrm>
              <a:off x="731517" y="2354570"/>
              <a:ext cx="364102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533" y="5013176"/>
              <a:ext cx="536099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7263" y="2204864"/>
              <a:ext cx="1163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= 1 … N</a:t>
              </a:r>
              <a:endParaRPr lang="en-US" dirty="0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2195736" y="4243912"/>
            <a:ext cx="1224136" cy="648072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91880" y="2374942"/>
            <a:ext cx="1955763" cy="4173226"/>
            <a:chOff x="3491880" y="2132856"/>
            <a:chExt cx="1955763" cy="4173226"/>
          </a:xfrm>
        </p:grpSpPr>
        <p:sp>
          <p:nvSpPr>
            <p:cNvPr id="19" name="Rectangle 18"/>
            <p:cNvSpPr/>
            <p:nvPr/>
          </p:nvSpPr>
          <p:spPr>
            <a:xfrm>
              <a:off x="3491880" y="2775238"/>
              <a:ext cx="1368152" cy="491156"/>
            </a:xfrm>
            <a:prstGeom prst="rect">
              <a:avLst/>
            </a:prstGeom>
            <a:noFill/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Before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/>
            <p:cNvCxnSpPr>
              <a:endCxn id="19" idx="0"/>
            </p:cNvCxnSpPr>
            <p:nvPr/>
          </p:nvCxnSpPr>
          <p:spPr>
            <a:xfrm flipH="1">
              <a:off x="4175956" y="2199174"/>
              <a:ext cx="36004" cy="57606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Rectangle 20"/>
            <p:cNvSpPr/>
            <p:nvPr/>
          </p:nvSpPr>
          <p:spPr>
            <a:xfrm>
              <a:off x="3491880" y="3533475"/>
              <a:ext cx="1368152" cy="552696"/>
            </a:xfrm>
            <a:prstGeom prst="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Icomm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91880" y="5223510"/>
              <a:ext cx="1368152" cy="506507"/>
            </a:xfrm>
            <a:prstGeom prst="rect">
              <a:avLst/>
            </a:prstGeom>
            <a:noFill/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After 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Elbow Connector 22"/>
            <p:cNvCxnSpPr>
              <a:stCxn id="19" idx="0"/>
              <a:endCxn id="22" idx="2"/>
            </p:cNvCxnSpPr>
            <p:nvPr/>
          </p:nvCxnSpPr>
          <p:spPr>
            <a:xfrm rot="16200000" flipH="1">
              <a:off x="2698566" y="4252627"/>
              <a:ext cx="2954779" cy="12700"/>
            </a:xfrm>
            <a:prstGeom prst="bentConnector5">
              <a:avLst>
                <a:gd name="adj1" fmla="val -7737"/>
                <a:gd name="adj2" fmla="val 7186425"/>
                <a:gd name="adj3" fmla="val 107737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4" name="Straight Arrow Connector 23"/>
            <p:cNvCxnSpPr>
              <a:stCxn id="19" idx="2"/>
              <a:endCxn id="21" idx="0"/>
            </p:cNvCxnSpPr>
            <p:nvPr/>
          </p:nvCxnSpPr>
          <p:spPr>
            <a:xfrm>
              <a:off x="4175956" y="3266394"/>
              <a:ext cx="0" cy="26708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Arrow Connector 24"/>
            <p:cNvCxnSpPr>
              <a:stCxn id="29" idx="2"/>
              <a:endCxn id="22" idx="0"/>
            </p:cNvCxnSpPr>
            <p:nvPr/>
          </p:nvCxnSpPr>
          <p:spPr>
            <a:xfrm>
              <a:off x="4175956" y="4912110"/>
              <a:ext cx="0" cy="31140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Straight Arrow Connector 25"/>
            <p:cNvCxnSpPr>
              <a:stCxn id="22" idx="2"/>
            </p:cNvCxnSpPr>
            <p:nvPr/>
          </p:nvCxnSpPr>
          <p:spPr>
            <a:xfrm flipH="1">
              <a:off x="4139954" y="5730017"/>
              <a:ext cx="36002" cy="57606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7" name="TextBox 26"/>
            <p:cNvSpPr txBox="1"/>
            <p:nvPr/>
          </p:nvSpPr>
          <p:spPr>
            <a:xfrm>
              <a:off x="3539829" y="2276872"/>
              <a:ext cx="364102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03853" y="5871582"/>
              <a:ext cx="536099" cy="354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91880" y="4359414"/>
              <a:ext cx="1368152" cy="552696"/>
            </a:xfrm>
            <a:prstGeom prst="rect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Wait(I)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/>
            <p:cNvCxnSpPr>
              <a:stCxn id="21" idx="2"/>
              <a:endCxn id="29" idx="0"/>
            </p:cNvCxnSpPr>
            <p:nvPr/>
          </p:nvCxnSpPr>
          <p:spPr>
            <a:xfrm>
              <a:off x="4175956" y="4086171"/>
              <a:ext cx="0" cy="273243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TextBox 30"/>
            <p:cNvSpPr txBox="1"/>
            <p:nvPr/>
          </p:nvSpPr>
          <p:spPr>
            <a:xfrm>
              <a:off x="4283968" y="2132856"/>
              <a:ext cx="1163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 = 1 … N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32240" y="1905000"/>
            <a:ext cx="1883755" cy="4715176"/>
            <a:chOff x="6864709" y="1763524"/>
            <a:chExt cx="1883755" cy="4715176"/>
          </a:xfrm>
        </p:grpSpPr>
        <p:cxnSp>
          <p:nvCxnSpPr>
            <p:cNvPr id="33" name="Straight Arrow Connector 32"/>
            <p:cNvCxnSpPr>
              <a:endCxn id="38" idx="0"/>
            </p:cNvCxnSpPr>
            <p:nvPr/>
          </p:nvCxnSpPr>
          <p:spPr>
            <a:xfrm flipH="1">
              <a:off x="7548785" y="2130404"/>
              <a:ext cx="36004" cy="57606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34" name="Group 33"/>
            <p:cNvGrpSpPr/>
            <p:nvPr/>
          </p:nvGrpSpPr>
          <p:grpSpPr>
            <a:xfrm>
              <a:off x="6864709" y="2064086"/>
              <a:ext cx="1883755" cy="4173226"/>
              <a:chOff x="6444208" y="1556792"/>
              <a:chExt cx="1883755" cy="417322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444208" y="2957411"/>
                <a:ext cx="1368152" cy="552696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Wait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444208" y="2199174"/>
                <a:ext cx="1368152" cy="491156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444208" y="4647446"/>
                <a:ext cx="1368152" cy="506507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After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0" name="Elbow Connector 39"/>
              <p:cNvCxnSpPr>
                <a:stCxn id="38" idx="0"/>
                <a:endCxn id="39" idx="2"/>
              </p:cNvCxnSpPr>
              <p:nvPr/>
            </p:nvCxnSpPr>
            <p:spPr>
              <a:xfrm rot="16200000" flipH="1">
                <a:off x="5650894" y="3676563"/>
                <a:ext cx="2954779" cy="12700"/>
              </a:xfrm>
              <a:prstGeom prst="bentConnector5">
                <a:avLst>
                  <a:gd name="adj1" fmla="val -7737"/>
                  <a:gd name="adj2" fmla="val 7186425"/>
                  <a:gd name="adj3" fmla="val 107737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1" name="Straight Arrow Connector 40"/>
              <p:cNvCxnSpPr>
                <a:stCxn id="38" idx="2"/>
                <a:endCxn id="37" idx="0"/>
              </p:cNvCxnSpPr>
              <p:nvPr/>
            </p:nvCxnSpPr>
            <p:spPr>
              <a:xfrm>
                <a:off x="7128284" y="2690330"/>
                <a:ext cx="0" cy="26708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" name="Straight Arrow Connector 41"/>
              <p:cNvCxnSpPr>
                <a:stCxn id="46" idx="2"/>
                <a:endCxn id="39" idx="0"/>
              </p:cNvCxnSpPr>
              <p:nvPr/>
            </p:nvCxnSpPr>
            <p:spPr>
              <a:xfrm>
                <a:off x="7128284" y="4361866"/>
                <a:ext cx="0" cy="28558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" name="Straight Arrow Connector 42"/>
              <p:cNvCxnSpPr>
                <a:stCxn id="39" idx="2"/>
              </p:cNvCxnSpPr>
              <p:nvPr/>
            </p:nvCxnSpPr>
            <p:spPr>
              <a:xfrm flipH="1">
                <a:off x="7092282" y="5153953"/>
                <a:ext cx="36002" cy="5760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4" name="TextBox 43"/>
              <p:cNvSpPr txBox="1"/>
              <p:nvPr/>
            </p:nvSpPr>
            <p:spPr>
              <a:xfrm>
                <a:off x="6492157" y="1700808"/>
                <a:ext cx="364102" cy="354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In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556181" y="5295518"/>
                <a:ext cx="536099" cy="354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Out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44208" y="3809170"/>
                <a:ext cx="1368152" cy="552696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Icomm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7" name="Straight Arrow Connector 46"/>
              <p:cNvCxnSpPr>
                <a:stCxn id="37" idx="2"/>
                <a:endCxn id="46" idx="0"/>
              </p:cNvCxnSpPr>
              <p:nvPr/>
            </p:nvCxnSpPr>
            <p:spPr>
              <a:xfrm>
                <a:off x="7128284" y="3510107"/>
                <a:ext cx="0" cy="299063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8" name="TextBox 47"/>
              <p:cNvSpPr txBox="1"/>
              <p:nvPr/>
            </p:nvSpPr>
            <p:spPr>
              <a:xfrm>
                <a:off x="7164288" y="1556792"/>
                <a:ext cx="1163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 = 2 … N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08304" y="61093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80312" y="17635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>
          <a:xfrm>
            <a:off x="5292080" y="4171904"/>
            <a:ext cx="1224136" cy="648072"/>
          </a:xfrm>
          <a:prstGeom prst="rightArrow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err="1"/>
              <a:t>MPI_Test</a:t>
            </a:r>
            <a:r>
              <a:rPr lang="en-US" dirty="0"/>
              <a:t> into </a:t>
            </a:r>
            <a:r>
              <a:rPr lang="en-US" dirty="0" smtClean="0"/>
              <a:t>computation hot spots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6840"/>
            <a:ext cx="4649590" cy="4144963"/>
          </a:xfrm>
        </p:spPr>
        <p:txBody>
          <a:bodyPr/>
          <a:lstStyle/>
          <a:p>
            <a:r>
              <a:rPr lang="en-US" dirty="0" smtClean="0"/>
              <a:t>Insert </a:t>
            </a:r>
            <a:r>
              <a:rPr lang="en-US" dirty="0" err="1" smtClean="0"/>
              <a:t>MPI_Test</a:t>
            </a:r>
            <a:r>
              <a:rPr lang="en-US" dirty="0" smtClean="0"/>
              <a:t> into computation loops with tunable </a:t>
            </a:r>
            <a:r>
              <a:rPr lang="en-US" dirty="0" err="1" smtClean="0">
                <a:solidFill>
                  <a:srgbClr val="FF0000"/>
                </a:solidFill>
              </a:rPr>
              <a:t>Freq</a:t>
            </a: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220072" y="914400"/>
            <a:ext cx="3733831" cy="5375107"/>
            <a:chOff x="4043232" y="-1891"/>
            <a:chExt cx="3692427" cy="6905629"/>
          </a:xfrm>
        </p:grpSpPr>
        <p:grpSp>
          <p:nvGrpSpPr>
            <p:cNvPr id="65" name="Group 64"/>
            <p:cNvGrpSpPr/>
            <p:nvPr/>
          </p:nvGrpSpPr>
          <p:grpSpPr>
            <a:xfrm>
              <a:off x="4043232" y="-1891"/>
              <a:ext cx="3692427" cy="6905629"/>
              <a:chOff x="4043232" y="-1891"/>
              <a:chExt cx="3692427" cy="690562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044462" y="3570646"/>
                <a:ext cx="2289144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MPI_Ialltoall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044463" y="2781785"/>
                <a:ext cx="2289142" cy="576064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MPI_Wait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044462" y="467885"/>
                <a:ext cx="2289144" cy="2098982"/>
              </a:xfrm>
              <a:prstGeom prst="rect">
                <a:avLst/>
              </a:prstGeom>
              <a:noFill/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414068" y="879231"/>
                <a:ext cx="1564700" cy="482572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MPI_Test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Elbow Connector 71"/>
              <p:cNvCxnSpPr>
                <a:stCxn id="71" idx="0"/>
                <a:endCxn id="86" idx="2"/>
              </p:cNvCxnSpPr>
              <p:nvPr/>
            </p:nvCxnSpPr>
            <p:spPr>
              <a:xfrm rot="16200000" flipH="1" flipV="1">
                <a:off x="4574863" y="1491822"/>
                <a:ext cx="1234147" cy="8963"/>
              </a:xfrm>
              <a:prstGeom prst="bentConnector5">
                <a:avLst>
                  <a:gd name="adj1" fmla="val -18523"/>
                  <a:gd name="adj2" fmla="val -10973826"/>
                  <a:gd name="adj3" fmla="val 118523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6606714" y="1293273"/>
                <a:ext cx="1057726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Before (I)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575952" y="5271994"/>
                <a:ext cx="108849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After (I-1)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5" name="Elbow Connector 74"/>
              <p:cNvCxnSpPr>
                <a:stCxn id="70" idx="0"/>
                <a:endCxn id="92" idx="2"/>
              </p:cNvCxnSpPr>
              <p:nvPr/>
            </p:nvCxnSpPr>
            <p:spPr>
              <a:xfrm rot="16200000" flipH="1" flipV="1">
                <a:off x="2179285" y="3477019"/>
                <a:ext cx="6018884" cy="615"/>
              </a:xfrm>
              <a:prstGeom prst="bentConnector5">
                <a:avLst>
                  <a:gd name="adj1" fmla="val -3798"/>
                  <a:gd name="adj2" fmla="val -221298374"/>
                  <a:gd name="adj3" fmla="val 10379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6" name="TextBox 75"/>
              <p:cNvSpPr txBox="1"/>
              <p:nvPr/>
            </p:nvSpPr>
            <p:spPr>
              <a:xfrm>
                <a:off x="6603769" y="3048001"/>
                <a:ext cx="113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Loop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(I = 2 … N)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7" name="Straight Arrow Connector 76"/>
              <p:cNvCxnSpPr>
                <a:endCxn id="70" idx="0"/>
              </p:cNvCxnSpPr>
              <p:nvPr/>
            </p:nvCxnSpPr>
            <p:spPr>
              <a:xfrm>
                <a:off x="5189034" y="61927"/>
                <a:ext cx="0" cy="4059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8" name="Straight Arrow Connector 77"/>
              <p:cNvCxnSpPr>
                <a:stCxn id="70" idx="2"/>
                <a:endCxn id="69" idx="0"/>
              </p:cNvCxnSpPr>
              <p:nvPr/>
            </p:nvCxnSpPr>
            <p:spPr>
              <a:xfrm>
                <a:off x="5189034" y="2566867"/>
                <a:ext cx="0" cy="21491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" name="Straight Arrow Connector 78"/>
              <p:cNvCxnSpPr>
                <a:stCxn id="69" idx="2"/>
                <a:endCxn id="68" idx="0"/>
              </p:cNvCxnSpPr>
              <p:nvPr/>
            </p:nvCxnSpPr>
            <p:spPr>
              <a:xfrm>
                <a:off x="5189034" y="3357849"/>
                <a:ext cx="0" cy="21279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" name="Straight Arrow Connector 79"/>
              <p:cNvCxnSpPr>
                <a:stCxn id="68" idx="2"/>
                <a:endCxn id="92" idx="0"/>
              </p:cNvCxnSpPr>
              <p:nvPr/>
            </p:nvCxnSpPr>
            <p:spPr>
              <a:xfrm flipH="1">
                <a:off x="5188419" y="4146710"/>
                <a:ext cx="615" cy="28224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" name="Straight Arrow Connector 80"/>
              <p:cNvCxnSpPr>
                <a:stCxn id="92" idx="2"/>
              </p:cNvCxnSpPr>
              <p:nvPr/>
            </p:nvCxnSpPr>
            <p:spPr>
              <a:xfrm>
                <a:off x="5188419" y="6486769"/>
                <a:ext cx="3312" cy="416969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4737110" y="-1891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672830" y="6534406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396141" y="1610568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Arrow Connector 86"/>
              <p:cNvCxnSpPr>
                <a:stCxn id="71" idx="2"/>
                <a:endCxn id="86" idx="0"/>
              </p:cNvCxnSpPr>
              <p:nvPr/>
            </p:nvCxnSpPr>
            <p:spPr>
              <a:xfrm flipH="1">
                <a:off x="5187455" y="1361803"/>
                <a:ext cx="8963" cy="2487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8" name="Rectangle 87"/>
              <p:cNvSpPr/>
              <p:nvPr/>
            </p:nvSpPr>
            <p:spPr>
              <a:xfrm>
                <a:off x="4396141" y="4841541"/>
                <a:ext cx="1598261" cy="482572"/>
              </a:xfrm>
              <a:prstGeom prst="rect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MPI_Test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9" name="Elbow Connector 88"/>
              <p:cNvCxnSpPr>
                <a:stCxn id="88" idx="0"/>
                <a:endCxn id="90" idx="2"/>
              </p:cNvCxnSpPr>
              <p:nvPr/>
            </p:nvCxnSpPr>
            <p:spPr>
              <a:xfrm rot="16200000" flipH="1">
                <a:off x="4582106" y="5454706"/>
                <a:ext cx="1234147" cy="7817"/>
              </a:xfrm>
              <a:prstGeom prst="bentConnector5">
                <a:avLst>
                  <a:gd name="adj1" fmla="val -18523"/>
                  <a:gd name="adj2" fmla="val 11897633"/>
                  <a:gd name="adj3" fmla="val 118523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dash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0" name="Rectangle 89"/>
              <p:cNvSpPr/>
              <p:nvPr/>
            </p:nvSpPr>
            <p:spPr>
              <a:xfrm>
                <a:off x="4411775" y="5572878"/>
                <a:ext cx="1582627" cy="502810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Computation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1" name="Straight Arrow Connector 90"/>
              <p:cNvCxnSpPr>
                <a:stCxn id="88" idx="2"/>
                <a:endCxn id="90" idx="0"/>
              </p:cNvCxnSpPr>
              <p:nvPr/>
            </p:nvCxnSpPr>
            <p:spPr>
              <a:xfrm>
                <a:off x="5195272" y="5324113"/>
                <a:ext cx="7817" cy="24876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2" name="Rectangle 91"/>
              <p:cNvSpPr/>
              <p:nvPr/>
            </p:nvSpPr>
            <p:spPr>
              <a:xfrm>
                <a:off x="4043232" y="4428950"/>
                <a:ext cx="2290374" cy="2057819"/>
              </a:xfrm>
              <a:prstGeom prst="rect">
                <a:avLst/>
              </a:prstGeom>
              <a:noFill/>
              <a:ln w="25400" cap="flat" cmpd="sng" algn="ctr">
                <a:solidFill>
                  <a:srgbClr val="4BACC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454769" y="4415696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06261" y="470823"/>
              <a:ext cx="64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Loop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52311" y="3438026"/>
            <a:ext cx="2059165" cy="120032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Loop I = 1 … N</a:t>
            </a:r>
          </a:p>
          <a:p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   If I % </a:t>
            </a:r>
            <a:r>
              <a:rPr lang="en-US" dirty="0" err="1" smtClean="0">
                <a:solidFill>
                  <a:srgbClr val="FF0000"/>
                </a:solidFill>
              </a:rPr>
              <a:t>Freq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== 0</a:t>
            </a:r>
          </a:p>
          <a:p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       </a:t>
            </a:r>
            <a:r>
              <a:rPr lang="en-US" dirty="0" err="1" smtClean="0">
                <a:solidFill>
                  <a:srgbClr val="3366FF"/>
                </a:solidFill>
              </a:rPr>
              <a:t>MPI_Test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Computation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Tuning of </a:t>
            </a:r>
            <a:r>
              <a:rPr lang="en-US" dirty="0" err="1" smtClean="0"/>
              <a:t>MPI_Test</a:t>
            </a:r>
            <a:r>
              <a:rPr lang="en-US" dirty="0" smtClean="0"/>
              <a:t>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93" y="990601"/>
            <a:ext cx="6089750" cy="50299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Insertion of  </a:t>
            </a:r>
            <a:r>
              <a:rPr lang="en-US" dirty="0" err="1" smtClean="0"/>
              <a:t>MPI_Test</a:t>
            </a:r>
            <a:endParaRPr lang="en-US" dirty="0"/>
          </a:p>
          <a:p>
            <a:pPr lvl="1"/>
            <a:r>
              <a:rPr lang="en-US" dirty="0" smtClean="0"/>
              <a:t>Evenly distribute </a:t>
            </a:r>
            <a:r>
              <a:rPr lang="en-US" dirty="0" err="1" smtClean="0"/>
              <a:t>MPI_Test</a:t>
            </a:r>
            <a:r>
              <a:rPr lang="en-US" dirty="0" smtClean="0"/>
              <a:t> </a:t>
            </a:r>
            <a:r>
              <a:rPr lang="en-US" dirty="0"/>
              <a:t>in the </a:t>
            </a:r>
            <a:r>
              <a:rPr lang="en-US" dirty="0" smtClean="0"/>
              <a:t>computation</a:t>
            </a:r>
            <a:endParaRPr lang="en-US" dirty="0"/>
          </a:p>
          <a:p>
            <a:pPr lvl="2"/>
            <a:r>
              <a:rPr lang="en-US" dirty="0"/>
              <a:t>Communication operation is divided into network requests with roughly the same length </a:t>
            </a:r>
          </a:p>
          <a:p>
            <a:pPr lvl="2"/>
            <a:r>
              <a:rPr lang="en-US" dirty="0"/>
              <a:t>Making progress is needed by each </a:t>
            </a:r>
            <a:r>
              <a:rPr lang="en-US" dirty="0" smtClean="0"/>
              <a:t>request</a:t>
            </a:r>
          </a:p>
          <a:p>
            <a:r>
              <a:rPr lang="en-US" dirty="0"/>
              <a:t>P</a:t>
            </a:r>
            <a:r>
              <a:rPr lang="en-US" dirty="0" smtClean="0"/>
              <a:t>rune search space using modeled runtime</a:t>
            </a:r>
          </a:p>
          <a:p>
            <a:pPr lvl="1"/>
            <a:r>
              <a:rPr lang="en-US" dirty="0" smtClean="0"/>
              <a:t>Constraints between different frequencies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Tune frequency with binary search</a:t>
            </a:r>
          </a:p>
          <a:p>
            <a:pPr lvl="1"/>
            <a:r>
              <a:rPr lang="en-US" dirty="0" smtClean="0"/>
              <a:t>Runtime will monotonic increasing when the frequency is increasing/decreasing from the optimal value</a:t>
            </a:r>
          </a:p>
          <a:p>
            <a:r>
              <a:rPr lang="en-US" dirty="0" smtClean="0"/>
              <a:t>Use MPI internal information for deciding when to increase/decrease progress frequency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3259" y="1219200"/>
            <a:ext cx="2225188" cy="480131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MPI_Ialltoall</a:t>
            </a:r>
            <a:endParaRPr lang="en-US" dirty="0" smtClean="0"/>
          </a:p>
          <a:p>
            <a:r>
              <a:rPr lang="en-US" dirty="0" smtClean="0"/>
              <a:t>Loop I = 1 … L</a:t>
            </a:r>
            <a:r>
              <a:rPr lang="en-US" baseline="-25000" dirty="0" smtClean="0"/>
              <a:t>1</a:t>
            </a:r>
          </a:p>
          <a:p>
            <a:r>
              <a:rPr lang="en-US" dirty="0"/>
              <a:t> </a:t>
            </a:r>
            <a:r>
              <a:rPr lang="en-US" dirty="0" smtClean="0"/>
              <a:t>   If I % </a:t>
            </a:r>
            <a:r>
              <a:rPr lang="en-US" dirty="0" smtClean="0">
                <a:solidFill>
                  <a:srgbClr val="0000FF"/>
                </a:solidFill>
              </a:rPr>
              <a:t>Freq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== 0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MPI_Test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Computation1</a:t>
            </a:r>
          </a:p>
          <a:p>
            <a:r>
              <a:rPr lang="en-US" dirty="0"/>
              <a:t>Loop I = 1 … 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r>
              <a:rPr lang="en-US" dirty="0"/>
              <a:t>    If I % </a:t>
            </a:r>
            <a:r>
              <a:rPr lang="en-US" dirty="0" smtClean="0">
                <a:solidFill>
                  <a:srgbClr val="0000FF"/>
                </a:solidFill>
              </a:rPr>
              <a:t>Freq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== 0</a:t>
            </a:r>
          </a:p>
          <a:p>
            <a:r>
              <a:rPr lang="en-US" dirty="0"/>
              <a:t>        </a:t>
            </a:r>
            <a:r>
              <a:rPr lang="en-US" dirty="0" err="1"/>
              <a:t>MPI_Test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Computation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Loop I = 1 … </a:t>
            </a:r>
            <a:r>
              <a:rPr lang="en-US" dirty="0" smtClean="0"/>
              <a:t>L</a:t>
            </a:r>
            <a:r>
              <a:rPr lang="en-US" baseline="-25000" dirty="0" smtClean="0"/>
              <a:t>N</a:t>
            </a:r>
            <a:endParaRPr lang="en-US" baseline="-25000" dirty="0"/>
          </a:p>
          <a:p>
            <a:r>
              <a:rPr lang="en-US" dirty="0"/>
              <a:t>    If I % </a:t>
            </a:r>
            <a:r>
              <a:rPr lang="en-US" dirty="0" err="1" smtClean="0">
                <a:solidFill>
                  <a:srgbClr val="0000FF"/>
                </a:solidFill>
              </a:rPr>
              <a:t>Freq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== 0</a:t>
            </a:r>
          </a:p>
          <a:p>
            <a:r>
              <a:rPr lang="en-US" dirty="0"/>
              <a:t>        </a:t>
            </a:r>
            <a:r>
              <a:rPr lang="en-US" dirty="0" err="1"/>
              <a:t>MPI_Test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 smtClean="0"/>
              <a:t>Computation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err="1" smtClean="0"/>
              <a:t>MPI_Wait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91" y="3402552"/>
            <a:ext cx="5940152" cy="40744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Clusters and compilers</a:t>
            </a:r>
          </a:p>
          <a:p>
            <a:pPr lvl="1"/>
            <a:r>
              <a:rPr lang="en-US" dirty="0" smtClean="0"/>
              <a:t>Intel </a:t>
            </a:r>
            <a:r>
              <a:rPr lang="fr-FR" dirty="0" smtClean="0"/>
              <a:t>Xeon </a:t>
            </a:r>
            <a:r>
              <a:rPr lang="en-US" dirty="0" smtClean="0"/>
              <a:t>x86 cluster, </a:t>
            </a:r>
            <a:r>
              <a:rPr lang="en-US" dirty="0" smtClean="0">
                <a:solidFill>
                  <a:srgbClr val="0000FF"/>
                </a:solidFill>
              </a:rPr>
              <a:t>InfiniBand</a:t>
            </a:r>
            <a:r>
              <a:rPr lang="en-US" dirty="0" smtClean="0"/>
              <a:t>, 2.6GHz (</a:t>
            </a:r>
            <a:r>
              <a:rPr lang="en-US" dirty="0"/>
              <a:t>hyper threading </a:t>
            </a:r>
            <a:r>
              <a:rPr lang="en-US" dirty="0" smtClean="0"/>
              <a:t>disabled), 64GB RAM, ICC/</a:t>
            </a:r>
            <a:r>
              <a:rPr lang="en-US" dirty="0" err="1" smtClean="0"/>
              <a:t>IFort</a:t>
            </a:r>
            <a:r>
              <a:rPr lang="en-US" dirty="0" smtClean="0"/>
              <a:t> 13.1</a:t>
            </a:r>
          </a:p>
          <a:p>
            <a:pPr lvl="1"/>
            <a:r>
              <a:rPr lang="en-US" dirty="0" smtClean="0"/>
              <a:t>Intel </a:t>
            </a:r>
            <a:r>
              <a:rPr lang="fr-FR" dirty="0" smtClean="0"/>
              <a:t>Xeon </a:t>
            </a:r>
            <a:r>
              <a:rPr lang="en-US" dirty="0" smtClean="0"/>
              <a:t>x64 cluster, </a:t>
            </a:r>
            <a:r>
              <a:rPr lang="en-US" dirty="0" smtClean="0">
                <a:solidFill>
                  <a:srgbClr val="0000FF"/>
                </a:solidFill>
              </a:rPr>
              <a:t>1 </a:t>
            </a:r>
            <a:r>
              <a:rPr lang="en-US" dirty="0" err="1">
                <a:solidFill>
                  <a:srgbClr val="0000FF"/>
                </a:solidFill>
              </a:rPr>
              <a:t>Gbps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Ethernet</a:t>
            </a:r>
            <a:r>
              <a:rPr lang="en-US" dirty="0" smtClean="0"/>
              <a:t>, </a:t>
            </a:r>
            <a:r>
              <a:rPr lang="fr-FR" dirty="0"/>
              <a:t>3.2GHz, </a:t>
            </a:r>
            <a:r>
              <a:rPr lang="en-US" dirty="0"/>
              <a:t>16GB </a:t>
            </a:r>
            <a:r>
              <a:rPr lang="en-US" dirty="0" smtClean="0"/>
              <a:t>RAM, GCC/</a:t>
            </a:r>
            <a:r>
              <a:rPr lang="en-US" dirty="0" err="1" smtClean="0"/>
              <a:t>Gfortran</a:t>
            </a:r>
            <a:r>
              <a:rPr lang="en-US" dirty="0" smtClean="0"/>
              <a:t> 4.4.7</a:t>
            </a:r>
          </a:p>
          <a:p>
            <a:r>
              <a:rPr lang="en-US" dirty="0" smtClean="0"/>
              <a:t>MPICH 3.1.1</a:t>
            </a:r>
          </a:p>
          <a:p>
            <a:r>
              <a:rPr lang="en-US" dirty="0" smtClean="0"/>
              <a:t>Nodes: 2 ~ 9, 1 process per node</a:t>
            </a:r>
          </a:p>
          <a:p>
            <a:r>
              <a:rPr lang="en-US" dirty="0" smtClean="0"/>
              <a:t>NAS Parallel Benchmark (NPB) 3.3.1, excluding </a:t>
            </a:r>
            <a:r>
              <a:rPr lang="en-US" dirty="0"/>
              <a:t>DT and </a:t>
            </a:r>
            <a:r>
              <a:rPr lang="en-US" dirty="0" smtClean="0"/>
              <a:t>EP</a:t>
            </a:r>
          </a:p>
          <a:p>
            <a:r>
              <a:rPr lang="en-US" dirty="0"/>
              <a:t>Profilers: Tau and Instrumented </a:t>
            </a:r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88" y="1062087"/>
            <a:ext cx="8026401" cy="1008111"/>
          </a:xfrm>
        </p:spPr>
        <p:txBody>
          <a:bodyPr/>
          <a:lstStyle/>
          <a:p>
            <a:r>
              <a:rPr lang="en-US" dirty="0" smtClean="0"/>
              <a:t>Relative execution time for </a:t>
            </a:r>
            <a:r>
              <a:rPr lang="en-US" dirty="0"/>
              <a:t>NPB 3.1.1 </a:t>
            </a:r>
            <a:r>
              <a:rPr lang="en-US" i="1" dirty="0"/>
              <a:t>(excluding DT and </a:t>
            </a:r>
            <a:r>
              <a:rPr lang="en-US" i="1" dirty="0" smtClean="0"/>
              <a:t>EP)</a:t>
            </a:r>
          </a:p>
          <a:p>
            <a:pPr lvl="1"/>
            <a:r>
              <a:rPr lang="en-US" dirty="0"/>
              <a:t>Intel </a:t>
            </a:r>
            <a:r>
              <a:rPr lang="fr-FR" dirty="0"/>
              <a:t>Xeon </a:t>
            </a:r>
            <a:r>
              <a:rPr lang="en-US" dirty="0"/>
              <a:t>x86 </a:t>
            </a:r>
            <a:r>
              <a:rPr lang="en-US" dirty="0" smtClean="0"/>
              <a:t>cluster (</a:t>
            </a:r>
            <a:r>
              <a:rPr lang="en-US" dirty="0" smtClean="0"/>
              <a:t>InfiniBand</a:t>
            </a:r>
            <a:r>
              <a:rPr lang="en-US" dirty="0" smtClean="0"/>
              <a:t>): up </a:t>
            </a:r>
            <a:r>
              <a:rPr lang="en-US" dirty="0"/>
              <a:t>to </a:t>
            </a:r>
            <a:r>
              <a:rPr lang="en-US" dirty="0" smtClean="0"/>
              <a:t>1.84x faster</a:t>
            </a:r>
            <a:endParaRPr lang="en-US" dirty="0"/>
          </a:p>
        </p:txBody>
      </p:sp>
      <p:pic>
        <p:nvPicPr>
          <p:cNvPr id="13" name="Picture 12" descr="npb_blues_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" y="2348880"/>
            <a:ext cx="8646486" cy="4176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4875" y="2555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06" y="987761"/>
            <a:ext cx="8188326" cy="1224135"/>
          </a:xfrm>
        </p:spPr>
        <p:txBody>
          <a:bodyPr/>
          <a:lstStyle/>
          <a:p>
            <a:r>
              <a:rPr lang="en-US" dirty="0" smtClean="0"/>
              <a:t>Relative execution time for </a:t>
            </a:r>
            <a:r>
              <a:rPr lang="en-US" dirty="0"/>
              <a:t>NPB 3.1.1 </a:t>
            </a:r>
            <a:r>
              <a:rPr lang="en-US" i="1" dirty="0"/>
              <a:t>(excluding DT and </a:t>
            </a:r>
            <a:r>
              <a:rPr lang="en-US" i="1" dirty="0" smtClean="0"/>
              <a:t>EP)</a:t>
            </a:r>
          </a:p>
          <a:p>
            <a:pPr lvl="1"/>
            <a:r>
              <a:rPr lang="en-US" dirty="0" smtClean="0"/>
              <a:t>Intel </a:t>
            </a:r>
            <a:r>
              <a:rPr lang="fr-FR" dirty="0"/>
              <a:t>Xeon </a:t>
            </a:r>
            <a:r>
              <a:rPr lang="en-US" dirty="0"/>
              <a:t>x64 </a:t>
            </a:r>
            <a:r>
              <a:rPr lang="en-US" dirty="0" smtClean="0"/>
              <a:t>cluster</a:t>
            </a:r>
            <a:r>
              <a:rPr lang="en-US" dirty="0"/>
              <a:t> </a:t>
            </a:r>
            <a:r>
              <a:rPr lang="en-US" dirty="0" smtClean="0"/>
              <a:t>(1 </a:t>
            </a:r>
            <a:r>
              <a:rPr lang="en-US" dirty="0" err="1"/>
              <a:t>Gbps</a:t>
            </a:r>
            <a:r>
              <a:rPr lang="en-US" dirty="0"/>
              <a:t> </a:t>
            </a:r>
            <a:r>
              <a:rPr lang="en-US" dirty="0" smtClean="0"/>
              <a:t>Ethernet): Up to 1.79x faster</a:t>
            </a:r>
            <a:endParaRPr lang="en-US" dirty="0"/>
          </a:p>
        </p:txBody>
      </p:sp>
      <p:pic>
        <p:nvPicPr>
          <p:cNvPr id="12" name="Picture 11" descr="npb_disco_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32856"/>
            <a:ext cx="8136904" cy="4319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4875" y="2555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/>
          <a:lstStyle/>
          <a:p>
            <a:r>
              <a:rPr lang="en-US" dirty="0" smtClean="0"/>
              <a:t>Largest supercomputers in the world host millions of cores</a:t>
            </a:r>
          </a:p>
          <a:p>
            <a:pPr lvl="1"/>
            <a:r>
              <a:rPr lang="en-US" dirty="0" smtClean="0"/>
              <a:t>The Sunway </a:t>
            </a:r>
            <a:r>
              <a:rPr lang="en-US" dirty="0" err="1" smtClean="0"/>
              <a:t>Taihulight</a:t>
            </a:r>
            <a:r>
              <a:rPr lang="en-US" dirty="0" smtClean="0"/>
              <a:t> machine has 10 million cores</a:t>
            </a:r>
          </a:p>
          <a:p>
            <a:r>
              <a:rPr lang="en-US" dirty="0" smtClean="0"/>
              <a:t>Large variation in communication time between different nodes/cores</a:t>
            </a:r>
          </a:p>
          <a:p>
            <a:pPr lvl="1"/>
            <a:r>
              <a:rPr lang="en-US" dirty="0" smtClean="0"/>
              <a:t>Several orders of magnitude in some cases</a:t>
            </a:r>
          </a:p>
          <a:p>
            <a:pPr lvl="1"/>
            <a:r>
              <a:rPr lang="en-US" dirty="0" smtClean="0"/>
              <a:t>Physical distances are one reason for it</a:t>
            </a:r>
          </a:p>
          <a:p>
            <a:pPr lvl="1"/>
            <a:r>
              <a:rPr lang="en-US" dirty="0" smtClean="0"/>
              <a:t>Network sharing and dynamism in communication routing is another reason</a:t>
            </a:r>
          </a:p>
          <a:p>
            <a:r>
              <a:rPr lang="en-US" dirty="0" smtClean="0"/>
              <a:t>To synchronize or not to synchronize</a:t>
            </a:r>
          </a:p>
          <a:p>
            <a:pPr lvl="1"/>
            <a:r>
              <a:rPr lang="en-US" dirty="0" smtClean="0"/>
              <a:t>In many applications, synchronization cannot be avoided: </a:t>
            </a:r>
            <a:r>
              <a:rPr lang="en-US" i="1" dirty="0" smtClean="0"/>
              <a:t>you cannot escape physical causality</a:t>
            </a:r>
          </a:p>
          <a:p>
            <a:pPr lvl="1"/>
            <a:r>
              <a:rPr lang="en-US" dirty="0" smtClean="0"/>
              <a:t>But you can, sometimes, overlap such synchronization with other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are getting complex</a:t>
            </a:r>
          </a:p>
          <a:p>
            <a:r>
              <a:rPr lang="en-US" dirty="0" smtClean="0"/>
              <a:t>Hand-tuning MPI codes is quickly getting impractical</a:t>
            </a:r>
          </a:p>
          <a:p>
            <a:pPr lvl="1"/>
            <a:r>
              <a:rPr lang="en-US" dirty="0" smtClean="0"/>
              <a:t>Heavy imbalance in communication costs</a:t>
            </a:r>
          </a:p>
          <a:p>
            <a:pPr lvl="1"/>
            <a:r>
              <a:rPr lang="en-US" dirty="0" smtClean="0"/>
              <a:t>Feature availability is not uniform across MPI implementations/supercomputers</a:t>
            </a:r>
          </a:p>
          <a:p>
            <a:pPr lvl="1"/>
            <a:r>
              <a:rPr lang="en-US" dirty="0" smtClean="0"/>
              <a:t>Tuning the frequency of poking the progress engine is black magic</a:t>
            </a:r>
          </a:p>
          <a:p>
            <a:r>
              <a:rPr lang="en-US" dirty="0" smtClean="0"/>
              <a:t>Automatic frameworks are becoming important</a:t>
            </a:r>
          </a:p>
          <a:p>
            <a:r>
              <a:rPr lang="en-US" dirty="0" smtClean="0"/>
              <a:t>Our approach extends the state of art by using the application’s natural programming model + annotations to help the compiler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5867400"/>
            <a:ext cx="8229600" cy="838200"/>
          </a:xfrm>
        </p:spPr>
        <p:txBody>
          <a:bodyPr/>
          <a:lstStyle/>
          <a:p>
            <a:pPr algn="ctr"/>
            <a:r>
              <a:rPr lang="en-US" dirty="0" smtClean="0"/>
              <a:t>Web: </a:t>
            </a:r>
            <a:r>
              <a:rPr lang="en-US" dirty="0" smtClean="0">
                <a:hlinkClick r:id="rId2"/>
              </a:rPr>
              <a:t>http://www.mcs.anl.gov/~balaji</a:t>
            </a:r>
            <a:r>
              <a:rPr lang="en-US" dirty="0"/>
              <a:t>	</a:t>
            </a:r>
            <a:r>
              <a:rPr lang="en-US" dirty="0" smtClean="0"/>
              <a:t>	Email: </a:t>
            </a:r>
            <a:r>
              <a:rPr lang="en-US" dirty="0" smtClean="0">
                <a:hlinkClick r:id="rId3"/>
              </a:rPr>
              <a:t>balaji@anl.gov</a:t>
            </a:r>
            <a:endParaRPr lang="en-US" dirty="0" smtClean="0"/>
          </a:p>
          <a:p>
            <a:pPr algn="ctr"/>
            <a:r>
              <a:rPr lang="en-US" dirty="0" smtClean="0"/>
              <a:t>Group website: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http://www.mcs.anl.gov/group/pmrs/</a:t>
            </a:r>
            <a:endParaRPr lang="en-US" dirty="0" smtClean="0"/>
          </a:p>
        </p:txBody>
      </p:sp>
      <p:pic>
        <p:nvPicPr>
          <p:cNvPr id="3" name="Picture 2" descr="P1030364.JPG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0371" r="21667" b="5926"/>
          <a:stretch/>
        </p:blipFill>
        <p:spPr>
          <a:xfrm rot="710905">
            <a:off x="2819400" y="76200"/>
            <a:ext cx="6248400" cy="3276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665" r="19167" b="32190"/>
          <a:stretch/>
        </p:blipFill>
        <p:spPr>
          <a:xfrm>
            <a:off x="152400" y="2286000"/>
            <a:ext cx="7391400" cy="35075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308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Communication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4784"/>
            <a:ext cx="7556313" cy="46413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Point-to-point</a:t>
            </a:r>
          </a:p>
          <a:p>
            <a:pPr lvl="1"/>
            <a:endParaRPr lang="en-US" dirty="0" smtClean="0"/>
          </a:p>
          <a:p>
            <a:pPr lvl="1"/>
            <a:r>
              <a:rPr lang="en-US" b="1" i="1" dirty="0" smtClean="0"/>
              <a:t>alpha</a:t>
            </a:r>
            <a:r>
              <a:rPr lang="en-US" dirty="0" smtClean="0"/>
              <a:t>: </a:t>
            </a:r>
            <a:r>
              <a:rPr lang="en-US" dirty="0"/>
              <a:t>startup cost per </a:t>
            </a:r>
            <a:r>
              <a:rPr lang="en-US" dirty="0" smtClean="0"/>
              <a:t>message</a:t>
            </a:r>
          </a:p>
          <a:p>
            <a:pPr lvl="1"/>
            <a:r>
              <a:rPr lang="en-US" b="1" i="1" dirty="0" smtClean="0"/>
              <a:t>beta</a:t>
            </a:r>
            <a:r>
              <a:rPr lang="en-US" dirty="0" smtClean="0"/>
              <a:t>: </a:t>
            </a:r>
            <a:r>
              <a:rPr lang="en-US" dirty="0"/>
              <a:t>reciprocal of </a:t>
            </a:r>
            <a:r>
              <a:rPr lang="en-US" dirty="0" smtClean="0"/>
              <a:t>bandwidth, </a:t>
            </a:r>
            <a:r>
              <a:rPr lang="en-US" dirty="0"/>
              <a:t>i.e. cost per byte for long </a:t>
            </a:r>
            <a:r>
              <a:rPr lang="en-US" dirty="0" smtClean="0"/>
              <a:t>messages</a:t>
            </a:r>
            <a:endParaRPr lang="en-US" dirty="0"/>
          </a:p>
          <a:p>
            <a:r>
              <a:rPr lang="en-US" dirty="0" smtClean="0"/>
              <a:t>All2all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general</a:t>
            </a:r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smtClean="0"/>
              <a:t>Communication cost does not include wait time between unbalanced processes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556792"/>
            <a:ext cx="3672408" cy="462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140968"/>
            <a:ext cx="6528725" cy="9793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09120"/>
            <a:ext cx="4807620" cy="52492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the program transformation</a:t>
            </a:r>
          </a:p>
          <a:p>
            <a:r>
              <a:rPr lang="en-US" dirty="0" smtClean="0"/>
              <a:t>Support more CCO patterns</a:t>
            </a:r>
          </a:p>
          <a:p>
            <a:r>
              <a:rPr lang="en-US" dirty="0"/>
              <a:t>Model </a:t>
            </a:r>
            <a:r>
              <a:rPr lang="en-US" dirty="0" smtClean="0"/>
              <a:t>multiple cores on single node and the unbalanced communication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0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56792"/>
            <a:ext cx="7556313" cy="45693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MPI-aware compiler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Transformations </a:t>
            </a:r>
            <a:r>
              <a:rPr lang="en-US" dirty="0"/>
              <a:t>to Parallel Codes for Communication-Computation Overlap, SC’05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Exact </a:t>
            </a:r>
            <a:r>
              <a:rPr lang="en-US" dirty="0"/>
              <a:t>Dependence Analysis for Increased Communication </a:t>
            </a:r>
            <a:r>
              <a:rPr lang="en-US" dirty="0" smtClean="0"/>
              <a:t>Overlap, EuroMPI</a:t>
            </a:r>
            <a:r>
              <a:rPr lang="en-US" dirty="0"/>
              <a:t>’</a:t>
            </a:r>
            <a:r>
              <a:rPr lang="en-US" dirty="0" smtClean="0"/>
              <a:t>12</a:t>
            </a:r>
          </a:p>
          <a:p>
            <a:r>
              <a:rPr lang="en-US" dirty="0" smtClean="0"/>
              <a:t>Model</a:t>
            </a:r>
            <a:r>
              <a:rPr lang="en-US" dirty="0"/>
              <a:t>-based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Transformation for Overlapping Communication and Computation, NPC’</a:t>
            </a:r>
            <a:r>
              <a:rPr lang="en-US" dirty="0" smtClean="0"/>
              <a:t>08</a:t>
            </a:r>
          </a:p>
          <a:p>
            <a:r>
              <a:rPr lang="en-US" dirty="0" smtClean="0"/>
              <a:t>Overlapping with threads</a:t>
            </a:r>
          </a:p>
          <a:p>
            <a:pPr lvl="1"/>
            <a:r>
              <a:rPr lang="en-US" dirty="0" smtClean="0"/>
              <a:t>Overlapping </a:t>
            </a:r>
            <a:r>
              <a:rPr lang="en-US" dirty="0"/>
              <a:t>Communication and Computation with </a:t>
            </a:r>
            <a:r>
              <a:rPr lang="en-US" dirty="0" err="1"/>
              <a:t>OpenMP</a:t>
            </a:r>
            <a:r>
              <a:rPr lang="en-US" dirty="0"/>
              <a:t> and </a:t>
            </a:r>
            <a:r>
              <a:rPr lang="en-US" dirty="0" smtClean="0"/>
              <a:t>MPI, SP</a:t>
            </a:r>
            <a:r>
              <a:rPr lang="en-US" dirty="0"/>
              <a:t>’</a:t>
            </a:r>
            <a:r>
              <a:rPr lang="en-US" dirty="0" smtClean="0"/>
              <a:t>01</a:t>
            </a:r>
          </a:p>
          <a:p>
            <a:r>
              <a:rPr lang="en-US" dirty="0" smtClean="0"/>
              <a:t>Overlapping for one-sided communication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Bandwidth Limited Problems Using One-sided Communication and Overlap, IPDPS’</a:t>
            </a:r>
            <a:r>
              <a:rPr lang="en-US" dirty="0" smtClean="0"/>
              <a:t>06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Compiler assistance to handle </a:t>
            </a:r>
            <a:r>
              <a:rPr lang="en-US" dirty="0" smtClean="0"/>
              <a:t>MPI optimizations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omputation/communication overlap is the example considered in this paper</a:t>
            </a:r>
            <a:endParaRPr lang="en-US" dirty="0" smtClean="0"/>
          </a:p>
          <a:p>
            <a:pPr lvl="1"/>
            <a:r>
              <a:rPr lang="en-US" dirty="0" smtClean="0"/>
              <a:t>User assistance to help identify aspects that the compiler cannot automatically identify (e.g., buffer aliasing)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User annotates the code with hints/guarantees</a:t>
            </a:r>
          </a:p>
          <a:p>
            <a:pPr lvl="1"/>
            <a:r>
              <a:rPr lang="en-US" dirty="0" smtClean="0"/>
              <a:t>Compiler (which is tightly coupled with the MPI implementation) generates code that overlaps computation and communication that is suitable for that MPI implementation</a:t>
            </a:r>
          </a:p>
          <a:p>
            <a:pPr lvl="1"/>
            <a:r>
              <a:rPr lang="en-US" dirty="0" smtClean="0"/>
              <a:t>Automatically adds </a:t>
            </a:r>
            <a:r>
              <a:rPr lang="en-US" dirty="0" err="1" smtClean="0"/>
              <a:t>autotuning</a:t>
            </a:r>
            <a:r>
              <a:rPr lang="en-US" dirty="0" smtClean="0"/>
              <a:t> hooks to improve performance</a:t>
            </a:r>
          </a:p>
          <a:p>
            <a:r>
              <a:rPr lang="en-US" dirty="0" smtClean="0"/>
              <a:t>Alternative approach to high-level programming frameworks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computation and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89" y="1078779"/>
            <a:ext cx="8538022" cy="20162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enhance performance portability of MPI applications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communication latency unpredictable a priori</a:t>
            </a:r>
          </a:p>
          <a:p>
            <a:pPr lvl="1"/>
            <a:r>
              <a:rPr lang="en-US" dirty="0" smtClean="0"/>
              <a:t>No longer true --- equal work means equal time</a:t>
            </a:r>
          </a:p>
          <a:p>
            <a:r>
              <a:rPr lang="en-US" dirty="0" smtClean="0"/>
              <a:t>Approach: overlap computation and communication from different loop iterations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95158" y="34938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4211" y="33602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50941" y="3200400"/>
            <a:ext cx="8885555" cy="3046268"/>
            <a:chOff x="35805" y="2713801"/>
            <a:chExt cx="8885555" cy="3703632"/>
          </a:xfrm>
        </p:grpSpPr>
        <p:cxnSp>
          <p:nvCxnSpPr>
            <p:cNvPr id="105" name="Straight Connector 104"/>
            <p:cNvCxnSpPr>
              <a:stCxn id="123" idx="1"/>
              <a:endCxn id="123" idx="1"/>
            </p:cNvCxnSpPr>
            <p:nvPr/>
          </p:nvCxnSpPr>
          <p:spPr>
            <a:xfrm>
              <a:off x="1216004" y="4059244"/>
              <a:ext cx="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106" name="Group 105"/>
            <p:cNvGrpSpPr/>
            <p:nvPr/>
          </p:nvGrpSpPr>
          <p:grpSpPr>
            <a:xfrm>
              <a:off x="58606" y="2713801"/>
              <a:ext cx="8862754" cy="3334300"/>
              <a:chOff x="58606" y="2713801"/>
              <a:chExt cx="8862754" cy="333430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58606" y="2713801"/>
                <a:ext cx="8862754" cy="3334300"/>
                <a:chOff x="58606" y="2713801"/>
                <a:chExt cx="8862754" cy="3334300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58606" y="3765865"/>
                  <a:ext cx="8862754" cy="2169986"/>
                  <a:chOff x="175834" y="1616685"/>
                  <a:chExt cx="8862754" cy="216998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3193502" y="1616685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Wait1</a:t>
                    </a: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333232" y="1622032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Ialltoall1</a:t>
                    </a: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175834" y="1620237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Before1</a:t>
                    </a: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5119584" y="1641570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4BACC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After1</a:t>
                    </a: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4149859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Ialltoall2</a:t>
                    </a: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2249485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Before2</a:t>
                    </a: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7059034" y="2410051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Wait2</a:t>
                    </a: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8042127" y="3210607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F79646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Ialltoall3</a:t>
                    </a:r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6102677" y="3167929"/>
                    <a:ext cx="996461" cy="576064"/>
                  </a:xfrm>
                  <a:prstGeom prst="rect">
                    <a:avLst/>
                  </a:prstGeom>
                  <a:noFill/>
                  <a:ln w="25400" cap="flat" cmpd="sng" algn="ctr">
                    <a:solidFill>
                      <a:srgbClr val="9BBB5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Before3</a:t>
                    </a:r>
                  </a:p>
                </p:txBody>
              </p:sp>
            </p:grpSp>
            <p:sp>
              <p:nvSpPr>
                <p:cNvPr id="120" name="Rectangle 119"/>
                <p:cNvSpPr/>
                <p:nvPr/>
              </p:nvSpPr>
              <p:spPr>
                <a:xfrm>
                  <a:off x="4415700" y="3165228"/>
                  <a:ext cx="3145693" cy="2882873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4056820" y="2713801"/>
                  <a:ext cx="4546437" cy="449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Overlap Alltoall2 with Before3 and After1</a:t>
                  </a:r>
                </a:p>
              </p:txBody>
            </p:sp>
          </p:grpSp>
          <p:cxnSp>
            <p:nvCxnSpPr>
              <p:cNvPr id="111" name="Straight Arrow Connector 110"/>
              <p:cNvCxnSpPr>
                <a:stCxn id="124" idx="3"/>
                <a:endCxn id="123" idx="1"/>
              </p:cNvCxnSpPr>
              <p:nvPr/>
            </p:nvCxnSpPr>
            <p:spPr>
              <a:xfrm>
                <a:off x="1055067" y="4057449"/>
                <a:ext cx="160937" cy="179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Elbow Connector 111"/>
              <p:cNvCxnSpPr>
                <a:stCxn id="123" idx="3"/>
                <a:endCxn id="127" idx="1"/>
              </p:cNvCxnSpPr>
              <p:nvPr/>
            </p:nvCxnSpPr>
            <p:spPr>
              <a:xfrm flipH="1">
                <a:off x="2132257" y="4059244"/>
                <a:ext cx="80208" cy="788019"/>
              </a:xfrm>
              <a:prstGeom prst="bentConnector5">
                <a:avLst>
                  <a:gd name="adj1" fmla="val -285009"/>
                  <a:gd name="adj2" fmla="val 50000"/>
                  <a:gd name="adj3" fmla="val 385009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3" name="Elbow Connector 112"/>
              <p:cNvCxnSpPr>
                <a:stCxn id="127" idx="3"/>
                <a:endCxn id="122" idx="1"/>
              </p:cNvCxnSpPr>
              <p:nvPr/>
            </p:nvCxnSpPr>
            <p:spPr>
              <a:xfrm flipH="1" flipV="1">
                <a:off x="3076274" y="4053897"/>
                <a:ext cx="52444" cy="793366"/>
              </a:xfrm>
              <a:prstGeom prst="bentConnector5">
                <a:avLst>
                  <a:gd name="adj1" fmla="val -435894"/>
                  <a:gd name="adj2" fmla="val 50000"/>
                  <a:gd name="adj3" fmla="val 53589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4" name="Elbow Connector 113"/>
              <p:cNvCxnSpPr>
                <a:stCxn id="122" idx="3"/>
                <a:endCxn id="126" idx="1"/>
              </p:cNvCxnSpPr>
              <p:nvPr/>
            </p:nvCxnSpPr>
            <p:spPr>
              <a:xfrm flipH="1">
                <a:off x="4032631" y="4053897"/>
                <a:ext cx="40104" cy="793366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5" name="Elbow Connector 114"/>
              <p:cNvCxnSpPr>
                <a:stCxn id="126" idx="3"/>
                <a:endCxn id="125" idx="1"/>
              </p:cNvCxnSpPr>
              <p:nvPr/>
            </p:nvCxnSpPr>
            <p:spPr>
              <a:xfrm flipH="1" flipV="1">
                <a:off x="5002356" y="4078782"/>
                <a:ext cx="26736" cy="768481"/>
              </a:xfrm>
              <a:prstGeom prst="bentConnector5">
                <a:avLst>
                  <a:gd name="adj1" fmla="val -855027"/>
                  <a:gd name="adj2" fmla="val 50000"/>
                  <a:gd name="adj3" fmla="val 955027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6" name="Elbow Connector 115"/>
              <p:cNvCxnSpPr>
                <a:stCxn id="125" idx="3"/>
                <a:endCxn id="130" idx="1"/>
              </p:cNvCxnSpPr>
              <p:nvPr/>
            </p:nvCxnSpPr>
            <p:spPr>
              <a:xfrm flipH="1">
                <a:off x="5985449" y="4078782"/>
                <a:ext cx="13368" cy="1526359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7" name="Elbow Connector 116"/>
              <p:cNvCxnSpPr>
                <a:stCxn id="130" idx="3"/>
                <a:endCxn id="128" idx="1"/>
              </p:cNvCxnSpPr>
              <p:nvPr/>
            </p:nvCxnSpPr>
            <p:spPr>
              <a:xfrm flipH="1" flipV="1">
                <a:off x="6941806" y="4847263"/>
                <a:ext cx="40104" cy="757878"/>
              </a:xfrm>
              <a:prstGeom prst="bentConnector5">
                <a:avLst>
                  <a:gd name="adj1" fmla="val -570018"/>
                  <a:gd name="adj2" fmla="val 50000"/>
                  <a:gd name="adj3" fmla="val 670018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8" name="Elbow Connector 117"/>
              <p:cNvCxnSpPr>
                <a:stCxn id="128" idx="3"/>
                <a:endCxn id="129" idx="1"/>
              </p:cNvCxnSpPr>
              <p:nvPr/>
            </p:nvCxnSpPr>
            <p:spPr>
              <a:xfrm flipH="1">
                <a:off x="7924899" y="4847263"/>
                <a:ext cx="13368" cy="800556"/>
              </a:xfrm>
              <a:prstGeom prst="bentConnector5">
                <a:avLst>
                  <a:gd name="adj1" fmla="val -1710054"/>
                  <a:gd name="adj2" fmla="val 50000"/>
                  <a:gd name="adj3" fmla="val 1810054"/>
                </a:avLst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107" name="TextBox 106"/>
            <p:cNvSpPr txBox="1"/>
            <p:nvPr/>
          </p:nvSpPr>
          <p:spPr>
            <a:xfrm>
              <a:off x="35805" y="447793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04998" y="525175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99324" y="6048101"/>
              <a:ext cx="1293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Iteration 3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Gotchas</a:t>
            </a:r>
            <a:r>
              <a:rPr lang="en-US" dirty="0" smtClean="0"/>
              <a:t> with </a:t>
            </a:r>
            <a:r>
              <a:rPr lang="en-US" dirty="0" err="1" smtClean="0"/>
              <a:t>Comm</a:t>
            </a:r>
            <a:r>
              <a:rPr lang="en-US" dirty="0" smtClean="0"/>
              <a:t>/Comp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Portability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 variants of operations keep appearing in newer MPI standards</a:t>
            </a:r>
          </a:p>
          <a:p>
            <a:pPr lvl="2"/>
            <a:r>
              <a:rPr lang="en-US" dirty="0" err="1" smtClean="0"/>
              <a:t>Nonblocking</a:t>
            </a:r>
            <a:r>
              <a:rPr lang="en-US" dirty="0" smtClean="0"/>
              <a:t> collectives are only 4 years old at this point</a:t>
            </a:r>
          </a:p>
          <a:p>
            <a:pPr lvl="2"/>
            <a:r>
              <a:rPr lang="en-US" dirty="0" err="1" smtClean="0"/>
              <a:t>Nonblocking</a:t>
            </a:r>
            <a:r>
              <a:rPr lang="en-US" dirty="0" smtClean="0"/>
              <a:t> I/O routines are only an year old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nonblocking</a:t>
            </a:r>
            <a:r>
              <a:rPr lang="en-US" dirty="0" smtClean="0"/>
              <a:t> operations are expected to appear in MPI-4</a:t>
            </a:r>
          </a:p>
          <a:p>
            <a:r>
              <a:rPr lang="en-US" dirty="0" smtClean="0"/>
              <a:t>Performance tuning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 operations do not always make automatic progress</a:t>
            </a:r>
          </a:p>
          <a:p>
            <a:pPr lvl="1"/>
            <a:r>
              <a:rPr lang="en-US" dirty="0" smtClean="0"/>
              <a:t>Might need to poke the MPI implementation “once in a while”</a:t>
            </a:r>
          </a:p>
          <a:p>
            <a:r>
              <a:rPr lang="en-US" dirty="0" smtClean="0"/>
              <a:t>How much to overlap?</a:t>
            </a:r>
          </a:p>
          <a:p>
            <a:pPr lvl="1"/>
            <a:r>
              <a:rPr lang="en-US" dirty="0" smtClean="0"/>
              <a:t>More overlap means more resources (e.g., buffers)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Optimization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990600"/>
            <a:ext cx="7556313" cy="46413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Profitability --- where to optimize?</a:t>
            </a:r>
            <a:endParaRPr lang="en-US" dirty="0"/>
          </a:p>
          <a:p>
            <a:pPr lvl="1"/>
            <a:r>
              <a:rPr lang="en-US" dirty="0" smtClean="0"/>
              <a:t>Where are the expensive communications? </a:t>
            </a:r>
          </a:p>
          <a:p>
            <a:pPr lvl="2"/>
            <a:r>
              <a:rPr lang="en-US" dirty="0" smtClean="0"/>
              <a:t>Need to take sufficiently long to be overlapped</a:t>
            </a:r>
            <a:endParaRPr lang="en-US" dirty="0"/>
          </a:p>
          <a:p>
            <a:pPr lvl="1"/>
            <a:r>
              <a:rPr lang="en-US" dirty="0" smtClean="0"/>
              <a:t>Is overlapping necessary? </a:t>
            </a:r>
            <a:endParaRPr lang="en-US" dirty="0"/>
          </a:p>
          <a:p>
            <a:pPr lvl="2"/>
            <a:r>
              <a:rPr lang="en-US" dirty="0"/>
              <a:t>B</a:t>
            </a:r>
            <a:r>
              <a:rPr lang="en-US" dirty="0" smtClean="0"/>
              <a:t>locking communication is faster on fast network connections</a:t>
            </a:r>
          </a:p>
          <a:p>
            <a:r>
              <a:rPr lang="en-US" dirty="0" smtClean="0"/>
              <a:t>Safety: are there computations to overlap?</a:t>
            </a:r>
          </a:p>
          <a:p>
            <a:pPr lvl="1"/>
            <a:r>
              <a:rPr lang="en-US" dirty="0" smtClean="0"/>
              <a:t>Cannot violate dependence constraints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eed  inter-procedural analysis</a:t>
            </a:r>
          </a:p>
          <a:p>
            <a:pPr lvl="2"/>
            <a:r>
              <a:rPr lang="en-US" dirty="0" smtClean="0"/>
              <a:t>Need to consider runtime </a:t>
            </a:r>
            <a:r>
              <a:rPr lang="en-US" dirty="0"/>
              <a:t>code path and data access </a:t>
            </a:r>
            <a:r>
              <a:rPr lang="en-US" dirty="0" smtClean="0"/>
              <a:t>patterns</a:t>
            </a:r>
            <a:endParaRPr lang="en-US" dirty="0"/>
          </a:p>
          <a:p>
            <a:r>
              <a:rPr lang="en-US" dirty="0" smtClean="0"/>
              <a:t>How to perform the optimization?</a:t>
            </a:r>
            <a:endParaRPr lang="en-US" dirty="0"/>
          </a:p>
          <a:p>
            <a:pPr lvl="1"/>
            <a:r>
              <a:rPr lang="en-US" dirty="0" smtClean="0"/>
              <a:t>May require replication of communication buffers</a:t>
            </a:r>
            <a:endParaRPr lang="en-US" dirty="0"/>
          </a:p>
          <a:p>
            <a:pPr lvl="1"/>
            <a:r>
              <a:rPr lang="en-US" dirty="0" smtClean="0"/>
              <a:t>Need to insert </a:t>
            </a:r>
            <a:r>
              <a:rPr lang="en-US" dirty="0" err="1" smtClean="0"/>
              <a:t>MPI_Test</a:t>
            </a:r>
            <a:r>
              <a:rPr lang="en-US" dirty="0" smtClean="0"/>
              <a:t> at the right frequency to avoid slowdowns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Optimization workflow</a:t>
            </a:r>
          </a:p>
          <a:p>
            <a:r>
              <a:rPr lang="en-US" sz="2400" dirty="0" smtClean="0"/>
              <a:t>Core Design</a:t>
            </a:r>
          </a:p>
          <a:p>
            <a:pPr lvl="1"/>
            <a:r>
              <a:rPr lang="en-US" sz="2000" dirty="0" smtClean="0"/>
              <a:t>Hot </a:t>
            </a:r>
            <a:r>
              <a:rPr lang="en-US" sz="2000" dirty="0" smtClean="0"/>
              <a:t>path extraction and profitability analysis</a:t>
            </a:r>
          </a:p>
          <a:p>
            <a:pPr lvl="1"/>
            <a:r>
              <a:rPr lang="en-US" sz="2000" dirty="0" smtClean="0"/>
              <a:t>Safety analysis with annotation</a:t>
            </a:r>
          </a:p>
          <a:p>
            <a:pPr lvl="1"/>
            <a:r>
              <a:rPr lang="en-US" sz="2000" dirty="0" smtClean="0"/>
              <a:t>Tuning </a:t>
            </a:r>
            <a:r>
              <a:rPr lang="en-US" sz="2000" dirty="0" smtClean="0"/>
              <a:t>progress</a:t>
            </a:r>
            <a:endParaRPr lang="en-US" sz="2000" dirty="0" smtClean="0"/>
          </a:p>
          <a:p>
            <a:r>
              <a:rPr lang="en-US" sz="2400" dirty="0" smtClean="0"/>
              <a:t>Experiment re</a:t>
            </a:r>
            <a:r>
              <a:rPr lang="en-US" sz="2400" dirty="0"/>
              <a:t>s</a:t>
            </a:r>
            <a:r>
              <a:rPr lang="en-US" sz="2400" dirty="0" smtClean="0"/>
              <a:t>ults</a:t>
            </a:r>
          </a:p>
          <a:p>
            <a:r>
              <a:rPr lang="en-US" sz="2400" dirty="0" smtClean="0"/>
              <a:t>Related work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/>
              <a:t>W</a:t>
            </a:r>
            <a:r>
              <a:rPr lang="en-US" dirty="0" smtClean="0"/>
              <a:t>orkflow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990600"/>
            <a:ext cx="4583727" cy="5431694"/>
            <a:chOff x="1348159" y="371233"/>
            <a:chExt cx="4583727" cy="5431694"/>
          </a:xfrm>
        </p:grpSpPr>
        <p:sp>
          <p:nvSpPr>
            <p:cNvPr id="6" name="Rectangle 5"/>
            <p:cNvSpPr/>
            <p:nvPr/>
          </p:nvSpPr>
          <p:spPr>
            <a:xfrm>
              <a:off x="1680898" y="1289230"/>
              <a:ext cx="2837234" cy="65509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Analytical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 modeling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Arrow Connector 6"/>
            <p:cNvCxnSpPr>
              <a:stCxn id="14" idx="1"/>
              <a:endCxn id="6" idx="0"/>
            </p:cNvCxnSpPr>
            <p:nvPr/>
          </p:nvCxnSpPr>
          <p:spPr>
            <a:xfrm>
              <a:off x="2198082" y="1020616"/>
              <a:ext cx="901433" cy="26861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Straight Arrow Connector 7"/>
            <p:cNvCxnSpPr>
              <a:stCxn id="15" idx="1"/>
              <a:endCxn id="6" idx="0"/>
            </p:cNvCxnSpPr>
            <p:nvPr/>
          </p:nvCxnSpPr>
          <p:spPr>
            <a:xfrm flipH="1">
              <a:off x="3099515" y="1020616"/>
              <a:ext cx="1609266" cy="268614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" name="Straight Arrow Connector 8"/>
            <p:cNvCxnSpPr>
              <a:stCxn id="6" idx="2"/>
              <a:endCxn id="20" idx="3"/>
            </p:cNvCxnSpPr>
            <p:nvPr/>
          </p:nvCxnSpPr>
          <p:spPr>
            <a:xfrm>
              <a:off x="3099515" y="1944329"/>
              <a:ext cx="29309" cy="22446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" name="Rectangle 9"/>
            <p:cNvSpPr/>
            <p:nvPr/>
          </p:nvSpPr>
          <p:spPr>
            <a:xfrm>
              <a:off x="1739515" y="2930780"/>
              <a:ext cx="2778617" cy="50800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CCO analysis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17" idx="3"/>
            </p:cNvCxnSpPr>
            <p:nvPr/>
          </p:nvCxnSpPr>
          <p:spPr>
            <a:xfrm>
              <a:off x="3128824" y="3438782"/>
              <a:ext cx="0" cy="251949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" name="Rectangle 11"/>
            <p:cNvSpPr/>
            <p:nvPr/>
          </p:nvSpPr>
          <p:spPr>
            <a:xfrm>
              <a:off x="1739515" y="4421348"/>
              <a:ext cx="2778617" cy="65865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CCO optimization and tuning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MPI_Test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Elbow Connector 12"/>
            <p:cNvCxnSpPr>
              <a:stCxn id="14" idx="2"/>
              <a:endCxn id="12" idx="1"/>
            </p:cNvCxnSpPr>
            <p:nvPr/>
          </p:nvCxnSpPr>
          <p:spPr>
            <a:xfrm rot="10800000" flipH="1" flipV="1">
              <a:off x="1348159" y="695926"/>
              <a:ext cx="391355" cy="4054748"/>
            </a:xfrm>
            <a:prstGeom prst="bentConnector3">
              <a:avLst>
                <a:gd name="adj1" fmla="val -58412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Snip Single Corner Rectangle 13"/>
            <p:cNvSpPr/>
            <p:nvPr/>
          </p:nvSpPr>
          <p:spPr>
            <a:xfrm>
              <a:off x="1348160" y="371236"/>
              <a:ext cx="1699844" cy="649380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 program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Snip Single Corner Rectangle 14"/>
            <p:cNvSpPr/>
            <p:nvPr/>
          </p:nvSpPr>
          <p:spPr>
            <a:xfrm>
              <a:off x="3485676" y="371233"/>
              <a:ext cx="2446210" cy="649383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 data and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number of processes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Snip Single Corner Rectangle 15"/>
            <p:cNvSpPr/>
            <p:nvPr/>
          </p:nvSpPr>
          <p:spPr>
            <a:xfrm>
              <a:off x="1739514" y="5294925"/>
              <a:ext cx="2778616" cy="508002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Optimized 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1739515" y="3690731"/>
              <a:ext cx="2778617" cy="508002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Optimization configuration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2" idx="0"/>
            </p:cNvCxnSpPr>
            <p:nvPr/>
          </p:nvCxnSpPr>
          <p:spPr>
            <a:xfrm>
              <a:off x="3128824" y="4198733"/>
              <a:ext cx="0" cy="222615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" name="Straight Arrow Connector 18"/>
            <p:cNvCxnSpPr>
              <a:stCxn id="20" idx="1"/>
              <a:endCxn id="10" idx="0"/>
            </p:cNvCxnSpPr>
            <p:nvPr/>
          </p:nvCxnSpPr>
          <p:spPr>
            <a:xfrm>
              <a:off x="3128824" y="2676792"/>
              <a:ext cx="0" cy="253988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" name="Snip Single Corner Rectangle 19"/>
            <p:cNvSpPr/>
            <p:nvPr/>
          </p:nvSpPr>
          <p:spPr>
            <a:xfrm>
              <a:off x="1739515" y="2168790"/>
              <a:ext cx="2778617" cy="508002"/>
            </a:xfrm>
            <a:prstGeom prst="snip1Rect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Bayesian execution tree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" name="Straight Arrow Connector 20"/>
            <p:cNvCxnSpPr>
              <a:stCxn id="12" idx="2"/>
              <a:endCxn id="16" idx="3"/>
            </p:cNvCxnSpPr>
            <p:nvPr/>
          </p:nvCxnSpPr>
          <p:spPr>
            <a:xfrm flipH="1">
              <a:off x="3128822" y="5079999"/>
              <a:ext cx="2" cy="214926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" name="Elbow Connector 21"/>
            <p:cNvCxnSpPr>
              <a:stCxn id="14" idx="2"/>
              <a:endCxn id="10" idx="1"/>
            </p:cNvCxnSpPr>
            <p:nvPr/>
          </p:nvCxnSpPr>
          <p:spPr>
            <a:xfrm rot="10800000" flipH="1" flipV="1">
              <a:off x="1348159" y="695925"/>
              <a:ext cx="391355" cy="2488855"/>
            </a:xfrm>
            <a:prstGeom prst="bentConnector3">
              <a:avLst>
                <a:gd name="adj1" fmla="val -58412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4" name="TextBox 23"/>
          <p:cNvSpPr txBox="1"/>
          <p:nvPr/>
        </p:nvSpPr>
        <p:spPr>
          <a:xfrm>
            <a:off x="4538366" y="3582888"/>
            <a:ext cx="4189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(Profitability analysis &amp; Safety analysis</a:t>
            </a:r>
          </a:p>
          <a:p>
            <a:r>
              <a:rPr lang="en-US" i="1" dirty="0"/>
              <a:t> </a:t>
            </a:r>
            <a:r>
              <a:rPr lang="en-US" i="1" dirty="0" smtClean="0"/>
              <a:t>with procedural annotation &amp; </a:t>
            </a:r>
            <a:r>
              <a:rPr lang="en-US" i="1" dirty="0" err="1" smtClean="0"/>
              <a:t>inlining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99992" y="2070720"/>
            <a:ext cx="390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(Using Roofline and </a:t>
            </a:r>
            <a:r>
              <a:rPr lang="en-US" i="1" dirty="0" err="1" smtClean="0"/>
              <a:t>LogGP</a:t>
            </a:r>
            <a:r>
              <a:rPr lang="en-US" i="1" dirty="0" smtClean="0"/>
              <a:t> models)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Performance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38" y="1079017"/>
            <a:ext cx="3330016" cy="33843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Find </a:t>
            </a:r>
            <a:r>
              <a:rPr lang="en-US" i="1" dirty="0" smtClean="0">
                <a:solidFill>
                  <a:srgbClr val="3366FF"/>
                </a:solidFill>
              </a:rPr>
              <a:t>global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communication hot spots</a:t>
            </a:r>
          </a:p>
          <a:p>
            <a:pPr lvl="1"/>
            <a:r>
              <a:rPr lang="en-US" dirty="0" smtClean="0"/>
              <a:t>Through extensions to the </a:t>
            </a:r>
            <a:r>
              <a:rPr lang="en-US" dirty="0" err="1" smtClean="0"/>
              <a:t>Skope</a:t>
            </a:r>
            <a:r>
              <a:rPr lang="en-US" dirty="0" smtClean="0"/>
              <a:t> framework by </a:t>
            </a:r>
            <a:r>
              <a:rPr lang="en-US" dirty="0" err="1" smtClean="0"/>
              <a:t>Guo</a:t>
            </a:r>
            <a:r>
              <a:rPr lang="en-US" dirty="0" smtClean="0"/>
              <a:t> and </a:t>
            </a:r>
            <a:r>
              <a:rPr lang="en-US" dirty="0" err="1" smtClean="0"/>
              <a:t>Meng</a:t>
            </a:r>
            <a:r>
              <a:rPr lang="en-US" dirty="0" smtClean="0"/>
              <a:t> et. al</a:t>
            </a:r>
          </a:p>
          <a:p>
            <a:r>
              <a:rPr lang="en-US" dirty="0" smtClean="0"/>
              <a:t>For each communication hot spot</a:t>
            </a:r>
          </a:p>
          <a:p>
            <a:pPr lvl="1"/>
            <a:r>
              <a:rPr lang="en-US" dirty="0" smtClean="0"/>
              <a:t>Find its enclosing loops</a:t>
            </a:r>
          </a:p>
          <a:p>
            <a:pPr lvl="1"/>
            <a:r>
              <a:rPr lang="en-US" dirty="0" smtClean="0"/>
              <a:t>Find </a:t>
            </a:r>
            <a:r>
              <a:rPr lang="en-US" i="1" dirty="0" smtClean="0">
                <a:solidFill>
                  <a:srgbClr val="3366FF"/>
                </a:solidFill>
              </a:rPr>
              <a:t>local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computation in the loops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77380" y="762000"/>
            <a:ext cx="7560840" cy="5328592"/>
            <a:chOff x="1619672" y="1340768"/>
            <a:chExt cx="7416824" cy="4968552"/>
          </a:xfrm>
        </p:grpSpPr>
        <p:sp>
          <p:nvSpPr>
            <p:cNvPr id="6" name="Rounded Rectangle 5"/>
            <p:cNvSpPr/>
            <p:nvPr/>
          </p:nvSpPr>
          <p:spPr>
            <a:xfrm>
              <a:off x="5508104" y="1340768"/>
              <a:ext cx="936104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main()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36096" y="2204864"/>
              <a:ext cx="1080120" cy="432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x6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20072" y="3212976"/>
              <a:ext cx="151216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fft</a:t>
              </a:r>
              <a:r>
                <a:rPr lang="en-US" dirty="0" smtClean="0"/>
                <a:t>(x1, x2)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>
              <a:off x="5976156" y="184482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2"/>
              <a:endCxn id="8" idx="0"/>
            </p:cNvCxnSpPr>
            <p:nvPr/>
          </p:nvCxnSpPr>
          <p:spPr>
            <a:xfrm>
              <a:off x="5976156" y="2636912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3563888" y="3212976"/>
              <a:ext cx="151216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evolve(x1)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6256" y="3212976"/>
              <a:ext cx="1789608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checksum(x2)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7" idx="2"/>
              <a:endCxn id="11" idx="0"/>
            </p:cNvCxnSpPr>
            <p:nvPr/>
          </p:nvCxnSpPr>
          <p:spPr>
            <a:xfrm flipH="1">
              <a:off x="4319972" y="2636912"/>
              <a:ext cx="165618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12" idx="0"/>
            </p:cNvCxnSpPr>
            <p:nvPr/>
          </p:nvCxnSpPr>
          <p:spPr>
            <a:xfrm>
              <a:off x="5976156" y="2636912"/>
              <a:ext cx="179490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16" idx="0"/>
            </p:cNvCxnSpPr>
            <p:nvPr/>
          </p:nvCxnSpPr>
          <p:spPr>
            <a:xfrm>
              <a:off x="5976156" y="364502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5220072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branch 1D</a:t>
              </a:r>
            </a:p>
            <a:p>
              <a:pPr algn="ctr"/>
              <a:r>
                <a:rPr lang="en-US" dirty="0" smtClean="0"/>
                <a:t>100%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63889" y="4005064"/>
              <a:ext cx="1512167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ranch 0D</a:t>
              </a:r>
            </a:p>
            <a:p>
              <a:pPr algn="ctr"/>
              <a:r>
                <a:rPr lang="en-US" dirty="0" smtClean="0"/>
                <a:t>0%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76256" y="4005064"/>
              <a:ext cx="1512168" cy="504056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branch 2D</a:t>
              </a:r>
            </a:p>
            <a:p>
              <a:pPr algn="ctr"/>
              <a:r>
                <a:rPr lang="en-US" dirty="0" smtClean="0"/>
                <a:t>0%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8" idx="2"/>
              <a:endCxn id="17" idx="0"/>
            </p:cNvCxnSpPr>
            <p:nvPr/>
          </p:nvCxnSpPr>
          <p:spPr>
            <a:xfrm flipH="1">
              <a:off x="4319972" y="3645024"/>
              <a:ext cx="165618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2"/>
              <a:endCxn id="18" idx="0"/>
            </p:cNvCxnSpPr>
            <p:nvPr/>
          </p:nvCxnSpPr>
          <p:spPr>
            <a:xfrm>
              <a:off x="5976156" y="3645024"/>
              <a:ext cx="165618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2627784" y="5085184"/>
              <a:ext cx="1224136" cy="4320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cffts1(x1)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995936" y="5085184"/>
              <a:ext cx="1224136" cy="4320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cffts2(x1)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740352" y="5085184"/>
              <a:ext cx="1224136" cy="43204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cffts1(x1)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364088" y="5093568"/>
              <a:ext cx="2151856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transpose(x1, x2)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6" idx="2"/>
              <a:endCxn id="21" idx="0"/>
            </p:cNvCxnSpPr>
            <p:nvPr/>
          </p:nvCxnSpPr>
          <p:spPr>
            <a:xfrm flipH="1">
              <a:off x="3239852" y="4509120"/>
              <a:ext cx="273630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2"/>
              <a:endCxn id="22" idx="0"/>
            </p:cNvCxnSpPr>
            <p:nvPr/>
          </p:nvCxnSpPr>
          <p:spPr>
            <a:xfrm flipH="1">
              <a:off x="4608004" y="4509120"/>
              <a:ext cx="1368152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2"/>
              <a:endCxn id="24" idx="0"/>
            </p:cNvCxnSpPr>
            <p:nvPr/>
          </p:nvCxnSpPr>
          <p:spPr>
            <a:xfrm>
              <a:off x="5976156" y="4509120"/>
              <a:ext cx="463860" cy="5844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2"/>
              <a:endCxn id="23" idx="0"/>
            </p:cNvCxnSpPr>
            <p:nvPr/>
          </p:nvCxnSpPr>
          <p:spPr>
            <a:xfrm>
              <a:off x="5976156" y="4509120"/>
              <a:ext cx="237626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211960" y="5877272"/>
              <a:ext cx="2304256" cy="4320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MPI_Alltoall</a:t>
              </a:r>
              <a:r>
                <a:rPr lang="en-US" dirty="0" smtClean="0"/>
                <a:t>(x1, x2)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4" idx="2"/>
              <a:endCxn id="29" idx="0"/>
            </p:cNvCxnSpPr>
            <p:nvPr/>
          </p:nvCxnSpPr>
          <p:spPr>
            <a:xfrm flipH="1">
              <a:off x="5364088" y="5525616"/>
              <a:ext cx="1075928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1619672" y="5877272"/>
              <a:ext cx="2376264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transpose_local</a:t>
              </a:r>
              <a:r>
                <a:rPr lang="en-US" dirty="0" smtClean="0"/>
                <a:t>(x1)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60232" y="5877272"/>
              <a:ext cx="2376264" cy="432048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transpose_finish</a:t>
              </a:r>
              <a:r>
                <a:rPr lang="en-US" dirty="0" smtClean="0"/>
                <a:t>(x2)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24" idx="2"/>
              <a:endCxn id="32" idx="0"/>
            </p:cNvCxnSpPr>
            <p:nvPr/>
          </p:nvCxnSpPr>
          <p:spPr>
            <a:xfrm>
              <a:off x="6440016" y="5525616"/>
              <a:ext cx="1408348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2"/>
              <a:endCxn id="31" idx="0"/>
            </p:cNvCxnSpPr>
            <p:nvPr/>
          </p:nvCxnSpPr>
          <p:spPr>
            <a:xfrm flipH="1">
              <a:off x="2807804" y="5525616"/>
              <a:ext cx="3632212" cy="3516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975608" y="1844824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54s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40352" y="2780928"/>
              <a:ext cx="733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0.02s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79912" y="2780928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1.6s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2040" y="4725144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4.2s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99792" y="4653136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5.4s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44408" y="4643844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4.5s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5736" y="5507940"/>
              <a:ext cx="60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1.7s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28384" y="5507940"/>
              <a:ext cx="733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0.01s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12160" y="5579948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37s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35648" y="4725144"/>
              <a:ext cx="5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39s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578918" y="1129672"/>
            <a:ext cx="217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NAS FT (1D layout)</a:t>
            </a:r>
            <a:endParaRPr lang="en-US" sz="2000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s-IS" smtClean="0"/>
              <a:t>IEEE Cluster (09/13/2016)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b="1" i="1" dirty="0" smtClean="0">
            <a:solidFill>
              <a:schemeClr val="bg2">
                <a:lumMod val="10000"/>
              </a:schemeClr>
            </a:solidFill>
          </a:defRPr>
        </a:defPPr>
      </a:lstStyle>
    </a:tx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2012-07-24-cscads-mpi</Template>
  <TotalTime>4932</TotalTime>
  <Words>1557</Words>
  <Application>Microsoft Macintosh PowerPoint</Application>
  <PresentationFormat>On-screen Show (4:3)</PresentationFormat>
  <Paragraphs>357</Paragraphs>
  <Slides>25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Trebuchet MS</vt:lpstr>
      <vt:lpstr>Wingdings</vt:lpstr>
      <vt:lpstr>Arial</vt:lpstr>
      <vt:lpstr>argonne.updates</vt:lpstr>
      <vt:lpstr>Compiler-Assisted Overlapping of Communication and Computation in MPI Applications </vt:lpstr>
      <vt:lpstr>Need for Asynchrony</vt:lpstr>
      <vt:lpstr>What are we trying to do?</vt:lpstr>
      <vt:lpstr>Overlapping computation and communication</vt:lpstr>
      <vt:lpstr>Gotchas with Comm/Comp Overlap</vt:lpstr>
      <vt:lpstr>Compiler Optimization challenges</vt:lpstr>
      <vt:lpstr>Outline</vt:lpstr>
      <vt:lpstr>Optimization Workflow</vt:lpstr>
      <vt:lpstr>Analytical Performance Modeling</vt:lpstr>
      <vt:lpstr>Example Hot Communication path</vt:lpstr>
      <vt:lpstr>Overlap computation and communication in the loop</vt:lpstr>
      <vt:lpstr>Optimized NAS FT</vt:lpstr>
      <vt:lpstr>Safety analysis</vt:lpstr>
      <vt:lpstr>Program transformation</vt:lpstr>
      <vt:lpstr>Insert MPI_Test into computation hot spots</vt:lpstr>
      <vt:lpstr>Empirical Tuning of MPI_Test frequency</vt:lpstr>
      <vt:lpstr>Experimental design</vt:lpstr>
      <vt:lpstr>Optimization speedup</vt:lpstr>
      <vt:lpstr>Optimization speedup</vt:lpstr>
      <vt:lpstr>Concluding Remarks</vt:lpstr>
      <vt:lpstr>PowerPoint Presentation</vt:lpstr>
      <vt:lpstr>Modeling Communication Cost</vt:lpstr>
      <vt:lpstr>Future work</vt:lpstr>
      <vt:lpstr>Backup slides</vt:lpstr>
      <vt:lpstr>Related work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MPICH: 3.0 and Beyond!</dc:title>
  <dc:creator>Pavan Balaji</dc:creator>
  <cp:lastModifiedBy>Pavan Balaji</cp:lastModifiedBy>
  <cp:revision>2515</cp:revision>
  <dcterms:created xsi:type="dcterms:W3CDTF">2012-11-13T17:11:46Z</dcterms:created>
  <dcterms:modified xsi:type="dcterms:W3CDTF">2016-09-13T06:43:33Z</dcterms:modified>
</cp:coreProperties>
</file>