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36"/>
  </p:notesMasterIdLst>
  <p:handoutMasterIdLst>
    <p:handoutMasterId r:id="rId37"/>
  </p:handoutMasterIdLst>
  <p:sldIdLst>
    <p:sldId id="265" r:id="rId2"/>
    <p:sldId id="263" r:id="rId3"/>
    <p:sldId id="266" r:id="rId4"/>
    <p:sldId id="267" r:id="rId5"/>
    <p:sldId id="268" r:id="rId6"/>
    <p:sldId id="272" r:id="rId7"/>
    <p:sldId id="270" r:id="rId8"/>
    <p:sldId id="294" r:id="rId9"/>
    <p:sldId id="295" r:id="rId10"/>
    <p:sldId id="296" r:id="rId11"/>
    <p:sldId id="297" r:id="rId12"/>
    <p:sldId id="273" r:id="rId13"/>
    <p:sldId id="274" r:id="rId14"/>
    <p:sldId id="276" r:id="rId15"/>
    <p:sldId id="289" r:id="rId16"/>
    <p:sldId id="292" r:id="rId17"/>
    <p:sldId id="299" r:id="rId18"/>
    <p:sldId id="298" r:id="rId19"/>
    <p:sldId id="300" r:id="rId20"/>
    <p:sldId id="301" r:id="rId21"/>
    <p:sldId id="302" r:id="rId22"/>
    <p:sldId id="303" r:id="rId23"/>
    <p:sldId id="277" r:id="rId24"/>
    <p:sldId id="280" r:id="rId25"/>
    <p:sldId id="293" r:id="rId26"/>
    <p:sldId id="281" r:id="rId27"/>
    <p:sldId id="279" r:id="rId28"/>
    <p:sldId id="283" r:id="rId29"/>
    <p:sldId id="284" r:id="rId30"/>
    <p:sldId id="285" r:id="rId31"/>
    <p:sldId id="286" r:id="rId32"/>
    <p:sldId id="288" r:id="rId33"/>
    <p:sldId id="287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55" autoAdjust="0"/>
  </p:normalViewPr>
  <p:slideViewPr>
    <p:cSldViewPr snapToGrid="0" snapToObjects="1">
      <p:cViewPr varScale="1">
        <p:scale>
          <a:sx n="92" d="100"/>
          <a:sy n="92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castel:Dropbox:top50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60466278865756"/>
          <c:y val="0.104159740449111"/>
          <c:w val="0.877445925864593"/>
          <c:h val="0.65324037620297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top500_updated!$C$57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top500_updated!$B$58:$B$73</c:f>
              <c:numCache>
                <c:formatCode>General</c:formatCode>
                <c:ptCount val="16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  <c:pt idx="15">
                  <c:v>2016.0</c:v>
                </c:pt>
              </c:numCache>
            </c:numRef>
          </c:cat>
          <c:val>
            <c:numRef>
              <c:f>top500_updated!$C$58:$C$73</c:f>
              <c:numCache>
                <c:formatCode>General</c:formatCode>
                <c:ptCount val="16"/>
                <c:pt idx="0">
                  <c:v>500.0</c:v>
                </c:pt>
                <c:pt idx="1">
                  <c:v>454.0</c:v>
                </c:pt>
                <c:pt idx="2">
                  <c:v>436.0</c:v>
                </c:pt>
                <c:pt idx="3">
                  <c:v>430.0</c:v>
                </c:pt>
                <c:pt idx="4">
                  <c:v>412.0</c:v>
                </c:pt>
                <c:pt idx="5">
                  <c:v>363.0</c:v>
                </c:pt>
                <c:pt idx="6">
                  <c:v>72.0</c:v>
                </c:pt>
                <c:pt idx="7">
                  <c:v>10.0</c:v>
                </c:pt>
                <c:pt idx="8">
                  <c:v>3.0</c:v>
                </c:pt>
                <c:pt idx="9">
                  <c:v>2.0</c:v>
                </c:pt>
                <c:pt idx="10">
                  <c:v>2.0</c:v>
                </c:pt>
                <c:pt idx="11">
                  <c:v>1.0</c:v>
                </c:pt>
                <c:pt idx="12">
                  <c:v>1.0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top500_updated!$D$57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top500_updated!$B$58:$B$73</c:f>
              <c:numCache>
                <c:formatCode>General</c:formatCode>
                <c:ptCount val="16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  <c:pt idx="15">
                  <c:v>2016.0</c:v>
                </c:pt>
              </c:numCache>
            </c:numRef>
          </c:cat>
          <c:val>
            <c:numRef>
              <c:f>top500_updated!$D$58:$D$73</c:f>
              <c:numCache>
                <c:formatCode>General</c:formatCode>
                <c:ptCount val="16"/>
                <c:pt idx="0">
                  <c:v>0.0</c:v>
                </c:pt>
                <c:pt idx="1">
                  <c:v>46.0</c:v>
                </c:pt>
                <c:pt idx="2">
                  <c:v>64.0</c:v>
                </c:pt>
                <c:pt idx="3">
                  <c:v>70.0</c:v>
                </c:pt>
                <c:pt idx="4">
                  <c:v>88.0</c:v>
                </c:pt>
                <c:pt idx="5">
                  <c:v>137.0</c:v>
                </c:pt>
                <c:pt idx="6">
                  <c:v>407.0</c:v>
                </c:pt>
                <c:pt idx="7">
                  <c:v>204.0</c:v>
                </c:pt>
                <c:pt idx="8">
                  <c:v>106.0</c:v>
                </c:pt>
                <c:pt idx="9">
                  <c:v>48.0</c:v>
                </c:pt>
                <c:pt idx="10">
                  <c:v>35.0</c:v>
                </c:pt>
                <c:pt idx="11">
                  <c:v>16.0</c:v>
                </c:pt>
                <c:pt idx="12">
                  <c:v>4.0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top500_updated!$E$57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top500_updated!$B$58:$B$73</c:f>
              <c:numCache>
                <c:formatCode>General</c:formatCode>
                <c:ptCount val="16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  <c:pt idx="15">
                  <c:v>2016.0</c:v>
                </c:pt>
              </c:numCache>
            </c:numRef>
          </c:cat>
          <c:val>
            <c:numRef>
              <c:f>top500_updated!$E$58:$E$73</c:f>
              <c:numCache>
                <c:formatCode>General</c:formatCode>
                <c:ptCount val="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21.0</c:v>
                </c:pt>
                <c:pt idx="7">
                  <c:v>283.0</c:v>
                </c:pt>
                <c:pt idx="8">
                  <c:v>384.0</c:v>
                </c:pt>
                <c:pt idx="9">
                  <c:v>423.0</c:v>
                </c:pt>
                <c:pt idx="10">
                  <c:v>234.0</c:v>
                </c:pt>
                <c:pt idx="11">
                  <c:v>108.0</c:v>
                </c:pt>
                <c:pt idx="12">
                  <c:v>54.0</c:v>
                </c:pt>
                <c:pt idx="13">
                  <c:v>20.0</c:v>
                </c:pt>
                <c:pt idx="14">
                  <c:v>13.0</c:v>
                </c:pt>
                <c:pt idx="15">
                  <c:v>9.0</c:v>
                </c:pt>
              </c:numCache>
            </c:numRef>
          </c:val>
        </c:ser>
        <c:ser>
          <c:idx val="3"/>
          <c:order val="3"/>
          <c:tx>
            <c:strRef>
              <c:f>top500_updated!$F$57</c:f>
              <c:strCache>
                <c:ptCount val="1"/>
                <c:pt idx="0">
                  <c:v>6</c:v>
                </c:pt>
              </c:strCache>
            </c:strRef>
          </c:tx>
          <c:invertIfNegative val="0"/>
          <c:cat>
            <c:numRef>
              <c:f>top500_updated!$B$58:$B$73</c:f>
              <c:numCache>
                <c:formatCode>General</c:formatCode>
                <c:ptCount val="16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  <c:pt idx="15">
                  <c:v>2016.0</c:v>
                </c:pt>
              </c:numCache>
            </c:numRef>
          </c:cat>
          <c:val>
            <c:numRef>
              <c:f>top500_updated!$F$58:$F$73</c:f>
              <c:numCache>
                <c:formatCode>General</c:formatCode>
                <c:ptCount val="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2.0</c:v>
                </c:pt>
                <c:pt idx="9">
                  <c:v>14.0</c:v>
                </c:pt>
                <c:pt idx="10">
                  <c:v>175.0</c:v>
                </c:pt>
                <c:pt idx="11">
                  <c:v>235.0</c:v>
                </c:pt>
                <c:pt idx="12">
                  <c:v>103.0</c:v>
                </c:pt>
                <c:pt idx="13">
                  <c:v>67.0</c:v>
                </c:pt>
                <c:pt idx="14">
                  <c:v>50.0</c:v>
                </c:pt>
                <c:pt idx="15">
                  <c:v>66.0</c:v>
                </c:pt>
              </c:numCache>
            </c:numRef>
          </c:val>
        </c:ser>
        <c:ser>
          <c:idx val="4"/>
          <c:order val="4"/>
          <c:tx>
            <c:strRef>
              <c:f>top500_updated!$G$57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top500_updated!$B$58:$B$73</c:f>
              <c:numCache>
                <c:formatCode>General</c:formatCode>
                <c:ptCount val="16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  <c:pt idx="15">
                  <c:v>2016.0</c:v>
                </c:pt>
              </c:numCache>
            </c:numRef>
          </c:cat>
          <c:val>
            <c:numRef>
              <c:f>top500_updated!$G$58:$G$73</c:f>
              <c:numCache>
                <c:formatCode>General</c:formatCode>
                <c:ptCount val="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2.0</c:v>
                </c:pt>
                <c:pt idx="10">
                  <c:v>19.0</c:v>
                </c:pt>
                <c:pt idx="11">
                  <c:v>76.0</c:v>
                </c:pt>
                <c:pt idx="12">
                  <c:v>274.0</c:v>
                </c:pt>
                <c:pt idx="13">
                  <c:v>269.0</c:v>
                </c:pt>
                <c:pt idx="14">
                  <c:v>204.0</c:v>
                </c:pt>
                <c:pt idx="15">
                  <c:v>108.0</c:v>
                </c:pt>
              </c:numCache>
            </c:numRef>
          </c:val>
        </c:ser>
        <c:ser>
          <c:idx val="5"/>
          <c:order val="5"/>
          <c:tx>
            <c:strRef>
              <c:f>top500_updated!$H$57</c:f>
              <c:strCache>
                <c:ptCount val="1"/>
                <c:pt idx="0">
                  <c:v>9-14</c:v>
                </c:pt>
              </c:strCache>
            </c:strRef>
          </c:tx>
          <c:invertIfNegative val="0"/>
          <c:cat>
            <c:numRef>
              <c:f>top500_updated!$B$58:$B$73</c:f>
              <c:numCache>
                <c:formatCode>General</c:formatCode>
                <c:ptCount val="16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  <c:pt idx="15">
                  <c:v>2016.0</c:v>
                </c:pt>
              </c:numCache>
            </c:numRef>
          </c:cat>
          <c:val>
            <c:numRef>
              <c:f>top500_updated!$H$58:$H$73</c:f>
              <c:numCache>
                <c:formatCode>General</c:formatCode>
                <c:ptCount val="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3.0</c:v>
                </c:pt>
                <c:pt idx="8">
                  <c:v>4.0</c:v>
                </c:pt>
                <c:pt idx="9">
                  <c:v>11.0</c:v>
                </c:pt>
                <c:pt idx="10">
                  <c:v>33.0</c:v>
                </c:pt>
                <c:pt idx="11">
                  <c:v>28.0</c:v>
                </c:pt>
                <c:pt idx="12">
                  <c:v>20.0</c:v>
                </c:pt>
                <c:pt idx="13">
                  <c:v>104.0</c:v>
                </c:pt>
                <c:pt idx="14">
                  <c:v>179.0</c:v>
                </c:pt>
                <c:pt idx="15">
                  <c:v>246.0</c:v>
                </c:pt>
              </c:numCache>
            </c:numRef>
          </c:val>
        </c:ser>
        <c:ser>
          <c:idx val="6"/>
          <c:order val="6"/>
          <c:tx>
            <c:strRef>
              <c:f>top500_updated!$I$57</c:f>
              <c:strCache>
                <c:ptCount val="1"/>
                <c:pt idx="0">
                  <c:v>16</c:v>
                </c:pt>
              </c:strCache>
            </c:strRef>
          </c:tx>
          <c:invertIfNegative val="0"/>
          <c:cat>
            <c:numRef>
              <c:f>top500_updated!$B$58:$B$73</c:f>
              <c:numCache>
                <c:formatCode>General</c:formatCode>
                <c:ptCount val="16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  <c:pt idx="15">
                  <c:v>2016.0</c:v>
                </c:pt>
              </c:numCache>
            </c:numRef>
          </c:cat>
          <c:val>
            <c:numRef>
              <c:f>top500_updated!$I$58:$I$73</c:f>
              <c:numCache>
                <c:formatCode>General</c:formatCode>
                <c:ptCount val="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1.0</c:v>
                </c:pt>
                <c:pt idx="9">
                  <c:v>0.0</c:v>
                </c:pt>
                <c:pt idx="10">
                  <c:v>2.0</c:v>
                </c:pt>
                <c:pt idx="11">
                  <c:v>36.0</c:v>
                </c:pt>
                <c:pt idx="12">
                  <c:v>44.0</c:v>
                </c:pt>
                <c:pt idx="13">
                  <c:v>40.0</c:v>
                </c:pt>
                <c:pt idx="14">
                  <c:v>47.0</c:v>
                </c:pt>
                <c:pt idx="15">
                  <c:v>50.0</c:v>
                </c:pt>
              </c:numCache>
            </c:numRef>
          </c:val>
        </c:ser>
        <c:ser>
          <c:idx val="7"/>
          <c:order val="7"/>
          <c:tx>
            <c:strRef>
              <c:f>top500_updated!$J$57</c:f>
              <c:strCache>
                <c:ptCount val="1"/>
                <c:pt idx="0">
                  <c:v>18-260</c:v>
                </c:pt>
              </c:strCache>
            </c:strRef>
          </c:tx>
          <c:invertIfNegative val="0"/>
          <c:cat>
            <c:numRef>
              <c:f>top500_updated!$B$58:$B$73</c:f>
              <c:numCache>
                <c:formatCode>General</c:formatCode>
                <c:ptCount val="16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  <c:pt idx="15">
                  <c:v>2016.0</c:v>
                </c:pt>
              </c:numCache>
            </c:numRef>
          </c:cat>
          <c:val>
            <c:numRef>
              <c:f>top500_updated!$J$58:$J$73</c:f>
              <c:numCache>
                <c:formatCode>General</c:formatCode>
                <c:ptCount val="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7.0</c:v>
                </c:pt>
                <c:pt idx="15">
                  <c:v>21.0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1595128"/>
        <c:axId val="2021598184"/>
      </c:barChart>
      <c:catAx>
        <c:axId val="2021595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Year</a:t>
                </a:r>
              </a:p>
            </c:rich>
          </c:tx>
          <c:layout>
            <c:manualLayout>
              <c:xMode val="edge"/>
              <c:yMode val="edge"/>
              <c:x val="0.541734033245844"/>
              <c:y val="0.91944444444444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2700000" vert="horz"/>
          <a:lstStyle/>
          <a:p>
            <a:pPr>
              <a:defRPr sz="1200" b="1" i="0"/>
            </a:pPr>
            <a:endParaRPr lang="en-US"/>
          </a:p>
        </c:txPr>
        <c:crossAx val="2021598184"/>
        <c:crosses val="autoZero"/>
        <c:auto val="1"/>
        <c:lblAlgn val="ctr"/>
        <c:lblOffset val="100"/>
        <c:noMultiLvlLbl val="0"/>
      </c:catAx>
      <c:valAx>
        <c:axId val="20215981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Percentage (%)</a:t>
                </a:r>
              </a:p>
            </c:rich>
          </c:tx>
          <c:layout>
            <c:manualLayout>
              <c:xMode val="edge"/>
              <c:yMode val="edge"/>
              <c:x val="0.00277777777777778"/>
              <c:y val="0.248031496062992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 b="1" i="0"/>
            </a:pPr>
            <a:endParaRPr lang="en-US"/>
          </a:p>
        </c:txPr>
        <c:crossAx val="202159512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59830708661417"/>
          <c:y val="0.0"/>
          <c:w val="0.680338582677165"/>
          <c:h val="0.104159740449111"/>
        </c:manualLayout>
      </c:layout>
      <c:overlay val="0"/>
      <c:txPr>
        <a:bodyPr/>
        <a:lstStyle/>
        <a:p>
          <a:pPr>
            <a:defRPr sz="1200" b="1" i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0D3A8-A125-4648-A229-80D2016835D0}" type="datetime1">
              <a:rPr lang="en-US" smtClean="0"/>
              <a:t>15/09/16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FE685-3D6F-0B43-8250-DDC18E220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93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A5625-F365-B44A-ADE6-7B41EDDB403A}" type="datetime1">
              <a:rPr lang="en-US" smtClean="0"/>
              <a:t>15/09/16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62269-252D-1146-B603-46E40F6F8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962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A. Castelló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IHPCSS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223-720C-6C46-8FA0-0E333BCC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A. Castelló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IHPCSS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223-720C-6C46-8FA0-0E333BCC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6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A. Castelló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IHPCSS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223-720C-6C46-8FA0-0E333BCC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A. Castelló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IHPCSS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223-720C-6C46-8FA0-0E333BCC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A. Castelló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IHPCSS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223-720C-6C46-8FA0-0E333BCC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A. Castelló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IHPCSS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223-720C-6C46-8FA0-0E333BCC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A. Castelló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IHPCSS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223-720C-6C46-8FA0-0E333BCC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A. Castelló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IHPCSS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223-720C-6C46-8FA0-0E333BCC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A. Castelló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IHPCSS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223-720C-6C46-8FA0-0E333BCC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A. Castelló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IHPCSS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223-720C-6C46-8FA0-0E333BCC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A. Castelló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IHPCSS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223-720C-6C46-8FA0-0E333BCC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 smtClean="0"/>
              <a:t>A. Castelló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IHPCSS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223-720C-6C46-8FA0-0E333BCC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6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69367"/>
            <a:ext cx="9144000" cy="883576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0090"/>
                </a:solidFill>
              </a:rPr>
              <a:t>A Review of Lightweight Thread Approaches</a:t>
            </a:r>
            <a:br>
              <a:rPr lang="en-US" sz="4000" dirty="0" smtClean="0">
                <a:solidFill>
                  <a:srgbClr val="000090"/>
                </a:solidFill>
              </a:rPr>
            </a:br>
            <a:r>
              <a:rPr lang="en-US" sz="4000" dirty="0" smtClean="0">
                <a:solidFill>
                  <a:srgbClr val="000090"/>
                </a:solidFill>
              </a:rPr>
              <a:t> for High Performance Computing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118" y="2674999"/>
            <a:ext cx="306638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/>
                </a:solidFill>
              </a:rPr>
              <a:t>Adrián Castelló</a:t>
            </a:r>
          </a:p>
          <a:p>
            <a:pPr algn="ctr"/>
            <a:r>
              <a:rPr lang="en-US" dirty="0" smtClean="0"/>
              <a:t> Rafael Mayo</a:t>
            </a:r>
          </a:p>
          <a:p>
            <a:pPr algn="ctr"/>
            <a:r>
              <a:rPr lang="en-US" dirty="0" smtClean="0"/>
              <a:t>Enrique S. Quintana-</a:t>
            </a:r>
            <a:r>
              <a:rPr lang="en-US" dirty="0" err="1" smtClean="0"/>
              <a:t>Ortí</a:t>
            </a:r>
            <a:endParaRPr lang="en-US" dirty="0" smtClean="0"/>
          </a:p>
          <a:p>
            <a:pPr algn="ctr"/>
            <a:endParaRPr lang="en-US" i="1" dirty="0" smtClean="0"/>
          </a:p>
          <a:p>
            <a:pPr algn="ctr"/>
            <a:r>
              <a:rPr lang="en-US" i="1" dirty="0" err="1" smtClean="0"/>
              <a:t>Universitat</a:t>
            </a:r>
            <a:r>
              <a:rPr lang="en-US" i="1" dirty="0" smtClean="0"/>
              <a:t> </a:t>
            </a:r>
            <a:r>
              <a:rPr lang="en-US" i="1" dirty="0" err="1" smtClean="0"/>
              <a:t>Jaume</a:t>
            </a:r>
            <a:r>
              <a:rPr lang="en-US" i="1" dirty="0" smtClean="0"/>
              <a:t> I de Castelló</a:t>
            </a:r>
          </a:p>
          <a:p>
            <a:pPr algn="ctr"/>
            <a:r>
              <a:rPr lang="en-US" i="1" dirty="0" smtClean="0"/>
              <a:t>(Spain)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238499" y="2684947"/>
            <a:ext cx="30162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Antonio J. Peña</a:t>
            </a:r>
          </a:p>
          <a:p>
            <a:pPr algn="ctr"/>
            <a:endParaRPr lang="en-US" i="1" dirty="0" smtClean="0"/>
          </a:p>
          <a:p>
            <a:pPr algn="ctr"/>
            <a:r>
              <a:rPr lang="en-US" i="1" dirty="0" smtClean="0"/>
              <a:t>Barcelona  Supercomputing Center (Spain)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254749" y="2684947"/>
            <a:ext cx="263525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Sangmin</a:t>
            </a:r>
            <a:r>
              <a:rPr lang="en-US" dirty="0" smtClean="0"/>
              <a:t> </a:t>
            </a:r>
            <a:r>
              <a:rPr lang="en-US" dirty="0" err="1" smtClean="0"/>
              <a:t>Seo</a:t>
            </a:r>
            <a:endParaRPr lang="en-US" dirty="0" smtClean="0"/>
          </a:p>
          <a:p>
            <a:pPr algn="ctr"/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Balaji</a:t>
            </a:r>
            <a:r>
              <a:rPr lang="en-US" dirty="0" smtClean="0"/>
              <a:t> </a:t>
            </a:r>
            <a:endParaRPr lang="en-US" dirty="0"/>
          </a:p>
          <a:p>
            <a:pPr algn="ctr"/>
            <a:endParaRPr lang="en-US" i="1" dirty="0"/>
          </a:p>
          <a:p>
            <a:pPr algn="ctr"/>
            <a:r>
              <a:rPr lang="en-US" i="1" dirty="0" smtClean="0"/>
              <a:t>Argonne National Lab</a:t>
            </a:r>
          </a:p>
          <a:p>
            <a:pPr algn="ctr"/>
            <a:r>
              <a:rPr lang="en-US" i="1" dirty="0" smtClean="0"/>
              <a:t>(USA)</a:t>
            </a:r>
            <a:endParaRPr lang="en-US" i="1" dirty="0"/>
          </a:p>
        </p:txBody>
      </p:sp>
      <p:pic>
        <p:nvPicPr>
          <p:cNvPr id="9" name="Picture 8" descr="an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63" y="5225623"/>
            <a:ext cx="2430662" cy="1132089"/>
          </a:xfrm>
          <a:prstGeom prst="rect">
            <a:avLst/>
          </a:prstGeom>
        </p:spPr>
      </p:pic>
      <p:pic>
        <p:nvPicPr>
          <p:cNvPr id="10" name="Picture 9" descr="bs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16" y="5382131"/>
            <a:ext cx="3328633" cy="893651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8" y="5382131"/>
            <a:ext cx="3451112" cy="186823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14" name="Rectangle 13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52546" y="6424717"/>
            <a:ext cx="550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IEEE Cluster 2016. 13</a:t>
            </a:r>
            <a:r>
              <a:rPr lang="en-US" baseline="30000" dirty="0" smtClean="0">
                <a:solidFill>
                  <a:srgbClr val="A6A6A6"/>
                </a:solidFill>
              </a:rPr>
              <a:t>rd</a:t>
            </a:r>
            <a:r>
              <a:rPr lang="en-US" dirty="0" smtClean="0">
                <a:solidFill>
                  <a:srgbClr val="A6A6A6"/>
                </a:solidFill>
              </a:rPr>
              <a:t> – 15</a:t>
            </a:r>
            <a:r>
              <a:rPr lang="en-US" baseline="30000" dirty="0" smtClean="0">
                <a:solidFill>
                  <a:srgbClr val="A6A6A6"/>
                </a:solidFill>
              </a:rPr>
              <a:t>th</a:t>
            </a:r>
            <a:r>
              <a:rPr lang="en-US" dirty="0" smtClean="0">
                <a:solidFill>
                  <a:srgbClr val="A6A6A6"/>
                </a:solidFill>
              </a:rPr>
              <a:t> September. Taipei (Taiwan)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Lightweight Thread Libraries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11"/>
              </p:ext>
            </p:extLst>
          </p:nvPr>
        </p:nvGraphicFramePr>
        <p:xfrm>
          <a:off x="154704" y="1813167"/>
          <a:ext cx="886230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516"/>
                <a:gridCol w="1084579"/>
                <a:gridCol w="1084579"/>
                <a:gridCol w="1141662"/>
                <a:gridCol w="1098850"/>
                <a:gridCol w="1227286"/>
                <a:gridCol w="996836"/>
              </a:tblGrid>
              <a:tr h="576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Argobots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Massive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Converse</a:t>
                      </a:r>
                      <a:r>
                        <a:rPr lang="en-US" baseline="0" dirty="0" smtClean="0"/>
                        <a:t>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Levels of Hierarchy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# of Work Unit Types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Group Control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Global </a:t>
                      </a:r>
                      <a:r>
                        <a:rPr lang="en-US" b="1" baseline="0" dirty="0" smtClean="0"/>
                        <a:t> Queue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Private Queue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Plug-in Scheduler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Stackable Scheduler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Group Scheduler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4704" y="5580941"/>
            <a:ext cx="182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By programmer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79374" y="3202932"/>
            <a:ext cx="5339966" cy="217639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Lightweight Thread Libraries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34971"/>
              </p:ext>
            </p:extLst>
          </p:nvPr>
        </p:nvGraphicFramePr>
        <p:xfrm>
          <a:off x="154704" y="1813167"/>
          <a:ext cx="886230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516"/>
                <a:gridCol w="1084579"/>
                <a:gridCol w="1084579"/>
                <a:gridCol w="1141662"/>
                <a:gridCol w="1098850"/>
                <a:gridCol w="1227286"/>
                <a:gridCol w="996836"/>
              </a:tblGrid>
              <a:tr h="576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Argobots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Massive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Converse</a:t>
                      </a:r>
                      <a:r>
                        <a:rPr lang="en-US" baseline="0" dirty="0" smtClean="0"/>
                        <a:t>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Levels of Hierarchy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# of Work Unit Types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Group Control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Global </a:t>
                      </a:r>
                      <a:r>
                        <a:rPr lang="en-US" b="1" baseline="0" dirty="0" smtClean="0"/>
                        <a:t> Queue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Private Queue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Plug-in Scheduler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Stackable Scheduler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Group Scheduler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4704" y="5580941"/>
            <a:ext cx="182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By programmer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54583" y="5567135"/>
            <a:ext cx="30590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More flexibility!!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0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Why are not these libraries used?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6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6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Why are not these libraries used?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6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pic>
        <p:nvPicPr>
          <p:cNvPr id="2" name="Picture 1" descr="openm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41" y="1242516"/>
            <a:ext cx="4286132" cy="15307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6363" y="5281652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Implemented on top of Pthreads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Directive-based programming model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Parallel code with just one code line</a:t>
            </a:r>
            <a:endParaRPr lang="en-US" dirty="0"/>
          </a:p>
        </p:txBody>
      </p:sp>
      <p:grpSp>
        <p:nvGrpSpPr>
          <p:cNvPr id="38" name="Agrupar 9"/>
          <p:cNvGrpSpPr/>
          <p:nvPr/>
        </p:nvGrpSpPr>
        <p:grpSpPr>
          <a:xfrm>
            <a:off x="1678762" y="3469593"/>
            <a:ext cx="1386711" cy="1520319"/>
            <a:chOff x="1544514" y="3779246"/>
            <a:chExt cx="816006" cy="894627"/>
          </a:xfrm>
        </p:grpSpPr>
        <p:sp>
          <p:nvSpPr>
            <p:cNvPr id="39" name="Rectangle 105"/>
            <p:cNvSpPr/>
            <p:nvPr/>
          </p:nvSpPr>
          <p:spPr>
            <a:xfrm>
              <a:off x="1544514" y="3779246"/>
              <a:ext cx="816006" cy="894627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0" name="Group 4"/>
            <p:cNvGrpSpPr/>
            <p:nvPr/>
          </p:nvGrpSpPr>
          <p:grpSpPr>
            <a:xfrm>
              <a:off x="1661636" y="3916695"/>
              <a:ext cx="578959" cy="619278"/>
              <a:chOff x="895476" y="4008554"/>
              <a:chExt cx="683938" cy="701919"/>
            </a:xfrm>
          </p:grpSpPr>
          <p:sp>
            <p:nvSpPr>
              <p:cNvPr id="41" name="Rounded Rectangle 144"/>
              <p:cNvSpPr/>
              <p:nvPr/>
            </p:nvSpPr>
            <p:spPr>
              <a:xfrm>
                <a:off x="1293032" y="4008554"/>
                <a:ext cx="286382" cy="298851"/>
              </a:xfrm>
              <a:prstGeom prst="roundRect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Rounded Rectangle 151"/>
              <p:cNvSpPr/>
              <p:nvPr/>
            </p:nvSpPr>
            <p:spPr>
              <a:xfrm>
                <a:off x="895476" y="4008554"/>
                <a:ext cx="286382" cy="298851"/>
              </a:xfrm>
              <a:prstGeom prst="round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ounded Rectangle 136"/>
              <p:cNvSpPr/>
              <p:nvPr/>
            </p:nvSpPr>
            <p:spPr>
              <a:xfrm>
                <a:off x="1293032" y="4411622"/>
                <a:ext cx="286382" cy="298851"/>
              </a:xfrm>
              <a:prstGeom prst="roundRect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ounded Rectangle 143"/>
              <p:cNvSpPr/>
              <p:nvPr/>
            </p:nvSpPr>
            <p:spPr>
              <a:xfrm>
                <a:off x="895476" y="4411622"/>
                <a:ext cx="286382" cy="298851"/>
              </a:xfrm>
              <a:prstGeom prst="roundRect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" name="Agrupar 16"/>
          <p:cNvGrpSpPr/>
          <p:nvPr/>
        </p:nvGrpSpPr>
        <p:grpSpPr>
          <a:xfrm>
            <a:off x="6064337" y="3469593"/>
            <a:ext cx="1386711" cy="1520319"/>
            <a:chOff x="1544514" y="3779246"/>
            <a:chExt cx="816006" cy="894627"/>
          </a:xfrm>
        </p:grpSpPr>
        <p:sp>
          <p:nvSpPr>
            <p:cNvPr id="46" name="Rectangle 105"/>
            <p:cNvSpPr/>
            <p:nvPr/>
          </p:nvSpPr>
          <p:spPr>
            <a:xfrm>
              <a:off x="1544514" y="3779246"/>
              <a:ext cx="816006" cy="894627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" name="Group 4"/>
            <p:cNvGrpSpPr/>
            <p:nvPr/>
          </p:nvGrpSpPr>
          <p:grpSpPr>
            <a:xfrm>
              <a:off x="1661636" y="3916695"/>
              <a:ext cx="578959" cy="619278"/>
              <a:chOff x="895476" y="4008554"/>
              <a:chExt cx="683938" cy="701919"/>
            </a:xfrm>
          </p:grpSpPr>
          <p:sp>
            <p:nvSpPr>
              <p:cNvPr id="48" name="Rounded Rectangle 144"/>
              <p:cNvSpPr/>
              <p:nvPr/>
            </p:nvSpPr>
            <p:spPr>
              <a:xfrm>
                <a:off x="1293032" y="4008554"/>
                <a:ext cx="286382" cy="298851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ounded Rectangle 151"/>
              <p:cNvSpPr/>
              <p:nvPr/>
            </p:nvSpPr>
            <p:spPr>
              <a:xfrm>
                <a:off x="895476" y="4008554"/>
                <a:ext cx="286382" cy="298851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Rounded Rectangle 136"/>
              <p:cNvSpPr/>
              <p:nvPr/>
            </p:nvSpPr>
            <p:spPr>
              <a:xfrm>
                <a:off x="1293032" y="4411622"/>
                <a:ext cx="286382" cy="298851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Rounded Rectangle 143"/>
              <p:cNvSpPr/>
              <p:nvPr/>
            </p:nvSpPr>
            <p:spPr>
              <a:xfrm>
                <a:off x="895476" y="4411622"/>
                <a:ext cx="286382" cy="298851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CuadroTexto 25"/>
          <p:cNvSpPr txBox="1"/>
          <p:nvPr/>
        </p:nvSpPr>
        <p:spPr>
          <a:xfrm>
            <a:off x="2666749" y="3469593"/>
            <a:ext cx="3898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z</a:t>
            </a:r>
            <a:r>
              <a:rPr lang="es-ES" sz="2400" b="1" baseline="30000" dirty="0" err="1" smtClean="0"/>
              <a:t>z</a:t>
            </a:r>
            <a:endParaRPr lang="es-ES" sz="2400" b="1" baseline="30000" dirty="0"/>
          </a:p>
        </p:txBody>
      </p:sp>
      <p:sp>
        <p:nvSpPr>
          <p:cNvPr id="53" name="CuadroTexto 26"/>
          <p:cNvSpPr txBox="1"/>
          <p:nvPr/>
        </p:nvSpPr>
        <p:spPr>
          <a:xfrm>
            <a:off x="2675623" y="4042984"/>
            <a:ext cx="3898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z</a:t>
            </a:r>
            <a:r>
              <a:rPr lang="es-ES" sz="2400" b="1" baseline="30000" dirty="0" err="1" smtClean="0"/>
              <a:t>z</a:t>
            </a:r>
            <a:endParaRPr lang="es-ES" sz="2400" b="1" baseline="30000" dirty="0"/>
          </a:p>
        </p:txBody>
      </p:sp>
      <p:sp>
        <p:nvSpPr>
          <p:cNvPr id="54" name="CuadroTexto 27"/>
          <p:cNvSpPr txBox="1"/>
          <p:nvPr/>
        </p:nvSpPr>
        <p:spPr>
          <a:xfrm>
            <a:off x="2094847" y="4069903"/>
            <a:ext cx="3898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z</a:t>
            </a:r>
            <a:r>
              <a:rPr lang="es-ES" sz="2400" b="1" baseline="30000" dirty="0" err="1" smtClean="0"/>
              <a:t>z</a:t>
            </a:r>
            <a:endParaRPr lang="es-ES" sz="2400" b="1" baseline="30000" dirty="0"/>
          </a:p>
        </p:txBody>
      </p:sp>
      <p:sp>
        <p:nvSpPr>
          <p:cNvPr id="55" name="Flecha derecha 28"/>
          <p:cNvSpPr/>
          <p:nvPr/>
        </p:nvSpPr>
        <p:spPr>
          <a:xfrm>
            <a:off x="3825458" y="4041083"/>
            <a:ext cx="1395027" cy="4232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064337" y="2784540"/>
            <a:ext cx="2290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</a:rPr>
              <a:t>omp</a:t>
            </a:r>
            <a:r>
              <a:rPr lang="en-US" b="1" dirty="0" smtClean="0">
                <a:solidFill>
                  <a:srgbClr val="0000FF"/>
                </a:solidFill>
              </a:rPr>
              <a:t> parallel</a:t>
            </a:r>
          </a:p>
          <a:p>
            <a:r>
              <a:rPr lang="en-US" dirty="0" err="1" smtClean="0"/>
              <a:t>Some_Code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624813" y="3079560"/>
            <a:ext cx="15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Some_Code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2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Our Target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pic>
        <p:nvPicPr>
          <p:cNvPr id="33" name="Picture 32" descr="openm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80" y="1257691"/>
            <a:ext cx="2657156" cy="9489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36514" y="1540281"/>
            <a:ext cx="553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510" y="3385834"/>
            <a:ext cx="775742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Hardware</a:t>
            </a:r>
            <a:r>
              <a:rPr lang="en-US" dirty="0" smtClean="0"/>
              <a:t>: </a:t>
            </a:r>
            <a:r>
              <a:rPr lang="en-US" smtClean="0"/>
              <a:t>	36-</a:t>
            </a:r>
            <a:r>
              <a:rPr lang="en-US" dirty="0" smtClean="0"/>
              <a:t>core Intel Xeon E5-2699 v3. 128 GB of Memory</a:t>
            </a:r>
          </a:p>
          <a:p>
            <a:endParaRPr lang="en-US" dirty="0"/>
          </a:p>
          <a:p>
            <a:r>
              <a:rPr lang="en-US" b="1" dirty="0" smtClean="0"/>
              <a:t>Software: 	</a:t>
            </a:r>
            <a:r>
              <a:rPr lang="en-US" dirty="0" smtClean="0"/>
              <a:t>Lightweight thread libraries updated to 05-2016. </a:t>
            </a:r>
            <a:endParaRPr lang="en-US" dirty="0"/>
          </a:p>
          <a:p>
            <a:r>
              <a:rPr lang="en-US" b="1" dirty="0" smtClean="0"/>
              <a:t>			</a:t>
            </a:r>
            <a:r>
              <a:rPr lang="en-US" dirty="0" smtClean="0"/>
              <a:t>gcc 5.2 and Intel icc 15.0.1 (Intel OpenMP Runtime 20151009)</a:t>
            </a:r>
          </a:p>
          <a:p>
            <a:endParaRPr lang="en-US" dirty="0"/>
          </a:p>
          <a:p>
            <a:r>
              <a:rPr lang="en-US" b="1" dirty="0" smtClean="0"/>
              <a:t>Code: </a:t>
            </a:r>
            <a:r>
              <a:rPr lang="en-US" dirty="0" smtClean="0"/>
              <a:t>		</a:t>
            </a:r>
            <a:r>
              <a:rPr lang="en-US" dirty="0" err="1" smtClean="0"/>
              <a:t>Sscal</a:t>
            </a:r>
            <a:r>
              <a:rPr lang="en-US" dirty="0" smtClean="0"/>
              <a:t> BLAS-1 operation.</a:t>
            </a:r>
          </a:p>
          <a:p>
            <a:endParaRPr lang="en-US" b="1" dirty="0"/>
          </a:p>
          <a:p>
            <a:r>
              <a:rPr lang="en-US" b="1" dirty="0" smtClean="0"/>
              <a:t>Method:		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Analyze the OpenMP behavior</a:t>
            </a:r>
          </a:p>
          <a:p>
            <a:r>
              <a:rPr lang="en-US" dirty="0"/>
              <a:t>	</a:t>
            </a:r>
            <a:r>
              <a:rPr lang="en-US" dirty="0" smtClean="0"/>
              <a:t>		2</a:t>
            </a:r>
            <a:r>
              <a:rPr lang="en-US" baseline="30000" dirty="0" smtClean="0"/>
              <a:t>nd</a:t>
            </a:r>
            <a:r>
              <a:rPr lang="en-US" dirty="0" smtClean="0"/>
              <a:t> Mimic OpenMP mechanism with Lightweight Thread libraries</a:t>
            </a:r>
          </a:p>
          <a:p>
            <a:r>
              <a:rPr lang="en-US" dirty="0"/>
              <a:t>	</a:t>
            </a:r>
            <a:r>
              <a:rPr lang="en-US" dirty="0" smtClean="0"/>
              <a:t>		3</a:t>
            </a:r>
            <a:r>
              <a:rPr lang="en-US" baseline="30000" dirty="0" smtClean="0"/>
              <a:t>rd</a:t>
            </a:r>
            <a:r>
              <a:rPr lang="en-US" dirty="0" smtClean="0"/>
              <a:t> Compare the achieved performance with OpenMP (as baseline)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10269" y="827320"/>
            <a:ext cx="45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572" y="150025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Argobots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0630" y="150025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Qthreads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368" y="254088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MassiveThreads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6091" y="254051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Converse Threads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0"/>
            <a:endCxn id="2" idx="1"/>
          </p:cNvCxnSpPr>
          <p:nvPr/>
        </p:nvCxnSpPr>
        <p:spPr>
          <a:xfrm flipV="1">
            <a:off x="890510" y="1011986"/>
            <a:ext cx="1019759" cy="4882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>
            <a:off x="1412448" y="1684925"/>
            <a:ext cx="14381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6" idx="0"/>
          </p:cNvCxnSpPr>
          <p:nvPr/>
        </p:nvCxnSpPr>
        <p:spPr>
          <a:xfrm>
            <a:off x="890510" y="1869591"/>
            <a:ext cx="170809" cy="6712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7" idx="0"/>
          </p:cNvCxnSpPr>
          <p:nvPr/>
        </p:nvCxnSpPr>
        <p:spPr>
          <a:xfrm>
            <a:off x="1412448" y="1684925"/>
            <a:ext cx="1895950" cy="855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2"/>
            <a:endCxn id="6" idx="0"/>
          </p:cNvCxnSpPr>
          <p:nvPr/>
        </p:nvCxnSpPr>
        <p:spPr>
          <a:xfrm flipH="1">
            <a:off x="1061319" y="1196652"/>
            <a:ext cx="1074959" cy="13442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2"/>
            <a:endCxn id="7" idx="0"/>
          </p:cNvCxnSpPr>
          <p:nvPr/>
        </p:nvCxnSpPr>
        <p:spPr>
          <a:xfrm>
            <a:off x="2136278" y="1196652"/>
            <a:ext cx="1172120" cy="13438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3"/>
            <a:endCxn id="5" idx="0"/>
          </p:cNvCxnSpPr>
          <p:nvPr/>
        </p:nvCxnSpPr>
        <p:spPr>
          <a:xfrm>
            <a:off x="2362286" y="1011986"/>
            <a:ext cx="1016694" cy="4882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1"/>
            <a:endCxn id="6" idx="3"/>
          </p:cNvCxnSpPr>
          <p:nvPr/>
        </p:nvCxnSpPr>
        <p:spPr>
          <a:xfrm flipH="1">
            <a:off x="1910269" y="2725178"/>
            <a:ext cx="465822" cy="3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1"/>
            <a:endCxn id="6" idx="0"/>
          </p:cNvCxnSpPr>
          <p:nvPr/>
        </p:nvCxnSpPr>
        <p:spPr>
          <a:xfrm flipH="1">
            <a:off x="1061319" y="1684925"/>
            <a:ext cx="1789311" cy="8559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2"/>
            <a:endCxn id="7" idx="0"/>
          </p:cNvCxnSpPr>
          <p:nvPr/>
        </p:nvCxnSpPr>
        <p:spPr>
          <a:xfrm flipH="1">
            <a:off x="3308398" y="1869591"/>
            <a:ext cx="70582" cy="670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40704" y="1431071"/>
            <a:ext cx="553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56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LWT Programming Model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800" y="1067421"/>
            <a:ext cx="3240991" cy="5016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#define N 100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v</a:t>
            </a:r>
            <a:r>
              <a:rPr lang="en-US" sz="1600" dirty="0" smtClean="0">
                <a:latin typeface="Consolas"/>
                <a:cs typeface="Consolas"/>
              </a:rPr>
              <a:t>oid example(){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printf</a:t>
            </a:r>
            <a:r>
              <a:rPr lang="en-US" sz="1600" dirty="0" smtClean="0">
                <a:latin typeface="Consolas"/>
                <a:cs typeface="Consolas"/>
              </a:rPr>
              <a:t>(“Hello\n”);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main(){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initialization</a:t>
            </a:r>
            <a:r>
              <a:rPr lang="en-US" sz="1600" smtClean="0">
                <a:latin typeface="Consolas"/>
                <a:cs typeface="Consolas"/>
              </a:rPr>
              <a:t>();</a:t>
            </a:r>
            <a:endParaRPr lang="en-US" sz="1600" dirty="0" smtClean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for(</a:t>
            </a: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=0; 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&lt;N; 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++)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ULT_creation_to</a:t>
            </a:r>
            <a:r>
              <a:rPr lang="en-US" sz="1600" dirty="0" smtClean="0">
                <a:latin typeface="Consolas"/>
                <a:cs typeface="Consolas"/>
              </a:rPr>
              <a:t>(example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, </a:t>
            </a:r>
            <a:r>
              <a:rPr lang="en-US" sz="1600" dirty="0" err="1" smtClean="0">
                <a:latin typeface="Consolas"/>
                <a:cs typeface="Consolas"/>
              </a:rPr>
              <a:t>dest</a:t>
            </a:r>
            <a:r>
              <a:rPr lang="en-US" sz="1600" dirty="0" smtClean="0">
                <a:latin typeface="Consolas"/>
                <a:cs typeface="Consolas"/>
              </a:rPr>
              <a:t>);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yield();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for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=0;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&lt;N;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++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join();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finalize()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40860" y="2576000"/>
            <a:ext cx="469365" cy="48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412791" y="3491469"/>
            <a:ext cx="469365" cy="4832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1573528" y="4157378"/>
            <a:ext cx="469365" cy="48320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185491" y="4666373"/>
            <a:ext cx="469365" cy="483200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/>
          <p:cNvSpPr/>
          <p:nvPr/>
        </p:nvSpPr>
        <p:spPr>
          <a:xfrm>
            <a:off x="1767474" y="5442455"/>
            <a:ext cx="469365" cy="4832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111978" y="1869589"/>
            <a:ext cx="469365" cy="48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111978" y="2519066"/>
            <a:ext cx="469365" cy="4832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5111978" y="3243866"/>
            <a:ext cx="469365" cy="48320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111978" y="3915778"/>
            <a:ext cx="469365" cy="483200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5111978" y="4565255"/>
            <a:ext cx="469365" cy="4832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8311" y="1926742"/>
            <a:ext cx="260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 Initialization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08311" y="2576000"/>
            <a:ext cx="212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ULT/</a:t>
            </a:r>
            <a:r>
              <a:rPr lang="en-US" dirty="0" err="1" smtClean="0"/>
              <a:t>Tasklet</a:t>
            </a:r>
            <a:r>
              <a:rPr lang="en-US" dirty="0" smtClean="0"/>
              <a:t> creation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08311" y="3243866"/>
            <a:ext cx="15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Context-switch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08311" y="3955136"/>
            <a:ext cx="169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ULT/</a:t>
            </a:r>
            <a:r>
              <a:rPr lang="en-US" dirty="0" err="1" smtClean="0"/>
              <a:t>Tasklet</a:t>
            </a:r>
            <a:r>
              <a:rPr lang="en-US" dirty="0" smtClean="0"/>
              <a:t> join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08311" y="4623002"/>
            <a:ext cx="251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 Finalization</a:t>
            </a:r>
          </a:p>
        </p:txBody>
      </p:sp>
    </p:spTree>
    <p:extLst>
      <p:ext uri="{BB962C8B-B14F-4D97-AF65-F5344CB8AC3E}">
        <p14:creationId xmlns:p14="http://schemas.microsoft.com/office/powerpoint/2010/main" val="51618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LWT Programming Model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800" y="1067421"/>
            <a:ext cx="3240991" cy="5016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#define N 100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v</a:t>
            </a:r>
            <a:r>
              <a:rPr lang="en-US" sz="1600" dirty="0" smtClean="0">
                <a:latin typeface="Consolas"/>
                <a:cs typeface="Consolas"/>
              </a:rPr>
              <a:t>oid example(){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printf</a:t>
            </a:r>
            <a:r>
              <a:rPr lang="en-US" sz="1600" dirty="0" smtClean="0">
                <a:latin typeface="Consolas"/>
                <a:cs typeface="Consolas"/>
              </a:rPr>
              <a:t>(“Hello\n”);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main(){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initialization();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for(</a:t>
            </a: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=0; 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&lt;N; 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++)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ULT_creation_to</a:t>
            </a:r>
            <a:r>
              <a:rPr lang="en-US" sz="1600" dirty="0" smtClean="0">
                <a:latin typeface="Consolas"/>
                <a:cs typeface="Consolas"/>
              </a:rPr>
              <a:t>(example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, </a:t>
            </a:r>
            <a:r>
              <a:rPr lang="en-US" sz="1600" dirty="0" err="1" smtClean="0">
                <a:latin typeface="Consolas"/>
                <a:cs typeface="Consolas"/>
              </a:rPr>
              <a:t>dest</a:t>
            </a:r>
            <a:r>
              <a:rPr lang="en-US" sz="1600" dirty="0" smtClean="0">
                <a:latin typeface="Consolas"/>
                <a:cs typeface="Consolas"/>
              </a:rPr>
              <a:t>);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yield();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for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=0;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&lt;N;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++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join();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finalize()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40860" y="2576000"/>
            <a:ext cx="469365" cy="48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412791" y="3491469"/>
            <a:ext cx="469365" cy="4832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1573528" y="4157378"/>
            <a:ext cx="469365" cy="48320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185491" y="4666373"/>
            <a:ext cx="469365" cy="483200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/>
          <p:cNvSpPr/>
          <p:nvPr/>
        </p:nvSpPr>
        <p:spPr>
          <a:xfrm>
            <a:off x="1767474" y="5442455"/>
            <a:ext cx="469365" cy="4832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111978" y="1869589"/>
            <a:ext cx="469365" cy="48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111978" y="2519066"/>
            <a:ext cx="469365" cy="4832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5111978" y="3243866"/>
            <a:ext cx="469365" cy="48320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111978" y="3915778"/>
            <a:ext cx="469365" cy="483200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5111978" y="4565255"/>
            <a:ext cx="469365" cy="4832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8311" y="1926742"/>
            <a:ext cx="260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 Initialization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08311" y="2576000"/>
            <a:ext cx="212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ULT/</a:t>
            </a:r>
            <a:r>
              <a:rPr lang="en-US" dirty="0" err="1" smtClean="0"/>
              <a:t>Tasklet</a:t>
            </a:r>
            <a:r>
              <a:rPr lang="en-US" dirty="0" smtClean="0"/>
              <a:t> creation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08311" y="3243866"/>
            <a:ext cx="15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Context-switch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08311" y="3955136"/>
            <a:ext cx="169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ULT/</a:t>
            </a:r>
            <a:r>
              <a:rPr lang="en-US" dirty="0" err="1" smtClean="0"/>
              <a:t>Tasklet</a:t>
            </a:r>
            <a:r>
              <a:rPr lang="en-US" dirty="0" smtClean="0"/>
              <a:t> join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800" y="3491469"/>
            <a:ext cx="3240991" cy="665909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19495" y="2422393"/>
            <a:ext cx="3240991" cy="665909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708311" y="4623002"/>
            <a:ext cx="251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 Finalization</a:t>
            </a:r>
          </a:p>
        </p:txBody>
      </p:sp>
    </p:spTree>
    <p:extLst>
      <p:ext uri="{BB962C8B-B14F-4D97-AF65-F5344CB8AC3E}">
        <p14:creationId xmlns:p14="http://schemas.microsoft.com/office/powerpoint/2010/main" val="138942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LWT Programming </a:t>
            </a:r>
            <a:r>
              <a:rPr lang="en-US" dirty="0" smtClean="0">
                <a:solidFill>
                  <a:srgbClr val="000090"/>
                </a:solidFill>
              </a:rPr>
              <a:t>Model II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84589"/>
              </p:ext>
            </p:extLst>
          </p:nvPr>
        </p:nvGraphicFramePr>
        <p:xfrm>
          <a:off x="69957" y="2177898"/>
          <a:ext cx="9045813" cy="400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380"/>
                <a:gridCol w="1117620"/>
                <a:gridCol w="1300182"/>
                <a:gridCol w="1117620"/>
                <a:gridCol w="1140143"/>
                <a:gridCol w="1300182"/>
                <a:gridCol w="1299686"/>
              </a:tblGrid>
              <a:tr h="59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Argobots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Massive</a:t>
                      </a:r>
                    </a:p>
                    <a:p>
                      <a:pPr algn="ctr"/>
                      <a:r>
                        <a:rPr lang="en-US" sz="1600" dirty="0" smtClean="0"/>
                        <a:t>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Converse</a:t>
                      </a:r>
                    </a:p>
                    <a:p>
                      <a:pPr algn="ctr"/>
                      <a:r>
                        <a:rPr lang="en-US" sz="1600" dirty="0" smtClean="0"/>
                        <a:t>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Go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Result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 </a:t>
                      </a:r>
                    </a:p>
                    <a:p>
                      <a:r>
                        <a:rPr lang="en-US" sz="1600" dirty="0" smtClean="0"/>
                        <a:t>Pthread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New ULT</a:t>
                      </a:r>
                    </a:p>
                    <a:p>
                      <a:r>
                        <a:rPr lang="en-US" sz="1600" baseline="0" dirty="0" smtClean="0"/>
                        <a:t>or </a:t>
                      </a:r>
                      <a:r>
                        <a:rPr lang="en-US" sz="1600" baseline="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New ULT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New </a:t>
                      </a:r>
                      <a:r>
                        <a:rPr lang="en-US" sz="1600" baseline="0" dirty="0" smtClean="0"/>
                        <a:t>ULT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New ULT</a:t>
                      </a:r>
                    </a:p>
                    <a:p>
                      <a:r>
                        <a:rPr lang="en-US" sz="1600" baseline="0" dirty="0" smtClean="0"/>
                        <a:t>or </a:t>
                      </a:r>
                      <a:r>
                        <a:rPr lang="en-US" sz="1600" baseline="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New ULT</a:t>
                      </a:r>
                      <a:endParaRPr lang="en-US" sz="1600" dirty="0" smtClean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Executed by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Execution </a:t>
                      </a:r>
                    </a:p>
                    <a:p>
                      <a:r>
                        <a:rPr lang="en-US" sz="1600" dirty="0" smtClean="0"/>
                        <a:t>Stream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Process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Oversubscription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May 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ULT Destination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Just </a:t>
                      </a:r>
                      <a:r>
                        <a:rPr lang="en-US" sz="160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Work queues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 (ES)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 (W)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Shared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Own Queue access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(Almost) 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(Almost) 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Load balance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Work-steal.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Work-</a:t>
                      </a:r>
                      <a:r>
                        <a:rPr lang="en-US" sz="1600" dirty="0" err="1" smtClean="0"/>
                        <a:t>shar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Main Drawback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 actions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Dispatch 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Dispatch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456363" y="1069758"/>
            <a:ext cx="469365" cy="4832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2696" y="1126692"/>
            <a:ext cx="212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ULT/</a:t>
            </a:r>
            <a:r>
              <a:rPr lang="en-US" dirty="0" err="1" smtClean="0"/>
              <a:t>Tasklet</a:t>
            </a:r>
            <a:r>
              <a:rPr lang="en-US" dirty="0" smtClean="0"/>
              <a:t> creation</a:t>
            </a:r>
          </a:p>
        </p:txBody>
      </p:sp>
    </p:spTree>
    <p:extLst>
      <p:ext uri="{BB962C8B-B14F-4D97-AF65-F5344CB8AC3E}">
        <p14:creationId xmlns:p14="http://schemas.microsoft.com/office/powerpoint/2010/main" val="154838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LWT Programming </a:t>
            </a:r>
            <a:r>
              <a:rPr lang="en-US" dirty="0" smtClean="0">
                <a:solidFill>
                  <a:srgbClr val="000090"/>
                </a:solidFill>
              </a:rPr>
              <a:t>Model II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50801"/>
              </p:ext>
            </p:extLst>
          </p:nvPr>
        </p:nvGraphicFramePr>
        <p:xfrm>
          <a:off x="69957" y="2177898"/>
          <a:ext cx="9045813" cy="400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380"/>
                <a:gridCol w="1117620"/>
                <a:gridCol w="1300182"/>
                <a:gridCol w="1117620"/>
                <a:gridCol w="1140143"/>
                <a:gridCol w="1300182"/>
                <a:gridCol w="1299686"/>
              </a:tblGrid>
              <a:tr h="59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Argobots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Massive</a:t>
                      </a:r>
                    </a:p>
                    <a:p>
                      <a:pPr algn="ctr"/>
                      <a:r>
                        <a:rPr lang="en-US" sz="1600" dirty="0" smtClean="0"/>
                        <a:t>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Converse</a:t>
                      </a:r>
                    </a:p>
                    <a:p>
                      <a:pPr algn="ctr"/>
                      <a:r>
                        <a:rPr lang="en-US" sz="1600" dirty="0" smtClean="0"/>
                        <a:t>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Go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Result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 </a:t>
                      </a:r>
                    </a:p>
                    <a:p>
                      <a:r>
                        <a:rPr lang="en-US" sz="1600" dirty="0" smtClean="0"/>
                        <a:t>Pthread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New ULT</a:t>
                      </a:r>
                    </a:p>
                    <a:p>
                      <a:r>
                        <a:rPr lang="en-US" sz="1600" baseline="0" dirty="0" smtClean="0"/>
                        <a:t>or </a:t>
                      </a:r>
                      <a:r>
                        <a:rPr lang="en-US" sz="1600" baseline="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New ULT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New </a:t>
                      </a:r>
                      <a:r>
                        <a:rPr lang="en-US" sz="1600" baseline="0" dirty="0" smtClean="0"/>
                        <a:t>ULT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New ULT</a:t>
                      </a:r>
                    </a:p>
                    <a:p>
                      <a:r>
                        <a:rPr lang="en-US" sz="1600" baseline="0" dirty="0" smtClean="0"/>
                        <a:t>or </a:t>
                      </a:r>
                      <a:r>
                        <a:rPr lang="en-US" sz="1600" baseline="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New ULT</a:t>
                      </a:r>
                      <a:endParaRPr lang="en-US" sz="1600" dirty="0" smtClean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Executed by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Execution </a:t>
                      </a:r>
                    </a:p>
                    <a:p>
                      <a:r>
                        <a:rPr lang="en-US" sz="1600" dirty="0" smtClean="0"/>
                        <a:t>Stream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Process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Oversubscription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May 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ULT Destination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Just </a:t>
                      </a:r>
                      <a:r>
                        <a:rPr lang="en-US" sz="160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Work queues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 (ES)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 (W)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Shared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Own Queue access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(Almost) 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(Almost) 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Load balance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Work-steal.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Work-</a:t>
                      </a:r>
                      <a:r>
                        <a:rPr lang="en-US" sz="1600" dirty="0" err="1" smtClean="0"/>
                        <a:t>shar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Main Drawback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 actions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Dispatch 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Dispatch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456363" y="1069758"/>
            <a:ext cx="469365" cy="4832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2696" y="1126692"/>
            <a:ext cx="212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ULT/</a:t>
            </a:r>
            <a:r>
              <a:rPr lang="en-US" dirty="0" err="1" smtClean="0"/>
              <a:t>Tasklet</a:t>
            </a:r>
            <a:r>
              <a:rPr lang="en-US" dirty="0" smtClean="0"/>
              <a:t> creation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635" y="2774960"/>
            <a:ext cx="9017012" cy="115967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1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LWT Programming </a:t>
            </a:r>
            <a:r>
              <a:rPr lang="en-US" dirty="0" smtClean="0">
                <a:solidFill>
                  <a:srgbClr val="000090"/>
                </a:solidFill>
              </a:rPr>
              <a:t>Model II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06946"/>
              </p:ext>
            </p:extLst>
          </p:nvPr>
        </p:nvGraphicFramePr>
        <p:xfrm>
          <a:off x="69957" y="2177898"/>
          <a:ext cx="9045813" cy="400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380"/>
                <a:gridCol w="1117620"/>
                <a:gridCol w="1300182"/>
                <a:gridCol w="1117620"/>
                <a:gridCol w="1140143"/>
                <a:gridCol w="1300182"/>
                <a:gridCol w="1299686"/>
              </a:tblGrid>
              <a:tr h="59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Argobots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Massive</a:t>
                      </a:r>
                    </a:p>
                    <a:p>
                      <a:pPr algn="ctr"/>
                      <a:r>
                        <a:rPr lang="en-US" sz="1600" dirty="0" smtClean="0"/>
                        <a:t>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Converse</a:t>
                      </a:r>
                    </a:p>
                    <a:p>
                      <a:pPr algn="ctr"/>
                      <a:r>
                        <a:rPr lang="en-US" sz="1600" dirty="0" smtClean="0"/>
                        <a:t>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Go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Result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 </a:t>
                      </a:r>
                    </a:p>
                    <a:p>
                      <a:r>
                        <a:rPr lang="en-US" sz="1600" dirty="0" smtClean="0"/>
                        <a:t>Pthread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New ULT</a:t>
                      </a:r>
                    </a:p>
                    <a:p>
                      <a:r>
                        <a:rPr lang="en-US" sz="1600" baseline="0" dirty="0" smtClean="0"/>
                        <a:t>or </a:t>
                      </a:r>
                      <a:r>
                        <a:rPr lang="en-US" sz="1600" baseline="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New ULT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New </a:t>
                      </a:r>
                      <a:r>
                        <a:rPr lang="en-US" sz="1600" baseline="0" dirty="0" smtClean="0"/>
                        <a:t>ULT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New ULT</a:t>
                      </a:r>
                    </a:p>
                    <a:p>
                      <a:r>
                        <a:rPr lang="en-US" sz="1600" baseline="0" dirty="0" smtClean="0"/>
                        <a:t>or </a:t>
                      </a:r>
                      <a:r>
                        <a:rPr lang="en-US" sz="1600" baseline="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New ULT</a:t>
                      </a:r>
                      <a:endParaRPr lang="en-US" sz="1600" dirty="0" smtClean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Executed by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Execution </a:t>
                      </a:r>
                    </a:p>
                    <a:p>
                      <a:r>
                        <a:rPr lang="en-US" sz="1600" dirty="0" smtClean="0"/>
                        <a:t>Stream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Process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Oversubscription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May 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ULT Destination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Just </a:t>
                      </a:r>
                      <a:r>
                        <a:rPr lang="en-US" sz="160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Work queues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 (ES)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 (W)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Shared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Own Queue access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(Almost) 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(Almost) 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Load balance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Work-steal.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Work-</a:t>
                      </a:r>
                      <a:r>
                        <a:rPr lang="en-US" sz="1600" dirty="0" err="1" smtClean="0"/>
                        <a:t>shar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Main Drawback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 actions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Dispatch 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Dispatch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456363" y="1069758"/>
            <a:ext cx="469365" cy="4832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2696" y="1126692"/>
            <a:ext cx="212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ULT/</a:t>
            </a:r>
            <a:r>
              <a:rPr lang="en-US" dirty="0" err="1" smtClean="0"/>
              <a:t>Tasklet</a:t>
            </a:r>
            <a:r>
              <a:rPr lang="en-US" dirty="0" smtClean="0"/>
              <a:t> creation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635" y="3934634"/>
            <a:ext cx="9017012" cy="37275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Motivation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6" name="Rectangle 5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1532627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Exascale</a:t>
            </a:r>
            <a:r>
              <a:rPr lang="en-US" dirty="0"/>
              <a:t> systems will offer massive </a:t>
            </a:r>
            <a:r>
              <a:rPr lang="en-US" dirty="0" smtClean="0"/>
              <a:t>concurrent hardware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O</a:t>
            </a:r>
            <a:r>
              <a:rPr lang="en-US" dirty="0" smtClean="0"/>
              <a:t>n-node parallelism is inevitable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46075" y="5658503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 per socket distribution on the Top500 list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849468"/>
              </p:ext>
            </p:extLst>
          </p:nvPr>
        </p:nvGraphicFramePr>
        <p:xfrm>
          <a:off x="667392" y="2609334"/>
          <a:ext cx="8019407" cy="3153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120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LWT Programming </a:t>
            </a:r>
            <a:r>
              <a:rPr lang="en-US" dirty="0" smtClean="0">
                <a:solidFill>
                  <a:srgbClr val="000090"/>
                </a:solidFill>
              </a:rPr>
              <a:t>Model II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18115"/>
              </p:ext>
            </p:extLst>
          </p:nvPr>
        </p:nvGraphicFramePr>
        <p:xfrm>
          <a:off x="69957" y="2177898"/>
          <a:ext cx="9045813" cy="400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380"/>
                <a:gridCol w="1117620"/>
                <a:gridCol w="1300182"/>
                <a:gridCol w="1117620"/>
                <a:gridCol w="1140143"/>
                <a:gridCol w="1300182"/>
                <a:gridCol w="1299686"/>
              </a:tblGrid>
              <a:tr h="59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Argobots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Massive</a:t>
                      </a:r>
                    </a:p>
                    <a:p>
                      <a:pPr algn="ctr"/>
                      <a:r>
                        <a:rPr lang="en-US" sz="1600" dirty="0" smtClean="0"/>
                        <a:t>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Converse</a:t>
                      </a:r>
                    </a:p>
                    <a:p>
                      <a:pPr algn="ctr"/>
                      <a:r>
                        <a:rPr lang="en-US" sz="1600" dirty="0" smtClean="0"/>
                        <a:t>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Go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Result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 </a:t>
                      </a:r>
                    </a:p>
                    <a:p>
                      <a:r>
                        <a:rPr lang="en-US" sz="1600" dirty="0" smtClean="0"/>
                        <a:t>Pthread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New ULT</a:t>
                      </a:r>
                    </a:p>
                    <a:p>
                      <a:r>
                        <a:rPr lang="en-US" sz="1600" baseline="0" dirty="0" smtClean="0"/>
                        <a:t>or </a:t>
                      </a:r>
                      <a:r>
                        <a:rPr lang="en-US" sz="1600" baseline="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New ULT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New </a:t>
                      </a:r>
                      <a:r>
                        <a:rPr lang="en-US" sz="1600" baseline="0" dirty="0" smtClean="0"/>
                        <a:t>ULT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New ULT</a:t>
                      </a:r>
                    </a:p>
                    <a:p>
                      <a:r>
                        <a:rPr lang="en-US" sz="1600" baseline="0" dirty="0" smtClean="0"/>
                        <a:t>or </a:t>
                      </a:r>
                      <a:r>
                        <a:rPr lang="en-US" sz="1600" baseline="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New ULT</a:t>
                      </a:r>
                      <a:endParaRPr lang="en-US" sz="1600" dirty="0" smtClean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Executed by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Execution </a:t>
                      </a:r>
                    </a:p>
                    <a:p>
                      <a:r>
                        <a:rPr lang="en-US" sz="1600" dirty="0" smtClean="0"/>
                        <a:t>Stream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Process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Oversubscription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May 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ULT Destination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Just </a:t>
                      </a:r>
                      <a:r>
                        <a:rPr lang="en-US" sz="160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Work queues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 (ES)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 (W)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Shared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Own Queue access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(Almost) 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(Almost) 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Load balance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Work-steal.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Work-</a:t>
                      </a:r>
                      <a:r>
                        <a:rPr lang="en-US" sz="1600" dirty="0" err="1" smtClean="0"/>
                        <a:t>shar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Main Drawback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 actions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Dispatch 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Dispatch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456363" y="1069758"/>
            <a:ext cx="469365" cy="4832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2696" y="1126692"/>
            <a:ext cx="212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ULT/</a:t>
            </a:r>
            <a:r>
              <a:rPr lang="en-US" dirty="0" err="1" smtClean="0"/>
              <a:t>Tasklet</a:t>
            </a:r>
            <a:r>
              <a:rPr lang="en-US" dirty="0" smtClean="0"/>
              <a:t> creation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635" y="4307396"/>
            <a:ext cx="9017012" cy="37275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2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LWT Programming </a:t>
            </a:r>
            <a:r>
              <a:rPr lang="en-US" dirty="0" smtClean="0">
                <a:solidFill>
                  <a:srgbClr val="000090"/>
                </a:solidFill>
              </a:rPr>
              <a:t>Model II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34243"/>
              </p:ext>
            </p:extLst>
          </p:nvPr>
        </p:nvGraphicFramePr>
        <p:xfrm>
          <a:off x="69957" y="2177898"/>
          <a:ext cx="9045813" cy="400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380"/>
                <a:gridCol w="1117620"/>
                <a:gridCol w="1300182"/>
                <a:gridCol w="1117620"/>
                <a:gridCol w="1140143"/>
                <a:gridCol w="1300182"/>
                <a:gridCol w="1299686"/>
              </a:tblGrid>
              <a:tr h="59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Argobots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Massive</a:t>
                      </a:r>
                    </a:p>
                    <a:p>
                      <a:pPr algn="ctr"/>
                      <a:r>
                        <a:rPr lang="en-US" sz="1600" dirty="0" smtClean="0"/>
                        <a:t>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Converse</a:t>
                      </a:r>
                    </a:p>
                    <a:p>
                      <a:pPr algn="ctr"/>
                      <a:r>
                        <a:rPr lang="en-US" sz="1600" dirty="0" smtClean="0"/>
                        <a:t>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Go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Result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 </a:t>
                      </a:r>
                    </a:p>
                    <a:p>
                      <a:r>
                        <a:rPr lang="en-US" sz="1600" dirty="0" smtClean="0"/>
                        <a:t>Pthread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New ULT</a:t>
                      </a:r>
                    </a:p>
                    <a:p>
                      <a:r>
                        <a:rPr lang="en-US" sz="1600" baseline="0" dirty="0" smtClean="0"/>
                        <a:t>or </a:t>
                      </a:r>
                      <a:r>
                        <a:rPr lang="en-US" sz="1600" baseline="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New ULT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New </a:t>
                      </a:r>
                      <a:r>
                        <a:rPr lang="en-US" sz="1600" baseline="0" dirty="0" smtClean="0"/>
                        <a:t>ULT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New ULT</a:t>
                      </a:r>
                    </a:p>
                    <a:p>
                      <a:r>
                        <a:rPr lang="en-US" sz="1600" baseline="0" dirty="0" smtClean="0"/>
                        <a:t>or </a:t>
                      </a:r>
                      <a:r>
                        <a:rPr lang="en-US" sz="1600" baseline="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New ULT</a:t>
                      </a:r>
                      <a:endParaRPr lang="en-US" sz="1600" dirty="0" smtClean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Executed by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Execution </a:t>
                      </a:r>
                    </a:p>
                    <a:p>
                      <a:r>
                        <a:rPr lang="en-US" sz="1600" dirty="0" smtClean="0"/>
                        <a:t>Stream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Process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Oversubscription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May 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ULT Destination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Just </a:t>
                      </a:r>
                      <a:r>
                        <a:rPr lang="en-US" sz="160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Work queues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 (ES)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 (W)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Shared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Own Queue access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(Almost) 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(Almost) 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Load balance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Work-steal.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Work-</a:t>
                      </a:r>
                      <a:r>
                        <a:rPr lang="en-US" sz="1600" dirty="0" err="1" smtClean="0"/>
                        <a:t>shar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Main Drawback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 actions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Dispatch 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Dispatch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456363" y="1069758"/>
            <a:ext cx="469365" cy="4832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2696" y="1126692"/>
            <a:ext cx="212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ULT/</a:t>
            </a:r>
            <a:r>
              <a:rPr lang="en-US" dirty="0" err="1" smtClean="0"/>
              <a:t>Tasklet</a:t>
            </a:r>
            <a:r>
              <a:rPr lang="en-US" dirty="0" smtClean="0"/>
              <a:t> creation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957" y="4680151"/>
            <a:ext cx="9017012" cy="1132064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LWT Programming </a:t>
            </a:r>
            <a:r>
              <a:rPr lang="en-US" dirty="0" smtClean="0">
                <a:solidFill>
                  <a:srgbClr val="000090"/>
                </a:solidFill>
              </a:rPr>
              <a:t>Model II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543701"/>
              </p:ext>
            </p:extLst>
          </p:nvPr>
        </p:nvGraphicFramePr>
        <p:xfrm>
          <a:off x="69957" y="2177898"/>
          <a:ext cx="9045813" cy="400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380"/>
                <a:gridCol w="1117620"/>
                <a:gridCol w="1300182"/>
                <a:gridCol w="1117620"/>
                <a:gridCol w="1140143"/>
                <a:gridCol w="1300182"/>
                <a:gridCol w="1299686"/>
              </a:tblGrid>
              <a:tr h="59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Argobots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Massive</a:t>
                      </a:r>
                    </a:p>
                    <a:p>
                      <a:pPr algn="ctr"/>
                      <a:r>
                        <a:rPr lang="en-US" sz="1600" dirty="0" smtClean="0"/>
                        <a:t>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Converse</a:t>
                      </a:r>
                    </a:p>
                    <a:p>
                      <a:pPr algn="ctr"/>
                      <a:r>
                        <a:rPr lang="en-US" sz="1600" dirty="0" smtClean="0"/>
                        <a:t>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Go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Result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 </a:t>
                      </a:r>
                    </a:p>
                    <a:p>
                      <a:r>
                        <a:rPr lang="en-US" sz="1600" dirty="0" smtClean="0"/>
                        <a:t>Pthread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New ULT</a:t>
                      </a:r>
                    </a:p>
                    <a:p>
                      <a:r>
                        <a:rPr lang="en-US" sz="1600" baseline="0" dirty="0" smtClean="0"/>
                        <a:t>or </a:t>
                      </a:r>
                      <a:r>
                        <a:rPr lang="en-US" sz="1600" baseline="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New ULT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New </a:t>
                      </a:r>
                      <a:r>
                        <a:rPr lang="en-US" sz="1600" baseline="0" dirty="0" smtClean="0"/>
                        <a:t>ULT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New ULT</a:t>
                      </a:r>
                    </a:p>
                    <a:p>
                      <a:r>
                        <a:rPr lang="en-US" sz="1600" baseline="0" dirty="0" smtClean="0"/>
                        <a:t>or </a:t>
                      </a:r>
                      <a:r>
                        <a:rPr lang="en-US" sz="1600" baseline="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New ULT</a:t>
                      </a:r>
                      <a:endParaRPr lang="en-US" sz="1600" dirty="0" smtClean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Executed by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Execution </a:t>
                      </a:r>
                    </a:p>
                    <a:p>
                      <a:r>
                        <a:rPr lang="en-US" sz="1600" dirty="0" smtClean="0"/>
                        <a:t>Stream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Process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Oversubscription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May 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ULT Destination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Just </a:t>
                      </a:r>
                      <a:r>
                        <a:rPr lang="en-US" sz="1600" dirty="0" err="1" smtClean="0"/>
                        <a:t>Tasklet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Work queues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 (ES)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 (W)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Shared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Own Queue access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(Almost) 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(Almost) 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Mutex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Load balance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Work-steal.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Work-</a:t>
                      </a:r>
                      <a:r>
                        <a:rPr lang="en-US" sz="1600" dirty="0" err="1" smtClean="0"/>
                        <a:t>shar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63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Main Drawback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 actions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Dispatch 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Dispatch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456363" y="1069758"/>
            <a:ext cx="469365" cy="4832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2696" y="1126692"/>
            <a:ext cx="212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ULT/</a:t>
            </a:r>
            <a:r>
              <a:rPr lang="en-US" dirty="0" err="1" smtClean="0"/>
              <a:t>Tasklet</a:t>
            </a:r>
            <a:r>
              <a:rPr lang="en-US" dirty="0" smtClean="0"/>
              <a:t> creation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957" y="5826021"/>
            <a:ext cx="9017012" cy="38656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8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-196343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Basic Functionality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10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9" y="700438"/>
            <a:ext cx="4832813" cy="2752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187" y="3551147"/>
            <a:ext cx="4832813" cy="275246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0" y="3484500"/>
            <a:ext cx="9217399" cy="14858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84922" y="1503297"/>
            <a:ext cx="38486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Dispatch </a:t>
            </a:r>
            <a:r>
              <a:rPr lang="en-US" dirty="0" smtClean="0"/>
              <a:t>overhead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One ULT/</a:t>
            </a:r>
            <a:r>
              <a:rPr lang="en-US" dirty="0" err="1" smtClean="0"/>
              <a:t>Tasklet</a:t>
            </a:r>
            <a:r>
              <a:rPr lang="en-US" dirty="0" smtClean="0"/>
              <a:t> is created for each thread in </a:t>
            </a:r>
            <a:r>
              <a:rPr lang="en-US" dirty="0" smtClean="0"/>
              <a:t>LWT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Only the function pointer initialization is measured in </a:t>
            </a:r>
            <a:r>
              <a:rPr lang="en-US" dirty="0" smtClean="0"/>
              <a:t>OpenMP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6363" y="4461615"/>
            <a:ext cx="38486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One ULT/</a:t>
            </a:r>
            <a:r>
              <a:rPr lang="en-US" dirty="0" err="1" smtClean="0"/>
              <a:t>Tasklet</a:t>
            </a:r>
            <a:r>
              <a:rPr lang="en-US" dirty="0" smtClean="0"/>
              <a:t> is joined for each thread in </a:t>
            </a:r>
            <a:r>
              <a:rPr lang="en-US" dirty="0" smtClean="0"/>
              <a:t>LWT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join function is measured in </a:t>
            </a:r>
            <a:r>
              <a:rPr lang="en-US" dirty="0" smtClean="0"/>
              <a:t>OpenMP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Barrier </a:t>
            </a:r>
            <a:r>
              <a:rPr lang="en-US" dirty="0" err="1" smtClean="0"/>
              <a:t>vs</a:t>
            </a:r>
            <a:r>
              <a:rPr lang="en-US" dirty="0" smtClean="0"/>
              <a:t> Memory status </a:t>
            </a:r>
            <a:r>
              <a:rPr lang="en-US" dirty="0" err="1" smtClean="0"/>
              <a:t>vs</a:t>
            </a:r>
            <a:r>
              <a:rPr lang="en-US" dirty="0" smtClean="0"/>
              <a:t> Work unit </a:t>
            </a:r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7892" y="1013093"/>
            <a:ext cx="1893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Creation step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24575" y="3890857"/>
            <a:ext cx="1698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Joining step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8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-46245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OpenMP </a:t>
            </a:r>
            <a:r>
              <a:rPr lang="en-US" dirty="0" err="1" smtClean="0">
                <a:solidFill>
                  <a:srgbClr val="000090"/>
                </a:solidFill>
              </a:rPr>
              <a:t>microbenchmarks</a:t>
            </a:r>
            <a:r>
              <a:rPr lang="en-US" dirty="0" smtClean="0">
                <a:solidFill>
                  <a:srgbClr val="000090"/>
                </a:solidFill>
              </a:rPr>
              <a:t> I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11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08" y="2737559"/>
            <a:ext cx="5533171" cy="31513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00727" y="1577170"/>
            <a:ext cx="397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One ULT for each Thread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Iterations are divided between </a:t>
            </a:r>
            <a:r>
              <a:rPr lang="en-US" dirty="0" smtClean="0"/>
              <a:t>ULTs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Similar to create + join </a:t>
            </a:r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6972" y="1115505"/>
            <a:ext cx="124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For loop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718" y="1577170"/>
            <a:ext cx="2892138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#pragma </a:t>
            </a:r>
            <a:r>
              <a:rPr lang="en-US" sz="1600" dirty="0" err="1" smtClean="0">
                <a:latin typeface="Consolas"/>
                <a:cs typeface="Consolas"/>
              </a:rPr>
              <a:t>omp</a:t>
            </a:r>
            <a:r>
              <a:rPr lang="en-US" sz="1600" dirty="0" smtClean="0">
                <a:latin typeface="Consolas"/>
                <a:cs typeface="Consolas"/>
              </a:rPr>
              <a:t> parallel for</a:t>
            </a:r>
          </a:p>
          <a:p>
            <a:r>
              <a:rPr lang="en-US" sz="1600" dirty="0" smtClean="0">
                <a:latin typeface="Consolas"/>
                <a:cs typeface="Consolas"/>
              </a:rPr>
              <a:t>for(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=0;i&lt;1000;i++)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code(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);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227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-46245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OpenMP </a:t>
            </a:r>
            <a:r>
              <a:rPr lang="en-US" dirty="0" err="1" smtClean="0">
                <a:solidFill>
                  <a:srgbClr val="000090"/>
                </a:solidFill>
              </a:rPr>
              <a:t>microbenchmarks</a:t>
            </a:r>
            <a:r>
              <a:rPr lang="en-US" dirty="0" smtClean="0">
                <a:solidFill>
                  <a:srgbClr val="000090"/>
                </a:solidFill>
              </a:rPr>
              <a:t> I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11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03" y="3047846"/>
            <a:ext cx="5724932" cy="3260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109" y="1167294"/>
            <a:ext cx="4185160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#pragma </a:t>
            </a:r>
            <a:r>
              <a:rPr lang="en-US" sz="1600" dirty="0" err="1" smtClean="0">
                <a:latin typeface="Consolas"/>
                <a:cs typeface="Consolas"/>
              </a:rPr>
              <a:t>omp</a:t>
            </a:r>
            <a:r>
              <a:rPr lang="en-US" sz="1600" dirty="0" smtClean="0">
                <a:latin typeface="Consolas"/>
                <a:cs typeface="Consolas"/>
              </a:rPr>
              <a:t> parallel for</a:t>
            </a:r>
          </a:p>
          <a:p>
            <a:r>
              <a:rPr lang="en-US" sz="1600" dirty="0" smtClean="0">
                <a:latin typeface="Consolas"/>
                <a:cs typeface="Consolas"/>
              </a:rPr>
              <a:t>for(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=0;i&lt;1000;i++){</a:t>
            </a:r>
          </a:p>
          <a:p>
            <a:r>
              <a:rPr lang="en-US" sz="1600" dirty="0" smtClean="0">
                <a:latin typeface="Consolas"/>
                <a:cs typeface="Consolas"/>
              </a:rPr>
              <a:t>	#</a:t>
            </a:r>
            <a:r>
              <a:rPr lang="en-US" sz="1600" dirty="0">
                <a:latin typeface="Consolas"/>
                <a:cs typeface="Consolas"/>
              </a:rPr>
              <a:t>pragma </a:t>
            </a:r>
            <a:r>
              <a:rPr lang="en-US" sz="1600" dirty="0" err="1">
                <a:latin typeface="Consolas"/>
                <a:cs typeface="Consolas"/>
              </a:rPr>
              <a:t>omp</a:t>
            </a:r>
            <a:r>
              <a:rPr lang="en-US" sz="1600" dirty="0">
                <a:latin typeface="Consolas"/>
                <a:cs typeface="Consolas"/>
              </a:rPr>
              <a:t> parallel </a:t>
            </a:r>
            <a:r>
              <a:rPr lang="en-US" sz="1600" dirty="0" smtClean="0">
                <a:latin typeface="Consolas"/>
                <a:cs typeface="Consolas"/>
              </a:rPr>
              <a:t>for \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			</a:t>
            </a:r>
            <a:r>
              <a:rPr lang="en-US" sz="1600" dirty="0" err="1" smtClean="0">
                <a:latin typeface="Consolas"/>
                <a:cs typeface="Consolas"/>
              </a:rPr>
              <a:t>firstprivate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for(j=</a:t>
            </a:r>
            <a:r>
              <a:rPr lang="en-US" sz="1600" dirty="0">
                <a:latin typeface="Consolas"/>
                <a:cs typeface="Consolas"/>
              </a:rPr>
              <a:t>0</a:t>
            </a:r>
            <a:r>
              <a:rPr lang="en-US" sz="1600" dirty="0" smtClean="0">
                <a:latin typeface="Consolas"/>
                <a:cs typeface="Consolas"/>
              </a:rPr>
              <a:t>;j&lt;</a:t>
            </a:r>
            <a:r>
              <a:rPr lang="en-US" sz="1600" dirty="0">
                <a:latin typeface="Consolas"/>
                <a:cs typeface="Consolas"/>
              </a:rPr>
              <a:t>1000</a:t>
            </a:r>
            <a:r>
              <a:rPr lang="en-US" sz="1600" dirty="0" smtClean="0">
                <a:latin typeface="Consolas"/>
                <a:cs typeface="Consolas"/>
              </a:rPr>
              <a:t>;j+</a:t>
            </a:r>
            <a:r>
              <a:rPr lang="en-US" sz="1600" dirty="0">
                <a:latin typeface="Consolas"/>
                <a:cs typeface="Consolas"/>
              </a:rPr>
              <a:t>+)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code(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 err="1" smtClean="0">
                <a:latin typeface="Consolas"/>
                <a:cs typeface="Consolas"/>
              </a:rPr>
              <a:t>,j</a:t>
            </a:r>
            <a:r>
              <a:rPr lang="en-US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1355" y="751618"/>
            <a:ext cx="217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Nested for loop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7529" y="1185485"/>
            <a:ext cx="3971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Y-axis values are in </a:t>
            </a:r>
            <a:r>
              <a:rPr lang="en-US" dirty="0" smtClean="0"/>
              <a:t>seconds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Converse </a:t>
            </a:r>
            <a:r>
              <a:rPr lang="en-US" dirty="0"/>
              <a:t>Threads needs extra </a:t>
            </a:r>
            <a:r>
              <a:rPr lang="en-US" dirty="0" smtClean="0"/>
              <a:t>scheduler </a:t>
            </a:r>
            <a:r>
              <a:rPr lang="en-US" dirty="0" smtClean="0"/>
              <a:t>calls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OpenMP generates </a:t>
            </a:r>
            <a:r>
              <a:rPr lang="en-US" dirty="0" smtClean="0"/>
              <a:t>oversubscription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7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-46245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Nested parallelism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12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9682" y="773493"/>
            <a:ext cx="5865288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/>
                <a:cs typeface="Consolas"/>
              </a:rPr>
              <a:t>omp_set_num_threads</a:t>
            </a:r>
            <a:r>
              <a:rPr lang="en-US" sz="1600" dirty="0" smtClean="0">
                <a:latin typeface="Consolas"/>
                <a:cs typeface="Consolas"/>
              </a:rPr>
              <a:t>(4);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#pragma </a:t>
            </a:r>
            <a:r>
              <a:rPr lang="en-US" sz="1600" dirty="0" err="1" smtClean="0">
                <a:latin typeface="Consolas"/>
                <a:cs typeface="Consolas"/>
              </a:rPr>
              <a:t>omp</a:t>
            </a:r>
            <a:r>
              <a:rPr lang="en-US" sz="1600" dirty="0" smtClean="0">
                <a:latin typeface="Consolas"/>
                <a:cs typeface="Consolas"/>
              </a:rPr>
              <a:t> parallel for</a:t>
            </a:r>
          </a:p>
          <a:p>
            <a:r>
              <a:rPr lang="en-US" sz="1600" dirty="0" smtClean="0">
                <a:latin typeface="Consolas"/>
                <a:cs typeface="Consolas"/>
              </a:rPr>
              <a:t>for(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=0;i&lt;1000;i++){</a:t>
            </a:r>
          </a:p>
          <a:p>
            <a:r>
              <a:rPr lang="en-US" sz="1600" dirty="0" smtClean="0">
                <a:latin typeface="Consolas"/>
                <a:cs typeface="Consolas"/>
              </a:rPr>
              <a:t>	#</a:t>
            </a:r>
            <a:r>
              <a:rPr lang="en-US" sz="1600" dirty="0">
                <a:latin typeface="Consolas"/>
                <a:cs typeface="Consolas"/>
              </a:rPr>
              <a:t>pragma </a:t>
            </a:r>
            <a:r>
              <a:rPr lang="en-US" sz="1600" dirty="0" err="1">
                <a:latin typeface="Consolas"/>
                <a:cs typeface="Consolas"/>
              </a:rPr>
              <a:t>omp</a:t>
            </a:r>
            <a:r>
              <a:rPr lang="en-US" sz="1600" dirty="0">
                <a:latin typeface="Consolas"/>
                <a:cs typeface="Consolas"/>
              </a:rPr>
              <a:t> parallel </a:t>
            </a:r>
            <a:r>
              <a:rPr lang="en-US" sz="1600" dirty="0" smtClean="0">
                <a:latin typeface="Consolas"/>
                <a:cs typeface="Consolas"/>
              </a:rPr>
              <a:t>for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firstprivate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for(j=</a:t>
            </a:r>
            <a:r>
              <a:rPr lang="en-US" sz="1600" dirty="0">
                <a:latin typeface="Consolas"/>
                <a:cs typeface="Consolas"/>
              </a:rPr>
              <a:t>0</a:t>
            </a:r>
            <a:r>
              <a:rPr lang="en-US" sz="1600" dirty="0" smtClean="0">
                <a:latin typeface="Consolas"/>
                <a:cs typeface="Consolas"/>
              </a:rPr>
              <a:t>;j&lt;</a:t>
            </a:r>
            <a:r>
              <a:rPr lang="en-US" sz="1600" dirty="0">
                <a:latin typeface="Consolas"/>
                <a:cs typeface="Consolas"/>
              </a:rPr>
              <a:t>1000</a:t>
            </a:r>
            <a:r>
              <a:rPr lang="en-US" sz="1600" dirty="0" smtClean="0">
                <a:latin typeface="Consolas"/>
                <a:cs typeface="Consolas"/>
              </a:rPr>
              <a:t>;j+</a:t>
            </a:r>
            <a:r>
              <a:rPr lang="en-US" sz="1600" dirty="0">
                <a:latin typeface="Consolas"/>
                <a:cs typeface="Consolas"/>
              </a:rPr>
              <a:t>+</a:t>
            </a:r>
            <a:r>
              <a:rPr lang="en-US" sz="1600" dirty="0" smtClean="0">
                <a:latin typeface="Consolas"/>
                <a:cs typeface="Consolas"/>
              </a:rPr>
              <a:t>){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code(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 err="1" smtClean="0">
                <a:latin typeface="Consolas"/>
                <a:cs typeface="Consolas"/>
              </a:rPr>
              <a:t>,j</a:t>
            </a:r>
            <a:r>
              <a:rPr lang="en-US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4563686" y="1263764"/>
            <a:ext cx="469365" cy="48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864401" y="1746964"/>
            <a:ext cx="469365" cy="4832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4523589" y="2230164"/>
            <a:ext cx="469365" cy="48320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67060"/>
              </p:ext>
            </p:extLst>
          </p:nvPr>
        </p:nvGraphicFramePr>
        <p:xfrm>
          <a:off x="29754" y="3483040"/>
          <a:ext cx="9074306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172"/>
                <a:gridCol w="2829998"/>
                <a:gridCol w="2719559"/>
                <a:gridCol w="26805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GCC OpenMP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ICC OpenMP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LWT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Creates 4 outer loop 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Creates 4 outer loop 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Creates 4 outer loop ULTs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Creates 3 inner loop</a:t>
                      </a:r>
                      <a:r>
                        <a:rPr lang="en-US" sz="1600" baseline="0" dirty="0" smtClean="0"/>
                        <a:t> threads for each outer loop thread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Checks for idle</a:t>
                      </a:r>
                      <a:r>
                        <a:rPr lang="en-US" sz="1600" baseline="0" dirty="0" smtClean="0"/>
                        <a:t> threads and creates 3 new inner loop  threads if needed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Creates 4 inner loop </a:t>
                      </a:r>
                      <a:r>
                        <a:rPr lang="en-US" sz="1600" baseline="0" dirty="0" smtClean="0"/>
                        <a:t> ULTs for each outer loop ULT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Puts</a:t>
                      </a:r>
                      <a:r>
                        <a:rPr lang="en-US" sz="1600" baseline="0" dirty="0" smtClean="0"/>
                        <a:t> the inner loop threads inside the idle thread pool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Puts</a:t>
                      </a:r>
                      <a:r>
                        <a:rPr lang="en-US" sz="1600" baseline="0" dirty="0" smtClean="0"/>
                        <a:t> the inner loop threads inside the idle thread pool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Joins the 4 inner loop ULTs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OS</a:t>
                      </a:r>
                    </a:p>
                    <a:p>
                      <a:pPr algn="ctr"/>
                      <a:r>
                        <a:rPr lang="en-US" sz="1600" dirty="0" smtClean="0"/>
                        <a:t>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12.004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65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13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9" y="773124"/>
            <a:ext cx="4650846" cy="26488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9" y="3659578"/>
            <a:ext cx="4650846" cy="2648826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0" y="3484500"/>
            <a:ext cx="9217399" cy="14858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2"/>
          <p:cNvSpPr txBox="1">
            <a:spLocks/>
          </p:cNvSpPr>
          <p:nvPr/>
        </p:nvSpPr>
        <p:spPr>
          <a:xfrm>
            <a:off x="456363" y="-46245"/>
            <a:ext cx="8229600" cy="887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90"/>
                </a:solidFill>
              </a:rPr>
              <a:t>OpenMP </a:t>
            </a:r>
            <a:r>
              <a:rPr lang="en-US" dirty="0" err="1" smtClean="0">
                <a:solidFill>
                  <a:srgbClr val="000090"/>
                </a:solidFill>
              </a:rPr>
              <a:t>microbenchmarks</a:t>
            </a:r>
            <a:r>
              <a:rPr lang="en-US" dirty="0" smtClean="0">
                <a:solidFill>
                  <a:srgbClr val="000090"/>
                </a:solidFill>
              </a:rPr>
              <a:t> II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68423" y="3834560"/>
            <a:ext cx="2912977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#pragma </a:t>
            </a:r>
            <a:r>
              <a:rPr lang="en-US" sz="1600" dirty="0" err="1" smtClean="0">
                <a:latin typeface="Consolas"/>
                <a:cs typeface="Consolas"/>
              </a:rPr>
              <a:t>omp</a:t>
            </a:r>
            <a:r>
              <a:rPr lang="en-US" sz="1600" dirty="0" smtClean="0">
                <a:latin typeface="Consolas"/>
                <a:cs typeface="Consolas"/>
              </a:rPr>
              <a:t> parallel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	#</a:t>
            </a:r>
            <a:r>
              <a:rPr lang="en-US" sz="1600" dirty="0">
                <a:latin typeface="Consolas"/>
                <a:cs typeface="Consolas"/>
              </a:rPr>
              <a:t>pragma </a:t>
            </a:r>
            <a:r>
              <a:rPr lang="en-US" sz="1600" dirty="0" err="1" smtClean="0">
                <a:latin typeface="Consolas"/>
                <a:cs typeface="Consolas"/>
              </a:rPr>
              <a:t>omp</a:t>
            </a:r>
            <a:r>
              <a:rPr lang="en-US" sz="1600" dirty="0" smtClean="0">
                <a:latin typeface="Consolas"/>
                <a:cs typeface="Consolas"/>
              </a:rPr>
              <a:t> for</a:t>
            </a:r>
          </a:p>
          <a:p>
            <a:r>
              <a:rPr lang="en-US" sz="1600" dirty="0" smtClean="0">
                <a:latin typeface="Consolas"/>
                <a:cs typeface="Consolas"/>
              </a:rPr>
              <a:t>	for(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=</a:t>
            </a:r>
            <a:r>
              <a:rPr lang="en-US" sz="1600" dirty="0">
                <a:latin typeface="Consolas"/>
                <a:cs typeface="Consolas"/>
              </a:rPr>
              <a:t>0</a:t>
            </a:r>
            <a:r>
              <a:rPr lang="en-US" sz="1600" dirty="0" smtClean="0">
                <a:latin typeface="Consolas"/>
                <a:cs typeface="Consolas"/>
              </a:rPr>
              <a:t>;i&lt;</a:t>
            </a:r>
            <a:r>
              <a:rPr lang="en-US" sz="1600" dirty="0">
                <a:latin typeface="Consolas"/>
                <a:cs typeface="Consolas"/>
              </a:rPr>
              <a:t>1000</a:t>
            </a:r>
            <a:r>
              <a:rPr lang="en-US" sz="1600" dirty="0" smtClean="0">
                <a:latin typeface="Consolas"/>
                <a:cs typeface="Consolas"/>
              </a:rPr>
              <a:t>;i+</a:t>
            </a:r>
            <a:r>
              <a:rPr lang="en-US" sz="1600" dirty="0">
                <a:latin typeface="Consolas"/>
                <a:cs typeface="Consolas"/>
              </a:rPr>
              <a:t>+</a:t>
            </a:r>
            <a:r>
              <a:rPr lang="en-US" sz="1600" dirty="0" smtClean="0">
                <a:latin typeface="Consolas"/>
                <a:cs typeface="Consolas"/>
              </a:rPr>
              <a:t>){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#pragma </a:t>
            </a:r>
            <a:r>
              <a:rPr lang="en-US" sz="1600" dirty="0" err="1" smtClean="0">
                <a:latin typeface="Consolas"/>
                <a:cs typeface="Consolas"/>
              </a:rPr>
              <a:t>omp</a:t>
            </a:r>
            <a:r>
              <a:rPr lang="en-US" sz="1600" dirty="0" smtClean="0">
                <a:latin typeface="Consolas"/>
                <a:cs typeface="Consolas"/>
              </a:rPr>
              <a:t> task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code(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sz="1600" dirty="0">
                <a:latin typeface="Consolas"/>
                <a:cs typeface="Consolas"/>
              </a:rPr>
              <a:t>	}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8423" y="1285544"/>
            <a:ext cx="2912977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#pragma </a:t>
            </a:r>
            <a:r>
              <a:rPr lang="en-US" sz="1600" dirty="0" err="1" smtClean="0">
                <a:latin typeface="Consolas"/>
                <a:cs typeface="Consolas"/>
              </a:rPr>
              <a:t>omp</a:t>
            </a:r>
            <a:r>
              <a:rPr lang="en-US" sz="1600" dirty="0" smtClean="0">
                <a:latin typeface="Consolas"/>
                <a:cs typeface="Consolas"/>
              </a:rPr>
              <a:t> parallel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	#</a:t>
            </a:r>
            <a:r>
              <a:rPr lang="en-US" sz="1600" dirty="0">
                <a:latin typeface="Consolas"/>
                <a:cs typeface="Consolas"/>
              </a:rPr>
              <a:t>pragma </a:t>
            </a:r>
            <a:r>
              <a:rPr lang="en-US" sz="1600" dirty="0" err="1" smtClean="0">
                <a:latin typeface="Consolas"/>
                <a:cs typeface="Consolas"/>
              </a:rPr>
              <a:t>omp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single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for(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=</a:t>
            </a:r>
            <a:r>
              <a:rPr lang="en-US" sz="1600" dirty="0">
                <a:latin typeface="Consolas"/>
                <a:cs typeface="Consolas"/>
              </a:rPr>
              <a:t>0</a:t>
            </a:r>
            <a:r>
              <a:rPr lang="en-US" sz="1600" dirty="0" smtClean="0">
                <a:latin typeface="Consolas"/>
                <a:cs typeface="Consolas"/>
              </a:rPr>
              <a:t>;i&lt;</a:t>
            </a:r>
            <a:r>
              <a:rPr lang="en-US" sz="1600" dirty="0">
                <a:latin typeface="Consolas"/>
                <a:cs typeface="Consolas"/>
              </a:rPr>
              <a:t>1000</a:t>
            </a:r>
            <a:r>
              <a:rPr lang="en-US" sz="1600" dirty="0" smtClean="0">
                <a:latin typeface="Consolas"/>
                <a:cs typeface="Consolas"/>
              </a:rPr>
              <a:t>;i+</a:t>
            </a:r>
            <a:r>
              <a:rPr lang="en-US" sz="1600" dirty="0">
                <a:latin typeface="Consolas"/>
                <a:cs typeface="Consolas"/>
              </a:rPr>
              <a:t>+</a:t>
            </a:r>
            <a:r>
              <a:rPr lang="en-US" sz="1600" dirty="0" smtClean="0">
                <a:latin typeface="Consolas"/>
                <a:cs typeface="Consolas"/>
              </a:rPr>
              <a:t>){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#pragma </a:t>
            </a:r>
            <a:r>
              <a:rPr lang="en-US" sz="1600" dirty="0" err="1" smtClean="0">
                <a:latin typeface="Consolas"/>
                <a:cs typeface="Consolas"/>
              </a:rPr>
              <a:t>omp</a:t>
            </a:r>
            <a:r>
              <a:rPr lang="en-US" sz="1600" dirty="0" smtClean="0">
                <a:latin typeface="Consolas"/>
                <a:cs typeface="Consolas"/>
              </a:rPr>
              <a:t> task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code(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sz="1600" dirty="0">
                <a:latin typeface="Consolas"/>
                <a:cs typeface="Consolas"/>
              </a:rPr>
              <a:t>	}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15199" y="773124"/>
            <a:ext cx="3109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Tasks in a single region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02955" y="5650442"/>
            <a:ext cx="332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Tasks in a parallel region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1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13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9" y="773124"/>
            <a:ext cx="4650846" cy="26488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9" y="3659578"/>
            <a:ext cx="4650846" cy="2648826"/>
          </a:xfrm>
          <a:prstGeom prst="rect">
            <a:avLst/>
          </a:prstGeom>
        </p:spPr>
      </p:pic>
      <p:sp>
        <p:nvSpPr>
          <p:cNvPr id="20" name="Title 2"/>
          <p:cNvSpPr txBox="1">
            <a:spLocks/>
          </p:cNvSpPr>
          <p:nvPr/>
        </p:nvSpPr>
        <p:spPr>
          <a:xfrm>
            <a:off x="456363" y="-46245"/>
            <a:ext cx="8229600" cy="887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90"/>
                </a:solidFill>
              </a:rPr>
              <a:t>OpenMP </a:t>
            </a:r>
            <a:r>
              <a:rPr lang="en-US" dirty="0" err="1" smtClean="0">
                <a:solidFill>
                  <a:srgbClr val="000090"/>
                </a:solidFill>
              </a:rPr>
              <a:t>microbenchmarks</a:t>
            </a:r>
            <a:r>
              <a:rPr lang="en-US" dirty="0" smtClean="0">
                <a:solidFill>
                  <a:srgbClr val="000090"/>
                </a:solidFill>
              </a:rPr>
              <a:t> II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5949" y="1642883"/>
            <a:ext cx="396199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Each OpenMP task is converted to a ULT or </a:t>
            </a:r>
            <a:r>
              <a:rPr lang="en-US" dirty="0" err="1" smtClean="0"/>
              <a:t>Tasklet</a:t>
            </a:r>
            <a:r>
              <a:rPr lang="en-US" dirty="0" smtClean="0"/>
              <a:t> in </a:t>
            </a:r>
            <a:r>
              <a:rPr lang="en-US" dirty="0" smtClean="0"/>
              <a:t>LWT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Tasklets preforms </a:t>
            </a:r>
            <a:r>
              <a:rPr lang="en-US" dirty="0" smtClean="0"/>
              <a:t>better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Dispatch </a:t>
            </a:r>
            <a:r>
              <a:rPr lang="en-US" dirty="0" smtClean="0"/>
              <a:t>effect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Work-sharing </a:t>
            </a:r>
            <a:r>
              <a:rPr lang="en-US" dirty="0" err="1" smtClean="0"/>
              <a:t>vs</a:t>
            </a:r>
            <a:r>
              <a:rPr lang="en-US" dirty="0" smtClean="0"/>
              <a:t> Work-</a:t>
            </a:r>
            <a:r>
              <a:rPr lang="en-US" dirty="0" smtClean="0"/>
              <a:t>stealing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GCC only implements one shared task </a:t>
            </a:r>
            <a:r>
              <a:rPr lang="en-US" dirty="0" smtClean="0"/>
              <a:t>queue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ICC employs one task queue for each thread and uses work-</a:t>
            </a:r>
            <a:r>
              <a:rPr lang="en-US" dirty="0" smtClean="0"/>
              <a:t>stealing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615199" y="773124"/>
            <a:ext cx="3109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Tasks in a single region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02955" y="5650442"/>
            <a:ext cx="332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Tasks in a parallel region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6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Conclusions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15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6364" y="1042639"/>
            <a:ext cx="839151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Lightweight thread solutions can mimic commonly parallel </a:t>
            </a:r>
            <a:r>
              <a:rPr lang="en-US" sz="2800" dirty="0" smtClean="0"/>
              <a:t>codes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They achieve a performance that is, at least, as good as the OpenMP </a:t>
            </a:r>
            <a:r>
              <a:rPr lang="en-US" sz="2800" dirty="0" smtClean="0"/>
              <a:t>runtimes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General purpose libraries perform </a:t>
            </a:r>
            <a:r>
              <a:rPr lang="en-US" sz="2800" dirty="0" smtClean="0"/>
              <a:t>better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Some implementation choices with strong impact have been identified in OpenMP Runtime </a:t>
            </a:r>
            <a:r>
              <a:rPr lang="en-US" sz="2800" dirty="0" smtClean="0"/>
              <a:t>systems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Moreover</a:t>
            </a:r>
            <a:r>
              <a:rPr lang="is-I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934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Current solution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6" name="Rectangle 5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1539875"/>
            <a:ext cx="8229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Pthreads is the standard to exploit the current on-node parallelism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Using pthreads library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Using high-level programing models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8000"/>
                </a:solidFill>
              </a:rPr>
              <a:t>Pros: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8000"/>
                </a:solidFill>
              </a:rPr>
              <a:t>Works well for hardware characteristics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Cons: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Falls from the point of view of software requirements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Context switch and synchronizations are expensive mechanisms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2310681" y="5293013"/>
            <a:ext cx="740908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OS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lang="en-US" sz="1600" kern="0" dirty="0" smtClean="0">
                <a:solidFill>
                  <a:sysClr val="windowText" lastClr="000000"/>
                </a:solidFill>
              </a:rPr>
              <a:t>thread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" name="Agrupar 5"/>
          <p:cNvGrpSpPr/>
          <p:nvPr/>
        </p:nvGrpSpPr>
        <p:grpSpPr>
          <a:xfrm>
            <a:off x="3403274" y="5084630"/>
            <a:ext cx="2329894" cy="893126"/>
            <a:chOff x="3217413" y="2162555"/>
            <a:chExt cx="2329894" cy="893126"/>
          </a:xfrm>
        </p:grpSpPr>
        <p:sp>
          <p:nvSpPr>
            <p:cNvPr id="12" name="Freeform 7"/>
            <p:cNvSpPr/>
            <p:nvPr/>
          </p:nvSpPr>
          <p:spPr>
            <a:xfrm>
              <a:off x="3217413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522958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4" name="Freeform 7"/>
            <p:cNvSpPr/>
            <p:nvPr/>
          </p:nvSpPr>
          <p:spPr>
            <a:xfrm>
              <a:off x="3803807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5" name="Freeform 7"/>
            <p:cNvSpPr/>
            <p:nvPr/>
          </p:nvSpPr>
          <p:spPr>
            <a:xfrm>
              <a:off x="4109352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20" name="Freeform 7"/>
            <p:cNvSpPr/>
            <p:nvPr/>
          </p:nvSpPr>
          <p:spPr>
            <a:xfrm>
              <a:off x="4445052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21" name="Freeform 7"/>
            <p:cNvSpPr/>
            <p:nvPr/>
          </p:nvSpPr>
          <p:spPr>
            <a:xfrm>
              <a:off x="4750597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22" name="Freeform 7"/>
            <p:cNvSpPr/>
            <p:nvPr/>
          </p:nvSpPr>
          <p:spPr>
            <a:xfrm>
              <a:off x="5031446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23" name="Freeform 7"/>
            <p:cNvSpPr/>
            <p:nvPr/>
          </p:nvSpPr>
          <p:spPr>
            <a:xfrm>
              <a:off x="5336991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68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Conclusions II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16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6364" y="149823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sz="2800" dirty="0" err="1" smtClean="0"/>
              <a:t>We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found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that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the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parallel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codes</a:t>
            </a:r>
            <a:r>
              <a:rPr lang="es-ES_tradnl" sz="2800" dirty="0" smtClean="0"/>
              <a:t> can be </a:t>
            </a:r>
            <a:r>
              <a:rPr lang="es-ES_tradnl" sz="2800" dirty="0" err="1" smtClean="0"/>
              <a:t>implemented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with</a:t>
            </a:r>
            <a:r>
              <a:rPr lang="es-ES_tradnl" sz="2800" dirty="0" smtClean="0"/>
              <a:t> a </a:t>
            </a:r>
            <a:r>
              <a:rPr lang="es-ES_tradnl" sz="2800" dirty="0" err="1" smtClean="0"/>
              <a:t>reduced</a:t>
            </a:r>
            <a:r>
              <a:rPr lang="es-ES_tradnl" sz="2800" dirty="0" smtClean="0"/>
              <a:t> set of LWT </a:t>
            </a:r>
            <a:r>
              <a:rPr lang="es-ES_tradnl" sz="2800" dirty="0" err="1" smtClean="0"/>
              <a:t>functions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71713"/>
              </p:ext>
            </p:extLst>
          </p:nvPr>
        </p:nvGraphicFramePr>
        <p:xfrm>
          <a:off x="152110" y="3109270"/>
          <a:ext cx="888129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238"/>
                <a:gridCol w="1840931"/>
                <a:gridCol w="1626868"/>
                <a:gridCol w="1369995"/>
                <a:gridCol w="1469890"/>
                <a:gridCol w="1284368"/>
              </a:tblGrid>
              <a:tr h="5007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Argobots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Massive</a:t>
                      </a:r>
                    </a:p>
                    <a:p>
                      <a:pPr algn="ctr"/>
                      <a:r>
                        <a:rPr lang="en-US" dirty="0" smtClean="0"/>
                        <a:t>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Converse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Initialization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ABT_init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qthread_initialize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myth_init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ConverseInit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ULT creation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ABT_thread_create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qthread_fork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myth_create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CthCreate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 function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Yield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ABT_thread_yield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q</a:t>
                      </a:r>
                      <a:r>
                        <a:rPr lang="en-US" sz="1600" dirty="0" err="1" smtClean="0"/>
                        <a:t>thread_yield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myth_yield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CthYield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Join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ABT_thread_free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qthread_readFF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myth_join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channel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Finalization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ABT_finalize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q</a:t>
                      </a:r>
                      <a:r>
                        <a:rPr lang="en-US" sz="1600" dirty="0" err="1" smtClean="0"/>
                        <a:t>thread_finalize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myth_fini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ConverseExit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1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0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Current Work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17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364" y="975017"/>
            <a:ext cx="8391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Generic Lightweight Thread (GLT) library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1601362" y="1974210"/>
            <a:ext cx="5968888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GLT common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1362" y="2581662"/>
            <a:ext cx="1943052" cy="44178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Qthreads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13990" y="2581662"/>
            <a:ext cx="1943052" cy="441784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MassiveThreads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7198" y="2581662"/>
            <a:ext cx="1943052" cy="441784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Argobots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6363" y="3534264"/>
            <a:ext cx="50577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Common API for LWT </a:t>
            </a:r>
            <a:r>
              <a:rPr lang="en-US" dirty="0" smtClean="0"/>
              <a:t>solutions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parts: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CORE for common </a:t>
            </a:r>
            <a:r>
              <a:rPr lang="en-US" dirty="0" smtClean="0"/>
              <a:t>features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EXTENDED for specific solution </a:t>
            </a:r>
            <a:r>
              <a:rPr lang="en-US" dirty="0" smtClean="0"/>
              <a:t>functions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approaches: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Stand-</a:t>
            </a:r>
            <a:r>
              <a:rPr lang="en-US" dirty="0" smtClean="0"/>
              <a:t>alone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Headers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Scheduling relies on the underlying </a:t>
            </a:r>
            <a:r>
              <a:rPr lang="en-US" dirty="0" smtClean="0"/>
              <a:t>library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types of work-unit support: </a:t>
            </a:r>
            <a:r>
              <a:rPr lang="en-US" dirty="0" err="1" smtClean="0"/>
              <a:t>Tasklet</a:t>
            </a:r>
            <a:r>
              <a:rPr lang="en-US" dirty="0" smtClean="0"/>
              <a:t> and </a:t>
            </a:r>
            <a:r>
              <a:rPr lang="en-US" dirty="0" smtClean="0"/>
              <a:t>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92300" y="4794015"/>
            <a:ext cx="2855582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www.hpca.uji.es</a:t>
            </a:r>
            <a:r>
              <a:rPr lang="en-US" dirty="0" smtClean="0"/>
              <a:t>/GLT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adcastel</a:t>
            </a:r>
            <a:r>
              <a:rPr lang="en-US" dirty="0" smtClean="0"/>
              <a:t>/</a:t>
            </a:r>
            <a:r>
              <a:rPr lang="en-US" dirty="0" err="1" smtClean="0"/>
              <a:t>GLT.git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8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Future Work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18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364" y="1498237"/>
            <a:ext cx="8391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ES_tradnl" sz="2800" dirty="0" err="1" smtClean="0"/>
              <a:t>To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reimplement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some</a:t>
            </a:r>
            <a:r>
              <a:rPr lang="es-ES_tradnl" sz="2800" dirty="0" smtClean="0"/>
              <a:t> pthreads-</a:t>
            </a:r>
            <a:r>
              <a:rPr lang="es-ES_tradnl" sz="2800" dirty="0" err="1" smtClean="0"/>
              <a:t>based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high-level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programming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models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on</a:t>
            </a:r>
            <a:r>
              <a:rPr lang="es-ES_tradnl" sz="2800" dirty="0" smtClean="0"/>
              <a:t> top of </a:t>
            </a:r>
            <a:r>
              <a:rPr lang="es-ES_tradnl" sz="2800" dirty="0" err="1" smtClean="0"/>
              <a:t>that</a:t>
            </a:r>
            <a:r>
              <a:rPr lang="es-ES_tradnl" sz="2800" dirty="0" smtClean="0"/>
              <a:t> API</a:t>
            </a:r>
          </a:p>
          <a:p>
            <a:pPr marL="914400" lvl="1" indent="-457200">
              <a:buFont typeface="Arial"/>
              <a:buChar char="•"/>
            </a:pPr>
            <a:r>
              <a:rPr lang="es-ES_tradnl" sz="2800" dirty="0" smtClean="0"/>
              <a:t>OpenMP</a:t>
            </a:r>
          </a:p>
          <a:p>
            <a:pPr marL="914400" lvl="1" indent="-457200">
              <a:buFont typeface="Arial"/>
              <a:buChar char="•"/>
            </a:pPr>
            <a:r>
              <a:rPr lang="es-ES_tradnl" sz="2800" dirty="0" err="1" smtClean="0"/>
              <a:t>OmpSs</a:t>
            </a:r>
            <a:endParaRPr lang="es-ES_tradnl" sz="2800" dirty="0" smtClean="0"/>
          </a:p>
          <a:p>
            <a:pPr marL="914400" lvl="1" indent="-457200">
              <a:buFont typeface="Arial"/>
              <a:buChar char="•"/>
            </a:pPr>
            <a:r>
              <a:rPr lang="en-US" sz="2800" dirty="0"/>
              <a:t>e</a:t>
            </a:r>
            <a:r>
              <a:rPr lang="is-IS" sz="2800" dirty="0" smtClean="0"/>
              <a:t>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887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5655" y="2560985"/>
            <a:ext cx="8229600" cy="887371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0090"/>
                </a:solidFill>
              </a:rPr>
              <a:t>Thank you!</a:t>
            </a:r>
            <a:endParaRPr lang="en-US" sz="6000" b="1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7069" y="5895049"/>
            <a:ext cx="326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Adrián Castelló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adcastel@uji.es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8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OpenMP </a:t>
            </a:r>
            <a:r>
              <a:rPr lang="en-US" dirty="0" err="1" smtClean="0">
                <a:solidFill>
                  <a:srgbClr val="000090"/>
                </a:solidFill>
              </a:rPr>
              <a:t>microbenchmarks</a:t>
            </a:r>
            <a:r>
              <a:rPr lang="en-US" dirty="0" smtClean="0">
                <a:solidFill>
                  <a:srgbClr val="000090"/>
                </a:solidFill>
              </a:rPr>
              <a:t> III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14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8" y="1997649"/>
            <a:ext cx="5152087" cy="29343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68423" y="1285544"/>
            <a:ext cx="2912977" cy="40318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v</a:t>
            </a:r>
            <a:r>
              <a:rPr lang="en-US" sz="1600" dirty="0" smtClean="0">
                <a:latin typeface="Consolas"/>
                <a:cs typeface="Consolas"/>
              </a:rPr>
              <a:t>oid code(</a:t>
            </a: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){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#</a:t>
            </a:r>
            <a:r>
              <a:rPr lang="en-US" sz="1600" dirty="0">
                <a:latin typeface="Consolas"/>
                <a:cs typeface="Consolas"/>
              </a:rPr>
              <a:t>pragma </a:t>
            </a:r>
            <a:r>
              <a:rPr lang="en-US" sz="1600" dirty="0" err="1">
                <a:latin typeface="Consolas"/>
                <a:cs typeface="Consolas"/>
              </a:rPr>
              <a:t>omp</a:t>
            </a:r>
            <a:r>
              <a:rPr lang="en-US" sz="1600" dirty="0">
                <a:latin typeface="Consolas"/>
                <a:cs typeface="Consolas"/>
              </a:rPr>
              <a:t> task</a:t>
            </a:r>
          </a:p>
          <a:p>
            <a:r>
              <a:rPr lang="en-US" sz="1600" dirty="0" smtClean="0">
                <a:latin typeface="Consolas"/>
                <a:cs typeface="Consolas"/>
              </a:rPr>
              <a:t>	test1();</a:t>
            </a:r>
          </a:p>
          <a:p>
            <a:r>
              <a:rPr lang="en-US" sz="1600" dirty="0" smtClean="0">
                <a:latin typeface="Consolas"/>
                <a:cs typeface="Consolas"/>
              </a:rPr>
              <a:t>	#</a:t>
            </a:r>
            <a:r>
              <a:rPr lang="en-US" sz="1600" dirty="0">
                <a:latin typeface="Consolas"/>
                <a:cs typeface="Consolas"/>
              </a:rPr>
              <a:t>pragma </a:t>
            </a:r>
            <a:r>
              <a:rPr lang="en-US" sz="1600" dirty="0" err="1">
                <a:latin typeface="Consolas"/>
                <a:cs typeface="Consolas"/>
              </a:rPr>
              <a:t>omp</a:t>
            </a:r>
            <a:r>
              <a:rPr lang="en-US" sz="1600" dirty="0">
                <a:latin typeface="Consolas"/>
                <a:cs typeface="Consolas"/>
              </a:rPr>
              <a:t> task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test2(</a:t>
            </a:r>
            <a:r>
              <a:rPr lang="en-US" sz="1600" dirty="0"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#pragma </a:t>
            </a:r>
            <a:r>
              <a:rPr lang="en-US" sz="1600" dirty="0" err="1" smtClean="0">
                <a:latin typeface="Consolas"/>
                <a:cs typeface="Consolas"/>
              </a:rPr>
              <a:t>omp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taskwait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algn="ctr"/>
            <a:r>
              <a:rPr lang="en-US" sz="1600" dirty="0" smtClean="0">
                <a:latin typeface="Consolas"/>
                <a:cs typeface="Consolas"/>
              </a:rPr>
              <a:t>          ...</a:t>
            </a: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#pragma </a:t>
            </a:r>
            <a:r>
              <a:rPr lang="en-US" sz="1600" dirty="0" err="1" smtClean="0">
                <a:latin typeface="Consolas"/>
                <a:cs typeface="Consolas"/>
              </a:rPr>
              <a:t>omp</a:t>
            </a:r>
            <a:r>
              <a:rPr lang="en-US" sz="1600" dirty="0" smtClean="0">
                <a:latin typeface="Consolas"/>
                <a:cs typeface="Consolas"/>
              </a:rPr>
              <a:t> parallel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	#</a:t>
            </a:r>
            <a:r>
              <a:rPr lang="en-US" sz="1600" dirty="0">
                <a:latin typeface="Consolas"/>
                <a:cs typeface="Consolas"/>
              </a:rPr>
              <a:t>pragma </a:t>
            </a:r>
            <a:r>
              <a:rPr lang="en-US" sz="1600" dirty="0" err="1" smtClean="0">
                <a:latin typeface="Consolas"/>
                <a:cs typeface="Consolas"/>
              </a:rPr>
              <a:t>omp</a:t>
            </a:r>
            <a:r>
              <a:rPr lang="en-US" sz="1600" dirty="0" smtClean="0">
                <a:latin typeface="Consolas"/>
                <a:cs typeface="Consolas"/>
              </a:rPr>
              <a:t> single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for(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=</a:t>
            </a:r>
            <a:r>
              <a:rPr lang="en-US" sz="1600" dirty="0">
                <a:latin typeface="Consolas"/>
                <a:cs typeface="Consolas"/>
              </a:rPr>
              <a:t>0</a:t>
            </a:r>
            <a:r>
              <a:rPr lang="en-US" sz="1600" dirty="0" smtClean="0">
                <a:latin typeface="Consolas"/>
                <a:cs typeface="Consolas"/>
              </a:rPr>
              <a:t>;i&lt;200;i+</a:t>
            </a:r>
            <a:r>
              <a:rPr lang="en-US" sz="1600" dirty="0">
                <a:latin typeface="Consolas"/>
                <a:cs typeface="Consolas"/>
              </a:rPr>
              <a:t>+</a:t>
            </a:r>
            <a:r>
              <a:rPr lang="en-US" sz="1600" dirty="0" smtClean="0">
                <a:latin typeface="Consolas"/>
                <a:cs typeface="Consolas"/>
              </a:rPr>
              <a:t>){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#pragma </a:t>
            </a:r>
            <a:r>
              <a:rPr lang="en-US" sz="1600" dirty="0" err="1" smtClean="0">
                <a:latin typeface="Consolas"/>
                <a:cs typeface="Consolas"/>
              </a:rPr>
              <a:t>omp</a:t>
            </a:r>
            <a:r>
              <a:rPr lang="en-US" sz="1600" dirty="0" smtClean="0">
                <a:latin typeface="Consolas"/>
                <a:cs typeface="Consolas"/>
              </a:rPr>
              <a:t> task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code(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sz="1600" dirty="0">
                <a:latin typeface="Consolas"/>
                <a:cs typeface="Consolas"/>
              </a:rPr>
              <a:t>	}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63070" y="1516376"/>
            <a:ext cx="181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Nested tasks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5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436960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Lightweight Thread Libraries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6" name="Elipse 2"/>
          <p:cNvSpPr/>
          <p:nvPr/>
        </p:nvSpPr>
        <p:spPr>
          <a:xfrm>
            <a:off x="3181520" y="1993301"/>
            <a:ext cx="657230" cy="126992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/>
          <p:cNvSpPr txBox="1"/>
          <p:nvPr/>
        </p:nvSpPr>
        <p:spPr>
          <a:xfrm>
            <a:off x="2310681" y="2370938"/>
            <a:ext cx="740908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OS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lang="en-US" sz="1600" kern="0" dirty="0" smtClean="0">
                <a:solidFill>
                  <a:sysClr val="windowText" lastClr="000000"/>
                </a:solidFill>
              </a:rPr>
              <a:t>thread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8" name="Agrupar 21"/>
          <p:cNvGrpSpPr/>
          <p:nvPr/>
        </p:nvGrpSpPr>
        <p:grpSpPr>
          <a:xfrm>
            <a:off x="3403274" y="2162555"/>
            <a:ext cx="2329894" cy="893126"/>
            <a:chOff x="3217413" y="2162555"/>
            <a:chExt cx="2329894" cy="893126"/>
          </a:xfrm>
        </p:grpSpPr>
        <p:sp>
          <p:nvSpPr>
            <p:cNvPr id="29" name="Freeform 28"/>
            <p:cNvSpPr/>
            <p:nvPr/>
          </p:nvSpPr>
          <p:spPr>
            <a:xfrm>
              <a:off x="3217413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0" name="Freeform 7"/>
            <p:cNvSpPr/>
            <p:nvPr/>
          </p:nvSpPr>
          <p:spPr>
            <a:xfrm>
              <a:off x="3522958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1" name="Freeform 7"/>
            <p:cNvSpPr/>
            <p:nvPr/>
          </p:nvSpPr>
          <p:spPr>
            <a:xfrm>
              <a:off x="3803807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2" name="Freeform 7"/>
            <p:cNvSpPr/>
            <p:nvPr/>
          </p:nvSpPr>
          <p:spPr>
            <a:xfrm>
              <a:off x="4109352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3" name="Freeform 7"/>
            <p:cNvSpPr/>
            <p:nvPr/>
          </p:nvSpPr>
          <p:spPr>
            <a:xfrm>
              <a:off x="4445052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4" name="Freeform 7"/>
            <p:cNvSpPr/>
            <p:nvPr/>
          </p:nvSpPr>
          <p:spPr>
            <a:xfrm>
              <a:off x="4750597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5" name="Freeform 7"/>
            <p:cNvSpPr/>
            <p:nvPr/>
          </p:nvSpPr>
          <p:spPr>
            <a:xfrm>
              <a:off x="5031446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6" name="Freeform 7"/>
            <p:cNvSpPr/>
            <p:nvPr/>
          </p:nvSpPr>
          <p:spPr>
            <a:xfrm>
              <a:off x="5336991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sp>
        <p:nvSpPr>
          <p:cNvPr id="37" name="Freeform 7"/>
          <p:cNvSpPr/>
          <p:nvPr/>
        </p:nvSpPr>
        <p:spPr>
          <a:xfrm>
            <a:off x="1891458" y="3144094"/>
            <a:ext cx="210316" cy="893126"/>
          </a:xfrm>
          <a:custGeom>
            <a:avLst/>
            <a:gdLst>
              <a:gd name="connsiteX0" fmla="*/ 450332 w 459339"/>
              <a:gd name="connsiteY0" fmla="*/ 0 h 2558099"/>
              <a:gd name="connsiteX1" fmla="*/ 0 w 459339"/>
              <a:gd name="connsiteY1" fmla="*/ 657540 h 2558099"/>
              <a:gd name="connsiteX2" fmla="*/ 450332 w 459339"/>
              <a:gd name="connsiteY2" fmla="*/ 1297064 h 2558099"/>
              <a:gd name="connsiteX3" fmla="*/ 9006 w 459339"/>
              <a:gd name="connsiteY3" fmla="*/ 1918574 h 2558099"/>
              <a:gd name="connsiteX4" fmla="*/ 459339 w 459339"/>
              <a:gd name="connsiteY4" fmla="*/ 2558099 h 2558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339" h="2558099">
                <a:moveTo>
                  <a:pt x="450332" y="0"/>
                </a:moveTo>
                <a:cubicBezTo>
                  <a:pt x="225166" y="220681"/>
                  <a:pt x="0" y="441363"/>
                  <a:pt x="0" y="657540"/>
                </a:cubicBezTo>
                <a:cubicBezTo>
                  <a:pt x="0" y="873717"/>
                  <a:pt x="448831" y="1086892"/>
                  <a:pt x="450332" y="1297064"/>
                </a:cubicBezTo>
                <a:cubicBezTo>
                  <a:pt x="451833" y="1507236"/>
                  <a:pt x="7505" y="1708402"/>
                  <a:pt x="9006" y="1918574"/>
                </a:cubicBezTo>
                <a:cubicBezTo>
                  <a:pt x="10507" y="2128746"/>
                  <a:pt x="384284" y="2450011"/>
                  <a:pt x="459339" y="2558099"/>
                </a:cubicBezTo>
              </a:path>
            </a:pathLst>
          </a:custGeom>
          <a:noFill/>
          <a:ln w="25400" cap="flat" cmpd="sng" algn="ctr">
            <a:solidFill>
              <a:srgbClr val="C0504D">
                <a:lumMod val="50000"/>
              </a:srgbClr>
            </a:solidFill>
            <a:prstDash val="solid"/>
            <a:tailEnd type="stealth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6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8" name="Rectangle 4"/>
          <p:cNvSpPr/>
          <p:nvPr/>
        </p:nvSpPr>
        <p:spPr>
          <a:xfrm>
            <a:off x="1031192" y="3144094"/>
            <a:ext cx="294514" cy="274299"/>
          </a:xfrm>
          <a:prstGeom prst="rect">
            <a:avLst/>
          </a:prstGeom>
          <a:solidFill>
            <a:srgbClr val="F79646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tIns="0" bIns="0" rtlCol="0" anchor="ctr"/>
          <a:lstStyle/>
          <a:p>
            <a:pPr algn="ctr" defTabSz="914400"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endParaRPr lang="en-US" sz="1200" kern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Rectangle 5"/>
          <p:cNvSpPr/>
          <p:nvPr/>
        </p:nvSpPr>
        <p:spPr>
          <a:xfrm>
            <a:off x="1031192" y="3453507"/>
            <a:ext cx="294514" cy="274299"/>
          </a:xfrm>
          <a:prstGeom prst="rect">
            <a:avLst/>
          </a:prstGeom>
          <a:solidFill>
            <a:srgbClr val="F79646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tIns="0" bIns="0" rtlCol="0" anchor="ctr"/>
          <a:lstStyle/>
          <a:p>
            <a:pPr algn="ctr" defTabSz="914400"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endParaRPr lang="en-US" sz="1200" kern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6"/>
          <p:cNvSpPr/>
          <p:nvPr/>
        </p:nvSpPr>
        <p:spPr>
          <a:xfrm>
            <a:off x="1031192" y="3762921"/>
            <a:ext cx="294514" cy="274299"/>
          </a:xfrm>
          <a:prstGeom prst="rect">
            <a:avLst/>
          </a:prstGeom>
          <a:solidFill>
            <a:srgbClr val="F79646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tIns="0" bIns="0" rtlCol="0" anchor="ctr"/>
          <a:lstStyle/>
          <a:p>
            <a:pPr algn="ctr" defTabSz="914400"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endParaRPr lang="en-US" sz="1200" kern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Right Arrow 9"/>
          <p:cNvSpPr/>
          <p:nvPr/>
        </p:nvSpPr>
        <p:spPr>
          <a:xfrm>
            <a:off x="1444140" y="3465873"/>
            <a:ext cx="423397" cy="309413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Conector recto de flecha 5"/>
          <p:cNvCxnSpPr>
            <a:stCxn id="26" idx="3"/>
          </p:cNvCxnSpPr>
          <p:nvPr/>
        </p:nvCxnSpPr>
        <p:spPr>
          <a:xfrm flipH="1">
            <a:off x="2205523" y="3077250"/>
            <a:ext cx="1072246" cy="38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ángulo 6"/>
          <p:cNvSpPr/>
          <p:nvPr/>
        </p:nvSpPr>
        <p:spPr>
          <a:xfrm>
            <a:off x="1444140" y="4923388"/>
            <a:ext cx="64269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Lightweight thread with low context-switch </a:t>
            </a:r>
            <a:r>
              <a:rPr lang="en-US" sz="2000" dirty="0" smtClean="0"/>
              <a:t>overhead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To better overlap computation and communication/IO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To </a:t>
            </a:r>
            <a:r>
              <a:rPr lang="en-US" sz="2000" dirty="0"/>
              <a:t>exploit fine-grained task </a:t>
            </a:r>
            <a:r>
              <a:rPr lang="en-US" sz="2000" dirty="0" smtClean="0"/>
              <a:t>parallelism</a:t>
            </a:r>
            <a:endParaRPr lang="en-US" sz="2000" dirty="0"/>
          </a:p>
        </p:txBody>
      </p:sp>
      <p:sp>
        <p:nvSpPr>
          <p:cNvPr id="44" name="Rectangle 6"/>
          <p:cNvSpPr/>
          <p:nvPr/>
        </p:nvSpPr>
        <p:spPr>
          <a:xfrm>
            <a:off x="1918768" y="4580814"/>
            <a:ext cx="294514" cy="274299"/>
          </a:xfrm>
          <a:prstGeom prst="rect">
            <a:avLst/>
          </a:prstGeom>
          <a:solidFill>
            <a:srgbClr val="F79646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tIns="0" bIns="0" rtlCol="0" anchor="ctr"/>
          <a:lstStyle/>
          <a:p>
            <a:pPr algn="ctr" defTabSz="914400"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endParaRPr lang="en-US" sz="1200" kern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3637" y="4526814"/>
            <a:ext cx="180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User-level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7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436960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Lightweight Thread Libraries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4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0726" y="1640927"/>
            <a:ext cx="3453528" cy="12984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55515" y="1713100"/>
            <a:ext cx="168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Specific OS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55514" y="2178125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Fibers</a:t>
            </a:r>
          </a:p>
          <a:p>
            <a:r>
              <a:rPr lang="en-US" dirty="0" smtClean="0"/>
              <a:t>Solaris Threads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6871" y="3363318"/>
            <a:ext cx="3296549" cy="121285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84681" y="3516548"/>
            <a:ext cx="19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Specific Hardware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98746" y="388588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Tiny-Threads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756552" y="1571695"/>
            <a:ext cx="3296549" cy="1212859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180292" y="1527603"/>
            <a:ext cx="242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High-level programming model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554044" y="2139508"/>
            <a:ext cx="1806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ConverseThreads</a:t>
            </a:r>
          </a:p>
          <a:p>
            <a:pPr algn="ctr"/>
            <a:r>
              <a:rPr lang="en-US" dirty="0" smtClean="0"/>
              <a:t>Nanos++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677270" y="3018334"/>
            <a:ext cx="3296549" cy="140502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101010" y="3159739"/>
            <a:ext cx="242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Lightweight Thread</a:t>
            </a:r>
          </a:p>
          <a:p>
            <a:pPr algn="ctr"/>
            <a:r>
              <a:rPr lang="en-US" b="1" dirty="0" smtClean="0"/>
              <a:t>abstraction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95491" y="3743106"/>
            <a:ext cx="206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Cilk</a:t>
            </a:r>
            <a:r>
              <a:rPr lang="en-US" dirty="0" smtClean="0"/>
              <a:t>    Go   Intel TBB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953419" y="4817761"/>
            <a:ext cx="3296549" cy="1405029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388678" y="4984439"/>
            <a:ext cx="242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Stackless</a:t>
            </a:r>
            <a:r>
              <a:rPr lang="en-US" b="1" dirty="0" smtClean="0"/>
              <a:t> threads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841148" y="5042996"/>
            <a:ext cx="284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MassiveThreads  Argobots</a:t>
            </a:r>
          </a:p>
          <a:p>
            <a:pPr algn="ctr"/>
            <a:r>
              <a:rPr lang="en-US" dirty="0" smtClean="0"/>
              <a:t>Qthreads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684887" y="4622455"/>
            <a:ext cx="3296549" cy="140502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137170" y="4680385"/>
            <a:ext cx="242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General purpose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993548" y="5195396"/>
            <a:ext cx="284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MassiveThreads  Argobots</a:t>
            </a:r>
          </a:p>
          <a:p>
            <a:pPr algn="ctr"/>
            <a:r>
              <a:rPr lang="en-US" dirty="0" smtClean="0"/>
              <a:t>Qthreads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213004" y="5391783"/>
            <a:ext cx="284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Stackless</a:t>
            </a:r>
            <a:r>
              <a:rPr lang="en-US" dirty="0" smtClean="0"/>
              <a:t> Python</a:t>
            </a:r>
          </a:p>
          <a:p>
            <a:pPr algn="ctr"/>
            <a:r>
              <a:rPr lang="en-US" dirty="0" err="1" smtClean="0"/>
              <a:t>Protothreads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9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436960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Lightweight Thread Libraries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4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0726" y="1640927"/>
            <a:ext cx="3453528" cy="12984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55515" y="1713100"/>
            <a:ext cx="168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Specific OS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55514" y="2178125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Fibers</a:t>
            </a:r>
          </a:p>
          <a:p>
            <a:r>
              <a:rPr lang="en-US" dirty="0" smtClean="0"/>
              <a:t>Solaris Threads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6871" y="3363318"/>
            <a:ext cx="3296549" cy="121285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84681" y="3516548"/>
            <a:ext cx="19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Specific Hardware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98746" y="388588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Tiny-Threads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756552" y="1571695"/>
            <a:ext cx="3296549" cy="1212859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180292" y="1527603"/>
            <a:ext cx="242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High-level programming model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537908" y="2139508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ConverseThreads</a:t>
            </a:r>
          </a:p>
          <a:p>
            <a:pPr algn="ctr"/>
            <a:r>
              <a:rPr lang="en-US" dirty="0" smtClean="0"/>
              <a:t>Nanos++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677270" y="3018334"/>
            <a:ext cx="3296549" cy="140502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101010" y="3159739"/>
            <a:ext cx="242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Lightweight Thread</a:t>
            </a:r>
          </a:p>
          <a:p>
            <a:pPr algn="ctr"/>
            <a:r>
              <a:rPr lang="en-US" b="1" dirty="0" smtClean="0"/>
              <a:t>abstraction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95491" y="3743106"/>
            <a:ext cx="206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Cilk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chemeClr val="bg1"/>
                </a:solidFill>
              </a:rPr>
              <a:t>Go</a:t>
            </a:r>
            <a:r>
              <a:rPr lang="en-US" dirty="0" smtClean="0"/>
              <a:t>   Intel TBB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953419" y="4817761"/>
            <a:ext cx="3296549" cy="1405029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388678" y="4984439"/>
            <a:ext cx="242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Stackless</a:t>
            </a:r>
            <a:r>
              <a:rPr lang="en-US" b="1" dirty="0" smtClean="0"/>
              <a:t> threads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841148" y="5042996"/>
            <a:ext cx="284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MassiveThreads  Argobots</a:t>
            </a:r>
          </a:p>
          <a:p>
            <a:pPr algn="ctr"/>
            <a:r>
              <a:rPr lang="en-US" dirty="0" smtClean="0"/>
              <a:t>Qthreads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684887" y="4622455"/>
            <a:ext cx="3296549" cy="140502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137170" y="4680385"/>
            <a:ext cx="242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General purpose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993548" y="5195396"/>
            <a:ext cx="284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MassiveThreads  Argobots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Qthreads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13004" y="5391783"/>
            <a:ext cx="284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Stackless</a:t>
            </a:r>
            <a:r>
              <a:rPr lang="en-US" dirty="0" smtClean="0"/>
              <a:t> Python</a:t>
            </a:r>
          </a:p>
          <a:p>
            <a:pPr algn="ctr"/>
            <a:r>
              <a:rPr lang="en-US" dirty="0" err="1" smtClean="0"/>
              <a:t>Protothreads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0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Lightweight Thread Libraries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47519"/>
              </p:ext>
            </p:extLst>
          </p:nvPr>
        </p:nvGraphicFramePr>
        <p:xfrm>
          <a:off x="154704" y="1813167"/>
          <a:ext cx="886230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516"/>
                <a:gridCol w="1084579"/>
                <a:gridCol w="1084579"/>
                <a:gridCol w="1141662"/>
                <a:gridCol w="1098850"/>
                <a:gridCol w="1227286"/>
                <a:gridCol w="996836"/>
              </a:tblGrid>
              <a:tr h="576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Argobots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Massive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Converse</a:t>
                      </a:r>
                      <a:r>
                        <a:rPr lang="en-US" baseline="0" dirty="0" smtClean="0"/>
                        <a:t>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Levels of Hierarchy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# of Work Unit Types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Group Control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Global </a:t>
                      </a:r>
                      <a:r>
                        <a:rPr lang="en-US" b="1" baseline="0" dirty="0" smtClean="0"/>
                        <a:t> Queue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Private Queue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Plug-in Scheduler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Stackable Scheduler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Group Scheduler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4704" y="5580941"/>
            <a:ext cx="182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By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5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Lightweight Thread Libraries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30706"/>
              </p:ext>
            </p:extLst>
          </p:nvPr>
        </p:nvGraphicFramePr>
        <p:xfrm>
          <a:off x="154704" y="1813167"/>
          <a:ext cx="886230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516"/>
                <a:gridCol w="1084579"/>
                <a:gridCol w="1084579"/>
                <a:gridCol w="1141662"/>
                <a:gridCol w="1098850"/>
                <a:gridCol w="1227286"/>
                <a:gridCol w="996836"/>
              </a:tblGrid>
              <a:tr h="576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Argobots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Massive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Converse</a:t>
                      </a:r>
                      <a:r>
                        <a:rPr lang="en-US" baseline="0" dirty="0" smtClean="0"/>
                        <a:t>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Levels of Hierarchy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# of Work Unit Types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Group Control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Global </a:t>
                      </a:r>
                      <a:r>
                        <a:rPr lang="en-US" b="1" baseline="0" dirty="0" smtClean="0"/>
                        <a:t> Queue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Private Queue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Plug-in Scheduler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Stackable Scheduler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Group Scheduler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6635" y="2416004"/>
            <a:ext cx="9017012" cy="45558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4704" y="5580941"/>
            <a:ext cx="182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By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6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363" y="174651"/>
            <a:ext cx="8229600" cy="8873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Lightweight Thread Libraries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0965" y="6308404"/>
            <a:ext cx="9258364" cy="549596"/>
            <a:chOff x="-40965" y="6308404"/>
            <a:chExt cx="9258364" cy="549596"/>
          </a:xfrm>
        </p:grpSpPr>
        <p:sp>
          <p:nvSpPr>
            <p:cNvPr id="9" name="Rectangle 8"/>
            <p:cNvSpPr/>
            <p:nvPr/>
          </p:nvSpPr>
          <p:spPr>
            <a:xfrm>
              <a:off x="-40965" y="6403986"/>
              <a:ext cx="9258364" cy="454014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40965" y="6308404"/>
              <a:ext cx="9258364" cy="9558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09" y="643129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A. Castelló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5352" y="64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856" y="6462595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IEEE Cluster 2016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30944"/>
              </p:ext>
            </p:extLst>
          </p:nvPr>
        </p:nvGraphicFramePr>
        <p:xfrm>
          <a:off x="154704" y="1813167"/>
          <a:ext cx="886230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516"/>
                <a:gridCol w="1084579"/>
                <a:gridCol w="1084579"/>
                <a:gridCol w="1141662"/>
                <a:gridCol w="1098850"/>
                <a:gridCol w="1227286"/>
                <a:gridCol w="996836"/>
              </a:tblGrid>
              <a:tr h="576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Argobots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Massive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Converse</a:t>
                      </a:r>
                      <a:r>
                        <a:rPr lang="en-US" baseline="0" dirty="0" smtClean="0"/>
                        <a:t>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Levels of Hierarchy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# of Work Unit Types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Group Control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Global </a:t>
                      </a:r>
                      <a:r>
                        <a:rPr lang="en-US" b="1" baseline="0" dirty="0" smtClean="0"/>
                        <a:t> Queue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Private Queue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Plug-in Scheduler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Stackable Scheduler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29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Group Scheduler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6635" y="2774960"/>
            <a:ext cx="9017012" cy="45558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4704" y="5580941"/>
            <a:ext cx="182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By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8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Castel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ACastello.thmx</Template>
  <TotalTime>1540</TotalTime>
  <Words>2370</Words>
  <Application>Microsoft Macintosh PowerPoint</Application>
  <PresentationFormat>On-screen Show (4:3)</PresentationFormat>
  <Paragraphs>1227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ACastello</vt:lpstr>
      <vt:lpstr>A Review of Lightweight Thread Approaches  for High Performance Computing</vt:lpstr>
      <vt:lpstr>Motivation</vt:lpstr>
      <vt:lpstr>Current solution</vt:lpstr>
      <vt:lpstr>Lightweight Thread Libraries</vt:lpstr>
      <vt:lpstr>Lightweight Thread Libraries</vt:lpstr>
      <vt:lpstr>Lightweight Thread Libraries</vt:lpstr>
      <vt:lpstr>Lightweight Thread Libraries</vt:lpstr>
      <vt:lpstr>Lightweight Thread Libraries</vt:lpstr>
      <vt:lpstr>Lightweight Thread Libraries</vt:lpstr>
      <vt:lpstr>Lightweight Thread Libraries</vt:lpstr>
      <vt:lpstr>Lightweight Thread Libraries</vt:lpstr>
      <vt:lpstr>Why are not these libraries used?</vt:lpstr>
      <vt:lpstr>Why are not these libraries used?</vt:lpstr>
      <vt:lpstr>Our Target</vt:lpstr>
      <vt:lpstr>LWT Programming Model</vt:lpstr>
      <vt:lpstr>LWT Programming Model</vt:lpstr>
      <vt:lpstr>LWT Programming Model II</vt:lpstr>
      <vt:lpstr>LWT Programming Model II</vt:lpstr>
      <vt:lpstr>LWT Programming Model II</vt:lpstr>
      <vt:lpstr>LWT Programming Model II</vt:lpstr>
      <vt:lpstr>LWT Programming Model II</vt:lpstr>
      <vt:lpstr>LWT Programming Model II</vt:lpstr>
      <vt:lpstr>Basic Functionality</vt:lpstr>
      <vt:lpstr>OpenMP microbenchmarks I</vt:lpstr>
      <vt:lpstr>OpenMP microbenchmarks I</vt:lpstr>
      <vt:lpstr>Nested parallelism</vt:lpstr>
      <vt:lpstr>PowerPoint Presentation</vt:lpstr>
      <vt:lpstr>PowerPoint Presentation</vt:lpstr>
      <vt:lpstr>Conclusions</vt:lpstr>
      <vt:lpstr>Conclusions II</vt:lpstr>
      <vt:lpstr>Current Work</vt:lpstr>
      <vt:lpstr>Future Work</vt:lpstr>
      <vt:lpstr>Thank you!</vt:lpstr>
      <vt:lpstr>OpenMP microbenchmarks III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Adrián Castelló Gimeno</dc:creator>
  <cp:lastModifiedBy>Adrián Castelló Gimeno</cp:lastModifiedBy>
  <cp:revision>100</cp:revision>
  <dcterms:created xsi:type="dcterms:W3CDTF">2016-04-25T08:10:11Z</dcterms:created>
  <dcterms:modified xsi:type="dcterms:W3CDTF">2016-09-15T02:33:20Z</dcterms:modified>
</cp:coreProperties>
</file>