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59" r:id="rId14"/>
    <p:sldId id="268" r:id="rId15"/>
    <p:sldId id="270" r:id="rId16"/>
    <p:sldId id="271" r:id="rId17"/>
    <p:sldId id="280" r:id="rId18"/>
    <p:sldId id="273" r:id="rId19"/>
    <p:sldId id="281" r:id="rId20"/>
    <p:sldId id="274" r:id="rId21"/>
    <p:sldId id="282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g\My%20Documents\docs\results\elemental\excel_present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g\My%20Documents\docs\results\elemental\excel_present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g\My%20Documents\docs\results\elemental\excel_presenta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g\My%20Documents\docs\results\elemental\excel_presenta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g\My%20Documents\docs\results\elemental\excel_presenta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g\My%20Documents\docs\results\elemental\excel_presenta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g\My%20Documents\docs\results\elemental\excel_present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Sheet1!$B$2</c:f>
              <c:strCache>
                <c:ptCount val="1"/>
                <c:pt idx="0">
                  <c:v>ORIG</c:v>
                </c:pt>
              </c:strCache>
            </c:strRef>
          </c:tx>
          <c:cat>
            <c:strRef>
              <c:f>Sheet1!$A$3:$A$10</c:f>
              <c:strCache>
                <c:ptCount val="8"/>
                <c:pt idx="0">
                  <c:v>2k-8k(16)</c:v>
                </c:pt>
                <c:pt idx="1">
                  <c:v>1k-8k(64)</c:v>
                </c:pt>
                <c:pt idx="2">
                  <c:v>512-8k(256)</c:v>
                </c:pt>
                <c:pt idx="3">
                  <c:v>512-16k(1024)</c:v>
                </c:pt>
                <c:pt idx="4">
                  <c:v>256-8k(1024)</c:v>
                </c:pt>
                <c:pt idx="5">
                  <c:v>128-8k(4096)</c:v>
                </c:pt>
                <c:pt idx="6">
                  <c:v>64-8k(16384)</c:v>
                </c:pt>
                <c:pt idx="7">
                  <c:v>32-8k(65536)</c:v>
                </c:pt>
              </c:strCache>
            </c:strRef>
          </c:cat>
          <c:val>
            <c:numRef>
              <c:f>Sheet1!$B$3:$B$10</c:f>
              <c:numCache>
                <c:formatCode>General</c:formatCode>
                <c:ptCount val="8"/>
                <c:pt idx="0">
                  <c:v>71.379003999999981</c:v>
                </c:pt>
                <c:pt idx="1">
                  <c:v>10.249227999999997</c:v>
                </c:pt>
                <c:pt idx="2">
                  <c:v>21.243581999999989</c:v>
                </c:pt>
                <c:pt idx="3">
                  <c:v>19.922001000000002</c:v>
                </c:pt>
                <c:pt idx="4">
                  <c:v>17.423870999999988</c:v>
                </c:pt>
                <c:pt idx="5">
                  <c:v>40.016228999999996</c:v>
                </c:pt>
                <c:pt idx="6">
                  <c:v>409.68829299999999</c:v>
                </c:pt>
                <c:pt idx="7">
                  <c:v>10770.485348999999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ORIG-NBX</c:v>
                </c:pt>
              </c:strCache>
            </c:strRef>
          </c:tx>
          <c:cat>
            <c:strRef>
              <c:f>Sheet1!$A$3:$A$10</c:f>
              <c:strCache>
                <c:ptCount val="8"/>
                <c:pt idx="0">
                  <c:v>2k-8k(16)</c:v>
                </c:pt>
                <c:pt idx="1">
                  <c:v>1k-8k(64)</c:v>
                </c:pt>
                <c:pt idx="2">
                  <c:v>512-8k(256)</c:v>
                </c:pt>
                <c:pt idx="3">
                  <c:v>512-16k(1024)</c:v>
                </c:pt>
                <c:pt idx="4">
                  <c:v>256-8k(1024)</c:v>
                </c:pt>
                <c:pt idx="5">
                  <c:v>128-8k(4096)</c:v>
                </c:pt>
                <c:pt idx="6">
                  <c:v>64-8k(16384)</c:v>
                </c:pt>
                <c:pt idx="7">
                  <c:v>32-8k(65536)</c:v>
                </c:pt>
              </c:strCache>
            </c:strRef>
          </c:cat>
          <c:val>
            <c:numRef>
              <c:f>Sheet1!$C$3:$C$10</c:f>
              <c:numCache>
                <c:formatCode>General</c:formatCode>
                <c:ptCount val="8"/>
                <c:pt idx="0">
                  <c:v>14.433102</c:v>
                </c:pt>
                <c:pt idx="1">
                  <c:v>8.2577340000000028</c:v>
                </c:pt>
                <c:pt idx="2">
                  <c:v>4.0160450000000001</c:v>
                </c:pt>
                <c:pt idx="3">
                  <c:v>7.1421589999999959</c:v>
                </c:pt>
                <c:pt idx="4">
                  <c:v>2.2907449999999998</c:v>
                </c:pt>
                <c:pt idx="5">
                  <c:v>2.5129649999999977</c:v>
                </c:pt>
                <c:pt idx="6">
                  <c:v>9.5845219999999998</c:v>
                </c:pt>
                <c:pt idx="7">
                  <c:v>43.788923000000011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RMA</c:v>
                </c:pt>
              </c:strCache>
            </c:strRef>
          </c:tx>
          <c:cat>
            <c:strRef>
              <c:f>Sheet1!$A$3:$A$10</c:f>
              <c:strCache>
                <c:ptCount val="8"/>
                <c:pt idx="0">
                  <c:v>2k-8k(16)</c:v>
                </c:pt>
                <c:pt idx="1">
                  <c:v>1k-8k(64)</c:v>
                </c:pt>
                <c:pt idx="2">
                  <c:v>512-8k(256)</c:v>
                </c:pt>
                <c:pt idx="3">
                  <c:v>512-16k(1024)</c:v>
                </c:pt>
                <c:pt idx="4">
                  <c:v>256-8k(1024)</c:v>
                </c:pt>
                <c:pt idx="5">
                  <c:v>128-8k(4096)</c:v>
                </c:pt>
                <c:pt idx="6">
                  <c:v>64-8k(16384)</c:v>
                </c:pt>
                <c:pt idx="7">
                  <c:v>32-8k(65536)</c:v>
                </c:pt>
              </c:strCache>
            </c:strRef>
          </c:cat>
          <c:val>
            <c:numRef>
              <c:f>Sheet1!$D$3:$D$10</c:f>
              <c:numCache>
                <c:formatCode>General</c:formatCode>
                <c:ptCount val="8"/>
                <c:pt idx="0">
                  <c:v>18.233245999999987</c:v>
                </c:pt>
                <c:pt idx="1">
                  <c:v>12.519928999999999</c:v>
                </c:pt>
                <c:pt idx="2">
                  <c:v>15.901626</c:v>
                </c:pt>
                <c:pt idx="3">
                  <c:v>63.120191000000013</c:v>
                </c:pt>
                <c:pt idx="4">
                  <c:v>26.662711999999981</c:v>
                </c:pt>
                <c:pt idx="5">
                  <c:v>47.738031000000042</c:v>
                </c:pt>
                <c:pt idx="6">
                  <c:v>108.65885699999993</c:v>
                </c:pt>
                <c:pt idx="7">
                  <c:v>239.38658000000001</c:v>
                </c:pt>
              </c:numCache>
            </c:numRef>
          </c:val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RMAB</c:v>
                </c:pt>
              </c:strCache>
            </c:strRef>
          </c:tx>
          <c:cat>
            <c:strRef>
              <c:f>Sheet1!$A$3:$A$10</c:f>
              <c:strCache>
                <c:ptCount val="8"/>
                <c:pt idx="0">
                  <c:v>2k-8k(16)</c:v>
                </c:pt>
                <c:pt idx="1">
                  <c:v>1k-8k(64)</c:v>
                </c:pt>
                <c:pt idx="2">
                  <c:v>512-8k(256)</c:v>
                </c:pt>
                <c:pt idx="3">
                  <c:v>512-16k(1024)</c:v>
                </c:pt>
                <c:pt idx="4">
                  <c:v>256-8k(1024)</c:v>
                </c:pt>
                <c:pt idx="5">
                  <c:v>128-8k(4096)</c:v>
                </c:pt>
                <c:pt idx="6">
                  <c:v>64-8k(16384)</c:v>
                </c:pt>
                <c:pt idx="7">
                  <c:v>32-8k(65536)</c:v>
                </c:pt>
              </c:strCache>
            </c:strRef>
          </c:cat>
          <c:val>
            <c:numRef>
              <c:f>Sheet1!$E$3:$E$10</c:f>
              <c:numCache>
                <c:formatCode>General</c:formatCode>
                <c:ptCount val="8"/>
                <c:pt idx="0">
                  <c:v>15.884942000000002</c:v>
                </c:pt>
                <c:pt idx="1">
                  <c:v>10.769439000000009</c:v>
                </c:pt>
                <c:pt idx="2">
                  <c:v>6.4018370000000004</c:v>
                </c:pt>
                <c:pt idx="3">
                  <c:v>12.414127999999998</c:v>
                </c:pt>
                <c:pt idx="4">
                  <c:v>5.0130129999999955</c:v>
                </c:pt>
                <c:pt idx="5">
                  <c:v>5.7425259999999954</c:v>
                </c:pt>
                <c:pt idx="6">
                  <c:v>8.2382759999999919</c:v>
                </c:pt>
                <c:pt idx="7">
                  <c:v>31.761581</c:v>
                </c:pt>
              </c:numCache>
            </c:numRef>
          </c:val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RMA-CSP</c:v>
                </c:pt>
              </c:strCache>
            </c:strRef>
          </c:tx>
          <c:cat>
            <c:strRef>
              <c:f>Sheet1!$A$3:$A$10</c:f>
              <c:strCache>
                <c:ptCount val="8"/>
                <c:pt idx="0">
                  <c:v>2k-8k(16)</c:v>
                </c:pt>
                <c:pt idx="1">
                  <c:v>1k-8k(64)</c:v>
                </c:pt>
                <c:pt idx="2">
                  <c:v>512-8k(256)</c:v>
                </c:pt>
                <c:pt idx="3">
                  <c:v>512-16k(1024)</c:v>
                </c:pt>
                <c:pt idx="4">
                  <c:v>256-8k(1024)</c:v>
                </c:pt>
                <c:pt idx="5">
                  <c:v>128-8k(4096)</c:v>
                </c:pt>
                <c:pt idx="6">
                  <c:v>64-8k(16384)</c:v>
                </c:pt>
                <c:pt idx="7">
                  <c:v>32-8k(65536)</c:v>
                </c:pt>
              </c:strCache>
            </c:strRef>
          </c:cat>
          <c:val>
            <c:numRef>
              <c:f>Sheet1!$F$3:$F$10</c:f>
              <c:numCache>
                <c:formatCode>General</c:formatCode>
                <c:ptCount val="8"/>
                <c:pt idx="0">
                  <c:v>18.621356000000016</c:v>
                </c:pt>
                <c:pt idx="1">
                  <c:v>10.63259</c:v>
                </c:pt>
                <c:pt idx="2">
                  <c:v>9.9105340000000091</c:v>
                </c:pt>
                <c:pt idx="3">
                  <c:v>15.505463000000002</c:v>
                </c:pt>
                <c:pt idx="4">
                  <c:v>10.48340500000001</c:v>
                </c:pt>
                <c:pt idx="5">
                  <c:v>9.8244240000000005</c:v>
                </c:pt>
                <c:pt idx="6">
                  <c:v>10.199686000000009</c:v>
                </c:pt>
                <c:pt idx="7">
                  <c:v>14.168578999999999</c:v>
                </c:pt>
              </c:numCache>
            </c:numRef>
          </c:val>
        </c:ser>
        <c:ser>
          <c:idx val="5"/>
          <c:order val="5"/>
          <c:tx>
            <c:strRef>
              <c:f>Sheet1!$G$2</c:f>
              <c:strCache>
                <c:ptCount val="1"/>
                <c:pt idx="0">
                  <c:v>RMAB-CSP</c:v>
                </c:pt>
              </c:strCache>
            </c:strRef>
          </c:tx>
          <c:cat>
            <c:strRef>
              <c:f>Sheet1!$A$3:$A$10</c:f>
              <c:strCache>
                <c:ptCount val="8"/>
                <c:pt idx="0">
                  <c:v>2k-8k(16)</c:v>
                </c:pt>
                <c:pt idx="1">
                  <c:v>1k-8k(64)</c:v>
                </c:pt>
                <c:pt idx="2">
                  <c:v>512-8k(256)</c:v>
                </c:pt>
                <c:pt idx="3">
                  <c:v>512-16k(1024)</c:v>
                </c:pt>
                <c:pt idx="4">
                  <c:v>256-8k(1024)</c:v>
                </c:pt>
                <c:pt idx="5">
                  <c:v>128-8k(4096)</c:v>
                </c:pt>
                <c:pt idx="6">
                  <c:v>64-8k(16384)</c:v>
                </c:pt>
                <c:pt idx="7">
                  <c:v>32-8k(65536)</c:v>
                </c:pt>
              </c:strCache>
            </c:strRef>
          </c:cat>
          <c:val>
            <c:numRef>
              <c:f>Sheet1!$G$3:$G$10</c:f>
              <c:numCache>
                <c:formatCode>General</c:formatCode>
                <c:ptCount val="8"/>
                <c:pt idx="0">
                  <c:v>10.434200999999998</c:v>
                </c:pt>
                <c:pt idx="1">
                  <c:v>5.9515500000000001</c:v>
                </c:pt>
                <c:pt idx="2">
                  <c:v>4.467403</c:v>
                </c:pt>
                <c:pt idx="3">
                  <c:v>11.716857999999998</c:v>
                </c:pt>
                <c:pt idx="4">
                  <c:v>3.9108589999999959</c:v>
                </c:pt>
                <c:pt idx="5">
                  <c:v>3.0123149999999987</c:v>
                </c:pt>
                <c:pt idx="6">
                  <c:v>3.2983940000000023</c:v>
                </c:pt>
                <c:pt idx="7">
                  <c:v>7.871855</c:v>
                </c:pt>
              </c:numCache>
            </c:numRef>
          </c:val>
        </c:ser>
        <c:axId val="41294080"/>
        <c:axId val="41304448"/>
      </c:barChart>
      <c:catAx>
        <c:axId val="412940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Matrix-DistMatrix dimensions (Number of tasks)</a:t>
                </a:r>
              </a:p>
            </c:rich>
          </c:tx>
          <c:layout/>
        </c:title>
        <c:tickLblPos val="nextTo"/>
        <c:crossAx val="41304448"/>
        <c:crosses val="autoZero"/>
        <c:auto val="1"/>
        <c:lblAlgn val="ctr"/>
        <c:lblOffset val="100"/>
      </c:catAx>
      <c:valAx>
        <c:axId val="41304448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(s)</a:t>
                </a:r>
              </a:p>
            </c:rich>
          </c:tx>
          <c:layout/>
        </c:title>
        <c:numFmt formatCode="General" sourceLinked="1"/>
        <c:tickLblPos val="nextTo"/>
        <c:crossAx val="412940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128 processes (n=16:ppn=12)</a:t>
            </a:r>
          </a:p>
        </c:rich>
      </c:tx>
      <c:layout>
        <c:manualLayout>
          <c:xMode val="edge"/>
          <c:yMode val="edge"/>
          <c:x val="0.27265529308836395"/>
          <c:y val="3.0303030303030311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Sheet1!$B$12</c:f>
              <c:strCache>
                <c:ptCount val="1"/>
                <c:pt idx="0">
                  <c:v>EL::DA</c:v>
                </c:pt>
              </c:strCache>
            </c:strRef>
          </c:tx>
          <c:cat>
            <c:strRef>
              <c:f>Sheet1!$A$13:$A$20</c:f>
              <c:strCache>
                <c:ptCount val="8"/>
                <c:pt idx="0">
                  <c:v>8192-NN</c:v>
                </c:pt>
                <c:pt idx="1">
                  <c:v>8192-TN</c:v>
                </c:pt>
                <c:pt idx="2">
                  <c:v>8192-NT</c:v>
                </c:pt>
                <c:pt idx="3">
                  <c:v>8192-TT</c:v>
                </c:pt>
                <c:pt idx="4">
                  <c:v>16384-NN</c:v>
                </c:pt>
                <c:pt idx="5">
                  <c:v>16384-TN</c:v>
                </c:pt>
                <c:pt idx="6">
                  <c:v>16384-NT</c:v>
                </c:pt>
                <c:pt idx="7">
                  <c:v>16384-TT</c:v>
                </c:pt>
              </c:strCache>
            </c:strRef>
          </c:cat>
          <c:val>
            <c:numRef>
              <c:f>Sheet1!$B$13:$B$20</c:f>
              <c:numCache>
                <c:formatCode>General</c:formatCode>
                <c:ptCount val="8"/>
                <c:pt idx="0">
                  <c:v>22027.7</c:v>
                </c:pt>
                <c:pt idx="1">
                  <c:v>17195.3</c:v>
                </c:pt>
                <c:pt idx="2">
                  <c:v>22064.3</c:v>
                </c:pt>
                <c:pt idx="3">
                  <c:v>19005.8</c:v>
                </c:pt>
                <c:pt idx="4">
                  <c:v>28335.8</c:v>
                </c:pt>
                <c:pt idx="5">
                  <c:v>27386.400000000001</c:v>
                </c:pt>
                <c:pt idx="6">
                  <c:v>28430.400000000001</c:v>
                </c:pt>
                <c:pt idx="7">
                  <c:v>25952.6</c:v>
                </c:pt>
              </c:numCache>
            </c:numRef>
          </c:val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GA</c:v>
                </c:pt>
              </c:strCache>
            </c:strRef>
          </c:tx>
          <c:cat>
            <c:strRef>
              <c:f>Sheet1!$A$13:$A$20</c:f>
              <c:strCache>
                <c:ptCount val="8"/>
                <c:pt idx="0">
                  <c:v>8192-NN</c:v>
                </c:pt>
                <c:pt idx="1">
                  <c:v>8192-TN</c:v>
                </c:pt>
                <c:pt idx="2">
                  <c:v>8192-NT</c:v>
                </c:pt>
                <c:pt idx="3">
                  <c:v>8192-TT</c:v>
                </c:pt>
                <c:pt idx="4">
                  <c:v>16384-NN</c:v>
                </c:pt>
                <c:pt idx="5">
                  <c:v>16384-TN</c:v>
                </c:pt>
                <c:pt idx="6">
                  <c:v>16384-NT</c:v>
                </c:pt>
                <c:pt idx="7">
                  <c:v>16384-TT</c:v>
                </c:pt>
              </c:strCache>
            </c:strRef>
          </c:cat>
          <c:val>
            <c:numRef>
              <c:f>Sheet1!$C$13:$C$20</c:f>
              <c:numCache>
                <c:formatCode>General</c:formatCode>
                <c:ptCount val="8"/>
                <c:pt idx="0">
                  <c:v>14041.6</c:v>
                </c:pt>
                <c:pt idx="1">
                  <c:v>9754.4</c:v>
                </c:pt>
                <c:pt idx="2">
                  <c:v>13732.1</c:v>
                </c:pt>
                <c:pt idx="3">
                  <c:v>15871.1</c:v>
                </c:pt>
                <c:pt idx="4">
                  <c:v>23272.9</c:v>
                </c:pt>
                <c:pt idx="5">
                  <c:v>17835.7</c:v>
                </c:pt>
                <c:pt idx="6">
                  <c:v>20296.599999999984</c:v>
                </c:pt>
                <c:pt idx="7">
                  <c:v>20069.3</c:v>
                </c:pt>
              </c:numCache>
            </c:numRef>
          </c:val>
        </c:ser>
        <c:axId val="71296896"/>
        <c:axId val="71298432"/>
      </c:barChart>
      <c:catAx>
        <c:axId val="71296896"/>
        <c:scaling>
          <c:orientation val="minMax"/>
        </c:scaling>
        <c:axPos val="b"/>
        <c:tickLblPos val="nextTo"/>
        <c:crossAx val="71298432"/>
        <c:crosses val="autoZero"/>
        <c:auto val="1"/>
        <c:lblAlgn val="ctr"/>
        <c:lblOffset val="100"/>
      </c:catAx>
      <c:valAx>
        <c:axId val="712984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MFlops/process</a:t>
                </a:r>
              </a:p>
            </c:rich>
          </c:tx>
          <c:layout/>
        </c:title>
        <c:numFmt formatCode="General" sourceLinked="1"/>
        <c:tickLblPos val="nextTo"/>
        <c:crossAx val="71296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7.3346456692913453E-3"/>
          <c:y val="4.4539224263633803E-3"/>
          <c:w val="0.23433202099737541"/>
          <c:h val="0.16743438320210002"/>
        </c:manualLayout>
      </c:layout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256 processes (n=16:ppn=20)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Sheet1!$F$12</c:f>
              <c:strCache>
                <c:ptCount val="1"/>
                <c:pt idx="0">
                  <c:v>EL::DA</c:v>
                </c:pt>
              </c:strCache>
            </c:strRef>
          </c:tx>
          <c:cat>
            <c:strRef>
              <c:f>Sheet1!$E$13:$E$20</c:f>
              <c:strCache>
                <c:ptCount val="8"/>
                <c:pt idx="0">
                  <c:v>8192-NN</c:v>
                </c:pt>
                <c:pt idx="1">
                  <c:v>8192-TN</c:v>
                </c:pt>
                <c:pt idx="2">
                  <c:v>8192-NT</c:v>
                </c:pt>
                <c:pt idx="3">
                  <c:v>8192-TT</c:v>
                </c:pt>
                <c:pt idx="4">
                  <c:v>16384-NN</c:v>
                </c:pt>
                <c:pt idx="5">
                  <c:v>16384-TN</c:v>
                </c:pt>
                <c:pt idx="6">
                  <c:v>16384-NT</c:v>
                </c:pt>
                <c:pt idx="7">
                  <c:v>16384-TT</c:v>
                </c:pt>
              </c:strCache>
            </c:strRef>
          </c:cat>
          <c:val>
            <c:numRef>
              <c:f>Sheet1!$F$13:$F$20</c:f>
              <c:numCache>
                <c:formatCode>General</c:formatCode>
                <c:ptCount val="8"/>
                <c:pt idx="0">
                  <c:v>13901.2</c:v>
                </c:pt>
                <c:pt idx="1">
                  <c:v>13372.1</c:v>
                </c:pt>
                <c:pt idx="2">
                  <c:v>13366.6</c:v>
                </c:pt>
                <c:pt idx="3">
                  <c:v>11926.1</c:v>
                </c:pt>
                <c:pt idx="4">
                  <c:v>19698.400000000001</c:v>
                </c:pt>
                <c:pt idx="5">
                  <c:v>18993.3</c:v>
                </c:pt>
                <c:pt idx="6">
                  <c:v>18388.3</c:v>
                </c:pt>
                <c:pt idx="7">
                  <c:v>18655.7</c:v>
                </c:pt>
              </c:numCache>
            </c:numRef>
          </c:val>
        </c:ser>
        <c:ser>
          <c:idx val="1"/>
          <c:order val="1"/>
          <c:tx>
            <c:strRef>
              <c:f>Sheet1!$G$12</c:f>
              <c:strCache>
                <c:ptCount val="1"/>
                <c:pt idx="0">
                  <c:v>GA</c:v>
                </c:pt>
              </c:strCache>
            </c:strRef>
          </c:tx>
          <c:cat>
            <c:strRef>
              <c:f>Sheet1!$E$13:$E$20</c:f>
              <c:strCache>
                <c:ptCount val="8"/>
                <c:pt idx="0">
                  <c:v>8192-NN</c:v>
                </c:pt>
                <c:pt idx="1">
                  <c:v>8192-TN</c:v>
                </c:pt>
                <c:pt idx="2">
                  <c:v>8192-NT</c:v>
                </c:pt>
                <c:pt idx="3">
                  <c:v>8192-TT</c:v>
                </c:pt>
                <c:pt idx="4">
                  <c:v>16384-NN</c:v>
                </c:pt>
                <c:pt idx="5">
                  <c:v>16384-TN</c:v>
                </c:pt>
                <c:pt idx="6">
                  <c:v>16384-NT</c:v>
                </c:pt>
                <c:pt idx="7">
                  <c:v>16384-TT</c:v>
                </c:pt>
              </c:strCache>
            </c:strRef>
          </c:cat>
          <c:val>
            <c:numRef>
              <c:f>Sheet1!$G$13:$G$20</c:f>
              <c:numCache>
                <c:formatCode>General</c:formatCode>
                <c:ptCount val="8"/>
                <c:pt idx="0">
                  <c:v>8984.6</c:v>
                </c:pt>
                <c:pt idx="1">
                  <c:v>5757.4</c:v>
                </c:pt>
                <c:pt idx="2">
                  <c:v>11171.5</c:v>
                </c:pt>
                <c:pt idx="3">
                  <c:v>8539</c:v>
                </c:pt>
                <c:pt idx="4">
                  <c:v>11961.3</c:v>
                </c:pt>
                <c:pt idx="5">
                  <c:v>9033.5</c:v>
                </c:pt>
                <c:pt idx="6">
                  <c:v>14007.2</c:v>
                </c:pt>
                <c:pt idx="7">
                  <c:v>11226.3</c:v>
                </c:pt>
              </c:numCache>
            </c:numRef>
          </c:val>
        </c:ser>
        <c:axId val="71319936"/>
        <c:axId val="71321472"/>
      </c:barChart>
      <c:catAx>
        <c:axId val="71319936"/>
        <c:scaling>
          <c:orientation val="minMax"/>
        </c:scaling>
        <c:axPos val="b"/>
        <c:tickLblPos val="nextTo"/>
        <c:crossAx val="71321472"/>
        <c:crosses val="autoZero"/>
        <c:auto val="1"/>
        <c:lblAlgn val="ctr"/>
        <c:lblOffset val="100"/>
      </c:catAx>
      <c:valAx>
        <c:axId val="71321472"/>
        <c:scaling>
          <c:orientation val="minMax"/>
        </c:scaling>
        <c:axPos val="l"/>
        <c:majorGridlines/>
        <c:numFmt formatCode="General" sourceLinked="1"/>
        <c:tickLblPos val="nextTo"/>
        <c:crossAx val="71319936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512</a:t>
            </a:r>
            <a:r>
              <a:rPr lang="en-US" sz="1400" baseline="0"/>
              <a:t> processes (n=32:ppn=16)</a:t>
            </a:r>
            <a:endParaRPr lang="en-US" sz="140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Sheet1!$J$12</c:f>
              <c:strCache>
                <c:ptCount val="1"/>
                <c:pt idx="0">
                  <c:v>EL::DA</c:v>
                </c:pt>
              </c:strCache>
            </c:strRef>
          </c:tx>
          <c:cat>
            <c:strRef>
              <c:f>Sheet1!$I$13:$I$20</c:f>
              <c:strCache>
                <c:ptCount val="8"/>
                <c:pt idx="0">
                  <c:v>8192-NN</c:v>
                </c:pt>
                <c:pt idx="1">
                  <c:v>8192-TN</c:v>
                </c:pt>
                <c:pt idx="2">
                  <c:v>8192-NT</c:v>
                </c:pt>
                <c:pt idx="3">
                  <c:v>8192-TT</c:v>
                </c:pt>
                <c:pt idx="4">
                  <c:v>16384-NN</c:v>
                </c:pt>
                <c:pt idx="5">
                  <c:v>16384-TN</c:v>
                </c:pt>
                <c:pt idx="6">
                  <c:v>16384-NT</c:v>
                </c:pt>
                <c:pt idx="7">
                  <c:v>16384-TT</c:v>
                </c:pt>
              </c:strCache>
            </c:strRef>
          </c:cat>
          <c:val>
            <c:numRef>
              <c:f>Sheet1!$J$13:$J$20</c:f>
              <c:numCache>
                <c:formatCode>General</c:formatCode>
                <c:ptCount val="8"/>
                <c:pt idx="0">
                  <c:v>3338.5</c:v>
                </c:pt>
                <c:pt idx="1">
                  <c:v>3073.4</c:v>
                </c:pt>
                <c:pt idx="2">
                  <c:v>2918.7</c:v>
                </c:pt>
                <c:pt idx="3">
                  <c:v>3533.4</c:v>
                </c:pt>
                <c:pt idx="4">
                  <c:v>10186.1</c:v>
                </c:pt>
                <c:pt idx="5">
                  <c:v>9024.6</c:v>
                </c:pt>
                <c:pt idx="6">
                  <c:v>8984.2000000000007</c:v>
                </c:pt>
                <c:pt idx="7">
                  <c:v>8210.4</c:v>
                </c:pt>
              </c:numCache>
            </c:numRef>
          </c:val>
        </c:ser>
        <c:ser>
          <c:idx val="1"/>
          <c:order val="1"/>
          <c:tx>
            <c:strRef>
              <c:f>Sheet1!$K$12</c:f>
              <c:strCache>
                <c:ptCount val="1"/>
                <c:pt idx="0">
                  <c:v>GA</c:v>
                </c:pt>
              </c:strCache>
            </c:strRef>
          </c:tx>
          <c:cat>
            <c:strRef>
              <c:f>Sheet1!$I$13:$I$20</c:f>
              <c:strCache>
                <c:ptCount val="8"/>
                <c:pt idx="0">
                  <c:v>8192-NN</c:v>
                </c:pt>
                <c:pt idx="1">
                  <c:v>8192-TN</c:v>
                </c:pt>
                <c:pt idx="2">
                  <c:v>8192-NT</c:v>
                </c:pt>
                <c:pt idx="3">
                  <c:v>8192-TT</c:v>
                </c:pt>
                <c:pt idx="4">
                  <c:v>16384-NN</c:v>
                </c:pt>
                <c:pt idx="5">
                  <c:v>16384-TN</c:v>
                </c:pt>
                <c:pt idx="6">
                  <c:v>16384-NT</c:v>
                </c:pt>
                <c:pt idx="7">
                  <c:v>16384-TT</c:v>
                </c:pt>
              </c:strCache>
            </c:strRef>
          </c:cat>
          <c:val>
            <c:numRef>
              <c:f>Sheet1!$K$13:$K$20</c:f>
              <c:numCache>
                <c:formatCode>General</c:formatCode>
                <c:ptCount val="8"/>
                <c:pt idx="0">
                  <c:v>7336.7</c:v>
                </c:pt>
                <c:pt idx="1">
                  <c:v>3939.6</c:v>
                </c:pt>
                <c:pt idx="2">
                  <c:v>7054.9</c:v>
                </c:pt>
                <c:pt idx="3">
                  <c:v>5305.4</c:v>
                </c:pt>
                <c:pt idx="4">
                  <c:v>9615.6</c:v>
                </c:pt>
                <c:pt idx="5">
                  <c:v>7001.6</c:v>
                </c:pt>
                <c:pt idx="6">
                  <c:v>10149</c:v>
                </c:pt>
                <c:pt idx="7">
                  <c:v>7576.4</c:v>
                </c:pt>
              </c:numCache>
            </c:numRef>
          </c:val>
        </c:ser>
        <c:axId val="71341952"/>
        <c:axId val="71343488"/>
      </c:barChart>
      <c:catAx>
        <c:axId val="71341952"/>
        <c:scaling>
          <c:orientation val="minMax"/>
        </c:scaling>
        <c:axPos val="b"/>
        <c:tickLblPos val="nextTo"/>
        <c:crossAx val="71343488"/>
        <c:crosses val="autoZero"/>
        <c:auto val="1"/>
        <c:lblAlgn val="ctr"/>
        <c:lblOffset val="100"/>
      </c:catAx>
      <c:valAx>
        <c:axId val="71343488"/>
        <c:scaling>
          <c:orientation val="minMax"/>
        </c:scaling>
        <c:axPos val="l"/>
        <c:majorGridlines/>
        <c:numFmt formatCode="General" sourceLinked="1"/>
        <c:tickLblPos val="nextTo"/>
        <c:crossAx val="71341952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10</a:t>
            </a:r>
            <a:r>
              <a:rPr lang="en-US" sz="1400" baseline="0"/>
              <a:t> iterations of 1hsg_28</a:t>
            </a:r>
            <a:endParaRPr lang="en-US" sz="1400"/>
          </a:p>
        </c:rich>
      </c:tx>
      <c:layout>
        <c:manualLayout>
          <c:xMode val="edge"/>
          <c:yMode val="edge"/>
          <c:x val="0.3372777777777784"/>
          <c:y val="2.7777777777777832E-2"/>
        </c:manualLayout>
      </c:layout>
    </c:title>
    <c:plotArea>
      <c:layout/>
      <c:barChart>
        <c:barDir val="col"/>
        <c:grouping val="clustered"/>
        <c:ser>
          <c:idx val="1"/>
          <c:order val="0"/>
          <c:tx>
            <c:strRef>
              <c:f>Sheet1!$B$22</c:f>
              <c:strCache>
                <c:ptCount val="1"/>
                <c:pt idx="0">
                  <c:v>GA</c:v>
                </c:pt>
              </c:strCache>
            </c:strRef>
          </c:tx>
          <c:cat>
            <c:numRef>
              <c:f>Sheet1!$A$23:$A$29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Sheet1!$B$23:$B$29</c:f>
              <c:numCache>
                <c:formatCode>General</c:formatCode>
                <c:ptCount val="7"/>
                <c:pt idx="0">
                  <c:v>1362.6819999999998</c:v>
                </c:pt>
                <c:pt idx="1">
                  <c:v>745.33999999999969</c:v>
                </c:pt>
                <c:pt idx="2">
                  <c:v>407.18400000000008</c:v>
                </c:pt>
                <c:pt idx="3">
                  <c:v>221.19800000000001</c:v>
                </c:pt>
                <c:pt idx="4">
                  <c:v>129.28700000000001</c:v>
                </c:pt>
                <c:pt idx="5">
                  <c:v>74.813000000000002</c:v>
                </c:pt>
                <c:pt idx="6">
                  <c:v>67.164999999999992</c:v>
                </c:pt>
              </c:numCache>
            </c:numRef>
          </c:val>
        </c:ser>
        <c:ser>
          <c:idx val="2"/>
          <c:order val="1"/>
          <c:tx>
            <c:strRef>
              <c:f>Sheet1!$C$22</c:f>
              <c:strCache>
                <c:ptCount val="1"/>
                <c:pt idx="0">
                  <c:v>EL::DA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Sheet1!$A$23:$A$29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Sheet1!$C$23:$C$29</c:f>
              <c:numCache>
                <c:formatCode>General</c:formatCode>
                <c:ptCount val="7"/>
                <c:pt idx="0">
                  <c:v>1260.758</c:v>
                </c:pt>
                <c:pt idx="1">
                  <c:v>719.77500000000032</c:v>
                </c:pt>
                <c:pt idx="2">
                  <c:v>375.29700000000003</c:v>
                </c:pt>
                <c:pt idx="3">
                  <c:v>214.65900000000002</c:v>
                </c:pt>
                <c:pt idx="4">
                  <c:v>150.54499999999999</c:v>
                </c:pt>
                <c:pt idx="5">
                  <c:v>172.94</c:v>
                </c:pt>
                <c:pt idx="6">
                  <c:v>350.49899999999974</c:v>
                </c:pt>
              </c:numCache>
            </c:numRef>
          </c:val>
        </c:ser>
        <c:axId val="71389184"/>
        <c:axId val="71391104"/>
      </c:barChart>
      <c:catAx>
        <c:axId val="713891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Processes</a:t>
                </a:r>
              </a:p>
            </c:rich>
          </c:tx>
          <c:layout/>
        </c:title>
        <c:numFmt formatCode="General" sourceLinked="1"/>
        <c:tickLblPos val="nextTo"/>
        <c:crossAx val="71391104"/>
        <c:crosses val="autoZero"/>
        <c:auto val="1"/>
        <c:lblAlgn val="ctr"/>
        <c:lblOffset val="100"/>
      </c:catAx>
      <c:valAx>
        <c:axId val="71391104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(in s)</a:t>
                </a:r>
              </a:p>
            </c:rich>
          </c:tx>
          <c:layout/>
        </c:title>
        <c:numFmt formatCode="General" sourceLinked="1"/>
        <c:tickLblPos val="nextTo"/>
        <c:crossAx val="713891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2.6779090113735846E-2"/>
          <c:y val="2.2972440944881909E-2"/>
          <c:w val="0.26488757655293088"/>
          <c:h val="0.16743438320209997"/>
        </c:manualLayout>
      </c:layout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1 iteration of 1hsg_38</a:t>
            </a:r>
          </a:p>
        </c:rich>
      </c:tx>
      <c:layout/>
    </c:title>
    <c:plotArea>
      <c:layout/>
      <c:barChart>
        <c:barDir val="col"/>
        <c:grouping val="clustered"/>
        <c:ser>
          <c:idx val="1"/>
          <c:order val="0"/>
          <c:tx>
            <c:strRef>
              <c:f>Sheet1!$F$22</c:f>
              <c:strCache>
                <c:ptCount val="1"/>
                <c:pt idx="0">
                  <c:v>GA</c:v>
                </c:pt>
              </c:strCache>
            </c:strRef>
          </c:tx>
          <c:cat>
            <c:numRef>
              <c:f>Sheet1!$E$23:$E$27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Sheet1!$F$23:$F$27</c:f>
              <c:numCache>
                <c:formatCode>General</c:formatCode>
                <c:ptCount val="5"/>
                <c:pt idx="0">
                  <c:v>890.39099999999996</c:v>
                </c:pt>
                <c:pt idx="1">
                  <c:v>466.75700000000001</c:v>
                </c:pt>
                <c:pt idx="2">
                  <c:v>268.51</c:v>
                </c:pt>
                <c:pt idx="3">
                  <c:v>167.45700000000008</c:v>
                </c:pt>
                <c:pt idx="4">
                  <c:v>89.702000000000012</c:v>
                </c:pt>
              </c:numCache>
            </c:numRef>
          </c:val>
        </c:ser>
        <c:ser>
          <c:idx val="2"/>
          <c:order val="1"/>
          <c:tx>
            <c:strRef>
              <c:f>Sheet1!$G$22</c:f>
              <c:strCache>
                <c:ptCount val="1"/>
                <c:pt idx="0">
                  <c:v>EL::DA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Sheet1!$E$23:$E$27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Sheet1!$G$23:$G$27</c:f>
              <c:numCache>
                <c:formatCode>General</c:formatCode>
                <c:ptCount val="5"/>
                <c:pt idx="0">
                  <c:v>668.80499999999961</c:v>
                </c:pt>
                <c:pt idx="1">
                  <c:v>515.4309999999997</c:v>
                </c:pt>
                <c:pt idx="2">
                  <c:v>212.185</c:v>
                </c:pt>
                <c:pt idx="3">
                  <c:v>210.61199999999999</c:v>
                </c:pt>
                <c:pt idx="4">
                  <c:v>363.90699999999964</c:v>
                </c:pt>
              </c:numCache>
            </c:numRef>
          </c:val>
        </c:ser>
        <c:axId val="71400064"/>
        <c:axId val="71418624"/>
      </c:barChart>
      <c:catAx>
        <c:axId val="714000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Processes</a:t>
                </a:r>
              </a:p>
            </c:rich>
          </c:tx>
          <c:layout/>
        </c:title>
        <c:numFmt formatCode="General" sourceLinked="1"/>
        <c:tickLblPos val="nextTo"/>
        <c:crossAx val="71418624"/>
        <c:crosses val="autoZero"/>
        <c:auto val="1"/>
        <c:lblAlgn val="ctr"/>
        <c:lblOffset val="100"/>
      </c:catAx>
      <c:valAx>
        <c:axId val="71418624"/>
        <c:scaling>
          <c:logBase val="10"/>
          <c:orientation val="minMax"/>
        </c:scaling>
        <c:axPos val="l"/>
        <c:majorGridlines/>
        <c:numFmt formatCode="General" sourceLinked="1"/>
        <c:tickLblPos val="nextTo"/>
        <c:crossAx val="71400064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1 iteration of 1hsg_45</a:t>
            </a:r>
          </a:p>
        </c:rich>
      </c:tx>
      <c:layout/>
    </c:title>
    <c:plotArea>
      <c:layout/>
      <c:barChart>
        <c:barDir val="col"/>
        <c:grouping val="clustered"/>
        <c:ser>
          <c:idx val="1"/>
          <c:order val="0"/>
          <c:tx>
            <c:strRef>
              <c:f>Sheet1!$J$22</c:f>
              <c:strCache>
                <c:ptCount val="1"/>
                <c:pt idx="0">
                  <c:v>GA</c:v>
                </c:pt>
              </c:strCache>
            </c:strRef>
          </c:tx>
          <c:cat>
            <c:numRef>
              <c:f>Sheet1!$I$23:$I$27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Sheet1!$J$23:$J$27</c:f>
              <c:numCache>
                <c:formatCode>General</c:formatCode>
                <c:ptCount val="5"/>
                <c:pt idx="0">
                  <c:v>2496.989</c:v>
                </c:pt>
                <c:pt idx="1">
                  <c:v>1291.6539999999998</c:v>
                </c:pt>
                <c:pt idx="2">
                  <c:v>733.39400000000001</c:v>
                </c:pt>
                <c:pt idx="3">
                  <c:v>392.49199999999973</c:v>
                </c:pt>
                <c:pt idx="4">
                  <c:v>208.11099999999999</c:v>
                </c:pt>
              </c:numCache>
            </c:numRef>
          </c:val>
        </c:ser>
        <c:ser>
          <c:idx val="2"/>
          <c:order val="1"/>
          <c:tx>
            <c:strRef>
              <c:f>Sheet1!$K$22</c:f>
              <c:strCache>
                <c:ptCount val="1"/>
                <c:pt idx="0">
                  <c:v>EL::DA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Sheet1!$I$23:$I$27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Sheet1!$K$23:$K$27</c:f>
              <c:numCache>
                <c:formatCode>General</c:formatCode>
                <c:ptCount val="5"/>
                <c:pt idx="0">
                  <c:v>1914.1639999999998</c:v>
                </c:pt>
                <c:pt idx="1">
                  <c:v>1275.9170000000001</c:v>
                </c:pt>
                <c:pt idx="2">
                  <c:v>572.79800000000034</c:v>
                </c:pt>
                <c:pt idx="3">
                  <c:v>545.20500000000004</c:v>
                </c:pt>
                <c:pt idx="4">
                  <c:v>663.78200000000004</c:v>
                </c:pt>
              </c:numCache>
            </c:numRef>
          </c:val>
        </c:ser>
        <c:axId val="71447296"/>
        <c:axId val="71449216"/>
      </c:barChart>
      <c:catAx>
        <c:axId val="71447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Processes</a:t>
                </a:r>
              </a:p>
            </c:rich>
          </c:tx>
          <c:layout/>
        </c:title>
        <c:numFmt formatCode="General" sourceLinked="1"/>
        <c:tickLblPos val="nextTo"/>
        <c:crossAx val="71449216"/>
        <c:crosses val="autoZero"/>
        <c:auto val="1"/>
        <c:lblAlgn val="ctr"/>
        <c:lblOffset val="100"/>
      </c:catAx>
      <c:valAx>
        <c:axId val="71449216"/>
        <c:scaling>
          <c:logBase val="10"/>
          <c:orientation val="minMax"/>
        </c:scaling>
        <c:axPos val="l"/>
        <c:majorGridlines/>
        <c:numFmt formatCode="General" sourceLinked="1"/>
        <c:tickLblPos val="nextTo"/>
        <c:crossAx val="71447296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0B80C-95A9-4B26-A375-DAD524260F4D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6DFC4-17D6-4BBC-B57A-4B032717AD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6DFC4-17D6-4BBC-B57A-4B032717AD7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6DFC4-17D6-4BBC-B57A-4B032717AD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6DFC4-17D6-4BBC-B57A-4B032717AD7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1C6E-8C38-4F31-9A91-1F0A3C3F12B5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D6CE-4AE1-48E6-84D1-50D33637A4A6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6B87-145A-44DE-B697-5897267F50DB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F7F3-778D-43EA-81D4-466F26850D93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1D19-0B51-40DF-91C6-067323984871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1AE4-541D-42D6-A1FF-3AF12A872263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150F-875E-4B9A-B621-15B39DE6F97E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68EF-4B02-4F0C-A891-235179A3EEF0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CFF1-C25B-41EE-BCA6-58A0AE10F926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52EC-EA4C-45B4-B9A0-24DE374C3831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3010-0672-45ED-ACCD-946D6699677F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B63C-E5EA-4E26-B42B-1712B2852C02}" type="datetime1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1E83E-5D81-439E-A901-1EE2CA2FE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One-Sided Interface for Matrix Operations using MPI-3 RMA:           A Case Study with Elemental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77724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b="1" smtClean="0"/>
              <a:t>Sayan Ghosh</a:t>
            </a:r>
            <a:r>
              <a:rPr lang="en-US" baseline="30000" smtClean="0"/>
              <a:t>1</a:t>
            </a:r>
            <a:r>
              <a:rPr lang="en-US" smtClean="0"/>
              <a:t>, Jeff R. Hammond</a:t>
            </a:r>
            <a:r>
              <a:rPr lang="en-US" baseline="30000" smtClean="0"/>
              <a:t>2</a:t>
            </a:r>
            <a:r>
              <a:rPr lang="en-US" smtClean="0"/>
              <a:t>, Antonio J. Peña</a:t>
            </a:r>
            <a:r>
              <a:rPr lang="en-US" baseline="30000" smtClean="0"/>
              <a:t>3</a:t>
            </a:r>
            <a:r>
              <a:rPr lang="en-US" smtClean="0"/>
              <a:t>, Pavan Balaji</a:t>
            </a:r>
            <a:r>
              <a:rPr lang="en-US" baseline="30000" smtClean="0"/>
              <a:t>4</a:t>
            </a:r>
            <a:r>
              <a:rPr lang="en-US" smtClean="0"/>
              <a:t>, Assefaw H. Gebremedhin</a:t>
            </a:r>
            <a:r>
              <a:rPr lang="en-US" baseline="30000" smtClean="0"/>
              <a:t>1</a:t>
            </a:r>
            <a:r>
              <a:rPr lang="en-US" smtClean="0"/>
              <a:t> and         Barbara Chapman</a:t>
            </a:r>
            <a:r>
              <a:rPr lang="en-US" baseline="30000" smtClean="0"/>
              <a:t>5</a:t>
            </a:r>
          </a:p>
          <a:p>
            <a:endParaRPr lang="en-US" baseline="30000" smtClean="0"/>
          </a:p>
          <a:p>
            <a:r>
              <a:rPr lang="en-US" smtClean="0"/>
              <a:t>School of EECS, Washington State University</a:t>
            </a:r>
            <a:r>
              <a:rPr lang="en-US" baseline="30000" smtClean="0"/>
              <a:t>1</a:t>
            </a:r>
          </a:p>
          <a:p>
            <a:r>
              <a:rPr lang="en-US" smtClean="0"/>
              <a:t>Intel Corporation</a:t>
            </a:r>
            <a:r>
              <a:rPr lang="en-US" baseline="30000" smtClean="0"/>
              <a:t>2</a:t>
            </a:r>
          </a:p>
          <a:p>
            <a:r>
              <a:rPr lang="en-US" smtClean="0"/>
              <a:t>Barcelona Supercomputing Center</a:t>
            </a:r>
            <a:r>
              <a:rPr lang="en-US" baseline="30000" smtClean="0"/>
              <a:t>3</a:t>
            </a:r>
          </a:p>
          <a:p>
            <a:r>
              <a:rPr lang="en-US" smtClean="0"/>
              <a:t>MCS, Argonne National Laboratory</a:t>
            </a:r>
            <a:r>
              <a:rPr lang="en-US" baseline="30000" smtClean="0"/>
              <a:t>4</a:t>
            </a:r>
          </a:p>
          <a:p>
            <a:r>
              <a:rPr lang="en-US" smtClean="0"/>
              <a:t>IACS, Stony Brook University</a:t>
            </a:r>
            <a:r>
              <a:rPr lang="en-US" baseline="30000" smtClean="0"/>
              <a:t>5</a:t>
            </a:r>
          </a:p>
          <a:p>
            <a:endParaRPr lang="en-US" baseline="30000" smtClean="0"/>
          </a:p>
          <a:p>
            <a:endParaRPr lang="en-US" baseline="30000" smtClean="0"/>
          </a:p>
          <a:p>
            <a:endParaRPr lang="en-US" baseline="30000" smtClean="0"/>
          </a:p>
          <a:p>
            <a:endParaRPr lang="en-US" baseline="30000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i="1" smtClean="0">
                <a:solidFill>
                  <a:schemeClr val="tx2"/>
                </a:solidFill>
              </a:rPr>
              <a:t>AxpyInterface </a:t>
            </a:r>
            <a:r>
              <a:rPr lang="en-US" sz="3600" b="1" smtClean="0">
                <a:solidFill>
                  <a:schemeClr val="tx2"/>
                </a:solidFill>
              </a:rPr>
              <a:t>– Issues and expectations</a:t>
            </a:r>
            <a:endParaRPr lang="en-US" sz="3600" b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b="1" smtClean="0"/>
              <a:t>Asynchrony</a:t>
            </a:r>
            <a:r>
              <a:rPr lang="en-US" smtClean="0"/>
              <a:t> – Interface does not allow overlapping of operations, when Detach returns, all communication to/from global matrix will end (a la bulk synchronous)</a:t>
            </a:r>
          </a:p>
          <a:p>
            <a:r>
              <a:rPr lang="en-US" b="1" smtClean="0"/>
              <a:t>Over-allocation</a:t>
            </a:r>
            <a:r>
              <a:rPr lang="en-US" smtClean="0"/>
              <a:t> – Although one could issue as many Axpy calls within an Attach-Detach epoch, but one must allocate a new local matrix every time [as completion not guaranteed until </a:t>
            </a:r>
            <a:r>
              <a:rPr lang="en-US" i="1" smtClean="0"/>
              <a:t>Detach</a:t>
            </a:r>
            <a:r>
              <a:rPr lang="en-US" smtClean="0"/>
              <a:t>]</a:t>
            </a:r>
          </a:p>
          <a:p>
            <a:r>
              <a:rPr lang="en-US" b="1" smtClean="0"/>
              <a:t>Restrictive synchronization </a:t>
            </a:r>
            <a:r>
              <a:rPr lang="en-US" smtClean="0"/>
              <a:t>– in Detach, every PE must exchange EOM packets to mark communication end; also Attach-Detach called per access epoch</a:t>
            </a:r>
          </a:p>
          <a:p>
            <a:pPr lvl="2"/>
            <a:r>
              <a:rPr lang="en-US" sz="3200" smtClean="0"/>
              <a:t>90% of </a:t>
            </a:r>
            <a:r>
              <a:rPr lang="en-US" sz="3200" i="1" smtClean="0"/>
              <a:t>Detach</a:t>
            </a:r>
            <a:r>
              <a:rPr lang="en-US" sz="3200" smtClean="0"/>
              <a:t> is taken up by </a:t>
            </a:r>
            <a:r>
              <a:rPr lang="en-US" sz="3200" i="1" smtClean="0"/>
              <a:t>HandleEoms()</a:t>
            </a:r>
          </a:p>
          <a:p>
            <a:pPr lvl="2"/>
            <a:r>
              <a:rPr lang="en-US" sz="3200" smtClean="0"/>
              <a:t>Becomes a great issue when there are a large number of tasks!</a:t>
            </a:r>
          </a:p>
          <a:p>
            <a:r>
              <a:rPr lang="en-US" b="1" smtClean="0"/>
              <a:t>Expression</a:t>
            </a:r>
            <a:r>
              <a:rPr lang="en-US" smtClean="0"/>
              <a:t> - </a:t>
            </a:r>
            <a:r>
              <a:rPr lang="en-US" i="1" smtClean="0"/>
              <a:t>Put/Get/Acc</a:t>
            </a:r>
            <a:r>
              <a:rPr lang="en-US" smtClean="0"/>
              <a:t> are all expressed via a single function, </a:t>
            </a:r>
            <a:r>
              <a:rPr lang="en-US" i="1" smtClean="0"/>
              <a:t>Axpy</a:t>
            </a:r>
            <a:r>
              <a:rPr lang="en-US" smtClean="0"/>
              <a:t>, where one must pass </a:t>
            </a:r>
            <a:r>
              <a:rPr lang="en-US" i="1" smtClean="0"/>
              <a:t>alpha</a:t>
            </a:r>
            <a:r>
              <a:rPr lang="en-US" smtClean="0"/>
              <a:t> and </a:t>
            </a:r>
            <a:r>
              <a:rPr lang="en-US" i="1" smtClean="0"/>
              <a:t>direction</a:t>
            </a:r>
            <a:r>
              <a:rPr lang="en-US" smtClean="0"/>
              <a:t> to select operation</a:t>
            </a:r>
          </a:p>
          <a:p>
            <a:r>
              <a:rPr lang="en-US" smtClean="0"/>
              <a:t>To rectify the above issues, one would need to:</a:t>
            </a:r>
          </a:p>
          <a:p>
            <a:pPr lvl="1"/>
            <a:r>
              <a:rPr lang="en-US" sz="3300" b="1" smtClean="0"/>
              <a:t>Re-design the interface</a:t>
            </a:r>
          </a:p>
          <a:p>
            <a:pPr lvl="2"/>
            <a:r>
              <a:rPr lang="en-US" sz="3200" smtClean="0"/>
              <a:t>Attach-Detach once per DistMatrix</a:t>
            </a:r>
          </a:p>
          <a:p>
            <a:pPr lvl="2"/>
            <a:r>
              <a:rPr lang="en-US" sz="3200" smtClean="0"/>
              <a:t>Introduce Put/Get/Acc functions</a:t>
            </a:r>
          </a:p>
          <a:p>
            <a:pPr lvl="2"/>
            <a:r>
              <a:rPr lang="en-US" sz="3200" smtClean="0"/>
              <a:t>Flush – Local and remote completion</a:t>
            </a:r>
          </a:p>
          <a:p>
            <a:pPr lvl="1"/>
            <a:r>
              <a:rPr lang="en-US" sz="3300" b="1" smtClean="0"/>
              <a:t>Implement the new APIs with MPI-3 RMA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791200" y="4767942"/>
            <a:ext cx="685800" cy="1524000"/>
          </a:xfrm>
          <a:prstGeom prst="rightBrace">
            <a:avLst>
              <a:gd name="adj1" fmla="val 8333"/>
              <a:gd name="adj2" fmla="val 5071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20540" y="5344886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Our direction</a:t>
            </a:r>
            <a:endParaRPr lang="en-US" b="1" i="1"/>
          </a:p>
        </p:txBody>
      </p:sp>
      <p:cxnSp>
        <p:nvCxnSpPr>
          <p:cNvPr id="8" name="Straight Connector 7"/>
          <p:cNvCxnSpPr/>
          <p:nvPr/>
        </p:nvCxnSpPr>
        <p:spPr>
          <a:xfrm>
            <a:off x="6585856" y="5671456"/>
            <a:ext cx="1295400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smtClean="0">
                <a:solidFill>
                  <a:schemeClr val="tx2"/>
                </a:solidFill>
              </a:rPr>
              <a:t>Optimizations to </a:t>
            </a:r>
            <a:r>
              <a:rPr lang="en-US" sz="3600" b="1" i="1" smtClean="0">
                <a:solidFill>
                  <a:schemeClr val="tx2"/>
                </a:solidFill>
              </a:rPr>
              <a:t>AxpyInterface</a:t>
            </a:r>
            <a:r>
              <a:rPr lang="en-US" sz="3600" b="1" smtClean="0">
                <a:solidFill>
                  <a:schemeClr val="tx2"/>
                </a:solidFill>
              </a:rPr>
              <a:t> and beyond</a:t>
            </a:r>
            <a:endParaRPr lang="en-US" sz="3600" b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smtClean="0"/>
              <a:t>Original API </a:t>
            </a:r>
            <a:r>
              <a:rPr lang="en-US" sz="2400" smtClean="0"/>
              <a:t>(Attach-Axpy-Detach)</a:t>
            </a:r>
          </a:p>
          <a:p>
            <a:pPr lvl="1"/>
            <a:r>
              <a:rPr lang="en-US" sz="2000" smtClean="0"/>
              <a:t>Remove EOM matching criteria from AxpyInterface</a:t>
            </a:r>
          </a:p>
          <a:p>
            <a:pPr lvl="1"/>
            <a:r>
              <a:rPr lang="en-US" sz="2000" smtClean="0"/>
              <a:t>Use </a:t>
            </a:r>
            <a:r>
              <a:rPr lang="en-US" sz="2000" i="1" smtClean="0"/>
              <a:t>Non-blocking consensus* </a:t>
            </a:r>
            <a:r>
              <a:rPr lang="en-US" sz="2000" smtClean="0"/>
              <a:t>instead (referred to as </a:t>
            </a:r>
            <a:r>
              <a:rPr lang="en-US" sz="2000" b="1" smtClean="0"/>
              <a:t>ORIG-NBX</a:t>
            </a:r>
            <a:r>
              <a:rPr lang="en-US" sz="2000" smtClean="0"/>
              <a:t>)</a:t>
            </a:r>
          </a:p>
          <a:p>
            <a:r>
              <a:rPr lang="en-US" sz="2400" b="1" i="1" smtClean="0"/>
              <a:t>RMAInterface</a:t>
            </a:r>
            <a:r>
              <a:rPr lang="en-US" sz="2400" b="1" smtClean="0"/>
              <a:t> (new API) </a:t>
            </a:r>
            <a:r>
              <a:rPr lang="en-US" sz="2400" smtClean="0"/>
              <a:t>(Attach-Put/Acc/Get-Flush-Detach)</a:t>
            </a:r>
          </a:p>
          <a:p>
            <a:pPr lvl="1"/>
            <a:r>
              <a:rPr lang="en-US" sz="2000" smtClean="0"/>
              <a:t>Expose one-sided semantics, re-design the interface completely</a:t>
            </a:r>
          </a:p>
          <a:p>
            <a:pPr lvl="2"/>
            <a:r>
              <a:rPr lang="en-US" sz="2000" smtClean="0"/>
              <a:t>Implement this using MPI-3 passive RMA (referred to as </a:t>
            </a:r>
            <a:r>
              <a:rPr lang="en-US" sz="2000" b="1" smtClean="0"/>
              <a:t>RMA</a:t>
            </a:r>
            <a:r>
              <a:rPr lang="en-US" sz="200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nb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8" y="3842656"/>
            <a:ext cx="4038600" cy="1981200"/>
          </a:xfrm>
          <a:prstGeom prst="rect">
            <a:avLst/>
          </a:prstGeom>
        </p:spPr>
      </p:pic>
      <p:pic>
        <p:nvPicPr>
          <p:cNvPr id="6" name="Picture 5" descr="new-rmai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60" y="4134777"/>
            <a:ext cx="4082140" cy="23571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58674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smtClean="0"/>
              <a:t>*</a:t>
            </a:r>
            <a:r>
              <a:rPr lang="en-US" sz="1400" b="1" i="1" smtClean="0"/>
              <a:t>Hoefler, Torsten, Christian Siebert, and Andrew Lumsdaine. "Scalable communication protocols for dynamic sparse data exchange." ACM Sigplan Notices 45.5 (2010): 159-168.</a:t>
            </a:r>
            <a:endParaRPr lang="en-US" sz="1400" b="1" i="1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591492" y="5290464"/>
            <a:ext cx="2286000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xplosion 1 9"/>
          <p:cNvSpPr/>
          <p:nvPr/>
        </p:nvSpPr>
        <p:spPr>
          <a:xfrm>
            <a:off x="6705600" y="3657600"/>
            <a:ext cx="1905000" cy="60960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New API</a:t>
            </a:r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smtClean="0">
                <a:solidFill>
                  <a:schemeClr val="tx2"/>
                </a:solidFill>
              </a:rPr>
              <a:t>RMAInterface</a:t>
            </a:r>
            <a:r>
              <a:rPr lang="en-US" sz="3600" b="1" smtClean="0">
                <a:solidFill>
                  <a:schemeClr val="tx2"/>
                </a:solidFill>
              </a:rPr>
              <a:t> one-sided operation steps</a:t>
            </a:r>
            <a:endParaRPr lang="en-US" sz="3600" b="1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rmaint-put-a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295400"/>
            <a:ext cx="7096125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</a:rPr>
              <a:t>Use case – NWChem TCE proxy (I)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distgem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65" y="1151402"/>
            <a:ext cx="7129463" cy="56303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</a:rPr>
              <a:t>Use case – NWChem TCE proxy (II)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09600" y="1447800"/>
            <a:ext cx="4040188" cy="639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AxpyInterface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797425" y="1458913"/>
            <a:ext cx="4041775" cy="639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i="1" smtClean="0"/>
              <a:t>RMAInterface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699" y="2077283"/>
            <a:ext cx="316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for i in I blocks:</a:t>
            </a:r>
          </a:p>
          <a:p>
            <a:r>
              <a:rPr lang="en-US" i="1" dirty="0" smtClean="0"/>
              <a:t>   for k in K blocks:</a:t>
            </a:r>
          </a:p>
          <a:p>
            <a:r>
              <a:rPr lang="en-US" dirty="0" smtClean="0"/>
              <a:t>       if (</a:t>
            </a:r>
            <a:r>
              <a:rPr lang="en-US" dirty="0" err="1" smtClean="0"/>
              <a:t>load_balancer</a:t>
            </a:r>
            <a:r>
              <a:rPr lang="en-US" dirty="0" smtClean="0"/>
              <a:t> == me):</a:t>
            </a:r>
          </a:p>
          <a:p>
            <a:r>
              <a:rPr lang="en-US" dirty="0" smtClean="0"/>
              <a:t>             </a:t>
            </a:r>
            <a:r>
              <a:rPr lang="en-US" b="1" dirty="0" err="1" smtClean="0"/>
              <a:t>ai.Attach</a:t>
            </a:r>
            <a:r>
              <a:rPr lang="en-US" b="1" dirty="0" smtClean="0"/>
              <a:t> (A)</a:t>
            </a:r>
          </a:p>
          <a:p>
            <a:r>
              <a:rPr lang="en-US" b="1" dirty="0" smtClean="0"/>
              <a:t>             </a:t>
            </a:r>
            <a:r>
              <a:rPr lang="en-US" b="1" dirty="0" err="1" smtClean="0"/>
              <a:t>ai.Axpy</a:t>
            </a:r>
            <a:r>
              <a:rPr lang="en-US" b="1" dirty="0" smtClean="0"/>
              <a:t> (a, </a:t>
            </a:r>
            <a:r>
              <a:rPr lang="en-US" b="1" dirty="0" err="1" smtClean="0"/>
              <a:t>i</a:t>
            </a:r>
            <a:r>
              <a:rPr lang="en-US" b="1" dirty="0" smtClean="0"/>
              <a:t>, k)</a:t>
            </a:r>
          </a:p>
          <a:p>
            <a:r>
              <a:rPr lang="en-US" b="1" dirty="0" smtClean="0"/>
              <a:t>             </a:t>
            </a:r>
            <a:r>
              <a:rPr lang="en-US" b="1" dirty="0" err="1" smtClean="0"/>
              <a:t>ai.Detach</a:t>
            </a:r>
            <a:r>
              <a:rPr lang="en-US" b="1" dirty="0" smtClean="0"/>
              <a:t> () </a:t>
            </a:r>
          </a:p>
          <a:p>
            <a:r>
              <a:rPr lang="en-US" dirty="0" smtClean="0"/>
              <a:t>             </a:t>
            </a:r>
            <a:r>
              <a:rPr lang="en-US" i="1" dirty="0" smtClean="0"/>
              <a:t>for j in J blocks:</a:t>
            </a:r>
          </a:p>
          <a:p>
            <a:r>
              <a:rPr lang="en-US" i="1" dirty="0" smtClean="0"/>
              <a:t>                </a:t>
            </a:r>
            <a:r>
              <a:rPr lang="en-US" b="1" dirty="0" err="1" smtClean="0"/>
              <a:t>bi.Attach</a:t>
            </a:r>
            <a:r>
              <a:rPr lang="en-US" b="1" dirty="0" smtClean="0"/>
              <a:t> (B)</a:t>
            </a:r>
            <a:endParaRPr lang="en-US" i="1" dirty="0" smtClean="0"/>
          </a:p>
          <a:p>
            <a:r>
              <a:rPr lang="en-US" dirty="0" smtClean="0"/>
              <a:t>                </a:t>
            </a:r>
            <a:r>
              <a:rPr lang="en-US" b="1" dirty="0" err="1" smtClean="0"/>
              <a:t>bi.Axpy</a:t>
            </a:r>
            <a:r>
              <a:rPr lang="en-US" b="1" dirty="0" smtClean="0"/>
              <a:t> (b, k, j)</a:t>
            </a:r>
          </a:p>
          <a:p>
            <a:r>
              <a:rPr lang="en-US" b="1" dirty="0" smtClean="0"/>
              <a:t>                </a:t>
            </a:r>
            <a:r>
              <a:rPr lang="en-US" b="1" dirty="0" err="1" smtClean="0"/>
              <a:t>bi.Detach</a:t>
            </a:r>
            <a:r>
              <a:rPr lang="en-US" b="1" dirty="0" smtClean="0"/>
              <a:t> ()</a:t>
            </a:r>
          </a:p>
          <a:p>
            <a:r>
              <a:rPr lang="en-US" b="1" dirty="0" smtClean="0"/>
              <a:t>                 </a:t>
            </a:r>
            <a:r>
              <a:rPr lang="en-US" dirty="0" smtClean="0"/>
              <a:t>// </a:t>
            </a:r>
            <a:r>
              <a:rPr lang="en-US" i="1" dirty="0" err="1" smtClean="0"/>
              <a:t>gemm</a:t>
            </a:r>
            <a:endParaRPr lang="en-US" b="1" i="1" dirty="0" smtClean="0"/>
          </a:p>
          <a:p>
            <a:r>
              <a:rPr lang="en-US" dirty="0" smtClean="0"/>
              <a:t>                 c(</a:t>
            </a:r>
            <a:r>
              <a:rPr lang="en-US" dirty="0" err="1" smtClean="0"/>
              <a:t>i,j</a:t>
            </a:r>
            <a:r>
              <a:rPr lang="en-US" dirty="0" smtClean="0"/>
              <a:t>) = a(</a:t>
            </a:r>
            <a:r>
              <a:rPr lang="en-US" dirty="0" err="1" smtClean="0"/>
              <a:t>i,k</a:t>
            </a:r>
            <a:r>
              <a:rPr lang="en-US" dirty="0" smtClean="0"/>
              <a:t>) * b(</a:t>
            </a:r>
            <a:r>
              <a:rPr lang="en-US" dirty="0" err="1" smtClean="0"/>
              <a:t>k,j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</a:t>
            </a:r>
            <a:r>
              <a:rPr lang="en-US" b="1" dirty="0" err="1" smtClean="0"/>
              <a:t>ci.Attach</a:t>
            </a:r>
            <a:r>
              <a:rPr lang="en-US" b="1" dirty="0" smtClean="0"/>
              <a:t> (C)</a:t>
            </a:r>
          </a:p>
          <a:p>
            <a:r>
              <a:rPr lang="en-US" dirty="0" smtClean="0"/>
              <a:t>                 </a:t>
            </a:r>
            <a:r>
              <a:rPr lang="en-US" b="1" dirty="0" err="1" smtClean="0"/>
              <a:t>ci.Axpy</a:t>
            </a:r>
            <a:r>
              <a:rPr lang="en-US" b="1" dirty="0" smtClean="0"/>
              <a:t> (c, </a:t>
            </a:r>
            <a:r>
              <a:rPr lang="en-US" b="1" dirty="0" err="1" smtClean="0"/>
              <a:t>i</a:t>
            </a:r>
            <a:r>
              <a:rPr lang="en-US" b="1" dirty="0" smtClean="0"/>
              <a:t>, j)</a:t>
            </a:r>
          </a:p>
          <a:p>
            <a:r>
              <a:rPr lang="en-US" b="1" dirty="0" smtClean="0"/>
              <a:t>                 </a:t>
            </a:r>
            <a:r>
              <a:rPr lang="en-US" b="1" dirty="0" err="1" smtClean="0"/>
              <a:t>ci.Detach</a:t>
            </a:r>
            <a:r>
              <a:rPr lang="en-US" b="1" dirty="0" smtClean="0"/>
              <a:t> ()</a:t>
            </a:r>
          </a:p>
        </p:txBody>
      </p:sp>
      <p:cxnSp>
        <p:nvCxnSpPr>
          <p:cNvPr id="7" name="Elbow Connector 6"/>
          <p:cNvCxnSpPr/>
          <p:nvPr/>
        </p:nvCxnSpPr>
        <p:spPr bwMode="auto">
          <a:xfrm>
            <a:off x="914400" y="2313801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Left Bracket 7"/>
          <p:cNvSpPr/>
          <p:nvPr/>
        </p:nvSpPr>
        <p:spPr bwMode="auto">
          <a:xfrm>
            <a:off x="1676400" y="3304401"/>
            <a:ext cx="228600" cy="1143000"/>
          </a:xfrm>
          <a:prstGeom prst="leftBracke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Left Bracket 8"/>
          <p:cNvSpPr/>
          <p:nvPr/>
        </p:nvSpPr>
        <p:spPr bwMode="auto">
          <a:xfrm>
            <a:off x="1513114" y="3897086"/>
            <a:ext cx="228600" cy="2286000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Left Bracket 9"/>
          <p:cNvSpPr/>
          <p:nvPr/>
        </p:nvSpPr>
        <p:spPr bwMode="auto">
          <a:xfrm>
            <a:off x="1273628" y="2847200"/>
            <a:ext cx="152400" cy="3401199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Left Bracket 10"/>
          <p:cNvSpPr/>
          <p:nvPr/>
        </p:nvSpPr>
        <p:spPr bwMode="auto">
          <a:xfrm>
            <a:off x="1045028" y="2542400"/>
            <a:ext cx="152400" cy="3782199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Left Bracket 11"/>
          <p:cNvSpPr/>
          <p:nvPr/>
        </p:nvSpPr>
        <p:spPr bwMode="auto">
          <a:xfrm>
            <a:off x="838200" y="2237600"/>
            <a:ext cx="152400" cy="4163199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1" y="2085201"/>
            <a:ext cx="335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ai.Attach</a:t>
            </a:r>
            <a:r>
              <a:rPr lang="en-US" b="1" dirty="0" smtClean="0"/>
              <a:t> (A) </a:t>
            </a:r>
            <a:r>
              <a:rPr lang="en-US" b="1" dirty="0" err="1" smtClean="0"/>
              <a:t>bi.Attach</a:t>
            </a:r>
            <a:r>
              <a:rPr lang="en-US" b="1" dirty="0" smtClean="0"/>
              <a:t> (B)</a:t>
            </a:r>
          </a:p>
          <a:p>
            <a:r>
              <a:rPr lang="en-US" b="1" dirty="0" err="1" smtClean="0"/>
              <a:t>ci.Attach</a:t>
            </a:r>
            <a:r>
              <a:rPr lang="en-US" b="1" dirty="0" smtClean="0"/>
              <a:t> (C)</a:t>
            </a:r>
          </a:p>
          <a:p>
            <a:r>
              <a:rPr lang="en-US" i="1" dirty="0" smtClean="0"/>
              <a:t>for i in I blocks:</a:t>
            </a:r>
          </a:p>
          <a:p>
            <a:r>
              <a:rPr lang="en-US" i="1" dirty="0" smtClean="0"/>
              <a:t>   for k in K blocks:</a:t>
            </a:r>
          </a:p>
          <a:p>
            <a:r>
              <a:rPr lang="en-US" dirty="0" smtClean="0"/>
              <a:t>      if (</a:t>
            </a:r>
            <a:r>
              <a:rPr lang="en-US" dirty="0" err="1" smtClean="0"/>
              <a:t>load_balancer</a:t>
            </a:r>
            <a:r>
              <a:rPr lang="en-US" dirty="0" smtClean="0"/>
              <a:t> == me):</a:t>
            </a:r>
          </a:p>
          <a:p>
            <a:r>
              <a:rPr lang="en-US" dirty="0" smtClean="0"/>
              <a:t>         </a:t>
            </a:r>
            <a:r>
              <a:rPr lang="en-US" b="1" dirty="0" err="1" smtClean="0"/>
              <a:t>ai.Get</a:t>
            </a:r>
            <a:r>
              <a:rPr lang="en-US" b="1" dirty="0" smtClean="0"/>
              <a:t> (a, </a:t>
            </a:r>
            <a:r>
              <a:rPr lang="en-US" b="1" dirty="0" err="1" smtClean="0"/>
              <a:t>i</a:t>
            </a:r>
            <a:r>
              <a:rPr lang="en-US" b="1" dirty="0" smtClean="0"/>
              <a:t>, k)</a:t>
            </a:r>
          </a:p>
          <a:p>
            <a:r>
              <a:rPr lang="en-US" dirty="0" smtClean="0"/>
              <a:t>          </a:t>
            </a:r>
            <a:r>
              <a:rPr lang="en-US" i="1" dirty="0" smtClean="0"/>
              <a:t>for j in J blocks:</a:t>
            </a:r>
          </a:p>
          <a:p>
            <a:r>
              <a:rPr lang="en-US" dirty="0" smtClean="0"/>
              <a:t>                </a:t>
            </a:r>
            <a:r>
              <a:rPr lang="en-US" b="1" dirty="0" err="1" smtClean="0"/>
              <a:t>bi.Get</a:t>
            </a:r>
            <a:r>
              <a:rPr lang="en-US" b="1" dirty="0" smtClean="0"/>
              <a:t> (b, k, j)</a:t>
            </a:r>
          </a:p>
          <a:p>
            <a:r>
              <a:rPr lang="en-US" b="1" dirty="0" smtClean="0"/>
              <a:t>                </a:t>
            </a:r>
            <a:r>
              <a:rPr lang="en-US" dirty="0" smtClean="0"/>
              <a:t>// flush outstanding acc</a:t>
            </a:r>
          </a:p>
          <a:p>
            <a:r>
              <a:rPr lang="en-US" b="1" dirty="0" smtClean="0"/>
              <a:t>                </a:t>
            </a:r>
            <a:r>
              <a:rPr lang="en-US" b="1" dirty="0" err="1" smtClean="0"/>
              <a:t>ci.Flush</a:t>
            </a:r>
            <a:r>
              <a:rPr lang="en-US" b="1" dirty="0" smtClean="0"/>
              <a:t> (c)</a:t>
            </a:r>
          </a:p>
          <a:p>
            <a:r>
              <a:rPr lang="en-US" b="1" dirty="0" smtClean="0"/>
              <a:t>                </a:t>
            </a:r>
            <a:r>
              <a:rPr lang="en-US" dirty="0" smtClean="0"/>
              <a:t>// </a:t>
            </a:r>
            <a:r>
              <a:rPr lang="en-US" i="1" dirty="0" err="1" smtClean="0"/>
              <a:t>gemm</a:t>
            </a:r>
            <a:endParaRPr lang="en-US" b="1" i="1" dirty="0" smtClean="0"/>
          </a:p>
          <a:p>
            <a:r>
              <a:rPr lang="en-US" dirty="0" smtClean="0"/>
              <a:t>                c(</a:t>
            </a:r>
            <a:r>
              <a:rPr lang="en-US" dirty="0" err="1" smtClean="0"/>
              <a:t>i,j</a:t>
            </a:r>
            <a:r>
              <a:rPr lang="en-US" dirty="0" smtClean="0"/>
              <a:t>) = a(</a:t>
            </a:r>
            <a:r>
              <a:rPr lang="en-US" dirty="0" err="1" smtClean="0"/>
              <a:t>i,k</a:t>
            </a:r>
            <a:r>
              <a:rPr lang="en-US" dirty="0" smtClean="0"/>
              <a:t>) * b(</a:t>
            </a:r>
            <a:r>
              <a:rPr lang="en-US" dirty="0" err="1" smtClean="0"/>
              <a:t>k,j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</a:t>
            </a:r>
            <a:r>
              <a:rPr lang="en-US" b="1" dirty="0" err="1" smtClean="0"/>
              <a:t>ci.Acc</a:t>
            </a:r>
            <a:r>
              <a:rPr lang="en-US" b="1" dirty="0" smtClean="0"/>
              <a:t> (c, </a:t>
            </a:r>
            <a:r>
              <a:rPr lang="en-US" b="1" dirty="0" err="1" smtClean="0"/>
              <a:t>i</a:t>
            </a:r>
            <a:r>
              <a:rPr lang="en-US" b="1" dirty="0" smtClean="0"/>
              <a:t> ,j)</a:t>
            </a:r>
          </a:p>
          <a:p>
            <a:endParaRPr lang="en-US" b="1" dirty="0" smtClean="0"/>
          </a:p>
          <a:p>
            <a:r>
              <a:rPr lang="en-US" b="1" dirty="0" err="1" smtClean="0"/>
              <a:t>ai.Detach</a:t>
            </a:r>
            <a:r>
              <a:rPr lang="en-US" b="1" dirty="0" smtClean="0"/>
              <a:t> () </a:t>
            </a:r>
            <a:r>
              <a:rPr lang="en-US" b="1" dirty="0" err="1" smtClean="0"/>
              <a:t>bi.Detach</a:t>
            </a:r>
            <a:r>
              <a:rPr lang="en-US" b="1" dirty="0" smtClean="0"/>
              <a:t> ()</a:t>
            </a:r>
          </a:p>
          <a:p>
            <a:r>
              <a:rPr lang="en-US" b="1" dirty="0" err="1" smtClean="0"/>
              <a:t>ci.Detach</a:t>
            </a:r>
            <a:r>
              <a:rPr lang="en-US" b="1" dirty="0" smtClean="0"/>
              <a:t> ()</a:t>
            </a: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5181600" y="2321719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Left Bracket 14"/>
          <p:cNvSpPr/>
          <p:nvPr/>
        </p:nvSpPr>
        <p:spPr bwMode="auto">
          <a:xfrm>
            <a:off x="5943600" y="3312319"/>
            <a:ext cx="228600" cy="1143000"/>
          </a:xfrm>
          <a:prstGeom prst="leftBracke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Left Bracket 15"/>
          <p:cNvSpPr/>
          <p:nvPr/>
        </p:nvSpPr>
        <p:spPr bwMode="auto">
          <a:xfrm>
            <a:off x="5486400" y="3962400"/>
            <a:ext cx="152400" cy="1752600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Left Bracket 16"/>
          <p:cNvSpPr/>
          <p:nvPr/>
        </p:nvSpPr>
        <p:spPr bwMode="auto">
          <a:xfrm>
            <a:off x="5257800" y="3429000"/>
            <a:ext cx="163285" cy="2362200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Left Bracket 17"/>
          <p:cNvSpPr/>
          <p:nvPr/>
        </p:nvSpPr>
        <p:spPr bwMode="auto">
          <a:xfrm>
            <a:off x="5029200" y="3124200"/>
            <a:ext cx="152400" cy="2819400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Left Bracket 18"/>
          <p:cNvSpPr/>
          <p:nvPr/>
        </p:nvSpPr>
        <p:spPr bwMode="auto">
          <a:xfrm>
            <a:off x="4800600" y="2819400"/>
            <a:ext cx="304800" cy="3276600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</a:rPr>
              <a:t>Use case – NWChem TCE proxy (II)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09600" y="1447800"/>
            <a:ext cx="4040188" cy="639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AxpyInterface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797425" y="1458913"/>
            <a:ext cx="4041775" cy="639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i="1" smtClean="0"/>
              <a:t>RMAInterface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699" y="2077283"/>
            <a:ext cx="316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for i in I blocks:</a:t>
            </a:r>
          </a:p>
          <a:p>
            <a:r>
              <a:rPr lang="en-US" i="1" dirty="0" smtClean="0"/>
              <a:t>   for k in K blocks:</a:t>
            </a:r>
          </a:p>
          <a:p>
            <a:r>
              <a:rPr lang="en-US" dirty="0" smtClean="0"/>
              <a:t>       if (</a:t>
            </a:r>
            <a:r>
              <a:rPr lang="en-US" dirty="0" err="1" smtClean="0"/>
              <a:t>load_balancer</a:t>
            </a:r>
            <a:r>
              <a:rPr lang="en-US" dirty="0" smtClean="0"/>
              <a:t> == me):</a:t>
            </a:r>
          </a:p>
          <a:p>
            <a:r>
              <a:rPr lang="en-US" dirty="0" smtClean="0"/>
              <a:t>             </a:t>
            </a:r>
            <a:r>
              <a:rPr lang="en-US" b="1" dirty="0" err="1" smtClean="0"/>
              <a:t>ai.Attach</a:t>
            </a:r>
            <a:r>
              <a:rPr lang="en-US" b="1" dirty="0" smtClean="0"/>
              <a:t> (A)</a:t>
            </a:r>
          </a:p>
          <a:p>
            <a:r>
              <a:rPr lang="en-US" b="1" dirty="0" smtClean="0"/>
              <a:t>             </a:t>
            </a:r>
            <a:r>
              <a:rPr lang="en-US" b="1" dirty="0" err="1" smtClean="0"/>
              <a:t>ai.Axpy</a:t>
            </a:r>
            <a:r>
              <a:rPr lang="en-US" b="1" dirty="0" smtClean="0"/>
              <a:t> (a, </a:t>
            </a:r>
            <a:r>
              <a:rPr lang="en-US" b="1" dirty="0" err="1" smtClean="0"/>
              <a:t>i</a:t>
            </a:r>
            <a:r>
              <a:rPr lang="en-US" b="1" dirty="0" smtClean="0"/>
              <a:t>, k)</a:t>
            </a:r>
          </a:p>
          <a:p>
            <a:r>
              <a:rPr lang="en-US" b="1" dirty="0" smtClean="0"/>
              <a:t>             </a:t>
            </a:r>
            <a:r>
              <a:rPr lang="en-US" b="1" dirty="0" err="1" smtClean="0"/>
              <a:t>ai.Detach</a:t>
            </a:r>
            <a:r>
              <a:rPr lang="en-US" b="1" dirty="0" smtClean="0"/>
              <a:t> () </a:t>
            </a:r>
          </a:p>
          <a:p>
            <a:r>
              <a:rPr lang="en-US" dirty="0" smtClean="0"/>
              <a:t>             </a:t>
            </a:r>
            <a:r>
              <a:rPr lang="en-US" i="1" dirty="0" smtClean="0"/>
              <a:t>for j in J blocks:</a:t>
            </a:r>
          </a:p>
          <a:p>
            <a:r>
              <a:rPr lang="en-US" i="1" dirty="0" smtClean="0"/>
              <a:t>                </a:t>
            </a:r>
            <a:r>
              <a:rPr lang="en-US" b="1" dirty="0" err="1" smtClean="0"/>
              <a:t>bi.Attach</a:t>
            </a:r>
            <a:r>
              <a:rPr lang="en-US" b="1" dirty="0" smtClean="0"/>
              <a:t> (B)</a:t>
            </a:r>
            <a:endParaRPr lang="en-US" i="1" dirty="0" smtClean="0"/>
          </a:p>
          <a:p>
            <a:r>
              <a:rPr lang="en-US" dirty="0" smtClean="0"/>
              <a:t>                </a:t>
            </a:r>
            <a:r>
              <a:rPr lang="en-US" b="1" dirty="0" err="1" smtClean="0"/>
              <a:t>bi.Axpy</a:t>
            </a:r>
            <a:r>
              <a:rPr lang="en-US" b="1" dirty="0" smtClean="0"/>
              <a:t> (b, k, j)</a:t>
            </a:r>
          </a:p>
          <a:p>
            <a:r>
              <a:rPr lang="en-US" b="1" dirty="0" smtClean="0"/>
              <a:t>                </a:t>
            </a:r>
            <a:r>
              <a:rPr lang="en-US" b="1" dirty="0" err="1" smtClean="0"/>
              <a:t>bi.Detach</a:t>
            </a:r>
            <a:r>
              <a:rPr lang="en-US" b="1" dirty="0" smtClean="0"/>
              <a:t> ()</a:t>
            </a:r>
          </a:p>
          <a:p>
            <a:r>
              <a:rPr lang="en-US" b="1" dirty="0" smtClean="0"/>
              <a:t>                 </a:t>
            </a:r>
            <a:r>
              <a:rPr lang="en-US" dirty="0" smtClean="0"/>
              <a:t>// </a:t>
            </a:r>
            <a:r>
              <a:rPr lang="en-US" i="1" dirty="0" err="1" smtClean="0"/>
              <a:t>gemm</a:t>
            </a:r>
            <a:endParaRPr lang="en-US" b="1" i="1" dirty="0" smtClean="0"/>
          </a:p>
          <a:p>
            <a:r>
              <a:rPr lang="en-US" dirty="0" smtClean="0"/>
              <a:t>                 c(</a:t>
            </a:r>
            <a:r>
              <a:rPr lang="en-US" dirty="0" err="1" smtClean="0"/>
              <a:t>i,j</a:t>
            </a:r>
            <a:r>
              <a:rPr lang="en-US" dirty="0" smtClean="0"/>
              <a:t>) = a(</a:t>
            </a:r>
            <a:r>
              <a:rPr lang="en-US" dirty="0" err="1" smtClean="0"/>
              <a:t>i,k</a:t>
            </a:r>
            <a:r>
              <a:rPr lang="en-US" dirty="0" smtClean="0"/>
              <a:t>) * b(</a:t>
            </a:r>
            <a:r>
              <a:rPr lang="en-US" dirty="0" err="1" smtClean="0"/>
              <a:t>k,j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</a:t>
            </a:r>
            <a:r>
              <a:rPr lang="en-US" b="1" dirty="0" err="1" smtClean="0"/>
              <a:t>ci.Attach</a:t>
            </a:r>
            <a:r>
              <a:rPr lang="en-US" b="1" dirty="0" smtClean="0"/>
              <a:t> (C)</a:t>
            </a:r>
          </a:p>
          <a:p>
            <a:r>
              <a:rPr lang="en-US" dirty="0" smtClean="0"/>
              <a:t>                 </a:t>
            </a:r>
            <a:r>
              <a:rPr lang="en-US" b="1" dirty="0" err="1" smtClean="0"/>
              <a:t>ci.Axpy</a:t>
            </a:r>
            <a:r>
              <a:rPr lang="en-US" b="1" dirty="0" smtClean="0"/>
              <a:t> (c, </a:t>
            </a:r>
            <a:r>
              <a:rPr lang="en-US" b="1" dirty="0" err="1" smtClean="0"/>
              <a:t>i</a:t>
            </a:r>
            <a:r>
              <a:rPr lang="en-US" b="1" dirty="0" smtClean="0"/>
              <a:t>, j)</a:t>
            </a:r>
          </a:p>
          <a:p>
            <a:r>
              <a:rPr lang="en-US" b="1" dirty="0" smtClean="0"/>
              <a:t>                 </a:t>
            </a:r>
            <a:r>
              <a:rPr lang="en-US" b="1" dirty="0" err="1" smtClean="0"/>
              <a:t>ci.Detach</a:t>
            </a:r>
            <a:r>
              <a:rPr lang="en-US" b="1" dirty="0" smtClean="0"/>
              <a:t> ()</a:t>
            </a:r>
          </a:p>
        </p:txBody>
      </p:sp>
      <p:cxnSp>
        <p:nvCxnSpPr>
          <p:cNvPr id="7" name="Elbow Connector 6"/>
          <p:cNvCxnSpPr/>
          <p:nvPr/>
        </p:nvCxnSpPr>
        <p:spPr bwMode="auto">
          <a:xfrm>
            <a:off x="914400" y="2313801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Left Bracket 7"/>
          <p:cNvSpPr/>
          <p:nvPr/>
        </p:nvSpPr>
        <p:spPr bwMode="auto">
          <a:xfrm>
            <a:off x="1676400" y="3304401"/>
            <a:ext cx="228600" cy="1143000"/>
          </a:xfrm>
          <a:prstGeom prst="leftBracke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Left Bracket 8"/>
          <p:cNvSpPr/>
          <p:nvPr/>
        </p:nvSpPr>
        <p:spPr bwMode="auto">
          <a:xfrm>
            <a:off x="1513114" y="3897086"/>
            <a:ext cx="228600" cy="2286000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Left Bracket 9"/>
          <p:cNvSpPr/>
          <p:nvPr/>
        </p:nvSpPr>
        <p:spPr bwMode="auto">
          <a:xfrm>
            <a:off x="1273628" y="2847200"/>
            <a:ext cx="152400" cy="3401199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Left Bracket 10"/>
          <p:cNvSpPr/>
          <p:nvPr/>
        </p:nvSpPr>
        <p:spPr bwMode="auto">
          <a:xfrm>
            <a:off x="1045028" y="2542400"/>
            <a:ext cx="152400" cy="3782199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Left Bracket 11"/>
          <p:cNvSpPr/>
          <p:nvPr/>
        </p:nvSpPr>
        <p:spPr bwMode="auto">
          <a:xfrm>
            <a:off x="838200" y="2237600"/>
            <a:ext cx="152400" cy="4163199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1" y="2085201"/>
            <a:ext cx="335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ai.Attach</a:t>
            </a:r>
            <a:r>
              <a:rPr lang="en-US" b="1" dirty="0" smtClean="0"/>
              <a:t> (A) </a:t>
            </a:r>
            <a:r>
              <a:rPr lang="en-US" b="1" dirty="0" err="1" smtClean="0"/>
              <a:t>bi.Attach</a:t>
            </a:r>
            <a:r>
              <a:rPr lang="en-US" b="1" dirty="0" smtClean="0"/>
              <a:t> (B)</a:t>
            </a:r>
          </a:p>
          <a:p>
            <a:r>
              <a:rPr lang="en-US" b="1" dirty="0" err="1" smtClean="0"/>
              <a:t>ci.Attach</a:t>
            </a:r>
            <a:r>
              <a:rPr lang="en-US" b="1" dirty="0" smtClean="0"/>
              <a:t> (C)</a:t>
            </a:r>
          </a:p>
          <a:p>
            <a:r>
              <a:rPr lang="en-US" i="1" dirty="0" smtClean="0"/>
              <a:t>for i in I blocks:</a:t>
            </a:r>
          </a:p>
          <a:p>
            <a:r>
              <a:rPr lang="en-US" i="1" dirty="0" smtClean="0"/>
              <a:t>   for k in K blocks:</a:t>
            </a:r>
          </a:p>
          <a:p>
            <a:r>
              <a:rPr lang="en-US" dirty="0" smtClean="0"/>
              <a:t>      if (</a:t>
            </a:r>
            <a:r>
              <a:rPr lang="en-US" dirty="0" err="1" smtClean="0"/>
              <a:t>load_balancer</a:t>
            </a:r>
            <a:r>
              <a:rPr lang="en-US" dirty="0" smtClean="0"/>
              <a:t> == me):</a:t>
            </a:r>
          </a:p>
          <a:p>
            <a:r>
              <a:rPr lang="en-US" dirty="0" smtClean="0"/>
              <a:t>         </a:t>
            </a:r>
            <a:r>
              <a:rPr lang="en-US" b="1" dirty="0" err="1" smtClean="0"/>
              <a:t>ai.Get</a:t>
            </a:r>
            <a:r>
              <a:rPr lang="en-US" b="1" dirty="0" smtClean="0"/>
              <a:t> (a, </a:t>
            </a:r>
            <a:r>
              <a:rPr lang="en-US" b="1" dirty="0" err="1" smtClean="0"/>
              <a:t>i</a:t>
            </a:r>
            <a:r>
              <a:rPr lang="en-US" b="1" dirty="0" smtClean="0"/>
              <a:t>, k)</a:t>
            </a:r>
          </a:p>
          <a:p>
            <a:r>
              <a:rPr lang="en-US" dirty="0" smtClean="0"/>
              <a:t>          </a:t>
            </a:r>
            <a:r>
              <a:rPr lang="en-US" i="1" dirty="0" smtClean="0"/>
              <a:t>for j in J blocks:</a:t>
            </a:r>
          </a:p>
          <a:p>
            <a:r>
              <a:rPr lang="en-US" dirty="0" smtClean="0"/>
              <a:t>                </a:t>
            </a:r>
            <a:r>
              <a:rPr lang="en-US" b="1" dirty="0" err="1" smtClean="0"/>
              <a:t>bi.Get</a:t>
            </a:r>
            <a:r>
              <a:rPr lang="en-US" b="1" dirty="0" smtClean="0"/>
              <a:t> (b, k, j)</a:t>
            </a:r>
          </a:p>
          <a:p>
            <a:r>
              <a:rPr lang="en-US" b="1" dirty="0" smtClean="0"/>
              <a:t>                </a:t>
            </a:r>
            <a:r>
              <a:rPr lang="en-US" dirty="0" smtClean="0"/>
              <a:t>// flush outstanding acc</a:t>
            </a:r>
          </a:p>
          <a:p>
            <a:r>
              <a:rPr lang="en-US" b="1" dirty="0" smtClean="0"/>
              <a:t>                </a:t>
            </a:r>
            <a:r>
              <a:rPr lang="en-US" b="1" dirty="0" err="1" smtClean="0"/>
              <a:t>ci.Flush</a:t>
            </a:r>
            <a:r>
              <a:rPr lang="en-US" b="1" dirty="0" smtClean="0"/>
              <a:t> (c)</a:t>
            </a:r>
          </a:p>
          <a:p>
            <a:r>
              <a:rPr lang="en-US" b="1" dirty="0" smtClean="0"/>
              <a:t>                </a:t>
            </a:r>
            <a:r>
              <a:rPr lang="en-US" dirty="0" smtClean="0"/>
              <a:t>// </a:t>
            </a:r>
            <a:r>
              <a:rPr lang="en-US" i="1" dirty="0" err="1" smtClean="0"/>
              <a:t>gemm</a:t>
            </a:r>
            <a:endParaRPr lang="en-US" b="1" i="1" dirty="0" smtClean="0"/>
          </a:p>
          <a:p>
            <a:r>
              <a:rPr lang="en-US" dirty="0" smtClean="0"/>
              <a:t>                c(</a:t>
            </a:r>
            <a:r>
              <a:rPr lang="en-US" dirty="0" err="1" smtClean="0"/>
              <a:t>i,j</a:t>
            </a:r>
            <a:r>
              <a:rPr lang="en-US" dirty="0" smtClean="0"/>
              <a:t>) = a(</a:t>
            </a:r>
            <a:r>
              <a:rPr lang="en-US" dirty="0" err="1" smtClean="0"/>
              <a:t>i,k</a:t>
            </a:r>
            <a:r>
              <a:rPr lang="en-US" dirty="0" smtClean="0"/>
              <a:t>) * b(</a:t>
            </a:r>
            <a:r>
              <a:rPr lang="en-US" dirty="0" err="1" smtClean="0"/>
              <a:t>k,j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</a:t>
            </a:r>
            <a:r>
              <a:rPr lang="en-US" b="1" dirty="0" err="1" smtClean="0"/>
              <a:t>ci.Acc</a:t>
            </a:r>
            <a:r>
              <a:rPr lang="en-US" b="1" dirty="0" smtClean="0"/>
              <a:t> (c, </a:t>
            </a:r>
            <a:r>
              <a:rPr lang="en-US" b="1" dirty="0" err="1" smtClean="0"/>
              <a:t>i</a:t>
            </a:r>
            <a:r>
              <a:rPr lang="en-US" b="1" dirty="0" smtClean="0"/>
              <a:t> ,j)</a:t>
            </a:r>
          </a:p>
          <a:p>
            <a:endParaRPr lang="en-US" b="1" dirty="0" smtClean="0"/>
          </a:p>
          <a:p>
            <a:r>
              <a:rPr lang="en-US" b="1" dirty="0" err="1" smtClean="0"/>
              <a:t>ai.Detach</a:t>
            </a:r>
            <a:r>
              <a:rPr lang="en-US" b="1" dirty="0" smtClean="0"/>
              <a:t> () </a:t>
            </a:r>
            <a:r>
              <a:rPr lang="en-US" b="1" dirty="0" err="1" smtClean="0"/>
              <a:t>bi.Detach</a:t>
            </a:r>
            <a:r>
              <a:rPr lang="en-US" b="1" dirty="0" smtClean="0"/>
              <a:t> ()</a:t>
            </a:r>
          </a:p>
          <a:p>
            <a:r>
              <a:rPr lang="en-US" b="1" dirty="0" err="1" smtClean="0"/>
              <a:t>ci.Detach</a:t>
            </a:r>
            <a:r>
              <a:rPr lang="en-US" b="1" dirty="0" smtClean="0"/>
              <a:t> ()</a:t>
            </a: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5181600" y="2321719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Left Bracket 14"/>
          <p:cNvSpPr/>
          <p:nvPr/>
        </p:nvSpPr>
        <p:spPr bwMode="auto">
          <a:xfrm>
            <a:off x="5943600" y="3312319"/>
            <a:ext cx="228600" cy="1143000"/>
          </a:xfrm>
          <a:prstGeom prst="leftBracke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Left Bracket 15"/>
          <p:cNvSpPr/>
          <p:nvPr/>
        </p:nvSpPr>
        <p:spPr bwMode="auto">
          <a:xfrm>
            <a:off x="5486400" y="3962400"/>
            <a:ext cx="152400" cy="1752600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Left Bracket 16"/>
          <p:cNvSpPr/>
          <p:nvPr/>
        </p:nvSpPr>
        <p:spPr bwMode="auto">
          <a:xfrm>
            <a:off x="5257800" y="3429000"/>
            <a:ext cx="163285" cy="2362200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Left Bracket 17"/>
          <p:cNvSpPr/>
          <p:nvPr/>
        </p:nvSpPr>
        <p:spPr bwMode="auto">
          <a:xfrm>
            <a:off x="5029200" y="3124200"/>
            <a:ext cx="152400" cy="2819400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Left Bracket 18"/>
          <p:cNvSpPr/>
          <p:nvPr/>
        </p:nvSpPr>
        <p:spPr bwMode="auto">
          <a:xfrm>
            <a:off x="4800600" y="2819400"/>
            <a:ext cx="304800" cy="3276600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-38100" y="2857500"/>
            <a:ext cx="4572000" cy="29718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38100" y="2628900"/>
            <a:ext cx="4572000" cy="3429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4026" y="3592280"/>
            <a:ext cx="3276600" cy="1600200"/>
          </a:xfrm>
          <a:prstGeom prst="rect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But this is wrong! Attach/Detach are collective, and the innermost loop  may  be executed by a subset of processes in comm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</a:rPr>
              <a:t>Platform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smtClean="0"/>
              <a:t>Argonne LCRC </a:t>
            </a:r>
            <a:r>
              <a:rPr lang="en-US" b="1" i="1" smtClean="0"/>
              <a:t>Blues</a:t>
            </a:r>
            <a:r>
              <a:rPr lang="en-US" b="1" smtClean="0"/>
              <a:t> </a:t>
            </a:r>
            <a:r>
              <a:rPr lang="en-US" smtClean="0"/>
              <a:t>– 310-node cluster with dual-socket Intel Xeon  E5-2670 processors per node (~2.6 GhZ) and a QLogic InfiniBand QDR interconnect</a:t>
            </a:r>
          </a:p>
          <a:p>
            <a:pPr lvl="1"/>
            <a:r>
              <a:rPr lang="en-US" smtClean="0"/>
              <a:t>MVAPICH2 2.2.1</a:t>
            </a:r>
          </a:p>
          <a:p>
            <a:r>
              <a:rPr lang="en-US" b="1" smtClean="0"/>
              <a:t>NERSC Cori (Phase 1) </a:t>
            </a:r>
            <a:r>
              <a:rPr lang="en-US" smtClean="0"/>
              <a:t>– 1,630-node Cray XC40 machine with dual-socket Intel Xeon E5-2698v3 CPUs per node and the Cray XC series interconnect (Aries).</a:t>
            </a:r>
          </a:p>
          <a:p>
            <a:pPr lvl="1"/>
            <a:r>
              <a:rPr lang="en-US" smtClean="0"/>
              <a:t>Cray MPI 7.2.5</a:t>
            </a:r>
          </a:p>
          <a:p>
            <a:pPr lvl="1"/>
            <a:r>
              <a:rPr lang="en-US" smtClean="0"/>
              <a:t>Global Arrays 5.4 (w ARMCI-MPI)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smtClean="0"/>
              <a:t>We also use </a:t>
            </a:r>
            <a:r>
              <a:rPr lang="en-US" sz="3200" b="1" smtClean="0"/>
              <a:t>Casper</a:t>
            </a:r>
            <a:r>
              <a:rPr lang="en-US" sz="3200" smtClean="0"/>
              <a:t>*, a new process-based progress engine for MPI one-sided operations (2-4 ghost processes used per node)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5867398"/>
            <a:ext cx="71947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*</a:t>
            </a:r>
            <a:r>
              <a:rPr lang="en-US" sz="1600" b="1" i="1" smtClean="0"/>
              <a:t>Si, Min, et al. "Casper: An asynchronous progress model for MPI RMA on </a:t>
            </a:r>
          </a:p>
          <a:p>
            <a:pPr algn="ctr"/>
            <a:r>
              <a:rPr lang="en-US" sz="1600" b="1" i="1" smtClean="0"/>
              <a:t>many-core architectures." Parallel and Distributed Processing Symposium (IPDPS), </a:t>
            </a:r>
          </a:p>
          <a:p>
            <a:pPr algn="ctr"/>
            <a:r>
              <a:rPr lang="en-US" sz="1600" b="1" i="1" smtClean="0"/>
              <a:t>2015 IEEE International. IEEE, 2015.</a:t>
            </a:r>
            <a:endParaRPr lang="en-US" sz="1600" b="1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Hartree-Fock proxy microbenchmark (on ANL LCRC </a:t>
            </a:r>
            <a:r>
              <a:rPr lang="en-US" b="1" i="1" smtClean="0">
                <a:solidFill>
                  <a:schemeClr val="tx2"/>
                </a:solidFill>
              </a:rPr>
              <a:t>Blues</a:t>
            </a:r>
            <a:r>
              <a:rPr lang="en-US" b="1" smtClean="0">
                <a:solidFill>
                  <a:schemeClr val="tx2"/>
                </a:solidFill>
              </a:rPr>
              <a:t>)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82476" y="47570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0" y="1295400"/>
          <a:ext cx="65532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7534874" y="47570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87278" y="47570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39676" y="47570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92076" y="47570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44474" y="47570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96878" y="47570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49276" y="47570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82476" y="49094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34874" y="49094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87278" y="49094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39676" y="49094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92076" y="49094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44474" y="49094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96878" y="49094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49276" y="49094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82476" y="50618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34874" y="50618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87278" y="50618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39676" y="50618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92076" y="50618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44474" y="50618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296878" y="50618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449276" y="50618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82476" y="52142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34874" y="52142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87278" y="52142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39676" y="52142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992076" y="52142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144474" y="52142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296878" y="52142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449276" y="52142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82476" y="53666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534874" y="53666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87278" y="53666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839676" y="53666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992076" y="53666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44474" y="53666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96878" y="53666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49276" y="53666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82476" y="55190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874" y="55190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87278" y="55190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839676" y="55190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992076" y="55190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144474" y="55190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296878" y="55190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449276" y="55190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382476" y="56714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534874" y="56714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687278" y="56714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839676" y="56714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992076" y="56714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144474" y="56714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296878" y="56714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449276" y="56714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382476" y="58238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534874" y="58238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87278" y="58238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839676" y="58238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992076" y="58238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144474" y="58238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296878" y="58238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449276" y="58238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82476" y="61286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534874" y="6128658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382476" y="6281058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534874" y="6281058"/>
            <a:ext cx="1524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709044" y="6138446"/>
            <a:ext cx="120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Process grid</a:t>
            </a:r>
            <a:endParaRPr lang="en-US" sz="1600" i="1"/>
          </a:p>
        </p:txBody>
      </p:sp>
      <p:sp>
        <p:nvSpPr>
          <p:cNvPr id="75" name="Rectangle 74"/>
          <p:cNvSpPr/>
          <p:nvPr/>
        </p:nvSpPr>
        <p:spPr>
          <a:xfrm>
            <a:off x="6391878" y="5214258"/>
            <a:ext cx="1524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544276" y="5214258"/>
            <a:ext cx="1524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391878" y="5366658"/>
            <a:ext cx="1524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544276" y="5366658"/>
            <a:ext cx="1524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6" idx="0"/>
            <a:endCxn id="14" idx="1"/>
          </p:cNvCxnSpPr>
          <p:nvPr/>
        </p:nvCxnSpPr>
        <p:spPr>
          <a:xfrm rot="5400000" flipH="1" flipV="1">
            <a:off x="6887176" y="4718958"/>
            <a:ext cx="22860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1"/>
            <a:endCxn id="78" idx="3"/>
          </p:cNvCxnSpPr>
          <p:nvPr/>
        </p:nvCxnSpPr>
        <p:spPr>
          <a:xfrm rot="10800000">
            <a:off x="6696676" y="5442858"/>
            <a:ext cx="6858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989104" y="4930132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Matrix</a:t>
            </a:r>
            <a:endParaRPr lang="en-US" sz="1600" i="1"/>
          </a:p>
        </p:txBody>
      </p:sp>
      <p:sp>
        <p:nvSpPr>
          <p:cNvPr id="85" name="TextBox 84"/>
          <p:cNvSpPr txBox="1"/>
          <p:nvPr/>
        </p:nvSpPr>
        <p:spPr>
          <a:xfrm>
            <a:off x="7458676" y="4440276"/>
            <a:ext cx="1050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DistMatrix</a:t>
            </a:r>
            <a:endParaRPr lang="en-US" sz="1600" i="1"/>
          </a:p>
        </p:txBody>
      </p:sp>
      <p:sp>
        <p:nvSpPr>
          <p:cNvPr id="86" name="TextBox 85"/>
          <p:cNvSpPr txBox="1"/>
          <p:nvPr/>
        </p:nvSpPr>
        <p:spPr>
          <a:xfrm>
            <a:off x="6696676" y="4757058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Acc</a:t>
            </a:r>
            <a:endParaRPr lang="en-US" sz="1600" b="1"/>
          </a:p>
        </p:txBody>
      </p:sp>
      <p:sp>
        <p:nvSpPr>
          <p:cNvPr id="87" name="TextBox 86"/>
          <p:cNvSpPr txBox="1"/>
          <p:nvPr/>
        </p:nvSpPr>
        <p:spPr>
          <a:xfrm>
            <a:off x="6729332" y="5519058"/>
            <a:ext cx="48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Get</a:t>
            </a:r>
            <a:endParaRPr lang="en-US" sz="1600" b="1"/>
          </a:p>
        </p:txBody>
      </p:sp>
      <p:sp>
        <p:nvSpPr>
          <p:cNvPr id="88" name="Rectangle 87"/>
          <p:cNvSpPr/>
          <p:nvPr/>
        </p:nvSpPr>
        <p:spPr>
          <a:xfrm>
            <a:off x="1752600" y="5458361"/>
            <a:ext cx="57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smtClean="0"/>
              <a:t>for (i = 0;  i &lt; DistMatrix_dim; i+=Matrix_dim)  {</a:t>
            </a:r>
          </a:p>
          <a:p>
            <a:pPr>
              <a:buNone/>
            </a:pPr>
            <a:r>
              <a:rPr lang="en-US" sz="1600" b="1" smtClean="0"/>
              <a:t>       if (load_balancer == me) { </a:t>
            </a:r>
          </a:p>
          <a:p>
            <a:pPr>
              <a:buNone/>
            </a:pPr>
            <a:r>
              <a:rPr lang="en-US" sz="1600" b="1" smtClean="0"/>
              <a:t>            for (j = 0; j &lt; DistMatrix_dim; j+= Matrix_dim)</a:t>
            </a:r>
          </a:p>
          <a:p>
            <a:pPr>
              <a:buNone/>
            </a:pPr>
            <a:r>
              <a:rPr lang="en-US" sz="1600" b="1" smtClean="0"/>
              <a:t>	              // </a:t>
            </a:r>
            <a:r>
              <a:rPr lang="en-US" sz="1600" b="1" i="1" smtClean="0"/>
              <a:t>Acc or Get</a:t>
            </a:r>
            <a:r>
              <a:rPr lang="en-US" sz="1600" b="1" smtClean="0"/>
              <a:t> </a:t>
            </a:r>
          </a:p>
          <a:p>
            <a:pPr>
              <a:buNone/>
            </a:pPr>
            <a:r>
              <a:rPr lang="en-US" sz="1600" b="1" smtClean="0"/>
              <a:t>}</a:t>
            </a:r>
            <a:endParaRPr lang="en-US" sz="1600" b="1" dirty="0" smtClean="0"/>
          </a:p>
        </p:txBody>
      </p:sp>
      <p:sp>
        <p:nvSpPr>
          <p:cNvPr id="89" name="Left Brace 88"/>
          <p:cNvSpPr/>
          <p:nvPr/>
        </p:nvSpPr>
        <p:spPr>
          <a:xfrm>
            <a:off x="1534890" y="5606144"/>
            <a:ext cx="228600" cy="10668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3542" y="5722203"/>
            <a:ext cx="1654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Performed twice,</a:t>
            </a:r>
          </a:p>
          <a:p>
            <a:r>
              <a:rPr lang="en-US" sz="1600" b="1" smtClean="0"/>
              <a:t>first for </a:t>
            </a:r>
            <a:r>
              <a:rPr lang="en-US" sz="1600" b="1" i="1" smtClean="0"/>
              <a:t>Acc </a:t>
            </a:r>
            <a:r>
              <a:rPr lang="en-US" sz="1600" b="1" smtClean="0"/>
              <a:t>and</a:t>
            </a:r>
          </a:p>
          <a:p>
            <a:r>
              <a:rPr lang="en-US" sz="1600" b="1" smtClean="0"/>
              <a:t>next for</a:t>
            </a:r>
            <a:r>
              <a:rPr lang="en-US" sz="1600" b="1" i="1" smtClean="0"/>
              <a:t> Get</a:t>
            </a:r>
            <a:endParaRPr lang="en-US" sz="1600" b="1" i="1"/>
          </a:p>
        </p:txBody>
      </p:sp>
      <p:sp>
        <p:nvSpPr>
          <p:cNvPr id="91" name="TextBox 90"/>
          <p:cNvSpPr txBox="1"/>
          <p:nvPr/>
        </p:nvSpPr>
        <p:spPr>
          <a:xfrm>
            <a:off x="6477000" y="1472625"/>
            <a:ext cx="225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ORIG</a:t>
            </a:r>
            <a:r>
              <a:rPr lang="en-US" sz="1600" smtClean="0"/>
              <a:t>: Original Elemental</a:t>
            </a:r>
          </a:p>
          <a:p>
            <a:r>
              <a:rPr lang="en-US" sz="1600" smtClean="0"/>
              <a:t>AxpyInterface</a:t>
            </a:r>
            <a:endParaRPr lang="en-US" sz="1600"/>
          </a:p>
        </p:txBody>
      </p:sp>
      <p:sp>
        <p:nvSpPr>
          <p:cNvPr id="92" name="TextBox 91"/>
          <p:cNvSpPr txBox="1"/>
          <p:nvPr/>
        </p:nvSpPr>
        <p:spPr>
          <a:xfrm>
            <a:off x="6478084" y="2057400"/>
            <a:ext cx="208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ORIG-NBX</a:t>
            </a:r>
            <a:r>
              <a:rPr lang="en-US" sz="1600" smtClean="0"/>
              <a:t>: Elemental</a:t>
            </a:r>
          </a:p>
          <a:p>
            <a:r>
              <a:rPr lang="en-US" sz="1600" smtClean="0"/>
              <a:t>AxpyInterface with NB </a:t>
            </a:r>
          </a:p>
          <a:p>
            <a:r>
              <a:rPr lang="en-US" sz="1600" smtClean="0"/>
              <a:t>consensus in Detach</a:t>
            </a:r>
            <a:endParaRPr lang="en-US" sz="1600"/>
          </a:p>
        </p:txBody>
      </p:sp>
      <p:sp>
        <p:nvSpPr>
          <p:cNvPr id="93" name="TextBox 92"/>
          <p:cNvSpPr txBox="1"/>
          <p:nvPr/>
        </p:nvSpPr>
        <p:spPr>
          <a:xfrm>
            <a:off x="6488970" y="2920425"/>
            <a:ext cx="2747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RMA(B)</a:t>
            </a:r>
            <a:r>
              <a:rPr lang="en-US" sz="1600" smtClean="0"/>
              <a:t>: Locally (non)blocking </a:t>
            </a:r>
          </a:p>
          <a:p>
            <a:r>
              <a:rPr lang="en-US" sz="1600" smtClean="0"/>
              <a:t>API of RMAInterface</a:t>
            </a:r>
            <a:endParaRPr lang="en-US" sz="1600"/>
          </a:p>
        </p:txBody>
      </p:sp>
      <p:sp>
        <p:nvSpPr>
          <p:cNvPr id="94" name="TextBox 93"/>
          <p:cNvSpPr txBox="1"/>
          <p:nvPr/>
        </p:nvSpPr>
        <p:spPr>
          <a:xfrm>
            <a:off x="6498772" y="3512403"/>
            <a:ext cx="2365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RMA(B)-CSP</a:t>
            </a:r>
            <a:r>
              <a:rPr lang="en-US" sz="1600" smtClean="0"/>
              <a:t>: Locally </a:t>
            </a:r>
          </a:p>
          <a:p>
            <a:r>
              <a:rPr lang="en-US" sz="1600" smtClean="0"/>
              <a:t>(non)blocking  API of </a:t>
            </a:r>
          </a:p>
          <a:p>
            <a:r>
              <a:rPr lang="en-US" sz="1600" smtClean="0"/>
              <a:t>RMAInterface with Casper</a:t>
            </a:r>
            <a:endParaRPr 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Distributed Arrays Interface (EL::DA)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EL::DA is built on top of the Elemental </a:t>
            </a:r>
            <a:r>
              <a:rPr lang="en-US" i="1" smtClean="0"/>
              <a:t>DistMatrix</a:t>
            </a:r>
            <a:r>
              <a:rPr lang="en-US" smtClean="0"/>
              <a:t> and </a:t>
            </a:r>
            <a:r>
              <a:rPr lang="en-US" i="1" smtClean="0"/>
              <a:t>RMAInterface</a:t>
            </a:r>
            <a:r>
              <a:rPr lang="en-US" smtClean="0"/>
              <a:t> interfaces – a rich set of Elemental optimization framework exposed via EL::DA </a:t>
            </a:r>
          </a:p>
          <a:p>
            <a:r>
              <a:rPr lang="en-US" smtClean="0"/>
              <a:t>Similar to Global Arrays API – straightforward to port GA applications…supports fundamental GA operations</a:t>
            </a:r>
          </a:p>
          <a:p>
            <a:r>
              <a:rPr lang="en-US" smtClean="0"/>
              <a:t>Both regular and irregular (GA) distributions internally map to Elemental’s cell-cyclic data layout</a:t>
            </a:r>
          </a:p>
          <a:p>
            <a:r>
              <a:rPr lang="en-US" smtClean="0"/>
              <a:t>One-sided operations (e.g., NGA_Put/Acc) uses </a:t>
            </a:r>
            <a:r>
              <a:rPr lang="en-US" i="1" smtClean="0"/>
              <a:t>RMAInterface, </a:t>
            </a:r>
            <a:r>
              <a:rPr lang="en-US" smtClean="0"/>
              <a:t>whereas for collective operations (e.g., GA_Add/Symmetrize), core Elemental API is used</a:t>
            </a:r>
          </a:p>
          <a:p>
            <a:r>
              <a:rPr lang="en-US" i="1" smtClean="0"/>
              <a:t>NGA_Access</a:t>
            </a:r>
            <a:r>
              <a:rPr lang="en-US" smtClean="0"/>
              <a:t> is no longer a local operation (due to data layout), so is </a:t>
            </a:r>
            <a:r>
              <a:rPr lang="en-US" i="1" smtClean="0"/>
              <a:t>NGA_Release_update</a:t>
            </a:r>
            <a:endParaRPr lang="en-US" smtClean="0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Distributed DGEMM - EL::DA vs GA   (on NERSC </a:t>
            </a:r>
            <a:r>
              <a:rPr lang="en-US" b="1" i="1" smtClean="0">
                <a:solidFill>
                  <a:schemeClr val="tx2"/>
                </a:solidFill>
              </a:rPr>
              <a:t>Cori</a:t>
            </a:r>
            <a:r>
              <a:rPr lang="en-US" b="1" smtClean="0">
                <a:solidFill>
                  <a:schemeClr val="tx2"/>
                </a:solidFill>
              </a:rPr>
              <a:t>)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smtClean="0"/>
              <a:t>GA distribution used is </a:t>
            </a:r>
            <a:r>
              <a:rPr lang="en-US" sz="2400" i="1" smtClean="0"/>
              <a:t>regular</a:t>
            </a:r>
            <a:r>
              <a:rPr lang="en-US" sz="2400" smtClean="0"/>
              <a:t> (rows x nblock), whereas Elemental uses cell-cyclic layout</a:t>
            </a:r>
          </a:p>
          <a:p>
            <a:r>
              <a:rPr lang="en-US" sz="2400" smtClean="0"/>
              <a:t>It’s challenging to determine the best distribution block-size for load balancing</a:t>
            </a:r>
          </a:p>
          <a:p>
            <a:pPr lvl="1"/>
            <a:r>
              <a:rPr lang="en-US" sz="2000" smtClean="0"/>
              <a:t>Elemental removes that constraint of distribution block size (nb_dist == 1)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0" y="3733800"/>
          <a:ext cx="38862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3048000" y="3733800"/>
          <a:ext cx="2971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5791200" y="3733800"/>
          <a:ext cx="32004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Parallel scientific application requirements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Often applications are a mixture of </a:t>
            </a:r>
            <a:r>
              <a:rPr lang="en-US" i="1" smtClean="0"/>
              <a:t>regular</a:t>
            </a:r>
            <a:r>
              <a:rPr lang="en-US" smtClean="0"/>
              <a:t> and </a:t>
            </a:r>
            <a:r>
              <a:rPr lang="en-US" i="1" smtClean="0"/>
              <a:t>irregular</a:t>
            </a:r>
            <a:r>
              <a:rPr lang="en-US" smtClean="0"/>
              <a:t> computations</a:t>
            </a:r>
          </a:p>
          <a:p>
            <a:r>
              <a:rPr lang="en-US" smtClean="0"/>
              <a:t>Global view programming model is useful for irregular computations</a:t>
            </a:r>
          </a:p>
          <a:p>
            <a:r>
              <a:rPr lang="en-US" smtClean="0"/>
              <a:t>Frequent one-sided accesses to distributed arrays – basic need of quantum chemistry apps</a:t>
            </a:r>
          </a:p>
          <a:p>
            <a:r>
              <a:rPr lang="en-US" smtClean="0"/>
              <a:t>Optimal data distribution for load balance</a:t>
            </a:r>
          </a:p>
          <a:p>
            <a:r>
              <a:rPr lang="en-US" smtClean="0"/>
              <a:t>High performance dense linear algebra</a:t>
            </a:r>
          </a:p>
          <a:p>
            <a:r>
              <a:rPr lang="en-US" smtClean="0"/>
              <a:t>High performance libraries exist which either target </a:t>
            </a:r>
            <a:r>
              <a:rPr lang="en-US" i="1" smtClean="0"/>
              <a:t>communication </a:t>
            </a:r>
            <a:r>
              <a:rPr lang="en-US" smtClean="0"/>
              <a:t>(e.g., MPI, ARMCI, SHMEM) or </a:t>
            </a:r>
            <a:r>
              <a:rPr lang="en-US" i="1" smtClean="0"/>
              <a:t>linear algebra </a:t>
            </a:r>
            <a:r>
              <a:rPr lang="en-US" smtClean="0"/>
              <a:t>(PLAPACK, PLASMA)</a:t>
            </a:r>
            <a:r>
              <a:rPr lang="en-US" i="1" smtClean="0"/>
              <a:t> </a:t>
            </a:r>
            <a:r>
              <a:rPr lang="en-US" smtClean="0"/>
              <a:t>– rarely both are combined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smtClean="0">
                <a:solidFill>
                  <a:schemeClr val="tx2"/>
                </a:solidFill>
              </a:rPr>
              <a:t>Application evaluation – GTFock (I)</a:t>
            </a:r>
            <a:endParaRPr lang="en-US" sz="4000" b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HF (</a:t>
            </a:r>
            <a:r>
              <a:rPr lang="en-US" i="1" smtClean="0"/>
              <a:t>Hartree-Fock</a:t>
            </a:r>
            <a:r>
              <a:rPr lang="en-US" smtClean="0"/>
              <a:t>) or SCF (</a:t>
            </a:r>
            <a:r>
              <a:rPr lang="en-US" i="1" smtClean="0"/>
              <a:t>Self-Consistent Field</a:t>
            </a:r>
            <a:r>
              <a:rPr lang="en-US" smtClean="0"/>
              <a:t>) method is an iterative method used in approximating the energy of a quantum many-body systems in a stationary state</a:t>
            </a:r>
          </a:p>
          <a:p>
            <a:r>
              <a:rPr lang="en-US" smtClean="0"/>
              <a:t>In each SCF iteration, the most compute intensive part is the calculation of the Fock matrix</a:t>
            </a:r>
          </a:p>
          <a:p>
            <a:r>
              <a:rPr lang="en-US" i="1" smtClean="0"/>
              <a:t>GTFock</a:t>
            </a:r>
            <a:r>
              <a:rPr lang="en-US" smtClean="0"/>
              <a:t>* is a new parallel algorithm for HF calculations that uses fine-grained tasks to balance the computation</a:t>
            </a:r>
          </a:p>
          <a:p>
            <a:r>
              <a:rPr lang="en-US" smtClean="0"/>
              <a:t>GA irregular distribution is known to be scalable for HF calculations</a:t>
            </a:r>
          </a:p>
          <a:p>
            <a:r>
              <a:rPr lang="en-US" smtClean="0"/>
              <a:t>Native </a:t>
            </a:r>
            <a:r>
              <a:rPr lang="en-US" i="1" smtClean="0"/>
              <a:t>GTFock</a:t>
            </a:r>
            <a:r>
              <a:rPr lang="en-US" smtClean="0"/>
              <a:t> uses GA (and MPI), EL::DA port is essentially a drop-in replacement to GA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gtfock-molecu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931230"/>
            <a:ext cx="5951349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0027" y="6041570"/>
            <a:ext cx="62431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</a:t>
            </a:r>
            <a:r>
              <a:rPr lang="en-US" sz="1400" b="1" i="1" smtClean="0"/>
              <a:t>Liu, Xing, Aftab Patel, and Edmond Chow. "A new scalable parallel algorithm for </a:t>
            </a:r>
          </a:p>
          <a:p>
            <a:r>
              <a:rPr lang="en-US" sz="1400" b="1" i="1" smtClean="0"/>
              <a:t>Fock matrix construction." Parallel and Distributed Processing Symposium, </a:t>
            </a:r>
          </a:p>
          <a:p>
            <a:r>
              <a:rPr lang="en-US" sz="1400" b="1" i="1" smtClean="0"/>
              <a:t>2014 IEEE 28th International. IEEE, 2014.</a:t>
            </a:r>
            <a:endParaRPr lang="en-US" sz="1400" b="1"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Application evaluation – GTFock (II) - (on NERSC </a:t>
            </a:r>
            <a:r>
              <a:rPr lang="en-US" b="1" i="1" smtClean="0">
                <a:solidFill>
                  <a:schemeClr val="tx2"/>
                </a:solidFill>
              </a:rPr>
              <a:t>Cori</a:t>
            </a:r>
            <a:r>
              <a:rPr lang="en-US" b="1" smtClean="0">
                <a:solidFill>
                  <a:schemeClr val="tx2"/>
                </a:solidFill>
              </a:rPr>
              <a:t>)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EL::DA shows consistently around 20% improvement over GA up to 128 processes</a:t>
            </a:r>
          </a:p>
          <a:p>
            <a:r>
              <a:rPr lang="en-US" sz="2400" smtClean="0"/>
              <a:t>Volume of remote communication increases significantly in the Fock matrix building stage, which negatively affects the overall scalability of EL::DA</a:t>
            </a:r>
          </a:p>
          <a:p>
            <a:pPr lvl="1"/>
            <a:r>
              <a:rPr lang="en-US" sz="2400" i="1" smtClean="0"/>
              <a:t>NGA_Access</a:t>
            </a:r>
            <a:r>
              <a:rPr lang="en-US" sz="2400" smtClean="0"/>
              <a:t> is not a local operation for EL::DA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304800" y="4038600"/>
          <a:ext cx="3810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3581400" y="4038600"/>
          <a:ext cx="2590799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5943600" y="4038600"/>
          <a:ext cx="28956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</a:rPr>
              <a:t>Concluding remarks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Presented a case study in designing a one-sided interface within a high-performance linear algebra and optimization framework (Elemental)</a:t>
            </a:r>
          </a:p>
          <a:p>
            <a:r>
              <a:rPr lang="en-US" smtClean="0"/>
              <a:t>We started with improving existing interface for  distributed matrix update (</a:t>
            </a:r>
            <a:r>
              <a:rPr lang="en-US" i="1" smtClean="0"/>
              <a:t>AXPYInterface</a:t>
            </a:r>
            <a:r>
              <a:rPr lang="en-US" smtClean="0"/>
              <a:t>), and justified the need for a truly one-sided interface (</a:t>
            </a:r>
            <a:r>
              <a:rPr lang="en-US" i="1" smtClean="0"/>
              <a:t>RMAInterface</a:t>
            </a:r>
            <a:r>
              <a:rPr lang="en-US" smtClean="0"/>
              <a:t>)</a:t>
            </a:r>
          </a:p>
          <a:p>
            <a:r>
              <a:rPr lang="en-US" smtClean="0"/>
              <a:t>Built EL::DA over Elemental </a:t>
            </a:r>
            <a:r>
              <a:rPr lang="en-US" i="1" smtClean="0"/>
              <a:t>DistMatrix </a:t>
            </a:r>
            <a:r>
              <a:rPr lang="en-US" smtClean="0"/>
              <a:t>and </a:t>
            </a:r>
            <a:r>
              <a:rPr lang="en-US" i="1" smtClean="0"/>
              <a:t>RMAInterface</a:t>
            </a:r>
          </a:p>
          <a:p>
            <a:r>
              <a:rPr lang="en-US" smtClean="0"/>
              <a:t>Demonstrated efficacy of </a:t>
            </a:r>
            <a:r>
              <a:rPr lang="en-US" i="1" smtClean="0"/>
              <a:t>RMAInterface</a:t>
            </a:r>
            <a:r>
              <a:rPr lang="en-US" smtClean="0"/>
              <a:t> as an effective interface for asynchronous distributed matrix update</a:t>
            </a:r>
          </a:p>
          <a:p>
            <a:r>
              <a:rPr lang="en-US" smtClean="0"/>
              <a:t>Integrating </a:t>
            </a:r>
            <a:r>
              <a:rPr lang="en-US" i="1" smtClean="0"/>
              <a:t>RMAInterface</a:t>
            </a:r>
            <a:r>
              <a:rPr lang="en-US" smtClean="0"/>
              <a:t> to Elemental opens up interesting possibilities in exposing algorithms required for scientific computation in a one-sided programming model</a:t>
            </a:r>
          </a:p>
          <a:p>
            <a:r>
              <a:rPr lang="en-US" i="1" smtClean="0"/>
              <a:t>RMAInterface </a:t>
            </a:r>
            <a:r>
              <a:rPr lang="en-US" smtClean="0"/>
              <a:t>demonstrated competitive performance compared to GA and MPI point-to-point</a:t>
            </a:r>
            <a:endParaRPr lang="en-US" i="1" smtClean="0"/>
          </a:p>
          <a:p>
            <a:r>
              <a:rPr lang="en-US" smtClean="0"/>
              <a:t>Cyclic distribution is not suitable for some form of HF calculations, but </a:t>
            </a:r>
            <a:r>
              <a:rPr lang="en-US" i="1" smtClean="0"/>
              <a:t>RMAInterface</a:t>
            </a:r>
            <a:r>
              <a:rPr lang="en-US" smtClean="0"/>
              <a:t> is designed to be general purpose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</a:rPr>
              <a:t>Acknowledgements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My co-authors</a:t>
            </a:r>
          </a:p>
          <a:p>
            <a:r>
              <a:rPr lang="en-US" smtClean="0"/>
              <a:t>Jack Poulson, Stanford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2"/>
                </a:solidFill>
              </a:rPr>
              <a:t>Thanks!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0083" y="2996625"/>
            <a:ext cx="4229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smtClean="0">
                <a:solidFill>
                  <a:schemeClr val="accent1"/>
                </a:solidFill>
              </a:rPr>
              <a:t>sghosh1@eecs.wsu.edu</a:t>
            </a:r>
            <a:endParaRPr lang="en-US" sz="3200" b="1" i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</a:rPr>
              <a:t>One-sided communication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Communication is one-sided (no involvement of destination or remote process)</a:t>
            </a:r>
          </a:p>
          <a:p>
            <a:r>
              <a:rPr lang="en-US" sz="2800" smtClean="0"/>
              <a:t>Decouples communication and synchronization</a:t>
            </a:r>
          </a:p>
          <a:p>
            <a:r>
              <a:rPr lang="en-US" sz="2800" smtClean="0"/>
              <a:t>All major network interconnects support RDMA</a:t>
            </a:r>
          </a:p>
        </p:txBody>
      </p:sp>
      <p:pic>
        <p:nvPicPr>
          <p:cNvPr id="5" name="Picture 4" descr="mpi-rma-s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810000"/>
            <a:ext cx="8915400" cy="23336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F8B5-0276-4D20-B9FB-D495E1E2FB2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645" y="6400800"/>
            <a:ext cx="712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Figure courtesy: </a:t>
            </a:r>
            <a:r>
              <a:rPr lang="en-US" smtClean="0"/>
              <a:t>https://htor.inf.ethz.ch/publications/img/fompi-slides.pdf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</a:rPr>
              <a:t>Our work</a:t>
            </a:r>
            <a:endParaRPr lang="en-US" b="1" i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Devised an easy to use interface for one-sided operations on distributed matrices (</a:t>
            </a:r>
            <a:r>
              <a:rPr lang="en-US" i="1" smtClean="0"/>
              <a:t>RMAInterface</a:t>
            </a:r>
            <a:r>
              <a:rPr lang="en-US" smtClean="0"/>
              <a:t>)</a:t>
            </a:r>
          </a:p>
          <a:p>
            <a:r>
              <a:rPr lang="en-US" smtClean="0"/>
              <a:t>Combined one-sided programming (using MPI-3 RMA) with a high quality software interface for linear algebra (</a:t>
            </a:r>
            <a:r>
              <a:rPr lang="en-US" i="1" smtClean="0"/>
              <a:t>Elemental</a:t>
            </a:r>
            <a:r>
              <a:rPr lang="en-US" smtClean="0"/>
              <a:t>)</a:t>
            </a:r>
          </a:p>
          <a:p>
            <a:r>
              <a:rPr lang="en-US" i="1" smtClean="0"/>
              <a:t>RMAInterface</a:t>
            </a:r>
            <a:r>
              <a:rPr lang="en-US" smtClean="0"/>
              <a:t> is built on top of Elemental’s </a:t>
            </a:r>
            <a:r>
              <a:rPr lang="en-US" i="1" smtClean="0"/>
              <a:t>DistMatrix</a:t>
            </a:r>
            <a:r>
              <a:rPr lang="en-US" smtClean="0"/>
              <a:t> interface</a:t>
            </a:r>
          </a:p>
          <a:p>
            <a:pPr lvl="1"/>
            <a:r>
              <a:rPr lang="en-US" i="1" smtClean="0"/>
              <a:t>DistMatrix</a:t>
            </a:r>
            <a:r>
              <a:rPr lang="en-US" smtClean="0"/>
              <a:t> is the matrix distributed across processes in a cell-cyclic fashion (it’s a core data structure in Elemental)</a:t>
            </a:r>
          </a:p>
          <a:p>
            <a:pPr lvl="1"/>
            <a:r>
              <a:rPr lang="en-US" smtClean="0"/>
              <a:t>Any program using </a:t>
            </a:r>
            <a:r>
              <a:rPr lang="en-US" i="1" smtClean="0"/>
              <a:t>DistMatrix</a:t>
            </a:r>
            <a:r>
              <a:rPr lang="en-US" smtClean="0"/>
              <a:t> could use </a:t>
            </a:r>
            <a:r>
              <a:rPr lang="en-US" i="1" smtClean="0"/>
              <a:t>RMAInterface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smtClean="0"/>
              <a:t>RMAInterface provides essential one-sided primitives – </a:t>
            </a:r>
            <a:r>
              <a:rPr lang="en-US" sz="3200" i="1" smtClean="0"/>
              <a:t>Put</a:t>
            </a:r>
            <a:r>
              <a:rPr lang="en-US" sz="3200" smtClean="0"/>
              <a:t>, </a:t>
            </a:r>
            <a:r>
              <a:rPr lang="en-US" sz="3200" i="1" smtClean="0"/>
              <a:t>Get</a:t>
            </a:r>
            <a:r>
              <a:rPr lang="en-US" sz="3200" smtClean="0"/>
              <a:t>, </a:t>
            </a:r>
            <a:r>
              <a:rPr lang="en-US" sz="3200" i="1" smtClean="0"/>
              <a:t>Accumulate</a:t>
            </a:r>
            <a:r>
              <a:rPr lang="en-US" sz="3200" smtClean="0"/>
              <a:t> (communication) and </a:t>
            </a:r>
            <a:r>
              <a:rPr lang="en-US" sz="3200" i="1" smtClean="0"/>
              <a:t>Flush</a:t>
            </a:r>
            <a:r>
              <a:rPr lang="en-US" sz="3200" smtClean="0"/>
              <a:t> (local and remote synchronization)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smtClean="0"/>
              <a:t>Possible to build high-level interfaces on top of RMAInterface – prototyped </a:t>
            </a:r>
            <a:r>
              <a:rPr lang="en-US" sz="3200" i="1" smtClean="0"/>
              <a:t>Global Arrays</a:t>
            </a:r>
            <a:r>
              <a:rPr lang="en-US" sz="3200" smtClean="0"/>
              <a:t> like interface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</a:rPr>
              <a:t>Upcoming slides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Elemental</a:t>
            </a:r>
          </a:p>
          <a:p>
            <a:pPr lvl="1"/>
            <a:r>
              <a:rPr lang="en-US" smtClean="0"/>
              <a:t>Introduction</a:t>
            </a:r>
          </a:p>
          <a:p>
            <a:pPr lvl="1"/>
            <a:r>
              <a:rPr lang="en-US" smtClean="0"/>
              <a:t>Data distribution</a:t>
            </a:r>
          </a:p>
          <a:p>
            <a:pPr lvl="1"/>
            <a:r>
              <a:rPr lang="en-US" smtClean="0"/>
              <a:t>Elemental </a:t>
            </a:r>
            <a:r>
              <a:rPr lang="en-US" i="1" smtClean="0"/>
              <a:t>AXPYInterface</a:t>
            </a:r>
            <a:r>
              <a:rPr lang="en-US" smtClean="0"/>
              <a:t> and need for </a:t>
            </a:r>
            <a:r>
              <a:rPr lang="en-US" i="1" smtClean="0"/>
              <a:t>RMAInterface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smtClean="0"/>
              <a:t>Elemental </a:t>
            </a:r>
            <a:r>
              <a:rPr lang="en-US" sz="3200" i="1" smtClean="0"/>
              <a:t>RMAInterface</a:t>
            </a:r>
            <a:r>
              <a:rPr lang="en-US" sz="3200" smtClean="0"/>
              <a:t> design</a:t>
            </a:r>
            <a:endParaRPr lang="en-US" smtClean="0"/>
          </a:p>
          <a:p>
            <a:pPr lvl="1"/>
            <a:r>
              <a:rPr lang="en-US" smtClean="0"/>
              <a:t>Implementation schematic of </a:t>
            </a:r>
            <a:r>
              <a:rPr lang="en-US" i="1" smtClean="0"/>
              <a:t>RMAInterface</a:t>
            </a:r>
            <a:r>
              <a:rPr lang="en-US" smtClean="0"/>
              <a:t> one-sided operations</a:t>
            </a:r>
          </a:p>
          <a:p>
            <a:pPr lvl="1"/>
            <a:r>
              <a:rPr lang="en-US" smtClean="0"/>
              <a:t>Use case – NWChem TCE proxy</a:t>
            </a:r>
          </a:p>
          <a:p>
            <a:pPr lvl="1"/>
            <a:r>
              <a:rPr lang="en-US" smtClean="0"/>
              <a:t>Microbenchmark evaluation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smtClean="0"/>
              <a:t>Distributed Arrays interface (EL::DA) on top of </a:t>
            </a:r>
            <a:r>
              <a:rPr lang="en-US" sz="3200" i="1" smtClean="0"/>
              <a:t>RMAInterface</a:t>
            </a:r>
          </a:p>
          <a:p>
            <a:pPr lvl="1"/>
            <a:r>
              <a:rPr lang="en-US" smtClean="0"/>
              <a:t>Compare performance of EL::DA with GA (Distributed GEMM)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smtClean="0"/>
              <a:t>Application evaluation - GTFock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smtClean="0"/>
              <a:t>Concluding remarks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About Elemental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smtClean="0"/>
              <a:t>C++11 library for distributed-memory algorithms for dense/sparse linear algebra and interior-point methods for convex optimization</a:t>
            </a:r>
          </a:p>
          <a:p>
            <a:r>
              <a:rPr lang="en-US" sz="2200" smtClean="0"/>
              <a:t>Designed around the idea of building different matrix distributions, and provide an API to move matrix between different distributions throughout computation</a:t>
            </a:r>
            <a:endParaRPr lang="en-US" sz="2200"/>
          </a:p>
        </p:txBody>
      </p:sp>
      <p:pic>
        <p:nvPicPr>
          <p:cNvPr id="7" name="Picture 6" descr="hilev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00400"/>
            <a:ext cx="5029200" cy="3276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80" y="5830669"/>
            <a:ext cx="9111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Poulson, Jack, et al. "Elemental: A new framework for distributed memory dense </a:t>
            </a:r>
          </a:p>
          <a:p>
            <a:r>
              <a:rPr lang="en-US" b="1" i="1" smtClean="0"/>
              <a:t>matrix computations. " ACM Transactions on Mathematical Software (TOMS) 39.2 (2013): 13.</a:t>
            </a:r>
            <a:endParaRPr lang="en-US" b="1" i="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</a:rPr>
              <a:t>Data distribution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Unlike libraries which distribute contiguous chunks, Elemental spreads the matrix in an </a:t>
            </a:r>
            <a:r>
              <a:rPr lang="en-US" sz="2400" i="1" smtClean="0"/>
              <a:t>element-wise</a:t>
            </a:r>
            <a:r>
              <a:rPr lang="en-US" sz="2400" smtClean="0"/>
              <a:t> fashion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el-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14600"/>
            <a:ext cx="6705600" cy="40503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Elemental </a:t>
            </a:r>
            <a:r>
              <a:rPr lang="en-US" b="1" i="1" smtClean="0">
                <a:solidFill>
                  <a:schemeClr val="tx2"/>
                </a:solidFill>
              </a:rPr>
              <a:t>AxpyInterface - </a:t>
            </a:r>
            <a:r>
              <a:rPr lang="en-US" b="1" smtClean="0">
                <a:solidFill>
                  <a:schemeClr val="tx2"/>
                </a:solidFill>
              </a:rPr>
              <a:t>Basic</a:t>
            </a:r>
            <a:r>
              <a:rPr lang="en-US" b="1" i="1" smtClean="0">
                <a:solidFill>
                  <a:schemeClr val="tx2"/>
                </a:solidFill>
              </a:rPr>
              <a:t> </a:t>
            </a:r>
            <a:r>
              <a:rPr lang="en-US" b="1" smtClean="0">
                <a:solidFill>
                  <a:schemeClr val="tx2"/>
                </a:solidFill>
              </a:rPr>
              <a:t>idea</a:t>
            </a:r>
            <a:endParaRPr lang="en-US" b="1" i="1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Analogous to BLAS </a:t>
            </a:r>
            <a:r>
              <a:rPr lang="en-US" b="1" i="1" smtClean="0"/>
              <a:t>axpy</a:t>
            </a:r>
            <a:r>
              <a:rPr lang="en-US" i="1" smtClean="0"/>
              <a:t> </a:t>
            </a:r>
            <a:r>
              <a:rPr lang="en-US" smtClean="0"/>
              <a:t>operation for vector-vector operations, i.e., </a:t>
            </a:r>
            <a:r>
              <a:rPr lang="en-US" b="1" smtClean="0"/>
              <a:t>y := a*x + y </a:t>
            </a:r>
            <a:r>
              <a:rPr lang="en-US" smtClean="0"/>
              <a:t>(</a:t>
            </a:r>
            <a:r>
              <a:rPr lang="en-US" b="1" smtClean="0"/>
              <a:t>a</a:t>
            </a:r>
            <a:r>
              <a:rPr lang="en-US" smtClean="0"/>
              <a:t> is scalar, </a:t>
            </a:r>
            <a:r>
              <a:rPr lang="en-US" b="1" smtClean="0"/>
              <a:t>x</a:t>
            </a:r>
            <a:r>
              <a:rPr lang="en-US" smtClean="0"/>
              <a:t> and </a:t>
            </a:r>
            <a:r>
              <a:rPr lang="en-US" b="1" smtClean="0"/>
              <a:t>y</a:t>
            </a:r>
            <a:r>
              <a:rPr lang="en-US" smtClean="0"/>
              <a:t> are vectors)</a:t>
            </a:r>
            <a:endParaRPr lang="en-US" i="1"/>
          </a:p>
        </p:txBody>
      </p:sp>
      <p:pic>
        <p:nvPicPr>
          <p:cNvPr id="7" name="Picture 6" descr="axpy_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2"/>
            <a:ext cx="5486400" cy="36377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0" y="4154269"/>
            <a:ext cx="34220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tx2"/>
                </a:solidFill>
              </a:rPr>
              <a:t>*</a:t>
            </a:r>
            <a:r>
              <a:rPr lang="en-US" b="1" smtClean="0">
                <a:solidFill>
                  <a:schemeClr val="tx2"/>
                </a:solidFill>
              </a:rPr>
              <a:t> AXPY is similar to ARMCI scaled</a:t>
            </a:r>
          </a:p>
          <a:p>
            <a:r>
              <a:rPr lang="en-US" b="1" smtClean="0">
                <a:solidFill>
                  <a:schemeClr val="tx2"/>
                </a:solidFill>
              </a:rPr>
              <a:t>accumulate </a:t>
            </a:r>
            <a:r>
              <a:rPr lang="en-US" b="1" i="1" smtClean="0">
                <a:solidFill>
                  <a:schemeClr val="tx2"/>
                </a:solidFill>
              </a:rPr>
              <a:t>dst += scale*src</a:t>
            </a:r>
            <a:endParaRPr lang="en-US" b="1" i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0944" y="3299936"/>
            <a:ext cx="36344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tx2"/>
                </a:solidFill>
              </a:rPr>
              <a:t>*</a:t>
            </a:r>
            <a:r>
              <a:rPr lang="en-US" b="1" smtClean="0">
                <a:solidFill>
                  <a:schemeClr val="tx2"/>
                </a:solidFill>
              </a:rPr>
              <a:t> A (= Y) is a </a:t>
            </a:r>
            <a:r>
              <a:rPr lang="en-US" b="1" i="1" smtClean="0">
                <a:solidFill>
                  <a:schemeClr val="tx2"/>
                </a:solidFill>
              </a:rPr>
              <a:t>distributed</a:t>
            </a:r>
            <a:r>
              <a:rPr lang="en-US" b="1" smtClean="0">
                <a:solidFill>
                  <a:schemeClr val="tx2"/>
                </a:solidFill>
              </a:rPr>
              <a:t> matrix, and</a:t>
            </a:r>
          </a:p>
          <a:p>
            <a:r>
              <a:rPr lang="en-US" b="1" smtClean="0">
                <a:solidFill>
                  <a:schemeClr val="tx2"/>
                </a:solidFill>
              </a:rPr>
              <a:t>X is a </a:t>
            </a:r>
            <a:r>
              <a:rPr lang="en-US" b="1" i="1" smtClean="0">
                <a:solidFill>
                  <a:schemeClr val="tx2"/>
                </a:solidFill>
              </a:rPr>
              <a:t>local</a:t>
            </a:r>
            <a:r>
              <a:rPr lang="en-US" b="1" smtClean="0">
                <a:solidFill>
                  <a:schemeClr val="tx2"/>
                </a:solidFill>
              </a:rPr>
              <a:t> matrix in this case</a:t>
            </a:r>
            <a:endParaRPr 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Elemental </a:t>
            </a:r>
            <a:r>
              <a:rPr lang="en-US" b="1" i="1" smtClean="0">
                <a:solidFill>
                  <a:schemeClr val="tx2"/>
                </a:solidFill>
              </a:rPr>
              <a:t>AxpyInterface </a:t>
            </a:r>
            <a:r>
              <a:rPr lang="en-US" b="1" smtClean="0">
                <a:solidFill>
                  <a:schemeClr val="tx2"/>
                </a:solidFill>
              </a:rPr>
              <a:t>design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i="1" smtClean="0"/>
              <a:t>AxpyInterface</a:t>
            </a:r>
            <a:r>
              <a:rPr lang="en-US" smtClean="0"/>
              <a:t> has 3 routines – </a:t>
            </a:r>
            <a:r>
              <a:rPr lang="en-US" i="1" smtClean="0"/>
              <a:t>Attach</a:t>
            </a:r>
            <a:r>
              <a:rPr lang="en-US" smtClean="0"/>
              <a:t>, </a:t>
            </a:r>
            <a:r>
              <a:rPr lang="en-US" i="1" smtClean="0"/>
              <a:t>AXPY</a:t>
            </a:r>
            <a:r>
              <a:rPr lang="en-US" smtClean="0"/>
              <a:t> and </a:t>
            </a:r>
            <a:r>
              <a:rPr lang="en-US" i="1" smtClean="0"/>
              <a:t>Detach</a:t>
            </a:r>
          </a:p>
          <a:p>
            <a:pPr lvl="1"/>
            <a:r>
              <a:rPr lang="en-US" b="1" smtClean="0"/>
              <a:t>Attach </a:t>
            </a:r>
            <a:r>
              <a:rPr lang="en-US" smtClean="0"/>
              <a:t>(collective): Buffer allocation/resizing</a:t>
            </a:r>
          </a:p>
          <a:p>
            <a:pPr lvl="1"/>
            <a:r>
              <a:rPr lang="en-US" b="1" smtClean="0"/>
              <a:t>AXPY </a:t>
            </a:r>
            <a:r>
              <a:rPr lang="en-US" smtClean="0"/>
              <a:t>(p2p): Sends or receives data to/from (depending on a </a:t>
            </a:r>
            <a:r>
              <a:rPr lang="en-US" i="1" smtClean="0"/>
              <a:t>direction</a:t>
            </a:r>
            <a:r>
              <a:rPr lang="en-US" smtClean="0"/>
              <a:t> parameter) the globally distributed matrix</a:t>
            </a:r>
          </a:p>
          <a:p>
            <a:pPr lvl="1"/>
            <a:r>
              <a:rPr lang="en-US" b="1" smtClean="0"/>
              <a:t>Detach </a:t>
            </a:r>
            <a:r>
              <a:rPr lang="en-US" smtClean="0"/>
              <a:t>(collective): Finishes all outstanding communication and tracks progress</a:t>
            </a:r>
          </a:p>
          <a:p>
            <a:r>
              <a:rPr lang="en-US" smtClean="0"/>
              <a:t>A </a:t>
            </a:r>
            <a:r>
              <a:rPr lang="en-US" i="1" smtClean="0"/>
              <a:t>DistMatrix</a:t>
            </a:r>
            <a:r>
              <a:rPr lang="en-US" smtClean="0"/>
              <a:t>, or the local matrix cannot be updated between </a:t>
            </a:r>
            <a:r>
              <a:rPr lang="en-US" i="1" smtClean="0"/>
              <a:t>Attach</a:t>
            </a:r>
            <a:r>
              <a:rPr lang="en-US" smtClean="0"/>
              <a:t> and a </a:t>
            </a:r>
            <a:r>
              <a:rPr lang="en-US" i="1" smtClean="0"/>
              <a:t>Detach</a:t>
            </a:r>
          </a:p>
          <a:p>
            <a:r>
              <a:rPr lang="en-US" smtClean="0"/>
              <a:t>Every process is free to </a:t>
            </a:r>
            <a:r>
              <a:rPr lang="en-US" i="1" smtClean="0"/>
              <a:t>AXPY</a:t>
            </a:r>
            <a:r>
              <a:rPr lang="en-US" smtClean="0"/>
              <a:t> as many local matrices to </a:t>
            </a:r>
            <a:r>
              <a:rPr lang="en-US" i="1" smtClean="0"/>
              <a:t>DistMatrix</a:t>
            </a:r>
            <a:r>
              <a:rPr lang="en-US" smtClean="0"/>
              <a:t> as desired (but, see above)</a:t>
            </a:r>
          </a:p>
          <a:p>
            <a:r>
              <a:rPr lang="en-US" smtClean="0"/>
              <a:t>AXPY is analogous to ARMCI scaled accumulate – dst += scale*src – could be implemented directly using one-sided semantics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E83E-5D81-439E-A901-1EE2CA2FE7B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6952</TotalTime>
  <Words>2062</Words>
  <Application>Microsoft Office PowerPoint</Application>
  <PresentationFormat>On-screen Show (4:3)</PresentationFormat>
  <Paragraphs>269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One-Sided Interface for Matrix Operations using MPI-3 RMA:           A Case Study with Elemental</vt:lpstr>
      <vt:lpstr>Parallel scientific application requirements</vt:lpstr>
      <vt:lpstr>One-sided communication</vt:lpstr>
      <vt:lpstr>Our work</vt:lpstr>
      <vt:lpstr>Upcoming slides</vt:lpstr>
      <vt:lpstr>About Elemental</vt:lpstr>
      <vt:lpstr>Data distribution</vt:lpstr>
      <vt:lpstr>Elemental AxpyInterface - Basic idea</vt:lpstr>
      <vt:lpstr>Elemental AxpyInterface design</vt:lpstr>
      <vt:lpstr>AxpyInterface – Issues and expectations</vt:lpstr>
      <vt:lpstr>Optimizations to AxpyInterface and beyond</vt:lpstr>
      <vt:lpstr>RMAInterface one-sided operation steps</vt:lpstr>
      <vt:lpstr>Use case – NWChem TCE proxy (I)</vt:lpstr>
      <vt:lpstr>Use case – NWChem TCE proxy (II)</vt:lpstr>
      <vt:lpstr>Use case – NWChem TCE proxy (II)</vt:lpstr>
      <vt:lpstr>Platform</vt:lpstr>
      <vt:lpstr>Hartree-Fock proxy microbenchmark (on ANL LCRC Blues)</vt:lpstr>
      <vt:lpstr>Distributed Arrays Interface (EL::DA)</vt:lpstr>
      <vt:lpstr>Distributed DGEMM - EL::DA vs GA   (on NERSC Cori)</vt:lpstr>
      <vt:lpstr>Application evaluation – GTFock (I)</vt:lpstr>
      <vt:lpstr>Application evaluation – GTFock (II) - (on NERSC Cori)</vt:lpstr>
      <vt:lpstr>Concluding remarks</vt:lpstr>
      <vt:lpstr>Acknowledgements</vt:lpstr>
      <vt:lpstr>Thanks!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One-Sided Interface for Matrix Operations using MPI-3 RMA: A Case Study with Elemental</dc:title>
  <dc:creator>sg</dc:creator>
  <cp:lastModifiedBy>sg</cp:lastModifiedBy>
  <cp:revision>375</cp:revision>
  <dcterms:created xsi:type="dcterms:W3CDTF">2016-08-07T16:01:36Z</dcterms:created>
  <dcterms:modified xsi:type="dcterms:W3CDTF">2016-08-17T04:58:30Z</dcterms:modified>
</cp:coreProperties>
</file>