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41" r:id="rId3"/>
    <p:sldId id="302" r:id="rId4"/>
    <p:sldId id="298" r:id="rId5"/>
    <p:sldId id="347" r:id="rId6"/>
    <p:sldId id="342" r:id="rId7"/>
    <p:sldId id="301" r:id="rId8"/>
    <p:sldId id="340" r:id="rId9"/>
    <p:sldId id="299" r:id="rId10"/>
    <p:sldId id="343" r:id="rId11"/>
    <p:sldId id="304" r:id="rId12"/>
    <p:sldId id="337" r:id="rId13"/>
    <p:sldId id="335" r:id="rId14"/>
    <p:sldId id="306" r:id="rId15"/>
    <p:sldId id="315" r:id="rId16"/>
    <p:sldId id="353" r:id="rId17"/>
    <p:sldId id="327" r:id="rId18"/>
    <p:sldId id="334" r:id="rId19"/>
    <p:sldId id="309" r:id="rId20"/>
    <p:sldId id="316" r:id="rId21"/>
    <p:sldId id="319" r:id="rId22"/>
    <p:sldId id="338" r:id="rId23"/>
    <p:sldId id="310" r:id="rId24"/>
    <p:sldId id="317" r:id="rId25"/>
    <p:sldId id="331" r:id="rId26"/>
    <p:sldId id="344" r:id="rId27"/>
    <p:sldId id="314" r:id="rId28"/>
    <p:sldId id="352" r:id="rId29"/>
    <p:sldId id="339" r:id="rId30"/>
    <p:sldId id="330" r:id="rId31"/>
    <p:sldId id="349" r:id="rId32"/>
    <p:sldId id="346" r:id="rId33"/>
    <p:sldId id="286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jie" initials="Y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3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 autoAdjust="0"/>
    <p:restoredTop sz="99263" autoAdjust="0"/>
  </p:normalViewPr>
  <p:slideViewPr>
    <p:cSldViewPr>
      <p:cViewPr>
        <p:scale>
          <a:sx n="75" d="100"/>
          <a:sy n="75" d="100"/>
        </p:scale>
        <p:origin x="-120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360&#20113;&#30424;\U&#30424;\&#27979;&#35797;&#32467;&#26524;\BGQ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cpp%202016\&#21103;&#26412;&#21103;&#26412;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042074286168771E-2"/>
          <c:y val="3.9634156625219109E-2"/>
          <c:w val="0.91443900593506888"/>
          <c:h val="0.773033021249228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Sheet1!$C$46</c:f>
              <c:strCache>
                <c:ptCount val="1"/>
                <c:pt idx="0">
                  <c:v>Work time</c:v>
                </c:pt>
              </c:strCache>
            </c:strRef>
          </c:tx>
          <c:invertIfNegative val="0"/>
          <c:cat>
            <c:numRef>
              <c:f>Sheet1!$B$47:$B$57</c:f>
              <c:numCache>
                <c:formatCode>General</c:formatCode>
                <c:ptCount val="11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Sheet1!$C$47:$C$57</c:f>
              <c:numCache>
                <c:formatCode>General</c:formatCode>
                <c:ptCount val="11"/>
                <c:pt idx="0">
                  <c:v>784163.75</c:v>
                </c:pt>
                <c:pt idx="1">
                  <c:v>791399.99</c:v>
                </c:pt>
                <c:pt idx="2">
                  <c:v>792200.39</c:v>
                </c:pt>
                <c:pt idx="3">
                  <c:v>792316.3</c:v>
                </c:pt>
                <c:pt idx="4">
                  <c:v>791948.71</c:v>
                </c:pt>
                <c:pt idx="6">
                  <c:v>1776525.99</c:v>
                </c:pt>
                <c:pt idx="7">
                  <c:v>1786868.61</c:v>
                </c:pt>
                <c:pt idx="8">
                  <c:v>1786275.5</c:v>
                </c:pt>
                <c:pt idx="9">
                  <c:v>1791854.26</c:v>
                </c:pt>
                <c:pt idx="10">
                  <c:v>1790684.64</c:v>
                </c:pt>
              </c:numCache>
            </c:numRef>
          </c:val>
        </c:ser>
        <c:ser>
          <c:idx val="1"/>
          <c:order val="1"/>
          <c:tx>
            <c:strRef>
              <c:f>Sheet1!$D$46</c:f>
              <c:strCache>
                <c:ptCount val="1"/>
                <c:pt idx="0">
                  <c:v>Idle time</c:v>
                </c:pt>
              </c:strCache>
            </c:strRef>
          </c:tx>
          <c:invertIfNegative val="0"/>
          <c:cat>
            <c:numRef>
              <c:f>Sheet1!$B$47:$B$57</c:f>
              <c:numCache>
                <c:formatCode>General</c:formatCode>
                <c:ptCount val="11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Sheet1!$D$47:$D$57</c:f>
              <c:numCache>
                <c:formatCode>General</c:formatCode>
                <c:ptCount val="11"/>
                <c:pt idx="0">
                  <c:v>862345.44</c:v>
                </c:pt>
                <c:pt idx="1">
                  <c:v>1013050</c:v>
                </c:pt>
                <c:pt idx="2">
                  <c:v>1578606.86</c:v>
                </c:pt>
                <c:pt idx="3">
                  <c:v>1915553.21</c:v>
                </c:pt>
                <c:pt idx="4">
                  <c:v>5072197.6399999997</c:v>
                </c:pt>
                <c:pt idx="6">
                  <c:v>1085813.33</c:v>
                </c:pt>
                <c:pt idx="7">
                  <c:v>1276737.81</c:v>
                </c:pt>
                <c:pt idx="8">
                  <c:v>1293522.1100000001</c:v>
                </c:pt>
                <c:pt idx="9">
                  <c:v>1195826.6599999999</c:v>
                </c:pt>
                <c:pt idx="10">
                  <c:v>1210219.1200000001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240512"/>
        <c:axId val="154242048"/>
      </c:barChart>
      <c:catAx>
        <c:axId val="154240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zh-CN"/>
          </a:p>
        </c:txPr>
        <c:crossAx val="154242048"/>
        <c:crosses val="autoZero"/>
        <c:auto val="1"/>
        <c:lblAlgn val="ctr"/>
        <c:lblOffset val="100"/>
        <c:noMultiLvlLbl val="0"/>
      </c:catAx>
      <c:valAx>
        <c:axId val="15424204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zh-CN"/>
          </a:p>
        </c:txPr>
        <c:crossAx val="154240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6838629968551226"/>
          <c:y val="4.2765210586498494E-2"/>
          <c:w val="0.12620829490908231"/>
          <c:h val="0.16837419060329639"/>
        </c:manualLayout>
      </c:layout>
      <c:overlay val="0"/>
      <c:txPr>
        <a:bodyPr/>
        <a:lstStyle/>
        <a:p>
          <a:pPr>
            <a:defRPr sz="1400" b="1" i="0" baseline="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New!$D$2</c:f>
              <c:strCache>
                <c:ptCount val="1"/>
                <c:pt idx="0">
                  <c:v>Input Parallelization
</c:v>
                </c:pt>
              </c:strCache>
            </c:strRef>
          </c:tx>
          <c:invertIfNegative val="0"/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New!$D$3:$D$11</c:f>
              <c:numCache>
                <c:formatCode>General</c:formatCode>
                <c:ptCount val="9"/>
                <c:pt idx="0">
                  <c:v>1718.98</c:v>
                </c:pt>
                <c:pt idx="1">
                  <c:v>939.45</c:v>
                </c:pt>
                <c:pt idx="2">
                  <c:v>588.78800000000001</c:v>
                </c:pt>
                <c:pt idx="3">
                  <c:v>464.54</c:v>
                </c:pt>
                <c:pt idx="4">
                  <c:v>514.25</c:v>
                </c:pt>
                <c:pt idx="5">
                  <c:v>482.40699999999998</c:v>
                </c:pt>
                <c:pt idx="6">
                  <c:v>199.88200000000001</c:v>
                </c:pt>
                <c:pt idx="7">
                  <c:v>95.037999999999997</c:v>
                </c:pt>
                <c:pt idx="8">
                  <c:v>52.863999999999997</c:v>
                </c:pt>
              </c:numCache>
            </c:numRef>
          </c:val>
        </c:ser>
        <c:ser>
          <c:idx val="1"/>
          <c:order val="1"/>
          <c:tx>
            <c:strRef>
              <c:f>New!$E$2</c:f>
              <c:strCache>
                <c:ptCount val="1"/>
                <c:pt idx="0">
                  <c:v>K-mer Graph Construction</c:v>
                </c:pt>
              </c:strCache>
            </c:strRef>
          </c:tx>
          <c:invertIfNegative val="0"/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New!$E$3:$E$11</c:f>
              <c:numCache>
                <c:formatCode>General</c:formatCode>
                <c:ptCount val="9"/>
                <c:pt idx="0">
                  <c:v>354.19078000000002</c:v>
                </c:pt>
                <c:pt idx="1">
                  <c:v>182.07437999999999</c:v>
                </c:pt>
                <c:pt idx="2">
                  <c:v>94.926519999999996</c:v>
                </c:pt>
                <c:pt idx="3">
                  <c:v>50.60181</c:v>
                </c:pt>
                <c:pt idx="4">
                  <c:v>26.813320000000001</c:v>
                </c:pt>
                <c:pt idx="5">
                  <c:v>14.253220000000001</c:v>
                </c:pt>
                <c:pt idx="6">
                  <c:v>7.0931300000000004</c:v>
                </c:pt>
                <c:pt idx="7">
                  <c:v>6.8119100000000001</c:v>
                </c:pt>
                <c:pt idx="8">
                  <c:v>20.046420000000001</c:v>
                </c:pt>
              </c:numCache>
            </c:numRef>
          </c:val>
        </c:ser>
        <c:ser>
          <c:idx val="2"/>
          <c:order val="2"/>
          <c:tx>
            <c:strRef>
              <c:f>New!$F$2</c:f>
              <c:strCache>
                <c:ptCount val="1"/>
                <c:pt idx="0">
                  <c:v>K-mer Filtering</c:v>
                </c:pt>
              </c:strCache>
            </c:strRef>
          </c:tx>
          <c:invertIfNegative val="0"/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New!$F$3:$F$11</c:f>
              <c:numCache>
                <c:formatCode>General</c:formatCode>
                <c:ptCount val="9"/>
                <c:pt idx="0">
                  <c:v>69.317999999999998</c:v>
                </c:pt>
                <c:pt idx="1">
                  <c:v>42.366</c:v>
                </c:pt>
                <c:pt idx="2">
                  <c:v>23.117999999999999</c:v>
                </c:pt>
                <c:pt idx="3">
                  <c:v>12.318</c:v>
                </c:pt>
                <c:pt idx="4">
                  <c:v>5.9340000000000002</c:v>
                </c:pt>
                <c:pt idx="5">
                  <c:v>2.7225000000000001</c:v>
                </c:pt>
                <c:pt idx="6">
                  <c:v>1.2725</c:v>
                </c:pt>
                <c:pt idx="7">
                  <c:v>0.53</c:v>
                </c:pt>
                <c:pt idx="8">
                  <c:v>0.34</c:v>
                </c:pt>
              </c:numCache>
            </c:numRef>
          </c:val>
        </c:ser>
        <c:ser>
          <c:idx val="3"/>
          <c:order val="3"/>
          <c:tx>
            <c:strRef>
              <c:f>New!$G$2</c:f>
              <c:strCache>
                <c:ptCount val="1"/>
                <c:pt idx="0">
                  <c:v>MSG Graph Construction
</c:v>
                </c:pt>
              </c:strCache>
            </c:strRef>
          </c:tx>
          <c:invertIfNegative val="0"/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New!$G$3:$G$11</c:f>
              <c:numCache>
                <c:formatCode>General</c:formatCode>
                <c:ptCount val="9"/>
                <c:pt idx="0">
                  <c:v>283.89999999999998</c:v>
                </c:pt>
                <c:pt idx="1">
                  <c:v>147.54</c:v>
                </c:pt>
                <c:pt idx="2">
                  <c:v>80.225999999999999</c:v>
                </c:pt>
                <c:pt idx="3">
                  <c:v>41.197000000000003</c:v>
                </c:pt>
                <c:pt idx="4">
                  <c:v>20.212</c:v>
                </c:pt>
                <c:pt idx="5">
                  <c:v>9.8674999999999997</c:v>
                </c:pt>
                <c:pt idx="6">
                  <c:v>4.8887499999999999</c:v>
                </c:pt>
                <c:pt idx="7">
                  <c:v>2.37</c:v>
                </c:pt>
                <c:pt idx="8">
                  <c:v>1.1499999999999999</c:v>
                </c:pt>
              </c:numCache>
            </c:numRef>
          </c:val>
        </c:ser>
        <c:ser>
          <c:idx val="4"/>
          <c:order val="4"/>
          <c:tx>
            <c:strRef>
              <c:f>New!$H$2</c:f>
              <c:strCache>
                <c:ptCount val="1"/>
                <c:pt idx="0">
                  <c:v>Graph Simplification</c:v>
                </c:pt>
              </c:strCache>
            </c:strRef>
          </c:tx>
          <c:invertIfNegative val="0"/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New!$H$3:$H$11</c:f>
              <c:numCache>
                <c:formatCode>General</c:formatCode>
                <c:ptCount val="9"/>
                <c:pt idx="0">
                  <c:v>2724.4</c:v>
                </c:pt>
                <c:pt idx="1">
                  <c:v>1480.1</c:v>
                </c:pt>
                <c:pt idx="2">
                  <c:v>811.9</c:v>
                </c:pt>
                <c:pt idx="3">
                  <c:v>530.65899999999999</c:v>
                </c:pt>
                <c:pt idx="4">
                  <c:v>272.75</c:v>
                </c:pt>
                <c:pt idx="5">
                  <c:v>144.25749999999999</c:v>
                </c:pt>
                <c:pt idx="6">
                  <c:v>91.186250000000001</c:v>
                </c:pt>
                <c:pt idx="7">
                  <c:v>57.91</c:v>
                </c:pt>
                <c:pt idx="8">
                  <c:v>25.04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749248"/>
        <c:axId val="157750784"/>
      </c:barChart>
      <c:lineChart>
        <c:grouping val="standard"/>
        <c:varyColors val="0"/>
        <c:ser>
          <c:idx val="6"/>
          <c:order val="5"/>
          <c:tx>
            <c:strRef>
              <c:f>New!$J$2</c:f>
              <c:strCache>
                <c:ptCount val="1"/>
                <c:pt idx="0">
                  <c:v>Linear Speedup</c:v>
                </c:pt>
              </c:strCache>
            </c:strRef>
          </c:tx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New!$J$3:$J$11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val>
          <c:smooth val="0"/>
        </c:ser>
        <c:ser>
          <c:idx val="7"/>
          <c:order val="6"/>
          <c:tx>
            <c:strRef>
              <c:f>New!$K$2</c:f>
              <c:strCache>
                <c:ptCount val="1"/>
                <c:pt idx="0">
                  <c:v>Speedup</c:v>
                </c:pt>
              </c:strCache>
            </c:strRef>
          </c:tx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New!$K$3:$K$11</c:f>
              <c:numCache>
                <c:formatCode>General</c:formatCode>
                <c:ptCount val="9"/>
                <c:pt idx="0">
                  <c:v>1</c:v>
                </c:pt>
                <c:pt idx="1">
                  <c:v>1.84514907595476</c:v>
                </c:pt>
                <c:pt idx="2">
                  <c:v>3.2213390086925302</c:v>
                </c:pt>
                <c:pt idx="3">
                  <c:v>4.6854489518937203</c:v>
                </c:pt>
                <c:pt idx="4">
                  <c:v>6.1321836754131098</c:v>
                </c:pt>
                <c:pt idx="5">
                  <c:v>7.8817571698083997</c:v>
                </c:pt>
                <c:pt idx="6">
                  <c:v>16.9254238758475</c:v>
                </c:pt>
                <c:pt idx="7">
                  <c:v>31.665984261649999</c:v>
                </c:pt>
                <c:pt idx="8">
                  <c:v>51.797958567980601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758208"/>
        <c:axId val="157752320"/>
      </c:lineChart>
      <c:catAx>
        <c:axId val="157749248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crossAx val="157750784"/>
        <c:crosses val="autoZero"/>
        <c:auto val="1"/>
        <c:lblAlgn val="ctr"/>
        <c:lblOffset val="100"/>
        <c:noMultiLvlLbl val="0"/>
      </c:catAx>
      <c:valAx>
        <c:axId val="157750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749248"/>
        <c:crosses val="autoZero"/>
        <c:crossBetween val="between"/>
      </c:valAx>
      <c:valAx>
        <c:axId val="157752320"/>
        <c:scaling>
          <c:logBase val="2"/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57758208"/>
        <c:crosses val="max"/>
        <c:crossBetween val="between"/>
      </c:valAx>
      <c:catAx>
        <c:axId val="1577582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75232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0.07207</cdr:x>
      <cdr:y>0.8996</cdr:y>
    </cdr:from>
    <cdr:to>
      <cdr:x>0.4955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09600" y="3200400"/>
          <a:ext cx="3581400" cy="3571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400" dirty="0" smtClean="0"/>
            <a:t>Before Combining Messages in One Loop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0.6036</cdr:x>
      <cdr:y>0.8996</cdr:y>
    </cdr:from>
    <cdr:to>
      <cdr:x>0.96396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5105400" y="3200400"/>
          <a:ext cx="3048000" cy="3571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/>
            <a:t>After </a:t>
          </a:r>
          <a:r>
            <a:rPr lang="en-US" altLang="zh-CN" sz="1400" dirty="0" smtClean="0"/>
            <a:t>Combining Messages in One Loop</a:t>
          </a:r>
          <a:endParaRPr lang="zh-CN" altLang="en-US" sz="14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741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48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DDD8F7-8E43-430F-8747-5ABB1A6B6D88}" type="datetime1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E5E815-7492-41CC-AA4D-BA21E8AE5E9C}" type="datetime1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5E9A38-5852-47EE-A3D1-D1DD50AEC6F2}" type="datetime1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3EC1F0-C9B7-400C-8EE2-3C32BE00DD41}" type="datetime1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C72FA-3B2C-4101-A208-A2A1F1241491}" type="datetime1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597D3-892F-4372-A24E-7090A358BD7B}" type="datetime1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944E8-709D-43EF-985E-FDF9148D6A59}" type="datetime1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74C83-2101-4ED6-8A25-28FBDFEBF44B}" type="datetime1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71BF9-52B3-4226-9790-9500FA4384AF}" type="datetime1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CDB54-AE65-43F0-A687-7FD607A1732D}" type="datetime1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D6E9A62-F363-4883-A0C0-DF2D58ABE726}" type="datetime1">
              <a:rPr lang="en-US" smtClean="0"/>
              <a:t>8/16/2016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534400" cy="12954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SWAP-Assembler 2: Optimization of De Novo Genome Assembler at Extreme Scale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2000" y="3200400"/>
            <a:ext cx="7924800" cy="2514600"/>
          </a:xfrm>
        </p:spPr>
        <p:txBody>
          <a:bodyPr/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Jintao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Meng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Sangmin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Seo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Pavan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Balaji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Yanjie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Wei, </a:t>
            </a:r>
          </a:p>
          <a:p>
            <a:pPr algn="ctr"/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Bingqiang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Wang,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Shengzhong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Feng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Joint work with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Shenzhen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Institutes of Advanced Technology(SIAT),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CAS, China</a:t>
            </a:r>
          </a:p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Argonne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National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Laboratory,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DOE, USA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BGI,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Shenzhen, China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/>
          </a:p>
          <a:p>
            <a:endParaRPr lang="en-US" altLang="zh-CN" sz="1600" b="1" dirty="0"/>
          </a:p>
          <a:p>
            <a:pPr algn="r"/>
            <a:r>
              <a:rPr lang="en-US" altLang="zh-CN" sz="1600" b="1" dirty="0" smtClean="0"/>
              <a:t>Aug 17, 2016</a:t>
            </a:r>
            <a:endParaRPr lang="en-US" altLang="zh-C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Outline of the Talk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1437"/>
            <a:ext cx="8229600" cy="4983163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Overview of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enome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ssembly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roblem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Parallel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Genome Assembly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Previous works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Contributions of SWAP-Assembler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Optimization Work on Mira for SWAP-Assembler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Optimization strategy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 &amp; output optimization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Kmer</a:t>
            </a:r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graph </a:t>
            </a:r>
            <a:r>
              <a:rPr 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onstruction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Graph Simplification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Performance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omparison &amp; Evaluation 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results for each steps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Experimental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esults for two larger data sets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Summary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Future Work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Acknowledgements</a:t>
            </a:r>
          </a:p>
          <a:p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Optimization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strategy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SWAP-Assembler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560731"/>
            <a:ext cx="4860925" cy="5029200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Methods</a:t>
            </a:r>
          </a:p>
          <a:p>
            <a:pPr lvl="1"/>
            <a:r>
              <a:rPr lang="en-US" altLang="zh-CN" sz="1800" dirty="0"/>
              <a:t>Find out the performance bottleneck</a:t>
            </a:r>
          </a:p>
          <a:p>
            <a:pPr lvl="1"/>
            <a:r>
              <a:rPr lang="en-US" altLang="zh-CN" sz="1800" dirty="0"/>
              <a:t>Tuning these </a:t>
            </a:r>
            <a:r>
              <a:rPr lang="en-US" altLang="zh-CN" sz="1800" dirty="0"/>
              <a:t>bottleneck steps one by </a:t>
            </a:r>
            <a:r>
              <a:rPr lang="en-US" altLang="zh-CN" sz="1800" dirty="0" smtClean="0"/>
              <a:t>one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Objectives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keep </a:t>
            </a:r>
            <a:r>
              <a:rPr lang="en-US" altLang="zh-CN" sz="1800" dirty="0"/>
              <a:t>the percentage of time usage in each step </a:t>
            </a:r>
            <a:r>
              <a:rPr lang="en-US" altLang="zh-CN" sz="1800" dirty="0" smtClean="0"/>
              <a:t>constant </a:t>
            </a:r>
            <a:r>
              <a:rPr lang="en-US" altLang="zh-CN" sz="1800" dirty="0"/>
              <a:t>when the number of cores increases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Minimize the communication &amp; memory usage</a:t>
            </a:r>
          </a:p>
          <a:p>
            <a:pPr lvl="1"/>
            <a:r>
              <a:rPr lang="en-US" altLang="zh-CN" sz="1800" dirty="0" smtClean="0"/>
              <a:t>Scale to as many cores &amp; as larger dataset as we can</a:t>
            </a:r>
          </a:p>
          <a:p>
            <a:pPr lvl="1"/>
            <a:r>
              <a:rPr lang="en-US" altLang="zh-CN" sz="1800" dirty="0" smtClean="0"/>
              <a:t>Maximize the system efficiency</a:t>
            </a:r>
            <a:endParaRPr lang="en-US" altLang="zh-CN" sz="18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AutoShape 6" descr="https://computing.llnl.gov/tutorials/bgq/images/bgqScalingArch900pi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https://computing.llnl.gov/tutorials/bgq/images/bgqScalingArch900pi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96" y="1460500"/>
            <a:ext cx="4381500" cy="47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79643" y="6135172"/>
            <a:ext cx="261680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BG/Q Scaling Architecture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1423" y="1792069"/>
            <a:ext cx="114165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5D torus </a:t>
            </a:r>
          </a:p>
          <a:p>
            <a:r>
              <a:rPr lang="en-US" altLang="zh-CN" dirty="0" smtClean="0"/>
              <a:t>(4,4,4,4,2)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4320" y="990600"/>
            <a:ext cx="114165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5D torus</a:t>
            </a:r>
          </a:p>
          <a:p>
            <a:r>
              <a:rPr lang="en-US" altLang="zh-CN" dirty="0" smtClean="0"/>
              <a:t>(4,4,4,8,2)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51284" y="1003300"/>
            <a:ext cx="14927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5D torus</a:t>
            </a:r>
          </a:p>
          <a:p>
            <a:r>
              <a:rPr lang="en-US" altLang="zh-CN" dirty="0" smtClean="0"/>
              <a:t>(8,16,16,16,2)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6811" y="3429000"/>
            <a:ext cx="114165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5D torus </a:t>
            </a:r>
          </a:p>
          <a:p>
            <a:r>
              <a:rPr lang="en-US" altLang="zh-CN" dirty="0" smtClean="0"/>
              <a:t>(2,2,2,2,2)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14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Weak scaling results of SWAP-Assembler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732809"/>
            <a:ext cx="6096000" cy="408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28600" y="1219200"/>
            <a:ext cx="891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b="1" dirty="0" smtClean="0"/>
              <a:t>Weak scaling </a:t>
            </a:r>
            <a:r>
              <a:rPr lang="en-US" altLang="zh-CN" sz="2000" b="1" dirty="0" smtClean="0"/>
              <a:t>results </a:t>
            </a:r>
            <a:r>
              <a:rPr lang="en-US" altLang="zh-CN" dirty="0" smtClean="0"/>
              <a:t>for 1K Human data (4TB) on Mira.   (~300 billion </a:t>
            </a:r>
            <a:r>
              <a:rPr lang="en-US" altLang="zh-CN" dirty="0" err="1" smtClean="0"/>
              <a:t>kmer</a:t>
            </a:r>
            <a:r>
              <a:rPr lang="en-US" altLang="zh-CN" dirty="0" smtClean="0"/>
              <a:t>-nodes)</a:t>
            </a:r>
          </a:p>
          <a:p>
            <a:r>
              <a:rPr lang="en-US" altLang="zh-CN" sz="2000" b="1" dirty="0" smtClean="0"/>
              <a:t>5 steps in SWAP-Assembler</a:t>
            </a:r>
          </a:p>
          <a:p>
            <a:pPr lvl="1"/>
            <a:r>
              <a:rPr lang="en-US" altLang="zh-CN" sz="1800" dirty="0" smtClean="0"/>
              <a:t>The time consuming steps </a:t>
            </a:r>
            <a:r>
              <a:rPr lang="en-US" altLang="zh-CN" sz="1800" dirty="0" smtClean="0"/>
              <a:t>are input parallelization, </a:t>
            </a:r>
            <a:r>
              <a:rPr lang="en-US" altLang="zh-CN" sz="1800" dirty="0" smtClean="0"/>
              <a:t>graph construction, graph </a:t>
            </a:r>
            <a:r>
              <a:rPr lang="en-US" altLang="zh-CN" sz="1800" dirty="0" smtClean="0"/>
              <a:t>simplification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7449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Input Parallelization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矩形 20"/>
          <p:cNvSpPr/>
          <p:nvPr/>
        </p:nvSpPr>
        <p:spPr bwMode="auto">
          <a:xfrm>
            <a:off x="0" y="3962400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</a:rPr>
              <a:t>A0</a:t>
            </a:r>
            <a:endParaRPr lang="zh-CN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048000" y="3962400"/>
            <a:ext cx="2590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096000" y="3962400"/>
            <a:ext cx="2133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019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4305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591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直接箭头连接符 35"/>
          <p:cNvCxnSpPr>
            <a:stCxn id="21" idx="2"/>
            <a:endCxn id="32" idx="0"/>
          </p:cNvCxnSpPr>
          <p:nvPr/>
        </p:nvCxnSpPr>
        <p:spPr bwMode="auto">
          <a:xfrm>
            <a:off x="1371600" y="4267200"/>
            <a:ext cx="9144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stCxn id="25" idx="2"/>
            <a:endCxn id="33" idx="0"/>
          </p:cNvCxnSpPr>
          <p:nvPr/>
        </p:nvCxnSpPr>
        <p:spPr bwMode="auto">
          <a:xfrm>
            <a:off x="4343400" y="4267200"/>
            <a:ext cx="2286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28" idx="2"/>
            <a:endCxn id="34" idx="0"/>
          </p:cNvCxnSpPr>
          <p:nvPr/>
        </p:nvCxnSpPr>
        <p:spPr bwMode="auto">
          <a:xfrm flipH="1">
            <a:off x="6858000" y="4267200"/>
            <a:ext cx="3048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圆角矩形 59"/>
          <p:cNvSpPr/>
          <p:nvPr/>
        </p:nvSpPr>
        <p:spPr bwMode="auto">
          <a:xfrm>
            <a:off x="1962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 smtClean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248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6534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3" name="虚尾箭头 62"/>
          <p:cNvSpPr/>
          <p:nvPr/>
        </p:nvSpPr>
        <p:spPr bwMode="auto">
          <a:xfrm>
            <a:off x="2057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5" name="虚尾箭头 64"/>
          <p:cNvSpPr/>
          <p:nvPr/>
        </p:nvSpPr>
        <p:spPr bwMode="auto">
          <a:xfrm>
            <a:off x="4343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6" name="虚尾箭头 65"/>
          <p:cNvSpPr/>
          <p:nvPr/>
        </p:nvSpPr>
        <p:spPr bwMode="auto">
          <a:xfrm>
            <a:off x="6629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左右箭头 66"/>
          <p:cNvSpPr/>
          <p:nvPr/>
        </p:nvSpPr>
        <p:spPr bwMode="auto">
          <a:xfrm>
            <a:off x="1600200" y="5410200"/>
            <a:ext cx="5943600" cy="4572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Network</a:t>
            </a:r>
          </a:p>
        </p:txBody>
      </p:sp>
      <p:sp>
        <p:nvSpPr>
          <p:cNvPr id="91" name="内容占位符 2"/>
          <p:cNvSpPr>
            <a:spLocks noGrp="1"/>
          </p:cNvSpPr>
          <p:nvPr>
            <p:ph idx="1"/>
          </p:nvPr>
        </p:nvSpPr>
        <p:spPr>
          <a:xfrm>
            <a:off x="457199" y="1366837"/>
            <a:ext cx="8537575" cy="1985963"/>
          </a:xfrm>
        </p:spPr>
        <p:txBody>
          <a:bodyPr/>
          <a:lstStyle/>
          <a:p>
            <a:r>
              <a:rPr lang="en-US" altLang="zh-CN" sz="2000" dirty="0" smtClean="0"/>
              <a:t>In SWAP-Assembler  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Data Partition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/>
              <a:t>Input data is divided into </a:t>
            </a:r>
            <a:r>
              <a:rPr lang="en-US" altLang="zh-CN" i="1" dirty="0"/>
              <a:t>p</a:t>
            </a:r>
            <a:r>
              <a:rPr lang="en-US" altLang="zh-CN" dirty="0"/>
              <a:t> virtual data blocks.</a:t>
            </a:r>
          </a:p>
          <a:p>
            <a:pPr lvl="1"/>
            <a:r>
              <a:rPr lang="en-US" altLang="zh-CN" sz="1800" dirty="0"/>
              <a:t>memory usage is huge.</a:t>
            </a:r>
          </a:p>
          <a:p>
            <a:pPr lvl="1"/>
            <a:r>
              <a:rPr lang="en-US" altLang="zh-CN" sz="1800" dirty="0" smtClean="0"/>
              <a:t>No tuning strategy to boost the IO performance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559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CN" sz="2400" dirty="0"/>
              <a:t>Input Parallelization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1" name="矩形 20"/>
          <p:cNvSpPr/>
          <p:nvPr/>
        </p:nvSpPr>
        <p:spPr bwMode="auto">
          <a:xfrm>
            <a:off x="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</a:rPr>
              <a:t>A0</a:t>
            </a:r>
            <a:endParaRPr lang="zh-CN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24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048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810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</a:rPr>
              <a:t>B1</a:t>
            </a:r>
            <a:endParaRPr lang="zh-CN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72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096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858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620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019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4305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591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直接箭头连接符 35"/>
          <p:cNvCxnSpPr>
            <a:stCxn id="21" idx="2"/>
            <a:endCxn id="32" idx="1"/>
          </p:cNvCxnSpPr>
          <p:nvPr/>
        </p:nvCxnSpPr>
        <p:spPr bwMode="auto">
          <a:xfrm>
            <a:off x="381000" y="4267200"/>
            <a:ext cx="17164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stCxn id="25" idx="2"/>
            <a:endCxn id="33" idx="1"/>
          </p:cNvCxnSpPr>
          <p:nvPr/>
        </p:nvCxnSpPr>
        <p:spPr bwMode="auto">
          <a:xfrm>
            <a:off x="3429000" y="4267200"/>
            <a:ext cx="9544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28" idx="2"/>
            <a:endCxn id="34" idx="1"/>
          </p:cNvCxnSpPr>
          <p:nvPr/>
        </p:nvCxnSpPr>
        <p:spPr bwMode="auto">
          <a:xfrm>
            <a:off x="6477000" y="4267200"/>
            <a:ext cx="1924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>
            <a:stCxn id="23" idx="2"/>
            <a:endCxn id="32" idx="0"/>
          </p:cNvCxnSpPr>
          <p:nvPr/>
        </p:nvCxnSpPr>
        <p:spPr bwMode="auto">
          <a:xfrm>
            <a:off x="1143000" y="4267200"/>
            <a:ext cx="1143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>
            <a:stCxn id="26" idx="2"/>
            <a:endCxn id="33" idx="0"/>
          </p:cNvCxnSpPr>
          <p:nvPr/>
        </p:nvCxnSpPr>
        <p:spPr bwMode="auto">
          <a:xfrm>
            <a:off x="4191000" y="4267200"/>
            <a:ext cx="381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stCxn id="29" idx="2"/>
            <a:endCxn id="34" idx="0"/>
          </p:cNvCxnSpPr>
          <p:nvPr/>
        </p:nvCxnSpPr>
        <p:spPr bwMode="auto">
          <a:xfrm flipH="1">
            <a:off x="6858000" y="4267200"/>
            <a:ext cx="381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24" idx="2"/>
            <a:endCxn id="32" idx="0"/>
          </p:cNvCxnSpPr>
          <p:nvPr/>
        </p:nvCxnSpPr>
        <p:spPr bwMode="auto">
          <a:xfrm>
            <a:off x="1905000" y="4267200"/>
            <a:ext cx="381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>
            <a:stCxn id="27" idx="2"/>
            <a:endCxn id="33" idx="0"/>
          </p:cNvCxnSpPr>
          <p:nvPr/>
        </p:nvCxnSpPr>
        <p:spPr bwMode="auto">
          <a:xfrm flipH="1">
            <a:off x="4572000" y="4267200"/>
            <a:ext cx="381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30" idx="2"/>
            <a:endCxn id="34" idx="0"/>
          </p:cNvCxnSpPr>
          <p:nvPr/>
        </p:nvCxnSpPr>
        <p:spPr bwMode="auto">
          <a:xfrm flipH="1">
            <a:off x="6858000" y="4267200"/>
            <a:ext cx="1143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圆角矩形 59"/>
          <p:cNvSpPr/>
          <p:nvPr/>
        </p:nvSpPr>
        <p:spPr bwMode="auto">
          <a:xfrm>
            <a:off x="1962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 smtClean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248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6534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3" name="虚尾箭头 62"/>
          <p:cNvSpPr/>
          <p:nvPr/>
        </p:nvSpPr>
        <p:spPr bwMode="auto">
          <a:xfrm>
            <a:off x="2057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5" name="虚尾箭头 64"/>
          <p:cNvSpPr/>
          <p:nvPr/>
        </p:nvSpPr>
        <p:spPr bwMode="auto">
          <a:xfrm>
            <a:off x="4343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6" name="虚尾箭头 65"/>
          <p:cNvSpPr/>
          <p:nvPr/>
        </p:nvSpPr>
        <p:spPr bwMode="auto">
          <a:xfrm>
            <a:off x="6629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左右箭头 66"/>
          <p:cNvSpPr/>
          <p:nvPr/>
        </p:nvSpPr>
        <p:spPr bwMode="auto">
          <a:xfrm>
            <a:off x="1600200" y="5410200"/>
            <a:ext cx="5943600" cy="4572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Network</a:t>
            </a:r>
          </a:p>
        </p:txBody>
      </p:sp>
      <p:sp>
        <p:nvSpPr>
          <p:cNvPr id="68" name="矩形 67"/>
          <p:cNvSpPr/>
          <p:nvPr/>
        </p:nvSpPr>
        <p:spPr bwMode="auto">
          <a:xfrm>
            <a:off x="2286000" y="3962400"/>
            <a:ext cx="609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334000" y="3962400"/>
            <a:ext cx="533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2" name="直接箭头连接符 71"/>
          <p:cNvCxnSpPr>
            <a:stCxn id="68" idx="2"/>
            <a:endCxn id="32" idx="7"/>
          </p:cNvCxnSpPr>
          <p:nvPr/>
        </p:nvCxnSpPr>
        <p:spPr bwMode="auto">
          <a:xfrm flipH="1">
            <a:off x="2474585" y="4267200"/>
            <a:ext cx="1162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69" idx="2"/>
            <a:endCxn id="33" idx="7"/>
          </p:cNvCxnSpPr>
          <p:nvPr/>
        </p:nvCxnSpPr>
        <p:spPr bwMode="auto">
          <a:xfrm flipH="1">
            <a:off x="4760585" y="4267200"/>
            <a:ext cx="8401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矩形 80"/>
          <p:cNvSpPr/>
          <p:nvPr/>
        </p:nvSpPr>
        <p:spPr bwMode="auto">
          <a:xfrm>
            <a:off x="8382000" y="3962400"/>
            <a:ext cx="609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82" name="直接箭头连接符 81"/>
          <p:cNvCxnSpPr>
            <a:stCxn id="81" idx="2"/>
            <a:endCxn id="34" idx="7"/>
          </p:cNvCxnSpPr>
          <p:nvPr/>
        </p:nvCxnSpPr>
        <p:spPr bwMode="auto">
          <a:xfrm flipH="1">
            <a:off x="7046585" y="4267200"/>
            <a:ext cx="16402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2671763"/>
          </a:xfrm>
        </p:spPr>
        <p:txBody>
          <a:bodyPr/>
          <a:lstStyle/>
          <a:p>
            <a:r>
              <a:rPr lang="en-US" altLang="zh-CN" sz="2000" dirty="0"/>
              <a:t>Optimization points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Fragment </a:t>
            </a:r>
            <a:r>
              <a:rPr lang="en-US" altLang="zh-CN" sz="1600" b="1" dirty="0">
                <a:solidFill>
                  <a:srgbClr val="FF0000"/>
                </a:solidFill>
              </a:rPr>
              <a:t>adjustment algorithm </a:t>
            </a:r>
            <a:r>
              <a:rPr lang="en-US" altLang="zh-CN" sz="1600" dirty="0" smtClean="0">
                <a:solidFill>
                  <a:srgbClr val="FF0000"/>
                </a:solidFill>
              </a:rPr>
              <a:t>: </a:t>
            </a:r>
            <a:r>
              <a:rPr lang="en-US" altLang="zh-CN" sz="1600" dirty="0">
                <a:solidFill>
                  <a:srgbClr val="616161"/>
                </a:solidFill>
              </a:rPr>
              <a:t>Input data is divided into </a:t>
            </a:r>
            <a:r>
              <a:rPr lang="en-US" altLang="zh-CN" sz="1600" i="1" dirty="0">
                <a:solidFill>
                  <a:srgbClr val="616161"/>
                </a:solidFill>
              </a:rPr>
              <a:t>p</a:t>
            </a:r>
            <a:r>
              <a:rPr lang="en-US" altLang="zh-CN" sz="1600" dirty="0">
                <a:solidFill>
                  <a:srgbClr val="616161"/>
                </a:solidFill>
              </a:rPr>
              <a:t> virtual </a:t>
            </a:r>
            <a:r>
              <a:rPr lang="en-US" altLang="zh-CN" sz="1600" dirty="0" smtClean="0">
                <a:solidFill>
                  <a:srgbClr val="616161"/>
                </a:solidFill>
              </a:rPr>
              <a:t>fragment, </a:t>
            </a:r>
            <a:r>
              <a:rPr lang="en-US" altLang="zh-CN" sz="1600" dirty="0">
                <a:solidFill>
                  <a:srgbClr val="616161"/>
                </a:solidFill>
              </a:rPr>
              <a:t>the begin and end position for each block is automatically separated at the beginning symbol of reads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zh-CN" sz="1600" b="1" dirty="0">
                <a:solidFill>
                  <a:srgbClr val="FF0000"/>
                </a:solidFill>
              </a:rPr>
              <a:t>Dynamical Self-adjustment: </a:t>
            </a:r>
            <a:r>
              <a:rPr lang="en-US" altLang="zh-CN" sz="1600" dirty="0">
                <a:solidFill>
                  <a:srgbClr val="616161"/>
                </a:solidFill>
              </a:rPr>
              <a:t>Each </a:t>
            </a:r>
            <a:r>
              <a:rPr lang="en-US" altLang="zh-CN" sz="1600" dirty="0" smtClean="0">
                <a:solidFill>
                  <a:srgbClr val="616161"/>
                </a:solidFill>
              </a:rPr>
              <a:t>fragment </a:t>
            </a:r>
            <a:r>
              <a:rPr lang="en-US" altLang="zh-CN" sz="1600" dirty="0" smtClean="0">
                <a:solidFill>
                  <a:srgbClr val="616161"/>
                </a:solidFill>
              </a:rPr>
              <a:t>is </a:t>
            </a:r>
            <a:r>
              <a:rPr lang="en-US" altLang="zh-CN" sz="1600" dirty="0">
                <a:solidFill>
                  <a:srgbClr val="616161"/>
                </a:solidFill>
              </a:rPr>
              <a:t>further divided into multiple pieces of fixed length (64M</a:t>
            </a:r>
            <a:r>
              <a:rPr lang="en-US" altLang="zh-CN" sz="1600" dirty="0" smtClean="0">
                <a:solidFill>
                  <a:srgbClr val="616161"/>
                </a:solidFill>
              </a:rPr>
              <a:t>) data block. In each round all processes only </a:t>
            </a:r>
            <a:r>
              <a:rPr lang="en-US" altLang="zh-CN" sz="1600" dirty="0">
                <a:solidFill>
                  <a:srgbClr val="616161"/>
                </a:solidFill>
              </a:rPr>
              <a:t>read some pieces of data </a:t>
            </a:r>
            <a:r>
              <a:rPr lang="en-US" altLang="zh-CN" sz="1600" dirty="0" smtClean="0">
                <a:solidFill>
                  <a:srgbClr val="616161"/>
                </a:solidFill>
              </a:rPr>
              <a:t>block into </a:t>
            </a:r>
            <a:r>
              <a:rPr lang="en-US" altLang="zh-CN" sz="1600" dirty="0">
                <a:solidFill>
                  <a:srgbClr val="616161"/>
                </a:solidFill>
              </a:rPr>
              <a:t>memory.</a:t>
            </a:r>
            <a:endParaRPr lang="en-US" altLang="zh-CN" dirty="0">
              <a:solidFill>
                <a:srgbClr val="616161"/>
              </a:solidFill>
            </a:endParaRPr>
          </a:p>
          <a:p>
            <a:r>
              <a:rPr lang="en-US" altLang="zh-CN" sz="2000" dirty="0" smtClean="0"/>
              <a:t>Benefits:</a:t>
            </a:r>
          </a:p>
          <a:p>
            <a:pPr lvl="1"/>
            <a:r>
              <a:rPr lang="en-US" altLang="zh-CN" sz="1800" dirty="0" smtClean="0"/>
              <a:t>Minimize the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memory usage </a:t>
            </a:r>
            <a:r>
              <a:rPr lang="en-US" altLang="zh-CN" sz="1800" dirty="0" smtClean="0"/>
              <a:t>by processing only part </a:t>
            </a:r>
            <a:r>
              <a:rPr lang="en-US" altLang="zh-CN" sz="1800" dirty="0"/>
              <a:t>of </a:t>
            </a:r>
            <a:r>
              <a:rPr lang="en-US" altLang="zh-CN" sz="1800" dirty="0" smtClean="0"/>
              <a:t>data in each round. </a:t>
            </a:r>
          </a:p>
          <a:p>
            <a:pPr lvl="1"/>
            <a:r>
              <a:rPr lang="en-US" altLang="zh-CN" sz="1800" dirty="0" smtClean="0"/>
              <a:t>Support data size </a:t>
            </a:r>
            <a:r>
              <a:rPr lang="en-US" altLang="zh-CN" sz="1800" b="1" dirty="0">
                <a:solidFill>
                  <a:srgbClr val="FF0000"/>
                </a:solidFill>
              </a:rPr>
              <a:t>self-adjustm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ent </a:t>
            </a:r>
            <a:r>
              <a:rPr lang="en-US" altLang="zh-CN" sz="1800" dirty="0" smtClean="0"/>
              <a:t>in </a:t>
            </a:r>
            <a:r>
              <a:rPr lang="en-US" altLang="zh-CN" sz="1800" dirty="0" smtClean="0"/>
              <a:t>I</a:t>
            </a:r>
            <a:r>
              <a:rPr lang="en-US" altLang="zh-CN" sz="1800" dirty="0" smtClean="0"/>
              <a:t>nput Parallelization step </a:t>
            </a:r>
            <a:r>
              <a:rPr lang="en-US" altLang="zh-CN" sz="1800" dirty="0" smtClean="0"/>
              <a:t>on DFS.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270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</a:rPr>
              <a:t>A0</a:t>
            </a:r>
            <a:endParaRPr lang="zh-CN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62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24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48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</a:rPr>
              <a:t>B1</a:t>
            </a:r>
            <a:endParaRPr lang="zh-CN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572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096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858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20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019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4305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591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8" name="直接箭头连接符 17"/>
          <p:cNvCxnSpPr>
            <a:stCxn id="6" idx="2"/>
            <a:endCxn id="15" idx="1"/>
          </p:cNvCxnSpPr>
          <p:nvPr/>
        </p:nvCxnSpPr>
        <p:spPr bwMode="auto">
          <a:xfrm>
            <a:off x="381000" y="4267200"/>
            <a:ext cx="17164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stCxn id="9" idx="2"/>
            <a:endCxn id="16" idx="1"/>
          </p:cNvCxnSpPr>
          <p:nvPr/>
        </p:nvCxnSpPr>
        <p:spPr bwMode="auto">
          <a:xfrm>
            <a:off x="3429000" y="4267200"/>
            <a:ext cx="9544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2" idx="2"/>
            <a:endCxn id="17" idx="1"/>
          </p:cNvCxnSpPr>
          <p:nvPr/>
        </p:nvCxnSpPr>
        <p:spPr bwMode="auto">
          <a:xfrm>
            <a:off x="6477000" y="4267200"/>
            <a:ext cx="1924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7" idx="2"/>
            <a:endCxn id="15" idx="0"/>
          </p:cNvCxnSpPr>
          <p:nvPr/>
        </p:nvCxnSpPr>
        <p:spPr bwMode="auto">
          <a:xfrm>
            <a:off x="1143000" y="4267200"/>
            <a:ext cx="1143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10" idx="2"/>
            <a:endCxn id="16" idx="0"/>
          </p:cNvCxnSpPr>
          <p:nvPr/>
        </p:nvCxnSpPr>
        <p:spPr bwMode="auto">
          <a:xfrm>
            <a:off x="4191000" y="4267200"/>
            <a:ext cx="381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13" idx="2"/>
            <a:endCxn id="17" idx="0"/>
          </p:cNvCxnSpPr>
          <p:nvPr/>
        </p:nvCxnSpPr>
        <p:spPr bwMode="auto">
          <a:xfrm flipH="1">
            <a:off x="6858000" y="4267200"/>
            <a:ext cx="381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8" idx="2"/>
            <a:endCxn id="15" idx="0"/>
          </p:cNvCxnSpPr>
          <p:nvPr/>
        </p:nvCxnSpPr>
        <p:spPr bwMode="auto">
          <a:xfrm>
            <a:off x="1905000" y="4267200"/>
            <a:ext cx="381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11" idx="2"/>
            <a:endCxn id="16" idx="0"/>
          </p:cNvCxnSpPr>
          <p:nvPr/>
        </p:nvCxnSpPr>
        <p:spPr bwMode="auto">
          <a:xfrm flipH="1">
            <a:off x="4572000" y="4267200"/>
            <a:ext cx="381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stCxn id="14" idx="2"/>
            <a:endCxn id="17" idx="0"/>
          </p:cNvCxnSpPr>
          <p:nvPr/>
        </p:nvCxnSpPr>
        <p:spPr bwMode="auto">
          <a:xfrm flipH="1">
            <a:off x="6858000" y="4267200"/>
            <a:ext cx="1143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1962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 smtClean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248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534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虚尾箭头 29"/>
          <p:cNvSpPr/>
          <p:nvPr/>
        </p:nvSpPr>
        <p:spPr bwMode="auto">
          <a:xfrm>
            <a:off x="2057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虚尾箭头 30"/>
          <p:cNvSpPr/>
          <p:nvPr/>
        </p:nvSpPr>
        <p:spPr bwMode="auto">
          <a:xfrm>
            <a:off x="4343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虚尾箭头 31"/>
          <p:cNvSpPr/>
          <p:nvPr/>
        </p:nvSpPr>
        <p:spPr bwMode="auto">
          <a:xfrm>
            <a:off x="6629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左右箭头 32"/>
          <p:cNvSpPr/>
          <p:nvPr/>
        </p:nvSpPr>
        <p:spPr bwMode="auto">
          <a:xfrm>
            <a:off x="1600200" y="5410200"/>
            <a:ext cx="5943600" cy="4572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Network</a:t>
            </a:r>
          </a:p>
        </p:txBody>
      </p:sp>
      <p:cxnSp>
        <p:nvCxnSpPr>
          <p:cNvPr id="36" name="直接箭头连接符 35"/>
          <p:cNvCxnSpPr>
            <a:endCxn id="15" idx="7"/>
          </p:cNvCxnSpPr>
          <p:nvPr/>
        </p:nvCxnSpPr>
        <p:spPr bwMode="auto">
          <a:xfrm flipH="1">
            <a:off x="2474585" y="4267200"/>
            <a:ext cx="1924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endCxn id="16" idx="7"/>
          </p:cNvCxnSpPr>
          <p:nvPr/>
        </p:nvCxnSpPr>
        <p:spPr bwMode="auto">
          <a:xfrm flipH="1">
            <a:off x="4760585" y="4267200"/>
            <a:ext cx="9544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>
            <a:endCxn id="17" idx="7"/>
          </p:cNvCxnSpPr>
          <p:nvPr/>
        </p:nvCxnSpPr>
        <p:spPr bwMode="auto">
          <a:xfrm flipH="1">
            <a:off x="7046585" y="4267200"/>
            <a:ext cx="17164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2400" dirty="0"/>
              <a:t>Input Parallelization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286000" y="3962400"/>
            <a:ext cx="609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334000" y="3962400"/>
            <a:ext cx="533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382000" y="3962400"/>
            <a:ext cx="609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2671763"/>
          </a:xfrm>
        </p:spPr>
        <p:txBody>
          <a:bodyPr/>
          <a:lstStyle/>
          <a:p>
            <a:r>
              <a:rPr lang="en-US" altLang="zh-CN" sz="2000" dirty="0"/>
              <a:t>Optimization points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Fragment </a:t>
            </a:r>
            <a:r>
              <a:rPr lang="en-US" altLang="zh-CN" sz="1600" b="1" dirty="0">
                <a:solidFill>
                  <a:srgbClr val="FF0000"/>
                </a:solidFill>
              </a:rPr>
              <a:t>adjustment algorithm </a:t>
            </a:r>
            <a:r>
              <a:rPr lang="en-US" altLang="zh-CN" sz="1600" dirty="0" smtClean="0">
                <a:solidFill>
                  <a:srgbClr val="FF0000"/>
                </a:solidFill>
              </a:rPr>
              <a:t>: </a:t>
            </a:r>
            <a:r>
              <a:rPr lang="en-US" altLang="zh-CN" sz="1600" dirty="0">
                <a:solidFill>
                  <a:srgbClr val="616161"/>
                </a:solidFill>
              </a:rPr>
              <a:t>Input data is divided into </a:t>
            </a:r>
            <a:r>
              <a:rPr lang="en-US" altLang="zh-CN" sz="1600" i="1" dirty="0">
                <a:solidFill>
                  <a:srgbClr val="616161"/>
                </a:solidFill>
              </a:rPr>
              <a:t>p</a:t>
            </a:r>
            <a:r>
              <a:rPr lang="en-US" altLang="zh-CN" sz="1600" dirty="0">
                <a:solidFill>
                  <a:srgbClr val="616161"/>
                </a:solidFill>
              </a:rPr>
              <a:t> virtual </a:t>
            </a:r>
            <a:r>
              <a:rPr lang="en-US" altLang="zh-CN" sz="1600" dirty="0" smtClean="0">
                <a:solidFill>
                  <a:srgbClr val="616161"/>
                </a:solidFill>
              </a:rPr>
              <a:t>fragment, </a:t>
            </a:r>
            <a:r>
              <a:rPr lang="en-US" altLang="zh-CN" sz="1600" dirty="0">
                <a:solidFill>
                  <a:srgbClr val="616161"/>
                </a:solidFill>
              </a:rPr>
              <a:t>the begin and end position for each block is automatically separated at the beginning symbol of reads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zh-CN" sz="1600" b="1" dirty="0">
                <a:solidFill>
                  <a:srgbClr val="FF0000"/>
                </a:solidFill>
              </a:rPr>
              <a:t>Dynamical Self-adjustment: </a:t>
            </a:r>
            <a:r>
              <a:rPr lang="en-US" altLang="zh-CN" sz="1600" dirty="0">
                <a:solidFill>
                  <a:srgbClr val="616161"/>
                </a:solidFill>
              </a:rPr>
              <a:t>Each </a:t>
            </a:r>
            <a:r>
              <a:rPr lang="en-US" altLang="zh-CN" sz="1600" dirty="0" smtClean="0">
                <a:solidFill>
                  <a:srgbClr val="616161"/>
                </a:solidFill>
              </a:rPr>
              <a:t>fragment </a:t>
            </a:r>
            <a:r>
              <a:rPr lang="en-US" altLang="zh-CN" sz="1600" dirty="0" smtClean="0">
                <a:solidFill>
                  <a:srgbClr val="616161"/>
                </a:solidFill>
              </a:rPr>
              <a:t>is </a:t>
            </a:r>
            <a:r>
              <a:rPr lang="en-US" altLang="zh-CN" sz="1600" dirty="0">
                <a:solidFill>
                  <a:srgbClr val="616161"/>
                </a:solidFill>
              </a:rPr>
              <a:t>further divided into multiple pieces of fixed length (64M</a:t>
            </a:r>
            <a:r>
              <a:rPr lang="en-US" altLang="zh-CN" sz="1600" dirty="0" smtClean="0">
                <a:solidFill>
                  <a:srgbClr val="616161"/>
                </a:solidFill>
              </a:rPr>
              <a:t>) data block. In each round all processes only </a:t>
            </a:r>
            <a:r>
              <a:rPr lang="en-US" altLang="zh-CN" sz="1600" dirty="0">
                <a:solidFill>
                  <a:srgbClr val="616161"/>
                </a:solidFill>
              </a:rPr>
              <a:t>read some pieces of data </a:t>
            </a:r>
            <a:r>
              <a:rPr lang="en-US" altLang="zh-CN" sz="1600" dirty="0" smtClean="0">
                <a:solidFill>
                  <a:srgbClr val="616161"/>
                </a:solidFill>
              </a:rPr>
              <a:t>block into </a:t>
            </a:r>
            <a:r>
              <a:rPr lang="en-US" altLang="zh-CN" sz="1600" dirty="0">
                <a:solidFill>
                  <a:srgbClr val="616161"/>
                </a:solidFill>
              </a:rPr>
              <a:t>memory.</a:t>
            </a:r>
            <a:endParaRPr lang="en-US" altLang="zh-CN" dirty="0">
              <a:solidFill>
                <a:srgbClr val="616161"/>
              </a:solidFill>
            </a:endParaRPr>
          </a:p>
          <a:p>
            <a:r>
              <a:rPr lang="en-US" altLang="zh-CN" sz="2000" dirty="0" smtClean="0"/>
              <a:t>Benefits:</a:t>
            </a:r>
          </a:p>
          <a:p>
            <a:pPr lvl="1"/>
            <a:r>
              <a:rPr lang="en-US" altLang="zh-CN" sz="1800" dirty="0" smtClean="0"/>
              <a:t>Minimize the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memory usage </a:t>
            </a:r>
            <a:r>
              <a:rPr lang="en-US" altLang="zh-CN" sz="1800" dirty="0" smtClean="0"/>
              <a:t>by processing only part </a:t>
            </a:r>
            <a:r>
              <a:rPr lang="en-US" altLang="zh-CN" sz="1800" dirty="0"/>
              <a:t>of </a:t>
            </a:r>
            <a:r>
              <a:rPr lang="en-US" altLang="zh-CN" sz="1800" dirty="0" smtClean="0"/>
              <a:t>data in each round. </a:t>
            </a:r>
          </a:p>
          <a:p>
            <a:pPr lvl="1"/>
            <a:r>
              <a:rPr lang="en-US" altLang="zh-CN" sz="1800" dirty="0" smtClean="0"/>
              <a:t>Support data size </a:t>
            </a:r>
            <a:r>
              <a:rPr lang="en-US" altLang="zh-CN" sz="1800" b="1" dirty="0">
                <a:solidFill>
                  <a:srgbClr val="FF0000"/>
                </a:solidFill>
              </a:rPr>
              <a:t>self-adjustm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ent </a:t>
            </a:r>
            <a:r>
              <a:rPr lang="en-US" altLang="zh-CN" sz="1800" dirty="0" smtClean="0"/>
              <a:t>in </a:t>
            </a:r>
            <a:r>
              <a:rPr lang="en-US" altLang="zh-CN" sz="1800" dirty="0" smtClean="0"/>
              <a:t>I</a:t>
            </a:r>
            <a:r>
              <a:rPr lang="en-US" altLang="zh-CN" sz="1800" dirty="0" smtClean="0"/>
              <a:t>nput Parallelization step </a:t>
            </a:r>
            <a:r>
              <a:rPr lang="en-US" altLang="zh-CN" sz="1800" dirty="0" smtClean="0"/>
              <a:t>on DFS.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2722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381000" y="228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zh-CN" sz="2400" dirty="0"/>
              <a:t>Input </a:t>
            </a:r>
            <a:r>
              <a:rPr lang="en-US" altLang="zh-CN" sz="2400" dirty="0"/>
              <a:t>Parallelization &amp; </a:t>
            </a:r>
            <a:r>
              <a:rPr lang="en-US" altLang="zh-CN" sz="2400" dirty="0" err="1"/>
              <a:t>k</a:t>
            </a:r>
            <a:r>
              <a:rPr lang="en-US" altLang="zh-CN" sz="2400" dirty="0" err="1"/>
              <a:t>mer</a:t>
            </a:r>
            <a:r>
              <a:rPr lang="en-US" altLang="zh-CN" sz="2400" dirty="0"/>
              <a:t> </a:t>
            </a:r>
            <a:r>
              <a:rPr lang="en-US" altLang="zh-CN" sz="2400" dirty="0"/>
              <a:t>graph construction</a:t>
            </a:r>
            <a:endParaRPr lang="zh-CN" altLang="en-US" sz="24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03212" y="1219200"/>
            <a:ext cx="8537575" cy="2133600"/>
          </a:xfrm>
        </p:spPr>
        <p:txBody>
          <a:bodyPr/>
          <a:lstStyle/>
          <a:p>
            <a:r>
              <a:rPr lang="en-US" altLang="zh-CN" sz="2000" dirty="0"/>
              <a:t>Optimization points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zh-CN" sz="1600" b="1" dirty="0">
                <a:solidFill>
                  <a:srgbClr val="FF0000"/>
                </a:solidFill>
              </a:rPr>
              <a:t>Data buffering </a:t>
            </a:r>
            <a:r>
              <a:rPr lang="en-US" altLang="zh-CN" sz="1600" b="1" dirty="0" err="1">
                <a:solidFill>
                  <a:srgbClr val="FF0000"/>
                </a:solidFill>
              </a:rPr>
              <a:t>t</a:t>
            </a:r>
            <a:r>
              <a:rPr lang="en-US" altLang="zh-CN" sz="1600" b="1" dirty="0" err="1">
                <a:solidFill>
                  <a:srgbClr val="FF0000"/>
                </a:solidFill>
              </a:rPr>
              <a:t>echnogly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boost </a:t>
            </a:r>
            <a:r>
              <a:rPr lang="en-US" altLang="zh-CN" sz="1600" dirty="0"/>
              <a:t>both the communication and IO </a:t>
            </a:r>
            <a:r>
              <a:rPr lang="en-US" altLang="zh-CN" sz="1600" dirty="0" smtClean="0"/>
              <a:t>performance.</a:t>
            </a:r>
            <a:endParaRPr lang="en-US" altLang="zh-CN" dirty="0" smtClean="0"/>
          </a:p>
          <a:p>
            <a:r>
              <a:rPr lang="en-US" altLang="zh-CN" sz="2000" dirty="0" smtClean="0"/>
              <a:t>Benefits:</a:t>
            </a:r>
          </a:p>
          <a:p>
            <a:pPr lvl="1"/>
            <a:r>
              <a:rPr lang="en-US" altLang="zh-CN" sz="1800" dirty="0"/>
              <a:t>Isolating I/O process in the input parallelization step and the </a:t>
            </a:r>
            <a:r>
              <a:rPr lang="en-US" altLang="zh-CN" sz="1800" dirty="0" smtClean="0"/>
              <a:t>communication process </a:t>
            </a:r>
            <a:r>
              <a:rPr lang="en-US" altLang="zh-CN" sz="1800" dirty="0"/>
              <a:t>in the k-</a:t>
            </a:r>
            <a:r>
              <a:rPr lang="en-US" altLang="zh-CN" sz="1800" dirty="0" err="1"/>
              <a:t>mer</a:t>
            </a:r>
            <a:r>
              <a:rPr lang="en-US" altLang="zh-CN" sz="1800" dirty="0"/>
              <a:t> graph construction </a:t>
            </a:r>
            <a:r>
              <a:rPr lang="en-US" altLang="zh-CN" sz="1800" dirty="0" smtClean="0"/>
              <a:t>step.</a:t>
            </a:r>
          </a:p>
          <a:p>
            <a:pPr lvl="1"/>
            <a:r>
              <a:rPr lang="en-US" altLang="zh-CN" sz="1800" dirty="0"/>
              <a:t>The communication phase can continuously read data from this data pool, and the data pool will be large enough to keep the message </a:t>
            </a:r>
            <a:r>
              <a:rPr lang="en-US" altLang="zh-CN" sz="1800" dirty="0" smtClean="0"/>
              <a:t>size (</a:t>
            </a:r>
            <a:r>
              <a:rPr lang="en-US" altLang="zh-CN" sz="1800" i="1" dirty="0" smtClean="0"/>
              <a:t>p2p</a:t>
            </a:r>
            <a:r>
              <a:rPr lang="en-US" altLang="zh-CN" sz="1800" dirty="0" smtClean="0"/>
              <a:t>) </a:t>
            </a:r>
            <a:r>
              <a:rPr lang="en-US" altLang="zh-CN" sz="1800" dirty="0"/>
              <a:t>constant.</a:t>
            </a:r>
          </a:p>
        </p:txBody>
      </p:sp>
    </p:spTree>
    <p:extLst>
      <p:ext uri="{BB962C8B-B14F-4D97-AF65-F5344CB8AC3E}">
        <p14:creationId xmlns:p14="http://schemas.microsoft.com/office/powerpoint/2010/main" val="22065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Performance improvements on 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" y="2667000"/>
            <a:ext cx="91341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9225" y="1143000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/>
              <a:t>The </a:t>
            </a:r>
            <a:r>
              <a:rPr lang="en-US" altLang="zh-CN" sz="2000" b="1" dirty="0"/>
              <a:t>weak scaling </a:t>
            </a:r>
            <a:r>
              <a:rPr lang="en-US" altLang="zh-CN" sz="2000" b="1" dirty="0" smtClean="0"/>
              <a:t>test </a:t>
            </a:r>
            <a:r>
              <a:rPr lang="en-US" altLang="zh-CN" sz="2000" dirty="0" smtClean="0"/>
              <a:t>results of </a:t>
            </a:r>
            <a:r>
              <a:rPr lang="en-US" altLang="zh-CN" sz="2000" dirty="0"/>
              <a:t>input parallelization with </a:t>
            </a:r>
            <a:r>
              <a:rPr lang="en-US" altLang="zh-CN" sz="2000" b="1" dirty="0">
                <a:solidFill>
                  <a:srgbClr val="FF0000"/>
                </a:solidFill>
              </a:rPr>
              <a:t>FAA</a:t>
            </a:r>
            <a:r>
              <a:rPr lang="en-US" altLang="zh-CN" sz="2000" dirty="0"/>
              <a:t> on varying IO block size and number of cores. </a:t>
            </a:r>
          </a:p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/>
              <a:t>With </a:t>
            </a:r>
            <a:r>
              <a:rPr lang="en-US" altLang="zh-CN" sz="2000" dirty="0"/>
              <a:t>16384 cores, </a:t>
            </a:r>
            <a:r>
              <a:rPr lang="en-US" altLang="zh-CN" sz="2000" b="1" dirty="0" smtClean="0"/>
              <a:t>16X </a:t>
            </a:r>
            <a:r>
              <a:rPr lang="en-US" altLang="zh-CN" sz="2000" b="1" dirty="0"/>
              <a:t>speedup </a:t>
            </a:r>
            <a:r>
              <a:rPr lang="en-US" altLang="zh-CN" sz="2000" dirty="0" smtClean="0"/>
              <a:t>has been achieved with </a:t>
            </a:r>
            <a:r>
              <a:rPr lang="en-US" altLang="zh-CN" sz="2000" dirty="0"/>
              <a:t>the above optimization </a:t>
            </a:r>
            <a:r>
              <a:rPr lang="en-US" altLang="zh-CN" sz="2000" dirty="0" smtClean="0"/>
              <a:t>on </a:t>
            </a:r>
            <a:r>
              <a:rPr lang="en-US" altLang="zh-CN" sz="2000" dirty="0"/>
              <a:t>input parallelization.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005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57" name="平行四边形 256"/>
          <p:cNvSpPr/>
          <p:nvPr/>
        </p:nvSpPr>
        <p:spPr bwMode="auto">
          <a:xfrm>
            <a:off x="1692275" y="4038600"/>
            <a:ext cx="2743200" cy="1733550"/>
          </a:xfrm>
          <a:prstGeom prst="parallelogram">
            <a:avLst>
              <a:gd name="adj" fmla="val 49883"/>
            </a:avLst>
          </a:prstGeom>
          <a:noFill/>
          <a:ln w="25400" cap="flat" cmpd="sng" algn="ctr">
            <a:solidFill>
              <a:srgbClr val="C00000">
                <a:alpha val="82000"/>
              </a:srgb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Kmer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graph construction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35" name="椭圆 234"/>
          <p:cNvSpPr/>
          <p:nvPr/>
        </p:nvSpPr>
        <p:spPr bwMode="auto">
          <a:xfrm>
            <a:off x="2346325" y="3833416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6" name="椭圆 235"/>
          <p:cNvSpPr/>
          <p:nvPr/>
        </p:nvSpPr>
        <p:spPr bwMode="auto">
          <a:xfrm>
            <a:off x="1508125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7" name="椭圆 236"/>
          <p:cNvSpPr/>
          <p:nvPr/>
        </p:nvSpPr>
        <p:spPr bwMode="auto">
          <a:xfrm>
            <a:off x="4127500" y="3881041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8" name="椭圆 237"/>
          <p:cNvSpPr/>
          <p:nvPr/>
        </p:nvSpPr>
        <p:spPr bwMode="auto">
          <a:xfrm>
            <a:off x="3219450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9" name="圆柱形 238"/>
          <p:cNvSpPr/>
          <p:nvPr/>
        </p:nvSpPr>
        <p:spPr bwMode="auto">
          <a:xfrm>
            <a:off x="2438400" y="4490641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0" name="下箭头 239"/>
          <p:cNvSpPr/>
          <p:nvPr/>
        </p:nvSpPr>
        <p:spPr bwMode="auto">
          <a:xfrm>
            <a:off x="2558256" y="4264819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1" name="圆柱形 240"/>
          <p:cNvSpPr/>
          <p:nvPr/>
        </p:nvSpPr>
        <p:spPr bwMode="auto">
          <a:xfrm>
            <a:off x="1592262" y="62198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2" name="下箭头 241"/>
          <p:cNvSpPr/>
          <p:nvPr/>
        </p:nvSpPr>
        <p:spPr bwMode="auto">
          <a:xfrm>
            <a:off x="1712118" y="59940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3" name="圆柱形 242"/>
          <p:cNvSpPr/>
          <p:nvPr/>
        </p:nvSpPr>
        <p:spPr bwMode="auto">
          <a:xfrm>
            <a:off x="4211637" y="45434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4" name="下箭头 243"/>
          <p:cNvSpPr/>
          <p:nvPr/>
        </p:nvSpPr>
        <p:spPr bwMode="auto">
          <a:xfrm>
            <a:off x="4331493" y="43176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5" name="圆柱形 244"/>
          <p:cNvSpPr/>
          <p:nvPr/>
        </p:nvSpPr>
        <p:spPr bwMode="auto">
          <a:xfrm>
            <a:off x="3303587" y="6219824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6" name="下箭头 245"/>
          <p:cNvSpPr/>
          <p:nvPr/>
        </p:nvSpPr>
        <p:spPr bwMode="auto">
          <a:xfrm>
            <a:off x="3423443" y="5994002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48" name="直接箭头连接符 247"/>
          <p:cNvCxnSpPr>
            <a:stCxn id="255" idx="2"/>
            <a:endCxn id="235" idx="2"/>
          </p:cNvCxnSpPr>
          <p:nvPr/>
        </p:nvCxnSpPr>
        <p:spPr bwMode="auto">
          <a:xfrm flipV="1">
            <a:off x="1837414" y="4052491"/>
            <a:ext cx="508911" cy="1316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9" name="直接箭头连接符 248"/>
          <p:cNvCxnSpPr>
            <a:stCxn id="252" idx="2"/>
            <a:endCxn id="236" idx="2"/>
          </p:cNvCxnSpPr>
          <p:nvPr/>
        </p:nvCxnSpPr>
        <p:spPr bwMode="auto">
          <a:xfrm>
            <a:off x="1177808" y="5772150"/>
            <a:ext cx="330317" cy="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0" name="直接箭头连接符 249"/>
          <p:cNvCxnSpPr>
            <a:stCxn id="256" idx="5"/>
            <a:endCxn id="237" idx="6"/>
          </p:cNvCxnSpPr>
          <p:nvPr/>
        </p:nvCxnSpPr>
        <p:spPr bwMode="auto">
          <a:xfrm flipH="1">
            <a:off x="4676775" y="4100116"/>
            <a:ext cx="462078" cy="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1" name="直接箭头连接符 250"/>
          <p:cNvCxnSpPr>
            <a:stCxn id="254" idx="5"/>
            <a:endCxn id="238" idx="6"/>
          </p:cNvCxnSpPr>
          <p:nvPr/>
        </p:nvCxnSpPr>
        <p:spPr bwMode="auto">
          <a:xfrm flipH="1">
            <a:off x="3768725" y="5759474"/>
            <a:ext cx="542179" cy="1267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2" name="平行四边形 251"/>
          <p:cNvSpPr/>
          <p:nvPr/>
        </p:nvSpPr>
        <p:spPr bwMode="auto">
          <a:xfrm>
            <a:off x="671534" y="5587539"/>
            <a:ext cx="552427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4" name="平行四边形 253"/>
          <p:cNvSpPr/>
          <p:nvPr/>
        </p:nvSpPr>
        <p:spPr bwMode="auto">
          <a:xfrm>
            <a:off x="4264751" y="5574863"/>
            <a:ext cx="643063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B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7" name="平行四边形 276"/>
          <p:cNvSpPr/>
          <p:nvPr/>
        </p:nvSpPr>
        <p:spPr bwMode="auto">
          <a:xfrm>
            <a:off x="1265236" y="3882897"/>
            <a:ext cx="618331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78" name="直接箭头连接符 277"/>
          <p:cNvCxnSpPr>
            <a:stCxn id="277" idx="2"/>
            <a:endCxn id="235" idx="2"/>
          </p:cNvCxnSpPr>
          <p:nvPr/>
        </p:nvCxnSpPr>
        <p:spPr bwMode="auto">
          <a:xfrm flipV="1">
            <a:off x="1837414" y="4052491"/>
            <a:ext cx="508911" cy="150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1" name="平行四边形 280"/>
          <p:cNvSpPr/>
          <p:nvPr/>
        </p:nvSpPr>
        <p:spPr bwMode="auto">
          <a:xfrm>
            <a:off x="5092700" y="3895597"/>
            <a:ext cx="652788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82" name="直接箭头连接符 281"/>
          <p:cNvCxnSpPr>
            <a:stCxn id="281" idx="5"/>
            <a:endCxn id="237" idx="6"/>
          </p:cNvCxnSpPr>
          <p:nvPr/>
        </p:nvCxnSpPr>
        <p:spPr bwMode="auto">
          <a:xfrm flipH="1">
            <a:off x="4676775" y="4080208"/>
            <a:ext cx="462078" cy="1990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6" name="平行四边形 255"/>
          <p:cNvSpPr/>
          <p:nvPr/>
        </p:nvSpPr>
        <p:spPr bwMode="auto">
          <a:xfrm>
            <a:off x="5092700" y="3915505"/>
            <a:ext cx="652788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5" name="平行四边形 254"/>
          <p:cNvSpPr/>
          <p:nvPr/>
        </p:nvSpPr>
        <p:spPr bwMode="auto">
          <a:xfrm>
            <a:off x="1265236" y="3881041"/>
            <a:ext cx="618331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401062"/>
            <a:ext cx="3122520" cy="26187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44167" y="5879068"/>
            <a:ext cx="18478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2D torus Network</a:t>
            </a:r>
            <a:endParaRPr lang="zh-CN" altLang="en-US" dirty="0"/>
          </a:p>
        </p:txBody>
      </p: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689838" y="1219200"/>
            <a:ext cx="8015266" cy="26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/>
              <a:t>In SWAP-Assembler</a:t>
            </a:r>
          </a:p>
          <a:p>
            <a:pPr lvl="1"/>
            <a:r>
              <a:rPr lang="en-US" altLang="zh-CN" dirty="0"/>
              <a:t>There is no </a:t>
            </a:r>
            <a:r>
              <a:rPr lang="en-US" altLang="zh-CN" dirty="0" smtClean="0"/>
              <a:t>tuning work </a:t>
            </a:r>
            <a:r>
              <a:rPr lang="en-US" altLang="zh-CN" dirty="0"/>
              <a:t>on data size. A fixed </a:t>
            </a:r>
            <a:r>
              <a:rPr lang="en-US" altLang="zh-CN" dirty="0" smtClean="0"/>
              <a:t>data </a:t>
            </a:r>
            <a:r>
              <a:rPr lang="en-US" altLang="zh-CN" dirty="0"/>
              <a:t>size is used in each round.</a:t>
            </a:r>
          </a:p>
          <a:p>
            <a:pPr lvl="1"/>
            <a:r>
              <a:rPr lang="en-US" altLang="zh-CN" dirty="0"/>
              <a:t>The message size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cut by half when </a:t>
            </a:r>
            <a:r>
              <a:rPr lang="en-US" altLang="zh-CN" dirty="0" smtClean="0"/>
              <a:t>increasing </a:t>
            </a:r>
            <a:r>
              <a:rPr lang="en-US" altLang="zh-CN" dirty="0"/>
              <a:t>the number of processes</a:t>
            </a:r>
            <a:r>
              <a:rPr lang="en-US" altLang="zh-CN" dirty="0" smtClean="0"/>
              <a:t>.</a:t>
            </a:r>
            <a:r>
              <a:rPr lang="en-US" altLang="zh-CN" sz="2000" dirty="0" smtClean="0"/>
              <a:t> </a:t>
            </a:r>
            <a:endParaRPr lang="zh-CN" altLang="en-US" sz="2000" dirty="0" smtClean="0"/>
          </a:p>
          <a:p>
            <a:r>
              <a:rPr lang="en-US" altLang="zh-CN" sz="2000" dirty="0" smtClean="0"/>
              <a:t>Experience from other works</a:t>
            </a:r>
          </a:p>
          <a:p>
            <a:pPr lvl="1"/>
            <a:r>
              <a:rPr lang="en-US" altLang="zh-CN" dirty="0" smtClean="0"/>
              <a:t>According </a:t>
            </a:r>
            <a:r>
              <a:rPr lang="en-US" altLang="zh-CN" dirty="0"/>
              <a:t>to Dong Chen’s work in SC 2012, the bandwidth between one node to any other node in all-to-all communication is constant. Aggregated network bisection bandwidth increases proportionally with the number of cores.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 achieved 47% of communication efficiency, compared with Dong Chen’s work with 70% efficiency. 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34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36" grpId="0" animBg="1"/>
      <p:bldP spid="238" grpId="0" animBg="1"/>
      <p:bldP spid="240" grpId="0" animBg="1"/>
      <p:bldP spid="241" grpId="0" animBg="1"/>
      <p:bldP spid="242" grpId="0" animBg="1"/>
      <p:bldP spid="242" grpId="1" animBg="1"/>
      <p:bldP spid="244" grpId="0" animBg="1"/>
      <p:bldP spid="245" grpId="0" animBg="1"/>
      <p:bldP spid="246" grpId="0" animBg="1"/>
      <p:bldP spid="246" grpId="1" animBg="1"/>
      <p:bldP spid="252" grpId="0" animBg="1"/>
      <p:bldP spid="254" grpId="0" animBg="1"/>
      <p:bldP spid="277" grpId="0" animBg="1"/>
      <p:bldP spid="281" grpId="0" animBg="1"/>
      <p:bldP spid="256" grpId="0" animBg="1"/>
      <p:bldP spid="2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57" name="平行四边形 256"/>
          <p:cNvSpPr/>
          <p:nvPr/>
        </p:nvSpPr>
        <p:spPr bwMode="auto">
          <a:xfrm>
            <a:off x="1692275" y="4038600"/>
            <a:ext cx="2743200" cy="1733550"/>
          </a:xfrm>
          <a:prstGeom prst="parallelogram">
            <a:avLst>
              <a:gd name="adj" fmla="val 49883"/>
            </a:avLst>
          </a:prstGeom>
          <a:noFill/>
          <a:ln w="25400" cap="flat" cmpd="sng" algn="ctr">
            <a:solidFill>
              <a:srgbClr val="C00000">
                <a:alpha val="82000"/>
              </a:srgb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Kmer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graph construction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5" name="椭圆 234"/>
          <p:cNvSpPr/>
          <p:nvPr/>
        </p:nvSpPr>
        <p:spPr bwMode="auto">
          <a:xfrm>
            <a:off x="2346325" y="3833416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6" name="椭圆 235"/>
          <p:cNvSpPr/>
          <p:nvPr/>
        </p:nvSpPr>
        <p:spPr bwMode="auto">
          <a:xfrm>
            <a:off x="1508125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7" name="椭圆 236"/>
          <p:cNvSpPr/>
          <p:nvPr/>
        </p:nvSpPr>
        <p:spPr bwMode="auto">
          <a:xfrm>
            <a:off x="4127500" y="3881041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8" name="椭圆 237"/>
          <p:cNvSpPr/>
          <p:nvPr/>
        </p:nvSpPr>
        <p:spPr bwMode="auto">
          <a:xfrm>
            <a:off x="3219450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9" name="圆柱形 238"/>
          <p:cNvSpPr/>
          <p:nvPr/>
        </p:nvSpPr>
        <p:spPr bwMode="auto">
          <a:xfrm>
            <a:off x="2438400" y="4490641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0" name="下箭头 239"/>
          <p:cNvSpPr/>
          <p:nvPr/>
        </p:nvSpPr>
        <p:spPr bwMode="auto">
          <a:xfrm>
            <a:off x="2558256" y="4264819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1" name="圆柱形 240"/>
          <p:cNvSpPr/>
          <p:nvPr/>
        </p:nvSpPr>
        <p:spPr bwMode="auto">
          <a:xfrm>
            <a:off x="1592262" y="62198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2" name="下箭头 241"/>
          <p:cNvSpPr/>
          <p:nvPr/>
        </p:nvSpPr>
        <p:spPr bwMode="auto">
          <a:xfrm>
            <a:off x="1712118" y="59940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3" name="圆柱形 242"/>
          <p:cNvSpPr/>
          <p:nvPr/>
        </p:nvSpPr>
        <p:spPr bwMode="auto">
          <a:xfrm>
            <a:off x="4211637" y="45434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4" name="下箭头 243"/>
          <p:cNvSpPr/>
          <p:nvPr/>
        </p:nvSpPr>
        <p:spPr bwMode="auto">
          <a:xfrm>
            <a:off x="4331493" y="43176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5" name="圆柱形 244"/>
          <p:cNvSpPr/>
          <p:nvPr/>
        </p:nvSpPr>
        <p:spPr bwMode="auto">
          <a:xfrm>
            <a:off x="3303587" y="6219824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6" name="下箭头 245"/>
          <p:cNvSpPr/>
          <p:nvPr/>
        </p:nvSpPr>
        <p:spPr bwMode="auto">
          <a:xfrm>
            <a:off x="3423443" y="5994002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48" name="直接箭头连接符 247"/>
          <p:cNvCxnSpPr>
            <a:stCxn id="255" idx="2"/>
            <a:endCxn id="235" idx="2"/>
          </p:cNvCxnSpPr>
          <p:nvPr/>
        </p:nvCxnSpPr>
        <p:spPr bwMode="auto">
          <a:xfrm flipV="1">
            <a:off x="1837414" y="4052491"/>
            <a:ext cx="508911" cy="1316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9" name="直接箭头连接符 248"/>
          <p:cNvCxnSpPr>
            <a:stCxn id="252" idx="2"/>
            <a:endCxn id="236" idx="2"/>
          </p:cNvCxnSpPr>
          <p:nvPr/>
        </p:nvCxnSpPr>
        <p:spPr bwMode="auto">
          <a:xfrm>
            <a:off x="1177808" y="5772150"/>
            <a:ext cx="330317" cy="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0" name="直接箭头连接符 249"/>
          <p:cNvCxnSpPr>
            <a:stCxn id="256" idx="5"/>
            <a:endCxn id="237" idx="6"/>
          </p:cNvCxnSpPr>
          <p:nvPr/>
        </p:nvCxnSpPr>
        <p:spPr bwMode="auto">
          <a:xfrm flipH="1">
            <a:off x="4676775" y="4100116"/>
            <a:ext cx="462078" cy="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1" name="直接箭头连接符 250"/>
          <p:cNvCxnSpPr>
            <a:stCxn id="254" idx="5"/>
            <a:endCxn id="238" idx="6"/>
          </p:cNvCxnSpPr>
          <p:nvPr/>
        </p:nvCxnSpPr>
        <p:spPr bwMode="auto">
          <a:xfrm flipH="1">
            <a:off x="3768725" y="5759474"/>
            <a:ext cx="542179" cy="1267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2" name="平行四边形 251"/>
          <p:cNvSpPr/>
          <p:nvPr/>
        </p:nvSpPr>
        <p:spPr bwMode="auto">
          <a:xfrm>
            <a:off x="381000" y="5587539"/>
            <a:ext cx="842961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A1A0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4" name="平行四边形 253"/>
          <p:cNvSpPr/>
          <p:nvPr/>
        </p:nvSpPr>
        <p:spPr bwMode="auto">
          <a:xfrm>
            <a:off x="4264751" y="5574863"/>
            <a:ext cx="779673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B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0B1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7" name="平行四边形 276"/>
          <p:cNvSpPr/>
          <p:nvPr/>
        </p:nvSpPr>
        <p:spPr bwMode="auto">
          <a:xfrm>
            <a:off x="1265236" y="3882897"/>
            <a:ext cx="618331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78" name="直接箭头连接符 277"/>
          <p:cNvCxnSpPr>
            <a:stCxn id="277" idx="2"/>
            <a:endCxn id="235" idx="2"/>
          </p:cNvCxnSpPr>
          <p:nvPr/>
        </p:nvCxnSpPr>
        <p:spPr bwMode="auto">
          <a:xfrm flipV="1">
            <a:off x="1837414" y="4052491"/>
            <a:ext cx="508911" cy="150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1" name="平行四边形 280"/>
          <p:cNvSpPr/>
          <p:nvPr/>
        </p:nvSpPr>
        <p:spPr bwMode="auto">
          <a:xfrm>
            <a:off x="5092700" y="3895597"/>
            <a:ext cx="652788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82" name="直接箭头连接符 281"/>
          <p:cNvCxnSpPr>
            <a:stCxn id="281" idx="5"/>
            <a:endCxn id="237" idx="6"/>
          </p:cNvCxnSpPr>
          <p:nvPr/>
        </p:nvCxnSpPr>
        <p:spPr bwMode="auto">
          <a:xfrm flipH="1">
            <a:off x="4676775" y="4080208"/>
            <a:ext cx="462078" cy="1990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6" name="平行四边形 255"/>
          <p:cNvSpPr/>
          <p:nvPr/>
        </p:nvSpPr>
        <p:spPr bwMode="auto">
          <a:xfrm>
            <a:off x="5092700" y="3915505"/>
            <a:ext cx="975376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0C1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5" name="平行四边形 254"/>
          <p:cNvSpPr/>
          <p:nvPr/>
        </p:nvSpPr>
        <p:spPr bwMode="auto">
          <a:xfrm>
            <a:off x="1050128" y="3881041"/>
            <a:ext cx="833439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D1D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14" y="3387647"/>
            <a:ext cx="3122520" cy="26187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44167" y="5879068"/>
            <a:ext cx="18478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2D torus Network</a:t>
            </a:r>
            <a:endParaRPr lang="zh-CN" altLang="en-US" dirty="0"/>
          </a:p>
        </p:txBody>
      </p: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609600" y="1219200"/>
            <a:ext cx="8422224" cy="254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 smtClean="0"/>
              <a:t>Optimization points</a:t>
            </a:r>
          </a:p>
          <a:p>
            <a:pPr lvl="1"/>
            <a:r>
              <a:rPr lang="en-US" altLang="zh-CN" sz="1800" dirty="0" smtClean="0"/>
              <a:t>Keep the message size </a:t>
            </a:r>
            <a:r>
              <a:rPr lang="en-US" altLang="zh-CN" sz="1800" dirty="0" smtClean="0"/>
              <a:t>constant,</a:t>
            </a:r>
          </a:p>
          <a:p>
            <a:pPr lvl="1"/>
            <a:r>
              <a:rPr lang="en-US" altLang="zh-CN" sz="1800" dirty="0"/>
              <a:t>P</a:t>
            </a:r>
            <a:r>
              <a:rPr lang="en-US" altLang="zh-CN" sz="1800" dirty="0" smtClean="0"/>
              <a:t>roportionally </a:t>
            </a:r>
            <a:r>
              <a:rPr lang="en-US" altLang="zh-CN" sz="1800" dirty="0"/>
              <a:t>increasing the number of data pieces with the number of </a:t>
            </a:r>
            <a:r>
              <a:rPr lang="en-US" altLang="zh-CN" sz="1800" dirty="0" smtClean="0"/>
              <a:t>cores</a:t>
            </a:r>
          </a:p>
          <a:p>
            <a:pPr lvl="1"/>
            <a:r>
              <a:rPr lang="en-US" altLang="zh-CN" sz="1800" dirty="0" smtClean="0"/>
              <a:t>Improve the communication efficiency by tuning the message size. </a:t>
            </a:r>
            <a:endParaRPr lang="en-US" altLang="zh-CN" sz="1800" dirty="0" smtClean="0"/>
          </a:p>
          <a:p>
            <a:r>
              <a:rPr lang="en-US" altLang="zh-CN" sz="2000" dirty="0" smtClean="0"/>
              <a:t>Benefits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keep </a:t>
            </a:r>
            <a:r>
              <a:rPr lang="en-US" altLang="zh-CN" sz="1800" dirty="0" smtClean="0"/>
              <a:t>high communication efficiency</a:t>
            </a:r>
          </a:p>
          <a:p>
            <a:pPr lvl="1"/>
            <a:r>
              <a:rPr lang="en-US" altLang="zh-CN" sz="1800" dirty="0" smtClean="0"/>
              <a:t>For general cluster without high performance network, there will be no harm on its performance, as the total data size communicated over the network is fixed.</a:t>
            </a:r>
          </a:p>
        </p:txBody>
      </p:sp>
    </p:spTree>
    <p:extLst>
      <p:ext uri="{BB962C8B-B14F-4D97-AF65-F5344CB8AC3E}">
        <p14:creationId xmlns:p14="http://schemas.microsoft.com/office/powerpoint/2010/main" val="38169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36" grpId="0" animBg="1"/>
      <p:bldP spid="238" grpId="0" animBg="1"/>
      <p:bldP spid="240" grpId="0" animBg="1"/>
      <p:bldP spid="241" grpId="0" animBg="1"/>
      <p:bldP spid="242" grpId="0" animBg="1"/>
      <p:bldP spid="242" grpId="1" animBg="1"/>
      <p:bldP spid="244" grpId="0" animBg="1"/>
      <p:bldP spid="245" grpId="0" animBg="1"/>
      <p:bldP spid="246" grpId="0" animBg="1"/>
      <p:bldP spid="246" grpId="1" animBg="1"/>
      <p:bldP spid="252" grpId="0" animBg="1"/>
      <p:bldP spid="254" grpId="0" animBg="1"/>
      <p:bldP spid="277" grpId="0" animBg="1"/>
      <p:bldP spid="281" grpId="0" animBg="1"/>
      <p:bldP spid="256" grpId="0" animBg="1"/>
      <p:bldP spid="2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Outline of the Talk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1437"/>
            <a:ext cx="8229600" cy="4983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Overview of </a:t>
            </a:r>
            <a:r>
              <a:rPr 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enome </a:t>
            </a:r>
            <a:r>
              <a:rPr 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ssembly </a:t>
            </a:r>
            <a:r>
              <a:rPr 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roblem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Parallel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Genome Assembly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Previous works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Contributions of SWAP-Assembler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Work on Mira for SWAP-Assembler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strategy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Input &amp; output optimization</a:t>
            </a:r>
          </a:p>
          <a:p>
            <a:pPr lvl="1"/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Kmer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graph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onstruction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Graph Simplification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Performance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omparison &amp; Evaluation 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results for each steps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Experimental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esults for two larger data sets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Summary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Future Work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Acknowledgements</a:t>
            </a:r>
          </a:p>
          <a:p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cxnSp>
        <p:nvCxnSpPr>
          <p:cNvPr id="125" name="直接连接符 124"/>
          <p:cNvCxnSpPr/>
          <p:nvPr/>
        </p:nvCxnSpPr>
        <p:spPr bwMode="auto">
          <a:xfrm flipH="1">
            <a:off x="3552427" y="2776934"/>
            <a:ext cx="63899" cy="298569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直接连接符 121"/>
          <p:cNvCxnSpPr/>
          <p:nvPr/>
        </p:nvCxnSpPr>
        <p:spPr bwMode="auto">
          <a:xfrm flipH="1">
            <a:off x="1712118" y="2767409"/>
            <a:ext cx="56357" cy="30047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/>
          <p:nvPr/>
        </p:nvCxnSpPr>
        <p:spPr bwMode="auto">
          <a:xfrm flipH="1">
            <a:off x="4419600" y="1066800"/>
            <a:ext cx="42862" cy="2971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/>
          <p:nvPr/>
        </p:nvCxnSpPr>
        <p:spPr bwMode="auto">
          <a:xfrm flipH="1">
            <a:off x="2558256" y="1066800"/>
            <a:ext cx="81755" cy="2971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平行四边形 91"/>
          <p:cNvSpPr/>
          <p:nvPr/>
        </p:nvSpPr>
        <p:spPr bwMode="auto">
          <a:xfrm>
            <a:off x="1768475" y="1043384"/>
            <a:ext cx="2743200" cy="1733550"/>
          </a:xfrm>
          <a:prstGeom prst="parallelogram">
            <a:avLst>
              <a:gd name="adj" fmla="val 49883"/>
            </a:avLst>
          </a:prstGeom>
          <a:noFill/>
          <a:ln w="25400" cap="flat" cmpd="sng" algn="ctr">
            <a:solidFill>
              <a:srgbClr val="C0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Quadrupling No. of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2346325" y="3833416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1508125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127500" y="3881041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3219450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7" name="圆柱形 56"/>
          <p:cNvSpPr/>
          <p:nvPr/>
        </p:nvSpPr>
        <p:spPr bwMode="auto">
          <a:xfrm>
            <a:off x="2438400" y="4490641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2" name="下箭头 61"/>
          <p:cNvSpPr/>
          <p:nvPr/>
        </p:nvSpPr>
        <p:spPr bwMode="auto">
          <a:xfrm>
            <a:off x="2558256" y="4264819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3" name="圆柱形 62"/>
          <p:cNvSpPr/>
          <p:nvPr/>
        </p:nvSpPr>
        <p:spPr bwMode="auto">
          <a:xfrm>
            <a:off x="1592262" y="62198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1712118" y="59940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5" name="圆柱形 64"/>
          <p:cNvSpPr/>
          <p:nvPr/>
        </p:nvSpPr>
        <p:spPr bwMode="auto">
          <a:xfrm>
            <a:off x="4211637" y="45434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6" name="下箭头 65"/>
          <p:cNvSpPr/>
          <p:nvPr/>
        </p:nvSpPr>
        <p:spPr bwMode="auto">
          <a:xfrm>
            <a:off x="4331493" y="43176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圆柱形 66"/>
          <p:cNvSpPr/>
          <p:nvPr/>
        </p:nvSpPr>
        <p:spPr bwMode="auto">
          <a:xfrm>
            <a:off x="3303587" y="6219824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8" name="下箭头 67"/>
          <p:cNvSpPr/>
          <p:nvPr/>
        </p:nvSpPr>
        <p:spPr bwMode="auto">
          <a:xfrm>
            <a:off x="3423443" y="5994002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2422525" y="838200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P7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1584325" y="2557859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4203700" y="88582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P6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3295650" y="2557859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P5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5" name="圆柱形 104"/>
          <p:cNvSpPr/>
          <p:nvPr/>
        </p:nvSpPr>
        <p:spPr bwMode="auto">
          <a:xfrm>
            <a:off x="2514600" y="14954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6" name="下箭头 105"/>
          <p:cNvSpPr/>
          <p:nvPr/>
        </p:nvSpPr>
        <p:spPr bwMode="auto">
          <a:xfrm>
            <a:off x="2634456" y="12696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7" name="圆柱形 106"/>
          <p:cNvSpPr/>
          <p:nvPr/>
        </p:nvSpPr>
        <p:spPr bwMode="auto">
          <a:xfrm>
            <a:off x="1668462" y="3224609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8" name="下箭头 107"/>
          <p:cNvSpPr/>
          <p:nvPr/>
        </p:nvSpPr>
        <p:spPr bwMode="auto">
          <a:xfrm>
            <a:off x="1788318" y="2998787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9" name="圆柱形 108"/>
          <p:cNvSpPr/>
          <p:nvPr/>
        </p:nvSpPr>
        <p:spPr bwMode="auto">
          <a:xfrm>
            <a:off x="4287837" y="1548209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0" name="下箭头 109"/>
          <p:cNvSpPr/>
          <p:nvPr/>
        </p:nvSpPr>
        <p:spPr bwMode="auto">
          <a:xfrm>
            <a:off x="4407693" y="1322387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1" name="圆柱形 110"/>
          <p:cNvSpPr/>
          <p:nvPr/>
        </p:nvSpPr>
        <p:spPr bwMode="auto">
          <a:xfrm>
            <a:off x="3379787" y="3224608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2" name="下箭头 111"/>
          <p:cNvSpPr/>
          <p:nvPr/>
        </p:nvSpPr>
        <p:spPr bwMode="auto">
          <a:xfrm>
            <a:off x="3499643" y="2998786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76200" y="3856243"/>
            <a:ext cx="6503552" cy="2255427"/>
            <a:chOff x="-76200" y="3856243"/>
            <a:chExt cx="6503552" cy="2255427"/>
          </a:xfrm>
        </p:grpSpPr>
        <p:cxnSp>
          <p:nvCxnSpPr>
            <p:cNvPr id="14" name="直接箭头连接符 13"/>
            <p:cNvCxnSpPr>
              <a:stCxn id="185" idx="2"/>
              <a:endCxn id="5" idx="2"/>
            </p:cNvCxnSpPr>
            <p:nvPr/>
          </p:nvCxnSpPr>
          <p:spPr bwMode="auto">
            <a:xfrm>
              <a:off x="2011247" y="4040854"/>
              <a:ext cx="335078" cy="11637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stCxn id="49" idx="2"/>
              <a:endCxn id="41" idx="2"/>
            </p:cNvCxnSpPr>
            <p:nvPr/>
          </p:nvCxnSpPr>
          <p:spPr bwMode="auto">
            <a:xfrm>
              <a:off x="1177809" y="5737686"/>
              <a:ext cx="330316" cy="34464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>
              <a:stCxn id="197" idx="5"/>
              <a:endCxn id="42" idx="6"/>
            </p:cNvCxnSpPr>
            <p:nvPr/>
          </p:nvCxnSpPr>
          <p:spPr bwMode="auto">
            <a:xfrm flipH="1">
              <a:off x="4676775" y="4100116"/>
              <a:ext cx="41380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直接箭头连接符 28"/>
            <p:cNvCxnSpPr>
              <a:stCxn id="167" idx="5"/>
              <a:endCxn id="43" idx="6"/>
            </p:cNvCxnSpPr>
            <p:nvPr/>
          </p:nvCxnSpPr>
          <p:spPr bwMode="auto">
            <a:xfrm flipH="1">
              <a:off x="3768725" y="5746799"/>
              <a:ext cx="528876" cy="25351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平行四边形 48"/>
            <p:cNvSpPr/>
            <p:nvPr/>
          </p:nvSpPr>
          <p:spPr bwMode="auto">
            <a:xfrm>
              <a:off x="-76200" y="5553075"/>
              <a:ext cx="1300162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A3A2A1A0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78" name="直接箭头连接符 77"/>
            <p:cNvCxnSpPr>
              <a:endCxn id="41" idx="3"/>
            </p:cNvCxnSpPr>
            <p:nvPr/>
          </p:nvCxnSpPr>
          <p:spPr bwMode="auto">
            <a:xfrm flipV="1">
              <a:off x="1067950" y="5927059"/>
              <a:ext cx="520614" cy="184611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7" name="平行四边形 166"/>
            <p:cNvSpPr/>
            <p:nvPr/>
          </p:nvSpPr>
          <p:spPr bwMode="auto">
            <a:xfrm>
              <a:off x="4251448" y="5562188"/>
              <a:ext cx="1559346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B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0B1B2B3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5" name="平行四边形 184"/>
            <p:cNvSpPr/>
            <p:nvPr/>
          </p:nvSpPr>
          <p:spPr bwMode="auto">
            <a:xfrm>
              <a:off x="659860" y="3856243"/>
              <a:ext cx="1397540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D3D2D1D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7" name="平行四边形 196"/>
            <p:cNvSpPr/>
            <p:nvPr/>
          </p:nvSpPr>
          <p:spPr bwMode="auto">
            <a:xfrm>
              <a:off x="5044424" y="3915505"/>
              <a:ext cx="1382928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C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0C1C2C3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303" y="909305"/>
            <a:ext cx="6387808" cy="2052240"/>
            <a:chOff x="9303" y="909305"/>
            <a:chExt cx="6387808" cy="2052240"/>
          </a:xfrm>
        </p:grpSpPr>
        <p:cxnSp>
          <p:nvCxnSpPr>
            <p:cNvPr id="94" name="直接箭头连接符 93"/>
            <p:cNvCxnSpPr>
              <a:stCxn id="217" idx="2"/>
              <a:endCxn id="93" idx="2"/>
            </p:cNvCxnSpPr>
            <p:nvPr/>
          </p:nvCxnSpPr>
          <p:spPr bwMode="auto">
            <a:xfrm flipV="1">
              <a:off x="2084940" y="1057275"/>
              <a:ext cx="337585" cy="36641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5" name="直接箭头连接符 94"/>
            <p:cNvCxnSpPr>
              <a:stCxn id="203" idx="2"/>
              <a:endCxn id="98" idx="2"/>
            </p:cNvCxnSpPr>
            <p:nvPr/>
          </p:nvCxnSpPr>
          <p:spPr bwMode="auto">
            <a:xfrm>
              <a:off x="1157782" y="2776934"/>
              <a:ext cx="42654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直接箭头连接符 95"/>
            <p:cNvCxnSpPr>
              <a:stCxn id="224" idx="5"/>
              <a:endCxn id="99" idx="6"/>
            </p:cNvCxnSpPr>
            <p:nvPr/>
          </p:nvCxnSpPr>
          <p:spPr bwMode="auto">
            <a:xfrm flipH="1">
              <a:off x="4752975" y="1093916"/>
              <a:ext cx="506862" cy="10984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7" name="直接箭头连接符 96"/>
            <p:cNvCxnSpPr>
              <a:stCxn id="209" idx="5"/>
              <a:endCxn id="100" idx="6"/>
            </p:cNvCxnSpPr>
            <p:nvPr/>
          </p:nvCxnSpPr>
          <p:spPr bwMode="auto">
            <a:xfrm flipH="1">
              <a:off x="3844925" y="2776934"/>
              <a:ext cx="48906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7" name="直接箭头连接符 116"/>
            <p:cNvCxnSpPr>
              <a:endCxn id="93" idx="3"/>
            </p:cNvCxnSpPr>
            <p:nvPr/>
          </p:nvCxnSpPr>
          <p:spPr bwMode="auto">
            <a:xfrm flipV="1">
              <a:off x="2027864" y="1212184"/>
              <a:ext cx="475100" cy="177818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3" name="平行四边形 202"/>
            <p:cNvSpPr/>
            <p:nvPr/>
          </p:nvSpPr>
          <p:spPr bwMode="auto">
            <a:xfrm>
              <a:off x="9303" y="2592323"/>
              <a:ext cx="1194632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E3E2E1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E0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9" name="平行四边形 208"/>
            <p:cNvSpPr/>
            <p:nvPr/>
          </p:nvSpPr>
          <p:spPr bwMode="auto">
            <a:xfrm>
              <a:off x="4287836" y="2592323"/>
              <a:ext cx="1251895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F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0F1F2F3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17" name="平行四边形 216"/>
            <p:cNvSpPr/>
            <p:nvPr/>
          </p:nvSpPr>
          <p:spPr bwMode="auto">
            <a:xfrm>
              <a:off x="785417" y="909305"/>
              <a:ext cx="1345676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H3H2H1H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24" name="平行四边形 223"/>
            <p:cNvSpPr/>
            <p:nvPr/>
          </p:nvSpPr>
          <p:spPr bwMode="auto">
            <a:xfrm>
              <a:off x="5213684" y="909305"/>
              <a:ext cx="1183427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F0F1F2F3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32" name="平行四边形 31"/>
          <p:cNvSpPr/>
          <p:nvPr/>
        </p:nvSpPr>
        <p:spPr bwMode="auto">
          <a:xfrm>
            <a:off x="1692275" y="4038600"/>
            <a:ext cx="2743200" cy="1733550"/>
          </a:xfrm>
          <a:prstGeom prst="parallelogram">
            <a:avLst>
              <a:gd name="adj" fmla="val 49883"/>
            </a:avLst>
          </a:prstGeom>
          <a:noFill/>
          <a:ln w="25400" cap="flat" cmpd="sng" algn="ctr">
            <a:solidFill>
              <a:srgbClr val="C00000">
                <a:alpha val="82000"/>
              </a:srgb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5" name="Picture 10" descr="http://clusterdesign.org/wp-content/uploads/2012/09/fujitsu-3d-tor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760786"/>
            <a:ext cx="260032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6858000" y="6412468"/>
            <a:ext cx="18478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3D torus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7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5" grpId="0" animBg="1"/>
      <p:bldP spid="41" grpId="0" animBg="1"/>
      <p:bldP spid="42" grpId="0" animBg="1"/>
      <p:bldP spid="43" grpId="0" animBg="1"/>
      <p:bldP spid="57" grpId="0" animBg="1"/>
      <p:bldP spid="62" grpId="0" animBg="1"/>
      <p:bldP spid="62" grpId="1" animBg="1"/>
      <p:bldP spid="63" grpId="0" animBg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68" grpId="0" animBg="1"/>
      <p:bldP spid="68" grpId="1" animBg="1"/>
      <p:bldP spid="93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2" grpId="1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8X No. of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 descr="http://www.idris.fr/media/turing/pics/tore5d_nodec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4" y="3277616"/>
            <a:ext cx="4433866" cy="348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mputing.llnl.gov/tutorials/bgq/images/5Dtorus.400pi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3352800"/>
            <a:ext cx="3810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53200" y="6324600"/>
            <a:ext cx="186480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4D Torus Network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71534" y="1269767"/>
            <a:ext cx="8015266" cy="254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 smtClean="0"/>
              <a:t>Optimization points</a:t>
            </a:r>
          </a:p>
          <a:p>
            <a:pPr lvl="1"/>
            <a:r>
              <a:rPr lang="en-US" altLang="zh-CN" sz="1800" dirty="0" smtClean="0"/>
              <a:t>Keep the message size constant </a:t>
            </a:r>
            <a:r>
              <a:rPr lang="en-US" altLang="zh-CN" sz="1800" dirty="0"/>
              <a:t>by proportionally increasing the number of data pieces with the number of cores</a:t>
            </a:r>
            <a:endParaRPr lang="en-US" altLang="zh-CN" sz="1800" dirty="0" smtClean="0"/>
          </a:p>
          <a:p>
            <a:r>
              <a:rPr lang="en-US" altLang="zh-CN" sz="2000" dirty="0" smtClean="0"/>
              <a:t>Benefits</a:t>
            </a:r>
            <a:endParaRPr lang="en-US" altLang="zh-CN" dirty="0" smtClean="0"/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Fully </a:t>
            </a:r>
            <a:r>
              <a:rPr lang="en-US" altLang="zh-CN" sz="1800" dirty="0">
                <a:solidFill>
                  <a:srgbClr val="FF0000"/>
                </a:solidFill>
              </a:rPr>
              <a:t>exploit</a:t>
            </a:r>
            <a:r>
              <a:rPr lang="en-US" altLang="zh-CN" sz="1800" dirty="0" smtClean="0"/>
              <a:t> interconnection BW in 5D torus and keep communication 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Improvements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graph construction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606" y="1143000"/>
            <a:ext cx="8229600" cy="16764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The </a:t>
            </a:r>
            <a:r>
              <a:rPr lang="en-US" altLang="zh-CN" dirty="0" smtClean="0">
                <a:latin typeface="Times New Roman" pitchFamily="18" charset="0"/>
              </a:rPr>
              <a:t>weak scaling test results for three </a:t>
            </a:r>
            <a:r>
              <a:rPr lang="en-US" altLang="zh-CN" dirty="0">
                <a:latin typeface="Times New Roman" pitchFamily="18" charset="0"/>
              </a:rPr>
              <a:t>phases of </a:t>
            </a:r>
            <a:r>
              <a:rPr lang="en-US" altLang="zh-CN" dirty="0" err="1">
                <a:latin typeface="Times New Roman" pitchFamily="18" charset="0"/>
              </a:rPr>
              <a:t>kmer</a:t>
            </a:r>
            <a:r>
              <a:rPr lang="en-US" altLang="zh-CN" dirty="0">
                <a:latin typeface="Times New Roman" pitchFamily="18" charset="0"/>
              </a:rPr>
              <a:t> graph construction step before and after </a:t>
            </a:r>
            <a:r>
              <a:rPr lang="en-US" altLang="zh-CN" dirty="0" smtClean="0">
                <a:latin typeface="Times New Roman" pitchFamily="18" charset="0"/>
              </a:rPr>
              <a:t>optimization are presented below. </a:t>
            </a:r>
          </a:p>
          <a:p>
            <a:r>
              <a:rPr lang="en-US" altLang="zh-CN" dirty="0" smtClean="0">
                <a:latin typeface="Times New Roman" pitchFamily="18" charset="0"/>
              </a:rPr>
              <a:t>The running time on reads generation decreases steadily with increasing number of cores. Communication </a:t>
            </a:r>
            <a:r>
              <a:rPr lang="en-US" altLang="zh-CN" dirty="0">
                <a:latin typeface="Times New Roman" pitchFamily="18" charset="0"/>
              </a:rPr>
              <a:t>efficiency degradation </a:t>
            </a:r>
            <a:r>
              <a:rPr lang="en-US" altLang="zh-CN" dirty="0" smtClean="0">
                <a:latin typeface="Times New Roman" pitchFamily="18" charset="0"/>
              </a:rPr>
              <a:t>has </a:t>
            </a:r>
            <a:r>
              <a:rPr lang="en-US" altLang="zh-CN" dirty="0">
                <a:latin typeface="Times New Roman" pitchFamily="18" charset="0"/>
              </a:rPr>
              <a:t>been </a:t>
            </a:r>
            <a:r>
              <a:rPr lang="en-US" altLang="zh-CN" dirty="0" smtClean="0">
                <a:latin typeface="Times New Roman" pitchFamily="18" charset="0"/>
              </a:rPr>
              <a:t>resolved in distribution step. With </a:t>
            </a:r>
            <a:r>
              <a:rPr lang="en-US" altLang="zh-CN" dirty="0">
                <a:latin typeface="Times New Roman" pitchFamily="18" charset="0"/>
              </a:rPr>
              <a:t>16K cores, 64X speedup </a:t>
            </a:r>
            <a:r>
              <a:rPr lang="en-US" altLang="zh-CN" dirty="0" smtClean="0">
                <a:latin typeface="Times New Roman" pitchFamily="18" charset="0"/>
              </a:rPr>
              <a:t>is achieved </a:t>
            </a:r>
            <a:r>
              <a:rPr lang="en-US" altLang="zh-CN" dirty="0">
                <a:latin typeface="Times New Roman" pitchFamily="18" charset="0"/>
              </a:rPr>
              <a:t>compared with our original version.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3" y="2667000"/>
            <a:ext cx="7924800" cy="410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7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Graph simplification (edge merging)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4724399"/>
          </a:xfrm>
        </p:spPr>
        <p:txBody>
          <a:bodyPr/>
          <a:lstStyle/>
          <a:p>
            <a:r>
              <a:rPr lang="en-US" altLang="zh-CN" sz="2400" dirty="0"/>
              <a:t>Optimization </a:t>
            </a:r>
            <a:r>
              <a:rPr lang="en-US" altLang="zh-CN" sz="2400" dirty="0" smtClean="0"/>
              <a:t>points</a:t>
            </a:r>
            <a:endParaRPr lang="en-US" altLang="zh-CN" sz="2400" dirty="0"/>
          </a:p>
          <a:p>
            <a:pPr lvl="1"/>
            <a:r>
              <a:rPr lang="en-US" altLang="zh-CN" sz="1800" dirty="0" smtClean="0"/>
              <a:t>Sending &amp; </a:t>
            </a:r>
            <a:r>
              <a:rPr lang="en-US" altLang="zh-CN" sz="1800" dirty="0" err="1" smtClean="0"/>
              <a:t>Recving</a:t>
            </a:r>
            <a:r>
              <a:rPr lang="en-US" altLang="zh-CN" sz="1800" dirty="0" smtClean="0"/>
              <a:t> multiple messages to/from all its neighbors </a:t>
            </a:r>
            <a:r>
              <a:rPr lang="en-US" altLang="zh-CN" sz="1800" dirty="0"/>
              <a:t>within one loop instead of </a:t>
            </a:r>
            <a:r>
              <a:rPr lang="en-US" altLang="zh-CN" sz="1800" dirty="0" smtClean="0"/>
              <a:t>one message to one neighbor in each loop. 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Benefits</a:t>
            </a:r>
          </a:p>
          <a:p>
            <a:pPr lvl="1"/>
            <a:r>
              <a:rPr lang="en-US" altLang="zh-CN" sz="1800" dirty="0"/>
              <a:t>Minimize </a:t>
            </a:r>
            <a:r>
              <a:rPr lang="en-US" altLang="zh-CN" sz="1800" dirty="0">
                <a:solidFill>
                  <a:srgbClr val="FF0000"/>
                </a:solidFill>
              </a:rPr>
              <a:t>time in SWAP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protocol </a:t>
            </a:r>
            <a:r>
              <a:rPr lang="en-US" altLang="zh-CN" sz="1800" dirty="0"/>
              <a:t>on edge merging.</a:t>
            </a:r>
          </a:p>
          <a:p>
            <a:pPr lvl="1"/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" name="椭圆 24"/>
          <p:cNvSpPr/>
          <p:nvPr/>
        </p:nvSpPr>
        <p:spPr>
          <a:xfrm>
            <a:off x="7020272" y="193211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8100392" y="2796208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796136" y="2810508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5" idx="6"/>
            <a:endCxn id="26" idx="1"/>
          </p:cNvCxnSpPr>
          <p:nvPr/>
        </p:nvCxnSpPr>
        <p:spPr>
          <a:xfrm>
            <a:off x="7380312" y="2184140"/>
            <a:ext cx="772807" cy="68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2"/>
            <a:endCxn id="27" idx="7"/>
          </p:cNvCxnSpPr>
          <p:nvPr/>
        </p:nvCxnSpPr>
        <p:spPr>
          <a:xfrm flipH="1">
            <a:off x="6103449" y="2184140"/>
            <a:ext cx="916823" cy="70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992652" y="373231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7" idx="5"/>
            <a:endCxn id="30" idx="1"/>
          </p:cNvCxnSpPr>
          <p:nvPr/>
        </p:nvCxnSpPr>
        <p:spPr>
          <a:xfrm>
            <a:off x="6103449" y="3240747"/>
            <a:ext cx="941930" cy="565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3"/>
            <a:endCxn id="30" idx="7"/>
          </p:cNvCxnSpPr>
          <p:nvPr/>
        </p:nvCxnSpPr>
        <p:spPr>
          <a:xfrm flipH="1">
            <a:off x="7299965" y="3226447"/>
            <a:ext cx="853154" cy="579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750880" y="473672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8124192" y="473672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0" idx="5"/>
            <a:endCxn id="34" idx="1"/>
          </p:cNvCxnSpPr>
          <p:nvPr/>
        </p:nvCxnSpPr>
        <p:spPr>
          <a:xfrm>
            <a:off x="7299965" y="4162551"/>
            <a:ext cx="876954" cy="64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3"/>
            <a:endCxn id="33" idx="7"/>
          </p:cNvCxnSpPr>
          <p:nvPr/>
        </p:nvCxnSpPr>
        <p:spPr>
          <a:xfrm flipH="1">
            <a:off x="6058193" y="4162551"/>
            <a:ext cx="987186" cy="64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176919" y="4363818"/>
            <a:ext cx="864096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547520" y="2413192"/>
            <a:ext cx="794922" cy="24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6058193" y="2441104"/>
            <a:ext cx="765345" cy="237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7524328" y="3444280"/>
            <a:ext cx="1296144" cy="36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 reply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668262" y="3431704"/>
            <a:ext cx="1189738" cy="36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 reply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7348730" y="4363819"/>
            <a:ext cx="804670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otify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5405690" y="4363819"/>
            <a:ext cx="804670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otify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6230712" y="4363818"/>
            <a:ext cx="864096" cy="295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322963" y="1644080"/>
            <a:ext cx="0" cy="468052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49789" y="151614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 Line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5678269"/>
            <a:ext cx="27936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Communication protocol in </a:t>
            </a:r>
          </a:p>
          <a:p>
            <a:r>
              <a:rPr lang="en-US" altLang="zh-CN" dirty="0" smtClean="0"/>
              <a:t>SWAP on Edge merging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5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raph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simplification (edge merging)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20272" y="193211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100392" y="2796208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96136" y="2810508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6"/>
            <a:endCxn id="5" idx="1"/>
          </p:cNvCxnSpPr>
          <p:nvPr/>
        </p:nvCxnSpPr>
        <p:spPr>
          <a:xfrm>
            <a:off x="7380312" y="2184140"/>
            <a:ext cx="772807" cy="68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6" idx="7"/>
          </p:cNvCxnSpPr>
          <p:nvPr/>
        </p:nvCxnSpPr>
        <p:spPr>
          <a:xfrm flipH="1">
            <a:off x="6103449" y="2184140"/>
            <a:ext cx="916823" cy="70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992652" y="373231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5"/>
            <a:endCxn id="12" idx="1"/>
          </p:cNvCxnSpPr>
          <p:nvPr/>
        </p:nvCxnSpPr>
        <p:spPr>
          <a:xfrm>
            <a:off x="6103449" y="3240747"/>
            <a:ext cx="941930" cy="565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12" idx="7"/>
          </p:cNvCxnSpPr>
          <p:nvPr/>
        </p:nvCxnSpPr>
        <p:spPr>
          <a:xfrm flipH="1">
            <a:off x="7299965" y="3226447"/>
            <a:ext cx="853154" cy="579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750880" y="473672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124192" y="473672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2" idx="5"/>
            <a:endCxn id="22" idx="1"/>
          </p:cNvCxnSpPr>
          <p:nvPr/>
        </p:nvCxnSpPr>
        <p:spPr>
          <a:xfrm>
            <a:off x="7299965" y="4162551"/>
            <a:ext cx="876954" cy="64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21" idx="7"/>
          </p:cNvCxnSpPr>
          <p:nvPr/>
        </p:nvCxnSpPr>
        <p:spPr>
          <a:xfrm flipH="1">
            <a:off x="6058193" y="4162551"/>
            <a:ext cx="987186" cy="64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176919" y="4363818"/>
            <a:ext cx="864096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547520" y="2413192"/>
            <a:ext cx="794922" cy="24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058193" y="2441104"/>
            <a:ext cx="765345" cy="237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24328" y="3444280"/>
            <a:ext cx="1296144" cy="36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 reply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668262" y="3431704"/>
            <a:ext cx="1189738" cy="36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 reply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348730" y="4363819"/>
            <a:ext cx="804670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otify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405690" y="4363819"/>
            <a:ext cx="804670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otify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322963" y="1644080"/>
            <a:ext cx="0" cy="468052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49789" y="151614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 Line</a:t>
            </a:r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426244" y="1432672"/>
            <a:ext cx="4114800" cy="97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394792" y="3717032"/>
            <a:ext cx="4465239" cy="30931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500" dirty="0" err="1" smtClean="0">
                <a:solidFill>
                  <a:srgbClr val="FF0000"/>
                </a:solidFill>
              </a:rPr>
              <a:t>RecvProc</a:t>
            </a:r>
            <a:r>
              <a:rPr lang="en-US" altLang="zh-CN" sz="1500" dirty="0" smtClean="0">
                <a:solidFill>
                  <a:srgbClr val="FF0000"/>
                </a:solidFill>
              </a:rPr>
              <a:t> Routine (Service Routine)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While(1)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      Post </a:t>
            </a:r>
            <a:r>
              <a:rPr lang="en-US" altLang="zh-CN" sz="1500" dirty="0" err="1">
                <a:solidFill>
                  <a:schemeClr val="tx1"/>
                </a:solidFill>
              </a:rPr>
              <a:t>MPI_Testall</a:t>
            </a:r>
            <a:r>
              <a:rPr lang="en-US" altLang="zh-CN" sz="1500" dirty="0">
                <a:solidFill>
                  <a:schemeClr val="tx1"/>
                </a:solidFill>
              </a:rPr>
              <a:t>(2, </a:t>
            </a:r>
            <a:r>
              <a:rPr lang="en-US" altLang="zh-CN" sz="1500" dirty="0" err="1">
                <a:solidFill>
                  <a:schemeClr val="tx1"/>
                </a:solidFill>
              </a:rPr>
              <a:t>compReq</a:t>
            </a:r>
            <a:r>
              <a:rPr lang="en-US" altLang="zh-CN" sz="1500" dirty="0">
                <a:solidFill>
                  <a:schemeClr val="tx1"/>
                </a:solidFill>
              </a:rPr>
              <a:t>, &amp;flag</a:t>
            </a:r>
            <a:r>
              <a:rPr lang="en-US" altLang="zh-CN" sz="1500" dirty="0" smtClean="0">
                <a:solidFill>
                  <a:schemeClr val="tx1"/>
                </a:solidFill>
              </a:rPr>
              <a:t>) </a:t>
            </a:r>
            <a:endParaRPr lang="en-US" altLang="zh-CN" sz="1500" dirty="0">
              <a:solidFill>
                <a:schemeClr val="tx1"/>
              </a:solidFill>
            </a:endParaRPr>
          </a:p>
          <a:p>
            <a:r>
              <a:rPr lang="en-US" altLang="zh-CN" sz="1500" dirty="0">
                <a:solidFill>
                  <a:schemeClr val="tx1"/>
                </a:solidFill>
              </a:rPr>
              <a:t>      if(flag)     break;</a:t>
            </a:r>
          </a:p>
          <a:p>
            <a:endParaRPr lang="en-US" altLang="zh-CN" sz="1500" dirty="0">
              <a:solidFill>
                <a:schemeClr val="tx1"/>
              </a:solidFill>
            </a:endParaRPr>
          </a:p>
          <a:p>
            <a:r>
              <a:rPr lang="en-US" altLang="zh-CN" sz="1500" dirty="0">
                <a:solidFill>
                  <a:schemeClr val="tx1"/>
                </a:solidFill>
              </a:rPr>
              <a:t>      Post </a:t>
            </a:r>
            <a:r>
              <a:rPr lang="en-US" altLang="zh-CN" sz="1500" dirty="0" err="1">
                <a:solidFill>
                  <a:schemeClr val="tx1"/>
                </a:solidFill>
              </a:rPr>
              <a:t>MPI_Test</a:t>
            </a:r>
            <a:r>
              <a:rPr lang="en-US" altLang="zh-CN" sz="1500" dirty="0">
                <a:solidFill>
                  <a:schemeClr val="tx1"/>
                </a:solidFill>
              </a:rPr>
              <a:t>(&amp;</a:t>
            </a:r>
            <a:r>
              <a:rPr lang="en-US" altLang="zh-CN" sz="1500" dirty="0" err="1">
                <a:solidFill>
                  <a:schemeClr val="tx1"/>
                </a:solidFill>
              </a:rPr>
              <a:t>globalReq</a:t>
            </a:r>
            <a:r>
              <a:rPr lang="en-US" altLang="zh-CN" sz="1500" dirty="0">
                <a:solidFill>
                  <a:schemeClr val="tx1"/>
                </a:solidFill>
              </a:rPr>
              <a:t>, &amp;flag)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      if(flag==0)  continue;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      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      Doing work here…..</a:t>
            </a:r>
          </a:p>
          <a:p>
            <a:endParaRPr lang="en-US" altLang="zh-CN" sz="1500" dirty="0">
              <a:solidFill>
                <a:schemeClr val="tx1"/>
              </a:solidFill>
            </a:endParaRPr>
          </a:p>
          <a:p>
            <a:r>
              <a:rPr lang="en-US" altLang="zh-CN" sz="1500" dirty="0">
                <a:solidFill>
                  <a:schemeClr val="tx1"/>
                </a:solidFill>
              </a:rPr>
              <a:t>      Post </a:t>
            </a:r>
            <a:r>
              <a:rPr lang="en-US" altLang="zh-CN" sz="1500" dirty="0" err="1">
                <a:solidFill>
                  <a:schemeClr val="tx1"/>
                </a:solidFill>
              </a:rPr>
              <a:t>MPI_Irecv</a:t>
            </a:r>
            <a:r>
              <a:rPr lang="en-US" altLang="zh-CN" sz="1500" dirty="0">
                <a:solidFill>
                  <a:schemeClr val="tx1"/>
                </a:solidFill>
              </a:rPr>
              <a:t>(&amp;</a:t>
            </a:r>
            <a:r>
              <a:rPr lang="en-US" altLang="zh-CN" sz="1500" dirty="0" err="1">
                <a:solidFill>
                  <a:schemeClr val="tx1"/>
                </a:solidFill>
              </a:rPr>
              <a:t>globalReq</a:t>
            </a:r>
            <a:r>
              <a:rPr lang="en-US" altLang="zh-CN" sz="15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5" name="内容占位符 2"/>
          <p:cNvSpPr txBox="1">
            <a:spLocks/>
          </p:cNvSpPr>
          <p:nvPr/>
        </p:nvSpPr>
        <p:spPr>
          <a:xfrm>
            <a:off x="394792" y="1143000"/>
            <a:ext cx="4465239" cy="2484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Compute Routine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Lock </a:t>
            </a:r>
            <a:r>
              <a:rPr lang="en-US" altLang="zh-CN" dirty="0">
                <a:solidFill>
                  <a:srgbClr val="FF0000"/>
                </a:solidFill>
              </a:rPr>
              <a:t>Stage :</a:t>
            </a:r>
          </a:p>
          <a:p>
            <a:pPr marL="0" indent="0">
              <a:buNone/>
            </a:pPr>
            <a:r>
              <a:rPr lang="en-US" altLang="zh-CN" dirty="0"/>
              <a:t>Post </a:t>
            </a:r>
            <a:r>
              <a:rPr lang="en-US" altLang="zh-CN" dirty="0" err="1"/>
              <a:t>MPI_Isend</a:t>
            </a:r>
            <a:r>
              <a:rPr lang="en-US" altLang="zh-CN" dirty="0"/>
              <a:t>(</a:t>
            </a:r>
            <a:r>
              <a:rPr lang="en-US" altLang="zh-CN" dirty="0" err="1"/>
              <a:t>compReq</a:t>
            </a:r>
            <a:r>
              <a:rPr lang="en-US" altLang="zh-CN" dirty="0" smtClean="0"/>
              <a:t>)      //Lock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Post </a:t>
            </a:r>
            <a:r>
              <a:rPr lang="en-US" altLang="zh-CN" dirty="0" err="1" smtClean="0"/>
              <a:t>MPI_Irecv</a:t>
            </a:r>
            <a:r>
              <a:rPr lang="en-US" altLang="zh-CN" dirty="0" smtClean="0"/>
              <a:t>(compReq+1)       //Lock Reply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Call </a:t>
            </a:r>
            <a:r>
              <a:rPr lang="en-US" altLang="zh-CN" dirty="0" err="1"/>
              <a:t>RecvProc</a:t>
            </a:r>
            <a:r>
              <a:rPr lang="en-US" altLang="zh-CN" dirty="0"/>
              <a:t>(2, </a:t>
            </a:r>
            <a:r>
              <a:rPr lang="en-US" altLang="zh-CN" dirty="0" err="1"/>
              <a:t>compReq</a:t>
            </a:r>
            <a:r>
              <a:rPr lang="en-US" altLang="zh-CN" dirty="0" smtClean="0"/>
              <a:t>)      //Wait until finish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Notify Stage :</a:t>
            </a:r>
          </a:p>
          <a:p>
            <a:pPr marL="0" indent="0">
              <a:buNone/>
            </a:pPr>
            <a:r>
              <a:rPr lang="en-US" altLang="zh-CN" dirty="0" smtClean="0"/>
              <a:t>Post </a:t>
            </a:r>
            <a:r>
              <a:rPr lang="en-US" altLang="zh-CN" dirty="0" err="1" smtClean="0"/>
              <a:t>MPI_Isend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compReq</a:t>
            </a:r>
            <a:r>
              <a:rPr lang="en-US" altLang="zh-CN" dirty="0" smtClean="0"/>
              <a:t>)     //Notification &amp;data size</a:t>
            </a:r>
          </a:p>
          <a:p>
            <a:pPr marL="0" indent="0">
              <a:buNone/>
            </a:pPr>
            <a:r>
              <a:rPr lang="en-US" altLang="zh-CN" dirty="0" smtClean="0"/>
              <a:t>Post </a:t>
            </a:r>
            <a:r>
              <a:rPr lang="en-US" altLang="zh-CN" dirty="0" err="1" smtClean="0"/>
              <a:t>MPI_Isend</a:t>
            </a:r>
            <a:r>
              <a:rPr lang="en-US" altLang="zh-CN" dirty="0" smtClean="0"/>
              <a:t>(compReq+1) //Data</a:t>
            </a:r>
          </a:p>
          <a:p>
            <a:pPr marL="0" indent="0">
              <a:buNone/>
            </a:pPr>
            <a:r>
              <a:rPr lang="en-US" altLang="zh-CN" dirty="0" smtClean="0"/>
              <a:t> Call </a:t>
            </a:r>
            <a:r>
              <a:rPr lang="en-US" altLang="zh-CN" dirty="0" err="1" smtClean="0"/>
              <a:t>RecvProc</a:t>
            </a:r>
            <a:r>
              <a:rPr lang="en-US" altLang="zh-CN" dirty="0" smtClean="0"/>
              <a:t>(2, </a:t>
            </a:r>
            <a:r>
              <a:rPr lang="en-US" altLang="zh-CN" dirty="0" err="1" smtClean="0"/>
              <a:t>compReq</a:t>
            </a:r>
            <a:r>
              <a:rPr lang="en-US" altLang="zh-CN" dirty="0" smtClean="0"/>
              <a:t>)    //Wait until finish</a:t>
            </a:r>
            <a:endParaRPr lang="en-US" altLang="zh-CN" dirty="0"/>
          </a:p>
        </p:txBody>
      </p:sp>
      <p:sp>
        <p:nvSpPr>
          <p:cNvPr id="58" name="内容占位符 2"/>
          <p:cNvSpPr txBox="1">
            <a:spLocks/>
          </p:cNvSpPr>
          <p:nvPr/>
        </p:nvSpPr>
        <p:spPr>
          <a:xfrm>
            <a:off x="672582" y="1112542"/>
            <a:ext cx="4650381" cy="338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Compute Routine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Lock </a:t>
            </a:r>
            <a:r>
              <a:rPr lang="en-US" altLang="zh-CN" dirty="0">
                <a:solidFill>
                  <a:srgbClr val="FF0000"/>
                </a:solidFill>
              </a:rPr>
              <a:t>Stage :</a:t>
            </a:r>
          </a:p>
          <a:p>
            <a:pPr marL="0" indent="0">
              <a:buNone/>
            </a:pPr>
            <a:r>
              <a:rPr lang="en-US" altLang="zh-CN" dirty="0"/>
              <a:t>Post </a:t>
            </a:r>
            <a:r>
              <a:rPr lang="en-US" altLang="zh-CN" dirty="0" err="1"/>
              <a:t>MPI_Isend</a:t>
            </a:r>
            <a:r>
              <a:rPr lang="en-US" altLang="zh-CN" dirty="0"/>
              <a:t>(</a:t>
            </a:r>
            <a:r>
              <a:rPr lang="en-US" altLang="zh-CN" dirty="0" err="1"/>
              <a:t>compReq</a:t>
            </a:r>
            <a:r>
              <a:rPr lang="en-US" altLang="zh-CN" dirty="0" smtClean="0"/>
              <a:t>)          //Lock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Post </a:t>
            </a:r>
            <a:r>
              <a:rPr lang="en-US" altLang="zh-CN" dirty="0" err="1" smtClean="0"/>
              <a:t>MPI_Irecv</a:t>
            </a:r>
            <a:r>
              <a:rPr lang="en-US" altLang="zh-CN" dirty="0" smtClean="0"/>
              <a:t>(compReq+1)       //Lock Reply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Post </a:t>
            </a:r>
            <a:r>
              <a:rPr lang="en-US" altLang="zh-CN" dirty="0" err="1" smtClean="0">
                <a:solidFill>
                  <a:srgbClr val="0070C0"/>
                </a:solidFill>
              </a:rPr>
              <a:t>MPI_Isend</a:t>
            </a:r>
            <a:r>
              <a:rPr lang="en-US" altLang="zh-CN" dirty="0" smtClean="0">
                <a:solidFill>
                  <a:srgbClr val="0070C0"/>
                </a:solidFill>
              </a:rPr>
              <a:t>(compReq+2)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Post </a:t>
            </a:r>
            <a:r>
              <a:rPr lang="en-US" altLang="zh-CN" dirty="0" err="1" smtClean="0">
                <a:solidFill>
                  <a:srgbClr val="0070C0"/>
                </a:solidFill>
              </a:rPr>
              <a:t>MPI_Irecv</a:t>
            </a:r>
            <a:r>
              <a:rPr lang="en-US" altLang="zh-CN" dirty="0" smtClean="0">
                <a:solidFill>
                  <a:srgbClr val="0070C0"/>
                </a:solidFill>
              </a:rPr>
              <a:t>(compReq+3)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Call </a:t>
            </a:r>
            <a:r>
              <a:rPr lang="en-US" altLang="zh-CN" dirty="0" err="1" smtClean="0"/>
              <a:t>RecvProc</a:t>
            </a:r>
            <a:r>
              <a:rPr lang="en-US" altLang="zh-CN" dirty="0" smtClean="0"/>
              <a:t>(4, </a:t>
            </a:r>
            <a:r>
              <a:rPr lang="en-US" altLang="zh-CN" dirty="0" err="1"/>
              <a:t>compReq</a:t>
            </a:r>
            <a:r>
              <a:rPr lang="en-US" altLang="zh-CN" dirty="0" smtClean="0"/>
              <a:t>)      //Wait until finish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Notify Stage :</a:t>
            </a:r>
          </a:p>
          <a:p>
            <a:pPr marL="0" indent="0">
              <a:buNone/>
            </a:pPr>
            <a:r>
              <a:rPr lang="en-US" altLang="zh-CN" dirty="0" smtClean="0"/>
              <a:t>Post </a:t>
            </a:r>
            <a:r>
              <a:rPr lang="en-US" altLang="zh-CN" dirty="0" err="1" smtClean="0"/>
              <a:t>MPI_Isend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compReq</a:t>
            </a:r>
            <a:r>
              <a:rPr lang="en-US" altLang="zh-CN" dirty="0" smtClean="0"/>
              <a:t>)     //Notification &amp;data size</a:t>
            </a:r>
          </a:p>
          <a:p>
            <a:pPr marL="0" indent="0">
              <a:buNone/>
            </a:pPr>
            <a:r>
              <a:rPr lang="en-US" altLang="zh-CN" dirty="0" smtClean="0"/>
              <a:t>Post </a:t>
            </a:r>
            <a:r>
              <a:rPr lang="en-US" altLang="zh-CN" dirty="0" err="1" smtClean="0"/>
              <a:t>MPI_Isend</a:t>
            </a:r>
            <a:r>
              <a:rPr lang="en-US" altLang="zh-CN" dirty="0" smtClean="0"/>
              <a:t>(compReq+1) //Data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Post </a:t>
            </a:r>
            <a:r>
              <a:rPr lang="en-US" altLang="zh-CN" dirty="0" err="1" smtClean="0">
                <a:solidFill>
                  <a:srgbClr val="0070C0"/>
                </a:solidFill>
              </a:rPr>
              <a:t>MPI_Isend</a:t>
            </a:r>
            <a:r>
              <a:rPr lang="en-US" altLang="zh-CN" dirty="0" smtClean="0">
                <a:solidFill>
                  <a:srgbClr val="0070C0"/>
                </a:solidFill>
              </a:rPr>
              <a:t>(compReq+2)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Post </a:t>
            </a:r>
            <a:r>
              <a:rPr lang="en-US" altLang="zh-CN" dirty="0" err="1" smtClean="0">
                <a:solidFill>
                  <a:srgbClr val="0070C0"/>
                </a:solidFill>
              </a:rPr>
              <a:t>MPI_Isend</a:t>
            </a:r>
            <a:r>
              <a:rPr lang="en-US" altLang="zh-CN" dirty="0" smtClean="0">
                <a:solidFill>
                  <a:srgbClr val="0070C0"/>
                </a:solidFill>
              </a:rPr>
              <a:t>(compReq+3) </a:t>
            </a:r>
          </a:p>
          <a:p>
            <a:pPr marL="0" indent="0">
              <a:buNone/>
            </a:pPr>
            <a:r>
              <a:rPr lang="en-US" altLang="zh-CN" dirty="0" smtClean="0"/>
              <a:t>Call </a:t>
            </a:r>
            <a:r>
              <a:rPr lang="en-US" altLang="zh-CN" dirty="0" err="1" smtClean="0"/>
              <a:t>RecvProc</a:t>
            </a:r>
            <a:r>
              <a:rPr lang="en-US" altLang="zh-CN" dirty="0" smtClean="0"/>
              <a:t>(4, </a:t>
            </a:r>
            <a:r>
              <a:rPr lang="en-US" altLang="zh-CN" dirty="0" err="1" smtClean="0"/>
              <a:t>compReq</a:t>
            </a:r>
            <a:r>
              <a:rPr lang="en-US" altLang="zh-CN" dirty="0" smtClean="0"/>
              <a:t>)    //Wait until finish</a:t>
            </a:r>
            <a:endParaRPr lang="en-US" altLang="zh-CN" dirty="0"/>
          </a:p>
        </p:txBody>
      </p:sp>
      <p:sp>
        <p:nvSpPr>
          <p:cNvPr id="35" name="圆角矩形 34"/>
          <p:cNvSpPr/>
          <p:nvPr/>
        </p:nvSpPr>
        <p:spPr>
          <a:xfrm>
            <a:off x="6230712" y="4363818"/>
            <a:ext cx="864096" cy="295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96136" y="5678269"/>
            <a:ext cx="27936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Communication protocol in </a:t>
            </a:r>
          </a:p>
          <a:p>
            <a:r>
              <a:rPr lang="en-US" altLang="zh-CN" dirty="0" smtClean="0"/>
              <a:t>SWAP on Edge merging 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22963" y="5380200"/>
            <a:ext cx="371805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Note that: </a:t>
            </a:r>
          </a:p>
          <a:p>
            <a:r>
              <a:rPr lang="en-US" altLang="zh-CN" dirty="0" smtClean="0"/>
              <a:t>Two neighbors can share the same loop in both Lock and Notify stage.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Please </a:t>
            </a:r>
            <a:r>
              <a:rPr lang="en-US" altLang="zh-CN" dirty="0">
                <a:solidFill>
                  <a:srgbClr val="FF0000"/>
                </a:solidFill>
              </a:rPr>
              <a:t>explain more to your audience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>
            <a:endCxn id="38" idx="0"/>
          </p:cNvCxnSpPr>
          <p:nvPr/>
        </p:nvCxnSpPr>
        <p:spPr bwMode="auto">
          <a:xfrm flipH="1">
            <a:off x="7181989" y="1516142"/>
            <a:ext cx="18304" cy="386405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Graph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simplification (edge merging)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After Message Combining, the idle time stops increasing and keeps constant.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We </a:t>
            </a:r>
            <a:r>
              <a:rPr lang="en-US" altLang="zh-CN" b="1" dirty="0">
                <a:solidFill>
                  <a:srgbClr val="FF0000"/>
                </a:solidFill>
              </a:rPr>
              <a:t>can’t eliminate all </a:t>
            </a:r>
            <a:r>
              <a:rPr lang="en-US" altLang="zh-CN" b="1" dirty="0" smtClean="0">
                <a:solidFill>
                  <a:srgbClr val="FF0000"/>
                </a:solidFill>
              </a:rPr>
              <a:t>the idle time.  </a:t>
            </a:r>
          </a:p>
          <a:p>
            <a:pPr marL="0" indent="0">
              <a:buNone/>
            </a:pPr>
            <a:r>
              <a:rPr lang="en-US" altLang="zh-CN" dirty="0" smtClean="0"/>
              <a:t>Due to the difficulty in recording the time used in sending &amp; receiving non-blocking messages in computing routine, these time usage has been gathered into Idle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940345"/>
              </p:ext>
            </p:extLst>
          </p:nvPr>
        </p:nvGraphicFramePr>
        <p:xfrm>
          <a:off x="228600" y="3091934"/>
          <a:ext cx="8458200" cy="355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1066800" y="4419600"/>
            <a:ext cx="3124200" cy="106680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5334000" y="4267200"/>
            <a:ext cx="320040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2152" y="2907268"/>
            <a:ext cx="260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Percentage of time usage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63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Outline of the Talk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1437"/>
            <a:ext cx="8229600" cy="4983163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Overview of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enome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ssembly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roblem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Parallel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Genome Assembly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Previous works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Contributions of SWAP-Assembler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Work on Mira for SWAP-Assembler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strategy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Input &amp; output optimization</a:t>
            </a:r>
          </a:p>
          <a:p>
            <a:pPr lvl="1"/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Kmer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graph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onstruction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Graph Simplification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Performance </a:t>
            </a:r>
            <a:r>
              <a:rPr 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omparison &amp; Evaluation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Optimization results for each steps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Experimental </a:t>
            </a:r>
            <a:r>
              <a:rPr 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esults for two larger data sets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Summary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Future Work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Acknowledgements</a:t>
            </a:r>
          </a:p>
          <a:p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System efficiency improvement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Human data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IO, communication and memory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182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ratio of IO bandwidth, communication bandwidth, and memory usage with the system peak performance in </a:t>
            </a:r>
            <a:r>
              <a:rPr lang="en-US" altLang="zh-CN" sz="2000" dirty="0" smtClean="0"/>
              <a:t>theory are presented below.</a:t>
            </a:r>
          </a:p>
          <a:p>
            <a:r>
              <a:rPr lang="en-US" altLang="zh-CN" sz="2000" b="1" dirty="0"/>
              <a:t>IO bandwidth </a:t>
            </a:r>
            <a:r>
              <a:rPr lang="en-US" altLang="zh-CN" sz="2000" dirty="0" smtClean="0"/>
              <a:t>has been improved </a:t>
            </a:r>
            <a:r>
              <a:rPr lang="en-US" altLang="zh-CN" sz="2000" dirty="0"/>
              <a:t>from 2% to </a:t>
            </a:r>
            <a:r>
              <a:rPr lang="en-US" altLang="zh-CN" sz="2000" dirty="0" smtClean="0"/>
              <a:t>18% </a:t>
            </a:r>
            <a:r>
              <a:rPr lang="en-US" altLang="zh-CN" sz="2000" dirty="0"/>
              <a:t>on </a:t>
            </a:r>
            <a:r>
              <a:rPr lang="en-US" altLang="zh-CN" sz="2000" dirty="0" smtClean="0"/>
              <a:t>4096 </a:t>
            </a:r>
            <a:r>
              <a:rPr lang="en-US" altLang="zh-CN" sz="2000" dirty="0"/>
              <a:t>cores </a:t>
            </a:r>
            <a:r>
              <a:rPr lang="en-US" altLang="zh-CN" sz="2000" dirty="0" smtClean="0"/>
              <a:t>(one rack)</a:t>
            </a:r>
          </a:p>
          <a:p>
            <a:r>
              <a:rPr lang="en-US" altLang="zh-CN" sz="2000" b="1" dirty="0"/>
              <a:t>Commun</a:t>
            </a:r>
            <a:r>
              <a:rPr lang="en-US" altLang="zh-CN" sz="2000" b="1" dirty="0" smtClean="0"/>
              <a:t>ication </a:t>
            </a:r>
            <a:r>
              <a:rPr lang="en-US" altLang="zh-CN" sz="2000" b="1" dirty="0"/>
              <a:t>bandwidth </a:t>
            </a:r>
            <a:r>
              <a:rPr lang="en-US" altLang="zh-CN" sz="2000" dirty="0" smtClean="0"/>
              <a:t>has been improved </a:t>
            </a:r>
            <a:r>
              <a:rPr lang="en-US" altLang="zh-CN" sz="2000" dirty="0"/>
              <a:t>from 5% to 47</a:t>
            </a:r>
            <a:r>
              <a:rPr lang="en-US" altLang="zh-CN" sz="2000" dirty="0" smtClean="0"/>
              <a:t>%</a:t>
            </a:r>
          </a:p>
          <a:p>
            <a:r>
              <a:rPr lang="en-US" altLang="zh-CN" sz="2000" b="1" dirty="0" smtClean="0"/>
              <a:t>Peak memory usage </a:t>
            </a:r>
            <a:r>
              <a:rPr lang="en-US" altLang="zh-CN" sz="2000" dirty="0" smtClean="0"/>
              <a:t>does change. (1.6 TB memory is need for Human data) 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图表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43012"/>
            <a:ext cx="8001000" cy="33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57200" y="6200988"/>
            <a:ext cx="8458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peak performance of </a:t>
            </a:r>
            <a:r>
              <a:rPr lang="en-US" altLang="zh-CN" dirty="0" smtClean="0">
                <a:solidFill>
                  <a:srgbClr val="FF0000"/>
                </a:solidFill>
              </a:rPr>
              <a:t>Mira on IO </a:t>
            </a:r>
            <a:r>
              <a:rPr lang="en-US" altLang="zh-CN" dirty="0">
                <a:solidFill>
                  <a:srgbClr val="FF0000"/>
                </a:solidFill>
              </a:rPr>
              <a:t>bandwidth and communication bandwidth are 20GiB/rack/s and 0.9GiB/node/s respectively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System efficiency comparison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76545" y="1368467"/>
            <a:ext cx="5606538" cy="548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I/O optimization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0.3GiB/s/rack  (SWAP, JT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4.7GiB/s/rack  (SWAP2, JT </a:t>
            </a:r>
            <a:r>
              <a:rPr lang="en-US" altLang="zh-CN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Meng</a:t>
            </a:r>
            <a:r>
              <a:rPr lang="en-US" altLang="zh-CN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GiB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/s/rack    (SC’09, Rob Latham)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GiB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/s/rack  (IBM BGQ user guide)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Communication optimization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 3% 5D peak performance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(SWAP)</a:t>
            </a:r>
          </a:p>
          <a:p>
            <a:r>
              <a:rPr lang="en-US" altLang="zh-CN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47%  </a:t>
            </a:r>
            <a:r>
              <a:rPr lang="en-US" altLang="zh-CN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5D peak performance (</a:t>
            </a:r>
            <a:r>
              <a:rPr lang="en-US" altLang="zh-CN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SWAP2)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74%  5D peak performance (SC12, Dong Chen)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0.9 GB/s/node (SC12, Dong Chen)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Memory optimization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1.6 TB  for Human dataset  (SWAP)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1.6 TB  for Human dataset  (SWAP2)</a:t>
            </a:r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034D8C-3CB4-402A-BC46-2AB14C0FE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https://computing.llnl.gov/tutorials/bgq/images/bgqScalingArch900p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1460500"/>
            <a:ext cx="3931450" cy="47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79643" y="6135172"/>
            <a:ext cx="261680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BG/Q Scaling Architecture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1423" y="1792069"/>
            <a:ext cx="1141659" cy="701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5D torus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(4,4,4,4,2)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4320" y="990600"/>
            <a:ext cx="1141659" cy="701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5D torus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(4,4,4,8,2)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1284" y="1003300"/>
            <a:ext cx="1492716" cy="701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5D torus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(8,16,16,16,2)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26811" y="3429000"/>
            <a:ext cx="1141659" cy="701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5D torus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(2,2,2,2,2)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5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0879"/>
              </p:ext>
            </p:extLst>
          </p:nvPr>
        </p:nvGraphicFramePr>
        <p:xfrm>
          <a:off x="24579" y="2895600"/>
          <a:ext cx="9069179" cy="3572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429"/>
                <a:gridCol w="1591605"/>
                <a:gridCol w="1035100"/>
                <a:gridCol w="1220601"/>
                <a:gridCol w="1208224"/>
                <a:gridCol w="1533941"/>
                <a:gridCol w="1794279"/>
              </a:tblGrid>
              <a:tr h="527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Cores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 Parallelization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Construct k-</a:t>
                      </a:r>
                      <a:r>
                        <a:rPr lang="en-US" sz="1800" dirty="0" err="1">
                          <a:effectLst/>
                        </a:rPr>
                        <a:t>mer</a:t>
                      </a:r>
                      <a:r>
                        <a:rPr lang="en-US" sz="1800" dirty="0">
                          <a:effectLst/>
                        </a:rPr>
                        <a:t> Graph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Cutoff Graph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Construct MSG Graph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Graph Simplification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time </a:t>
                      </a:r>
                      <a:r>
                        <a:rPr lang="en-US" sz="1800" dirty="0" smtClean="0">
                          <a:effectLst/>
                        </a:rPr>
                        <a:t>usage(s)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1k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117.55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281.44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19.08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185.05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1630.32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2266.72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2k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59.81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140.56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9.63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92.56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838.18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1157.72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4k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20.81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71.77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6.1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46.3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429.71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583.51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8k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13.46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39.29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3.15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22.49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223.92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307.06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16k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8.35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23.9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1.55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11.39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115.44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163.36</a:t>
                      </a:r>
                      <a:endParaRPr lang="zh-CN" sz="28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32k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5.08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18.99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5.71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63.77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96.51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64k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20.85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0.67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2.92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27.74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64.55</a:t>
                      </a:r>
                      <a:endParaRPr lang="zh-CN" sz="28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 bwMode="auto">
          <a:xfrm>
            <a:off x="228600" y="304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Scalability of SWAP2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 Human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dataset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(MIRA)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1752600"/>
          </a:xfrm>
        </p:spPr>
        <p:txBody>
          <a:bodyPr/>
          <a:lstStyle/>
          <a:p>
            <a:r>
              <a:rPr lang="en-US" altLang="zh-CN" sz="2000" dirty="0" smtClean="0"/>
              <a:t>SWAP-Assembler (Recomb-seq2014) can handle the data in </a:t>
            </a:r>
            <a:r>
              <a:rPr lang="en-US" altLang="zh-CN" sz="2000" b="1" dirty="0" smtClean="0"/>
              <a:t>49 minutes </a:t>
            </a:r>
            <a:r>
              <a:rPr lang="en-US" altLang="zh-CN" sz="2000" dirty="0" smtClean="0"/>
              <a:t>with 1024 cores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on Mira.</a:t>
            </a:r>
          </a:p>
          <a:p>
            <a:r>
              <a:rPr lang="en-US" altLang="zh-CN" sz="2000" dirty="0" smtClean="0"/>
              <a:t>SWAP 2 can finish the work in </a:t>
            </a:r>
            <a:r>
              <a:rPr lang="en-US" altLang="zh-CN" sz="2000" b="1" dirty="0" smtClean="0"/>
              <a:t>37 minutes </a:t>
            </a:r>
            <a:r>
              <a:rPr lang="en-US" altLang="zh-CN" sz="2000" dirty="0" smtClean="0"/>
              <a:t>with 1024 cores on Mira,  in </a:t>
            </a:r>
            <a:r>
              <a:rPr lang="en-US" altLang="zh-CN" sz="2000" b="1" dirty="0" smtClean="0"/>
              <a:t>2.5 minutes </a:t>
            </a:r>
            <a:r>
              <a:rPr lang="en-US" altLang="zh-CN" sz="2000" dirty="0" smtClean="0"/>
              <a:t>with 16K cores, and </a:t>
            </a:r>
            <a:r>
              <a:rPr lang="en-US" altLang="zh-CN" sz="2000" b="1" dirty="0" smtClean="0"/>
              <a:t>1 minutes </a:t>
            </a:r>
            <a:r>
              <a:rPr lang="en-US" altLang="zh-CN" sz="2000" dirty="0" smtClean="0"/>
              <a:t>with 64K cores. (IBM </a:t>
            </a:r>
            <a:r>
              <a:rPr lang="en-US" altLang="zh-CN" sz="2000" dirty="0" err="1" smtClean="0"/>
              <a:t>BlueGeneQ</a:t>
            </a:r>
            <a:r>
              <a:rPr lang="en-US" altLang="zh-CN" sz="2000" dirty="0" smtClean="0"/>
              <a:t> – Mira, Power BQC 1.6GHz)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3392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Genome assembly and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based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strategy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3733800" cy="4953000"/>
          </a:xfrm>
        </p:spPr>
        <p:txBody>
          <a:bodyPr/>
          <a:lstStyle/>
          <a:p>
            <a:r>
              <a:rPr lang="en-US" sz="2000" b="1" dirty="0" smtClean="0"/>
              <a:t>Fundamental </a:t>
            </a:r>
            <a:r>
              <a:rPr lang="en-US" altLang="zh-CN" sz="2000" b="1" dirty="0" smtClean="0"/>
              <a:t>i</a:t>
            </a:r>
            <a:r>
              <a:rPr lang="en-US" sz="2000" b="1" dirty="0" smtClean="0"/>
              <a:t>dea</a:t>
            </a:r>
          </a:p>
          <a:p>
            <a:pPr lvl="1"/>
            <a:r>
              <a:rPr lang="en-US" b="1" dirty="0" smtClean="0"/>
              <a:t>Reconstruct the reference </a:t>
            </a:r>
            <a:r>
              <a:rPr lang="en-US" b="1" dirty="0" smtClean="0"/>
              <a:t>DNA by </a:t>
            </a:r>
            <a:r>
              <a:rPr lang="en-US" b="1" dirty="0" smtClean="0"/>
              <a:t>extending overlapped </a:t>
            </a:r>
            <a:r>
              <a:rPr lang="en-US" altLang="zh-CN" b="1" dirty="0" smtClean="0"/>
              <a:t>reads</a:t>
            </a:r>
            <a:r>
              <a:rPr lang="en-US" b="1" dirty="0" smtClean="0"/>
              <a:t>. </a:t>
            </a:r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Three strategies</a:t>
            </a:r>
          </a:p>
          <a:p>
            <a:pPr lvl="1"/>
            <a:r>
              <a:rPr lang="en-US" altLang="zh-CN" sz="1800" b="1" dirty="0">
                <a:solidFill>
                  <a:srgbClr val="3333CC"/>
                </a:solidFill>
              </a:rPr>
              <a:t>O</a:t>
            </a:r>
            <a:r>
              <a:rPr lang="en-US" altLang="zh-CN" sz="1800" dirty="0"/>
              <a:t>verlap-</a:t>
            </a:r>
            <a:r>
              <a:rPr lang="en-US" altLang="zh-CN" sz="1800" b="1" dirty="0">
                <a:solidFill>
                  <a:srgbClr val="3333CC"/>
                </a:solidFill>
              </a:rPr>
              <a:t>L</a:t>
            </a:r>
            <a:r>
              <a:rPr lang="en-US" altLang="zh-CN" sz="1800" dirty="0"/>
              <a:t>ayout-</a:t>
            </a:r>
            <a:r>
              <a:rPr lang="en-US" altLang="zh-CN" sz="1800" b="1" dirty="0">
                <a:solidFill>
                  <a:srgbClr val="3333CC"/>
                </a:solidFill>
              </a:rPr>
              <a:t>C</a:t>
            </a:r>
            <a:r>
              <a:rPr lang="en-US" altLang="zh-CN" sz="1800" dirty="0"/>
              <a:t>onsensus</a:t>
            </a:r>
          </a:p>
          <a:p>
            <a:pPr lvl="1"/>
            <a:r>
              <a:rPr lang="en-US" altLang="zh-CN" sz="1800" b="1" dirty="0">
                <a:solidFill>
                  <a:srgbClr val="723AF0"/>
                </a:solidFill>
              </a:rPr>
              <a:t>D</a:t>
            </a:r>
            <a:r>
              <a:rPr lang="en-US" altLang="zh-CN" sz="1800" b="1" dirty="0"/>
              <a:t>e </a:t>
            </a:r>
            <a:r>
              <a:rPr lang="en-US" altLang="zh-CN" sz="1800" b="1" dirty="0" err="1">
                <a:solidFill>
                  <a:srgbClr val="723AF0"/>
                </a:solidFill>
              </a:rPr>
              <a:t>B</a:t>
            </a:r>
            <a:r>
              <a:rPr lang="en-US" altLang="zh-CN" sz="1800" b="1" dirty="0" err="1"/>
              <a:t>ruijn</a:t>
            </a:r>
            <a:r>
              <a:rPr lang="zh-CN" altLang="en-US" sz="1800" b="1" dirty="0"/>
              <a:t> </a:t>
            </a:r>
            <a:r>
              <a:rPr lang="en-US" altLang="zh-CN" sz="1800" b="1" dirty="0">
                <a:solidFill>
                  <a:srgbClr val="723AF0"/>
                </a:solidFill>
              </a:rPr>
              <a:t>G</a:t>
            </a:r>
            <a:r>
              <a:rPr lang="en-US" altLang="zh-CN" sz="1800" b="1" dirty="0"/>
              <a:t>raph</a:t>
            </a:r>
          </a:p>
          <a:p>
            <a:pPr lvl="1"/>
            <a:r>
              <a:rPr lang="en-US" altLang="zh-CN" sz="1800" b="1" dirty="0" smtClean="0">
                <a:solidFill>
                  <a:srgbClr val="723AF0"/>
                </a:solidFill>
              </a:rPr>
              <a:t>S</a:t>
            </a:r>
            <a:r>
              <a:rPr lang="en-US" altLang="zh-CN" sz="1800" dirty="0" smtClean="0"/>
              <a:t>tring </a:t>
            </a:r>
            <a:r>
              <a:rPr lang="en-US" altLang="zh-CN" sz="1800" b="1" dirty="0">
                <a:solidFill>
                  <a:srgbClr val="723AF0"/>
                </a:solidFill>
              </a:rPr>
              <a:t>G</a:t>
            </a:r>
            <a:r>
              <a:rPr lang="en-US" altLang="zh-CN" sz="1800" dirty="0"/>
              <a:t>raph</a:t>
            </a:r>
            <a:endParaRPr lang="en-US" altLang="zh-CN" dirty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Major steps in DBG 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Kmer</a:t>
            </a:r>
            <a:r>
              <a:rPr lang="en-US" b="1" dirty="0" smtClean="0">
                <a:solidFill>
                  <a:srgbClr val="C00000"/>
                </a:solidFill>
              </a:rPr>
              <a:t> graph construction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Edge merging / Node merging</a:t>
            </a:r>
          </a:p>
          <a:p>
            <a:pPr lvl="1"/>
            <a:r>
              <a:rPr lang="en-US" b="1" dirty="0" smtClean="0"/>
              <a:t>Generate </a:t>
            </a:r>
            <a:r>
              <a:rPr lang="en-US" b="1" dirty="0" err="1" smtClean="0"/>
              <a:t>Contigs</a:t>
            </a:r>
            <a:endParaRPr lang="en-US" b="1" dirty="0" smtClean="0"/>
          </a:p>
          <a:p>
            <a:pPr lvl="1"/>
            <a:r>
              <a:rPr lang="en-US" b="1" dirty="0" smtClean="0"/>
              <a:t>Scaffolding </a:t>
            </a:r>
            <a:endParaRPr lang="en-US" b="1" dirty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1346200"/>
            <a:ext cx="53340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6172200"/>
            <a:ext cx="24384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Major steps in DBG </a:t>
            </a:r>
          </a:p>
        </p:txBody>
      </p:sp>
    </p:spTree>
    <p:extLst>
      <p:ext uri="{BB962C8B-B14F-4D97-AF65-F5344CB8AC3E}">
        <p14:creationId xmlns:p14="http://schemas.microsoft.com/office/powerpoint/2010/main" val="17125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Results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 1k human project dataset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4TB, 5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billion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reads, 300 billion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kmers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015266" cy="914399"/>
          </a:xfrm>
        </p:spPr>
        <p:txBody>
          <a:bodyPr/>
          <a:lstStyle/>
          <a:p>
            <a:r>
              <a:rPr lang="en-US" altLang="zh-CN" sz="2000" dirty="0" smtClean="0"/>
              <a:t>With parts of 1k human project dataset (4TB is used),   SWAP scales to  </a:t>
            </a:r>
            <a:r>
              <a:rPr lang="en-US" altLang="zh-CN" sz="2000" b="1" dirty="0" smtClean="0"/>
              <a:t>128K cores </a:t>
            </a:r>
            <a:r>
              <a:rPr lang="en-US" altLang="zh-CN" sz="2000" dirty="0" smtClean="0"/>
              <a:t>with an efficiency of </a:t>
            </a:r>
            <a:r>
              <a:rPr lang="en-US" altLang="zh-CN" sz="2000" b="1" dirty="0" smtClean="0"/>
              <a:t>40%</a:t>
            </a:r>
            <a:r>
              <a:rPr lang="en-US" altLang="zh-CN" sz="2000" dirty="0" smtClean="0"/>
              <a:t>.</a:t>
            </a:r>
            <a:endParaRPr lang="en-US" altLang="zh-CN" sz="1800" dirty="0" smtClean="0"/>
          </a:p>
        </p:txBody>
      </p:sp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239181" cy="470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2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Scalability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results on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Human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dataset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Tianhe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2)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1066800"/>
            <a:ext cx="9067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 smtClean="0"/>
              <a:t>SWAP-Assembler (Recomb-seq2014) can handle the data in </a:t>
            </a:r>
            <a:r>
              <a:rPr lang="en-US" altLang="zh-CN" sz="2000" b="1" dirty="0" smtClean="0"/>
              <a:t>26 minutes </a:t>
            </a:r>
            <a:r>
              <a:rPr lang="en-US" altLang="zh-CN" sz="2000" dirty="0" smtClean="0"/>
              <a:t>with 1024 cores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on </a:t>
            </a:r>
            <a:r>
              <a:rPr lang="en-US" altLang="zh-CN" sz="2000" dirty="0" err="1" smtClean="0"/>
              <a:t>Tianhe</a:t>
            </a:r>
            <a:r>
              <a:rPr lang="en-US" altLang="zh-CN" sz="2000" dirty="0" smtClean="0"/>
              <a:t> 2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 smtClean="0"/>
              <a:t>SWAP 2 can finished the work in </a:t>
            </a:r>
            <a:r>
              <a:rPr lang="en-US" altLang="zh-CN" sz="2000" b="1" dirty="0" smtClean="0"/>
              <a:t>14 minutes </a:t>
            </a:r>
            <a:r>
              <a:rPr lang="en-US" altLang="zh-CN" sz="2000" dirty="0" smtClean="0"/>
              <a:t>with 1024 cores on </a:t>
            </a:r>
            <a:r>
              <a:rPr lang="en-US" altLang="zh-CN" sz="2000" dirty="0" err="1" smtClean="0"/>
              <a:t>Tianhe</a:t>
            </a:r>
            <a:r>
              <a:rPr lang="en-US" altLang="zh-CN" sz="2000" dirty="0" smtClean="0"/>
              <a:t> 2,  in </a:t>
            </a:r>
            <a:r>
              <a:rPr lang="en-US" altLang="zh-CN" sz="2000" b="1" dirty="0" smtClean="0"/>
              <a:t>1.6 minutes </a:t>
            </a:r>
            <a:r>
              <a:rPr lang="en-US" altLang="zh-CN" sz="2000" dirty="0" smtClean="0"/>
              <a:t>with 16K cores. (NUDT </a:t>
            </a:r>
            <a:r>
              <a:rPr lang="en-US" altLang="zh-CN" sz="2000" dirty="0" err="1" smtClean="0"/>
              <a:t>Tianhe</a:t>
            </a:r>
            <a:r>
              <a:rPr lang="en-US" altLang="zh-CN" sz="2000" dirty="0" smtClean="0"/>
              <a:t> 2, </a:t>
            </a:r>
            <a:r>
              <a:rPr lang="en-US" altLang="zh-CN" sz="2000" dirty="0"/>
              <a:t>Xeon </a:t>
            </a:r>
            <a:r>
              <a:rPr lang="en-US" altLang="zh-CN" sz="2000" dirty="0" smtClean="0"/>
              <a:t>E5-2692v2)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70226"/>
              </p:ext>
            </p:extLst>
          </p:nvPr>
        </p:nvGraphicFramePr>
        <p:xfrm>
          <a:off x="37410" y="2408823"/>
          <a:ext cx="9069179" cy="4449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790"/>
                <a:gridCol w="1447800"/>
                <a:gridCol w="1295400"/>
                <a:gridCol w="1219200"/>
                <a:gridCol w="1371600"/>
                <a:gridCol w="1600200"/>
                <a:gridCol w="1334189"/>
              </a:tblGrid>
              <a:tr h="527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No. Cores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Input Parallelization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Construct k-</a:t>
                      </a:r>
                      <a:r>
                        <a:rPr lang="en-US" sz="2000" dirty="0" err="1">
                          <a:effectLst/>
                        </a:rPr>
                        <a:t>mer</a:t>
                      </a:r>
                      <a:r>
                        <a:rPr lang="en-US" sz="2000" dirty="0">
                          <a:effectLst/>
                        </a:rPr>
                        <a:t> Graph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Cutoff Graph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Construct MSG Graph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Graph Simplification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time usage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1718.980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354.191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283.900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2724.400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5150.789</a:t>
                      </a: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939.450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182.074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42.366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147.540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1480.100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2791.530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588.788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94.927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811.900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1598.959</a:t>
                      </a: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464.540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50.602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530.659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1099.316</a:t>
                      </a: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514.250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26.813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272.750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839.959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482.407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14.253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9.868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144.258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653.508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199.882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7.093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1.273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4.889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91.186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304.322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8192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6.812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2.370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57.910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162.660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16384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52.864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20.046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25.040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99.440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374968"/>
              </p:ext>
            </p:extLst>
          </p:nvPr>
        </p:nvGraphicFramePr>
        <p:xfrm>
          <a:off x="457200" y="24384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190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Outline of the Talk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1437"/>
            <a:ext cx="8229600" cy="4983163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Overview of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enome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ssembly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roblem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Parallel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Genome Assembly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Previous works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Contributions of SWAP-Assembler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Work on Mira for SWAP-Assembler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strategy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Input &amp; output optimization</a:t>
            </a:r>
          </a:p>
          <a:p>
            <a:pPr lvl="1"/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Kmer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graph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onstruction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Graph Simplification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Performance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omparison &amp; Evaluation 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results for each steps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Experimental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esults for two larger data sets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Summary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Future Work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Acknowledgements</a:t>
            </a:r>
          </a:p>
          <a:p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Summary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sz="2400" dirty="0" smtClean="0"/>
              <a:t>SWAP-Assembler 2 contributions</a:t>
            </a:r>
            <a:endParaRPr lang="en-US" sz="2400" dirty="0" smtClean="0"/>
          </a:p>
          <a:p>
            <a:pPr lvl="1"/>
            <a:r>
              <a:rPr lang="en-US" sz="2000" dirty="0" smtClean="0"/>
              <a:t>First Genome assembler </a:t>
            </a:r>
            <a:r>
              <a:rPr lang="en-US" sz="2000" b="1" dirty="0" smtClean="0">
                <a:solidFill>
                  <a:srgbClr val="FF0000"/>
                </a:solidFill>
              </a:rPr>
              <a:t>scale to  131,072 cores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Parallel Genome assembler which can handle </a:t>
            </a:r>
            <a:r>
              <a:rPr lang="en-US" sz="2000" b="1" dirty="0" smtClean="0">
                <a:solidFill>
                  <a:srgbClr val="FF0000"/>
                </a:solidFill>
              </a:rPr>
              <a:t>4TB data.</a:t>
            </a:r>
            <a:endParaRPr lang="en-US" sz="2400" dirty="0" smtClean="0"/>
          </a:p>
          <a:p>
            <a:pPr lvl="1"/>
            <a:r>
              <a:rPr lang="en-US" sz="1800" dirty="0" smtClean="0"/>
              <a:t>Optimization </a:t>
            </a:r>
            <a:r>
              <a:rPr lang="en-US" sz="1800" dirty="0" smtClean="0"/>
              <a:t>on Mira</a:t>
            </a:r>
          </a:p>
          <a:p>
            <a:pPr lvl="2"/>
            <a:r>
              <a:rPr lang="en-US" sz="1600" dirty="0" smtClean="0"/>
              <a:t>Input &amp; output                      -&gt;  Data partition &amp; dynamical balance</a:t>
            </a:r>
          </a:p>
          <a:p>
            <a:pPr lvl="2"/>
            <a:r>
              <a:rPr lang="en-US" sz="1600" dirty="0" err="1" smtClean="0"/>
              <a:t>kmer</a:t>
            </a:r>
            <a:r>
              <a:rPr lang="en-US" sz="1600" dirty="0" smtClean="0"/>
              <a:t> </a:t>
            </a:r>
            <a:r>
              <a:rPr lang="en-US" sz="1600" dirty="0"/>
              <a:t>g</a:t>
            </a:r>
            <a:r>
              <a:rPr lang="en-US" sz="1600" dirty="0" smtClean="0"/>
              <a:t>raph construction     -&gt;  Communication </a:t>
            </a:r>
          </a:p>
          <a:p>
            <a:pPr lvl="2"/>
            <a:r>
              <a:rPr lang="en-US" sz="1600" dirty="0" smtClean="0"/>
              <a:t>graph simplification              -&gt;  Message </a:t>
            </a:r>
            <a:r>
              <a:rPr lang="en-US" sz="1600" dirty="0"/>
              <a:t>C</a:t>
            </a:r>
            <a:r>
              <a:rPr lang="en-US" sz="1600" dirty="0" smtClean="0"/>
              <a:t>ombination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zh-CN" sz="2400" dirty="0" smtClean="0">
                <a:ea typeface="+mn-ea"/>
                <a:cs typeface="+mn-cs"/>
              </a:rPr>
              <a:t>Performance Results of </a:t>
            </a:r>
            <a:r>
              <a:rPr lang="en-US" altLang="zh-CN" sz="2400" dirty="0">
                <a:ea typeface="+mn-ea"/>
                <a:cs typeface="+mn-cs"/>
              </a:rPr>
              <a:t>our work: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Ratio of </a:t>
            </a:r>
            <a:r>
              <a:rPr lang="en-US" altLang="zh-CN" sz="2000" dirty="0" smtClean="0">
                <a:solidFill>
                  <a:srgbClr val="FF0000"/>
                </a:solidFill>
              </a:rPr>
              <a:t>time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uage</a:t>
            </a:r>
            <a:r>
              <a:rPr lang="en-US" altLang="zh-CN" sz="2000" dirty="0" smtClean="0">
                <a:solidFill>
                  <a:srgbClr val="FF0000"/>
                </a:solidFill>
              </a:rPr>
              <a:t> in each step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in </a:t>
            </a:r>
            <a:r>
              <a:rPr lang="en-US" altLang="zh-CN" sz="2000" dirty="0" smtClean="0">
                <a:solidFill>
                  <a:srgbClr val="FF0000"/>
                </a:solidFill>
              </a:rPr>
              <a:t>SWAP2 has been</a:t>
            </a:r>
            <a:r>
              <a:rPr lang="en-US" altLang="zh-CN" sz="2000" dirty="0" smtClean="0"/>
              <a:t> kept </a:t>
            </a:r>
            <a:r>
              <a:rPr lang="en-US" altLang="zh-CN" sz="2000" b="1" dirty="0">
                <a:solidFill>
                  <a:srgbClr val="FF0000"/>
                </a:solidFill>
              </a:rPr>
              <a:t>constant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Every </a:t>
            </a:r>
            <a:r>
              <a:rPr lang="en-US" altLang="zh-CN" sz="2000" dirty="0"/>
              <a:t>step is scaling with the increasing number of </a:t>
            </a:r>
            <a:r>
              <a:rPr lang="en-US" altLang="zh-CN" sz="2000" dirty="0" smtClean="0"/>
              <a:t>cores.</a:t>
            </a:r>
          </a:p>
          <a:p>
            <a:pPr lvl="1"/>
            <a:r>
              <a:rPr lang="en-US" altLang="zh-CN" sz="2000" dirty="0" smtClean="0"/>
              <a:t>SWAP scales to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131,072</a:t>
            </a:r>
            <a:r>
              <a:rPr lang="en-US" altLang="zh-CN" sz="2000" dirty="0" smtClean="0"/>
              <a:t> cores with an efficiency of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40%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on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4T</a:t>
            </a:r>
            <a:r>
              <a:rPr lang="en-US" altLang="zh-CN" sz="2000" dirty="0" smtClean="0"/>
              <a:t> data.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Future Work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000" dirty="0" smtClean="0"/>
              <a:t>Software </a:t>
            </a:r>
            <a:r>
              <a:rPr lang="en-US" sz="2000" dirty="0"/>
              <a:t>s</a:t>
            </a:r>
            <a:r>
              <a:rPr lang="en-US" altLang="zh-CN" sz="2000" dirty="0" smtClean="0"/>
              <a:t>calability </a:t>
            </a:r>
          </a:p>
          <a:p>
            <a:pPr lvl="1"/>
            <a:r>
              <a:rPr lang="en-US" sz="1800" dirty="0" smtClean="0"/>
              <a:t>Optimize SWAP step by step to the whole MIRA (</a:t>
            </a:r>
            <a:r>
              <a:rPr lang="en-US" sz="1800" b="1" dirty="0" smtClean="0">
                <a:solidFill>
                  <a:srgbClr val="FF0000"/>
                </a:solidFill>
              </a:rPr>
              <a:t>768k cores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 smtClean="0"/>
              <a:t>Minimize the memory usage with data compressing technology. 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New algorithm for edge merging </a:t>
            </a:r>
          </a:p>
          <a:p>
            <a:pPr lvl="1"/>
            <a:r>
              <a:rPr lang="en-US" altLang="zh-CN" sz="1800" dirty="0" smtClean="0"/>
              <a:t>Try to use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Independent Set </a:t>
            </a:r>
            <a:r>
              <a:rPr lang="en-US" altLang="zh-CN" sz="1800" b="1" dirty="0">
                <a:solidFill>
                  <a:srgbClr val="FF0000"/>
                </a:solidFill>
              </a:rPr>
              <a:t>method </a:t>
            </a:r>
            <a:r>
              <a:rPr lang="en-US" altLang="zh-CN" sz="1800" dirty="0" smtClean="0"/>
              <a:t>in </a:t>
            </a:r>
            <a:r>
              <a:rPr lang="en-US" altLang="zh-CN" sz="1800" dirty="0"/>
              <a:t>edge merging </a:t>
            </a:r>
            <a:r>
              <a:rPr lang="en-US" altLang="zh-CN" sz="1800" dirty="0" smtClean="0"/>
              <a:t>(maximize the degree of parallelism in edge merging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Acknowledgements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" name="Rectangle 3"/>
          <p:cNvSpPr txBox="1">
            <a:spLocks/>
          </p:cNvSpPr>
          <p:nvPr/>
        </p:nvSpPr>
        <p:spPr bwMode="auto">
          <a:xfrm>
            <a:off x="71501" y="1143000"/>
            <a:ext cx="5872100" cy="4787124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Sangmin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Seo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Pavan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Balaji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optimization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Yanjie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Wei, BQ Wang      for guidance and supports </a:t>
            </a:r>
          </a:p>
          <a:p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Rob Latham,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Huiwei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Lv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       for MPICH &amp; IO</a:t>
            </a:r>
          </a:p>
          <a:p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Sheng Di,      Dong Chen       for 5D Torus Network</a:t>
            </a:r>
          </a:p>
          <a:p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Sabestien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,   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FangFang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Xia   for Genome Assembly</a:t>
            </a:r>
          </a:p>
          <a:p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Jiefeng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Cheng,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Xinyu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Que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   for Graph Computing </a:t>
            </a:r>
          </a:p>
          <a:p>
            <a:pPr marL="0" indent="0">
              <a:buNone/>
            </a:pPr>
            <a:endParaRPr lang="en-US" altLang="zh-CN" sz="2000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Affiliation: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</a:rPr>
              <a:t>Robert Latham Argonne National Lab</a:t>
            </a:r>
          </a:p>
          <a:p>
            <a:r>
              <a:rPr lang="en-US" altLang="zh-CN" sz="1600" b="1" dirty="0" err="1" smtClean="0">
                <a:solidFill>
                  <a:schemeClr val="bg2">
                    <a:lumMod val="10000"/>
                  </a:schemeClr>
                </a:solidFill>
              </a:rPr>
              <a:t>Huiwei</a:t>
            </a:r>
            <a:r>
              <a:rPr lang="en-US" altLang="zh-CN" sz="1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</a:rPr>
              <a:t>Lv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sz="1600" b="1" dirty="0" smtClean="0">
                <a:solidFill>
                  <a:schemeClr val="bg2">
                    <a:lumMod val="10000"/>
                  </a:schemeClr>
                </a:solidFill>
              </a:rPr>
              <a:t>  ICT/Argonne/</a:t>
            </a:r>
            <a:r>
              <a:rPr lang="en-US" altLang="zh-CN" sz="1600" b="1" dirty="0" err="1" smtClean="0">
                <a:solidFill>
                  <a:schemeClr val="bg2">
                    <a:lumMod val="10000"/>
                  </a:schemeClr>
                </a:solidFill>
              </a:rPr>
              <a:t>Tencent</a:t>
            </a:r>
            <a:endParaRPr lang="en-US" altLang="zh-CN" sz="1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1600" b="1" dirty="0" err="1" smtClean="0">
                <a:solidFill>
                  <a:schemeClr val="bg2">
                    <a:lumMod val="10000"/>
                  </a:schemeClr>
                </a:solidFill>
              </a:rPr>
              <a:t>Sabestien</a:t>
            </a:r>
            <a:r>
              <a:rPr lang="en-US" altLang="zh-CN" sz="1600" b="1" dirty="0" smtClean="0">
                <a:solidFill>
                  <a:schemeClr val="bg2">
                    <a:lumMod val="10000"/>
                  </a:schemeClr>
                </a:solidFill>
              </a:rPr>
              <a:t>          Argonne 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</a:rPr>
              <a:t>National Lab</a:t>
            </a:r>
          </a:p>
          <a:p>
            <a:r>
              <a:rPr lang="en-US" altLang="zh-CN" sz="1600" b="1" dirty="0" err="1" smtClean="0">
                <a:solidFill>
                  <a:schemeClr val="bg2">
                    <a:lumMod val="10000"/>
                  </a:schemeClr>
                </a:solidFill>
              </a:rPr>
              <a:t>Jiefeng</a:t>
            </a:r>
            <a:r>
              <a:rPr lang="en-US" altLang="zh-CN" sz="1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</a:rPr>
              <a:t>Cheng</a:t>
            </a:r>
            <a:r>
              <a:rPr lang="zh-CN" altLang="en-US" sz="1600" b="1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</a:rPr>
              <a:t>SIAT/HW Noah's Ark Lab</a:t>
            </a:r>
          </a:p>
          <a:p>
            <a:r>
              <a:rPr lang="en-US" altLang="zh-CN" sz="1600" b="1" dirty="0" smtClean="0">
                <a:solidFill>
                  <a:schemeClr val="bg2">
                    <a:lumMod val="10000"/>
                  </a:schemeClr>
                </a:solidFill>
              </a:rPr>
              <a:t>Dong 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</a:rPr>
              <a:t>Chen       IBM TJ Watson</a:t>
            </a:r>
          </a:p>
          <a:p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</a:rPr>
              <a:t>Xinyu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</a:rPr>
              <a:t>Que</a:t>
            </a:r>
            <a:r>
              <a:rPr lang="zh-CN" altLang="en-US" sz="1600" b="1" dirty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</a:rPr>
              <a:t>    IBM TJ Watson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5181601"/>
            <a:ext cx="299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5995618"/>
            <a:ext cx="5872100" cy="85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SI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10" y="2860964"/>
            <a:ext cx="2092035" cy="209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N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1371600"/>
            <a:ext cx="3311859" cy="124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1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Challenges in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Parallel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Genome Assembly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6" name="Content Placeholder 2"/>
          <p:cNvSpPr>
            <a:spLocks/>
          </p:cNvSpPr>
          <p:nvPr/>
        </p:nvSpPr>
        <p:spPr bwMode="auto">
          <a:xfrm>
            <a:off x="296863" y="1143000"/>
            <a:ext cx="3960103" cy="544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I/O Intensive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Parallel I/O for TB data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Memory Intensive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Memory is ~50X inputs data (~PB)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Data compression (&lt;10X) 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Communication Intensive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Data distribution </a:t>
            </a:r>
            <a:r>
              <a:rPr lang="en-US" altLang="zh-CN" sz="2000" dirty="0"/>
              <a:t>&amp;</a:t>
            </a:r>
            <a:r>
              <a:rPr lang="en-US" altLang="zh-CN" sz="2000" dirty="0" smtClean="0"/>
              <a:t>exchange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err="1" smtClean="0"/>
              <a:t>Kmer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spectrum analysis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Non-embarrassingly </a:t>
            </a:r>
            <a:r>
              <a:rPr lang="en-US" altLang="zh-CN" sz="2400" dirty="0"/>
              <a:t>parallel</a:t>
            </a:r>
            <a:endParaRPr lang="en-US" altLang="zh-CN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inter-communication between graph vertices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Dynamic graph topology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Access collision avoidance</a:t>
            </a: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07" y="5931210"/>
            <a:ext cx="2584993" cy="89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91" y="5064435"/>
            <a:ext cx="263430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直接箭头连接符 41"/>
          <p:cNvCxnSpPr>
            <a:stCxn id="55" idx="1"/>
            <a:endCxn id="49" idx="3"/>
          </p:cNvCxnSpPr>
          <p:nvPr/>
        </p:nvCxnSpPr>
        <p:spPr>
          <a:xfrm flipH="1" flipV="1">
            <a:off x="3785695" y="1375717"/>
            <a:ext cx="638460" cy="514018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6" idx="1"/>
            <a:endCxn id="50" idx="3"/>
          </p:cNvCxnSpPr>
          <p:nvPr/>
        </p:nvCxnSpPr>
        <p:spPr>
          <a:xfrm flipH="1" flipV="1">
            <a:off x="3810000" y="2335279"/>
            <a:ext cx="614154" cy="39256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6" idx="1"/>
            <a:endCxn id="51" idx="3"/>
          </p:cNvCxnSpPr>
          <p:nvPr/>
        </p:nvCxnSpPr>
        <p:spPr>
          <a:xfrm flipH="1">
            <a:off x="3886200" y="2727848"/>
            <a:ext cx="537954" cy="1148176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7" idx="1"/>
            <a:endCxn id="50" idx="3"/>
          </p:cNvCxnSpPr>
          <p:nvPr/>
        </p:nvCxnSpPr>
        <p:spPr>
          <a:xfrm flipH="1" flipV="1">
            <a:off x="3810000" y="2335279"/>
            <a:ext cx="614155" cy="1363752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7" idx="1"/>
            <a:endCxn id="51" idx="3"/>
          </p:cNvCxnSpPr>
          <p:nvPr/>
        </p:nvCxnSpPr>
        <p:spPr>
          <a:xfrm flipH="1">
            <a:off x="3886200" y="3699031"/>
            <a:ext cx="537955" cy="176993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8" idx="1"/>
            <a:endCxn id="52" idx="3"/>
          </p:cNvCxnSpPr>
          <p:nvPr/>
        </p:nvCxnSpPr>
        <p:spPr>
          <a:xfrm flipH="1">
            <a:off x="4155177" y="4597343"/>
            <a:ext cx="268978" cy="598837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8" idx="1"/>
            <a:endCxn id="51" idx="3"/>
          </p:cNvCxnSpPr>
          <p:nvPr/>
        </p:nvCxnSpPr>
        <p:spPr>
          <a:xfrm flipH="1" flipV="1">
            <a:off x="3886200" y="3876024"/>
            <a:ext cx="537955" cy="72131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6862" y="1167438"/>
            <a:ext cx="3488833" cy="416557"/>
          </a:xfrm>
          <a:prstGeom prst="rect">
            <a:avLst/>
          </a:prstGeom>
          <a:solidFill>
            <a:schemeClr val="bg2">
              <a:lumMod val="75000"/>
              <a:alpha val="1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96862" y="2128969"/>
            <a:ext cx="3513138" cy="412619"/>
          </a:xfrm>
          <a:prstGeom prst="rect">
            <a:avLst/>
          </a:prstGeom>
          <a:solidFill>
            <a:schemeClr val="bg2">
              <a:lumMod val="75000"/>
              <a:alpha val="1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72558" y="3646222"/>
            <a:ext cx="3613642" cy="459603"/>
          </a:xfrm>
          <a:prstGeom prst="rect">
            <a:avLst/>
          </a:prstGeom>
          <a:solidFill>
            <a:schemeClr val="bg2">
              <a:lumMod val="75000"/>
              <a:alpha val="1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72558" y="4967580"/>
            <a:ext cx="3882619" cy="457200"/>
          </a:xfrm>
          <a:prstGeom prst="rect">
            <a:avLst/>
          </a:prstGeom>
          <a:solidFill>
            <a:schemeClr val="bg2">
              <a:lumMod val="75000"/>
              <a:alpha val="1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60" idx="1"/>
            <a:endCxn id="52" idx="3"/>
          </p:cNvCxnSpPr>
          <p:nvPr/>
        </p:nvCxnSpPr>
        <p:spPr>
          <a:xfrm flipH="1" flipV="1">
            <a:off x="4155177" y="5196180"/>
            <a:ext cx="268978" cy="1270658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9" idx="1"/>
            <a:endCxn id="52" idx="3"/>
          </p:cNvCxnSpPr>
          <p:nvPr/>
        </p:nvCxnSpPr>
        <p:spPr>
          <a:xfrm flipH="1" flipV="1">
            <a:off x="4155177" y="5196180"/>
            <a:ext cx="268978" cy="354012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424155" y="1655614"/>
            <a:ext cx="2205245" cy="468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Input Parallelization</a:t>
            </a:r>
            <a:endParaRPr lang="zh-CN" altLang="en-US" sz="1800" dirty="0"/>
          </a:p>
        </p:txBody>
      </p:sp>
      <p:sp>
        <p:nvSpPr>
          <p:cNvPr id="56" name="圆角矩形 55"/>
          <p:cNvSpPr/>
          <p:nvPr/>
        </p:nvSpPr>
        <p:spPr>
          <a:xfrm>
            <a:off x="4424154" y="2483895"/>
            <a:ext cx="2205245" cy="4879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/>
              <a:t>Kmer</a:t>
            </a:r>
            <a:r>
              <a:rPr lang="en-US" altLang="zh-CN" sz="1800" dirty="0" smtClean="0"/>
              <a:t> Graph Analysis</a:t>
            </a:r>
            <a:endParaRPr lang="zh-CN" altLang="en-US" sz="1800" dirty="0"/>
          </a:p>
        </p:txBody>
      </p:sp>
      <p:sp>
        <p:nvSpPr>
          <p:cNvPr id="57" name="圆角矩形 56"/>
          <p:cNvSpPr/>
          <p:nvPr/>
        </p:nvSpPr>
        <p:spPr>
          <a:xfrm>
            <a:off x="4424155" y="3429001"/>
            <a:ext cx="2205245" cy="5400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Graph Construction</a:t>
            </a:r>
            <a:endParaRPr lang="zh-CN" altLang="en-US" sz="1800" dirty="0"/>
          </a:p>
        </p:txBody>
      </p:sp>
      <p:sp>
        <p:nvSpPr>
          <p:cNvPr id="58" name="圆角矩形 57"/>
          <p:cNvSpPr/>
          <p:nvPr/>
        </p:nvSpPr>
        <p:spPr>
          <a:xfrm>
            <a:off x="4424155" y="4374106"/>
            <a:ext cx="2205245" cy="4464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Edge Merging</a:t>
            </a:r>
            <a:endParaRPr lang="zh-CN" altLang="en-US" sz="1800" dirty="0"/>
          </a:p>
        </p:txBody>
      </p:sp>
      <p:sp>
        <p:nvSpPr>
          <p:cNvPr id="59" name="圆角矩形 58"/>
          <p:cNvSpPr/>
          <p:nvPr/>
        </p:nvSpPr>
        <p:spPr>
          <a:xfrm>
            <a:off x="4424155" y="5309184"/>
            <a:ext cx="2205245" cy="482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/>
              <a:t>Contig</a:t>
            </a:r>
            <a:r>
              <a:rPr lang="en-US" altLang="zh-CN" sz="1800" dirty="0" smtClean="0"/>
              <a:t> Generation</a:t>
            </a:r>
            <a:endParaRPr lang="zh-CN" altLang="en-US" sz="1800" dirty="0"/>
          </a:p>
        </p:txBody>
      </p:sp>
      <p:sp>
        <p:nvSpPr>
          <p:cNvPr id="60" name="圆角矩形 59"/>
          <p:cNvSpPr/>
          <p:nvPr/>
        </p:nvSpPr>
        <p:spPr>
          <a:xfrm>
            <a:off x="4424155" y="6219310"/>
            <a:ext cx="2205245" cy="495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Scaffolding</a:t>
            </a:r>
            <a:endParaRPr lang="zh-CN" altLang="en-US" sz="1800" dirty="0"/>
          </a:p>
        </p:txBody>
      </p:sp>
      <p:cxnSp>
        <p:nvCxnSpPr>
          <p:cNvPr id="61" name="直接箭头连接符 60"/>
          <p:cNvCxnSpPr>
            <a:stCxn id="55" idx="2"/>
            <a:endCxn id="56" idx="0"/>
          </p:cNvCxnSpPr>
          <p:nvPr/>
        </p:nvCxnSpPr>
        <p:spPr>
          <a:xfrm flipH="1">
            <a:off x="5526777" y="2123855"/>
            <a:ext cx="1" cy="3600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6" idx="2"/>
            <a:endCxn id="57" idx="0"/>
          </p:cNvCxnSpPr>
          <p:nvPr/>
        </p:nvCxnSpPr>
        <p:spPr>
          <a:xfrm>
            <a:off x="5526777" y="2971800"/>
            <a:ext cx="1" cy="45720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2"/>
            <a:endCxn id="58" idx="0"/>
          </p:cNvCxnSpPr>
          <p:nvPr/>
        </p:nvCxnSpPr>
        <p:spPr>
          <a:xfrm>
            <a:off x="5526778" y="3969060"/>
            <a:ext cx="0" cy="40504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2"/>
            <a:endCxn id="59" idx="0"/>
          </p:cNvCxnSpPr>
          <p:nvPr/>
        </p:nvCxnSpPr>
        <p:spPr>
          <a:xfrm>
            <a:off x="5526778" y="4820580"/>
            <a:ext cx="0" cy="48860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9" idx="2"/>
            <a:endCxn id="60" idx="0"/>
          </p:cNvCxnSpPr>
          <p:nvPr/>
        </p:nvCxnSpPr>
        <p:spPr>
          <a:xfrm>
            <a:off x="5526778" y="5791200"/>
            <a:ext cx="0" cy="42811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67200" y="1130442"/>
            <a:ext cx="2475274" cy="5741988"/>
          </a:xfrm>
          <a:prstGeom prst="rect">
            <a:avLst/>
          </a:prstGeom>
          <a:solidFill>
            <a:schemeClr val="accent1">
              <a:alpha val="14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Genome Assembly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74" y="1219200"/>
            <a:ext cx="2401526" cy="39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34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95400"/>
            <a:ext cx="5334000" cy="5562600"/>
          </a:xfrm>
        </p:spPr>
        <p:txBody>
          <a:bodyPr/>
          <a:lstStyle/>
          <a:p>
            <a:r>
              <a:rPr lang="en-US" altLang="zh-CN" sz="2400" dirty="0" smtClean="0"/>
              <a:t>Challenges in genome assembly: </a:t>
            </a:r>
          </a:p>
          <a:p>
            <a:pPr lvl="1"/>
            <a:r>
              <a:rPr lang="en-US" altLang="zh-CN" sz="1800" b="1" dirty="0" smtClean="0"/>
              <a:t>NP-hard Problem</a:t>
            </a:r>
            <a:r>
              <a:rPr lang="en-US" altLang="zh-CN" sz="1800" dirty="0" smtClean="0"/>
              <a:t>:  De </a:t>
            </a:r>
            <a:r>
              <a:rPr lang="nl-NL" altLang="zh-CN" sz="1800" dirty="0" smtClean="0"/>
              <a:t>Bruijn </a:t>
            </a:r>
            <a:r>
              <a:rPr lang="nl-NL" altLang="zh-CN" sz="1800" dirty="0"/>
              <a:t>graph (DBG) </a:t>
            </a:r>
            <a:r>
              <a:rPr lang="en-US" altLang="zh-CN" sz="1800" dirty="0" smtClean="0"/>
              <a:t>strategy </a:t>
            </a:r>
            <a:r>
              <a:rPr lang="en-US" altLang="zh-CN" sz="1800" dirty="0"/>
              <a:t>is a variant of traveling salesman </a:t>
            </a:r>
            <a:r>
              <a:rPr lang="en-US" altLang="zh-CN" sz="1800" dirty="0" smtClean="0"/>
              <a:t>problem, which</a:t>
            </a:r>
            <a:r>
              <a:rPr lang="nl-NL" altLang="zh-CN" sz="1800" dirty="0" smtClean="0"/>
              <a:t> is NP-hard problem.</a:t>
            </a:r>
          </a:p>
          <a:p>
            <a:pPr lvl="1"/>
            <a:r>
              <a:rPr lang="en-US" altLang="zh-CN" sz="1800" b="1" dirty="0" smtClean="0"/>
              <a:t>Graph is huge</a:t>
            </a:r>
            <a:r>
              <a:rPr lang="en-US" altLang="zh-CN" sz="1800" dirty="0" smtClean="0"/>
              <a:t>:  The </a:t>
            </a:r>
            <a:r>
              <a:rPr lang="en-US" altLang="zh-CN" sz="1800" dirty="0"/>
              <a:t>number of nodes </a:t>
            </a:r>
            <a:r>
              <a:rPr lang="en-US" altLang="zh-CN" sz="1800" dirty="0" smtClean="0"/>
              <a:t>in DBG </a:t>
            </a:r>
            <a:r>
              <a:rPr lang="en-US" altLang="zh-CN" sz="1800" dirty="0"/>
              <a:t>is </a:t>
            </a:r>
            <a:r>
              <a:rPr lang="en-US" altLang="zh-CN" sz="1800" dirty="0" smtClean="0"/>
              <a:t>enormous, 1000 human dataset can generate </a:t>
            </a:r>
            <a:r>
              <a:rPr lang="en-US" altLang="zh-CN" sz="1800" dirty="0" smtClean="0"/>
              <a:t>128 </a:t>
            </a:r>
            <a:r>
              <a:rPr lang="en-US" altLang="zh-CN" sz="1800" dirty="0" err="1" smtClean="0"/>
              <a:t>trilion</a:t>
            </a:r>
            <a:r>
              <a:rPr lang="en-US" altLang="zh-CN" sz="1800" dirty="0" smtClean="0"/>
              <a:t> of </a:t>
            </a:r>
            <a:r>
              <a:rPr lang="en-US" altLang="zh-CN" sz="1800" dirty="0" smtClean="0"/>
              <a:t>k-</a:t>
            </a:r>
            <a:r>
              <a:rPr lang="en-US" altLang="zh-CN" sz="1800" dirty="0" err="1" smtClean="0"/>
              <a:t>mers</a:t>
            </a:r>
            <a:r>
              <a:rPr lang="en-US" altLang="zh-CN" sz="1800" dirty="0" smtClean="0"/>
              <a:t> (</a:t>
            </a:r>
            <a:r>
              <a:rPr lang="en-US" altLang="zh-CN" sz="1800" dirty="0" smtClean="0"/>
              <a:t>100X larger </a:t>
            </a:r>
            <a:r>
              <a:rPr lang="en-US" altLang="zh-CN" sz="1800" dirty="0" smtClean="0"/>
              <a:t>than the largest problem size of Graph500 benchmark). </a:t>
            </a:r>
            <a:endParaRPr lang="en-US" altLang="zh-CN" sz="1800" dirty="0"/>
          </a:p>
          <a:p>
            <a:pPr lvl="1"/>
            <a:r>
              <a:rPr lang="en-US" altLang="zh-CN" sz="1800" b="1" dirty="0" smtClean="0"/>
              <a:t>Erroneous sequences</a:t>
            </a:r>
            <a:r>
              <a:rPr lang="en-US" altLang="zh-CN" sz="1800" dirty="0" smtClean="0"/>
              <a:t>:  Sequencing </a:t>
            </a:r>
            <a:r>
              <a:rPr lang="en-US" altLang="zh-CN" sz="1800" dirty="0"/>
              <a:t>machines are not accurate. About 50% to 80% of k-</a:t>
            </a:r>
            <a:r>
              <a:rPr lang="en-US" altLang="zh-CN" sz="1800" dirty="0" err="1"/>
              <a:t>mers</a:t>
            </a:r>
            <a:r>
              <a:rPr lang="en-US" altLang="zh-CN" sz="1800" dirty="0"/>
              <a:t> are </a:t>
            </a:r>
            <a:r>
              <a:rPr lang="en-US" altLang="zh-CN" sz="1800" dirty="0" smtClean="0"/>
              <a:t>erroneous. </a:t>
            </a:r>
            <a:endParaRPr lang="en-US" altLang="zh-CN" sz="1800" dirty="0"/>
          </a:p>
          <a:p>
            <a:pPr lvl="1"/>
            <a:r>
              <a:rPr lang="en-US" altLang="zh-CN" sz="1800" b="1" dirty="0" smtClean="0"/>
              <a:t>Real </a:t>
            </a:r>
            <a:r>
              <a:rPr lang="en-US" altLang="zh-CN" sz="1800" b="1" dirty="0" smtClean="0"/>
              <a:t>world data increases </a:t>
            </a:r>
            <a:r>
              <a:rPr lang="en-US" altLang="zh-CN" sz="1800" b="1" dirty="0" smtClean="0"/>
              <a:t>c</a:t>
            </a:r>
            <a:r>
              <a:rPr lang="en-US" altLang="zh-CN" sz="1800" b="1" dirty="0" smtClean="0"/>
              <a:t>omplexity</a:t>
            </a:r>
            <a:r>
              <a:rPr lang="en-US" altLang="zh-CN" sz="1800" b="1" dirty="0" smtClean="0"/>
              <a:t>:  </a:t>
            </a:r>
            <a:r>
              <a:rPr lang="en-US" altLang="zh-CN" sz="1800" dirty="0" smtClean="0"/>
              <a:t>Species </a:t>
            </a:r>
            <a:r>
              <a:rPr lang="en-US" altLang="zh-CN" sz="1800" dirty="0"/>
              <a:t>related features, such as repeats, GC distribution, </a:t>
            </a:r>
            <a:r>
              <a:rPr lang="en-US" altLang="zh-CN" sz="1800" dirty="0" smtClean="0"/>
              <a:t>and </a:t>
            </a:r>
            <a:r>
              <a:rPr lang="en-US" altLang="zh-CN" sz="1800" dirty="0" err="1" smtClean="0"/>
              <a:t>polyploid</a:t>
            </a:r>
            <a:r>
              <a:rPr lang="en-US" altLang="zh-CN" sz="1800" dirty="0" smtClean="0"/>
              <a:t> make </a:t>
            </a:r>
            <a:r>
              <a:rPr lang="en-US" altLang="zh-CN" sz="1800" dirty="0"/>
              <a:t>the genome assembly itself more complex and even harder for parallelization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048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Challenges in Parallel Genome Assembly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58" y="1556780"/>
            <a:ext cx="38100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8400" y="1219200"/>
            <a:ext cx="236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Graph 500 rank list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1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Outline of the Talk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1437"/>
            <a:ext cx="8229600" cy="4983163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Overview of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enome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ssembly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roblem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Parallel 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Genome Assembly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Previous works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Contributions of SWAP-Assembler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Work on Mira for SWAP-Assembler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strategy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Input &amp; output optimization</a:t>
            </a:r>
          </a:p>
          <a:p>
            <a:pPr lvl="1"/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Kmer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graph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onstruction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Graph Simplification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Performance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omparison &amp; Evaluation 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 results for each steps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Experimental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esults for two larger data sets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Summary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Future Work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Acknowledgements</a:t>
            </a:r>
          </a:p>
          <a:p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Previous work on parallelized assembler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5626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ABySS</a:t>
            </a:r>
            <a:r>
              <a:rPr lang="en-US" altLang="zh-CN" sz="2000" dirty="0" smtClean="0"/>
              <a:t>   </a:t>
            </a:r>
            <a:r>
              <a:rPr lang="en-US" altLang="zh-CN" sz="1600" dirty="0"/>
              <a:t>JT. Simpson, Genome </a:t>
            </a:r>
            <a:r>
              <a:rPr lang="en-US" altLang="zh-CN" sz="1600" dirty="0" smtClean="0"/>
              <a:t>Research/Nature Methods, 2009</a:t>
            </a:r>
            <a:endParaRPr lang="en-US" altLang="zh-CN" sz="2000" dirty="0" smtClean="0"/>
          </a:p>
          <a:p>
            <a:pPr lvl="1">
              <a:buFont typeface="Arial" charset="0"/>
              <a:buChar char="•"/>
            </a:pPr>
            <a:r>
              <a:rPr lang="en-US" altLang="zh-CN" sz="1800" dirty="0" smtClean="0"/>
              <a:t>Contributions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Implement the traditional DBG strategy over MPI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Ray/Ray-meta</a:t>
            </a:r>
            <a:r>
              <a:rPr lang="en-US" altLang="zh-CN" sz="2000" dirty="0" smtClean="0"/>
              <a:t> </a:t>
            </a:r>
            <a:r>
              <a:rPr lang="en-US" altLang="zh-CN" sz="1600" dirty="0" err="1"/>
              <a:t>Sebastien</a:t>
            </a:r>
            <a:r>
              <a:rPr lang="en-US" altLang="zh-CN" sz="1600" dirty="0"/>
              <a:t>, JCB/Genome </a:t>
            </a:r>
            <a:r>
              <a:rPr lang="en-US" altLang="zh-CN" sz="1600" dirty="0" smtClean="0"/>
              <a:t>Biology, 2012</a:t>
            </a:r>
          </a:p>
          <a:p>
            <a:pPr lvl="1">
              <a:buFont typeface="Arial" charset="0"/>
              <a:buChar char="•"/>
            </a:pPr>
            <a:r>
              <a:rPr lang="en-US" altLang="zh-CN" sz="1800" dirty="0" smtClean="0"/>
              <a:t>Contributions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Develop a general distributed engine for DBG strategy with MPI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YAGA</a:t>
            </a:r>
            <a:r>
              <a:rPr lang="en-US" altLang="zh-CN" sz="2000" dirty="0" smtClean="0"/>
              <a:t>  </a:t>
            </a:r>
            <a:r>
              <a:rPr lang="en-US" altLang="zh-CN" sz="1600" dirty="0"/>
              <a:t>BG. Jackson, </a:t>
            </a:r>
            <a:r>
              <a:rPr lang="en-US" altLang="zh-CN" sz="1600" dirty="0" err="1"/>
              <a:t>S.aluru</a:t>
            </a:r>
            <a:r>
              <a:rPr lang="en-US" altLang="zh-CN" sz="1600" dirty="0"/>
              <a:t>, ICPP </a:t>
            </a:r>
            <a:r>
              <a:rPr lang="en-US" altLang="zh-CN" sz="1600" dirty="0" smtClean="0"/>
              <a:t>/IPDPS /BMC Bioinformatics 2009</a:t>
            </a:r>
          </a:p>
          <a:p>
            <a:pPr lvl="1">
              <a:buFont typeface="Arial" charset="0"/>
              <a:buChar char="•"/>
            </a:pPr>
            <a:r>
              <a:rPr lang="en-US" altLang="zh-CN" sz="1800" dirty="0"/>
              <a:t>Contributions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Bi-directed DBG graph,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list ranking algorithm </a:t>
            </a:r>
            <a:r>
              <a:rPr lang="en-US" altLang="zh-CN" sz="1800" dirty="0" smtClean="0"/>
              <a:t>for path merging</a:t>
            </a:r>
          </a:p>
          <a:p>
            <a:pPr lvl="1">
              <a:buFont typeface="Arial" charset="0"/>
              <a:buChar char="•"/>
            </a:pPr>
            <a:r>
              <a:rPr lang="en-US" altLang="zh-CN" sz="1800" dirty="0" smtClean="0"/>
              <a:t>BGI Hecate Project,  Contrail Project  (Assembly on the Cloud)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PASHA</a:t>
            </a:r>
            <a:r>
              <a:rPr lang="en-US" altLang="zh-CN" sz="2000" dirty="0" smtClean="0"/>
              <a:t> </a:t>
            </a:r>
            <a:r>
              <a:rPr lang="en-US" altLang="zh-CN" sz="1600" dirty="0" err="1"/>
              <a:t>Yongchao</a:t>
            </a:r>
            <a:r>
              <a:rPr lang="en-US" altLang="zh-CN" sz="1600" dirty="0"/>
              <a:t> Liu, </a:t>
            </a:r>
            <a:r>
              <a:rPr lang="en-US" altLang="zh-CN" sz="1600" dirty="0" smtClean="0"/>
              <a:t>BMC Bioinformatics, 2011</a:t>
            </a:r>
          </a:p>
          <a:p>
            <a:pPr lvl="1">
              <a:buFont typeface="Arial" charset="0"/>
              <a:buChar char="•"/>
            </a:pPr>
            <a:r>
              <a:rPr lang="en-US" altLang="zh-CN" sz="1800" dirty="0"/>
              <a:t>Contributions </a:t>
            </a:r>
            <a:r>
              <a:rPr lang="zh-CN" altLang="en-US" sz="1800" dirty="0"/>
              <a:t>：</a:t>
            </a:r>
            <a:r>
              <a:rPr lang="en-US" altLang="zh-CN" sz="1800" dirty="0"/>
              <a:t>Multi-thread  in </a:t>
            </a:r>
            <a:r>
              <a:rPr lang="en-US" altLang="zh-CN" sz="1800" dirty="0" err="1"/>
              <a:t>kmer</a:t>
            </a:r>
            <a:r>
              <a:rPr lang="en-US" altLang="zh-CN" sz="1800" dirty="0"/>
              <a:t> statistics &amp; path concatenation (one thread for one path, no intra-path parallelism). </a:t>
            </a:r>
            <a:endParaRPr lang="en-US" altLang="zh-CN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HipMer</a:t>
            </a:r>
            <a:r>
              <a:rPr lang="en-US" altLang="zh-CN" sz="2000" dirty="0" smtClean="0"/>
              <a:t> </a:t>
            </a:r>
            <a:r>
              <a:rPr lang="en-US" altLang="zh-CN" sz="1600" b="1" dirty="0"/>
              <a:t>E </a:t>
            </a:r>
            <a:r>
              <a:rPr lang="en-US" altLang="zh-CN" sz="1600" b="1" dirty="0" err="1"/>
              <a:t>Georganas</a:t>
            </a:r>
            <a:r>
              <a:rPr lang="en-US" altLang="zh-CN" sz="1600" b="1" dirty="0"/>
              <a:t>  </a:t>
            </a:r>
            <a:r>
              <a:rPr lang="en-US" altLang="zh-CN" sz="2000" dirty="0" smtClean="0"/>
              <a:t>SC 2014</a:t>
            </a:r>
            <a:endParaRPr lang="en-US" altLang="zh-CN" sz="2000" dirty="0"/>
          </a:p>
          <a:p>
            <a:pPr marL="685800" lvl="1">
              <a:buFont typeface="Arial" charset="0"/>
              <a:buChar char="•"/>
            </a:pPr>
            <a:r>
              <a:rPr lang="en-US" altLang="zh-CN" sz="1800" dirty="0" smtClean="0"/>
              <a:t>Contribution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First assembler using Berkeley UPC for DBG graph construction and traversal. Other parts of </a:t>
            </a:r>
            <a:r>
              <a:rPr lang="en-US" altLang="zh-CN" sz="1800" dirty="0" err="1" smtClean="0"/>
              <a:t>HipMer</a:t>
            </a:r>
            <a:r>
              <a:rPr lang="en-US" altLang="zh-CN" sz="1800" dirty="0" smtClean="0"/>
              <a:t> is implemented with MPI. </a:t>
            </a:r>
          </a:p>
          <a:p>
            <a:pPr marL="685800" lvl="1">
              <a:buFont typeface="Arial" charset="0"/>
              <a:buChar char="•"/>
            </a:pPr>
            <a:r>
              <a:rPr lang="en-US" altLang="zh-CN" sz="1800" dirty="0" err="1" smtClean="0"/>
              <a:t>HipMer</a:t>
            </a:r>
            <a:r>
              <a:rPr lang="en-US" altLang="zh-CN" sz="1800" dirty="0" smtClean="0"/>
              <a:t> can scale to </a:t>
            </a:r>
            <a:r>
              <a:rPr lang="en-US" altLang="zh-CN" sz="1800" b="1" dirty="0" smtClean="0"/>
              <a:t>15K cores </a:t>
            </a:r>
            <a:r>
              <a:rPr lang="en-US" altLang="zh-CN" sz="1800" dirty="0" smtClean="0"/>
              <a:t>with its MPI&amp;UPC implementation of DBG strategy. </a:t>
            </a:r>
          </a:p>
          <a:p>
            <a:pPr marL="685800" lvl="1">
              <a:buFont typeface="Arial" charset="0"/>
              <a:buChar char="•"/>
            </a:pPr>
            <a:endParaRPr lang="en-US" altLang="zh-CN" sz="1800" dirty="0"/>
          </a:p>
          <a:p>
            <a:pPr marL="400050" lvl="1" indent="0">
              <a:buNone/>
            </a:pPr>
            <a:endParaRPr lang="en-US" altLang="zh-CN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Previous work on parallelized assembler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03812"/>
              </p:ext>
            </p:extLst>
          </p:nvPr>
        </p:nvGraphicFramePr>
        <p:xfrm>
          <a:off x="126801" y="1219201"/>
          <a:ext cx="8966956" cy="486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493"/>
                <a:gridCol w="1388190"/>
                <a:gridCol w="1600795"/>
                <a:gridCol w="1494493"/>
                <a:gridCol w="1242245"/>
                <a:gridCol w="1746740"/>
              </a:tblGrid>
              <a:tr h="52321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softwares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Mathematical</a:t>
                      </a:r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Model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Algorithm Complexity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Computational Model 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Scalability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Contig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Quality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487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SOAPdenovo 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Comp  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PRAM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 (SMP)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487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PASHA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Comp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PRAM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 (SMP)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487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ABySS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Comp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O(n)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Comm</a:t>
                      </a:r>
                      <a:r>
                        <a:rPr lang="zh-CN" alt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O(log(n))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P2P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&lt;512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487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Ray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P2P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&lt;512</a:t>
                      </a:r>
                      <a:r>
                        <a:rPr lang="zh-CN" alt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4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YAGA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 Bi-directed 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Comp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O(n)</a:t>
                      </a: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Comm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BSP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487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HipMer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UPC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15,000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4870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Spaler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DBG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Comp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O(n)</a:t>
                      </a: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Comm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O(log(n))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Spark/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GraphX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240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609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SWAP-Assembler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MSG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Comp</a:t>
                      </a:r>
                      <a:r>
                        <a:rPr lang="en-US" altLang="zh-CN" sz="1400" b="1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O(n)</a:t>
                      </a:r>
                    </a:p>
                    <a:p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Comm</a:t>
                      </a:r>
                      <a:r>
                        <a:rPr lang="en-US" altLang="zh-CN" sz="1400" b="1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O(</a:t>
                      </a:r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loglog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(n))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SWAP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2048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2*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2942" y="6044625"/>
            <a:ext cx="9043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Quality ranking results are generated by GAGE dataset and GAGE quality analysis </a:t>
            </a:r>
            <a:r>
              <a:rPr lang="en-US" altLang="zh-CN" sz="1600" b="1" dirty="0" smtClean="0"/>
              <a:t>tools, more details in: </a:t>
            </a:r>
          </a:p>
          <a:p>
            <a:r>
              <a:rPr lang="en-US" altLang="zh-CN" sz="1600" b="1" dirty="0" smtClean="0"/>
              <a:t>Jintao </a:t>
            </a:r>
            <a:r>
              <a:rPr lang="en-US" altLang="zh-CN" sz="1600" b="1" dirty="0" err="1"/>
              <a:t>Meng</a:t>
            </a:r>
            <a:r>
              <a:rPr lang="en-US" altLang="zh-CN" sz="1600" b="1" dirty="0"/>
              <a:t>, </a:t>
            </a:r>
            <a:r>
              <a:rPr lang="en-US" altLang="zh-CN" sz="1600" b="1" dirty="0" smtClean="0"/>
              <a:t>etc.</a:t>
            </a:r>
            <a:r>
              <a:rPr lang="en-US" altLang="zh-CN" sz="1600" b="1" dirty="0"/>
              <a:t> </a:t>
            </a:r>
            <a:r>
              <a:rPr lang="en-US" altLang="zh-CN" sz="1600" b="1" dirty="0" smtClean="0"/>
              <a:t>,</a:t>
            </a:r>
            <a:r>
              <a:rPr lang="en-US" altLang="zh-CN" sz="1600" b="1" dirty="0"/>
              <a:t> </a:t>
            </a:r>
            <a:r>
              <a:rPr lang="en-US" altLang="zh-CN" sz="1600" b="1" i="1" dirty="0"/>
              <a:t>BMC Bioinformatics, Vol. 15 Supplement 9, 2014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60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-3810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Contributions in SWAP-Assembler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54137"/>
            <a:ext cx="3962400" cy="4525963"/>
          </a:xfrm>
        </p:spPr>
        <p:txBody>
          <a:bodyPr/>
          <a:lstStyle/>
          <a:p>
            <a:r>
              <a:rPr lang="en-US" altLang="zh-CN" dirty="0" smtClean="0"/>
              <a:t>Genome Assembly (GA) strategy </a:t>
            </a:r>
          </a:p>
          <a:p>
            <a:pPr lvl="1"/>
            <a:r>
              <a:rPr lang="en-US" altLang="zh-CN" dirty="0" smtClean="0"/>
              <a:t>Multi-step Bi-directed DBG strategy</a:t>
            </a:r>
          </a:p>
          <a:p>
            <a:pPr lvl="1"/>
            <a:r>
              <a:rPr lang="en-US" altLang="zh-CN" dirty="0" smtClean="0"/>
              <a:t>Resolve </a:t>
            </a:r>
            <a:r>
              <a:rPr lang="en-US" altLang="zh-CN" dirty="0"/>
              <a:t>the </a:t>
            </a:r>
            <a:r>
              <a:rPr lang="en-US" altLang="zh-CN" b="1" dirty="0" smtClean="0"/>
              <a:t>interdependency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edge merging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Computing Model</a:t>
            </a:r>
          </a:p>
          <a:p>
            <a:pPr lvl="1"/>
            <a:r>
              <a:rPr lang="en-US" altLang="zh-CN" dirty="0" smtClean="0"/>
              <a:t>SWAP computing model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Speedup: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57918"/>
            <a:ext cx="5041900" cy="89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E:\360云盘\U盘\APBC2014\AssemblerComparision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19" y="1219200"/>
            <a:ext cx="482996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12787" y="58674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Here,  </a:t>
            </a:r>
            <a:r>
              <a:rPr lang="en-US" altLang="zh-CN" b="1" dirty="0">
                <a:solidFill>
                  <a:srgbClr val="723AF0"/>
                </a:solidFill>
              </a:rPr>
              <a:t>g</a:t>
            </a:r>
            <a:r>
              <a:rPr lang="en-US" altLang="zh-CN" dirty="0"/>
              <a:t> is the length genome size, </a:t>
            </a:r>
            <a:r>
              <a:rPr lang="en-US" altLang="zh-CN" b="1" dirty="0">
                <a:solidFill>
                  <a:srgbClr val="723AF0"/>
                </a:solidFill>
              </a:rPr>
              <a:t>n</a:t>
            </a:r>
            <a:r>
              <a:rPr lang="en-US" altLang="zh-CN" dirty="0"/>
              <a:t> the sequence data size.</a:t>
            </a:r>
          </a:p>
          <a:p>
            <a:r>
              <a:rPr lang="en-US" altLang="zh-CN" dirty="0"/>
              <a:t>            </a:t>
            </a:r>
            <a:r>
              <a:rPr lang="en-US" altLang="zh-CN" b="1" dirty="0">
                <a:solidFill>
                  <a:srgbClr val="723AF0"/>
                </a:solidFill>
              </a:rPr>
              <a:t>b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723AF0"/>
                </a:solidFill>
              </a:rPr>
              <a:t>c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723AF0"/>
                </a:solidFill>
              </a:rPr>
              <a:t>r</a:t>
            </a:r>
            <a:r>
              <a:rPr lang="en-US" altLang="zh-CN" dirty="0"/>
              <a:t> is constant numbers, </a:t>
            </a:r>
            <a:r>
              <a:rPr lang="en-US" altLang="zh-CN" b="1" dirty="0">
                <a:solidFill>
                  <a:srgbClr val="723AF0"/>
                </a:solidFill>
              </a:rPr>
              <a:t>q</a:t>
            </a:r>
            <a:r>
              <a:rPr lang="en-US" altLang="zh-CN" dirty="0"/>
              <a:t> is the proportion of the repeats in the genome. </a:t>
            </a:r>
          </a:p>
          <a:p>
            <a:r>
              <a:rPr lang="en-US" altLang="zh-CN" dirty="0"/>
              <a:t>            </a:t>
            </a:r>
            <a:r>
              <a:rPr lang="en-US" altLang="zh-CN" b="1" dirty="0">
                <a:solidFill>
                  <a:srgbClr val="723AF0"/>
                </a:solidFill>
              </a:rPr>
              <a:t>L</a:t>
            </a:r>
            <a:r>
              <a:rPr lang="en-US" altLang="zh-CN" dirty="0"/>
              <a:t> is the communication latency , </a:t>
            </a:r>
            <a:r>
              <a:rPr lang="en-US" altLang="zh-CN" b="1" dirty="0">
                <a:solidFill>
                  <a:srgbClr val="723AF0"/>
                </a:solidFill>
              </a:rPr>
              <a:t>S</a:t>
            </a:r>
            <a:r>
              <a:rPr lang="en-US" altLang="zh-CN" dirty="0"/>
              <a:t> is the startup time for each message.</a:t>
            </a:r>
          </a:p>
        </p:txBody>
      </p:sp>
    </p:spTree>
    <p:extLst>
      <p:ext uri="{BB962C8B-B14F-4D97-AF65-F5344CB8AC3E}">
        <p14:creationId xmlns:p14="http://schemas.microsoft.com/office/powerpoint/2010/main" val="33394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design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7">
    <a:dk1>
      <a:srgbClr val="616161"/>
    </a:dk1>
    <a:lt1>
      <a:srgbClr val="FFFFFF"/>
    </a:lt1>
    <a:dk2>
      <a:srgbClr val="1F497D"/>
    </a:dk2>
    <a:lt2>
      <a:srgbClr val="D2D2D2"/>
    </a:lt2>
    <a:accent1>
      <a:srgbClr val="A6C4DE"/>
    </a:accent1>
    <a:accent2>
      <a:srgbClr val="D8AC28"/>
    </a:accent2>
    <a:accent3>
      <a:srgbClr val="A22B38"/>
    </a:accent3>
    <a:accent4>
      <a:srgbClr val="7AB800"/>
    </a:accent4>
    <a:accent5>
      <a:srgbClr val="9D7D9E"/>
    </a:accent5>
    <a:accent6>
      <a:srgbClr val="BF5C28"/>
    </a:accent6>
    <a:hlink>
      <a:srgbClr val="4D8ABE"/>
    </a:hlink>
    <a:folHlink>
      <a:srgbClr val="4D8AB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32018</TotalTime>
  <Words>2877</Words>
  <Application>Microsoft Office PowerPoint</Application>
  <PresentationFormat>全屏显示(4:3)</PresentationFormat>
  <Paragraphs>740</Paragraphs>
  <Slides>35</Slides>
  <Notes>1</Notes>
  <HiddenSlides>5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Blue design</vt:lpstr>
      <vt:lpstr>SWAP-Assembler 2: Optimization of De Novo Genome Assembler at Extreme Scale</vt:lpstr>
      <vt:lpstr>Outline of the Talk</vt:lpstr>
      <vt:lpstr>Genome assembly and  DBG based strategy</vt:lpstr>
      <vt:lpstr>Challenges in Parallel Genome Assembly</vt:lpstr>
      <vt:lpstr>PowerPoint 演示文稿</vt:lpstr>
      <vt:lpstr>Outline of the Talk</vt:lpstr>
      <vt:lpstr>Previous work on parallelized assembler</vt:lpstr>
      <vt:lpstr>Previous work on parallelized assembler</vt:lpstr>
      <vt:lpstr>Contributions in SWAP-Assembler</vt:lpstr>
      <vt:lpstr>Outline of the Talk</vt:lpstr>
      <vt:lpstr>Optimization strategy  for SWAP-Assembler</vt:lpstr>
      <vt:lpstr>Weak scaling results of SWAP-Assembler</vt:lpstr>
      <vt:lpstr>Input Parallelization</vt:lpstr>
      <vt:lpstr>Input Parallelization</vt:lpstr>
      <vt:lpstr>Input Parallelization</vt:lpstr>
      <vt:lpstr>PowerPoint 演示文稿</vt:lpstr>
      <vt:lpstr>Performance improvements on I/O</vt:lpstr>
      <vt:lpstr>Kmer graph construction</vt:lpstr>
      <vt:lpstr>Kmer graph construction</vt:lpstr>
      <vt:lpstr>Quadrupling No. of Proc </vt:lpstr>
      <vt:lpstr>8X No. of Proc</vt:lpstr>
      <vt:lpstr>Improvements on graph construction</vt:lpstr>
      <vt:lpstr>Graph simplification (edge merging) </vt:lpstr>
      <vt:lpstr>Graph simplification (edge merging) </vt:lpstr>
      <vt:lpstr>Graph simplification (edge merging) </vt:lpstr>
      <vt:lpstr>Outline of the Talk</vt:lpstr>
      <vt:lpstr>System efficiency improvement for Human data   IO, communication and memory</vt:lpstr>
      <vt:lpstr>System efficiency comparison</vt:lpstr>
      <vt:lpstr>PowerPoint 演示文稿</vt:lpstr>
      <vt:lpstr>Results for 1k human project dataset  (4TB, 50 billion reads, 300 billion kmers)</vt:lpstr>
      <vt:lpstr>PowerPoint 演示文稿</vt:lpstr>
      <vt:lpstr>Outline of the Talk</vt:lpstr>
      <vt:lpstr>Summary</vt:lpstr>
      <vt:lpstr>Future Work</vt:lpstr>
      <vt:lpstr>Acknowledgements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Betty Waterman</dc:creator>
  <cp:lastModifiedBy>jintaomeng(孟金涛)</cp:lastModifiedBy>
  <cp:revision>1812</cp:revision>
  <dcterms:created xsi:type="dcterms:W3CDTF">2009-09-22T20:45:00Z</dcterms:created>
  <dcterms:modified xsi:type="dcterms:W3CDTF">2016-08-17T17:51:06Z</dcterms:modified>
</cp:coreProperties>
</file>