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54" r:id="rId3"/>
    <p:sldId id="364" r:id="rId4"/>
    <p:sldId id="370" r:id="rId5"/>
    <p:sldId id="298" r:id="rId6"/>
    <p:sldId id="340" r:id="rId7"/>
    <p:sldId id="365" r:id="rId8"/>
    <p:sldId id="299" r:id="rId9"/>
    <p:sldId id="304" r:id="rId10"/>
    <p:sldId id="371" r:id="rId11"/>
    <p:sldId id="335" r:id="rId12"/>
    <p:sldId id="306" r:id="rId13"/>
    <p:sldId id="353" r:id="rId14"/>
    <p:sldId id="327" r:id="rId15"/>
    <p:sldId id="334" r:id="rId16"/>
    <p:sldId id="309" r:id="rId17"/>
    <p:sldId id="338" r:id="rId18"/>
    <p:sldId id="310" r:id="rId19"/>
    <p:sldId id="317" r:id="rId20"/>
    <p:sldId id="331" r:id="rId21"/>
    <p:sldId id="357" r:id="rId22"/>
    <p:sldId id="379" r:id="rId23"/>
    <p:sldId id="381" r:id="rId24"/>
    <p:sldId id="383" r:id="rId25"/>
    <p:sldId id="346" r:id="rId26"/>
    <p:sldId id="286" r:id="rId27"/>
    <p:sldId id="289" r:id="rId28"/>
    <p:sldId id="384" r:id="rId29"/>
    <p:sldId id="385" r:id="rId30"/>
    <p:sldId id="386" r:id="rId31"/>
    <p:sldId id="367" r:id="rId32"/>
    <p:sldId id="372" r:id="rId33"/>
    <p:sldId id="373" r:id="rId34"/>
    <p:sldId id="374" r:id="rId35"/>
    <p:sldId id="375" r:id="rId36"/>
    <p:sldId id="3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jie" initials="Y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3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 autoAdjust="0"/>
    <p:restoredTop sz="64748" autoAdjust="0"/>
  </p:normalViewPr>
  <p:slideViewPr>
    <p:cSldViewPr>
      <p:cViewPr varScale="1">
        <p:scale>
          <a:sx n="48" d="100"/>
          <a:sy n="48" d="100"/>
        </p:scale>
        <p:origin x="181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360&#20113;&#30424;\U&#30424;\&#27979;&#35797;&#32467;&#26524;\BGQ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360&#20113;&#30424;\U&#30424;\&#27979;&#35797;&#32467;&#26524;\1khuman4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cpp%202016\&#21103;&#26412;&#21103;&#26412;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042074286168799E-2"/>
          <c:y val="3.9634156625219102E-2"/>
          <c:w val="0.91443900593506899"/>
          <c:h val="0.7730330212492280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Sheet1!$C$46</c:f>
              <c:strCache>
                <c:ptCount val="1"/>
                <c:pt idx="0">
                  <c:v>Work time</c:v>
                </c:pt>
              </c:strCache>
            </c:strRef>
          </c:tx>
          <c:invertIfNegative val="0"/>
          <c:cat>
            <c:numRef>
              <c:f>Sheet1!$B$47:$B$57</c:f>
              <c:numCache>
                <c:formatCode>General</c:formatCode>
                <c:ptCount val="11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Sheet1!$C$47:$C$57</c:f>
              <c:numCache>
                <c:formatCode>General</c:formatCode>
                <c:ptCount val="11"/>
                <c:pt idx="0">
                  <c:v>784163.75</c:v>
                </c:pt>
                <c:pt idx="1">
                  <c:v>791399.99</c:v>
                </c:pt>
                <c:pt idx="2">
                  <c:v>792200.39</c:v>
                </c:pt>
                <c:pt idx="3">
                  <c:v>792316.3</c:v>
                </c:pt>
                <c:pt idx="4">
                  <c:v>791948.71</c:v>
                </c:pt>
                <c:pt idx="6">
                  <c:v>1776525.99</c:v>
                </c:pt>
                <c:pt idx="7">
                  <c:v>1786868.61</c:v>
                </c:pt>
                <c:pt idx="8">
                  <c:v>1786275.5</c:v>
                </c:pt>
                <c:pt idx="9">
                  <c:v>1791854.26</c:v>
                </c:pt>
                <c:pt idx="10">
                  <c:v>1790684.64</c:v>
                </c:pt>
              </c:numCache>
            </c:numRef>
          </c:val>
        </c:ser>
        <c:ser>
          <c:idx val="1"/>
          <c:order val="1"/>
          <c:tx>
            <c:strRef>
              <c:f>Sheet1!$D$46</c:f>
              <c:strCache>
                <c:ptCount val="1"/>
                <c:pt idx="0">
                  <c:v>Idle time</c:v>
                </c:pt>
              </c:strCache>
            </c:strRef>
          </c:tx>
          <c:invertIfNegative val="0"/>
          <c:cat>
            <c:numRef>
              <c:f>Sheet1!$B$47:$B$57</c:f>
              <c:numCache>
                <c:formatCode>General</c:formatCode>
                <c:ptCount val="11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</c:numCache>
            </c:numRef>
          </c:cat>
          <c:val>
            <c:numRef>
              <c:f>Sheet1!$D$47:$D$57</c:f>
              <c:numCache>
                <c:formatCode>General</c:formatCode>
                <c:ptCount val="11"/>
                <c:pt idx="0">
                  <c:v>862345.44</c:v>
                </c:pt>
                <c:pt idx="1">
                  <c:v>1013050</c:v>
                </c:pt>
                <c:pt idx="2">
                  <c:v>1578606.86</c:v>
                </c:pt>
                <c:pt idx="3">
                  <c:v>1915553.21</c:v>
                </c:pt>
                <c:pt idx="4">
                  <c:v>5072197.6399999997</c:v>
                </c:pt>
                <c:pt idx="6">
                  <c:v>1085813.33</c:v>
                </c:pt>
                <c:pt idx="7">
                  <c:v>1276737.81</c:v>
                </c:pt>
                <c:pt idx="8">
                  <c:v>1293522.1100000001</c:v>
                </c:pt>
                <c:pt idx="9">
                  <c:v>1195826.6599999999</c:v>
                </c:pt>
                <c:pt idx="10">
                  <c:v>1210219.1200000001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656768"/>
        <c:axId val="154657328"/>
      </c:barChart>
      <c:catAx>
        <c:axId val="15465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zh-CN"/>
          </a:p>
        </c:txPr>
        <c:crossAx val="154657328"/>
        <c:crosses val="autoZero"/>
        <c:auto val="1"/>
        <c:lblAlgn val="ctr"/>
        <c:lblOffset val="100"/>
        <c:noMultiLvlLbl val="0"/>
      </c:catAx>
      <c:valAx>
        <c:axId val="15465732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 baseline="0"/>
            </a:pPr>
            <a:endParaRPr lang="zh-CN"/>
          </a:p>
        </c:txPr>
        <c:crossAx val="154656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6838629968551199"/>
          <c:y val="4.27652105864985E-2"/>
          <c:w val="0.126208294909082"/>
          <c:h val="0.168374190603296"/>
        </c:manualLayout>
      </c:layout>
      <c:overlay val="0"/>
      <c:txPr>
        <a:bodyPr/>
        <a:lstStyle/>
        <a:p>
          <a:pPr>
            <a:defRPr sz="1400" b="1" i="0" baseline="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Input Parallelization</c:v>
                </c:pt>
              </c:strCache>
            </c:strRef>
          </c:tx>
          <c:invertIfNegative val="0"/>
          <c:cat>
            <c:strRef>
              <c:f>Sheet1!$C$4:$C$9</c:f>
              <c:strCache>
                <c:ptCount val="6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</c:strCache>
            </c:strRef>
          </c:cat>
          <c:val>
            <c:numRef>
              <c:f>Sheet1!$D$4:$D$9</c:f>
              <c:numCache>
                <c:formatCode>General</c:formatCode>
                <c:ptCount val="6"/>
                <c:pt idx="0">
                  <c:v>5754.9599600000001</c:v>
                </c:pt>
                <c:pt idx="1">
                  <c:v>3276.2299800000001</c:v>
                </c:pt>
                <c:pt idx="2">
                  <c:v>1817.829</c:v>
                </c:pt>
                <c:pt idx="3">
                  <c:v>1574.17993</c:v>
                </c:pt>
                <c:pt idx="4">
                  <c:v>700.19</c:v>
                </c:pt>
                <c:pt idx="5">
                  <c:v>440.11002000000002</c:v>
                </c:pt>
              </c:numCache>
            </c:numRef>
          </c:val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Construct k-mer Graph </c:v>
                </c:pt>
              </c:strCache>
            </c:strRef>
          </c:tx>
          <c:invertIfNegative val="0"/>
          <c:cat>
            <c:strRef>
              <c:f>Sheet1!$C$4:$C$9</c:f>
              <c:strCache>
                <c:ptCount val="6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</c:strCache>
            </c:strRef>
          </c:cat>
          <c:val>
            <c:numRef>
              <c:f>Sheet1!$E$4:$E$9</c:f>
              <c:numCache>
                <c:formatCode>General</c:formatCode>
                <c:ptCount val="6"/>
                <c:pt idx="0">
                  <c:v>2394.2600000000002</c:v>
                </c:pt>
                <c:pt idx="1">
                  <c:v>1410.73999</c:v>
                </c:pt>
                <c:pt idx="2">
                  <c:v>888.97990000000004</c:v>
                </c:pt>
                <c:pt idx="3">
                  <c:v>586.65989999999999</c:v>
                </c:pt>
                <c:pt idx="4">
                  <c:v>456.17899999999992</c:v>
                </c:pt>
                <c:pt idx="5">
                  <c:v>421</c:v>
                </c:pt>
              </c:numCache>
            </c:numRef>
          </c:val>
        </c:ser>
        <c:ser>
          <c:idx val="2"/>
          <c:order val="2"/>
          <c:tx>
            <c:strRef>
              <c:f>Sheet1!$F$3</c:f>
              <c:strCache>
                <c:ptCount val="1"/>
                <c:pt idx="0">
                  <c:v>CutoffGraph</c:v>
                </c:pt>
              </c:strCache>
            </c:strRef>
          </c:tx>
          <c:invertIfNegative val="0"/>
          <c:cat>
            <c:strRef>
              <c:f>Sheet1!$C$4:$C$9</c:f>
              <c:strCache>
                <c:ptCount val="6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</c:strCache>
            </c:strRef>
          </c:cat>
          <c:val>
            <c:numRef>
              <c:f>Sheet1!$F$4:$F$9</c:f>
              <c:numCache>
                <c:formatCode>General</c:formatCode>
                <c:ptCount val="6"/>
                <c:pt idx="0">
                  <c:v>30.04</c:v>
                </c:pt>
                <c:pt idx="1">
                  <c:v>15.71</c:v>
                </c:pt>
                <c:pt idx="2">
                  <c:v>8.31</c:v>
                </c:pt>
                <c:pt idx="3">
                  <c:v>4.59</c:v>
                </c:pt>
                <c:pt idx="4">
                  <c:v>2.77</c:v>
                </c:pt>
                <c:pt idx="5">
                  <c:v>1.82</c:v>
                </c:pt>
              </c:numCache>
            </c:numRef>
          </c:val>
        </c:ser>
        <c:ser>
          <c:idx val="3"/>
          <c:order val="3"/>
          <c:tx>
            <c:strRef>
              <c:f>Sheet1!$G$3</c:f>
              <c:strCache>
                <c:ptCount val="1"/>
                <c:pt idx="0">
                  <c:v>Construct MSG Graph</c:v>
                </c:pt>
              </c:strCache>
            </c:strRef>
          </c:tx>
          <c:invertIfNegative val="0"/>
          <c:cat>
            <c:strRef>
              <c:f>Sheet1!$C$4:$C$9</c:f>
              <c:strCache>
                <c:ptCount val="6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</c:strCache>
            </c:strRef>
          </c:cat>
          <c:val>
            <c:numRef>
              <c:f>Sheet1!$G$4:$G$9</c:f>
              <c:numCache>
                <c:formatCode>General</c:formatCode>
                <c:ptCount val="6"/>
                <c:pt idx="0">
                  <c:v>45.01</c:v>
                </c:pt>
                <c:pt idx="1">
                  <c:v>21.48</c:v>
                </c:pt>
                <c:pt idx="2">
                  <c:v>11.17</c:v>
                </c:pt>
                <c:pt idx="3">
                  <c:v>3.89</c:v>
                </c:pt>
                <c:pt idx="4">
                  <c:v>2.25</c:v>
                </c:pt>
                <c:pt idx="5">
                  <c:v>1.44</c:v>
                </c:pt>
              </c:numCache>
            </c:numRef>
          </c:val>
        </c:ser>
        <c:ser>
          <c:idx val="4"/>
          <c:order val="4"/>
          <c:tx>
            <c:strRef>
              <c:f>Sheet1!$H$3</c:f>
              <c:strCache>
                <c:ptCount val="1"/>
                <c:pt idx="0">
                  <c:v>Graph Simplification</c:v>
                </c:pt>
              </c:strCache>
            </c:strRef>
          </c:tx>
          <c:invertIfNegative val="0"/>
          <c:cat>
            <c:strRef>
              <c:f>Sheet1!$C$4:$C$9</c:f>
              <c:strCache>
                <c:ptCount val="6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</c:strCache>
            </c:strRef>
          </c:cat>
          <c:val>
            <c:numRef>
              <c:f>Sheet1!$H$4:$H$9</c:f>
              <c:numCache>
                <c:formatCode>General</c:formatCode>
                <c:ptCount val="6"/>
                <c:pt idx="0">
                  <c:v>251.99</c:v>
                </c:pt>
                <c:pt idx="1">
                  <c:v>132.33000000000001</c:v>
                </c:pt>
                <c:pt idx="2">
                  <c:v>66.36</c:v>
                </c:pt>
                <c:pt idx="3">
                  <c:v>32.28</c:v>
                </c:pt>
                <c:pt idx="4">
                  <c:v>113.12</c:v>
                </c:pt>
                <c:pt idx="5">
                  <c:v>92.34</c:v>
                </c:pt>
              </c:numCache>
            </c:numRef>
          </c:val>
        </c:ser>
        <c:ser>
          <c:idx val="5"/>
          <c:order val="5"/>
          <c:tx>
            <c:strRef>
              <c:f>Sheet1!$I$3</c:f>
              <c:strCache>
                <c:ptCount val="1"/>
                <c:pt idx="0">
                  <c:v>Output</c:v>
                </c:pt>
              </c:strCache>
            </c:strRef>
          </c:tx>
          <c:invertIfNegative val="0"/>
          <c:cat>
            <c:strRef>
              <c:f>Sheet1!$C$4:$C$9</c:f>
              <c:strCache>
                <c:ptCount val="6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</c:strCache>
            </c:strRef>
          </c:cat>
          <c:val>
            <c:numRef>
              <c:f>Sheet1!$I$4:$I$9</c:f>
              <c:numCache>
                <c:formatCode>General</c:formatCode>
                <c:ptCount val="6"/>
                <c:pt idx="0">
                  <c:v>7.59</c:v>
                </c:pt>
                <c:pt idx="1">
                  <c:v>4.6399999999999997</c:v>
                </c:pt>
                <c:pt idx="2">
                  <c:v>3.26</c:v>
                </c:pt>
                <c:pt idx="3">
                  <c:v>3.37</c:v>
                </c:pt>
                <c:pt idx="4">
                  <c:v>4.42</c:v>
                </c:pt>
                <c:pt idx="5">
                  <c:v>6.89</c:v>
                </c:pt>
              </c:numCache>
            </c:numRef>
          </c:val>
        </c:ser>
        <c:ser>
          <c:idx val="7"/>
          <c:order val="6"/>
          <c:tx>
            <c:strRef>
              <c:f>Sheet1!$K$3</c:f>
              <c:strCache>
                <c:ptCount val="1"/>
              </c:strCache>
            </c:strRef>
          </c:tx>
          <c:invertIfNegative val="0"/>
          <c:cat>
            <c:strRef>
              <c:f>Sheet1!$C$4:$C$9</c:f>
              <c:strCache>
                <c:ptCount val="6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  <c:pt idx="5">
                  <c:v>256k</c:v>
                </c:pt>
              </c:strCache>
            </c:strRef>
          </c:cat>
          <c:val>
            <c:numRef>
              <c:f>Sheet1!$K$4:$K$9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3286528"/>
        <c:axId val="153288208"/>
      </c:barChart>
      <c:lineChart>
        <c:grouping val="standard"/>
        <c:varyColors val="0"/>
        <c:ser>
          <c:idx val="8"/>
          <c:order val="7"/>
          <c:tx>
            <c:strRef>
              <c:f>Sheet1!$L$3</c:f>
              <c:strCache>
                <c:ptCount val="1"/>
                <c:pt idx="0">
                  <c:v>Speedup</c:v>
                </c:pt>
              </c:strCache>
            </c:strRef>
          </c:tx>
          <c:cat>
            <c:strRef>
              <c:f>Sheet1!$C$4:$C$8</c:f>
              <c:strCache>
                <c:ptCount val="5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</c:strCache>
            </c:strRef>
          </c:cat>
          <c:val>
            <c:numRef>
              <c:f>Sheet1!$L$4:$L$9</c:f>
              <c:numCache>
                <c:formatCode>General</c:formatCode>
                <c:ptCount val="6"/>
                <c:pt idx="0">
                  <c:v>1</c:v>
                </c:pt>
                <c:pt idx="1">
                  <c:v>1.7452885099906399</c:v>
                </c:pt>
                <c:pt idx="2">
                  <c:v>3.0345047203547399</c:v>
                </c:pt>
                <c:pt idx="3">
                  <c:v>3.8479313096868299</c:v>
                </c:pt>
                <c:pt idx="4">
                  <c:v>6.6333312487785756</c:v>
                </c:pt>
                <c:pt idx="5">
                  <c:v>8.8013950400879502</c:v>
                </c:pt>
              </c:numCache>
            </c:numRef>
          </c:val>
          <c:smooth val="0"/>
        </c:ser>
        <c:ser>
          <c:idx val="9"/>
          <c:order val="8"/>
          <c:tx>
            <c:strRef>
              <c:f>Sheet1!$M$3</c:f>
              <c:strCache>
                <c:ptCount val="1"/>
                <c:pt idx="0">
                  <c:v>Linear Speedup</c:v>
                </c:pt>
              </c:strCache>
            </c:strRef>
          </c:tx>
          <c:cat>
            <c:strRef>
              <c:f>Sheet1!$C$4:$C$8</c:f>
              <c:strCache>
                <c:ptCount val="5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  <c:pt idx="4">
                  <c:v>128k</c:v>
                </c:pt>
              </c:strCache>
            </c:strRef>
          </c:cat>
          <c:val>
            <c:numRef>
              <c:f>Sheet1!$M$4:$M$9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284288"/>
        <c:axId val="153283728"/>
      </c:lineChart>
      <c:catAx>
        <c:axId val="153286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3288208"/>
        <c:crosses val="autoZero"/>
        <c:auto val="1"/>
        <c:lblAlgn val="ctr"/>
        <c:lblOffset val="100"/>
        <c:noMultiLvlLbl val="0"/>
      </c:catAx>
      <c:valAx>
        <c:axId val="153288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53286528"/>
        <c:crosses val="autoZero"/>
        <c:crossBetween val="between"/>
      </c:valAx>
      <c:valAx>
        <c:axId val="153283728"/>
        <c:scaling>
          <c:logBase val="2"/>
          <c:orientation val="minMax"/>
          <c:max val="32"/>
        </c:scaling>
        <c:delete val="0"/>
        <c:axPos val="r"/>
        <c:numFmt formatCode="General" sourceLinked="1"/>
        <c:majorTickMark val="out"/>
        <c:minorTickMark val="none"/>
        <c:tickLblPos val="nextTo"/>
        <c:crossAx val="153284288"/>
        <c:crosses val="max"/>
        <c:crossBetween val="between"/>
      </c:valAx>
      <c:catAx>
        <c:axId val="1532842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328372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 baseline="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New!$D$2</c:f>
              <c:strCache>
                <c:ptCount val="1"/>
                <c:pt idx="0">
                  <c:v>Input Parallelization
</c:v>
                </c:pt>
              </c:strCache>
            </c:strRef>
          </c:tx>
          <c:invertIfNegative val="0"/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New!$D$3:$D$11</c:f>
              <c:numCache>
                <c:formatCode>General</c:formatCode>
                <c:ptCount val="9"/>
                <c:pt idx="0">
                  <c:v>1718.98</c:v>
                </c:pt>
                <c:pt idx="1">
                  <c:v>939.44999999999948</c:v>
                </c:pt>
                <c:pt idx="2">
                  <c:v>588.78800000000001</c:v>
                </c:pt>
                <c:pt idx="3">
                  <c:v>464.54</c:v>
                </c:pt>
                <c:pt idx="4">
                  <c:v>514.25</c:v>
                </c:pt>
                <c:pt idx="5">
                  <c:v>482.40699999999953</c:v>
                </c:pt>
                <c:pt idx="6">
                  <c:v>199.88200000000001</c:v>
                </c:pt>
                <c:pt idx="7">
                  <c:v>95.037999999999997</c:v>
                </c:pt>
                <c:pt idx="8">
                  <c:v>52.863999999999997</c:v>
                </c:pt>
              </c:numCache>
            </c:numRef>
          </c:val>
        </c:ser>
        <c:ser>
          <c:idx val="1"/>
          <c:order val="1"/>
          <c:tx>
            <c:strRef>
              <c:f>New!$E$2</c:f>
              <c:strCache>
                <c:ptCount val="1"/>
                <c:pt idx="0">
                  <c:v>K-mer Graph Construction</c:v>
                </c:pt>
              </c:strCache>
            </c:strRef>
          </c:tx>
          <c:invertIfNegative val="0"/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New!$E$3:$E$11</c:f>
              <c:numCache>
                <c:formatCode>General</c:formatCode>
                <c:ptCount val="9"/>
                <c:pt idx="0">
                  <c:v>354.19078000000002</c:v>
                </c:pt>
                <c:pt idx="1">
                  <c:v>182.07437999999999</c:v>
                </c:pt>
                <c:pt idx="2">
                  <c:v>94.926519999999996</c:v>
                </c:pt>
                <c:pt idx="3">
                  <c:v>50.60181</c:v>
                </c:pt>
                <c:pt idx="4">
                  <c:v>26.813320000000001</c:v>
                </c:pt>
                <c:pt idx="5">
                  <c:v>14.253220000000001</c:v>
                </c:pt>
                <c:pt idx="6">
                  <c:v>7.0931299999999986</c:v>
                </c:pt>
                <c:pt idx="7">
                  <c:v>6.8119099999999966</c:v>
                </c:pt>
                <c:pt idx="8">
                  <c:v>20.046420000000001</c:v>
                </c:pt>
              </c:numCache>
            </c:numRef>
          </c:val>
        </c:ser>
        <c:ser>
          <c:idx val="2"/>
          <c:order val="2"/>
          <c:tx>
            <c:strRef>
              <c:f>New!$F$2</c:f>
              <c:strCache>
                <c:ptCount val="1"/>
                <c:pt idx="0">
                  <c:v>K-mer Filtering</c:v>
                </c:pt>
              </c:strCache>
            </c:strRef>
          </c:tx>
          <c:invertIfNegative val="0"/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New!$F$3:$F$11</c:f>
              <c:numCache>
                <c:formatCode>General</c:formatCode>
                <c:ptCount val="9"/>
                <c:pt idx="0">
                  <c:v>69.318000000000012</c:v>
                </c:pt>
                <c:pt idx="1">
                  <c:v>42.366</c:v>
                </c:pt>
                <c:pt idx="2">
                  <c:v>23.117999999999999</c:v>
                </c:pt>
                <c:pt idx="3">
                  <c:v>12.318</c:v>
                </c:pt>
                <c:pt idx="4">
                  <c:v>5.9340000000000002</c:v>
                </c:pt>
                <c:pt idx="5">
                  <c:v>2.7225000000000001</c:v>
                </c:pt>
                <c:pt idx="6">
                  <c:v>1.2725</c:v>
                </c:pt>
                <c:pt idx="7">
                  <c:v>0.53</c:v>
                </c:pt>
                <c:pt idx="8">
                  <c:v>0.34</c:v>
                </c:pt>
              </c:numCache>
            </c:numRef>
          </c:val>
        </c:ser>
        <c:ser>
          <c:idx val="3"/>
          <c:order val="3"/>
          <c:tx>
            <c:strRef>
              <c:f>New!$G$2</c:f>
              <c:strCache>
                <c:ptCount val="1"/>
                <c:pt idx="0">
                  <c:v>MSG Graph Construction
</c:v>
                </c:pt>
              </c:strCache>
            </c:strRef>
          </c:tx>
          <c:invertIfNegative val="0"/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New!$G$3:$G$11</c:f>
              <c:numCache>
                <c:formatCode>General</c:formatCode>
                <c:ptCount val="9"/>
                <c:pt idx="0">
                  <c:v>283.89999999999992</c:v>
                </c:pt>
                <c:pt idx="1">
                  <c:v>147.54</c:v>
                </c:pt>
                <c:pt idx="2">
                  <c:v>80.225999999999999</c:v>
                </c:pt>
                <c:pt idx="3">
                  <c:v>41.197000000000003</c:v>
                </c:pt>
                <c:pt idx="4">
                  <c:v>20.212</c:v>
                </c:pt>
                <c:pt idx="5">
                  <c:v>9.8675000000000033</c:v>
                </c:pt>
                <c:pt idx="6">
                  <c:v>4.8887499999999999</c:v>
                </c:pt>
                <c:pt idx="7">
                  <c:v>2.37</c:v>
                </c:pt>
                <c:pt idx="8">
                  <c:v>1.1499999999999999</c:v>
                </c:pt>
              </c:numCache>
            </c:numRef>
          </c:val>
        </c:ser>
        <c:ser>
          <c:idx val="4"/>
          <c:order val="4"/>
          <c:tx>
            <c:strRef>
              <c:f>New!$H$2</c:f>
              <c:strCache>
                <c:ptCount val="1"/>
                <c:pt idx="0">
                  <c:v>Graph Simplification</c:v>
                </c:pt>
              </c:strCache>
            </c:strRef>
          </c:tx>
          <c:invertIfNegative val="0"/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New!$H$3:$H$11</c:f>
              <c:numCache>
                <c:formatCode>General</c:formatCode>
                <c:ptCount val="9"/>
                <c:pt idx="0">
                  <c:v>2724.4</c:v>
                </c:pt>
                <c:pt idx="1">
                  <c:v>1480.1</c:v>
                </c:pt>
                <c:pt idx="2">
                  <c:v>811.9</c:v>
                </c:pt>
                <c:pt idx="3">
                  <c:v>530.65899999999999</c:v>
                </c:pt>
                <c:pt idx="4">
                  <c:v>272.75</c:v>
                </c:pt>
                <c:pt idx="5">
                  <c:v>144.25749999999999</c:v>
                </c:pt>
                <c:pt idx="6">
                  <c:v>91.186250000000001</c:v>
                </c:pt>
                <c:pt idx="7">
                  <c:v>57.91</c:v>
                </c:pt>
                <c:pt idx="8">
                  <c:v>25.04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657440"/>
        <c:axId val="155658000"/>
      </c:barChart>
      <c:lineChart>
        <c:grouping val="standard"/>
        <c:varyColors val="0"/>
        <c:ser>
          <c:idx val="6"/>
          <c:order val="5"/>
          <c:tx>
            <c:strRef>
              <c:f>New!$J$2</c:f>
              <c:strCache>
                <c:ptCount val="1"/>
                <c:pt idx="0">
                  <c:v>Linear Speedup</c:v>
                </c:pt>
              </c:strCache>
            </c:strRef>
          </c:tx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New!$J$3:$J$11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val>
          <c:smooth val="0"/>
        </c:ser>
        <c:ser>
          <c:idx val="7"/>
          <c:order val="6"/>
          <c:tx>
            <c:strRef>
              <c:f>New!$K$2</c:f>
              <c:strCache>
                <c:ptCount val="1"/>
                <c:pt idx="0">
                  <c:v>Speedup</c:v>
                </c:pt>
              </c:strCache>
            </c:strRef>
          </c:tx>
          <c:cat>
            <c:numRef>
              <c:f>New!$C$3:$C$11</c:f>
              <c:numCache>
                <c:formatCode>General</c:formatCod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  <c:pt idx="8">
                  <c:v>16384</c:v>
                </c:pt>
              </c:numCache>
            </c:numRef>
          </c:cat>
          <c:val>
            <c:numRef>
              <c:f>New!$K$3:$K$11</c:f>
              <c:numCache>
                <c:formatCode>General</c:formatCode>
                <c:ptCount val="9"/>
                <c:pt idx="0">
                  <c:v>1</c:v>
                </c:pt>
                <c:pt idx="1">
                  <c:v>1.84514907595476</c:v>
                </c:pt>
                <c:pt idx="2">
                  <c:v>3.2213390086925302</c:v>
                </c:pt>
                <c:pt idx="3">
                  <c:v>4.6854489518937203</c:v>
                </c:pt>
                <c:pt idx="4">
                  <c:v>6.1321836754131098</c:v>
                </c:pt>
                <c:pt idx="5">
                  <c:v>7.8817571698083997</c:v>
                </c:pt>
                <c:pt idx="6">
                  <c:v>16.92542387584745</c:v>
                </c:pt>
                <c:pt idx="7">
                  <c:v>31.665984261649999</c:v>
                </c:pt>
                <c:pt idx="8">
                  <c:v>51.797958567980601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659120"/>
        <c:axId val="155658560"/>
      </c:lineChart>
      <c:catAx>
        <c:axId val="155657440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crossAx val="155658000"/>
        <c:crosses val="autoZero"/>
        <c:auto val="1"/>
        <c:lblAlgn val="ctr"/>
        <c:lblOffset val="100"/>
        <c:noMultiLvlLbl val="0"/>
      </c:catAx>
      <c:valAx>
        <c:axId val="155658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657440"/>
        <c:crosses val="autoZero"/>
        <c:crossBetween val="between"/>
      </c:valAx>
      <c:valAx>
        <c:axId val="155658560"/>
        <c:scaling>
          <c:logBase val="2"/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55659120"/>
        <c:crosses val="max"/>
        <c:crossBetween val="between"/>
      </c:valAx>
      <c:catAx>
        <c:axId val="155659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65856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0.07207</cdr:x>
      <cdr:y>0.8996</cdr:y>
    </cdr:from>
    <cdr:to>
      <cdr:x>0.4955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09600" y="3200400"/>
          <a:ext cx="3581400" cy="3571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CN" sz="1400" dirty="0" smtClean="0"/>
            <a:t>Before Combining Messages in One Loop</a:t>
          </a:r>
          <a:endParaRPr lang="zh-CN" altLang="en-US" sz="1400" dirty="0"/>
        </a:p>
      </cdr:txBody>
    </cdr:sp>
  </cdr:relSizeAnchor>
  <cdr:relSizeAnchor xmlns:cdr="http://schemas.openxmlformats.org/drawingml/2006/chartDrawing">
    <cdr:from>
      <cdr:x>0.6036</cdr:x>
      <cdr:y>0.8996</cdr:y>
    </cdr:from>
    <cdr:to>
      <cdr:x>0.96396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5105400" y="3200400"/>
          <a:ext cx="3048000" cy="3571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/>
            <a:t>After </a:t>
          </a:r>
          <a:r>
            <a:rPr lang="en-US" altLang="zh-CN" sz="1400" dirty="0" smtClean="0"/>
            <a:t>Combining Messages in One Loop</a:t>
          </a:r>
          <a:endParaRPr lang="zh-CN" altLang="en-US" sz="14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741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48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Genome assembly is to reconstruct the reference DNA by extending overlapped</a:t>
            </a:r>
            <a:r>
              <a:rPr lang="en-US" altLang="zh-CN" baseline="0" dirty="0" smtClean="0"/>
              <a:t> reads, the left figure is one example of genome assembly with 5 sequencing reads, and then overlapping reads are connected to reconstruct the original </a:t>
            </a:r>
            <a:r>
              <a:rPr lang="en-US" altLang="zh-CN" baseline="0" dirty="0" err="1" smtClean="0"/>
              <a:t>contig</a:t>
            </a:r>
            <a:r>
              <a:rPr lang="en-US" altLang="zh-CN" baseline="0" dirty="0" smtClean="0"/>
              <a:t>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figure is a simplification. The real situation is much more complicated than this.</a:t>
            </a:r>
            <a:endParaRPr lang="en-US" altLang="zh-CN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aseline="0" dirty="0" smtClean="0"/>
              <a:t>There are three dominated strategies can be used in Genome assembly, and most parallel assembler select the De </a:t>
            </a:r>
            <a:r>
              <a:rPr lang="en-US" altLang="zh-CN" baseline="0" dirty="0" err="1" smtClean="0"/>
              <a:t>Bruijn</a:t>
            </a:r>
            <a:r>
              <a:rPr lang="en-US" altLang="zh-CN" baseline="0" dirty="0" smtClean="0"/>
              <a:t> Graph strategies.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altLang="zh-CN" dirty="0" smtClean="0"/>
              <a:t>The major step of DBG based strategy on generating </a:t>
            </a:r>
            <a:r>
              <a:rPr lang="en-US" altLang="zh-CN" dirty="0" err="1" smtClean="0"/>
              <a:t>contigs</a:t>
            </a:r>
            <a:r>
              <a:rPr lang="en-US" altLang="zh-CN" dirty="0" smtClean="0"/>
              <a:t> is plot in this figure.  As we can see</a:t>
            </a:r>
            <a:r>
              <a:rPr lang="en-US" altLang="zh-CN" baseline="0" dirty="0" smtClean="0"/>
              <a:t> the major steps are </a:t>
            </a:r>
            <a:r>
              <a:rPr lang="en-US" altLang="zh-CN" baseline="0" dirty="0" err="1" smtClean="0"/>
              <a:t>kmer</a:t>
            </a:r>
            <a:r>
              <a:rPr lang="en-US" altLang="zh-CN" baseline="0" dirty="0" smtClean="0"/>
              <a:t> graph construction, edge merging, </a:t>
            </a:r>
            <a:r>
              <a:rPr lang="en-US" altLang="zh-CN" baseline="0" dirty="0" err="1" smtClean="0"/>
              <a:t>contig</a:t>
            </a:r>
            <a:r>
              <a:rPr lang="en-US" altLang="zh-CN" baseline="0" dirty="0" smtClean="0"/>
              <a:t> generation, and scaffolding.    Here some additional methods on </a:t>
            </a:r>
            <a:r>
              <a:rPr lang="en-US" altLang="zh-CN" baseline="0" dirty="0" err="1" smtClean="0"/>
              <a:t>contigs</a:t>
            </a:r>
            <a:r>
              <a:rPr lang="en-US" altLang="zh-CN" baseline="0" dirty="0" smtClean="0"/>
              <a:t> extension can be used to improve the quality of results.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altLang="zh-CN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8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altLang="zh-CN" baseline="0" dirty="0" smtClean="0"/>
              <a:t>The is traditional travels salesman problem (TSP) on huge dynamic graphs, which is NP-hard.  Irregular communication, and memory access on dynamic graphs.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altLang="zh-CN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altLang="zh-CN" baseline="0" dirty="0" smtClean="0"/>
              <a:t>So </a:t>
            </a:r>
            <a:r>
              <a:rPr lang="en-US" altLang="zh-CN" baseline="0" dirty="0" smtClean="0"/>
              <a:t>we need de novo genome assembly to reconstruct these unknown genomes.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altLang="zh-CN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altLang="zh-CN" dirty="0" smtClean="0"/>
              <a:t>As the genomic data</a:t>
            </a:r>
            <a:r>
              <a:rPr lang="en-US" altLang="zh-CN" baseline="0" dirty="0" smtClean="0"/>
              <a:t> is huge, scalable genome assembly is must on analysis these data.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Genome assembly</a:t>
            </a:r>
            <a:r>
              <a:rPr lang="en-US" altLang="zh-CN" baseline="0" dirty="0" smtClean="0"/>
              <a:t> with massive graphs has the following four challenges,  I/O intensive on huge sequencing data, memory intensive on construct and storing de </a:t>
            </a:r>
            <a:r>
              <a:rPr lang="en-US" altLang="zh-CN" baseline="0" dirty="0" err="1" smtClean="0"/>
              <a:t>bruijn</a:t>
            </a:r>
            <a:r>
              <a:rPr lang="en-US" altLang="zh-CN" baseline="0" dirty="0" smtClean="0"/>
              <a:t> graph,  communication intensive on data distribution and </a:t>
            </a:r>
            <a:r>
              <a:rPr lang="en-US" altLang="zh-CN" baseline="0" dirty="0" err="1" smtClean="0"/>
              <a:t>kmer</a:t>
            </a:r>
            <a:r>
              <a:rPr lang="en-US" altLang="zh-CN" baseline="0" dirty="0" smtClean="0"/>
              <a:t> analysis, and finally this problem is also a non-embarrassingly parallel problem, and induce inter-communication between vertices on dynamic graphs.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0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DDD8F7-8E43-430F-8747-5ABB1A6B6D88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E5E815-7492-41CC-AA4D-BA21E8AE5E9C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5E9A38-5852-47EE-A3D1-D1DD50AEC6F2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3EC1F0-C9B7-400C-8EE2-3C32BE00DD41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C72FA-3B2C-4101-A208-A2A1F1241491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597D3-892F-4372-A24E-7090A358BD7B}" type="datetime1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944E8-709D-43EF-985E-FDF9148D6A59}" type="datetime1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74C83-2101-4ED6-8A25-28FBDFEBF44B}" type="datetime1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771BF9-52B3-4226-9790-9500FA4384AF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CDB54-AE65-43F0-A687-7FD607A1732D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D6E9A62-F363-4883-A0C0-DF2D58ABE726}" type="datetime1">
              <a:rPr lang="en-US" smtClean="0"/>
              <a:t>5/15/2017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hyperlink" Target="http://www.nscc-gz.cn/index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5121" y="1981200"/>
            <a:ext cx="9093758" cy="990600"/>
          </a:xfrm>
        </p:spPr>
        <p:txBody>
          <a:bodyPr/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Scalable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Assembly for Massive Genomic Graphs </a:t>
            </a:r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924800" cy="2819400"/>
          </a:xfrm>
        </p:spPr>
        <p:txBody>
          <a:bodyPr/>
          <a:lstStyle/>
          <a:p>
            <a:pPr algn="ctr"/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Jintao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Meng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Ning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Guo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Jianqiu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Ge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Yanjie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Wei,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Pavan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Balaji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 algn="ctr"/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Bingqiang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Wang</a:t>
            </a:r>
          </a:p>
          <a:p>
            <a:pPr algn="ctr"/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Joint work with</a:t>
            </a:r>
          </a:p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Shenzhen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Institutes of Advanced Technology(SIAT),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CAS, China</a:t>
            </a:r>
          </a:p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Argonne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National Laboratory, DOE, USA</a:t>
            </a:r>
          </a:p>
          <a:p>
            <a:pPr algn="ctr"/>
            <a:r>
              <a:rPr lang="it-IT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it-IT" altLang="zh-CN" sz="1600" b="1" dirty="0">
                <a:latin typeface="微软雅黑" pitchFamily="34" charset="-122"/>
                <a:ea typeface="微软雅黑" pitchFamily="34" charset="-122"/>
              </a:rPr>
              <a:t>National Supercomputer Center in Guangzhou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Guangzhou, China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pPr algn="r"/>
            <a:r>
              <a:rPr lang="en-US" altLang="zh-CN" sz="1600" b="1" dirty="0" smtClean="0"/>
              <a:t>May 15, 2017</a:t>
            </a:r>
            <a:endParaRPr lang="en-US" altLang="zh-C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Weak scaling test of SWAP-Assembler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6096000" cy="408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52400" y="1237024"/>
            <a:ext cx="8915400" cy="97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b="1" dirty="0" smtClean="0"/>
              <a:t>Weak scaling results </a:t>
            </a:r>
            <a:r>
              <a:rPr lang="en-US" altLang="zh-CN" dirty="0" smtClean="0"/>
              <a:t>for 1K Human data (</a:t>
            </a:r>
            <a:r>
              <a:rPr lang="en-US" altLang="zh-CN" b="1" dirty="0" smtClean="0">
                <a:solidFill>
                  <a:srgbClr val="C00000"/>
                </a:solidFill>
              </a:rPr>
              <a:t>4TB</a:t>
            </a:r>
            <a:r>
              <a:rPr lang="en-US" altLang="zh-CN" dirty="0" smtClean="0"/>
              <a:t>) on Mira.   (~300 billion </a:t>
            </a:r>
            <a:r>
              <a:rPr lang="en-US" altLang="zh-CN" dirty="0" err="1" smtClean="0"/>
              <a:t>kmer</a:t>
            </a:r>
            <a:r>
              <a:rPr lang="en-US" altLang="zh-CN" dirty="0" smtClean="0"/>
              <a:t>-nodes)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zh-CN" sz="1800" dirty="0" smtClean="0"/>
              <a:t>The dominated time consuming steps are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input parallelization, graph construction, graph simplification</a:t>
            </a:r>
            <a:r>
              <a:rPr lang="en-US" altLang="zh-CN" sz="1800" dirty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55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Optimization 1: Input </a:t>
            </a:r>
            <a:r>
              <a:rPr lang="en-US" altLang="zh-CN" sz="2800" dirty="0" smtClean="0"/>
              <a:t>Parallelization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" name="矩形 20"/>
          <p:cNvSpPr/>
          <p:nvPr/>
        </p:nvSpPr>
        <p:spPr bwMode="auto">
          <a:xfrm>
            <a:off x="0" y="3895535"/>
            <a:ext cx="2568806" cy="37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</a:rPr>
              <a:t>A0</a:t>
            </a:r>
            <a:endParaRPr lang="zh-CN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543300" y="3898710"/>
            <a:ext cx="2247900" cy="3684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932002" y="3895535"/>
            <a:ext cx="1796771" cy="37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019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4305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6591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直接箭头连接符 35"/>
          <p:cNvCxnSpPr>
            <a:stCxn id="21" idx="2"/>
            <a:endCxn id="32" idx="0"/>
          </p:cNvCxnSpPr>
          <p:nvPr/>
        </p:nvCxnSpPr>
        <p:spPr bwMode="auto">
          <a:xfrm>
            <a:off x="1284403" y="4267200"/>
            <a:ext cx="1001597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>
            <a:stCxn id="25" idx="2"/>
            <a:endCxn id="33" idx="0"/>
          </p:cNvCxnSpPr>
          <p:nvPr/>
        </p:nvCxnSpPr>
        <p:spPr bwMode="auto">
          <a:xfrm flipH="1">
            <a:off x="4572000" y="4267200"/>
            <a:ext cx="9525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>
            <a:stCxn id="28" idx="2"/>
            <a:endCxn id="34" idx="0"/>
          </p:cNvCxnSpPr>
          <p:nvPr/>
        </p:nvCxnSpPr>
        <p:spPr bwMode="auto">
          <a:xfrm flipH="1">
            <a:off x="6858000" y="4267200"/>
            <a:ext cx="972388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圆角矩形 59"/>
          <p:cNvSpPr/>
          <p:nvPr/>
        </p:nvSpPr>
        <p:spPr bwMode="auto">
          <a:xfrm>
            <a:off x="1962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 smtClean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4248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6534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3" name="虚尾箭头 62"/>
          <p:cNvSpPr/>
          <p:nvPr/>
        </p:nvSpPr>
        <p:spPr bwMode="auto">
          <a:xfrm>
            <a:off x="2057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5" name="虚尾箭头 64"/>
          <p:cNvSpPr/>
          <p:nvPr/>
        </p:nvSpPr>
        <p:spPr bwMode="auto">
          <a:xfrm>
            <a:off x="4343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6" name="虚尾箭头 65"/>
          <p:cNvSpPr/>
          <p:nvPr/>
        </p:nvSpPr>
        <p:spPr bwMode="auto">
          <a:xfrm>
            <a:off x="6629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左右箭头 66"/>
          <p:cNvSpPr/>
          <p:nvPr/>
        </p:nvSpPr>
        <p:spPr bwMode="auto">
          <a:xfrm>
            <a:off x="1600200" y="5410200"/>
            <a:ext cx="5943600" cy="4572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Network</a:t>
            </a:r>
          </a:p>
        </p:txBody>
      </p:sp>
      <p:sp>
        <p:nvSpPr>
          <p:cNvPr id="91" name="内容占位符 2"/>
          <p:cNvSpPr>
            <a:spLocks noGrp="1"/>
          </p:cNvSpPr>
          <p:nvPr>
            <p:ph idx="1"/>
          </p:nvPr>
        </p:nvSpPr>
        <p:spPr>
          <a:xfrm>
            <a:off x="457199" y="1366837"/>
            <a:ext cx="8537575" cy="1985963"/>
          </a:xfrm>
        </p:spPr>
        <p:txBody>
          <a:bodyPr/>
          <a:lstStyle/>
          <a:p>
            <a:r>
              <a:rPr lang="en-US" altLang="zh-CN" sz="2000" dirty="0" smtClean="0"/>
              <a:t>In SWAP-Assembler  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Data Partition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sz="1800" dirty="0"/>
              <a:t>Input data is divided into </a:t>
            </a:r>
            <a:r>
              <a:rPr lang="en-US" altLang="zh-CN" sz="1800" i="1" dirty="0"/>
              <a:t>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data fragment.</a:t>
            </a:r>
          </a:p>
          <a:p>
            <a:pPr lvl="1"/>
            <a:r>
              <a:rPr lang="en-US" altLang="zh-CN" sz="1800" dirty="0" smtClean="0"/>
              <a:t>The last read in each </a:t>
            </a:r>
            <a:r>
              <a:rPr lang="en-US" altLang="zh-CN" sz="1800" dirty="0"/>
              <a:t>fragment </a:t>
            </a:r>
            <a:r>
              <a:rPr lang="en-US" altLang="zh-CN" sz="1800" dirty="0" smtClean="0"/>
              <a:t>is broken and has to be reformed </a:t>
            </a:r>
            <a:r>
              <a:rPr lang="en-US" altLang="zh-CN" sz="1800" dirty="0"/>
              <a:t>t</a:t>
            </a:r>
            <a:r>
              <a:rPr lang="en-US" altLang="zh-CN" sz="1800" dirty="0" smtClean="0"/>
              <a:t>hrough sending the missing DNA information back by the next fragment</a:t>
            </a:r>
            <a:endParaRPr lang="en-US" altLang="zh-CN" sz="1800" dirty="0"/>
          </a:p>
          <a:p>
            <a:pPr lvl="1"/>
            <a:r>
              <a:rPr lang="en-US" altLang="zh-CN" sz="1800" dirty="0"/>
              <a:t>memory usage is </a:t>
            </a:r>
            <a:r>
              <a:rPr lang="en-US" altLang="zh-CN" sz="1800" dirty="0" smtClean="0"/>
              <a:t>huge</a:t>
            </a:r>
            <a:endParaRPr lang="en-US" altLang="zh-CN" sz="1800" dirty="0"/>
          </a:p>
        </p:txBody>
      </p:sp>
      <p:sp>
        <p:nvSpPr>
          <p:cNvPr id="30" name="TextBox 2"/>
          <p:cNvSpPr txBox="1"/>
          <p:nvPr/>
        </p:nvSpPr>
        <p:spPr>
          <a:xfrm>
            <a:off x="3162300" y="3898710"/>
            <a:ext cx="381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1" name="TextBox 22"/>
          <p:cNvSpPr txBox="1"/>
          <p:nvPr/>
        </p:nvSpPr>
        <p:spPr>
          <a:xfrm>
            <a:off x="6553484" y="3897868"/>
            <a:ext cx="381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5" name="TextBox 2"/>
          <p:cNvSpPr txBox="1"/>
          <p:nvPr/>
        </p:nvSpPr>
        <p:spPr>
          <a:xfrm>
            <a:off x="2568431" y="3886200"/>
            <a:ext cx="381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8" name="TextBox 22"/>
          <p:cNvSpPr txBox="1"/>
          <p:nvPr/>
        </p:nvSpPr>
        <p:spPr>
          <a:xfrm>
            <a:off x="5791342" y="3886200"/>
            <a:ext cx="381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6" grpId="0" animBg="1"/>
      <p:bldP spid="30" grpId="0" animBg="1"/>
      <p:bldP spid="31" grpId="0" animBg="1"/>
      <p:bldP spid="35" grpId="1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CN" sz="2400" dirty="0"/>
              <a:t>Optimization 1: Input Parallelization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矩形 20"/>
          <p:cNvSpPr/>
          <p:nvPr/>
        </p:nvSpPr>
        <p:spPr bwMode="auto">
          <a:xfrm>
            <a:off x="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</a:rPr>
              <a:t>A0</a:t>
            </a:r>
            <a:endParaRPr lang="zh-CN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2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5240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290911" y="3962400"/>
            <a:ext cx="601033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891945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Calibri" pitchFamily="34" charset="0"/>
              </a:rPr>
              <a:t>B1</a:t>
            </a:r>
            <a:endParaRPr lang="zh-CN" alt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653945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396970" y="3962399"/>
            <a:ext cx="613430" cy="3155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0104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7724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019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4305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6591300" y="4953000"/>
            <a:ext cx="533400" cy="533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直接箭头连接符 35"/>
          <p:cNvCxnSpPr>
            <a:stCxn id="21" idx="2"/>
            <a:endCxn id="32" idx="1"/>
          </p:cNvCxnSpPr>
          <p:nvPr/>
        </p:nvCxnSpPr>
        <p:spPr bwMode="auto">
          <a:xfrm>
            <a:off x="381000" y="4267200"/>
            <a:ext cx="17164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>
            <a:stCxn id="25" idx="2"/>
            <a:endCxn id="33" idx="1"/>
          </p:cNvCxnSpPr>
          <p:nvPr/>
        </p:nvCxnSpPr>
        <p:spPr bwMode="auto">
          <a:xfrm>
            <a:off x="3591428" y="4267200"/>
            <a:ext cx="791987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>
            <a:stCxn id="28" idx="2"/>
            <a:endCxn id="34" idx="1"/>
          </p:cNvCxnSpPr>
          <p:nvPr/>
        </p:nvCxnSpPr>
        <p:spPr bwMode="auto">
          <a:xfrm flipH="1">
            <a:off x="6669415" y="4277984"/>
            <a:ext cx="34270" cy="75313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>
            <a:stCxn id="23" idx="2"/>
            <a:endCxn id="32" idx="0"/>
          </p:cNvCxnSpPr>
          <p:nvPr/>
        </p:nvCxnSpPr>
        <p:spPr bwMode="auto">
          <a:xfrm>
            <a:off x="1143000" y="4267200"/>
            <a:ext cx="1143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>
            <a:stCxn id="26" idx="2"/>
            <a:endCxn id="33" idx="0"/>
          </p:cNvCxnSpPr>
          <p:nvPr/>
        </p:nvCxnSpPr>
        <p:spPr bwMode="auto">
          <a:xfrm>
            <a:off x="4272945" y="4267200"/>
            <a:ext cx="299055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stCxn id="29" idx="2"/>
            <a:endCxn id="34" idx="0"/>
          </p:cNvCxnSpPr>
          <p:nvPr/>
        </p:nvCxnSpPr>
        <p:spPr bwMode="auto">
          <a:xfrm flipH="1">
            <a:off x="6858000" y="4267200"/>
            <a:ext cx="5334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24" idx="2"/>
            <a:endCxn id="32" idx="0"/>
          </p:cNvCxnSpPr>
          <p:nvPr/>
        </p:nvCxnSpPr>
        <p:spPr bwMode="auto">
          <a:xfrm>
            <a:off x="1905000" y="4267200"/>
            <a:ext cx="3810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>
            <a:stCxn id="27" idx="2"/>
            <a:endCxn id="33" idx="0"/>
          </p:cNvCxnSpPr>
          <p:nvPr/>
        </p:nvCxnSpPr>
        <p:spPr bwMode="auto">
          <a:xfrm flipH="1">
            <a:off x="4572000" y="4267200"/>
            <a:ext cx="462945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30" idx="2"/>
            <a:endCxn id="34" idx="0"/>
          </p:cNvCxnSpPr>
          <p:nvPr/>
        </p:nvCxnSpPr>
        <p:spPr bwMode="auto">
          <a:xfrm flipH="1">
            <a:off x="6858000" y="4267200"/>
            <a:ext cx="1295400" cy="68580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圆角矩形 59"/>
          <p:cNvSpPr/>
          <p:nvPr/>
        </p:nvSpPr>
        <p:spPr bwMode="auto">
          <a:xfrm>
            <a:off x="1962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 smtClean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4248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6534150" y="6248400"/>
            <a:ext cx="6477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Kmer</a:t>
            </a:r>
            <a:endParaRPr lang="en-US" altLang="zh-CN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Graph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3" name="虚尾箭头 62"/>
          <p:cNvSpPr/>
          <p:nvPr/>
        </p:nvSpPr>
        <p:spPr bwMode="auto">
          <a:xfrm>
            <a:off x="2057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5" name="虚尾箭头 64"/>
          <p:cNvSpPr/>
          <p:nvPr/>
        </p:nvSpPr>
        <p:spPr bwMode="auto">
          <a:xfrm>
            <a:off x="4343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6" name="虚尾箭头 65"/>
          <p:cNvSpPr/>
          <p:nvPr/>
        </p:nvSpPr>
        <p:spPr bwMode="auto">
          <a:xfrm>
            <a:off x="6629400" y="5791200"/>
            <a:ext cx="457200" cy="533400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左右箭头 66"/>
          <p:cNvSpPr/>
          <p:nvPr/>
        </p:nvSpPr>
        <p:spPr bwMode="auto">
          <a:xfrm>
            <a:off x="1600200" y="5410200"/>
            <a:ext cx="5943600" cy="4572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Network</a:t>
            </a:r>
          </a:p>
        </p:txBody>
      </p:sp>
      <p:sp>
        <p:nvSpPr>
          <p:cNvPr id="68" name="矩形 67"/>
          <p:cNvSpPr/>
          <p:nvPr/>
        </p:nvSpPr>
        <p:spPr bwMode="auto">
          <a:xfrm>
            <a:off x="2286000" y="3962400"/>
            <a:ext cx="609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415945" y="3962400"/>
            <a:ext cx="5334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2" name="直接箭头连接符 71"/>
          <p:cNvCxnSpPr>
            <a:stCxn id="68" idx="2"/>
            <a:endCxn id="32" idx="7"/>
          </p:cNvCxnSpPr>
          <p:nvPr/>
        </p:nvCxnSpPr>
        <p:spPr bwMode="auto">
          <a:xfrm flipH="1">
            <a:off x="2474585" y="4267200"/>
            <a:ext cx="1162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69" idx="2"/>
            <a:endCxn id="33" idx="7"/>
          </p:cNvCxnSpPr>
          <p:nvPr/>
        </p:nvCxnSpPr>
        <p:spPr bwMode="auto">
          <a:xfrm flipH="1">
            <a:off x="4760585" y="4267200"/>
            <a:ext cx="922060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矩形 80"/>
          <p:cNvSpPr/>
          <p:nvPr/>
        </p:nvSpPr>
        <p:spPr bwMode="auto">
          <a:xfrm>
            <a:off x="8534400" y="3962400"/>
            <a:ext cx="609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82" name="直接箭头连接符 81"/>
          <p:cNvCxnSpPr>
            <a:stCxn id="81" idx="2"/>
            <a:endCxn id="34" idx="7"/>
          </p:cNvCxnSpPr>
          <p:nvPr/>
        </p:nvCxnSpPr>
        <p:spPr bwMode="auto">
          <a:xfrm flipH="1">
            <a:off x="7046585" y="4267200"/>
            <a:ext cx="1792615" cy="763915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8788958" cy="2671763"/>
          </a:xfrm>
        </p:spPr>
        <p:txBody>
          <a:bodyPr/>
          <a:lstStyle/>
          <a:p>
            <a:r>
              <a:rPr lang="en-US" altLang="zh-CN" sz="2000" dirty="0"/>
              <a:t>Optimization points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zh-CN" sz="1600" dirty="0">
                <a:solidFill>
                  <a:srgbClr val="616161"/>
                </a:solidFill>
              </a:rPr>
              <a:t>Input data is divided </a:t>
            </a:r>
            <a:r>
              <a:rPr lang="en-US" altLang="zh-CN" sz="1600" dirty="0" smtClean="0">
                <a:solidFill>
                  <a:srgbClr val="616161"/>
                </a:solidFill>
              </a:rPr>
              <a:t>to </a:t>
            </a:r>
            <a:r>
              <a:rPr lang="en-US" altLang="zh-CN" sz="1600" i="1" dirty="0">
                <a:solidFill>
                  <a:srgbClr val="616161"/>
                </a:solidFill>
              </a:rPr>
              <a:t>p</a:t>
            </a:r>
            <a:r>
              <a:rPr lang="en-US" altLang="zh-CN" sz="1600" dirty="0">
                <a:solidFill>
                  <a:srgbClr val="616161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virtual</a:t>
            </a:r>
            <a:r>
              <a:rPr lang="en-US" altLang="zh-CN" sz="1600" dirty="0">
                <a:solidFill>
                  <a:srgbClr val="616161"/>
                </a:solidFill>
              </a:rPr>
              <a:t> </a:t>
            </a:r>
            <a:r>
              <a:rPr lang="en-US" altLang="zh-CN" sz="1600" dirty="0" smtClean="0">
                <a:solidFill>
                  <a:srgbClr val="616161"/>
                </a:solidFill>
              </a:rPr>
              <a:t>fragments; which are further </a:t>
            </a:r>
            <a:r>
              <a:rPr lang="en-US" altLang="zh-CN" sz="1600" dirty="0">
                <a:solidFill>
                  <a:srgbClr val="616161"/>
                </a:solidFill>
              </a:rPr>
              <a:t>divided </a:t>
            </a:r>
            <a:r>
              <a:rPr lang="en-US" altLang="zh-CN" sz="1600" dirty="0" smtClean="0">
                <a:solidFill>
                  <a:srgbClr val="616161"/>
                </a:solidFill>
              </a:rPr>
              <a:t>to blocks </a:t>
            </a:r>
            <a:r>
              <a:rPr lang="en-US" altLang="zh-CN" sz="1600" dirty="0">
                <a:solidFill>
                  <a:srgbClr val="616161"/>
                </a:solidFill>
              </a:rPr>
              <a:t>of fixed length. 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zh-CN" sz="1600" b="1" dirty="0" smtClean="0">
                <a:solidFill>
                  <a:srgbClr val="FF0000"/>
                </a:solidFill>
              </a:rPr>
              <a:t>Fragment </a:t>
            </a:r>
            <a:r>
              <a:rPr lang="en-US" altLang="zh-CN" sz="1600" b="1" dirty="0">
                <a:solidFill>
                  <a:srgbClr val="FF0000"/>
                </a:solidFill>
              </a:rPr>
              <a:t>adjustment algorithm </a:t>
            </a:r>
            <a:r>
              <a:rPr lang="en-US" altLang="zh-CN" sz="1600" dirty="0" smtClean="0">
                <a:solidFill>
                  <a:srgbClr val="FF0000"/>
                </a:solidFill>
              </a:rPr>
              <a:t>: </a:t>
            </a:r>
            <a:r>
              <a:rPr lang="en-US" altLang="zh-CN" sz="1600" dirty="0" smtClean="0"/>
              <a:t>The missing information in the </a:t>
            </a:r>
            <a:r>
              <a:rPr lang="en-US" altLang="zh-CN" sz="1600" dirty="0"/>
              <a:t>last read </a:t>
            </a:r>
            <a:r>
              <a:rPr lang="en-US" altLang="zh-CN" sz="1600" dirty="0" smtClean="0"/>
              <a:t>in </a:t>
            </a:r>
            <a:r>
              <a:rPr lang="en-US" altLang="zh-CN" sz="1600" dirty="0"/>
              <a:t>each </a:t>
            </a:r>
            <a:r>
              <a:rPr lang="en-US" altLang="zh-CN" sz="1600" dirty="0" smtClean="0"/>
              <a:t>virtual fragment is </a:t>
            </a:r>
            <a:r>
              <a:rPr lang="en-US" altLang="zh-CN" sz="1600" dirty="0" err="1" smtClean="0"/>
              <a:t>prefetched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from the last data </a:t>
            </a:r>
            <a:r>
              <a:rPr lang="en-US" altLang="zh-CN" sz="1600" dirty="0"/>
              <a:t>block. 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>
                <a:solidFill>
                  <a:srgbClr val="616161"/>
                </a:solidFill>
              </a:rPr>
              <a:t>Data blocks in virtual fragment are read into memory one-by-one. For the first block of each virtual fragment, the information before the ‘&gt;’ are discarded. </a:t>
            </a:r>
            <a:endParaRPr lang="en-US" altLang="zh-CN" dirty="0" smtClean="0">
              <a:solidFill>
                <a:srgbClr val="616161"/>
              </a:solidFill>
            </a:endParaRPr>
          </a:p>
          <a:p>
            <a:r>
              <a:rPr lang="en-US" altLang="zh-CN" sz="2000" dirty="0" smtClean="0"/>
              <a:t>Benefits:</a:t>
            </a:r>
          </a:p>
          <a:p>
            <a:pPr lvl="1"/>
            <a:r>
              <a:rPr lang="en-US" altLang="zh-CN" sz="1800" dirty="0" smtClean="0"/>
              <a:t>Minimize the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memory usage </a:t>
            </a:r>
            <a:r>
              <a:rPr lang="en-US" altLang="zh-CN" sz="1800" dirty="0" smtClean="0"/>
              <a:t>by processing only part </a:t>
            </a:r>
            <a:r>
              <a:rPr lang="en-US" altLang="zh-CN" sz="1800" dirty="0"/>
              <a:t>of </a:t>
            </a:r>
            <a:r>
              <a:rPr lang="en-US" altLang="zh-CN" sz="1800" dirty="0" smtClean="0"/>
              <a:t>data in each round. </a:t>
            </a:r>
          </a:p>
          <a:p>
            <a:pPr lvl="1"/>
            <a:r>
              <a:rPr lang="en-US" altLang="zh-CN" sz="1800" dirty="0" smtClean="0"/>
              <a:t>Support different data size in Input Parallelization step.</a:t>
            </a:r>
          </a:p>
        </p:txBody>
      </p:sp>
    </p:spTree>
    <p:extLst>
      <p:ext uri="{BB962C8B-B14F-4D97-AF65-F5344CB8AC3E}">
        <p14:creationId xmlns:p14="http://schemas.microsoft.com/office/powerpoint/2010/main" val="342708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381000" y="228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zh-CN" sz="2400" dirty="0"/>
              <a:t>Optimization 1: Input Parallelization</a:t>
            </a:r>
            <a:endParaRPr lang="zh-CN" altLang="en-US" sz="24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03212" y="1219200"/>
            <a:ext cx="8691563" cy="2133600"/>
          </a:xfrm>
        </p:spPr>
        <p:txBody>
          <a:bodyPr/>
          <a:lstStyle/>
          <a:p>
            <a:r>
              <a:rPr lang="en-US" altLang="zh-CN" sz="2000" dirty="0"/>
              <a:t>Optimization points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altLang="zh-CN" sz="1600" b="1" dirty="0">
                <a:solidFill>
                  <a:srgbClr val="FF0000"/>
                </a:solidFill>
              </a:rPr>
              <a:t>Data buffering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technology</a:t>
            </a:r>
            <a:r>
              <a:rPr lang="en-US" altLang="zh-CN" sz="1600" dirty="0" smtClean="0"/>
              <a:t>: Overlapping communication time with IO time for boosting the </a:t>
            </a:r>
            <a:r>
              <a:rPr lang="en-US" altLang="zh-CN" sz="1600" dirty="0"/>
              <a:t>communication and IO </a:t>
            </a:r>
            <a:r>
              <a:rPr lang="en-US" altLang="zh-CN" sz="1600" dirty="0" smtClean="0"/>
              <a:t>performance. </a:t>
            </a:r>
            <a:endParaRPr lang="en-US" altLang="zh-CN" dirty="0" smtClean="0"/>
          </a:p>
          <a:p>
            <a:r>
              <a:rPr lang="en-US" altLang="zh-CN" sz="2000" dirty="0" smtClean="0"/>
              <a:t>Benefits of using data buffer:</a:t>
            </a:r>
          </a:p>
          <a:p>
            <a:pPr lvl="1"/>
            <a:r>
              <a:rPr lang="en-US" altLang="zh-CN" sz="1800" b="1" dirty="0" smtClean="0">
                <a:solidFill>
                  <a:srgbClr val="723AF0"/>
                </a:solidFill>
              </a:rPr>
              <a:t>Isolating</a:t>
            </a:r>
            <a:r>
              <a:rPr lang="en-US" altLang="zh-CN" sz="1800" dirty="0" smtClean="0"/>
              <a:t>  I/O and communication</a:t>
            </a:r>
          </a:p>
          <a:p>
            <a:pPr lvl="1"/>
            <a:r>
              <a:rPr lang="en-US" altLang="zh-CN" sz="1800" b="1" dirty="0">
                <a:solidFill>
                  <a:srgbClr val="723AF0"/>
                </a:solidFill>
              </a:rPr>
              <a:t>Tuning</a:t>
            </a:r>
            <a:r>
              <a:rPr lang="en-US" altLang="zh-CN" sz="1800" dirty="0"/>
              <a:t> I/O and </a:t>
            </a:r>
            <a:r>
              <a:rPr lang="en-US" altLang="zh-CN" sz="1800" dirty="0" smtClean="0"/>
              <a:t>communication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2065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Performance improvements on 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" y="2667000"/>
            <a:ext cx="91341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9225" y="1143000"/>
            <a:ext cx="891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/>
              <a:t>The </a:t>
            </a:r>
            <a:r>
              <a:rPr lang="en-US" altLang="zh-CN" sz="2000" b="1" dirty="0"/>
              <a:t>weak scaling </a:t>
            </a:r>
            <a:r>
              <a:rPr lang="en-US" altLang="zh-CN" sz="2000" b="1" dirty="0" smtClean="0"/>
              <a:t>test </a:t>
            </a:r>
            <a:r>
              <a:rPr lang="en-US" altLang="zh-CN" sz="2000" dirty="0" smtClean="0"/>
              <a:t>results of </a:t>
            </a:r>
            <a:r>
              <a:rPr lang="en-US" altLang="zh-CN" sz="2000" dirty="0"/>
              <a:t>input parallelization with </a:t>
            </a:r>
            <a:r>
              <a:rPr lang="en-US" altLang="zh-CN" sz="2000" b="1" dirty="0">
                <a:solidFill>
                  <a:srgbClr val="FF0000"/>
                </a:solidFill>
              </a:rPr>
              <a:t>FAA</a:t>
            </a:r>
            <a:r>
              <a:rPr lang="en-US" altLang="zh-CN" sz="2000" dirty="0"/>
              <a:t> on varying IO block size and number of cores. </a:t>
            </a:r>
          </a:p>
          <a:p>
            <a:pPr marL="342900" indent="-342900">
              <a:buFont typeface="Wingdings" pitchFamily="2" charset="2"/>
              <a:buChar char="n"/>
            </a:pPr>
            <a:r>
              <a:rPr lang="en-US" altLang="zh-CN" sz="2000" dirty="0" smtClean="0"/>
              <a:t>With </a:t>
            </a:r>
            <a:r>
              <a:rPr lang="en-US" altLang="zh-CN" sz="2000" dirty="0">
                <a:solidFill>
                  <a:srgbClr val="FF0000"/>
                </a:solidFill>
              </a:rPr>
              <a:t>16384</a:t>
            </a:r>
            <a:r>
              <a:rPr lang="en-US" altLang="zh-CN" sz="2000" dirty="0"/>
              <a:t> cores, </a:t>
            </a:r>
            <a:r>
              <a:rPr lang="en-US" altLang="zh-CN" sz="2000" b="1" dirty="0" smtClean="0"/>
              <a:t>16X </a:t>
            </a:r>
            <a:r>
              <a:rPr lang="en-US" altLang="zh-CN" sz="2000" b="1" dirty="0"/>
              <a:t>speedup </a:t>
            </a:r>
            <a:r>
              <a:rPr lang="en-US" altLang="zh-CN" sz="2000" dirty="0" smtClean="0"/>
              <a:t>has been achieved with </a:t>
            </a:r>
            <a:r>
              <a:rPr lang="en-US" altLang="zh-CN" sz="2000" dirty="0"/>
              <a:t>the above optimization </a:t>
            </a:r>
            <a:r>
              <a:rPr lang="en-US" altLang="zh-CN" sz="2000" dirty="0" smtClean="0"/>
              <a:t>on </a:t>
            </a:r>
            <a:r>
              <a:rPr lang="en-US" altLang="zh-CN" sz="2000" dirty="0"/>
              <a:t>input parallelization.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00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57" name="平行四边形 256"/>
          <p:cNvSpPr/>
          <p:nvPr/>
        </p:nvSpPr>
        <p:spPr bwMode="auto">
          <a:xfrm>
            <a:off x="1692275" y="4038600"/>
            <a:ext cx="2743200" cy="1733550"/>
          </a:xfrm>
          <a:prstGeom prst="parallelogram">
            <a:avLst>
              <a:gd name="adj" fmla="val 49883"/>
            </a:avLst>
          </a:prstGeom>
          <a:noFill/>
          <a:ln w="25400" cap="flat" cmpd="sng" algn="ctr">
            <a:solidFill>
              <a:srgbClr val="C00000">
                <a:alpha val="82000"/>
              </a:srgb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Optimization 2: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Kmer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graph construction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5" name="椭圆 234"/>
          <p:cNvSpPr/>
          <p:nvPr/>
        </p:nvSpPr>
        <p:spPr bwMode="auto">
          <a:xfrm>
            <a:off x="2346325" y="3833416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6" name="椭圆 235"/>
          <p:cNvSpPr/>
          <p:nvPr/>
        </p:nvSpPr>
        <p:spPr bwMode="auto">
          <a:xfrm>
            <a:off x="1508125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7" name="椭圆 236"/>
          <p:cNvSpPr/>
          <p:nvPr/>
        </p:nvSpPr>
        <p:spPr bwMode="auto">
          <a:xfrm>
            <a:off x="4127500" y="3881041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8" name="椭圆 237"/>
          <p:cNvSpPr/>
          <p:nvPr/>
        </p:nvSpPr>
        <p:spPr bwMode="auto">
          <a:xfrm>
            <a:off x="3219450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9" name="圆柱形 238"/>
          <p:cNvSpPr/>
          <p:nvPr/>
        </p:nvSpPr>
        <p:spPr bwMode="auto">
          <a:xfrm>
            <a:off x="2438400" y="4490641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0" name="下箭头 239"/>
          <p:cNvSpPr/>
          <p:nvPr/>
        </p:nvSpPr>
        <p:spPr bwMode="auto">
          <a:xfrm>
            <a:off x="2558256" y="4264819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1" name="圆柱形 240"/>
          <p:cNvSpPr/>
          <p:nvPr/>
        </p:nvSpPr>
        <p:spPr bwMode="auto">
          <a:xfrm>
            <a:off x="1592262" y="62198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2" name="下箭头 241"/>
          <p:cNvSpPr/>
          <p:nvPr/>
        </p:nvSpPr>
        <p:spPr bwMode="auto">
          <a:xfrm>
            <a:off x="1712118" y="59940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3" name="圆柱形 242"/>
          <p:cNvSpPr/>
          <p:nvPr/>
        </p:nvSpPr>
        <p:spPr bwMode="auto">
          <a:xfrm>
            <a:off x="4211637" y="45434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4" name="下箭头 243"/>
          <p:cNvSpPr/>
          <p:nvPr/>
        </p:nvSpPr>
        <p:spPr bwMode="auto">
          <a:xfrm>
            <a:off x="4331493" y="43176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5" name="圆柱形 244"/>
          <p:cNvSpPr/>
          <p:nvPr/>
        </p:nvSpPr>
        <p:spPr bwMode="auto">
          <a:xfrm>
            <a:off x="3303587" y="6219824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6" name="下箭头 245"/>
          <p:cNvSpPr/>
          <p:nvPr/>
        </p:nvSpPr>
        <p:spPr bwMode="auto">
          <a:xfrm>
            <a:off x="3423443" y="5994002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48" name="直接箭头连接符 247"/>
          <p:cNvCxnSpPr>
            <a:stCxn id="255" idx="2"/>
            <a:endCxn id="235" idx="2"/>
          </p:cNvCxnSpPr>
          <p:nvPr/>
        </p:nvCxnSpPr>
        <p:spPr bwMode="auto">
          <a:xfrm flipV="1">
            <a:off x="1827812" y="4052491"/>
            <a:ext cx="518513" cy="150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9" name="直接箭头连接符 248"/>
          <p:cNvCxnSpPr>
            <a:stCxn id="252" idx="2"/>
            <a:endCxn id="236" idx="2"/>
          </p:cNvCxnSpPr>
          <p:nvPr/>
        </p:nvCxnSpPr>
        <p:spPr bwMode="auto">
          <a:xfrm>
            <a:off x="1177808" y="5772150"/>
            <a:ext cx="330317" cy="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0" name="直接箭头连接符 249"/>
          <p:cNvCxnSpPr>
            <a:stCxn id="256" idx="5"/>
            <a:endCxn id="237" idx="6"/>
          </p:cNvCxnSpPr>
          <p:nvPr/>
        </p:nvCxnSpPr>
        <p:spPr bwMode="auto">
          <a:xfrm flipH="1">
            <a:off x="4676775" y="4080208"/>
            <a:ext cx="444449" cy="1990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1" name="直接箭头连接符 250"/>
          <p:cNvCxnSpPr>
            <a:stCxn id="254" idx="5"/>
            <a:endCxn id="238" idx="6"/>
          </p:cNvCxnSpPr>
          <p:nvPr/>
        </p:nvCxnSpPr>
        <p:spPr bwMode="auto">
          <a:xfrm flipH="1">
            <a:off x="3768725" y="5759474"/>
            <a:ext cx="542179" cy="1267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2" name="平行四边形 251"/>
          <p:cNvSpPr/>
          <p:nvPr/>
        </p:nvSpPr>
        <p:spPr bwMode="auto">
          <a:xfrm>
            <a:off x="671534" y="5587539"/>
            <a:ext cx="552427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4" name="平行四边形 253"/>
          <p:cNvSpPr/>
          <p:nvPr/>
        </p:nvSpPr>
        <p:spPr bwMode="auto">
          <a:xfrm>
            <a:off x="4264751" y="5574863"/>
            <a:ext cx="643063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Calibri" pitchFamily="34" charset="0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7" name="平行四边形 276"/>
          <p:cNvSpPr/>
          <p:nvPr/>
        </p:nvSpPr>
        <p:spPr bwMode="auto">
          <a:xfrm>
            <a:off x="1265236" y="3882897"/>
            <a:ext cx="618331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78" name="直接箭头连接符 277"/>
          <p:cNvCxnSpPr>
            <a:stCxn id="277" idx="2"/>
            <a:endCxn id="235" idx="2"/>
          </p:cNvCxnSpPr>
          <p:nvPr/>
        </p:nvCxnSpPr>
        <p:spPr bwMode="auto">
          <a:xfrm flipV="1">
            <a:off x="1837414" y="4052491"/>
            <a:ext cx="508911" cy="150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1" name="平行四边形 280"/>
          <p:cNvSpPr/>
          <p:nvPr/>
        </p:nvSpPr>
        <p:spPr bwMode="auto">
          <a:xfrm>
            <a:off x="5092700" y="3895597"/>
            <a:ext cx="652788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82" name="直接箭头连接符 281"/>
          <p:cNvCxnSpPr>
            <a:stCxn id="281" idx="5"/>
            <a:endCxn id="237" idx="6"/>
          </p:cNvCxnSpPr>
          <p:nvPr/>
        </p:nvCxnSpPr>
        <p:spPr bwMode="auto">
          <a:xfrm flipH="1">
            <a:off x="4676775" y="4080208"/>
            <a:ext cx="462078" cy="1990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6" name="平行四边形 255"/>
          <p:cNvSpPr/>
          <p:nvPr/>
        </p:nvSpPr>
        <p:spPr bwMode="auto">
          <a:xfrm>
            <a:off x="5075071" y="3895597"/>
            <a:ext cx="652788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5" name="平行四边形 254"/>
          <p:cNvSpPr/>
          <p:nvPr/>
        </p:nvSpPr>
        <p:spPr bwMode="auto">
          <a:xfrm>
            <a:off x="1255634" y="3882897"/>
            <a:ext cx="618331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401062"/>
            <a:ext cx="3122520" cy="26187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44167" y="5879068"/>
            <a:ext cx="18478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2D torus Network</a:t>
            </a:r>
            <a:endParaRPr lang="zh-CN" altLang="en-US" dirty="0"/>
          </a:p>
        </p:txBody>
      </p: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689838" y="1219200"/>
            <a:ext cx="8015266" cy="26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dirty="0"/>
              <a:t>In SWAP-Assembler</a:t>
            </a:r>
          </a:p>
          <a:p>
            <a:pPr lvl="1"/>
            <a:r>
              <a:rPr lang="en-US" altLang="zh-CN" dirty="0" smtClean="0"/>
              <a:t>Data used for graph construction (communication) has fixed size regardless of the No. of used cores</a:t>
            </a:r>
            <a:endParaRPr lang="en-US" altLang="zh-CN" dirty="0"/>
          </a:p>
          <a:p>
            <a:pPr lvl="1"/>
            <a:r>
              <a:rPr lang="en-US" altLang="zh-CN" dirty="0"/>
              <a:t>The </a:t>
            </a:r>
            <a:r>
              <a:rPr lang="en-US" altLang="zh-CN" dirty="0" smtClean="0"/>
              <a:t>message </a:t>
            </a:r>
            <a:r>
              <a:rPr lang="en-US" altLang="zh-CN" dirty="0"/>
              <a:t>size </a:t>
            </a:r>
            <a:r>
              <a:rPr lang="en-US" altLang="zh-CN" dirty="0" smtClean="0"/>
              <a:t>is cut by half when increasing </a:t>
            </a:r>
            <a:r>
              <a:rPr lang="en-US" altLang="zh-CN" dirty="0"/>
              <a:t>the number of processes</a:t>
            </a:r>
            <a:r>
              <a:rPr lang="en-US" altLang="zh-CN" dirty="0" smtClean="0"/>
              <a:t>.</a:t>
            </a:r>
            <a:r>
              <a:rPr lang="en-US" altLang="zh-CN" sz="2000" dirty="0" smtClean="0"/>
              <a:t> </a:t>
            </a:r>
            <a:endParaRPr lang="zh-CN" altLang="en-US" sz="2000" dirty="0" smtClean="0"/>
          </a:p>
          <a:p>
            <a:r>
              <a:rPr lang="en-US" altLang="zh-CN" sz="2000" dirty="0" smtClean="0"/>
              <a:t>Experience from other works</a:t>
            </a:r>
          </a:p>
          <a:p>
            <a:pPr lvl="1"/>
            <a:r>
              <a:rPr lang="en-US" altLang="zh-CN" dirty="0" smtClean="0"/>
              <a:t>In Dong </a:t>
            </a:r>
            <a:r>
              <a:rPr lang="en-US" altLang="zh-CN" dirty="0"/>
              <a:t>Chen’s work in SC 2012, the bandwidth between one node to any other node in all-to-all communication is constant</a:t>
            </a:r>
            <a:r>
              <a:rPr lang="en-US" altLang="zh-CN" dirty="0" smtClean="0"/>
              <a:t>. Aggregated network bisection bandwidth increases proportionally with the number of cores.  </a:t>
            </a:r>
          </a:p>
        </p:txBody>
      </p:sp>
      <p:sp>
        <p:nvSpPr>
          <p:cNvPr id="36" name="平行四边形 35"/>
          <p:cNvSpPr/>
          <p:nvPr/>
        </p:nvSpPr>
        <p:spPr bwMode="auto">
          <a:xfrm>
            <a:off x="732164" y="3882897"/>
            <a:ext cx="618331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平行四边形 36"/>
          <p:cNvSpPr/>
          <p:nvPr/>
        </p:nvSpPr>
        <p:spPr bwMode="auto">
          <a:xfrm>
            <a:off x="5651732" y="3882897"/>
            <a:ext cx="652788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Calibri" pitchFamily="34" charset="0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2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2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36" grpId="0" animBg="1"/>
      <p:bldP spid="238" grpId="0" animBg="1"/>
      <p:bldP spid="240" grpId="0" animBg="1"/>
      <p:bldP spid="241" grpId="0" animBg="1"/>
      <p:bldP spid="242" grpId="0" animBg="1"/>
      <p:bldP spid="242" grpId="1" animBg="1"/>
      <p:bldP spid="244" grpId="0" animBg="1"/>
      <p:bldP spid="245" grpId="0" animBg="1"/>
      <p:bldP spid="246" grpId="0" animBg="1"/>
      <p:bldP spid="246" grpId="1" animBg="1"/>
      <p:bldP spid="252" grpId="0" animBg="1"/>
      <p:bldP spid="254" grpId="0" animBg="1"/>
      <p:bldP spid="277" grpId="0" animBg="1"/>
      <p:bldP spid="277" grpId="1" animBg="1"/>
      <p:bldP spid="281" grpId="0" animBg="1"/>
      <p:bldP spid="281" grpId="1" animBg="1"/>
      <p:bldP spid="256" grpId="0" animBg="1"/>
      <p:bldP spid="25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57" name="平行四边形 256"/>
          <p:cNvSpPr/>
          <p:nvPr/>
        </p:nvSpPr>
        <p:spPr bwMode="auto">
          <a:xfrm>
            <a:off x="1692275" y="4038600"/>
            <a:ext cx="2743200" cy="1733550"/>
          </a:xfrm>
          <a:prstGeom prst="parallelogram">
            <a:avLst>
              <a:gd name="adj" fmla="val 49883"/>
            </a:avLst>
          </a:prstGeom>
          <a:noFill/>
          <a:ln w="25400" cap="flat" cmpd="sng" algn="ctr">
            <a:solidFill>
              <a:srgbClr val="C00000">
                <a:alpha val="82000"/>
              </a:srgb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Optimization 2: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Kmer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graph construction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35" name="椭圆 234"/>
          <p:cNvSpPr/>
          <p:nvPr/>
        </p:nvSpPr>
        <p:spPr bwMode="auto">
          <a:xfrm>
            <a:off x="2346325" y="3833416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6" name="椭圆 235"/>
          <p:cNvSpPr/>
          <p:nvPr/>
        </p:nvSpPr>
        <p:spPr bwMode="auto">
          <a:xfrm>
            <a:off x="1508125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7" name="椭圆 236"/>
          <p:cNvSpPr/>
          <p:nvPr/>
        </p:nvSpPr>
        <p:spPr bwMode="auto">
          <a:xfrm>
            <a:off x="4127500" y="3881041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8" name="椭圆 237"/>
          <p:cNvSpPr/>
          <p:nvPr/>
        </p:nvSpPr>
        <p:spPr bwMode="auto">
          <a:xfrm>
            <a:off x="3219450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9" name="圆柱形 238"/>
          <p:cNvSpPr/>
          <p:nvPr/>
        </p:nvSpPr>
        <p:spPr bwMode="auto">
          <a:xfrm>
            <a:off x="2438400" y="4490641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0" name="下箭头 239"/>
          <p:cNvSpPr/>
          <p:nvPr/>
        </p:nvSpPr>
        <p:spPr bwMode="auto">
          <a:xfrm>
            <a:off x="2558256" y="4264819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1" name="圆柱形 240"/>
          <p:cNvSpPr/>
          <p:nvPr/>
        </p:nvSpPr>
        <p:spPr bwMode="auto">
          <a:xfrm>
            <a:off x="1592262" y="62198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2" name="下箭头 241"/>
          <p:cNvSpPr/>
          <p:nvPr/>
        </p:nvSpPr>
        <p:spPr bwMode="auto">
          <a:xfrm>
            <a:off x="1712118" y="59940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3" name="圆柱形 242"/>
          <p:cNvSpPr/>
          <p:nvPr/>
        </p:nvSpPr>
        <p:spPr bwMode="auto">
          <a:xfrm>
            <a:off x="4211637" y="45434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4" name="下箭头 243"/>
          <p:cNvSpPr/>
          <p:nvPr/>
        </p:nvSpPr>
        <p:spPr bwMode="auto">
          <a:xfrm>
            <a:off x="4331493" y="43176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5" name="圆柱形 244"/>
          <p:cNvSpPr/>
          <p:nvPr/>
        </p:nvSpPr>
        <p:spPr bwMode="auto">
          <a:xfrm>
            <a:off x="3303587" y="6219824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6" name="下箭头 245"/>
          <p:cNvSpPr/>
          <p:nvPr/>
        </p:nvSpPr>
        <p:spPr bwMode="auto">
          <a:xfrm>
            <a:off x="3423443" y="5994002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48" name="直接箭头连接符 247"/>
          <p:cNvCxnSpPr>
            <a:stCxn id="255" idx="2"/>
            <a:endCxn id="235" idx="2"/>
          </p:cNvCxnSpPr>
          <p:nvPr/>
        </p:nvCxnSpPr>
        <p:spPr bwMode="auto">
          <a:xfrm flipV="1">
            <a:off x="1837414" y="4052491"/>
            <a:ext cx="508911" cy="13161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9" name="直接箭头连接符 248"/>
          <p:cNvCxnSpPr>
            <a:stCxn id="252" idx="2"/>
            <a:endCxn id="236" idx="2"/>
          </p:cNvCxnSpPr>
          <p:nvPr/>
        </p:nvCxnSpPr>
        <p:spPr bwMode="auto">
          <a:xfrm>
            <a:off x="1177808" y="5772150"/>
            <a:ext cx="330317" cy="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0" name="直接箭头连接符 249"/>
          <p:cNvCxnSpPr>
            <a:stCxn id="256" idx="5"/>
            <a:endCxn id="237" idx="6"/>
          </p:cNvCxnSpPr>
          <p:nvPr/>
        </p:nvCxnSpPr>
        <p:spPr bwMode="auto">
          <a:xfrm flipH="1">
            <a:off x="4676775" y="4100116"/>
            <a:ext cx="462078" cy="0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1" name="直接箭头连接符 250"/>
          <p:cNvCxnSpPr>
            <a:stCxn id="254" idx="5"/>
            <a:endCxn id="238" idx="6"/>
          </p:cNvCxnSpPr>
          <p:nvPr/>
        </p:nvCxnSpPr>
        <p:spPr bwMode="auto">
          <a:xfrm flipH="1">
            <a:off x="3768725" y="5759474"/>
            <a:ext cx="542179" cy="12676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2" name="平行四边形 251"/>
          <p:cNvSpPr/>
          <p:nvPr/>
        </p:nvSpPr>
        <p:spPr bwMode="auto">
          <a:xfrm>
            <a:off x="381000" y="5587539"/>
            <a:ext cx="842961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A1A0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4" name="平行四边形 253"/>
          <p:cNvSpPr/>
          <p:nvPr/>
        </p:nvSpPr>
        <p:spPr bwMode="auto">
          <a:xfrm>
            <a:off x="4264751" y="5574863"/>
            <a:ext cx="779673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B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0B1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7" name="平行四边形 276"/>
          <p:cNvSpPr/>
          <p:nvPr/>
        </p:nvSpPr>
        <p:spPr bwMode="auto">
          <a:xfrm>
            <a:off x="1265236" y="3882897"/>
            <a:ext cx="618331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78" name="直接箭头连接符 277"/>
          <p:cNvCxnSpPr>
            <a:stCxn id="277" idx="2"/>
            <a:endCxn id="235" idx="2"/>
          </p:cNvCxnSpPr>
          <p:nvPr/>
        </p:nvCxnSpPr>
        <p:spPr bwMode="auto">
          <a:xfrm flipV="1">
            <a:off x="1837414" y="4052491"/>
            <a:ext cx="508911" cy="15017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1" name="平行四边形 280"/>
          <p:cNvSpPr/>
          <p:nvPr/>
        </p:nvSpPr>
        <p:spPr bwMode="auto">
          <a:xfrm>
            <a:off x="5092700" y="3895597"/>
            <a:ext cx="652788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82" name="直接箭头连接符 281"/>
          <p:cNvCxnSpPr>
            <a:stCxn id="281" idx="5"/>
            <a:endCxn id="237" idx="6"/>
          </p:cNvCxnSpPr>
          <p:nvPr/>
        </p:nvCxnSpPr>
        <p:spPr bwMode="auto">
          <a:xfrm flipH="1">
            <a:off x="4676775" y="4080208"/>
            <a:ext cx="462078" cy="19908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6" name="平行四边形 255"/>
          <p:cNvSpPr/>
          <p:nvPr/>
        </p:nvSpPr>
        <p:spPr bwMode="auto">
          <a:xfrm>
            <a:off x="5092700" y="3915505"/>
            <a:ext cx="975376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C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0C1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5" name="平行四边形 254"/>
          <p:cNvSpPr/>
          <p:nvPr/>
        </p:nvSpPr>
        <p:spPr bwMode="auto">
          <a:xfrm>
            <a:off x="1050128" y="3881041"/>
            <a:ext cx="833439" cy="369222"/>
          </a:xfrm>
          <a:prstGeom prst="parallelogra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Calibri" pitchFamily="34" charset="0"/>
              </a:rPr>
              <a:t>D1D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14" y="3387647"/>
            <a:ext cx="3122520" cy="26187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44167" y="5879068"/>
            <a:ext cx="18478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2D torus Network</a:t>
            </a:r>
            <a:endParaRPr lang="zh-CN" altLang="en-US" dirty="0"/>
          </a:p>
        </p:txBody>
      </p: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609600" y="1219200"/>
            <a:ext cx="8422224" cy="254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dirty="0" smtClean="0"/>
              <a:t>Optimization points </a:t>
            </a:r>
          </a:p>
          <a:p>
            <a:pPr lvl="1"/>
            <a:r>
              <a:rPr lang="en-US" altLang="zh-CN" sz="1800" dirty="0"/>
              <a:t>keep the message size constant </a:t>
            </a:r>
            <a:r>
              <a:rPr lang="en-US" altLang="zh-CN" sz="1800" dirty="0" smtClean="0"/>
              <a:t>by proportionally </a:t>
            </a:r>
            <a:r>
              <a:rPr lang="en-US" altLang="zh-CN" sz="1800" dirty="0"/>
              <a:t>increasing the number of data pieces with the number of used </a:t>
            </a:r>
            <a:r>
              <a:rPr lang="en-US" altLang="zh-CN" sz="1800" dirty="0" smtClean="0"/>
              <a:t>cores.</a:t>
            </a:r>
            <a:endParaRPr lang="en-US" altLang="zh-CN" sz="1800" dirty="0"/>
          </a:p>
          <a:p>
            <a:pPr lvl="1"/>
            <a:r>
              <a:rPr lang="en-US" altLang="zh-CN" sz="1800" dirty="0"/>
              <a:t>Improve the communication efficiency by tuning </a:t>
            </a:r>
            <a:r>
              <a:rPr lang="en-US" altLang="zh-CN" sz="1800" dirty="0" smtClean="0"/>
              <a:t>the message size. </a:t>
            </a:r>
          </a:p>
          <a:p>
            <a:r>
              <a:rPr lang="en-US" altLang="zh-CN" sz="2000" dirty="0" smtClean="0"/>
              <a:t>Benefits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High communication efficiency</a:t>
            </a:r>
          </a:p>
          <a:p>
            <a:pPr lvl="1"/>
            <a:r>
              <a:rPr lang="en-US" altLang="zh-CN" sz="1800" dirty="0" smtClean="0"/>
              <a:t>No harm on performance with some general cluster without high performance </a:t>
            </a:r>
            <a:r>
              <a:rPr lang="en-US" altLang="zh-CN" sz="1800" dirty="0" err="1" smtClean="0"/>
              <a:t>network,as</a:t>
            </a:r>
            <a:r>
              <a:rPr lang="en-US" altLang="zh-CN" sz="1800" dirty="0" smtClean="0"/>
              <a:t> the total data size communicated over the network doesn't change.</a:t>
            </a:r>
          </a:p>
        </p:txBody>
      </p:sp>
    </p:spTree>
    <p:extLst>
      <p:ext uri="{BB962C8B-B14F-4D97-AF65-F5344CB8AC3E}">
        <p14:creationId xmlns:p14="http://schemas.microsoft.com/office/powerpoint/2010/main" val="38169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36" grpId="0" animBg="1"/>
      <p:bldP spid="238" grpId="0" animBg="1"/>
      <p:bldP spid="240" grpId="0" animBg="1"/>
      <p:bldP spid="241" grpId="0" animBg="1"/>
      <p:bldP spid="242" grpId="0" animBg="1"/>
      <p:bldP spid="242" grpId="1" animBg="1"/>
      <p:bldP spid="244" grpId="0" animBg="1"/>
      <p:bldP spid="245" grpId="0" animBg="1"/>
      <p:bldP spid="246" grpId="0" animBg="1"/>
      <p:bldP spid="246" grpId="1" animBg="1"/>
      <p:bldP spid="252" grpId="0" animBg="1"/>
      <p:bldP spid="254" grpId="0" animBg="1"/>
      <p:bldP spid="277" grpId="0" animBg="1"/>
      <p:bldP spid="281" grpId="0" animBg="1"/>
      <p:bldP spid="256" grpId="0" animBg="1"/>
      <p:bldP spid="2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Improvements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graph construction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606" y="1143000"/>
            <a:ext cx="8229600" cy="16764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The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weak scaling test </a:t>
            </a:r>
            <a:r>
              <a:rPr lang="en-US" altLang="zh-CN" dirty="0" smtClean="0">
                <a:latin typeface="Times New Roman" pitchFamily="18" charset="0"/>
              </a:rPr>
              <a:t>results for three </a:t>
            </a:r>
            <a:r>
              <a:rPr lang="en-US" altLang="zh-CN" dirty="0">
                <a:latin typeface="Times New Roman" pitchFamily="18" charset="0"/>
              </a:rPr>
              <a:t>phases of </a:t>
            </a:r>
            <a:r>
              <a:rPr lang="en-US" altLang="zh-CN" dirty="0" err="1">
                <a:latin typeface="Times New Roman" pitchFamily="18" charset="0"/>
              </a:rPr>
              <a:t>kmer</a:t>
            </a:r>
            <a:r>
              <a:rPr lang="en-US" altLang="zh-CN" dirty="0">
                <a:latin typeface="Times New Roman" pitchFamily="18" charset="0"/>
              </a:rPr>
              <a:t> graph construction step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before and after </a:t>
            </a:r>
            <a:r>
              <a:rPr lang="en-US" altLang="zh-CN" dirty="0" smtClean="0">
                <a:latin typeface="Times New Roman" pitchFamily="18" charset="0"/>
              </a:rPr>
              <a:t>optimization are presented below;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4T genetic data is used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</a:p>
          <a:p>
            <a:r>
              <a:rPr lang="en-US" altLang="zh-CN" dirty="0" smtClean="0">
                <a:latin typeface="Times New Roman" pitchFamily="18" charset="0"/>
              </a:rPr>
              <a:t>The running time on reads generation decreases steadily with increasing number of cores. Communication </a:t>
            </a:r>
            <a:r>
              <a:rPr lang="en-US" altLang="zh-CN" dirty="0">
                <a:latin typeface="Times New Roman" pitchFamily="18" charset="0"/>
              </a:rPr>
              <a:t>efficiency degradation </a:t>
            </a:r>
            <a:r>
              <a:rPr lang="en-US" altLang="zh-CN" dirty="0" smtClean="0">
                <a:latin typeface="Times New Roman" pitchFamily="18" charset="0"/>
              </a:rPr>
              <a:t>has </a:t>
            </a:r>
            <a:r>
              <a:rPr lang="en-US" altLang="zh-CN" dirty="0">
                <a:latin typeface="Times New Roman" pitchFamily="18" charset="0"/>
              </a:rPr>
              <a:t>been </a:t>
            </a:r>
            <a:r>
              <a:rPr lang="en-US" altLang="zh-CN" dirty="0" smtClean="0">
                <a:latin typeface="Times New Roman" pitchFamily="18" charset="0"/>
              </a:rPr>
              <a:t>resolved in distribution step.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With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16K cores, 64X speedup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is achieved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compared with our original version.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3" y="2667000"/>
            <a:ext cx="7924800" cy="410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7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Optimization 3: Graph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simplification (edge merging)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800600" cy="4724399"/>
          </a:xfrm>
        </p:spPr>
        <p:txBody>
          <a:bodyPr/>
          <a:lstStyle/>
          <a:p>
            <a:r>
              <a:rPr lang="en-US" altLang="zh-CN" sz="2400" dirty="0"/>
              <a:t>Optimization </a:t>
            </a:r>
            <a:r>
              <a:rPr lang="en-US" altLang="zh-CN" sz="2400" dirty="0" smtClean="0"/>
              <a:t>points</a:t>
            </a:r>
            <a:endParaRPr lang="en-US" altLang="zh-CN" sz="2400" dirty="0"/>
          </a:p>
          <a:p>
            <a:pPr lvl="1"/>
            <a:r>
              <a:rPr lang="en-US" altLang="zh-CN" sz="1800" dirty="0" smtClean="0"/>
              <a:t>Reduce the no. of loops used for sending &amp; Receiving messages to/from all its neighbors</a:t>
            </a:r>
          </a:p>
          <a:p>
            <a:pPr lvl="1"/>
            <a:endParaRPr lang="en-US" altLang="zh-CN" sz="2400" dirty="0"/>
          </a:p>
          <a:p>
            <a:r>
              <a:rPr lang="en-US" altLang="zh-CN" sz="2400" dirty="0" smtClean="0"/>
              <a:t>Benefits</a:t>
            </a:r>
          </a:p>
          <a:p>
            <a:pPr lvl="1"/>
            <a:r>
              <a:rPr lang="en-US" altLang="zh-CN" sz="1800" dirty="0"/>
              <a:t>Minimize </a:t>
            </a:r>
            <a:r>
              <a:rPr lang="en-US" altLang="zh-CN" sz="1800" dirty="0" smtClean="0"/>
              <a:t>waiting </a:t>
            </a:r>
            <a:r>
              <a:rPr lang="en-US" altLang="zh-CN" sz="1800" dirty="0" smtClean="0">
                <a:solidFill>
                  <a:srgbClr val="FF0000"/>
                </a:solidFill>
              </a:rPr>
              <a:t>time </a:t>
            </a:r>
            <a:r>
              <a:rPr lang="en-US" altLang="zh-CN" sz="1800" dirty="0">
                <a:solidFill>
                  <a:srgbClr val="FF0000"/>
                </a:solidFill>
              </a:rPr>
              <a:t>in SWAP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protocol </a:t>
            </a:r>
            <a:r>
              <a:rPr lang="en-US" altLang="zh-CN" sz="1800" dirty="0"/>
              <a:t>on edge merging.</a:t>
            </a:r>
          </a:p>
          <a:p>
            <a:pPr lvl="1"/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5" name="椭圆 24"/>
          <p:cNvSpPr/>
          <p:nvPr/>
        </p:nvSpPr>
        <p:spPr>
          <a:xfrm>
            <a:off x="7020272" y="193211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8100392" y="2796208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796136" y="2810508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5" idx="6"/>
            <a:endCxn id="26" idx="1"/>
          </p:cNvCxnSpPr>
          <p:nvPr/>
        </p:nvCxnSpPr>
        <p:spPr>
          <a:xfrm>
            <a:off x="7380312" y="2184140"/>
            <a:ext cx="772807" cy="685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2"/>
            <a:endCxn id="27" idx="7"/>
          </p:cNvCxnSpPr>
          <p:nvPr/>
        </p:nvCxnSpPr>
        <p:spPr>
          <a:xfrm flipH="1">
            <a:off x="6103449" y="2184140"/>
            <a:ext cx="916823" cy="70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992652" y="373231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7" idx="5"/>
            <a:endCxn id="30" idx="1"/>
          </p:cNvCxnSpPr>
          <p:nvPr/>
        </p:nvCxnSpPr>
        <p:spPr>
          <a:xfrm>
            <a:off x="6103449" y="3240747"/>
            <a:ext cx="941930" cy="565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3"/>
            <a:endCxn id="30" idx="7"/>
          </p:cNvCxnSpPr>
          <p:nvPr/>
        </p:nvCxnSpPr>
        <p:spPr>
          <a:xfrm flipH="1">
            <a:off x="7299965" y="3226447"/>
            <a:ext cx="853154" cy="579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750880" y="473672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8124192" y="473672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0" idx="5"/>
            <a:endCxn id="34" idx="1"/>
          </p:cNvCxnSpPr>
          <p:nvPr/>
        </p:nvCxnSpPr>
        <p:spPr>
          <a:xfrm>
            <a:off x="7299965" y="4162551"/>
            <a:ext cx="876954" cy="64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0" idx="3"/>
            <a:endCxn id="33" idx="7"/>
          </p:cNvCxnSpPr>
          <p:nvPr/>
        </p:nvCxnSpPr>
        <p:spPr>
          <a:xfrm flipH="1">
            <a:off x="6058193" y="4162551"/>
            <a:ext cx="987186" cy="64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176919" y="4363818"/>
            <a:ext cx="864096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7547520" y="2413192"/>
            <a:ext cx="794922" cy="24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6058193" y="2441104"/>
            <a:ext cx="765345" cy="237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7524328" y="3444280"/>
            <a:ext cx="1296144" cy="36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 reply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5668262" y="3431704"/>
            <a:ext cx="1189738" cy="36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 reply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7348730" y="4363819"/>
            <a:ext cx="804670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otify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5405690" y="4363819"/>
            <a:ext cx="804670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otify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6230712" y="4363818"/>
            <a:ext cx="864096" cy="295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322963" y="1644080"/>
            <a:ext cx="0" cy="468052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49789" y="151614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 Line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5678269"/>
            <a:ext cx="27936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Communication protocol in </a:t>
            </a:r>
          </a:p>
          <a:p>
            <a:r>
              <a:rPr lang="en-US" altLang="zh-CN" dirty="0" smtClean="0"/>
              <a:t>SWAP on Edge merging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5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Optimization 3: Graph simplification (edge merging)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20272" y="193211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100392" y="2796208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96136" y="2810508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6"/>
            <a:endCxn id="5" idx="1"/>
          </p:cNvCxnSpPr>
          <p:nvPr/>
        </p:nvCxnSpPr>
        <p:spPr>
          <a:xfrm>
            <a:off x="7380312" y="2184140"/>
            <a:ext cx="772807" cy="685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6" idx="7"/>
          </p:cNvCxnSpPr>
          <p:nvPr/>
        </p:nvCxnSpPr>
        <p:spPr>
          <a:xfrm flipH="1">
            <a:off x="6103449" y="2184140"/>
            <a:ext cx="916823" cy="70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6992652" y="373231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5"/>
            <a:endCxn id="12" idx="1"/>
          </p:cNvCxnSpPr>
          <p:nvPr/>
        </p:nvCxnSpPr>
        <p:spPr>
          <a:xfrm>
            <a:off x="6103449" y="3240747"/>
            <a:ext cx="941930" cy="565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12" idx="7"/>
          </p:cNvCxnSpPr>
          <p:nvPr/>
        </p:nvCxnSpPr>
        <p:spPr>
          <a:xfrm flipH="1">
            <a:off x="7299965" y="3226447"/>
            <a:ext cx="853154" cy="579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750880" y="473672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124192" y="4736722"/>
            <a:ext cx="3600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2" idx="5"/>
            <a:endCxn id="22" idx="1"/>
          </p:cNvCxnSpPr>
          <p:nvPr/>
        </p:nvCxnSpPr>
        <p:spPr>
          <a:xfrm>
            <a:off x="7299965" y="4162551"/>
            <a:ext cx="876954" cy="64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21" idx="7"/>
          </p:cNvCxnSpPr>
          <p:nvPr/>
        </p:nvCxnSpPr>
        <p:spPr>
          <a:xfrm flipH="1">
            <a:off x="6058193" y="4162551"/>
            <a:ext cx="987186" cy="64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176919" y="4363818"/>
            <a:ext cx="864096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547520" y="2413192"/>
            <a:ext cx="794922" cy="24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058193" y="2441104"/>
            <a:ext cx="765345" cy="237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524328" y="3444280"/>
            <a:ext cx="1296144" cy="36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 reply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668262" y="3431704"/>
            <a:ext cx="1189738" cy="36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 reply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348730" y="4363819"/>
            <a:ext cx="804670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otify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405690" y="4363819"/>
            <a:ext cx="804670" cy="287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otify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322963" y="1644080"/>
            <a:ext cx="0" cy="468052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49789" y="151614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 Line</a:t>
            </a:r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426244" y="1432672"/>
            <a:ext cx="4114800" cy="97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394792" y="3717032"/>
            <a:ext cx="4465239" cy="30931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500" dirty="0" err="1" smtClean="0">
                <a:solidFill>
                  <a:srgbClr val="FF0000"/>
                </a:solidFill>
              </a:rPr>
              <a:t>RecvProc</a:t>
            </a:r>
            <a:r>
              <a:rPr lang="en-US" altLang="zh-CN" sz="1500" dirty="0" smtClean="0">
                <a:solidFill>
                  <a:srgbClr val="FF0000"/>
                </a:solidFill>
              </a:rPr>
              <a:t> Routine (Service Routine)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While(1)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      Post </a:t>
            </a:r>
            <a:r>
              <a:rPr lang="en-US" altLang="zh-CN" sz="1500" dirty="0" err="1">
                <a:solidFill>
                  <a:schemeClr val="tx1"/>
                </a:solidFill>
              </a:rPr>
              <a:t>MPI_Testall</a:t>
            </a:r>
            <a:r>
              <a:rPr lang="en-US" altLang="zh-CN" sz="1500" dirty="0">
                <a:solidFill>
                  <a:schemeClr val="tx1"/>
                </a:solidFill>
              </a:rPr>
              <a:t>(2, </a:t>
            </a:r>
            <a:r>
              <a:rPr lang="en-US" altLang="zh-CN" sz="1500" dirty="0" err="1">
                <a:solidFill>
                  <a:schemeClr val="tx1"/>
                </a:solidFill>
              </a:rPr>
              <a:t>compReq</a:t>
            </a:r>
            <a:r>
              <a:rPr lang="en-US" altLang="zh-CN" sz="1500" dirty="0">
                <a:solidFill>
                  <a:schemeClr val="tx1"/>
                </a:solidFill>
              </a:rPr>
              <a:t>, &amp;flag</a:t>
            </a:r>
            <a:r>
              <a:rPr lang="en-US" altLang="zh-CN" sz="1500" dirty="0" smtClean="0">
                <a:solidFill>
                  <a:schemeClr val="tx1"/>
                </a:solidFill>
              </a:rPr>
              <a:t>) </a:t>
            </a:r>
            <a:endParaRPr lang="en-US" altLang="zh-CN" sz="1500" dirty="0">
              <a:solidFill>
                <a:schemeClr val="tx1"/>
              </a:solidFill>
            </a:endParaRPr>
          </a:p>
          <a:p>
            <a:r>
              <a:rPr lang="en-US" altLang="zh-CN" sz="1500" dirty="0">
                <a:solidFill>
                  <a:schemeClr val="tx1"/>
                </a:solidFill>
              </a:rPr>
              <a:t>      if(flag)     break;</a:t>
            </a:r>
          </a:p>
          <a:p>
            <a:endParaRPr lang="en-US" altLang="zh-CN" sz="1500" dirty="0">
              <a:solidFill>
                <a:schemeClr val="tx1"/>
              </a:solidFill>
            </a:endParaRPr>
          </a:p>
          <a:p>
            <a:r>
              <a:rPr lang="en-US" altLang="zh-CN" sz="1500" dirty="0">
                <a:solidFill>
                  <a:schemeClr val="tx1"/>
                </a:solidFill>
              </a:rPr>
              <a:t>      Post </a:t>
            </a:r>
            <a:r>
              <a:rPr lang="en-US" altLang="zh-CN" sz="1500" dirty="0" err="1">
                <a:solidFill>
                  <a:schemeClr val="tx1"/>
                </a:solidFill>
              </a:rPr>
              <a:t>MPI_Test</a:t>
            </a:r>
            <a:r>
              <a:rPr lang="en-US" altLang="zh-CN" sz="1500" dirty="0">
                <a:solidFill>
                  <a:schemeClr val="tx1"/>
                </a:solidFill>
              </a:rPr>
              <a:t>(&amp;</a:t>
            </a:r>
            <a:r>
              <a:rPr lang="en-US" altLang="zh-CN" sz="1500" dirty="0" err="1">
                <a:solidFill>
                  <a:schemeClr val="tx1"/>
                </a:solidFill>
              </a:rPr>
              <a:t>globalReq</a:t>
            </a:r>
            <a:r>
              <a:rPr lang="en-US" altLang="zh-CN" sz="1500" dirty="0">
                <a:solidFill>
                  <a:schemeClr val="tx1"/>
                </a:solidFill>
              </a:rPr>
              <a:t>, &amp;flag)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      if(flag==0)  continue;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      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      Doing work here…..</a:t>
            </a:r>
          </a:p>
          <a:p>
            <a:endParaRPr lang="en-US" altLang="zh-CN" sz="1500" dirty="0">
              <a:solidFill>
                <a:schemeClr val="tx1"/>
              </a:solidFill>
            </a:endParaRPr>
          </a:p>
          <a:p>
            <a:r>
              <a:rPr lang="en-US" altLang="zh-CN" sz="1500" dirty="0">
                <a:solidFill>
                  <a:schemeClr val="tx1"/>
                </a:solidFill>
              </a:rPr>
              <a:t>      Post </a:t>
            </a:r>
            <a:r>
              <a:rPr lang="en-US" altLang="zh-CN" sz="1500" dirty="0" err="1">
                <a:solidFill>
                  <a:schemeClr val="tx1"/>
                </a:solidFill>
              </a:rPr>
              <a:t>MPI_Irecv</a:t>
            </a:r>
            <a:r>
              <a:rPr lang="en-US" altLang="zh-CN" sz="1500" dirty="0">
                <a:solidFill>
                  <a:schemeClr val="tx1"/>
                </a:solidFill>
              </a:rPr>
              <a:t>(&amp;</a:t>
            </a:r>
            <a:r>
              <a:rPr lang="en-US" altLang="zh-CN" sz="1500" dirty="0" err="1">
                <a:solidFill>
                  <a:schemeClr val="tx1"/>
                </a:solidFill>
              </a:rPr>
              <a:t>globalReq</a:t>
            </a:r>
            <a:r>
              <a:rPr lang="en-US" altLang="zh-CN" sz="15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5" name="内容占位符 2"/>
          <p:cNvSpPr txBox="1">
            <a:spLocks/>
          </p:cNvSpPr>
          <p:nvPr/>
        </p:nvSpPr>
        <p:spPr>
          <a:xfrm>
            <a:off x="394792" y="1143000"/>
            <a:ext cx="4465239" cy="2484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Compute Routine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Lock </a:t>
            </a:r>
            <a:r>
              <a:rPr lang="en-US" altLang="zh-CN" dirty="0">
                <a:solidFill>
                  <a:srgbClr val="FF0000"/>
                </a:solidFill>
              </a:rPr>
              <a:t>Stage :</a:t>
            </a:r>
          </a:p>
          <a:p>
            <a:pPr marL="0" indent="0">
              <a:buNone/>
            </a:pPr>
            <a:r>
              <a:rPr lang="en-US" altLang="zh-CN" dirty="0"/>
              <a:t>Post </a:t>
            </a:r>
            <a:r>
              <a:rPr lang="en-US" altLang="zh-CN" dirty="0" err="1"/>
              <a:t>MPI_Isend</a:t>
            </a:r>
            <a:r>
              <a:rPr lang="en-US" altLang="zh-CN" dirty="0"/>
              <a:t>(</a:t>
            </a:r>
            <a:r>
              <a:rPr lang="en-US" altLang="zh-CN" dirty="0" err="1"/>
              <a:t>compReq</a:t>
            </a:r>
            <a:r>
              <a:rPr lang="en-US" altLang="zh-CN" dirty="0" smtClean="0"/>
              <a:t>)      //Lock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Post </a:t>
            </a:r>
            <a:r>
              <a:rPr lang="en-US" altLang="zh-CN" dirty="0" err="1" smtClean="0"/>
              <a:t>MPI_Irecv</a:t>
            </a:r>
            <a:r>
              <a:rPr lang="en-US" altLang="zh-CN" dirty="0" smtClean="0"/>
              <a:t>(compReq+1)       //Lock Reply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Call </a:t>
            </a:r>
            <a:r>
              <a:rPr lang="en-US" altLang="zh-CN" dirty="0" err="1"/>
              <a:t>RecvProc</a:t>
            </a:r>
            <a:r>
              <a:rPr lang="en-US" altLang="zh-CN" dirty="0"/>
              <a:t>(2, </a:t>
            </a:r>
            <a:r>
              <a:rPr lang="en-US" altLang="zh-CN" dirty="0" err="1"/>
              <a:t>compReq</a:t>
            </a:r>
            <a:r>
              <a:rPr lang="en-US" altLang="zh-CN" dirty="0" smtClean="0"/>
              <a:t>)      //Wait until finish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Notify Stage :</a:t>
            </a:r>
          </a:p>
          <a:p>
            <a:pPr marL="0" indent="0">
              <a:buNone/>
            </a:pPr>
            <a:r>
              <a:rPr lang="en-US" altLang="zh-CN" dirty="0" smtClean="0"/>
              <a:t>Post </a:t>
            </a:r>
            <a:r>
              <a:rPr lang="en-US" altLang="zh-CN" dirty="0" err="1" smtClean="0"/>
              <a:t>MPI_Isend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compReq</a:t>
            </a:r>
            <a:r>
              <a:rPr lang="en-US" altLang="zh-CN" dirty="0" smtClean="0"/>
              <a:t>)     //Notification &amp;data size</a:t>
            </a:r>
          </a:p>
          <a:p>
            <a:pPr marL="0" indent="0">
              <a:buNone/>
            </a:pPr>
            <a:r>
              <a:rPr lang="en-US" altLang="zh-CN" dirty="0" smtClean="0"/>
              <a:t>Post </a:t>
            </a:r>
            <a:r>
              <a:rPr lang="en-US" altLang="zh-CN" dirty="0" err="1" smtClean="0"/>
              <a:t>MPI_Isend</a:t>
            </a:r>
            <a:r>
              <a:rPr lang="en-US" altLang="zh-CN" dirty="0" smtClean="0"/>
              <a:t>(compReq+1) //Data</a:t>
            </a:r>
          </a:p>
          <a:p>
            <a:pPr marL="0" indent="0">
              <a:buNone/>
            </a:pPr>
            <a:r>
              <a:rPr lang="en-US" altLang="zh-CN" dirty="0" smtClean="0"/>
              <a:t> Call </a:t>
            </a:r>
            <a:r>
              <a:rPr lang="en-US" altLang="zh-CN" dirty="0" err="1" smtClean="0"/>
              <a:t>RecvProc</a:t>
            </a:r>
            <a:r>
              <a:rPr lang="en-US" altLang="zh-CN" dirty="0" smtClean="0"/>
              <a:t>(2, </a:t>
            </a:r>
            <a:r>
              <a:rPr lang="en-US" altLang="zh-CN" dirty="0" err="1" smtClean="0"/>
              <a:t>compReq</a:t>
            </a:r>
            <a:r>
              <a:rPr lang="en-US" altLang="zh-CN" dirty="0" smtClean="0"/>
              <a:t>)    //Wait until finish</a:t>
            </a:r>
            <a:endParaRPr lang="en-US" altLang="zh-CN" dirty="0"/>
          </a:p>
        </p:txBody>
      </p:sp>
      <p:sp>
        <p:nvSpPr>
          <p:cNvPr id="58" name="内容占位符 2"/>
          <p:cNvSpPr txBox="1">
            <a:spLocks/>
          </p:cNvSpPr>
          <p:nvPr/>
        </p:nvSpPr>
        <p:spPr>
          <a:xfrm>
            <a:off x="672582" y="1112542"/>
            <a:ext cx="4650381" cy="338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Compute Routine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Lock </a:t>
            </a:r>
            <a:r>
              <a:rPr lang="en-US" altLang="zh-CN" dirty="0">
                <a:solidFill>
                  <a:srgbClr val="FF0000"/>
                </a:solidFill>
              </a:rPr>
              <a:t>Stage :</a:t>
            </a:r>
          </a:p>
          <a:p>
            <a:pPr marL="0" indent="0">
              <a:buNone/>
            </a:pPr>
            <a:r>
              <a:rPr lang="en-US" altLang="zh-CN" dirty="0"/>
              <a:t>Post </a:t>
            </a:r>
            <a:r>
              <a:rPr lang="en-US" altLang="zh-CN" dirty="0" err="1"/>
              <a:t>MPI_Isend</a:t>
            </a:r>
            <a:r>
              <a:rPr lang="en-US" altLang="zh-CN" dirty="0"/>
              <a:t>(</a:t>
            </a:r>
            <a:r>
              <a:rPr lang="en-US" altLang="zh-CN" dirty="0" err="1"/>
              <a:t>compReq</a:t>
            </a:r>
            <a:r>
              <a:rPr lang="en-US" altLang="zh-CN" dirty="0" smtClean="0"/>
              <a:t>)          //Lock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Post </a:t>
            </a:r>
            <a:r>
              <a:rPr lang="en-US" altLang="zh-CN" dirty="0" err="1" smtClean="0"/>
              <a:t>MPI_Irecv</a:t>
            </a:r>
            <a:r>
              <a:rPr lang="en-US" altLang="zh-CN" dirty="0" smtClean="0"/>
              <a:t>(compReq+1)       //Lock Reply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Post </a:t>
            </a:r>
            <a:r>
              <a:rPr lang="en-US" altLang="zh-CN" dirty="0" err="1" smtClean="0">
                <a:solidFill>
                  <a:srgbClr val="0070C0"/>
                </a:solidFill>
              </a:rPr>
              <a:t>MPI_Isend</a:t>
            </a:r>
            <a:r>
              <a:rPr lang="en-US" altLang="zh-CN" dirty="0" smtClean="0">
                <a:solidFill>
                  <a:srgbClr val="0070C0"/>
                </a:solidFill>
              </a:rPr>
              <a:t>(compReq+2)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Post </a:t>
            </a:r>
            <a:r>
              <a:rPr lang="en-US" altLang="zh-CN" dirty="0" err="1" smtClean="0">
                <a:solidFill>
                  <a:srgbClr val="0070C0"/>
                </a:solidFill>
              </a:rPr>
              <a:t>MPI_Irecv</a:t>
            </a:r>
            <a:r>
              <a:rPr lang="en-US" altLang="zh-CN" dirty="0" smtClean="0">
                <a:solidFill>
                  <a:srgbClr val="0070C0"/>
                </a:solidFill>
              </a:rPr>
              <a:t>(compReq+3)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Call </a:t>
            </a:r>
            <a:r>
              <a:rPr lang="en-US" altLang="zh-CN" dirty="0" err="1" smtClean="0"/>
              <a:t>RecvProc</a:t>
            </a:r>
            <a:r>
              <a:rPr lang="en-US" altLang="zh-CN" dirty="0" smtClean="0"/>
              <a:t>(4, </a:t>
            </a:r>
            <a:r>
              <a:rPr lang="en-US" altLang="zh-CN" dirty="0" err="1"/>
              <a:t>compReq</a:t>
            </a:r>
            <a:r>
              <a:rPr lang="en-US" altLang="zh-CN" dirty="0" smtClean="0"/>
              <a:t>)      //Wait until finish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Notify Stage :</a:t>
            </a:r>
          </a:p>
          <a:p>
            <a:pPr marL="0" indent="0">
              <a:buNone/>
            </a:pPr>
            <a:r>
              <a:rPr lang="en-US" altLang="zh-CN" dirty="0" smtClean="0"/>
              <a:t>Post </a:t>
            </a:r>
            <a:r>
              <a:rPr lang="en-US" altLang="zh-CN" dirty="0" err="1" smtClean="0"/>
              <a:t>MPI_Isend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compReq</a:t>
            </a:r>
            <a:r>
              <a:rPr lang="en-US" altLang="zh-CN" dirty="0" smtClean="0"/>
              <a:t>)     //Notification &amp;data size</a:t>
            </a:r>
          </a:p>
          <a:p>
            <a:pPr marL="0" indent="0">
              <a:buNone/>
            </a:pPr>
            <a:r>
              <a:rPr lang="en-US" altLang="zh-CN" dirty="0" smtClean="0"/>
              <a:t>Post </a:t>
            </a:r>
            <a:r>
              <a:rPr lang="en-US" altLang="zh-CN" dirty="0" err="1" smtClean="0"/>
              <a:t>MPI_Isend</a:t>
            </a:r>
            <a:r>
              <a:rPr lang="en-US" altLang="zh-CN" dirty="0" smtClean="0"/>
              <a:t>(compReq+1) //Data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Post </a:t>
            </a:r>
            <a:r>
              <a:rPr lang="en-US" altLang="zh-CN" dirty="0" err="1" smtClean="0">
                <a:solidFill>
                  <a:srgbClr val="0070C0"/>
                </a:solidFill>
              </a:rPr>
              <a:t>MPI_Isend</a:t>
            </a:r>
            <a:r>
              <a:rPr lang="en-US" altLang="zh-CN" dirty="0" smtClean="0">
                <a:solidFill>
                  <a:srgbClr val="0070C0"/>
                </a:solidFill>
              </a:rPr>
              <a:t>(compReq+2)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Post </a:t>
            </a:r>
            <a:r>
              <a:rPr lang="en-US" altLang="zh-CN" dirty="0" err="1" smtClean="0">
                <a:solidFill>
                  <a:srgbClr val="0070C0"/>
                </a:solidFill>
              </a:rPr>
              <a:t>MPI_Isend</a:t>
            </a:r>
            <a:r>
              <a:rPr lang="en-US" altLang="zh-CN" dirty="0" smtClean="0">
                <a:solidFill>
                  <a:srgbClr val="0070C0"/>
                </a:solidFill>
              </a:rPr>
              <a:t>(compReq+3) </a:t>
            </a:r>
          </a:p>
          <a:p>
            <a:pPr marL="0" indent="0">
              <a:buNone/>
            </a:pPr>
            <a:r>
              <a:rPr lang="en-US" altLang="zh-CN" dirty="0" smtClean="0"/>
              <a:t>Call </a:t>
            </a:r>
            <a:r>
              <a:rPr lang="en-US" altLang="zh-CN" dirty="0" err="1" smtClean="0"/>
              <a:t>RecvProc</a:t>
            </a:r>
            <a:r>
              <a:rPr lang="en-US" altLang="zh-CN" dirty="0" smtClean="0"/>
              <a:t>(4, </a:t>
            </a:r>
            <a:r>
              <a:rPr lang="en-US" altLang="zh-CN" dirty="0" err="1" smtClean="0"/>
              <a:t>compReq</a:t>
            </a:r>
            <a:r>
              <a:rPr lang="en-US" altLang="zh-CN" dirty="0" smtClean="0"/>
              <a:t>)    //Wait until finish</a:t>
            </a:r>
            <a:endParaRPr lang="en-US" altLang="zh-CN" dirty="0"/>
          </a:p>
        </p:txBody>
      </p:sp>
      <p:sp>
        <p:nvSpPr>
          <p:cNvPr id="35" name="圆角矩形 34"/>
          <p:cNvSpPr/>
          <p:nvPr/>
        </p:nvSpPr>
        <p:spPr>
          <a:xfrm>
            <a:off x="6230712" y="4363818"/>
            <a:ext cx="864096" cy="295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96136" y="5678269"/>
            <a:ext cx="27936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Communication protocol in </a:t>
            </a:r>
          </a:p>
          <a:p>
            <a:r>
              <a:rPr lang="en-US" altLang="zh-CN" dirty="0" smtClean="0"/>
              <a:t>SWAP on Edge merging 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22963" y="5380200"/>
            <a:ext cx="371805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Note that: </a:t>
            </a:r>
          </a:p>
          <a:p>
            <a:r>
              <a:rPr lang="en-US" altLang="zh-CN" dirty="0" smtClean="0"/>
              <a:t>Two neighbors can share the same loop in both Lock and Notify stage.</a:t>
            </a:r>
          </a:p>
        </p:txBody>
      </p:sp>
      <p:cxnSp>
        <p:nvCxnSpPr>
          <p:cNvPr id="7" name="直接连接符 6"/>
          <p:cNvCxnSpPr>
            <a:endCxn id="38" idx="0"/>
          </p:cNvCxnSpPr>
          <p:nvPr/>
        </p:nvCxnSpPr>
        <p:spPr bwMode="auto">
          <a:xfrm flipH="1">
            <a:off x="7181989" y="1516142"/>
            <a:ext cx="18304" cy="386405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Outline of the Talk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1437"/>
            <a:ext cx="8229600" cy="49831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Overview of Genome </a:t>
            </a:r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Assembly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Genome assembly and its challenges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State-of-art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parallelization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works</a:t>
            </a:r>
          </a:p>
          <a:p>
            <a:pPr marL="457200" lvl="1" indent="0">
              <a:buNone/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Optimizations in SWAP-Assembler 2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Contributions of SWAP-Assembler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Optimizations in SWAP-Assembler 2</a:t>
            </a:r>
          </a:p>
          <a:p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Performance &amp;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Evaluation 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  <a:cs typeface="+mn-cs"/>
              </a:rPr>
              <a:t>Data simulation and evaluation</a:t>
            </a:r>
            <a:endParaRPr lang="en-US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dirty="0">
                <a:latin typeface="微软雅黑" pitchFamily="34" charset="-122"/>
                <a:ea typeface="微软雅黑" pitchFamily="34" charset="-122"/>
                <a:cs typeface="+mn-cs"/>
              </a:rPr>
              <a:t>Optimization results for each steps</a:t>
            </a:r>
          </a:p>
          <a:p>
            <a:pPr lvl="1"/>
            <a:r>
              <a:rPr lang="en-US" dirty="0">
                <a:latin typeface="微软雅黑" pitchFamily="34" charset="-122"/>
                <a:ea typeface="微软雅黑" pitchFamily="34" charset="-122"/>
                <a:cs typeface="+mn-cs"/>
              </a:rPr>
              <a:t>Experimental results for two larger data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  <a:cs typeface="+mn-cs"/>
              </a:rPr>
              <a:t>sets</a:t>
            </a:r>
          </a:p>
          <a:p>
            <a:pPr marL="457200" lvl="1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Summary &amp; Acknowledgements</a:t>
            </a:r>
          </a:p>
          <a:p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Optimization 3: Graph simplification (edge merging)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After Message Combining, the idle stays almost the same.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320174"/>
              </p:ext>
            </p:extLst>
          </p:nvPr>
        </p:nvGraphicFramePr>
        <p:xfrm>
          <a:off x="249072" y="2488406"/>
          <a:ext cx="8458200" cy="355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1066800" y="4419600"/>
            <a:ext cx="3124200" cy="106680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5334000" y="4267200"/>
            <a:ext cx="320040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2152" y="2907268"/>
            <a:ext cx="260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Percentage of time usage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6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Outline of the Talk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1341437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微软雅黑" pitchFamily="34" charset="-122"/>
                <a:ea typeface="微软雅黑" pitchFamily="34" charset="-122"/>
              </a:rPr>
              <a:t>Overview of Genome Assembly</a:t>
            </a:r>
          </a:p>
          <a:p>
            <a:pPr lvl="1"/>
            <a:r>
              <a:rPr lang="en-US" kern="0" dirty="0" smtClean="0">
                <a:latin typeface="微软雅黑" pitchFamily="34" charset="-122"/>
                <a:ea typeface="微软雅黑" pitchFamily="34" charset="-122"/>
              </a:rPr>
              <a:t>Genome assembly and its challenges</a:t>
            </a:r>
          </a:p>
          <a:p>
            <a:pPr lvl="1"/>
            <a:r>
              <a:rPr lang="en-US" kern="0" dirty="0" smtClean="0">
                <a:latin typeface="微软雅黑" pitchFamily="34" charset="-122"/>
                <a:ea typeface="微软雅黑" pitchFamily="34" charset="-122"/>
              </a:rPr>
              <a:t>State-of-art 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parallelization</a:t>
            </a:r>
            <a:r>
              <a:rPr lang="en-US" kern="0" dirty="0" smtClean="0">
                <a:latin typeface="微软雅黑" pitchFamily="34" charset="-122"/>
                <a:ea typeface="微软雅黑" pitchFamily="34" charset="-122"/>
              </a:rPr>
              <a:t> works</a:t>
            </a:r>
          </a:p>
          <a:p>
            <a:pPr marL="457200" lvl="1" indent="0">
              <a:buFontTx/>
              <a:buNone/>
            </a:pPr>
            <a:endParaRPr lang="en-US" kern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kern="0" dirty="0">
                <a:latin typeface="微软雅黑" pitchFamily="34" charset="-122"/>
                <a:ea typeface="微软雅黑" pitchFamily="34" charset="-122"/>
              </a:rPr>
              <a:t>Optimizations in SWAP-Assembler 2</a:t>
            </a:r>
          </a:p>
          <a:p>
            <a:pPr lvl="1"/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Contributions of SWAP-Assembler</a:t>
            </a:r>
          </a:p>
          <a:p>
            <a:pPr lvl="1"/>
            <a:r>
              <a:rPr lang="en-US" kern="0" dirty="0">
                <a:latin typeface="微软雅黑" pitchFamily="34" charset="-122"/>
                <a:ea typeface="微软雅黑" pitchFamily="34" charset="-122"/>
              </a:rPr>
              <a:t>Optimizations in SWAP-Assembler 2</a:t>
            </a:r>
          </a:p>
          <a:p>
            <a:endParaRPr lang="en-US" kern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Performance </a:t>
            </a:r>
            <a:r>
              <a:rPr lang="en-US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Evaluation </a:t>
            </a:r>
            <a:endParaRPr lang="en-US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 simulation and evaluation</a:t>
            </a:r>
            <a:endParaRPr lang="en-US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Optimization results for each steps</a:t>
            </a:r>
          </a:p>
          <a:p>
            <a:pPr lvl="1"/>
            <a:r>
              <a:rPr 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Experimental results for two larger data sets</a:t>
            </a:r>
          </a:p>
          <a:p>
            <a:pPr marL="457200" lvl="1" indent="0">
              <a:buFontTx/>
              <a:buNone/>
            </a:pPr>
            <a:endParaRPr lang="en-US" kern="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kern="0" dirty="0" smtClean="0">
                <a:latin typeface="微软雅黑" pitchFamily="34" charset="-122"/>
                <a:ea typeface="微软雅黑" pitchFamily="34" charset="-122"/>
              </a:rPr>
              <a:t>Summary &amp; Acknowledgements</a:t>
            </a:r>
          </a:p>
          <a:p>
            <a:endParaRPr lang="en-US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2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Simulated data and Graph size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304800" y="1478239"/>
            <a:ext cx="8305800" cy="118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/>
              <a:t>16 Simulated datasets (</a:t>
            </a:r>
            <a:r>
              <a:rPr lang="en-US" altLang="zh-CN" b="1" dirty="0" smtClean="0">
                <a:solidFill>
                  <a:srgbClr val="FF0000"/>
                </a:solidFill>
              </a:rPr>
              <a:t>4TB</a:t>
            </a:r>
            <a:r>
              <a:rPr lang="en-US" altLang="zh-CN" dirty="0" smtClean="0"/>
              <a:t>) are used to generate datasets for weak scaling test</a:t>
            </a:r>
          </a:p>
          <a:p>
            <a:pPr marL="457200" lvl="1" indent="0">
              <a:buNone/>
            </a:pPr>
            <a:r>
              <a:rPr lang="en-US" altLang="zh-CN" dirty="0" smtClean="0"/>
              <a:t>Each dataset is generated from a </a:t>
            </a:r>
            <a:r>
              <a:rPr lang="en-US" altLang="zh-CN" dirty="0"/>
              <a:t>human </a:t>
            </a:r>
            <a:r>
              <a:rPr lang="en-US" altLang="zh-CN" dirty="0" smtClean="0"/>
              <a:t>reference by randomly generating sequencing errors with a coverage of  about 50X.</a:t>
            </a:r>
            <a:endParaRPr lang="en-US" altLang="zh-CN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2819400"/>
            <a:ext cx="4597400" cy="274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724400" cy="290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83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457200" y="3048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Weak scaling test on Mira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19100" y="1178365"/>
            <a:ext cx="8305800" cy="10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/>
              <a:t>16 Simulated dataset (4TB) is used to generate datasets for weak scaling test.</a:t>
            </a:r>
          </a:p>
          <a:p>
            <a:r>
              <a:rPr lang="en-US" altLang="zh-CN" dirty="0"/>
              <a:t>The percentage of time usage for all five steps of SWAP2 is </a:t>
            </a:r>
            <a:r>
              <a:rPr lang="en-US" altLang="zh-CN" dirty="0" smtClean="0"/>
              <a:t>very close.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result </a:t>
            </a:r>
            <a:r>
              <a:rPr lang="en-US" altLang="zh-CN" dirty="0" smtClean="0"/>
              <a:t>shows graph </a:t>
            </a:r>
            <a:r>
              <a:rPr lang="en-US" altLang="zh-CN" dirty="0"/>
              <a:t>simplification occupied almost 75% of the total </a:t>
            </a:r>
            <a:r>
              <a:rPr lang="en-US" altLang="zh-CN" dirty="0" smtClean="0"/>
              <a:t>time.</a:t>
            </a:r>
            <a:endParaRPr lang="zh-CN" altLang="en-US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8991600" cy="435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7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Strong Scaling using 1K human project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 on Mira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675993"/>
              </p:ext>
            </p:extLst>
          </p:nvPr>
        </p:nvGraphicFramePr>
        <p:xfrm>
          <a:off x="342900" y="2055019"/>
          <a:ext cx="8458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015266" cy="914399"/>
          </a:xfrm>
        </p:spPr>
        <p:txBody>
          <a:bodyPr/>
          <a:lstStyle/>
          <a:p>
            <a:r>
              <a:rPr lang="en-US" altLang="zh-CN" sz="2000" dirty="0" smtClean="0"/>
              <a:t>With parts of 1k human project dataset (4TB)  SWAP scales to  </a:t>
            </a:r>
            <a:r>
              <a:rPr lang="en-US" altLang="zh-CN" sz="2000" b="1" dirty="0" smtClean="0"/>
              <a:t>256k cores </a:t>
            </a:r>
            <a:r>
              <a:rPr lang="en-US" altLang="zh-CN" sz="2000" dirty="0" smtClean="0"/>
              <a:t>with an efficiency of </a:t>
            </a:r>
            <a:r>
              <a:rPr lang="en-US" altLang="zh-CN" sz="2000" b="1" dirty="0" smtClean="0"/>
              <a:t>27.5%</a:t>
            </a:r>
            <a:r>
              <a:rPr lang="en-US" altLang="zh-CN" sz="2000" dirty="0" smtClean="0"/>
              <a:t>.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8857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Outline of the Talk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1341437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latin typeface="微软雅黑" pitchFamily="34" charset="-122"/>
                <a:ea typeface="微软雅黑" pitchFamily="34" charset="-122"/>
              </a:rPr>
              <a:t>Overview of Genome Assembly</a:t>
            </a:r>
          </a:p>
          <a:p>
            <a:pPr lvl="1"/>
            <a:r>
              <a:rPr lang="en-US" kern="0" dirty="0" smtClean="0">
                <a:latin typeface="微软雅黑" pitchFamily="34" charset="-122"/>
                <a:ea typeface="微软雅黑" pitchFamily="34" charset="-122"/>
              </a:rPr>
              <a:t>Genome assembly and its challenges</a:t>
            </a:r>
          </a:p>
          <a:p>
            <a:pPr lvl="1"/>
            <a:r>
              <a:rPr lang="en-US" kern="0" dirty="0" smtClean="0">
                <a:latin typeface="微软雅黑" pitchFamily="34" charset="-122"/>
                <a:ea typeface="微软雅黑" pitchFamily="34" charset="-122"/>
              </a:rPr>
              <a:t>State-of-art 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parallelization</a:t>
            </a:r>
            <a:r>
              <a:rPr lang="en-US" kern="0" dirty="0" smtClean="0">
                <a:latin typeface="微软雅黑" pitchFamily="34" charset="-122"/>
                <a:ea typeface="微软雅黑" pitchFamily="34" charset="-122"/>
              </a:rPr>
              <a:t> works</a:t>
            </a:r>
          </a:p>
          <a:p>
            <a:pPr marL="457200" lvl="1" indent="0">
              <a:buFontTx/>
              <a:buNone/>
            </a:pPr>
            <a:endParaRPr lang="en-US" kern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kern="0" dirty="0">
                <a:latin typeface="微软雅黑" pitchFamily="34" charset="-122"/>
                <a:ea typeface="微软雅黑" pitchFamily="34" charset="-122"/>
              </a:rPr>
              <a:t>Optimizations in SWAP-Assembler 2</a:t>
            </a:r>
          </a:p>
          <a:p>
            <a:pPr lvl="1"/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Contributions of SWAP-Assembler</a:t>
            </a:r>
          </a:p>
          <a:p>
            <a:pPr lvl="1"/>
            <a:r>
              <a:rPr lang="en-US" kern="0" dirty="0">
                <a:latin typeface="微软雅黑" pitchFamily="34" charset="-122"/>
                <a:ea typeface="微软雅黑" pitchFamily="34" charset="-122"/>
              </a:rPr>
              <a:t>Optimizations in SWAP-Assembler 2</a:t>
            </a:r>
          </a:p>
          <a:p>
            <a:endParaRPr lang="en-US" kern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kern="0" dirty="0" smtClean="0">
                <a:latin typeface="微软雅黑" pitchFamily="34" charset="-122"/>
                <a:ea typeface="微软雅黑" pitchFamily="34" charset="-122"/>
              </a:rPr>
              <a:t>Performance &amp; Evaluation </a:t>
            </a:r>
          </a:p>
          <a:p>
            <a:pPr lvl="1"/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Data simulation and evaluation</a:t>
            </a:r>
            <a:endParaRPr lang="en-US" kern="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Optimization results for each steps</a:t>
            </a:r>
          </a:p>
          <a:p>
            <a:pPr lvl="1"/>
            <a:r>
              <a:rPr lang="en-US" kern="0" dirty="0" smtClean="0">
                <a:latin typeface="微软雅黑" pitchFamily="34" charset="-122"/>
                <a:ea typeface="微软雅黑" pitchFamily="34" charset="-122"/>
                <a:cs typeface="+mn-cs"/>
              </a:rPr>
              <a:t>Experimental results for two larger data sets</a:t>
            </a:r>
          </a:p>
          <a:p>
            <a:pPr marL="457200" lvl="1" indent="0">
              <a:buFontTx/>
              <a:buNone/>
            </a:pPr>
            <a:endParaRPr lang="en-US" kern="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Summary &amp; Acknowledgements</a:t>
            </a:r>
          </a:p>
          <a:p>
            <a:endParaRPr lang="en-US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9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Summary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r>
              <a:rPr lang="en-US" sz="2400" dirty="0" smtClean="0"/>
              <a:t>SWAP-Assembler 2 contributions</a:t>
            </a:r>
          </a:p>
          <a:p>
            <a:pPr lvl="1"/>
            <a:r>
              <a:rPr lang="en-US" sz="1800" dirty="0" smtClean="0"/>
              <a:t>Optimization these major time consuming steps</a:t>
            </a:r>
          </a:p>
          <a:p>
            <a:pPr lvl="2"/>
            <a:r>
              <a:rPr lang="en-US" sz="1600" dirty="0" smtClean="0"/>
              <a:t>Input </a:t>
            </a:r>
            <a:r>
              <a:rPr lang="en-US" sz="1600" dirty="0" smtClean="0"/>
              <a:t>penalization                 </a:t>
            </a:r>
            <a:r>
              <a:rPr lang="en-US" sz="1600" dirty="0" smtClean="0"/>
              <a:t>-&gt;  Data </a:t>
            </a:r>
            <a:r>
              <a:rPr lang="en-US" sz="1600" dirty="0" smtClean="0"/>
              <a:t>partition and blocking</a:t>
            </a:r>
            <a:endParaRPr lang="en-US" sz="1600" dirty="0" smtClean="0"/>
          </a:p>
          <a:p>
            <a:pPr lvl="2"/>
            <a:r>
              <a:rPr lang="en-US" sz="1600" dirty="0" err="1" smtClean="0"/>
              <a:t>kmer</a:t>
            </a:r>
            <a:r>
              <a:rPr lang="en-US" sz="1600" dirty="0" smtClean="0"/>
              <a:t> </a:t>
            </a:r>
            <a:r>
              <a:rPr lang="en-US" sz="1600" dirty="0"/>
              <a:t>g</a:t>
            </a:r>
            <a:r>
              <a:rPr lang="en-US" sz="1600" dirty="0" smtClean="0"/>
              <a:t>raph construction     -&gt;  Communication </a:t>
            </a:r>
          </a:p>
          <a:p>
            <a:pPr lvl="2"/>
            <a:r>
              <a:rPr lang="en-US" sz="1600" dirty="0" smtClean="0"/>
              <a:t>graph simplification              -&gt;  Message </a:t>
            </a:r>
            <a:r>
              <a:rPr lang="en-US" sz="1600" dirty="0"/>
              <a:t>C</a:t>
            </a:r>
            <a:r>
              <a:rPr lang="en-US" sz="1600" dirty="0" smtClean="0"/>
              <a:t>ombination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zh-CN" sz="2400" dirty="0" smtClean="0">
                <a:ea typeface="+mn-ea"/>
                <a:cs typeface="+mn-cs"/>
              </a:rPr>
              <a:t>Performance Results of </a:t>
            </a:r>
            <a:r>
              <a:rPr lang="en-US" altLang="zh-CN" sz="2400" dirty="0">
                <a:ea typeface="+mn-ea"/>
                <a:cs typeface="+mn-cs"/>
              </a:rPr>
              <a:t>our work: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Ratio of </a:t>
            </a:r>
            <a:r>
              <a:rPr lang="en-US" altLang="zh-CN" sz="2000" dirty="0" smtClean="0">
                <a:solidFill>
                  <a:srgbClr val="FF0000"/>
                </a:solidFill>
              </a:rPr>
              <a:t>time usage in major steps </a:t>
            </a:r>
            <a:r>
              <a:rPr lang="en-US" altLang="zh-CN" sz="2000" dirty="0">
                <a:solidFill>
                  <a:srgbClr val="FF0000"/>
                </a:solidFill>
              </a:rPr>
              <a:t>in </a:t>
            </a:r>
            <a:r>
              <a:rPr lang="en-US" altLang="zh-CN" sz="2000" dirty="0" smtClean="0">
                <a:solidFill>
                  <a:srgbClr val="FF0000"/>
                </a:solidFill>
              </a:rPr>
              <a:t>SWAP2 has been</a:t>
            </a:r>
            <a:r>
              <a:rPr lang="en-US" altLang="zh-CN" sz="2000" dirty="0" smtClean="0"/>
              <a:t> kept </a:t>
            </a:r>
            <a:r>
              <a:rPr lang="en-US" altLang="zh-CN" sz="2000" b="1" dirty="0">
                <a:solidFill>
                  <a:srgbClr val="FF0000"/>
                </a:solidFill>
              </a:rPr>
              <a:t>constant</a:t>
            </a:r>
            <a:r>
              <a:rPr lang="en-US" altLang="zh-CN" sz="2000" dirty="0"/>
              <a:t>. 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First Genome </a:t>
            </a:r>
            <a:r>
              <a:rPr lang="en-US" altLang="zh-CN" sz="2000" dirty="0" smtClean="0"/>
              <a:t>assembler scales to </a:t>
            </a:r>
            <a:r>
              <a:rPr lang="en-US" altLang="zh-CN" sz="2000" b="1" dirty="0">
                <a:solidFill>
                  <a:srgbClr val="FF0000"/>
                </a:solidFill>
              </a:rPr>
              <a:t>262,144</a:t>
            </a:r>
            <a:r>
              <a:rPr lang="en-US" altLang="zh-CN" sz="2000" dirty="0" smtClean="0"/>
              <a:t> cores with a parallel efficiency of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27%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on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4T</a:t>
            </a:r>
            <a:r>
              <a:rPr lang="en-US" altLang="zh-CN" sz="2000" dirty="0" smtClean="0"/>
              <a:t> data. (</a:t>
            </a:r>
            <a:r>
              <a:rPr lang="en-US" altLang="zh-CN" sz="2000" dirty="0" err="1" smtClean="0"/>
              <a:t>HiperMer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 scales to 15k cores)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Acknowledgements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3" name="Rectangle 3"/>
          <p:cNvSpPr txBox="1">
            <a:spLocks/>
          </p:cNvSpPr>
          <p:nvPr/>
        </p:nvSpPr>
        <p:spPr bwMode="auto">
          <a:xfrm>
            <a:off x="71501" y="1143000"/>
            <a:ext cx="5872100" cy="4787124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Thanks to all the authors: 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Ning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</a:rPr>
              <a:t>Guo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</a:rPr>
              <a:t>Jianqiu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 Ge,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</a:rPr>
              <a:t>Yanjie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 Wei,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</a:rPr>
              <a:t>Pavan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</a:rPr>
              <a:t>Balaji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   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Bingqiang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Wang</a:t>
            </a: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sz="2000" b="1" dirty="0"/>
              <a:t>Other </a:t>
            </a:r>
            <a:r>
              <a:rPr lang="en-US" altLang="zh-CN" sz="2000" b="1" dirty="0" smtClean="0"/>
              <a:t>Contributors: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     Rob Latham,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Huiwei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Lv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       for MPICH &amp; IO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     Sheng Di,      Dong Chen       for 5D Torus Network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Sabestien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,   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</a:rPr>
              <a:t>FangFang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Xia   for Genome Assembly</a:t>
            </a:r>
          </a:p>
          <a:p>
            <a:endParaRPr lang="en-US" altLang="zh-CN" sz="20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5181601"/>
            <a:ext cx="299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5995618"/>
            <a:ext cx="5872100" cy="85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SI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10" y="2860964"/>
            <a:ext cx="2092035" cy="209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N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1" y="1331270"/>
            <a:ext cx="3311859" cy="124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nscc-gz.cn/_layout/themes/cs/images/logo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13" y="5465023"/>
            <a:ext cx="55530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1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" y="-13007"/>
            <a:ext cx="9043516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4579" y="2895600"/>
          <a:ext cx="9069179" cy="3572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429"/>
                <a:gridCol w="1591605"/>
                <a:gridCol w="1035100"/>
                <a:gridCol w="1220601"/>
                <a:gridCol w="1208224"/>
                <a:gridCol w="1533941"/>
                <a:gridCol w="1794279"/>
              </a:tblGrid>
              <a:tr h="527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 Cores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Input Parallelization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Construct k-</a:t>
                      </a:r>
                      <a:r>
                        <a:rPr lang="en-US" sz="1800" dirty="0" err="1">
                          <a:effectLst/>
                        </a:rPr>
                        <a:t>mer</a:t>
                      </a:r>
                      <a:r>
                        <a:rPr lang="en-US" sz="1800" dirty="0">
                          <a:effectLst/>
                        </a:rPr>
                        <a:t> Graph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Cutoff Graph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Construct MSG Graph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Graph Simplification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time </a:t>
                      </a:r>
                      <a:r>
                        <a:rPr lang="en-US" sz="1800" dirty="0" smtClean="0">
                          <a:effectLst/>
                        </a:rPr>
                        <a:t>usage(s)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1k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117.55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281.44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19.08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185.05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1630.32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2266.72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2k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59.81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140.56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9.63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92.56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838.18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1157.72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4k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20.81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71.77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6.1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46.3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429.71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583.51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8k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13.46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39.29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3.15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22.49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223.92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307.06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16k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8.35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23.9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1.55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11.39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115.44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163.36</a:t>
                      </a:r>
                      <a:endParaRPr lang="zh-CN" sz="28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32k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5.08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18.99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5.71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63.77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96.51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64k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20.85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0.67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2.92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27.74</a:t>
                      </a:r>
                      <a:endParaRPr lang="zh-CN" sz="2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64.55</a:t>
                      </a:r>
                      <a:endParaRPr lang="zh-CN" sz="28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1752600"/>
          </a:xfrm>
        </p:spPr>
        <p:txBody>
          <a:bodyPr/>
          <a:lstStyle/>
          <a:p>
            <a:r>
              <a:rPr lang="en-US" altLang="zh-CN" sz="2000" dirty="0" smtClean="0"/>
              <a:t>SWAP-Assembler (Recomb-seq2014) can handle the data in </a:t>
            </a:r>
            <a:r>
              <a:rPr lang="en-US" altLang="zh-CN" sz="2000" b="1" dirty="0" smtClean="0"/>
              <a:t>49 minutes </a:t>
            </a:r>
            <a:r>
              <a:rPr lang="en-US" altLang="zh-CN" sz="2000" dirty="0" smtClean="0"/>
              <a:t>with 1024 cores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on Mira for </a:t>
            </a:r>
            <a:r>
              <a:rPr lang="en-US" altLang="zh-CN" sz="2000" dirty="0" err="1" smtClean="0"/>
              <a:t>Yanhuang</a:t>
            </a:r>
            <a:r>
              <a:rPr lang="en-US" altLang="zh-CN" sz="2000" dirty="0" smtClean="0"/>
              <a:t> dataset (300G).</a:t>
            </a:r>
          </a:p>
          <a:p>
            <a:r>
              <a:rPr lang="en-US" altLang="zh-CN" sz="2000" dirty="0" smtClean="0"/>
              <a:t>SWAP 2 can finish the work in </a:t>
            </a:r>
            <a:r>
              <a:rPr lang="en-US" altLang="zh-CN" sz="2000" b="1" dirty="0" smtClean="0"/>
              <a:t>37 minutes </a:t>
            </a:r>
            <a:r>
              <a:rPr lang="en-US" altLang="zh-CN" sz="2000" dirty="0" smtClean="0"/>
              <a:t>with 1024 cores on Mira,  in </a:t>
            </a:r>
            <a:r>
              <a:rPr lang="en-US" altLang="zh-CN" sz="2000" b="1" dirty="0" smtClean="0"/>
              <a:t>2.5 minutes </a:t>
            </a:r>
            <a:r>
              <a:rPr lang="en-US" altLang="zh-CN" sz="2000" dirty="0" smtClean="0"/>
              <a:t>with 16K cores, and </a:t>
            </a:r>
            <a:r>
              <a:rPr lang="en-US" altLang="zh-CN" sz="2000" b="1" dirty="0" smtClean="0"/>
              <a:t>1 minutes </a:t>
            </a:r>
            <a:r>
              <a:rPr lang="en-US" altLang="zh-CN" sz="2000" dirty="0" smtClean="0"/>
              <a:t>with 64K cores. (IBM </a:t>
            </a:r>
            <a:r>
              <a:rPr lang="en-US" altLang="zh-CN" sz="2000" dirty="0" err="1" smtClean="0"/>
              <a:t>BlueGeneQ</a:t>
            </a:r>
            <a:r>
              <a:rPr lang="en-US" altLang="zh-CN" sz="2000" dirty="0" smtClean="0"/>
              <a:t> – Mira, Power BQC 1.6GHz)</a:t>
            </a:r>
            <a:endParaRPr lang="en-US" altLang="zh-CN" sz="1800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Strong Scaling using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Yanhuang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on Mira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7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Scalability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Test on Tianhe-2 with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Yanhuang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1295400"/>
            <a:ext cx="906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dirty="0" smtClean="0"/>
              <a:t>SWAP 2 can finished the work in </a:t>
            </a:r>
            <a:r>
              <a:rPr lang="en-US" altLang="zh-CN" sz="2000" b="1" dirty="0" smtClean="0"/>
              <a:t>14 minutes </a:t>
            </a:r>
            <a:r>
              <a:rPr lang="en-US" altLang="zh-CN" sz="2000" dirty="0" smtClean="0"/>
              <a:t>with 1024 cores on </a:t>
            </a:r>
            <a:r>
              <a:rPr lang="en-US" altLang="zh-CN" sz="2000" dirty="0" err="1" smtClean="0"/>
              <a:t>Tianhe</a:t>
            </a:r>
            <a:r>
              <a:rPr lang="en-US" altLang="zh-CN" sz="2000" dirty="0" smtClean="0"/>
              <a:t> 2,  in </a:t>
            </a:r>
            <a:r>
              <a:rPr lang="en-US" altLang="zh-CN" sz="2000" b="1" dirty="0" smtClean="0"/>
              <a:t>1.6 minutes </a:t>
            </a:r>
            <a:r>
              <a:rPr lang="en-US" altLang="zh-CN" sz="2000" dirty="0" smtClean="0"/>
              <a:t>with 16K cores. (NUDT </a:t>
            </a:r>
            <a:r>
              <a:rPr lang="en-US" altLang="zh-CN" sz="2000" dirty="0" err="1" smtClean="0"/>
              <a:t>Tianhe</a:t>
            </a:r>
            <a:r>
              <a:rPr lang="en-US" altLang="zh-CN" sz="2000" dirty="0" smtClean="0"/>
              <a:t> 2, </a:t>
            </a:r>
            <a:r>
              <a:rPr lang="en-US" altLang="zh-CN" sz="2000" dirty="0"/>
              <a:t>Xeon </a:t>
            </a:r>
            <a:r>
              <a:rPr lang="en-US" altLang="zh-CN" sz="2000" dirty="0" smtClean="0"/>
              <a:t>E5-2692v2)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7410" y="2408823"/>
          <a:ext cx="9069179" cy="4449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790"/>
                <a:gridCol w="1447800"/>
                <a:gridCol w="1295400"/>
                <a:gridCol w="1219200"/>
                <a:gridCol w="1371600"/>
                <a:gridCol w="1600200"/>
                <a:gridCol w="1334189"/>
              </a:tblGrid>
              <a:tr h="527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No. Cores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Input Parallelization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Construct k-</a:t>
                      </a:r>
                      <a:r>
                        <a:rPr lang="en-US" sz="2000" dirty="0" err="1">
                          <a:effectLst/>
                        </a:rPr>
                        <a:t>mer</a:t>
                      </a:r>
                      <a:r>
                        <a:rPr lang="en-US" sz="2000" dirty="0">
                          <a:effectLst/>
                        </a:rPr>
                        <a:t> Graph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Cutoff Graph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Construct MSG Graph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Graph Simplification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time usage</a:t>
                      </a:r>
                      <a:endParaRPr lang="zh-CN" sz="2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1718.980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354.191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283.900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2724.400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5150.789</a:t>
                      </a: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939.450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182.074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42.366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147.540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1480.100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2791.530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588.788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94.927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811.900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1598.959</a:t>
                      </a: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464.540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50.602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530.659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1099.316</a:t>
                      </a: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514.250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26.813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272.750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839.959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482.407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14.253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9.868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144.258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653.508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199.882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7.093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1.273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4.889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91.186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304.322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8192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6.812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2.370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57.910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162.660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9275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16384</a:t>
                      </a:r>
                      <a:endParaRPr lang="en-US" altLang="zh-C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52.864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20.046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25.040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99.440</a:t>
                      </a:r>
                      <a:endParaRPr lang="en-US" altLang="zh-C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/>
          </p:nvPr>
        </p:nvGraphicFramePr>
        <p:xfrm>
          <a:off x="457200" y="2438400"/>
          <a:ext cx="838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67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53401" cy="755094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Genome assembly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8159"/>
            <a:ext cx="3733800" cy="4953000"/>
          </a:xfrm>
        </p:spPr>
        <p:txBody>
          <a:bodyPr/>
          <a:lstStyle/>
          <a:p>
            <a:endParaRPr lang="en-US" sz="2400" b="1" dirty="0" smtClean="0"/>
          </a:p>
          <a:p>
            <a:r>
              <a:rPr lang="en-US" sz="2400" b="1" dirty="0" smtClean="0"/>
              <a:t>Genome assembly </a:t>
            </a:r>
          </a:p>
          <a:p>
            <a:pPr lvl="1"/>
            <a:r>
              <a:rPr lang="en-US" b="1" dirty="0" smtClean="0"/>
              <a:t>Reconstruct the reference DNA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short DNA sequences (reads) </a:t>
            </a:r>
            <a:r>
              <a:rPr lang="en-US" b="1" dirty="0" smtClean="0"/>
              <a:t>generated by the sequencing m</a:t>
            </a:r>
            <a:r>
              <a:rPr lang="en-US" altLang="zh-CN" b="1" dirty="0" smtClean="0"/>
              <a:t>a</a:t>
            </a:r>
            <a:r>
              <a:rPr lang="en-US" b="1" dirty="0" smtClean="0"/>
              <a:t>chines</a:t>
            </a: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800" b="1" dirty="0" smtClean="0"/>
              <a:t>Three strategies</a:t>
            </a:r>
          </a:p>
          <a:p>
            <a:pPr lvl="1"/>
            <a:r>
              <a:rPr lang="en-US" altLang="zh-CN" sz="1800" b="1" dirty="0">
                <a:solidFill>
                  <a:srgbClr val="3333CC"/>
                </a:solidFill>
              </a:rPr>
              <a:t>O</a:t>
            </a:r>
            <a:r>
              <a:rPr lang="en-US" altLang="zh-CN" sz="1800" dirty="0"/>
              <a:t>verlap-</a:t>
            </a:r>
            <a:r>
              <a:rPr lang="en-US" altLang="zh-CN" sz="1800" b="1" dirty="0">
                <a:solidFill>
                  <a:srgbClr val="3333CC"/>
                </a:solidFill>
              </a:rPr>
              <a:t>L</a:t>
            </a:r>
            <a:r>
              <a:rPr lang="en-US" altLang="zh-CN" sz="1800" dirty="0"/>
              <a:t>ayout-</a:t>
            </a:r>
            <a:r>
              <a:rPr lang="en-US" altLang="zh-CN" sz="1800" b="1" dirty="0">
                <a:solidFill>
                  <a:srgbClr val="3333CC"/>
                </a:solidFill>
              </a:rPr>
              <a:t>C</a:t>
            </a:r>
            <a:r>
              <a:rPr lang="en-US" altLang="zh-CN" sz="1800" dirty="0"/>
              <a:t>onsensus</a:t>
            </a:r>
          </a:p>
          <a:p>
            <a:pPr lvl="1"/>
            <a:r>
              <a:rPr lang="en-US" altLang="zh-CN" sz="1800" b="1" dirty="0">
                <a:solidFill>
                  <a:srgbClr val="723AF0"/>
                </a:solidFill>
              </a:rPr>
              <a:t>D</a:t>
            </a:r>
            <a:r>
              <a:rPr lang="en-US" altLang="zh-CN" sz="1800" b="1" dirty="0"/>
              <a:t>e </a:t>
            </a:r>
            <a:r>
              <a:rPr lang="en-US" altLang="zh-CN" sz="1800" b="1" dirty="0" err="1">
                <a:solidFill>
                  <a:srgbClr val="723AF0"/>
                </a:solidFill>
              </a:rPr>
              <a:t>B</a:t>
            </a:r>
            <a:r>
              <a:rPr lang="en-US" altLang="zh-CN" sz="1800" b="1" dirty="0" err="1"/>
              <a:t>ruijn</a:t>
            </a:r>
            <a:r>
              <a:rPr lang="zh-CN" altLang="en-US" sz="1800" b="1" dirty="0"/>
              <a:t> </a:t>
            </a:r>
            <a:r>
              <a:rPr lang="en-US" altLang="zh-CN" sz="1800" b="1" dirty="0" smtClean="0">
                <a:solidFill>
                  <a:srgbClr val="723AF0"/>
                </a:solidFill>
              </a:rPr>
              <a:t>G</a:t>
            </a:r>
            <a:r>
              <a:rPr lang="en-US" altLang="zh-CN" sz="1800" b="1" dirty="0" smtClean="0"/>
              <a:t>raph (DBG)</a:t>
            </a:r>
            <a:endParaRPr lang="en-US" altLang="zh-CN" sz="1800" b="1" dirty="0"/>
          </a:p>
          <a:p>
            <a:pPr lvl="1"/>
            <a:r>
              <a:rPr lang="en-US" altLang="zh-CN" sz="1800" b="1" dirty="0" smtClean="0">
                <a:solidFill>
                  <a:srgbClr val="723AF0"/>
                </a:solidFill>
              </a:rPr>
              <a:t>S</a:t>
            </a:r>
            <a:r>
              <a:rPr lang="en-US" altLang="zh-CN" sz="1800" dirty="0" smtClean="0"/>
              <a:t>tring </a:t>
            </a:r>
            <a:r>
              <a:rPr lang="en-US" altLang="zh-CN" sz="1800" b="1" dirty="0">
                <a:solidFill>
                  <a:srgbClr val="723AF0"/>
                </a:solidFill>
              </a:rPr>
              <a:t>G</a:t>
            </a:r>
            <a:r>
              <a:rPr lang="en-US" altLang="zh-CN" sz="1800" dirty="0"/>
              <a:t>raph</a:t>
            </a:r>
            <a:endParaRPr lang="en-US" altLang="zh-CN" dirty="0"/>
          </a:p>
          <a:p>
            <a:pPr marL="0" indent="0"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819" y="1447800"/>
            <a:ext cx="5006781" cy="4367340"/>
          </a:xfrm>
          <a:prstGeom prst="rect">
            <a:avLst/>
          </a:prstGeom>
        </p:spPr>
      </p:pic>
      <p:sp>
        <p:nvSpPr>
          <p:cNvPr id="74" name="TextBox 3"/>
          <p:cNvSpPr txBox="1"/>
          <p:nvPr/>
        </p:nvSpPr>
        <p:spPr>
          <a:xfrm>
            <a:off x="5566833" y="6111419"/>
            <a:ext cx="21336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/>
              <a:t>Genome Assembly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71316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95400"/>
            <a:ext cx="5334000" cy="5562600"/>
          </a:xfrm>
        </p:spPr>
        <p:txBody>
          <a:bodyPr/>
          <a:lstStyle/>
          <a:p>
            <a:r>
              <a:rPr lang="en-US" altLang="zh-CN" sz="2400" dirty="0" smtClean="0"/>
              <a:t>Challenges in genome assembly: </a:t>
            </a:r>
          </a:p>
          <a:p>
            <a:pPr lvl="1"/>
            <a:r>
              <a:rPr lang="en-US" altLang="zh-CN" sz="1800" b="1" dirty="0" smtClean="0"/>
              <a:t>NP-hard Problem</a:t>
            </a:r>
            <a:r>
              <a:rPr lang="en-US" altLang="zh-CN" sz="1800" dirty="0" smtClean="0"/>
              <a:t>:  De </a:t>
            </a:r>
            <a:r>
              <a:rPr lang="nl-NL" altLang="zh-CN" sz="1800" dirty="0" smtClean="0"/>
              <a:t>Bruijn </a:t>
            </a:r>
            <a:r>
              <a:rPr lang="nl-NL" altLang="zh-CN" sz="1800" dirty="0"/>
              <a:t>graph (DBG) </a:t>
            </a:r>
            <a:r>
              <a:rPr lang="en-US" altLang="zh-CN" sz="1800" dirty="0" smtClean="0"/>
              <a:t>strategy </a:t>
            </a:r>
            <a:r>
              <a:rPr lang="en-US" altLang="zh-CN" sz="1800" dirty="0"/>
              <a:t>is a variant of traveling salesman </a:t>
            </a:r>
            <a:r>
              <a:rPr lang="en-US" altLang="zh-CN" sz="1800" dirty="0" smtClean="0"/>
              <a:t>problem, which</a:t>
            </a:r>
            <a:r>
              <a:rPr lang="nl-NL" altLang="zh-CN" sz="1800" dirty="0" smtClean="0"/>
              <a:t> is NP-hard problem.</a:t>
            </a:r>
          </a:p>
          <a:p>
            <a:pPr lvl="1"/>
            <a:r>
              <a:rPr lang="en-US" altLang="zh-CN" sz="1800" b="1" dirty="0" smtClean="0"/>
              <a:t>Graph is huge</a:t>
            </a:r>
            <a:r>
              <a:rPr lang="en-US" altLang="zh-CN" sz="1800" dirty="0" smtClean="0"/>
              <a:t>:  The </a:t>
            </a:r>
            <a:r>
              <a:rPr lang="en-US" altLang="zh-CN" sz="1800" dirty="0"/>
              <a:t>number of nodes </a:t>
            </a:r>
            <a:r>
              <a:rPr lang="en-US" altLang="zh-CN" sz="1800" dirty="0" smtClean="0"/>
              <a:t>in DBG </a:t>
            </a:r>
            <a:r>
              <a:rPr lang="en-US" altLang="zh-CN" sz="1800" dirty="0"/>
              <a:t>is </a:t>
            </a:r>
            <a:r>
              <a:rPr lang="en-US" altLang="zh-CN" sz="1800" dirty="0" smtClean="0"/>
              <a:t>enormous, 1000 human dataset can generate 128 </a:t>
            </a:r>
            <a:r>
              <a:rPr lang="en-US" altLang="zh-CN" sz="1800" dirty="0" err="1" smtClean="0"/>
              <a:t>trilion</a:t>
            </a:r>
            <a:r>
              <a:rPr lang="en-US" altLang="zh-CN" sz="1800" dirty="0" smtClean="0"/>
              <a:t> of k-</a:t>
            </a:r>
            <a:r>
              <a:rPr lang="en-US" altLang="zh-CN" sz="1800" dirty="0" err="1" smtClean="0"/>
              <a:t>mers</a:t>
            </a:r>
            <a:r>
              <a:rPr lang="en-US" altLang="zh-CN" sz="1800" dirty="0" smtClean="0"/>
              <a:t> (100X larger than the largest problem size of Graph500 benchmark). </a:t>
            </a:r>
            <a:endParaRPr lang="en-US" altLang="zh-CN" sz="1800" dirty="0"/>
          </a:p>
          <a:p>
            <a:pPr lvl="1"/>
            <a:r>
              <a:rPr lang="en-US" altLang="zh-CN" sz="1800" b="1" dirty="0" smtClean="0"/>
              <a:t>Erroneous sequences</a:t>
            </a:r>
            <a:r>
              <a:rPr lang="en-US" altLang="zh-CN" sz="1800" dirty="0" smtClean="0"/>
              <a:t>:  Sequencing </a:t>
            </a:r>
            <a:r>
              <a:rPr lang="en-US" altLang="zh-CN" sz="1800" dirty="0"/>
              <a:t>machines are not accurate. About 50% to 80% of k-</a:t>
            </a:r>
            <a:r>
              <a:rPr lang="en-US" altLang="zh-CN" sz="1800" dirty="0" err="1"/>
              <a:t>mers</a:t>
            </a:r>
            <a:r>
              <a:rPr lang="en-US" altLang="zh-CN" sz="1800" dirty="0"/>
              <a:t> are </a:t>
            </a:r>
            <a:r>
              <a:rPr lang="en-US" altLang="zh-CN" sz="1800" dirty="0" smtClean="0"/>
              <a:t>erroneous. </a:t>
            </a:r>
            <a:endParaRPr lang="en-US" altLang="zh-CN" sz="1800" dirty="0"/>
          </a:p>
          <a:p>
            <a:pPr lvl="1"/>
            <a:r>
              <a:rPr lang="en-US" altLang="zh-CN" sz="1800" b="1" dirty="0" smtClean="0"/>
              <a:t>Real world data increases complexity:  </a:t>
            </a:r>
            <a:r>
              <a:rPr lang="en-US" altLang="zh-CN" sz="1800" dirty="0" smtClean="0"/>
              <a:t>Species </a:t>
            </a:r>
            <a:r>
              <a:rPr lang="en-US" altLang="zh-CN" sz="1800" dirty="0"/>
              <a:t>related features, such as repeats, GC distribution, </a:t>
            </a:r>
            <a:r>
              <a:rPr lang="en-US" altLang="zh-CN" sz="1800" dirty="0" smtClean="0"/>
              <a:t>and </a:t>
            </a:r>
            <a:r>
              <a:rPr lang="en-US" altLang="zh-CN" sz="1800" dirty="0" err="1" smtClean="0"/>
              <a:t>polyploid</a:t>
            </a:r>
            <a:r>
              <a:rPr lang="en-US" altLang="zh-CN" sz="1800" dirty="0" smtClean="0"/>
              <a:t> make </a:t>
            </a:r>
            <a:r>
              <a:rPr lang="en-US" altLang="zh-CN" sz="1800" dirty="0"/>
              <a:t>the genome assembly itself more complex and even harder for parallelization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048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Challenges in assembly on massive graphs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58" y="1556780"/>
            <a:ext cx="38100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8400" y="1219200"/>
            <a:ext cx="236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Graph 500 rank list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0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Previous work on parallelized assembler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1143000"/>
            <a:ext cx="8610600" cy="57150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ABySS</a:t>
            </a:r>
            <a:r>
              <a:rPr lang="en-US" altLang="zh-CN" sz="2000" dirty="0" smtClean="0"/>
              <a:t>   </a:t>
            </a:r>
            <a:r>
              <a:rPr lang="en-US" altLang="zh-CN" sz="1600" dirty="0"/>
              <a:t>JT. Simpson, Genome </a:t>
            </a:r>
            <a:r>
              <a:rPr lang="en-US" altLang="zh-CN" sz="1600" dirty="0" smtClean="0"/>
              <a:t>Research/Nature Methods, 2009</a:t>
            </a:r>
            <a:endParaRPr lang="en-US" altLang="zh-CN" sz="2000" dirty="0" smtClean="0"/>
          </a:p>
          <a:p>
            <a:pPr lvl="1">
              <a:buFont typeface="Arial" charset="0"/>
              <a:buChar char="•"/>
            </a:pPr>
            <a:r>
              <a:rPr lang="en-US" altLang="zh-CN" sz="1800" dirty="0" smtClean="0"/>
              <a:t>Contributions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Implement the traditional DBG strategy over MPI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Ray/Ray-meta</a:t>
            </a:r>
            <a:r>
              <a:rPr lang="en-US" altLang="zh-CN" sz="2000" dirty="0" smtClean="0"/>
              <a:t> </a:t>
            </a:r>
            <a:r>
              <a:rPr lang="en-US" altLang="zh-CN" sz="1600" dirty="0" err="1"/>
              <a:t>Sebastien</a:t>
            </a:r>
            <a:r>
              <a:rPr lang="en-US" altLang="zh-CN" sz="1600" dirty="0"/>
              <a:t>, JCB/Genome </a:t>
            </a:r>
            <a:r>
              <a:rPr lang="en-US" altLang="zh-CN" sz="1600" dirty="0" smtClean="0"/>
              <a:t>Biology, 2012</a:t>
            </a:r>
          </a:p>
          <a:p>
            <a:pPr lvl="1">
              <a:buFont typeface="Arial" charset="0"/>
              <a:buChar char="•"/>
            </a:pPr>
            <a:r>
              <a:rPr lang="en-US" altLang="zh-CN" sz="1800" dirty="0" smtClean="0"/>
              <a:t>Contributions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Develop a general distributed engine for DBG strategy with MPI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YAGA</a:t>
            </a:r>
            <a:r>
              <a:rPr lang="en-US" altLang="zh-CN" sz="2000" dirty="0" smtClean="0"/>
              <a:t>  </a:t>
            </a:r>
            <a:r>
              <a:rPr lang="en-US" altLang="zh-CN" sz="1600" dirty="0"/>
              <a:t>BG. Jackson, </a:t>
            </a:r>
            <a:r>
              <a:rPr lang="en-US" altLang="zh-CN" sz="1600" dirty="0" err="1"/>
              <a:t>S.aluru</a:t>
            </a:r>
            <a:r>
              <a:rPr lang="en-US" altLang="zh-CN" sz="1600" dirty="0"/>
              <a:t>, ICPP </a:t>
            </a:r>
            <a:r>
              <a:rPr lang="en-US" altLang="zh-CN" sz="1600" dirty="0" smtClean="0"/>
              <a:t>/IPDPS /BMC Bioinformatics 2009</a:t>
            </a:r>
          </a:p>
          <a:p>
            <a:pPr lvl="1">
              <a:buFont typeface="Arial" charset="0"/>
              <a:buChar char="•"/>
            </a:pPr>
            <a:r>
              <a:rPr lang="en-US" altLang="zh-CN" sz="1800" dirty="0"/>
              <a:t>Contributions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Bi-directed DBG graph,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list ranking algorithm </a:t>
            </a:r>
            <a:r>
              <a:rPr lang="en-US" altLang="zh-CN" sz="1800" dirty="0" smtClean="0"/>
              <a:t>for path merging</a:t>
            </a:r>
          </a:p>
          <a:p>
            <a:pPr lvl="1">
              <a:buFont typeface="Arial" charset="0"/>
              <a:buChar char="•"/>
            </a:pPr>
            <a:r>
              <a:rPr lang="en-US" altLang="zh-CN" sz="1800" dirty="0" smtClean="0"/>
              <a:t>BGI Hecate Project,  Contrail Project  (Assembly on the Cloud)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PASHA</a:t>
            </a:r>
            <a:r>
              <a:rPr lang="en-US" altLang="zh-CN" sz="2000" dirty="0" smtClean="0"/>
              <a:t> </a:t>
            </a:r>
            <a:r>
              <a:rPr lang="en-US" altLang="zh-CN" sz="1600" dirty="0" err="1"/>
              <a:t>Yongchao</a:t>
            </a:r>
            <a:r>
              <a:rPr lang="en-US" altLang="zh-CN" sz="1600" dirty="0"/>
              <a:t> Liu, </a:t>
            </a:r>
            <a:r>
              <a:rPr lang="en-US" altLang="zh-CN" sz="1600" dirty="0" smtClean="0"/>
              <a:t>BMC Bioinformatics, 2011</a:t>
            </a:r>
          </a:p>
          <a:p>
            <a:pPr lvl="1">
              <a:buFont typeface="Arial" charset="0"/>
              <a:buChar char="•"/>
            </a:pPr>
            <a:r>
              <a:rPr lang="en-US" altLang="zh-CN" sz="1800" dirty="0"/>
              <a:t>Contributions </a:t>
            </a:r>
            <a:r>
              <a:rPr lang="zh-CN" altLang="en-US" sz="1800" dirty="0"/>
              <a:t>：</a:t>
            </a:r>
            <a:r>
              <a:rPr lang="en-US" altLang="zh-CN" sz="1800" dirty="0"/>
              <a:t>Multi-thread  in </a:t>
            </a:r>
            <a:r>
              <a:rPr lang="en-US" altLang="zh-CN" sz="1800" dirty="0" err="1"/>
              <a:t>kmer</a:t>
            </a:r>
            <a:r>
              <a:rPr lang="en-US" altLang="zh-CN" sz="1800" dirty="0"/>
              <a:t> statistics &amp; path concatenation (one thread for one path, no intra-path parallelism). </a:t>
            </a:r>
            <a:endParaRPr lang="en-US" altLang="zh-CN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HipMer</a:t>
            </a:r>
            <a:r>
              <a:rPr lang="en-US" altLang="zh-CN" sz="2000" dirty="0" smtClean="0"/>
              <a:t> </a:t>
            </a:r>
            <a:r>
              <a:rPr lang="en-US" altLang="zh-CN" sz="1600" b="1" dirty="0"/>
              <a:t>E </a:t>
            </a:r>
            <a:r>
              <a:rPr lang="en-US" altLang="zh-CN" sz="1600" b="1" dirty="0" err="1"/>
              <a:t>Georganas</a:t>
            </a:r>
            <a:r>
              <a:rPr lang="en-US" altLang="zh-CN" sz="1600" b="1" dirty="0"/>
              <a:t>  </a:t>
            </a:r>
            <a:r>
              <a:rPr lang="en-US" altLang="zh-CN" sz="2000" dirty="0" smtClean="0"/>
              <a:t>SC 2014 </a:t>
            </a:r>
          </a:p>
          <a:p>
            <a:pPr marL="685800" lvl="1">
              <a:buFont typeface="Arial" charset="0"/>
              <a:buChar char="•"/>
            </a:pPr>
            <a:r>
              <a:rPr lang="en-US" altLang="zh-CN" sz="1800" dirty="0"/>
              <a:t>Contribution</a:t>
            </a:r>
            <a:r>
              <a:rPr lang="zh-CN" altLang="en-US" sz="1800" dirty="0"/>
              <a:t>：</a:t>
            </a:r>
            <a:r>
              <a:rPr lang="en-US" altLang="zh-CN" sz="1800" dirty="0"/>
              <a:t>First assembler using Berkeley UPC for DBG graph construction and traversal. Other parts of </a:t>
            </a:r>
            <a:r>
              <a:rPr lang="en-US" altLang="zh-CN" sz="1800" dirty="0" err="1"/>
              <a:t>HipMer</a:t>
            </a:r>
            <a:r>
              <a:rPr lang="en-US" altLang="zh-CN" sz="1800" dirty="0"/>
              <a:t> is implemented with MPI. </a:t>
            </a:r>
          </a:p>
          <a:p>
            <a:pPr marL="685800" lvl="1">
              <a:buFont typeface="Arial" charset="0"/>
              <a:buChar char="•"/>
            </a:pPr>
            <a:r>
              <a:rPr lang="en-US" altLang="zh-CN" sz="1800" dirty="0" err="1"/>
              <a:t>HipMer</a:t>
            </a:r>
            <a:r>
              <a:rPr lang="en-US" altLang="zh-CN" sz="1800" dirty="0"/>
              <a:t> can scale to </a:t>
            </a:r>
            <a:r>
              <a:rPr lang="en-US" altLang="zh-CN" sz="1800" b="1" dirty="0"/>
              <a:t>15K cores </a:t>
            </a:r>
            <a:r>
              <a:rPr lang="en-US" altLang="zh-CN" sz="1800" dirty="0"/>
              <a:t>with its MPI&amp;UPC implementation of DBG strategy.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</a:rPr>
              <a:t>Spaler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bigdata</a:t>
            </a:r>
            <a:r>
              <a:rPr lang="en-US" altLang="zh-CN" sz="2000" dirty="0" smtClean="0"/>
              <a:t> 2015</a:t>
            </a:r>
          </a:p>
          <a:p>
            <a:pPr marL="685800" lvl="1">
              <a:buFont typeface="Arial" charset="0"/>
              <a:buChar char="•"/>
            </a:pPr>
            <a:r>
              <a:rPr lang="en-US" altLang="zh-CN" dirty="0"/>
              <a:t>Contribution</a:t>
            </a:r>
            <a:r>
              <a:rPr lang="zh-CN" altLang="en-US" dirty="0"/>
              <a:t>： </a:t>
            </a:r>
            <a:r>
              <a:rPr lang="en-US" altLang="zh-CN" dirty="0" smtClean="0"/>
              <a:t>a Spark/</a:t>
            </a:r>
            <a:r>
              <a:rPr lang="en-US" altLang="zh-CN" dirty="0" err="1" smtClean="0"/>
              <a:t>GraphX</a:t>
            </a:r>
            <a:r>
              <a:rPr lang="en-US" altLang="zh-CN" dirty="0" smtClean="0"/>
              <a:t> based </a:t>
            </a:r>
            <a:r>
              <a:rPr lang="en-US" altLang="zh-CN" dirty="0"/>
              <a:t>de novo genome assembler using de </a:t>
            </a:r>
            <a:r>
              <a:rPr lang="en-US" altLang="zh-CN" dirty="0" err="1"/>
              <a:t>Bruijn</a:t>
            </a:r>
            <a:r>
              <a:rPr lang="en-US" altLang="zh-CN" dirty="0"/>
              <a:t> </a:t>
            </a:r>
            <a:r>
              <a:rPr lang="en-US" altLang="zh-CN" dirty="0" smtClean="0"/>
              <a:t>graph.</a:t>
            </a:r>
          </a:p>
          <a:p>
            <a:pPr marL="685800" lvl="1">
              <a:buFont typeface="Arial" charset="0"/>
              <a:buChar char="•"/>
            </a:pPr>
            <a:r>
              <a:rPr lang="en-US" altLang="zh-CN" dirty="0" err="1"/>
              <a:t>Spaler</a:t>
            </a:r>
            <a:r>
              <a:rPr lang="en-US" altLang="zh-CN" dirty="0"/>
              <a:t> </a:t>
            </a:r>
            <a:r>
              <a:rPr lang="en-US" altLang="zh-CN" dirty="0" smtClean="0"/>
              <a:t>can scale to 256 cores, its runtime is faster </a:t>
            </a:r>
            <a:r>
              <a:rPr lang="en-US" altLang="zh-CN" dirty="0"/>
              <a:t>than RAY, and </a:t>
            </a:r>
            <a:r>
              <a:rPr lang="en-US" altLang="zh-CN" dirty="0" err="1" smtClean="0"/>
              <a:t>ABySS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endParaRPr lang="en-US" altLang="zh-CN" sz="2000" dirty="0"/>
          </a:p>
          <a:p>
            <a:pPr marL="685800" lvl="1">
              <a:buFont typeface="Arial" charset="0"/>
              <a:buChar char="•"/>
            </a:pPr>
            <a:endParaRPr lang="en-US" altLang="zh-CN" sz="1800" dirty="0"/>
          </a:p>
          <a:p>
            <a:pPr marL="400050" lvl="1" indent="0">
              <a:buNone/>
            </a:pPr>
            <a:endParaRPr lang="en-US" altLang="zh-CN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7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cxnSp>
        <p:nvCxnSpPr>
          <p:cNvPr id="125" name="直接连接符 124"/>
          <p:cNvCxnSpPr/>
          <p:nvPr/>
        </p:nvCxnSpPr>
        <p:spPr bwMode="auto">
          <a:xfrm flipH="1">
            <a:off x="3552427" y="2776934"/>
            <a:ext cx="63899" cy="298569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直接连接符 121"/>
          <p:cNvCxnSpPr/>
          <p:nvPr/>
        </p:nvCxnSpPr>
        <p:spPr bwMode="auto">
          <a:xfrm flipH="1">
            <a:off x="1712118" y="2767409"/>
            <a:ext cx="56357" cy="30047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/>
          <p:nvPr/>
        </p:nvCxnSpPr>
        <p:spPr bwMode="auto">
          <a:xfrm flipH="1">
            <a:off x="4419600" y="1066800"/>
            <a:ext cx="42862" cy="2971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直接连接符 127"/>
          <p:cNvCxnSpPr/>
          <p:nvPr/>
        </p:nvCxnSpPr>
        <p:spPr bwMode="auto">
          <a:xfrm flipH="1">
            <a:off x="2558256" y="1066800"/>
            <a:ext cx="81755" cy="2971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平行四边形 91"/>
          <p:cNvSpPr/>
          <p:nvPr/>
        </p:nvSpPr>
        <p:spPr bwMode="auto">
          <a:xfrm>
            <a:off x="1768475" y="1043384"/>
            <a:ext cx="2743200" cy="1733550"/>
          </a:xfrm>
          <a:prstGeom prst="parallelogram">
            <a:avLst>
              <a:gd name="adj" fmla="val 49883"/>
            </a:avLst>
          </a:prstGeom>
          <a:noFill/>
          <a:ln w="25400" cap="flat" cmpd="sng" algn="ctr">
            <a:solidFill>
              <a:srgbClr val="C0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Quadrupling No. of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2346325" y="3833416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1508125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127500" y="3881041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3219450" y="555307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7" name="圆柱形 56"/>
          <p:cNvSpPr/>
          <p:nvPr/>
        </p:nvSpPr>
        <p:spPr bwMode="auto">
          <a:xfrm>
            <a:off x="2438400" y="4490641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2" name="下箭头 61"/>
          <p:cNvSpPr/>
          <p:nvPr/>
        </p:nvSpPr>
        <p:spPr bwMode="auto">
          <a:xfrm>
            <a:off x="2558256" y="4264819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3" name="圆柱形 62"/>
          <p:cNvSpPr/>
          <p:nvPr/>
        </p:nvSpPr>
        <p:spPr bwMode="auto">
          <a:xfrm>
            <a:off x="1592262" y="62198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1712118" y="59940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5" name="圆柱形 64"/>
          <p:cNvSpPr/>
          <p:nvPr/>
        </p:nvSpPr>
        <p:spPr bwMode="auto">
          <a:xfrm>
            <a:off x="4211637" y="45434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6" name="下箭头 65"/>
          <p:cNvSpPr/>
          <p:nvPr/>
        </p:nvSpPr>
        <p:spPr bwMode="auto">
          <a:xfrm>
            <a:off x="4331493" y="43176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圆柱形 66"/>
          <p:cNvSpPr/>
          <p:nvPr/>
        </p:nvSpPr>
        <p:spPr bwMode="auto">
          <a:xfrm>
            <a:off x="3303587" y="6219824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8" name="下箭头 67"/>
          <p:cNvSpPr/>
          <p:nvPr/>
        </p:nvSpPr>
        <p:spPr bwMode="auto">
          <a:xfrm>
            <a:off x="3423443" y="5994002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2422525" y="838200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P7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1584325" y="2557859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4203700" y="885825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P6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3295650" y="2557859"/>
            <a:ext cx="549275" cy="438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P5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5" name="圆柱形 104"/>
          <p:cNvSpPr/>
          <p:nvPr/>
        </p:nvSpPr>
        <p:spPr bwMode="auto">
          <a:xfrm>
            <a:off x="2514600" y="1495425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6" name="下箭头 105"/>
          <p:cNvSpPr/>
          <p:nvPr/>
        </p:nvSpPr>
        <p:spPr bwMode="auto">
          <a:xfrm>
            <a:off x="2634456" y="1269603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7" name="圆柱形 106"/>
          <p:cNvSpPr/>
          <p:nvPr/>
        </p:nvSpPr>
        <p:spPr bwMode="auto">
          <a:xfrm>
            <a:off x="1668462" y="3224609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8" name="下箭头 107"/>
          <p:cNvSpPr/>
          <p:nvPr/>
        </p:nvSpPr>
        <p:spPr bwMode="auto">
          <a:xfrm>
            <a:off x="1788318" y="2998787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9" name="圆柱形 108"/>
          <p:cNvSpPr/>
          <p:nvPr/>
        </p:nvSpPr>
        <p:spPr bwMode="auto">
          <a:xfrm>
            <a:off x="4287837" y="1548209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0" name="下箭头 109"/>
          <p:cNvSpPr/>
          <p:nvPr/>
        </p:nvSpPr>
        <p:spPr bwMode="auto">
          <a:xfrm>
            <a:off x="4407693" y="1322387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1" name="圆柱形 110"/>
          <p:cNvSpPr/>
          <p:nvPr/>
        </p:nvSpPr>
        <p:spPr bwMode="auto">
          <a:xfrm>
            <a:off x="3379787" y="3224608"/>
            <a:ext cx="381000" cy="333375"/>
          </a:xfrm>
          <a:prstGeom prst="can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2" name="下箭头 111"/>
          <p:cNvSpPr/>
          <p:nvPr/>
        </p:nvSpPr>
        <p:spPr bwMode="auto">
          <a:xfrm>
            <a:off x="3499643" y="2998786"/>
            <a:ext cx="141287" cy="25479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76200" y="3856243"/>
            <a:ext cx="6503552" cy="2255427"/>
            <a:chOff x="-76200" y="3856243"/>
            <a:chExt cx="6503552" cy="2255427"/>
          </a:xfrm>
        </p:grpSpPr>
        <p:cxnSp>
          <p:nvCxnSpPr>
            <p:cNvPr id="14" name="直接箭头连接符 13"/>
            <p:cNvCxnSpPr>
              <a:stCxn id="185" idx="2"/>
              <a:endCxn id="5" idx="2"/>
            </p:cNvCxnSpPr>
            <p:nvPr/>
          </p:nvCxnSpPr>
          <p:spPr bwMode="auto">
            <a:xfrm>
              <a:off x="2011247" y="4040854"/>
              <a:ext cx="335078" cy="11637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stCxn id="49" idx="2"/>
              <a:endCxn id="41" idx="2"/>
            </p:cNvCxnSpPr>
            <p:nvPr/>
          </p:nvCxnSpPr>
          <p:spPr bwMode="auto">
            <a:xfrm>
              <a:off x="1177809" y="5737686"/>
              <a:ext cx="330316" cy="34464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>
              <a:stCxn id="197" idx="5"/>
              <a:endCxn id="42" idx="6"/>
            </p:cNvCxnSpPr>
            <p:nvPr/>
          </p:nvCxnSpPr>
          <p:spPr bwMode="auto">
            <a:xfrm flipH="1">
              <a:off x="4676775" y="4100116"/>
              <a:ext cx="41380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直接箭头连接符 28"/>
            <p:cNvCxnSpPr>
              <a:stCxn id="167" idx="5"/>
              <a:endCxn id="43" idx="6"/>
            </p:cNvCxnSpPr>
            <p:nvPr/>
          </p:nvCxnSpPr>
          <p:spPr bwMode="auto">
            <a:xfrm flipH="1">
              <a:off x="3768725" y="5746799"/>
              <a:ext cx="528876" cy="25351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平行四边形 48"/>
            <p:cNvSpPr/>
            <p:nvPr/>
          </p:nvSpPr>
          <p:spPr bwMode="auto">
            <a:xfrm>
              <a:off x="-76200" y="5553075"/>
              <a:ext cx="1300162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A3A2A1A0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78" name="直接箭头连接符 77"/>
            <p:cNvCxnSpPr>
              <a:endCxn id="41" idx="3"/>
            </p:cNvCxnSpPr>
            <p:nvPr/>
          </p:nvCxnSpPr>
          <p:spPr bwMode="auto">
            <a:xfrm flipV="1">
              <a:off x="1067950" y="5927059"/>
              <a:ext cx="520614" cy="184611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7" name="平行四边形 166"/>
            <p:cNvSpPr/>
            <p:nvPr/>
          </p:nvSpPr>
          <p:spPr bwMode="auto">
            <a:xfrm>
              <a:off x="4251448" y="5562188"/>
              <a:ext cx="1559346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B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0B1B2B3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85" name="平行四边形 184"/>
            <p:cNvSpPr/>
            <p:nvPr/>
          </p:nvSpPr>
          <p:spPr bwMode="auto">
            <a:xfrm>
              <a:off x="659860" y="3856243"/>
              <a:ext cx="1397540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D3D2D1D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7" name="平行四边形 196"/>
            <p:cNvSpPr/>
            <p:nvPr/>
          </p:nvSpPr>
          <p:spPr bwMode="auto">
            <a:xfrm>
              <a:off x="5044424" y="3915505"/>
              <a:ext cx="1382928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C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0C1C2C3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303" y="909305"/>
            <a:ext cx="6387808" cy="2052240"/>
            <a:chOff x="9303" y="909305"/>
            <a:chExt cx="6387808" cy="2052240"/>
          </a:xfrm>
        </p:grpSpPr>
        <p:cxnSp>
          <p:nvCxnSpPr>
            <p:cNvPr id="94" name="直接箭头连接符 93"/>
            <p:cNvCxnSpPr>
              <a:stCxn id="217" idx="2"/>
              <a:endCxn id="93" idx="2"/>
            </p:cNvCxnSpPr>
            <p:nvPr/>
          </p:nvCxnSpPr>
          <p:spPr bwMode="auto">
            <a:xfrm flipV="1">
              <a:off x="2084940" y="1057275"/>
              <a:ext cx="337585" cy="36641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5" name="直接箭头连接符 94"/>
            <p:cNvCxnSpPr>
              <a:stCxn id="203" idx="2"/>
              <a:endCxn id="98" idx="2"/>
            </p:cNvCxnSpPr>
            <p:nvPr/>
          </p:nvCxnSpPr>
          <p:spPr bwMode="auto">
            <a:xfrm>
              <a:off x="1157782" y="2776934"/>
              <a:ext cx="42654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直接箭头连接符 95"/>
            <p:cNvCxnSpPr>
              <a:stCxn id="224" idx="5"/>
              <a:endCxn id="99" idx="6"/>
            </p:cNvCxnSpPr>
            <p:nvPr/>
          </p:nvCxnSpPr>
          <p:spPr bwMode="auto">
            <a:xfrm flipH="1">
              <a:off x="4752975" y="1093916"/>
              <a:ext cx="506862" cy="10984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7" name="直接箭头连接符 96"/>
            <p:cNvCxnSpPr>
              <a:stCxn id="209" idx="5"/>
              <a:endCxn id="100" idx="6"/>
            </p:cNvCxnSpPr>
            <p:nvPr/>
          </p:nvCxnSpPr>
          <p:spPr bwMode="auto">
            <a:xfrm flipH="1">
              <a:off x="3844925" y="2776934"/>
              <a:ext cx="48906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7" name="直接箭头连接符 116"/>
            <p:cNvCxnSpPr>
              <a:endCxn id="93" idx="3"/>
            </p:cNvCxnSpPr>
            <p:nvPr/>
          </p:nvCxnSpPr>
          <p:spPr bwMode="auto">
            <a:xfrm flipV="1">
              <a:off x="2027864" y="1212184"/>
              <a:ext cx="475100" cy="177818"/>
            </a:xfrm>
            <a:prstGeom prst="straightConnector1">
              <a:avLst/>
            </a:prstGeom>
            <a:noFill/>
            <a:ln w="952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3" name="平行四边形 202"/>
            <p:cNvSpPr/>
            <p:nvPr/>
          </p:nvSpPr>
          <p:spPr bwMode="auto">
            <a:xfrm>
              <a:off x="9303" y="2592323"/>
              <a:ext cx="1194632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E3E2E1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E0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9" name="平行四边形 208"/>
            <p:cNvSpPr/>
            <p:nvPr/>
          </p:nvSpPr>
          <p:spPr bwMode="auto">
            <a:xfrm>
              <a:off x="4287836" y="2592323"/>
              <a:ext cx="1251895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F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0F1F2F3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17" name="平行四边形 216"/>
            <p:cNvSpPr/>
            <p:nvPr/>
          </p:nvSpPr>
          <p:spPr bwMode="auto">
            <a:xfrm>
              <a:off x="785417" y="909305"/>
              <a:ext cx="1345676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H3H2H1H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0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24" name="平行四边形 223"/>
            <p:cNvSpPr/>
            <p:nvPr/>
          </p:nvSpPr>
          <p:spPr bwMode="auto">
            <a:xfrm>
              <a:off x="5213684" y="909305"/>
              <a:ext cx="1183427" cy="369222"/>
            </a:xfrm>
            <a:prstGeom prst="parallelogram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Calibri" pitchFamily="34" charset="0"/>
                </a:rPr>
                <a:t>F0F1F2F3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32" name="平行四边形 31"/>
          <p:cNvSpPr/>
          <p:nvPr/>
        </p:nvSpPr>
        <p:spPr bwMode="auto">
          <a:xfrm>
            <a:off x="1692275" y="4038600"/>
            <a:ext cx="2743200" cy="1733550"/>
          </a:xfrm>
          <a:prstGeom prst="parallelogram">
            <a:avLst>
              <a:gd name="adj" fmla="val 49883"/>
            </a:avLst>
          </a:prstGeom>
          <a:noFill/>
          <a:ln w="25400" cap="flat" cmpd="sng" algn="ctr">
            <a:solidFill>
              <a:srgbClr val="C00000">
                <a:alpha val="82000"/>
              </a:srgb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15" name="Picture 10" descr="http://clusterdesign.org/wp-content/uploads/2012/09/fujitsu-3d-toru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760786"/>
            <a:ext cx="260032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6858000" y="6412468"/>
            <a:ext cx="18478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3D torus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3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5" grpId="0" animBg="1"/>
      <p:bldP spid="41" grpId="0" animBg="1"/>
      <p:bldP spid="42" grpId="0" animBg="1"/>
      <p:bldP spid="43" grpId="0" animBg="1"/>
      <p:bldP spid="57" grpId="0" animBg="1"/>
      <p:bldP spid="62" grpId="0" animBg="1"/>
      <p:bldP spid="62" grpId="1" animBg="1"/>
      <p:bldP spid="63" grpId="0" animBg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68" grpId="0" animBg="1"/>
      <p:bldP spid="68" grpId="1" animBg="1"/>
      <p:bldP spid="93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2" grpId="1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8X No. of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Proc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 descr="http://www.idris.fr/media/turing/pics/tore5d_nodec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4" y="3277616"/>
            <a:ext cx="4433866" cy="348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omputing.llnl.gov/tutorials/bgq/images/5Dtorus.400pi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3352800"/>
            <a:ext cx="3810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53200" y="6324600"/>
            <a:ext cx="186480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4D Torus Network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71534" y="1269767"/>
            <a:ext cx="8015266" cy="254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dirty="0" smtClean="0"/>
              <a:t>Optimization points</a:t>
            </a:r>
          </a:p>
          <a:p>
            <a:pPr lvl="1"/>
            <a:r>
              <a:rPr lang="en-US" altLang="zh-CN" sz="1800" dirty="0" smtClean="0"/>
              <a:t>Keep the message size constant </a:t>
            </a:r>
            <a:r>
              <a:rPr lang="en-US" altLang="zh-CN" sz="1800" dirty="0"/>
              <a:t>by proportionally increasing the number of data pieces with the number of cores</a:t>
            </a:r>
            <a:endParaRPr lang="en-US" altLang="zh-CN" sz="1800" dirty="0" smtClean="0"/>
          </a:p>
          <a:p>
            <a:r>
              <a:rPr lang="en-US" altLang="zh-CN" sz="2000" dirty="0" smtClean="0"/>
              <a:t>Benefits</a:t>
            </a:r>
            <a:endParaRPr lang="en-US" altLang="zh-CN" dirty="0" smtClean="0"/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Fully </a:t>
            </a:r>
            <a:r>
              <a:rPr lang="en-US" altLang="zh-CN" sz="1800" dirty="0">
                <a:solidFill>
                  <a:srgbClr val="FF0000"/>
                </a:solidFill>
              </a:rPr>
              <a:t>exploit</a:t>
            </a:r>
            <a:r>
              <a:rPr lang="en-US" altLang="zh-CN" sz="1800" dirty="0" smtClean="0"/>
              <a:t> interconnection BW in 5D torus and keep communication efficiency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8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System efficiency comparison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76544" y="1368467"/>
            <a:ext cx="6377432" cy="548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I/O optimization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0.3GiB/s/rack  (SWAP, JT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Meng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4.7GiB/s/rack  (SWAP2, JT </a:t>
            </a:r>
            <a:r>
              <a:rPr lang="en-US" altLang="zh-CN" dirty="0" err="1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Meng</a:t>
            </a:r>
            <a:r>
              <a:rPr lang="en-US" altLang="zh-CN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GiB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/s/rack    (SC’09, Rob Latham)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GiB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/s/rack  (IBM BGQ user guide)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Communication optimization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 3% 5D peak performance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(SWAP)</a:t>
            </a:r>
          </a:p>
          <a:p>
            <a:r>
              <a:rPr lang="en-US" altLang="zh-CN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47%  </a:t>
            </a:r>
            <a:r>
              <a:rPr lang="en-US" altLang="zh-CN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5D peak performance (</a:t>
            </a:r>
            <a:r>
              <a:rPr lang="en-US" altLang="zh-CN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SWAP2)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74%  5D peak performance (SC12, Dong Chen)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0.9 GB/s/node (SC12, Dong Chen)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Memory optimization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1.6 TB  for Human dataset  (SWAP)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1.6 TB  for Human dataset  (SWAP2) -&gt; 150GB</a:t>
            </a:r>
          </a:p>
        </p:txBody>
      </p:sp>
      <p:sp>
        <p:nvSpPr>
          <p:cNvPr id="10" name="灯片编号占位符 3"/>
          <p:cNvSpPr txBox="1">
            <a:spLocks/>
          </p:cNvSpPr>
          <p:nvPr/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034D8C-3CB4-402A-BC46-2AB14C0FE9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https://computing.llnl.gov/tutorials/bgq/images/bgqScalingArch900p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1460500"/>
            <a:ext cx="3931450" cy="47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79643" y="6135172"/>
            <a:ext cx="261680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BG/Q Scaling Architecture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1423" y="1792069"/>
            <a:ext cx="1141659" cy="7017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5D torus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(4,4,4,4,2)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4320" y="990600"/>
            <a:ext cx="1141659" cy="7017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5D torus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(4,4,4,8,2)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1284" y="1003300"/>
            <a:ext cx="1492716" cy="7017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5D torus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(8,16,16,16,2)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26811" y="3429000"/>
            <a:ext cx="1141659" cy="7017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5D torus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(2,2,2,2,2)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System efficiency improvement for Human data 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IO, communication and memory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182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ratio of IO bandwidth, communication bandwidth, and memory usage with the system peak performance in </a:t>
            </a:r>
            <a:r>
              <a:rPr lang="en-US" altLang="zh-CN" sz="2000" dirty="0" smtClean="0"/>
              <a:t>theory are presented below.</a:t>
            </a:r>
          </a:p>
          <a:p>
            <a:r>
              <a:rPr lang="en-US" altLang="zh-CN" sz="2000" b="1" dirty="0"/>
              <a:t>IO bandwidth </a:t>
            </a:r>
            <a:r>
              <a:rPr lang="en-US" altLang="zh-CN" sz="2000" dirty="0" smtClean="0"/>
              <a:t>has been improved </a:t>
            </a:r>
            <a:r>
              <a:rPr lang="en-US" altLang="zh-CN" sz="2000" dirty="0"/>
              <a:t>from 2% to </a:t>
            </a:r>
            <a:r>
              <a:rPr lang="en-US" altLang="zh-CN" sz="2000" dirty="0" smtClean="0"/>
              <a:t>18% </a:t>
            </a:r>
            <a:r>
              <a:rPr lang="en-US" altLang="zh-CN" sz="2000" dirty="0"/>
              <a:t>on </a:t>
            </a:r>
            <a:r>
              <a:rPr lang="en-US" altLang="zh-CN" sz="2000" dirty="0" smtClean="0"/>
              <a:t>4096 </a:t>
            </a:r>
            <a:r>
              <a:rPr lang="en-US" altLang="zh-CN" sz="2000" dirty="0"/>
              <a:t>cores </a:t>
            </a:r>
            <a:r>
              <a:rPr lang="en-US" altLang="zh-CN" sz="2000" dirty="0" smtClean="0"/>
              <a:t>(one rack)</a:t>
            </a:r>
          </a:p>
          <a:p>
            <a:r>
              <a:rPr lang="en-US" altLang="zh-CN" sz="2000" b="1" dirty="0"/>
              <a:t>Commun</a:t>
            </a:r>
            <a:r>
              <a:rPr lang="en-US" altLang="zh-CN" sz="2000" b="1" dirty="0" smtClean="0"/>
              <a:t>ication </a:t>
            </a:r>
            <a:r>
              <a:rPr lang="en-US" altLang="zh-CN" sz="2000" b="1" dirty="0"/>
              <a:t>bandwidth </a:t>
            </a:r>
            <a:r>
              <a:rPr lang="en-US" altLang="zh-CN" sz="2000" dirty="0" smtClean="0"/>
              <a:t>has been improved </a:t>
            </a:r>
            <a:r>
              <a:rPr lang="en-US" altLang="zh-CN" sz="2000" dirty="0"/>
              <a:t>from 5% to 47</a:t>
            </a:r>
            <a:r>
              <a:rPr lang="en-US" altLang="zh-CN" sz="2000" dirty="0" smtClean="0"/>
              <a:t>%</a:t>
            </a:r>
          </a:p>
          <a:p>
            <a:r>
              <a:rPr lang="en-US" altLang="zh-CN" sz="2000" b="1" dirty="0" smtClean="0"/>
              <a:t>Peak memory usage </a:t>
            </a:r>
            <a:r>
              <a:rPr lang="en-US" altLang="zh-CN" sz="2000" dirty="0" smtClean="0"/>
              <a:t>doesn’t change. (1.6 TB memory is need for Human data) 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074" name="图表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43012"/>
            <a:ext cx="8001000" cy="33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57200" y="6200988"/>
            <a:ext cx="8458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peak performance of </a:t>
            </a:r>
            <a:r>
              <a:rPr lang="en-US" altLang="zh-CN" dirty="0" smtClean="0">
                <a:solidFill>
                  <a:srgbClr val="FF0000"/>
                </a:solidFill>
              </a:rPr>
              <a:t>Mira on IO </a:t>
            </a:r>
            <a:r>
              <a:rPr lang="en-US" altLang="zh-CN" dirty="0">
                <a:solidFill>
                  <a:srgbClr val="FF0000"/>
                </a:solidFill>
              </a:rPr>
              <a:t>bandwidth and communication bandwidth are 20GiB/rack/s and 0.9GiB/node/s respectively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8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Results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 1k human project dataset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on Mira (4TB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5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billion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reads)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015266" cy="914399"/>
          </a:xfrm>
        </p:spPr>
        <p:txBody>
          <a:bodyPr/>
          <a:lstStyle/>
          <a:p>
            <a:r>
              <a:rPr lang="en-US" altLang="zh-CN" sz="2000" dirty="0" smtClean="0"/>
              <a:t>With parts of 1k human project dataset (4TB is used),   SWAP scales to  </a:t>
            </a:r>
            <a:r>
              <a:rPr lang="en-US" altLang="zh-CN" sz="2000" b="1" dirty="0" smtClean="0"/>
              <a:t>128K cores </a:t>
            </a:r>
            <a:r>
              <a:rPr lang="en-US" altLang="zh-CN" sz="2000" dirty="0" smtClean="0"/>
              <a:t>with an efficiency of </a:t>
            </a:r>
            <a:r>
              <a:rPr lang="en-US" altLang="zh-CN" sz="2000" b="1" dirty="0" smtClean="0"/>
              <a:t>40%</a:t>
            </a:r>
            <a:r>
              <a:rPr lang="en-US" altLang="zh-CN" sz="2000" dirty="0" smtClean="0"/>
              <a:t>.</a:t>
            </a:r>
            <a:endParaRPr lang="en-US" altLang="zh-CN" sz="1800" dirty="0" smtClean="0"/>
          </a:p>
        </p:txBody>
      </p:sp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239181" cy="470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4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53401" cy="755094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Genome assembly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8159"/>
            <a:ext cx="4191000" cy="3011441"/>
          </a:xfrm>
        </p:spPr>
        <p:txBody>
          <a:bodyPr/>
          <a:lstStyle/>
          <a:p>
            <a:r>
              <a:rPr lang="en-US" sz="2000" b="1" dirty="0" smtClean="0"/>
              <a:t>DBG is popular</a:t>
            </a:r>
          </a:p>
          <a:p>
            <a:pPr lvl="1"/>
            <a:r>
              <a:rPr lang="en-US" b="1" dirty="0" err="1"/>
              <a:t>Kmer</a:t>
            </a:r>
            <a:r>
              <a:rPr lang="en-US" b="1" dirty="0"/>
              <a:t> graph construction</a:t>
            </a:r>
          </a:p>
          <a:p>
            <a:pPr lvl="1"/>
            <a:r>
              <a:rPr lang="en-US" b="1" dirty="0"/>
              <a:t>Edge merging / Node merging</a:t>
            </a:r>
          </a:p>
          <a:p>
            <a:pPr lvl="1"/>
            <a:r>
              <a:rPr lang="en-US" b="1" dirty="0" err="1"/>
              <a:t>Contig</a:t>
            </a:r>
            <a:r>
              <a:rPr lang="en-US" b="1" dirty="0"/>
              <a:t> generation</a:t>
            </a:r>
          </a:p>
          <a:p>
            <a:pPr lvl="1"/>
            <a:r>
              <a:rPr lang="en-US" b="1" dirty="0" smtClean="0"/>
              <a:t>Scaffolding </a:t>
            </a:r>
            <a:endParaRPr lang="en-US" b="1" dirty="0"/>
          </a:p>
          <a:p>
            <a:pPr>
              <a:defRPr/>
            </a:pPr>
            <a:r>
              <a:rPr lang="en-US" altLang="zh-CN" sz="2000" b="1" dirty="0"/>
              <a:t> </a:t>
            </a:r>
            <a:r>
              <a:rPr lang="en-US" altLang="zh-CN" sz="2000" b="1" dirty="0"/>
              <a:t>TSP on massive </a:t>
            </a:r>
            <a:r>
              <a:rPr lang="en-US" altLang="zh-CN" sz="2000" b="1" dirty="0" smtClean="0"/>
              <a:t>graphs (NP-hard)</a:t>
            </a:r>
            <a:endParaRPr lang="en-US" altLang="zh-CN" sz="2000" b="1" dirty="0"/>
          </a:p>
          <a:p>
            <a:pPr>
              <a:defRPr/>
            </a:pPr>
            <a:r>
              <a:rPr lang="en-US" altLang="zh-CN" sz="2000" b="1" dirty="0"/>
              <a:t> About 100 million species without reference genome</a:t>
            </a:r>
          </a:p>
          <a:p>
            <a:pPr lvl="1"/>
            <a:endParaRPr lang="en-US" b="1" dirty="0"/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833"/>
              </p:ext>
            </p:extLst>
          </p:nvPr>
        </p:nvGraphicFramePr>
        <p:xfrm>
          <a:off x="142875" y="4287837"/>
          <a:ext cx="8858251" cy="182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476"/>
                <a:gridCol w="1942212"/>
                <a:gridCol w="1896426"/>
                <a:gridCol w="2739137"/>
              </a:tblGrid>
              <a:tr h="541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Spices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Ref size 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Data size (100X)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Memory usage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00" marB="45700"/>
                </a:tc>
              </a:tr>
              <a:tr h="426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Human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r>
                        <a:rPr lang="en-US" altLang="zh-CN" sz="1600" baseline="0" dirty="0" smtClean="0"/>
                        <a:t>   G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0.3~0.5  T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</a:t>
                      </a:r>
                      <a:r>
                        <a:rPr lang="en-US" altLang="zh-CN" sz="1600" baseline="0" dirty="0" smtClean="0"/>
                        <a:t> ~ </a:t>
                      </a:r>
                      <a:r>
                        <a:rPr lang="en-US" altLang="zh-CN" sz="1600" dirty="0" smtClean="0"/>
                        <a:t>2   TB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</a:tr>
              <a:tr h="426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Wheat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 G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2~3 T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2.0 ~ 10 TB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</a:tr>
              <a:tr h="426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Salamander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45 G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7~9  T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7.5 ~ 30</a:t>
                      </a:r>
                      <a:r>
                        <a:rPr lang="en-US" altLang="zh-CN" sz="1600" baseline="0" dirty="0" smtClean="0"/>
                        <a:t> TB</a:t>
                      </a:r>
                      <a:endParaRPr lang="zh-CN" altLang="en-US" sz="1600" dirty="0"/>
                    </a:p>
                  </a:txBody>
                  <a:tcPr marL="91434" marR="91434" marT="45700" marB="45700"/>
                </a:tc>
              </a:tr>
            </a:tbl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37" y="1242323"/>
            <a:ext cx="4800600" cy="300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57199" y="6181169"/>
            <a:ext cx="8413750" cy="707886"/>
          </a:xfrm>
          <a:prstGeom prst="rect">
            <a:avLst/>
          </a:prstGeom>
          <a:gradFill rotWithShape="1">
            <a:gsLst>
              <a:gs pos="0">
                <a:srgbClr val="E0EAF9"/>
              </a:gs>
              <a:gs pos="50000">
                <a:srgbClr val="C0D6F3"/>
              </a:gs>
              <a:gs pos="100000">
                <a:srgbClr val="97BFE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For </a:t>
            </a:r>
            <a:r>
              <a:rPr lang="en-US" altLang="zh-CN" sz="2000" dirty="0" err="1">
                <a:solidFill>
                  <a:srgbClr val="FF0000"/>
                </a:solidFill>
              </a:rPr>
              <a:t>metagenomes</a:t>
            </a:r>
            <a:r>
              <a:rPr lang="en-US" altLang="zh-CN" sz="2000" dirty="0">
                <a:solidFill>
                  <a:srgbClr val="FF0000"/>
                </a:solidFill>
              </a:rPr>
              <a:t>, the </a:t>
            </a:r>
            <a:r>
              <a:rPr lang="en-US" altLang="zh-CN" sz="2000" dirty="0">
                <a:solidFill>
                  <a:srgbClr val="FF0000"/>
                </a:solidFill>
              </a:rPr>
              <a:t>data size could be in TB-PB </a:t>
            </a:r>
            <a:r>
              <a:rPr lang="en-US" altLang="zh-CN" sz="2000" dirty="0">
                <a:solidFill>
                  <a:srgbClr val="FF0000"/>
                </a:solidFill>
              </a:rPr>
              <a:t>range</a:t>
            </a:r>
          </a:p>
          <a:p>
            <a:pPr>
              <a:buFont typeface="Arial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>
                <a:solidFill>
                  <a:srgbClr val="FF0000"/>
                </a:solidFill>
              </a:rPr>
              <a:t>calable </a:t>
            </a:r>
            <a:r>
              <a:rPr lang="en-US" altLang="zh-CN" sz="2000" dirty="0">
                <a:solidFill>
                  <a:srgbClr val="FF0000"/>
                </a:solidFill>
              </a:rPr>
              <a:t>genome assembly </a:t>
            </a:r>
            <a:r>
              <a:rPr lang="en-US" altLang="zh-CN" sz="2000" dirty="0" smtClean="0">
                <a:solidFill>
                  <a:srgbClr val="FF0000"/>
                </a:solidFill>
              </a:rPr>
              <a:t>is critical for reconstruct these genome.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6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78811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Challenges in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massive gene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assembly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" name="Content Placeholder 2"/>
          <p:cNvSpPr>
            <a:spLocks/>
          </p:cNvSpPr>
          <p:nvPr/>
        </p:nvSpPr>
        <p:spPr bwMode="auto">
          <a:xfrm>
            <a:off x="296863" y="1143000"/>
            <a:ext cx="3960103" cy="544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C00000"/>
                </a:solidFill>
              </a:rPr>
              <a:t>I/O Intensive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Parallel I/O for TB data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C00000"/>
                </a:solidFill>
              </a:rPr>
              <a:t>Memory Intensive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Memory is 3X~5X of the inputs data (~PB)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Data compression (&lt;10X) 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C00000"/>
                </a:solidFill>
              </a:rPr>
              <a:t>Communication Intensive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Data distribution </a:t>
            </a:r>
            <a:r>
              <a:rPr lang="en-US" altLang="zh-CN" sz="2000" dirty="0"/>
              <a:t>&amp;</a:t>
            </a:r>
            <a:r>
              <a:rPr lang="en-US" altLang="zh-CN" sz="2000" dirty="0" smtClean="0"/>
              <a:t>exchange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err="1" smtClean="0"/>
              <a:t>Kmer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spectrum analysis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C00000"/>
                </a:solidFill>
              </a:rPr>
              <a:t>Non-embarrassingly </a:t>
            </a:r>
            <a:r>
              <a:rPr lang="en-US" altLang="zh-CN" sz="2400" dirty="0">
                <a:solidFill>
                  <a:srgbClr val="C00000"/>
                </a:solidFill>
              </a:rPr>
              <a:t>parallel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inter-communication between graph vertices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Dynamic graph topology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000" dirty="0" smtClean="0"/>
              <a:t>Access collision avoidance</a:t>
            </a: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07" y="5931210"/>
            <a:ext cx="2584993" cy="89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91" y="5064435"/>
            <a:ext cx="263430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直接箭头连接符 41"/>
          <p:cNvCxnSpPr>
            <a:stCxn id="55" idx="1"/>
            <a:endCxn id="49" idx="3"/>
          </p:cNvCxnSpPr>
          <p:nvPr/>
        </p:nvCxnSpPr>
        <p:spPr>
          <a:xfrm flipH="1" flipV="1">
            <a:off x="3785695" y="1375717"/>
            <a:ext cx="638460" cy="514018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6" idx="1"/>
            <a:endCxn id="50" idx="3"/>
          </p:cNvCxnSpPr>
          <p:nvPr/>
        </p:nvCxnSpPr>
        <p:spPr>
          <a:xfrm flipH="1" flipV="1">
            <a:off x="3810000" y="2335279"/>
            <a:ext cx="614154" cy="39256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6" idx="1"/>
            <a:endCxn id="51" idx="3"/>
          </p:cNvCxnSpPr>
          <p:nvPr/>
        </p:nvCxnSpPr>
        <p:spPr>
          <a:xfrm flipH="1">
            <a:off x="3886200" y="2727848"/>
            <a:ext cx="537954" cy="1148176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7" idx="1"/>
            <a:endCxn id="50" idx="3"/>
          </p:cNvCxnSpPr>
          <p:nvPr/>
        </p:nvCxnSpPr>
        <p:spPr>
          <a:xfrm flipH="1" flipV="1">
            <a:off x="3810000" y="2335279"/>
            <a:ext cx="614155" cy="1363752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7" idx="1"/>
            <a:endCxn id="51" idx="3"/>
          </p:cNvCxnSpPr>
          <p:nvPr/>
        </p:nvCxnSpPr>
        <p:spPr>
          <a:xfrm flipH="1">
            <a:off x="3886200" y="3699031"/>
            <a:ext cx="537955" cy="176993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8" idx="1"/>
            <a:endCxn id="52" idx="3"/>
          </p:cNvCxnSpPr>
          <p:nvPr/>
        </p:nvCxnSpPr>
        <p:spPr>
          <a:xfrm flipH="1">
            <a:off x="4155177" y="4597343"/>
            <a:ext cx="268978" cy="598837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58" idx="1"/>
            <a:endCxn id="51" idx="3"/>
          </p:cNvCxnSpPr>
          <p:nvPr/>
        </p:nvCxnSpPr>
        <p:spPr>
          <a:xfrm flipH="1" flipV="1">
            <a:off x="3886200" y="3876024"/>
            <a:ext cx="537955" cy="72131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6862" y="1167438"/>
            <a:ext cx="3488833" cy="416557"/>
          </a:xfrm>
          <a:prstGeom prst="rect">
            <a:avLst/>
          </a:prstGeom>
          <a:solidFill>
            <a:schemeClr val="bg2">
              <a:lumMod val="75000"/>
              <a:alpha val="1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96862" y="2128969"/>
            <a:ext cx="3513138" cy="412619"/>
          </a:xfrm>
          <a:prstGeom prst="rect">
            <a:avLst/>
          </a:prstGeom>
          <a:solidFill>
            <a:schemeClr val="bg2">
              <a:lumMod val="75000"/>
              <a:alpha val="1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72558" y="3646222"/>
            <a:ext cx="3613642" cy="459603"/>
          </a:xfrm>
          <a:prstGeom prst="rect">
            <a:avLst/>
          </a:prstGeom>
          <a:solidFill>
            <a:schemeClr val="bg2">
              <a:lumMod val="75000"/>
              <a:alpha val="1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72558" y="4967580"/>
            <a:ext cx="3882619" cy="457200"/>
          </a:xfrm>
          <a:prstGeom prst="rect">
            <a:avLst/>
          </a:prstGeom>
          <a:solidFill>
            <a:schemeClr val="bg2">
              <a:lumMod val="75000"/>
              <a:alpha val="1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60" idx="1"/>
            <a:endCxn id="52" idx="3"/>
          </p:cNvCxnSpPr>
          <p:nvPr/>
        </p:nvCxnSpPr>
        <p:spPr>
          <a:xfrm flipH="1" flipV="1">
            <a:off x="4155177" y="5196180"/>
            <a:ext cx="268978" cy="1270658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9" idx="1"/>
            <a:endCxn id="52" idx="3"/>
          </p:cNvCxnSpPr>
          <p:nvPr/>
        </p:nvCxnSpPr>
        <p:spPr>
          <a:xfrm flipH="1" flipV="1">
            <a:off x="4155177" y="5196180"/>
            <a:ext cx="268978" cy="354012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424155" y="1655614"/>
            <a:ext cx="2205245" cy="468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Input Parallelization</a:t>
            </a:r>
            <a:endParaRPr lang="zh-CN" altLang="en-US" sz="1800" dirty="0"/>
          </a:p>
        </p:txBody>
      </p:sp>
      <p:sp>
        <p:nvSpPr>
          <p:cNvPr id="56" name="圆角矩形 55"/>
          <p:cNvSpPr/>
          <p:nvPr/>
        </p:nvSpPr>
        <p:spPr>
          <a:xfrm>
            <a:off x="4424154" y="2483895"/>
            <a:ext cx="2205245" cy="4879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/>
              <a:t>Kmer</a:t>
            </a:r>
            <a:r>
              <a:rPr lang="en-US" altLang="zh-CN" sz="1800" dirty="0" smtClean="0"/>
              <a:t> Graph Analysis</a:t>
            </a:r>
            <a:endParaRPr lang="zh-CN" altLang="en-US" sz="1800" dirty="0"/>
          </a:p>
        </p:txBody>
      </p:sp>
      <p:sp>
        <p:nvSpPr>
          <p:cNvPr id="57" name="圆角矩形 56"/>
          <p:cNvSpPr/>
          <p:nvPr/>
        </p:nvSpPr>
        <p:spPr>
          <a:xfrm>
            <a:off x="4424155" y="3429001"/>
            <a:ext cx="2205245" cy="5400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Graph Construction</a:t>
            </a:r>
            <a:endParaRPr lang="zh-CN" altLang="en-US" sz="1800" dirty="0"/>
          </a:p>
        </p:txBody>
      </p:sp>
      <p:sp>
        <p:nvSpPr>
          <p:cNvPr id="58" name="圆角矩形 57"/>
          <p:cNvSpPr/>
          <p:nvPr/>
        </p:nvSpPr>
        <p:spPr>
          <a:xfrm>
            <a:off x="4424155" y="4374106"/>
            <a:ext cx="2205245" cy="4464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Edge Merging</a:t>
            </a:r>
            <a:endParaRPr lang="zh-CN" altLang="en-US" sz="1800" dirty="0"/>
          </a:p>
        </p:txBody>
      </p:sp>
      <p:sp>
        <p:nvSpPr>
          <p:cNvPr id="59" name="圆角矩形 58"/>
          <p:cNvSpPr/>
          <p:nvPr/>
        </p:nvSpPr>
        <p:spPr>
          <a:xfrm>
            <a:off x="4424155" y="5309184"/>
            <a:ext cx="2205245" cy="482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/>
              <a:t>Contig</a:t>
            </a:r>
            <a:r>
              <a:rPr lang="en-US" altLang="zh-CN" sz="1800" dirty="0" smtClean="0"/>
              <a:t> Generation</a:t>
            </a:r>
            <a:endParaRPr lang="zh-CN" altLang="en-US" sz="1800" dirty="0"/>
          </a:p>
        </p:txBody>
      </p:sp>
      <p:sp>
        <p:nvSpPr>
          <p:cNvPr id="60" name="圆角矩形 59"/>
          <p:cNvSpPr/>
          <p:nvPr/>
        </p:nvSpPr>
        <p:spPr>
          <a:xfrm>
            <a:off x="4424155" y="6219310"/>
            <a:ext cx="2205245" cy="495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Scaffolding</a:t>
            </a:r>
            <a:endParaRPr lang="zh-CN" altLang="en-US" sz="1800" dirty="0"/>
          </a:p>
        </p:txBody>
      </p:sp>
      <p:cxnSp>
        <p:nvCxnSpPr>
          <p:cNvPr id="61" name="直接箭头连接符 60"/>
          <p:cNvCxnSpPr>
            <a:stCxn id="55" idx="2"/>
            <a:endCxn id="56" idx="0"/>
          </p:cNvCxnSpPr>
          <p:nvPr/>
        </p:nvCxnSpPr>
        <p:spPr>
          <a:xfrm flipH="1">
            <a:off x="5526777" y="2123855"/>
            <a:ext cx="1" cy="3600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6" idx="2"/>
            <a:endCxn id="57" idx="0"/>
          </p:cNvCxnSpPr>
          <p:nvPr/>
        </p:nvCxnSpPr>
        <p:spPr>
          <a:xfrm>
            <a:off x="5526777" y="2971800"/>
            <a:ext cx="1" cy="45720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2"/>
            <a:endCxn id="58" idx="0"/>
          </p:cNvCxnSpPr>
          <p:nvPr/>
        </p:nvCxnSpPr>
        <p:spPr>
          <a:xfrm>
            <a:off x="5526778" y="3969060"/>
            <a:ext cx="0" cy="40504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2"/>
            <a:endCxn id="59" idx="0"/>
          </p:cNvCxnSpPr>
          <p:nvPr/>
        </p:nvCxnSpPr>
        <p:spPr>
          <a:xfrm>
            <a:off x="5526778" y="4820580"/>
            <a:ext cx="0" cy="48860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9" idx="2"/>
            <a:endCxn id="60" idx="0"/>
          </p:cNvCxnSpPr>
          <p:nvPr/>
        </p:nvCxnSpPr>
        <p:spPr>
          <a:xfrm>
            <a:off x="5526778" y="5791200"/>
            <a:ext cx="0" cy="42811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67200" y="1130442"/>
            <a:ext cx="2475274" cy="5741988"/>
          </a:xfrm>
          <a:prstGeom prst="rect">
            <a:avLst/>
          </a:prstGeom>
          <a:solidFill>
            <a:schemeClr val="accent1">
              <a:alpha val="14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Genome Assembly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74" y="1219200"/>
            <a:ext cx="2401526" cy="39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34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Previous work on parallelized assembler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20443"/>
              </p:ext>
            </p:extLst>
          </p:nvPr>
        </p:nvGraphicFramePr>
        <p:xfrm>
          <a:off x="126801" y="1219201"/>
          <a:ext cx="8966956" cy="4854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493"/>
                <a:gridCol w="1388190"/>
                <a:gridCol w="1600795"/>
                <a:gridCol w="1638121"/>
                <a:gridCol w="1371600"/>
                <a:gridCol w="1473757"/>
              </a:tblGrid>
              <a:tr h="574068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Softwares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Mathematical</a:t>
                      </a:r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Model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Algorithm Complexity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Parallelization methods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Scalability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Time on</a:t>
                      </a:r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human data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055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SOAPdenovo 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Comp  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Multi-threading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 (SMP)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en-US" altLang="zh-CN" sz="1400" b="1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days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136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PASHA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Comp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723A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Multi-threading</a:t>
                      </a:r>
                      <a:endParaRPr lang="zh-CN" altLang="en-US" sz="1400" dirty="0">
                        <a:solidFill>
                          <a:srgbClr val="723AF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 (SMP)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136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ABySS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Comp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O(n)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Comm</a:t>
                      </a:r>
                      <a:r>
                        <a:rPr lang="zh-CN" alt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O(log(n))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MPI 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p2p 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&lt;512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055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Ray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723A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MPI </a:t>
                      </a:r>
                      <a:r>
                        <a:rPr lang="en-US" altLang="zh-CN" sz="1400" baseline="0" dirty="0" smtClean="0">
                          <a:solidFill>
                            <a:srgbClr val="723A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p2p </a:t>
                      </a:r>
                      <a:endParaRPr lang="zh-CN" altLang="en-US" sz="1400" dirty="0">
                        <a:solidFill>
                          <a:srgbClr val="723AF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&lt;512</a:t>
                      </a:r>
                      <a:r>
                        <a:rPr lang="zh-CN" alt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13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YAGA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 Bi-directed 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Comp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O(n)</a:t>
                      </a: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Comm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723A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BSP</a:t>
                      </a:r>
                      <a:endParaRPr lang="zh-CN" altLang="en-US" sz="1400" dirty="0">
                        <a:solidFill>
                          <a:srgbClr val="723AF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0553"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HipMer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DBG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723A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UPC</a:t>
                      </a:r>
                      <a:endParaRPr lang="zh-CN" altLang="en-US" sz="1400" dirty="0">
                        <a:solidFill>
                          <a:srgbClr val="723AF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15,000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8 min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13640"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Spaler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DBG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Comp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O(n)</a:t>
                      </a: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Comm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O(log(n))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723AF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Spark/</a:t>
                      </a:r>
                      <a:r>
                        <a:rPr lang="en-US" altLang="zh-CN" sz="1400" kern="1200" dirty="0" err="1" smtClean="0">
                          <a:solidFill>
                            <a:srgbClr val="723AF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GraphX</a:t>
                      </a:r>
                      <a:endParaRPr lang="zh-CN" altLang="en-US" sz="1400" kern="1200" dirty="0">
                        <a:solidFill>
                          <a:srgbClr val="723AF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240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25138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SWAP-Assembler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MSG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Comp</a:t>
                      </a:r>
                      <a:r>
                        <a:rPr lang="en-US" altLang="zh-CN" sz="1400" b="1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O(n)</a:t>
                      </a:r>
                    </a:p>
                    <a:p>
                      <a:r>
                        <a:rPr lang="en-US" altLang="zh-CN" sz="1400" b="1" dirty="0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Comm</a:t>
                      </a:r>
                      <a:r>
                        <a:rPr lang="en-US" altLang="zh-CN" sz="1400" b="1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O(</a:t>
                      </a:r>
                      <a:r>
                        <a:rPr lang="en-US" altLang="zh-CN" sz="1400" b="1" dirty="0" err="1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loglog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(n))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723A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SWAP</a:t>
                      </a:r>
                      <a:endParaRPr lang="zh-CN" altLang="en-US" sz="1400" dirty="0">
                        <a:solidFill>
                          <a:srgbClr val="723AF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2048</a:t>
                      </a:r>
                      <a:r>
                        <a:rPr lang="en-US" altLang="zh-CN" sz="1400" b="1" baseline="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-&gt; 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262,144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1.5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min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Outline of the Talk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1437"/>
            <a:ext cx="8229600" cy="4983163"/>
          </a:xfrm>
        </p:spPr>
        <p:txBody>
          <a:bodyPr/>
          <a:lstStyle/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Overview of Genome Assembly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Genome assembly and its challenges</a:t>
            </a:r>
          </a:p>
          <a:p>
            <a:pPr lvl="1"/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State-of-art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parallelization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works</a:t>
            </a:r>
          </a:p>
          <a:p>
            <a:pPr marL="457200" lvl="1" indent="0">
              <a:buNone/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Optimizations </a:t>
            </a:r>
            <a:r>
              <a:rPr 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 SWAP-Assembler 2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Contributions of SWAP-Assembler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Optimizations in SWAP-Assembler 2</a:t>
            </a:r>
          </a:p>
          <a:p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Performance &amp;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Evaluation 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  <a:cs typeface="+mn-cs"/>
              </a:rPr>
              <a:t>Data simulation and evaluation</a:t>
            </a:r>
            <a:endParaRPr lang="en-US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dirty="0">
                <a:latin typeface="微软雅黑" pitchFamily="34" charset="-122"/>
                <a:ea typeface="微软雅黑" pitchFamily="34" charset="-122"/>
                <a:cs typeface="+mn-cs"/>
              </a:rPr>
              <a:t>Optimization results for each steps</a:t>
            </a:r>
          </a:p>
          <a:p>
            <a:pPr lvl="1"/>
            <a:r>
              <a:rPr lang="en-US" dirty="0">
                <a:latin typeface="微软雅黑" pitchFamily="34" charset="-122"/>
                <a:ea typeface="微软雅黑" pitchFamily="34" charset="-122"/>
                <a:cs typeface="+mn-cs"/>
              </a:rPr>
              <a:t>Experimental results for two larger data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  <a:cs typeface="+mn-cs"/>
              </a:rPr>
              <a:t>sets</a:t>
            </a:r>
          </a:p>
          <a:p>
            <a:pPr marL="457200" lvl="1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Summary &amp; Acknowledgements</a:t>
            </a:r>
          </a:p>
          <a:p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-3810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Contributions in SWAP-Assembler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662" y="1164300"/>
            <a:ext cx="4102333" cy="1429187"/>
          </a:xfrm>
        </p:spPr>
        <p:txBody>
          <a:bodyPr/>
          <a:lstStyle/>
          <a:p>
            <a:r>
              <a:rPr lang="en-US" altLang="zh-CN" b="1" dirty="0" smtClean="0"/>
              <a:t>Multi-step Bi-directed De </a:t>
            </a:r>
            <a:r>
              <a:rPr lang="en-US" altLang="zh-CN" b="1" dirty="0" err="1" smtClean="0"/>
              <a:t>Brujin</a:t>
            </a:r>
            <a:r>
              <a:rPr lang="en-US" altLang="zh-CN" b="1" dirty="0" smtClean="0"/>
              <a:t> Graph (MSG) 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1" y="1745053"/>
            <a:ext cx="3735844" cy="7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4759788" y="1268091"/>
            <a:ext cx="4503621" cy="3765637"/>
            <a:chOff x="4359209" y="1329086"/>
            <a:chExt cx="4956176" cy="376563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210" y="1932423"/>
              <a:ext cx="4956175" cy="316230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4359209" y="1329086"/>
              <a:ext cx="49561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The following MSG is constructed by read “</a:t>
              </a:r>
              <a:r>
                <a:rPr lang="en-US" altLang="zh-CN" b="1" dirty="0" smtClean="0"/>
                <a:t>TAGTCGAGG”</a:t>
              </a:r>
              <a:endParaRPr lang="zh-CN" altLang="en-US" b="1" dirty="0"/>
            </a:p>
            <a:p>
              <a:endParaRPr lang="zh-CN" altLang="en-US" dirty="0"/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376660" y="2533106"/>
            <a:ext cx="4102333" cy="112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1" dirty="0" smtClean="0"/>
              <a:t>SWAP asynchronous  </a:t>
            </a:r>
            <a:r>
              <a:rPr lang="en-US" altLang="zh-CN" b="1" dirty="0" smtClean="0">
                <a:solidFill>
                  <a:srgbClr val="723AF0"/>
                </a:solidFill>
              </a:rPr>
              <a:t>computation</a:t>
            </a:r>
            <a:r>
              <a:rPr lang="en-US" altLang="zh-CN" b="1" dirty="0" smtClean="0"/>
              <a:t> model for massive graphs</a:t>
            </a:r>
          </a:p>
          <a:p>
            <a:pPr marL="0" indent="0">
              <a:buNone/>
            </a:pPr>
            <a:r>
              <a:rPr lang="en-US" altLang="zh-CN" b="1" kern="0" dirty="0" smtClean="0"/>
              <a:t>       </a:t>
            </a:r>
            <a:r>
              <a:rPr lang="en-US" altLang="zh-CN" b="1" dirty="0" smtClean="0">
                <a:solidFill>
                  <a:srgbClr val="723AF0"/>
                </a:solidFill>
              </a:rPr>
              <a:t>L</a:t>
            </a:r>
            <a:r>
              <a:rPr lang="en-US" altLang="zh-CN" b="1" dirty="0" smtClean="0"/>
              <a:t>ock – </a:t>
            </a:r>
            <a:r>
              <a:rPr lang="en-US" altLang="zh-CN" b="1" dirty="0" smtClean="0">
                <a:solidFill>
                  <a:srgbClr val="723AF0"/>
                </a:solidFill>
              </a:rPr>
              <a:t>C</a:t>
            </a:r>
            <a:r>
              <a:rPr lang="en-US" altLang="zh-CN" b="1" dirty="0" smtClean="0"/>
              <a:t>ompute – </a:t>
            </a:r>
            <a:r>
              <a:rPr lang="en-US" altLang="zh-CN" b="1" dirty="0" smtClean="0">
                <a:solidFill>
                  <a:srgbClr val="723AF0"/>
                </a:solidFill>
              </a:rPr>
              <a:t>U</a:t>
            </a:r>
            <a:r>
              <a:rPr lang="en-US" altLang="zh-CN" b="1" dirty="0" smtClean="0"/>
              <a:t>nlock </a:t>
            </a:r>
          </a:p>
          <a:p>
            <a:pPr marL="0" indent="0">
              <a:buFont typeface="Wingdings" pitchFamily="2" charset="2"/>
              <a:buNone/>
            </a:pPr>
            <a:endParaRPr lang="en-US" altLang="zh-CN" b="1" kern="0" dirty="0" smtClean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" y="4861930"/>
            <a:ext cx="4052143" cy="104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22489" y="4708822"/>
            <a:ext cx="4102333" cy="172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1" dirty="0"/>
              <a:t>N</a:t>
            </a:r>
            <a:r>
              <a:rPr lang="en-US" altLang="zh-CN" b="1" dirty="0" smtClean="0"/>
              <a:t>ear Linear Speedup</a:t>
            </a:r>
          </a:p>
          <a:p>
            <a:pPr marL="0" indent="0">
              <a:buNone/>
            </a:pPr>
            <a:r>
              <a:rPr lang="en-US" altLang="zh-CN" b="1" kern="0" dirty="0" smtClean="0"/>
              <a:t>     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Here,  </a:t>
            </a:r>
            <a:r>
              <a:rPr lang="en-US" altLang="zh-CN" b="1" dirty="0" smtClean="0">
                <a:solidFill>
                  <a:srgbClr val="723AF0"/>
                </a:solidFill>
              </a:rPr>
              <a:t>g</a:t>
            </a:r>
            <a:r>
              <a:rPr lang="en-US" altLang="zh-CN" dirty="0" smtClean="0"/>
              <a:t> is the length genome size, </a:t>
            </a:r>
            <a:r>
              <a:rPr lang="en-US" altLang="zh-CN" b="1" dirty="0" smtClean="0">
                <a:solidFill>
                  <a:srgbClr val="723AF0"/>
                </a:solidFill>
              </a:rPr>
              <a:t>p is      </a:t>
            </a:r>
            <a:r>
              <a:rPr lang="en-US" altLang="zh-CN" dirty="0" smtClean="0"/>
              <a:t>the number of processers. </a:t>
            </a:r>
          </a:p>
        </p:txBody>
      </p:sp>
      <p:pic>
        <p:nvPicPr>
          <p:cNvPr id="5" name="Picture 2" descr="E:\360云盘\U盘\APBC2014\AssemblerComparision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88" y="1070038"/>
            <a:ext cx="4695899" cy="496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0" name="Oval 114"/>
          <p:cNvSpPr/>
          <p:nvPr/>
        </p:nvSpPr>
        <p:spPr>
          <a:xfrm>
            <a:off x="5525418" y="3150145"/>
            <a:ext cx="1835349" cy="1611313"/>
          </a:xfrm>
          <a:custGeom>
            <a:avLst/>
            <a:gdLst>
              <a:gd name="connsiteX0" fmla="*/ 0 w 1957294"/>
              <a:gd name="connsiteY0" fmla="*/ 824283 h 1648565"/>
              <a:gd name="connsiteX1" fmla="*/ 978647 w 1957294"/>
              <a:gd name="connsiteY1" fmla="*/ 0 h 1648565"/>
              <a:gd name="connsiteX2" fmla="*/ 1957294 w 1957294"/>
              <a:gd name="connsiteY2" fmla="*/ 824283 h 1648565"/>
              <a:gd name="connsiteX3" fmla="*/ 978647 w 1957294"/>
              <a:gd name="connsiteY3" fmla="*/ 1648566 h 1648565"/>
              <a:gd name="connsiteX4" fmla="*/ 0 w 1957294"/>
              <a:gd name="connsiteY4" fmla="*/ 824283 h 1648565"/>
              <a:gd name="connsiteX0" fmla="*/ 0 w 1983425"/>
              <a:gd name="connsiteY0" fmla="*/ 856857 h 1681140"/>
              <a:gd name="connsiteX1" fmla="*/ 978647 w 1983425"/>
              <a:gd name="connsiteY1" fmla="*/ 32574 h 1681140"/>
              <a:gd name="connsiteX2" fmla="*/ 1643529 w 1983425"/>
              <a:gd name="connsiteY2" fmla="*/ 232493 h 1681140"/>
              <a:gd name="connsiteX3" fmla="*/ 1957294 w 1983425"/>
              <a:gd name="connsiteY3" fmla="*/ 856857 h 1681140"/>
              <a:gd name="connsiteX4" fmla="*/ 978647 w 1983425"/>
              <a:gd name="connsiteY4" fmla="*/ 1681140 h 1681140"/>
              <a:gd name="connsiteX5" fmla="*/ 0 w 1983425"/>
              <a:gd name="connsiteY5" fmla="*/ 856857 h 1681140"/>
              <a:gd name="connsiteX0" fmla="*/ 22049 w 2005474"/>
              <a:gd name="connsiteY0" fmla="*/ 824998 h 1649281"/>
              <a:gd name="connsiteX1" fmla="*/ 373166 w 2005474"/>
              <a:gd name="connsiteY1" fmla="*/ 252927 h 1649281"/>
              <a:gd name="connsiteX2" fmla="*/ 1000696 w 2005474"/>
              <a:gd name="connsiteY2" fmla="*/ 715 h 1649281"/>
              <a:gd name="connsiteX3" fmla="*/ 1665578 w 2005474"/>
              <a:gd name="connsiteY3" fmla="*/ 200634 h 1649281"/>
              <a:gd name="connsiteX4" fmla="*/ 1979343 w 2005474"/>
              <a:gd name="connsiteY4" fmla="*/ 824998 h 1649281"/>
              <a:gd name="connsiteX5" fmla="*/ 1000696 w 2005474"/>
              <a:gd name="connsiteY5" fmla="*/ 1649281 h 1649281"/>
              <a:gd name="connsiteX6" fmla="*/ 22049 w 2005474"/>
              <a:gd name="connsiteY6" fmla="*/ 824998 h 1649281"/>
              <a:gd name="connsiteX0" fmla="*/ 61 w 1983486"/>
              <a:gd name="connsiteY0" fmla="*/ 824998 h 1674201"/>
              <a:gd name="connsiteX1" fmla="*/ 351178 w 1983486"/>
              <a:gd name="connsiteY1" fmla="*/ 252927 h 1674201"/>
              <a:gd name="connsiteX2" fmla="*/ 978708 w 1983486"/>
              <a:gd name="connsiteY2" fmla="*/ 715 h 1674201"/>
              <a:gd name="connsiteX3" fmla="*/ 1643590 w 1983486"/>
              <a:gd name="connsiteY3" fmla="*/ 200634 h 1674201"/>
              <a:gd name="connsiteX4" fmla="*/ 1957355 w 1983486"/>
              <a:gd name="connsiteY4" fmla="*/ 824998 h 1674201"/>
              <a:gd name="connsiteX5" fmla="*/ 978708 w 1983486"/>
              <a:gd name="connsiteY5" fmla="*/ 1649281 h 1674201"/>
              <a:gd name="connsiteX6" fmla="*/ 328767 w 1983486"/>
              <a:gd name="connsiteY6" fmla="*/ 1403397 h 1674201"/>
              <a:gd name="connsiteX7" fmla="*/ 61 w 1983486"/>
              <a:gd name="connsiteY7" fmla="*/ 824998 h 1674201"/>
              <a:gd name="connsiteX0" fmla="*/ 61 w 1959522"/>
              <a:gd name="connsiteY0" fmla="*/ 824998 h 1649328"/>
              <a:gd name="connsiteX1" fmla="*/ 351178 w 1959522"/>
              <a:gd name="connsiteY1" fmla="*/ 252927 h 1649328"/>
              <a:gd name="connsiteX2" fmla="*/ 978708 w 1959522"/>
              <a:gd name="connsiteY2" fmla="*/ 715 h 1649328"/>
              <a:gd name="connsiteX3" fmla="*/ 1643590 w 1959522"/>
              <a:gd name="connsiteY3" fmla="*/ 200634 h 1649328"/>
              <a:gd name="connsiteX4" fmla="*/ 1957355 w 1959522"/>
              <a:gd name="connsiteY4" fmla="*/ 824998 h 1649328"/>
              <a:gd name="connsiteX5" fmla="*/ 1606237 w 1959522"/>
              <a:gd name="connsiteY5" fmla="*/ 1418339 h 1649328"/>
              <a:gd name="connsiteX6" fmla="*/ 978708 w 1959522"/>
              <a:gd name="connsiteY6" fmla="*/ 1649281 h 1649328"/>
              <a:gd name="connsiteX7" fmla="*/ 328767 w 1959522"/>
              <a:gd name="connsiteY7" fmla="*/ 1403397 h 1649328"/>
              <a:gd name="connsiteX8" fmla="*/ 61 w 1959522"/>
              <a:gd name="connsiteY8" fmla="*/ 824998 h 1649328"/>
              <a:gd name="connsiteX0" fmla="*/ 61 w 1958869"/>
              <a:gd name="connsiteY0" fmla="*/ 824998 h 1649311"/>
              <a:gd name="connsiteX1" fmla="*/ 351178 w 1958869"/>
              <a:gd name="connsiteY1" fmla="*/ 252927 h 1649311"/>
              <a:gd name="connsiteX2" fmla="*/ 978708 w 1958869"/>
              <a:gd name="connsiteY2" fmla="*/ 715 h 1649311"/>
              <a:gd name="connsiteX3" fmla="*/ 1643590 w 1958869"/>
              <a:gd name="connsiteY3" fmla="*/ 200634 h 1649311"/>
              <a:gd name="connsiteX4" fmla="*/ 1957355 w 1958869"/>
              <a:gd name="connsiteY4" fmla="*/ 824998 h 1649311"/>
              <a:gd name="connsiteX5" fmla="*/ 1471767 w 1958869"/>
              <a:gd name="connsiteY5" fmla="*/ 992515 h 1649311"/>
              <a:gd name="connsiteX6" fmla="*/ 1606237 w 1958869"/>
              <a:gd name="connsiteY6" fmla="*/ 1418339 h 1649311"/>
              <a:gd name="connsiteX7" fmla="*/ 978708 w 1958869"/>
              <a:gd name="connsiteY7" fmla="*/ 1649281 h 1649311"/>
              <a:gd name="connsiteX8" fmla="*/ 328767 w 1958869"/>
              <a:gd name="connsiteY8" fmla="*/ 1403397 h 1649311"/>
              <a:gd name="connsiteX9" fmla="*/ 61 w 1958869"/>
              <a:gd name="connsiteY9" fmla="*/ 824998 h 1649311"/>
              <a:gd name="connsiteX0" fmla="*/ 61 w 1958869"/>
              <a:gd name="connsiteY0" fmla="*/ 824998 h 1653105"/>
              <a:gd name="connsiteX1" fmla="*/ 351178 w 1958869"/>
              <a:gd name="connsiteY1" fmla="*/ 252927 h 1653105"/>
              <a:gd name="connsiteX2" fmla="*/ 978708 w 1958869"/>
              <a:gd name="connsiteY2" fmla="*/ 715 h 1653105"/>
              <a:gd name="connsiteX3" fmla="*/ 1643590 w 1958869"/>
              <a:gd name="connsiteY3" fmla="*/ 200634 h 1653105"/>
              <a:gd name="connsiteX4" fmla="*/ 1957355 w 1958869"/>
              <a:gd name="connsiteY4" fmla="*/ 824998 h 1653105"/>
              <a:gd name="connsiteX5" fmla="*/ 1471767 w 1958869"/>
              <a:gd name="connsiteY5" fmla="*/ 992515 h 1653105"/>
              <a:gd name="connsiteX6" fmla="*/ 1606237 w 1958869"/>
              <a:gd name="connsiteY6" fmla="*/ 1418339 h 1653105"/>
              <a:gd name="connsiteX7" fmla="*/ 1172944 w 1958869"/>
              <a:gd name="connsiteY7" fmla="*/ 1231575 h 1653105"/>
              <a:gd name="connsiteX8" fmla="*/ 978708 w 1958869"/>
              <a:gd name="connsiteY8" fmla="*/ 1649281 h 1653105"/>
              <a:gd name="connsiteX9" fmla="*/ 328767 w 1958869"/>
              <a:gd name="connsiteY9" fmla="*/ 1403397 h 1653105"/>
              <a:gd name="connsiteX10" fmla="*/ 61 w 1958869"/>
              <a:gd name="connsiteY10" fmla="*/ 824998 h 1653105"/>
              <a:gd name="connsiteX0" fmla="*/ 61 w 1958869"/>
              <a:gd name="connsiteY0" fmla="*/ 824998 h 1649425"/>
              <a:gd name="connsiteX1" fmla="*/ 351178 w 1958869"/>
              <a:gd name="connsiteY1" fmla="*/ 252927 h 1649425"/>
              <a:gd name="connsiteX2" fmla="*/ 978708 w 1958869"/>
              <a:gd name="connsiteY2" fmla="*/ 715 h 1649425"/>
              <a:gd name="connsiteX3" fmla="*/ 1643590 w 1958869"/>
              <a:gd name="connsiteY3" fmla="*/ 200634 h 1649425"/>
              <a:gd name="connsiteX4" fmla="*/ 1957355 w 1958869"/>
              <a:gd name="connsiteY4" fmla="*/ 824998 h 1649425"/>
              <a:gd name="connsiteX5" fmla="*/ 1471767 w 1958869"/>
              <a:gd name="connsiteY5" fmla="*/ 992515 h 1649425"/>
              <a:gd name="connsiteX6" fmla="*/ 1606237 w 1958869"/>
              <a:gd name="connsiteY6" fmla="*/ 1418339 h 1649425"/>
              <a:gd name="connsiteX7" fmla="*/ 1172944 w 1958869"/>
              <a:gd name="connsiteY7" fmla="*/ 1231575 h 1649425"/>
              <a:gd name="connsiteX8" fmla="*/ 978708 w 1958869"/>
              <a:gd name="connsiteY8" fmla="*/ 1649281 h 1649425"/>
              <a:gd name="connsiteX9" fmla="*/ 814356 w 1958869"/>
              <a:gd name="connsiteY9" fmla="*/ 1179281 h 1649425"/>
              <a:gd name="connsiteX10" fmla="*/ 328767 w 1958869"/>
              <a:gd name="connsiteY10" fmla="*/ 1403397 h 1649425"/>
              <a:gd name="connsiteX11" fmla="*/ 61 w 1958869"/>
              <a:gd name="connsiteY11" fmla="*/ 824998 h 1649425"/>
              <a:gd name="connsiteX0" fmla="*/ 1821 w 1960629"/>
              <a:gd name="connsiteY0" fmla="*/ 824998 h 1649425"/>
              <a:gd name="connsiteX1" fmla="*/ 352938 w 1960629"/>
              <a:gd name="connsiteY1" fmla="*/ 252927 h 1649425"/>
              <a:gd name="connsiteX2" fmla="*/ 980468 w 1960629"/>
              <a:gd name="connsiteY2" fmla="*/ 715 h 1649425"/>
              <a:gd name="connsiteX3" fmla="*/ 1645350 w 1960629"/>
              <a:gd name="connsiteY3" fmla="*/ 200634 h 1649425"/>
              <a:gd name="connsiteX4" fmla="*/ 1959115 w 1960629"/>
              <a:gd name="connsiteY4" fmla="*/ 824998 h 1649425"/>
              <a:gd name="connsiteX5" fmla="*/ 1473527 w 1960629"/>
              <a:gd name="connsiteY5" fmla="*/ 992515 h 1649425"/>
              <a:gd name="connsiteX6" fmla="*/ 1607997 w 1960629"/>
              <a:gd name="connsiteY6" fmla="*/ 1418339 h 1649425"/>
              <a:gd name="connsiteX7" fmla="*/ 1174704 w 1960629"/>
              <a:gd name="connsiteY7" fmla="*/ 1231575 h 1649425"/>
              <a:gd name="connsiteX8" fmla="*/ 980468 w 1960629"/>
              <a:gd name="connsiteY8" fmla="*/ 1649281 h 1649425"/>
              <a:gd name="connsiteX9" fmla="*/ 816116 w 1960629"/>
              <a:gd name="connsiteY9" fmla="*/ 1179281 h 1649425"/>
              <a:gd name="connsiteX10" fmla="*/ 330527 w 1960629"/>
              <a:gd name="connsiteY10" fmla="*/ 1403397 h 1649425"/>
              <a:gd name="connsiteX11" fmla="*/ 494881 w 1960629"/>
              <a:gd name="connsiteY11" fmla="*/ 992516 h 1649425"/>
              <a:gd name="connsiteX12" fmla="*/ 1821 w 1960629"/>
              <a:gd name="connsiteY12" fmla="*/ 824998 h 1649425"/>
              <a:gd name="connsiteX0" fmla="*/ 3 w 1958811"/>
              <a:gd name="connsiteY0" fmla="*/ 824998 h 1649425"/>
              <a:gd name="connsiteX1" fmla="*/ 485592 w 1958811"/>
              <a:gd name="connsiteY1" fmla="*/ 663810 h 1649425"/>
              <a:gd name="connsiteX2" fmla="*/ 351120 w 1958811"/>
              <a:gd name="connsiteY2" fmla="*/ 252927 h 1649425"/>
              <a:gd name="connsiteX3" fmla="*/ 978650 w 1958811"/>
              <a:gd name="connsiteY3" fmla="*/ 715 h 1649425"/>
              <a:gd name="connsiteX4" fmla="*/ 1643532 w 1958811"/>
              <a:gd name="connsiteY4" fmla="*/ 200634 h 1649425"/>
              <a:gd name="connsiteX5" fmla="*/ 1957297 w 1958811"/>
              <a:gd name="connsiteY5" fmla="*/ 824998 h 1649425"/>
              <a:gd name="connsiteX6" fmla="*/ 1471709 w 1958811"/>
              <a:gd name="connsiteY6" fmla="*/ 992515 h 1649425"/>
              <a:gd name="connsiteX7" fmla="*/ 1606179 w 1958811"/>
              <a:gd name="connsiteY7" fmla="*/ 1418339 h 1649425"/>
              <a:gd name="connsiteX8" fmla="*/ 1172886 w 1958811"/>
              <a:gd name="connsiteY8" fmla="*/ 1231575 h 1649425"/>
              <a:gd name="connsiteX9" fmla="*/ 978650 w 1958811"/>
              <a:gd name="connsiteY9" fmla="*/ 1649281 h 1649425"/>
              <a:gd name="connsiteX10" fmla="*/ 814298 w 1958811"/>
              <a:gd name="connsiteY10" fmla="*/ 1179281 h 1649425"/>
              <a:gd name="connsiteX11" fmla="*/ 328709 w 1958811"/>
              <a:gd name="connsiteY11" fmla="*/ 1403397 h 1649425"/>
              <a:gd name="connsiteX12" fmla="*/ 493063 w 1958811"/>
              <a:gd name="connsiteY12" fmla="*/ 992516 h 1649425"/>
              <a:gd name="connsiteX13" fmla="*/ 3 w 1958811"/>
              <a:gd name="connsiteY13" fmla="*/ 824998 h 1649425"/>
              <a:gd name="connsiteX0" fmla="*/ 3 w 1958811"/>
              <a:gd name="connsiteY0" fmla="*/ 835454 h 1659881"/>
              <a:gd name="connsiteX1" fmla="*/ 485592 w 1958811"/>
              <a:gd name="connsiteY1" fmla="*/ 674266 h 1659881"/>
              <a:gd name="connsiteX2" fmla="*/ 351120 w 1958811"/>
              <a:gd name="connsiteY2" fmla="*/ 263383 h 1659881"/>
              <a:gd name="connsiteX3" fmla="*/ 814298 w 1958811"/>
              <a:gd name="connsiteY3" fmla="*/ 494972 h 1659881"/>
              <a:gd name="connsiteX4" fmla="*/ 978650 w 1958811"/>
              <a:gd name="connsiteY4" fmla="*/ 11171 h 1659881"/>
              <a:gd name="connsiteX5" fmla="*/ 1643532 w 1958811"/>
              <a:gd name="connsiteY5" fmla="*/ 211090 h 1659881"/>
              <a:gd name="connsiteX6" fmla="*/ 1957297 w 1958811"/>
              <a:gd name="connsiteY6" fmla="*/ 835454 h 1659881"/>
              <a:gd name="connsiteX7" fmla="*/ 1471709 w 1958811"/>
              <a:gd name="connsiteY7" fmla="*/ 1002971 h 1659881"/>
              <a:gd name="connsiteX8" fmla="*/ 1606179 w 1958811"/>
              <a:gd name="connsiteY8" fmla="*/ 1428795 h 1659881"/>
              <a:gd name="connsiteX9" fmla="*/ 1172886 w 1958811"/>
              <a:gd name="connsiteY9" fmla="*/ 1242031 h 1659881"/>
              <a:gd name="connsiteX10" fmla="*/ 978650 w 1958811"/>
              <a:gd name="connsiteY10" fmla="*/ 1659737 h 1659881"/>
              <a:gd name="connsiteX11" fmla="*/ 814298 w 1958811"/>
              <a:gd name="connsiteY11" fmla="*/ 1189737 h 1659881"/>
              <a:gd name="connsiteX12" fmla="*/ 328709 w 1958811"/>
              <a:gd name="connsiteY12" fmla="*/ 1413853 h 1659881"/>
              <a:gd name="connsiteX13" fmla="*/ 493063 w 1958811"/>
              <a:gd name="connsiteY13" fmla="*/ 1002972 h 1659881"/>
              <a:gd name="connsiteX14" fmla="*/ 3 w 1958811"/>
              <a:gd name="connsiteY14" fmla="*/ 835454 h 1659881"/>
              <a:gd name="connsiteX0" fmla="*/ 3 w 1958811"/>
              <a:gd name="connsiteY0" fmla="*/ 824327 h 1648754"/>
              <a:gd name="connsiteX1" fmla="*/ 485592 w 1958811"/>
              <a:gd name="connsiteY1" fmla="*/ 663139 h 1648754"/>
              <a:gd name="connsiteX2" fmla="*/ 351120 w 1958811"/>
              <a:gd name="connsiteY2" fmla="*/ 252256 h 1648754"/>
              <a:gd name="connsiteX3" fmla="*/ 814298 w 1958811"/>
              <a:gd name="connsiteY3" fmla="*/ 483845 h 1648754"/>
              <a:gd name="connsiteX4" fmla="*/ 978650 w 1958811"/>
              <a:gd name="connsiteY4" fmla="*/ 44 h 1648754"/>
              <a:gd name="connsiteX5" fmla="*/ 1180357 w 1958811"/>
              <a:gd name="connsiteY5" fmla="*/ 453963 h 1648754"/>
              <a:gd name="connsiteX6" fmla="*/ 1643532 w 1958811"/>
              <a:gd name="connsiteY6" fmla="*/ 199963 h 1648754"/>
              <a:gd name="connsiteX7" fmla="*/ 1957297 w 1958811"/>
              <a:gd name="connsiteY7" fmla="*/ 824327 h 1648754"/>
              <a:gd name="connsiteX8" fmla="*/ 1471709 w 1958811"/>
              <a:gd name="connsiteY8" fmla="*/ 991844 h 1648754"/>
              <a:gd name="connsiteX9" fmla="*/ 1606179 w 1958811"/>
              <a:gd name="connsiteY9" fmla="*/ 1417668 h 1648754"/>
              <a:gd name="connsiteX10" fmla="*/ 1172886 w 1958811"/>
              <a:gd name="connsiteY10" fmla="*/ 1230904 h 1648754"/>
              <a:gd name="connsiteX11" fmla="*/ 978650 w 1958811"/>
              <a:gd name="connsiteY11" fmla="*/ 1648610 h 1648754"/>
              <a:gd name="connsiteX12" fmla="*/ 814298 w 1958811"/>
              <a:gd name="connsiteY12" fmla="*/ 1178610 h 1648754"/>
              <a:gd name="connsiteX13" fmla="*/ 328709 w 1958811"/>
              <a:gd name="connsiteY13" fmla="*/ 1402726 h 1648754"/>
              <a:gd name="connsiteX14" fmla="*/ 493063 w 1958811"/>
              <a:gd name="connsiteY14" fmla="*/ 991845 h 1648754"/>
              <a:gd name="connsiteX15" fmla="*/ 3 w 1958811"/>
              <a:gd name="connsiteY15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43532 w 1962531"/>
              <a:gd name="connsiteY6" fmla="*/ 199963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43532 w 1962531"/>
              <a:gd name="connsiteY6" fmla="*/ 199963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43532 w 1962531"/>
              <a:gd name="connsiteY6" fmla="*/ 199963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62531"/>
              <a:gd name="connsiteY0" fmla="*/ 824327 h 1648754"/>
              <a:gd name="connsiteX1" fmla="*/ 485592 w 1962531"/>
              <a:gd name="connsiteY1" fmla="*/ 663139 h 1648754"/>
              <a:gd name="connsiteX2" fmla="*/ 351120 w 1962531"/>
              <a:gd name="connsiteY2" fmla="*/ 252256 h 1648754"/>
              <a:gd name="connsiteX3" fmla="*/ 814298 w 1962531"/>
              <a:gd name="connsiteY3" fmla="*/ 483845 h 1648754"/>
              <a:gd name="connsiteX4" fmla="*/ 978650 w 1962531"/>
              <a:gd name="connsiteY4" fmla="*/ 44 h 1648754"/>
              <a:gd name="connsiteX5" fmla="*/ 1180357 w 1962531"/>
              <a:gd name="connsiteY5" fmla="*/ 453963 h 1648754"/>
              <a:gd name="connsiteX6" fmla="*/ 1636061 w 1962531"/>
              <a:gd name="connsiteY6" fmla="*/ 244787 h 1648754"/>
              <a:gd name="connsiteX7" fmla="*/ 1494121 w 1962531"/>
              <a:gd name="connsiteY7" fmla="*/ 648197 h 1648754"/>
              <a:gd name="connsiteX8" fmla="*/ 1957297 w 1962531"/>
              <a:gd name="connsiteY8" fmla="*/ 824327 h 1648754"/>
              <a:gd name="connsiteX9" fmla="*/ 1471709 w 1962531"/>
              <a:gd name="connsiteY9" fmla="*/ 991844 h 1648754"/>
              <a:gd name="connsiteX10" fmla="*/ 1606179 w 1962531"/>
              <a:gd name="connsiteY10" fmla="*/ 1417668 h 1648754"/>
              <a:gd name="connsiteX11" fmla="*/ 1172886 w 1962531"/>
              <a:gd name="connsiteY11" fmla="*/ 1230904 h 1648754"/>
              <a:gd name="connsiteX12" fmla="*/ 978650 w 1962531"/>
              <a:gd name="connsiteY12" fmla="*/ 1648610 h 1648754"/>
              <a:gd name="connsiteX13" fmla="*/ 814298 w 1962531"/>
              <a:gd name="connsiteY13" fmla="*/ 1178610 h 1648754"/>
              <a:gd name="connsiteX14" fmla="*/ 328709 w 1962531"/>
              <a:gd name="connsiteY14" fmla="*/ 1402726 h 1648754"/>
              <a:gd name="connsiteX15" fmla="*/ 493063 w 1962531"/>
              <a:gd name="connsiteY15" fmla="*/ 991845 h 1648754"/>
              <a:gd name="connsiteX16" fmla="*/ 3 w 1962531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48754"/>
              <a:gd name="connsiteX1" fmla="*/ 485592 w 1957297"/>
              <a:gd name="connsiteY1" fmla="*/ 663139 h 1648754"/>
              <a:gd name="connsiteX2" fmla="*/ 351120 w 1957297"/>
              <a:gd name="connsiteY2" fmla="*/ 252256 h 1648754"/>
              <a:gd name="connsiteX3" fmla="*/ 814298 w 1957297"/>
              <a:gd name="connsiteY3" fmla="*/ 483845 h 1648754"/>
              <a:gd name="connsiteX4" fmla="*/ 978650 w 1957297"/>
              <a:gd name="connsiteY4" fmla="*/ 44 h 1648754"/>
              <a:gd name="connsiteX5" fmla="*/ 1180357 w 1957297"/>
              <a:gd name="connsiteY5" fmla="*/ 453963 h 1648754"/>
              <a:gd name="connsiteX6" fmla="*/ 1636061 w 1957297"/>
              <a:gd name="connsiteY6" fmla="*/ 244787 h 1648754"/>
              <a:gd name="connsiteX7" fmla="*/ 1494121 w 1957297"/>
              <a:gd name="connsiteY7" fmla="*/ 648197 h 1648754"/>
              <a:gd name="connsiteX8" fmla="*/ 1957297 w 1957297"/>
              <a:gd name="connsiteY8" fmla="*/ 824327 h 1648754"/>
              <a:gd name="connsiteX9" fmla="*/ 1471709 w 1957297"/>
              <a:gd name="connsiteY9" fmla="*/ 991844 h 1648754"/>
              <a:gd name="connsiteX10" fmla="*/ 1606179 w 1957297"/>
              <a:gd name="connsiteY10" fmla="*/ 1417668 h 1648754"/>
              <a:gd name="connsiteX11" fmla="*/ 1172886 w 1957297"/>
              <a:gd name="connsiteY11" fmla="*/ 1230904 h 1648754"/>
              <a:gd name="connsiteX12" fmla="*/ 978650 w 1957297"/>
              <a:gd name="connsiteY12" fmla="*/ 1648610 h 1648754"/>
              <a:gd name="connsiteX13" fmla="*/ 814298 w 1957297"/>
              <a:gd name="connsiteY13" fmla="*/ 1178610 h 1648754"/>
              <a:gd name="connsiteX14" fmla="*/ 328709 w 1957297"/>
              <a:gd name="connsiteY14" fmla="*/ 1402726 h 1648754"/>
              <a:gd name="connsiteX15" fmla="*/ 493063 w 1957297"/>
              <a:gd name="connsiteY15" fmla="*/ 991845 h 1648754"/>
              <a:gd name="connsiteX16" fmla="*/ 3 w 1957297"/>
              <a:gd name="connsiteY16" fmla="*/ 824327 h 1648754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28709 w 1957297"/>
              <a:gd name="connsiteY14" fmla="*/ 140272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28709 w 1957297"/>
              <a:gd name="connsiteY14" fmla="*/ 140272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28709 w 1957297"/>
              <a:gd name="connsiteY14" fmla="*/ 140272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57297"/>
              <a:gd name="connsiteY0" fmla="*/ 824327 h 1611416"/>
              <a:gd name="connsiteX1" fmla="*/ 485592 w 1957297"/>
              <a:gd name="connsiteY1" fmla="*/ 663139 h 1611416"/>
              <a:gd name="connsiteX2" fmla="*/ 351120 w 1957297"/>
              <a:gd name="connsiteY2" fmla="*/ 252256 h 1611416"/>
              <a:gd name="connsiteX3" fmla="*/ 814298 w 1957297"/>
              <a:gd name="connsiteY3" fmla="*/ 483845 h 1611416"/>
              <a:gd name="connsiteX4" fmla="*/ 978650 w 1957297"/>
              <a:gd name="connsiteY4" fmla="*/ 44 h 1611416"/>
              <a:gd name="connsiteX5" fmla="*/ 1180357 w 1957297"/>
              <a:gd name="connsiteY5" fmla="*/ 453963 h 1611416"/>
              <a:gd name="connsiteX6" fmla="*/ 1636061 w 1957297"/>
              <a:gd name="connsiteY6" fmla="*/ 244787 h 1611416"/>
              <a:gd name="connsiteX7" fmla="*/ 1494121 w 1957297"/>
              <a:gd name="connsiteY7" fmla="*/ 648197 h 1611416"/>
              <a:gd name="connsiteX8" fmla="*/ 1957297 w 1957297"/>
              <a:gd name="connsiteY8" fmla="*/ 824327 h 1611416"/>
              <a:gd name="connsiteX9" fmla="*/ 1471709 w 1957297"/>
              <a:gd name="connsiteY9" fmla="*/ 991844 h 1611416"/>
              <a:gd name="connsiteX10" fmla="*/ 1606179 w 1957297"/>
              <a:gd name="connsiteY10" fmla="*/ 1417668 h 1611416"/>
              <a:gd name="connsiteX11" fmla="*/ 1172886 w 1957297"/>
              <a:gd name="connsiteY11" fmla="*/ 1230904 h 1611416"/>
              <a:gd name="connsiteX12" fmla="*/ 963709 w 1957297"/>
              <a:gd name="connsiteY12" fmla="*/ 1611257 h 1611416"/>
              <a:gd name="connsiteX13" fmla="*/ 814298 w 1957297"/>
              <a:gd name="connsiteY13" fmla="*/ 1178610 h 1611416"/>
              <a:gd name="connsiteX14" fmla="*/ 373532 w 1957297"/>
              <a:gd name="connsiteY14" fmla="*/ 1410196 h 1611416"/>
              <a:gd name="connsiteX15" fmla="*/ 493063 w 1957297"/>
              <a:gd name="connsiteY15" fmla="*/ 991845 h 1611416"/>
              <a:gd name="connsiteX16" fmla="*/ 3 w 1957297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13767 w 1919944"/>
              <a:gd name="connsiteY2" fmla="*/ 252256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13767 w 1919944"/>
              <a:gd name="connsiteY2" fmla="*/ 252256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13767 w 1919944"/>
              <a:gd name="connsiteY2" fmla="*/ 252256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51119 w 1919944"/>
              <a:gd name="connsiteY2" fmla="*/ 237315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919944"/>
              <a:gd name="connsiteY0" fmla="*/ 824327 h 1611416"/>
              <a:gd name="connsiteX1" fmla="*/ 448239 w 1919944"/>
              <a:gd name="connsiteY1" fmla="*/ 663139 h 1611416"/>
              <a:gd name="connsiteX2" fmla="*/ 351119 w 1919944"/>
              <a:gd name="connsiteY2" fmla="*/ 237315 h 1611416"/>
              <a:gd name="connsiteX3" fmla="*/ 776945 w 1919944"/>
              <a:gd name="connsiteY3" fmla="*/ 483845 h 1611416"/>
              <a:gd name="connsiteX4" fmla="*/ 941297 w 1919944"/>
              <a:gd name="connsiteY4" fmla="*/ 44 h 1611416"/>
              <a:gd name="connsiteX5" fmla="*/ 1143004 w 1919944"/>
              <a:gd name="connsiteY5" fmla="*/ 453963 h 1611416"/>
              <a:gd name="connsiteX6" fmla="*/ 1598708 w 1919944"/>
              <a:gd name="connsiteY6" fmla="*/ 244787 h 1611416"/>
              <a:gd name="connsiteX7" fmla="*/ 1456768 w 1919944"/>
              <a:gd name="connsiteY7" fmla="*/ 648197 h 1611416"/>
              <a:gd name="connsiteX8" fmla="*/ 1919944 w 1919944"/>
              <a:gd name="connsiteY8" fmla="*/ 824327 h 1611416"/>
              <a:gd name="connsiteX9" fmla="*/ 1434356 w 1919944"/>
              <a:gd name="connsiteY9" fmla="*/ 991844 h 1611416"/>
              <a:gd name="connsiteX10" fmla="*/ 1568826 w 1919944"/>
              <a:gd name="connsiteY10" fmla="*/ 1417668 h 1611416"/>
              <a:gd name="connsiteX11" fmla="*/ 1135533 w 1919944"/>
              <a:gd name="connsiteY11" fmla="*/ 1230904 h 1611416"/>
              <a:gd name="connsiteX12" fmla="*/ 926356 w 1919944"/>
              <a:gd name="connsiteY12" fmla="*/ 1611257 h 1611416"/>
              <a:gd name="connsiteX13" fmla="*/ 776945 w 1919944"/>
              <a:gd name="connsiteY13" fmla="*/ 1178610 h 1611416"/>
              <a:gd name="connsiteX14" fmla="*/ 336179 w 1919944"/>
              <a:gd name="connsiteY14" fmla="*/ 1410196 h 1611416"/>
              <a:gd name="connsiteX15" fmla="*/ 455710 w 1919944"/>
              <a:gd name="connsiteY15" fmla="*/ 991845 h 1611416"/>
              <a:gd name="connsiteX16" fmla="*/ 3 w 1919944"/>
              <a:gd name="connsiteY16" fmla="*/ 824327 h 1611416"/>
              <a:gd name="connsiteX0" fmla="*/ 3 w 1890061"/>
              <a:gd name="connsiteY0" fmla="*/ 824327 h 1611416"/>
              <a:gd name="connsiteX1" fmla="*/ 448239 w 1890061"/>
              <a:gd name="connsiteY1" fmla="*/ 663139 h 1611416"/>
              <a:gd name="connsiteX2" fmla="*/ 351119 w 1890061"/>
              <a:gd name="connsiteY2" fmla="*/ 237315 h 1611416"/>
              <a:gd name="connsiteX3" fmla="*/ 776945 w 1890061"/>
              <a:gd name="connsiteY3" fmla="*/ 483845 h 1611416"/>
              <a:gd name="connsiteX4" fmla="*/ 941297 w 1890061"/>
              <a:gd name="connsiteY4" fmla="*/ 44 h 1611416"/>
              <a:gd name="connsiteX5" fmla="*/ 1143004 w 1890061"/>
              <a:gd name="connsiteY5" fmla="*/ 453963 h 1611416"/>
              <a:gd name="connsiteX6" fmla="*/ 1598708 w 1890061"/>
              <a:gd name="connsiteY6" fmla="*/ 244787 h 1611416"/>
              <a:gd name="connsiteX7" fmla="*/ 1456768 w 1890061"/>
              <a:gd name="connsiteY7" fmla="*/ 648197 h 1611416"/>
              <a:gd name="connsiteX8" fmla="*/ 1890061 w 1890061"/>
              <a:gd name="connsiteY8" fmla="*/ 824327 h 1611416"/>
              <a:gd name="connsiteX9" fmla="*/ 1434356 w 1890061"/>
              <a:gd name="connsiteY9" fmla="*/ 991844 h 1611416"/>
              <a:gd name="connsiteX10" fmla="*/ 1568826 w 1890061"/>
              <a:gd name="connsiteY10" fmla="*/ 1417668 h 1611416"/>
              <a:gd name="connsiteX11" fmla="*/ 1135533 w 1890061"/>
              <a:gd name="connsiteY11" fmla="*/ 1230904 h 1611416"/>
              <a:gd name="connsiteX12" fmla="*/ 926356 w 1890061"/>
              <a:gd name="connsiteY12" fmla="*/ 1611257 h 1611416"/>
              <a:gd name="connsiteX13" fmla="*/ 776945 w 1890061"/>
              <a:gd name="connsiteY13" fmla="*/ 1178610 h 1611416"/>
              <a:gd name="connsiteX14" fmla="*/ 336179 w 1890061"/>
              <a:gd name="connsiteY14" fmla="*/ 1410196 h 1611416"/>
              <a:gd name="connsiteX15" fmla="*/ 455710 w 1890061"/>
              <a:gd name="connsiteY15" fmla="*/ 991845 h 1611416"/>
              <a:gd name="connsiteX16" fmla="*/ 3 w 1890061"/>
              <a:gd name="connsiteY16" fmla="*/ 824327 h 1611416"/>
              <a:gd name="connsiteX0" fmla="*/ 3 w 1890061"/>
              <a:gd name="connsiteY0" fmla="*/ 824327 h 1611416"/>
              <a:gd name="connsiteX1" fmla="*/ 448239 w 1890061"/>
              <a:gd name="connsiteY1" fmla="*/ 663139 h 1611416"/>
              <a:gd name="connsiteX2" fmla="*/ 351119 w 1890061"/>
              <a:gd name="connsiteY2" fmla="*/ 237315 h 1611416"/>
              <a:gd name="connsiteX3" fmla="*/ 776945 w 1890061"/>
              <a:gd name="connsiteY3" fmla="*/ 483845 h 1611416"/>
              <a:gd name="connsiteX4" fmla="*/ 941297 w 1890061"/>
              <a:gd name="connsiteY4" fmla="*/ 44 h 1611416"/>
              <a:gd name="connsiteX5" fmla="*/ 1143004 w 1890061"/>
              <a:gd name="connsiteY5" fmla="*/ 453963 h 1611416"/>
              <a:gd name="connsiteX6" fmla="*/ 1598708 w 1890061"/>
              <a:gd name="connsiteY6" fmla="*/ 244787 h 1611416"/>
              <a:gd name="connsiteX7" fmla="*/ 1456768 w 1890061"/>
              <a:gd name="connsiteY7" fmla="*/ 648197 h 1611416"/>
              <a:gd name="connsiteX8" fmla="*/ 1890061 w 1890061"/>
              <a:gd name="connsiteY8" fmla="*/ 824327 h 1611416"/>
              <a:gd name="connsiteX9" fmla="*/ 1434356 w 1890061"/>
              <a:gd name="connsiteY9" fmla="*/ 991844 h 1611416"/>
              <a:gd name="connsiteX10" fmla="*/ 1568826 w 1890061"/>
              <a:gd name="connsiteY10" fmla="*/ 1417668 h 1611416"/>
              <a:gd name="connsiteX11" fmla="*/ 1135533 w 1890061"/>
              <a:gd name="connsiteY11" fmla="*/ 1230904 h 1611416"/>
              <a:gd name="connsiteX12" fmla="*/ 926356 w 1890061"/>
              <a:gd name="connsiteY12" fmla="*/ 1611257 h 1611416"/>
              <a:gd name="connsiteX13" fmla="*/ 776945 w 1890061"/>
              <a:gd name="connsiteY13" fmla="*/ 1178610 h 1611416"/>
              <a:gd name="connsiteX14" fmla="*/ 336179 w 1890061"/>
              <a:gd name="connsiteY14" fmla="*/ 1410196 h 1611416"/>
              <a:gd name="connsiteX15" fmla="*/ 455710 w 1890061"/>
              <a:gd name="connsiteY15" fmla="*/ 991845 h 1611416"/>
              <a:gd name="connsiteX16" fmla="*/ 3 w 1890061"/>
              <a:gd name="connsiteY16" fmla="*/ 824327 h 161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0061" h="1611416">
                <a:moveTo>
                  <a:pt x="3" y="824327"/>
                </a:moveTo>
                <a:cubicBezTo>
                  <a:pt x="-1242" y="523013"/>
                  <a:pt x="389720" y="758484"/>
                  <a:pt x="448239" y="663139"/>
                </a:cubicBezTo>
                <a:cubicBezTo>
                  <a:pt x="506758" y="567794"/>
                  <a:pt x="144433" y="415363"/>
                  <a:pt x="351119" y="237315"/>
                </a:cubicBezTo>
                <a:cubicBezTo>
                  <a:pt x="557805" y="59267"/>
                  <a:pt x="672357" y="525880"/>
                  <a:pt x="776945" y="483845"/>
                </a:cubicBezTo>
                <a:cubicBezTo>
                  <a:pt x="881533" y="441810"/>
                  <a:pt x="678581" y="5024"/>
                  <a:pt x="941297" y="44"/>
                </a:cubicBezTo>
                <a:cubicBezTo>
                  <a:pt x="1204013" y="-4936"/>
                  <a:pt x="1032190" y="420643"/>
                  <a:pt x="1143004" y="453963"/>
                </a:cubicBezTo>
                <a:cubicBezTo>
                  <a:pt x="1253818" y="487283"/>
                  <a:pt x="1378325" y="26895"/>
                  <a:pt x="1598708" y="244787"/>
                </a:cubicBezTo>
                <a:cubicBezTo>
                  <a:pt x="1819091" y="462679"/>
                  <a:pt x="1404474" y="544136"/>
                  <a:pt x="1456768" y="648197"/>
                </a:cubicBezTo>
                <a:cubicBezTo>
                  <a:pt x="1509062" y="752258"/>
                  <a:pt x="1890061" y="504337"/>
                  <a:pt x="1890061" y="824327"/>
                </a:cubicBezTo>
                <a:cubicBezTo>
                  <a:pt x="1890061" y="1144317"/>
                  <a:pt x="1492876" y="892954"/>
                  <a:pt x="1434356" y="991844"/>
                </a:cubicBezTo>
                <a:cubicBezTo>
                  <a:pt x="1375836" y="1090734"/>
                  <a:pt x="1750611" y="1204757"/>
                  <a:pt x="1568826" y="1417668"/>
                </a:cubicBezTo>
                <a:cubicBezTo>
                  <a:pt x="1387041" y="1630579"/>
                  <a:pt x="1240121" y="1192414"/>
                  <a:pt x="1135533" y="1230904"/>
                </a:cubicBezTo>
                <a:cubicBezTo>
                  <a:pt x="1030945" y="1269394"/>
                  <a:pt x="1217710" y="1619973"/>
                  <a:pt x="926356" y="1611257"/>
                </a:cubicBezTo>
                <a:cubicBezTo>
                  <a:pt x="635002" y="1602541"/>
                  <a:pt x="885268" y="1219591"/>
                  <a:pt x="776945" y="1178610"/>
                </a:cubicBezTo>
                <a:cubicBezTo>
                  <a:pt x="668622" y="1137629"/>
                  <a:pt x="514228" y="1594470"/>
                  <a:pt x="336179" y="1410196"/>
                </a:cubicBezTo>
                <a:cubicBezTo>
                  <a:pt x="158130" y="1225922"/>
                  <a:pt x="510494" y="1088245"/>
                  <a:pt x="455710" y="991845"/>
                </a:cubicBezTo>
                <a:cubicBezTo>
                  <a:pt x="400926" y="895445"/>
                  <a:pt x="1248" y="1125641"/>
                  <a:pt x="3" y="824327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/>
          </a:p>
        </p:txBody>
      </p:sp>
      <p:grpSp>
        <p:nvGrpSpPr>
          <p:cNvPr id="591" name="Group 10"/>
          <p:cNvGrpSpPr>
            <a:grpSpLocks/>
          </p:cNvGrpSpPr>
          <p:nvPr/>
        </p:nvGrpSpPr>
        <p:grpSpPr bwMode="auto">
          <a:xfrm>
            <a:off x="5583752" y="3243808"/>
            <a:ext cx="1716691" cy="2018506"/>
            <a:chOff x="4808059" y="1455201"/>
            <a:chExt cx="1769669" cy="2019512"/>
          </a:xfrm>
        </p:grpSpPr>
        <p:sp>
          <p:nvSpPr>
            <p:cNvPr id="592" name="Oval 4"/>
            <p:cNvSpPr/>
            <p:nvPr/>
          </p:nvSpPr>
          <p:spPr>
            <a:xfrm>
              <a:off x="5494322" y="1995220"/>
              <a:ext cx="392378" cy="3923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sz="1800"/>
            </a:p>
          </p:txBody>
        </p:sp>
        <p:grpSp>
          <p:nvGrpSpPr>
            <p:cNvPr id="593" name="Group 17"/>
            <p:cNvGrpSpPr>
              <a:grpSpLocks/>
            </p:cNvGrpSpPr>
            <p:nvPr/>
          </p:nvGrpSpPr>
          <p:grpSpPr bwMode="auto">
            <a:xfrm>
              <a:off x="4808059" y="1455201"/>
              <a:ext cx="1769669" cy="1464869"/>
              <a:chOff x="548131" y="3676332"/>
              <a:chExt cx="1769669" cy="1464869"/>
            </a:xfrm>
          </p:grpSpPr>
          <p:cxnSp>
            <p:nvCxnSpPr>
              <p:cNvPr id="595" name="Straight Connector 18"/>
              <p:cNvCxnSpPr>
                <a:stCxn id="607" idx="5"/>
                <a:endCxn id="603" idx="1"/>
              </p:cNvCxnSpPr>
              <p:nvPr/>
            </p:nvCxnSpPr>
            <p:spPr>
              <a:xfrm>
                <a:off x="1032646" y="4054345"/>
                <a:ext cx="322480" cy="2858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19"/>
              <p:cNvCxnSpPr>
                <a:stCxn id="603" idx="7"/>
                <a:endCxn id="611" idx="3"/>
              </p:cNvCxnSpPr>
              <p:nvPr/>
            </p:nvCxnSpPr>
            <p:spPr>
              <a:xfrm flipV="1">
                <a:off x="1510806" y="4054345"/>
                <a:ext cx="360606" cy="2858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20"/>
              <p:cNvCxnSpPr>
                <a:stCxn id="604" idx="4"/>
                <a:endCxn id="603" idx="0"/>
              </p:cNvCxnSpPr>
              <p:nvPr/>
            </p:nvCxnSpPr>
            <p:spPr>
              <a:xfrm flipH="1">
                <a:off x="1432966" y="3898693"/>
                <a:ext cx="1588" cy="40977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21"/>
              <p:cNvCxnSpPr>
                <a:stCxn id="603" idx="6"/>
                <a:endCxn id="610" idx="2"/>
              </p:cNvCxnSpPr>
              <p:nvPr/>
            </p:nvCxnSpPr>
            <p:spPr>
              <a:xfrm>
                <a:off x="1544166" y="4418064"/>
                <a:ext cx="55123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22"/>
              <p:cNvCxnSpPr>
                <a:stCxn id="606" idx="6"/>
                <a:endCxn id="603" idx="2"/>
              </p:cNvCxnSpPr>
              <p:nvPr/>
            </p:nvCxnSpPr>
            <p:spPr>
              <a:xfrm>
                <a:off x="770531" y="4418064"/>
                <a:ext cx="5512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23"/>
              <p:cNvCxnSpPr>
                <a:stCxn id="603" idx="4"/>
                <a:endCxn id="605" idx="0"/>
              </p:cNvCxnSpPr>
              <p:nvPr/>
            </p:nvCxnSpPr>
            <p:spPr>
              <a:xfrm>
                <a:off x="1432966" y="4529244"/>
                <a:ext cx="1588" cy="38913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24"/>
              <p:cNvCxnSpPr>
                <a:stCxn id="603" idx="3"/>
                <a:endCxn id="608" idx="7"/>
              </p:cNvCxnSpPr>
              <p:nvPr/>
            </p:nvCxnSpPr>
            <p:spPr>
              <a:xfrm flipH="1">
                <a:off x="1032646" y="4497478"/>
                <a:ext cx="322480" cy="2858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25"/>
              <p:cNvCxnSpPr>
                <a:stCxn id="603" idx="5"/>
                <a:endCxn id="609" idx="1"/>
              </p:cNvCxnSpPr>
              <p:nvPr/>
            </p:nvCxnSpPr>
            <p:spPr>
              <a:xfrm>
                <a:off x="1510806" y="4497478"/>
                <a:ext cx="360606" cy="312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3" name="Oval 26"/>
              <p:cNvSpPr/>
              <p:nvPr/>
            </p:nvSpPr>
            <p:spPr>
              <a:xfrm>
                <a:off x="1321766" y="4308472"/>
                <a:ext cx="222400" cy="2207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04" name="Oval 27"/>
              <p:cNvSpPr/>
              <p:nvPr/>
            </p:nvSpPr>
            <p:spPr>
              <a:xfrm>
                <a:off x="1323354" y="3676332"/>
                <a:ext cx="222400" cy="2223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05" name="Oval 28"/>
              <p:cNvSpPr/>
              <p:nvPr/>
            </p:nvSpPr>
            <p:spPr>
              <a:xfrm>
                <a:off x="1323354" y="4918376"/>
                <a:ext cx="222400" cy="2223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06" name="Oval 29"/>
              <p:cNvSpPr/>
              <p:nvPr/>
            </p:nvSpPr>
            <p:spPr>
              <a:xfrm>
                <a:off x="548131" y="4308472"/>
                <a:ext cx="222400" cy="2207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07" name="Oval 30"/>
              <p:cNvSpPr/>
              <p:nvPr/>
            </p:nvSpPr>
            <p:spPr>
              <a:xfrm>
                <a:off x="842017" y="3865338"/>
                <a:ext cx="222400" cy="2207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08" name="Oval 31"/>
              <p:cNvSpPr/>
              <p:nvPr/>
            </p:nvSpPr>
            <p:spPr>
              <a:xfrm>
                <a:off x="842017" y="4750017"/>
                <a:ext cx="222400" cy="2223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09" name="Oval 32"/>
              <p:cNvSpPr/>
              <p:nvPr/>
            </p:nvSpPr>
            <p:spPr>
              <a:xfrm>
                <a:off x="1839640" y="4777018"/>
                <a:ext cx="220811" cy="22236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10" name="Oval 33"/>
              <p:cNvSpPr/>
              <p:nvPr/>
            </p:nvSpPr>
            <p:spPr>
              <a:xfrm>
                <a:off x="2095400" y="4308472"/>
                <a:ext cx="222400" cy="22077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11" name="Oval 34"/>
              <p:cNvSpPr/>
              <p:nvPr/>
            </p:nvSpPr>
            <p:spPr>
              <a:xfrm>
                <a:off x="1839640" y="3865338"/>
                <a:ext cx="220811" cy="2207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</p:grpSp>
        <p:sp>
          <p:nvSpPr>
            <p:cNvPr id="594" name="TextBox 104"/>
            <p:cNvSpPr txBox="1">
              <a:spLocks noChangeArrowheads="1"/>
            </p:cNvSpPr>
            <p:nvPr/>
          </p:nvSpPr>
          <p:spPr bwMode="auto">
            <a:xfrm>
              <a:off x="5169460" y="3107818"/>
              <a:ext cx="1042103" cy="36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Compute</a:t>
              </a:r>
            </a:p>
          </p:txBody>
        </p:sp>
      </p:grpSp>
      <p:grpSp>
        <p:nvGrpSpPr>
          <p:cNvPr id="612" name="Group 9"/>
          <p:cNvGrpSpPr>
            <a:grpSpLocks/>
          </p:cNvGrpSpPr>
          <p:nvPr/>
        </p:nvGrpSpPr>
        <p:grpSpPr bwMode="auto">
          <a:xfrm>
            <a:off x="3683515" y="3235870"/>
            <a:ext cx="1716691" cy="1970272"/>
            <a:chOff x="2695043" y="1447800"/>
            <a:chExt cx="1769669" cy="1970850"/>
          </a:xfrm>
        </p:grpSpPr>
        <p:sp>
          <p:nvSpPr>
            <p:cNvPr id="613" name="Oval 49"/>
            <p:cNvSpPr/>
            <p:nvPr/>
          </p:nvSpPr>
          <p:spPr>
            <a:xfrm>
              <a:off x="3381306" y="1987708"/>
              <a:ext cx="392377" cy="39222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 sz="1800"/>
            </a:p>
          </p:txBody>
        </p:sp>
        <p:grpSp>
          <p:nvGrpSpPr>
            <p:cNvPr id="614" name="Group 7"/>
            <p:cNvGrpSpPr>
              <a:grpSpLocks/>
            </p:cNvGrpSpPr>
            <p:nvPr/>
          </p:nvGrpSpPr>
          <p:grpSpPr bwMode="auto">
            <a:xfrm>
              <a:off x="2695043" y="1447800"/>
              <a:ext cx="1769669" cy="1970850"/>
              <a:chOff x="2695043" y="1447800"/>
              <a:chExt cx="1769669" cy="1970850"/>
            </a:xfrm>
          </p:grpSpPr>
          <p:sp>
            <p:nvSpPr>
              <p:cNvPr id="615" name="TextBox 51"/>
              <p:cNvSpPr txBox="1">
                <a:spLocks noChangeArrowheads="1"/>
              </p:cNvSpPr>
              <p:nvPr/>
            </p:nvSpPr>
            <p:spPr bwMode="auto">
              <a:xfrm>
                <a:off x="3280143" y="3051830"/>
                <a:ext cx="602069" cy="366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/>
                  <a:t>Lock</a:t>
                </a:r>
              </a:p>
            </p:txBody>
          </p:sp>
          <p:grpSp>
            <p:nvGrpSpPr>
              <p:cNvPr id="616" name="Group 17"/>
              <p:cNvGrpSpPr>
                <a:grpSpLocks/>
              </p:cNvGrpSpPr>
              <p:nvPr/>
            </p:nvGrpSpPr>
            <p:grpSpPr bwMode="auto">
              <a:xfrm>
                <a:off x="2695043" y="1447800"/>
                <a:ext cx="1769669" cy="1464869"/>
                <a:chOff x="548131" y="3676332"/>
                <a:chExt cx="1769669" cy="1464869"/>
              </a:xfrm>
            </p:grpSpPr>
            <p:cxnSp>
              <p:nvCxnSpPr>
                <p:cNvPr id="617" name="Straight Connector 52"/>
                <p:cNvCxnSpPr>
                  <a:stCxn id="629" idx="5"/>
                  <a:endCxn id="625" idx="1"/>
                </p:cNvCxnSpPr>
                <p:nvPr/>
              </p:nvCxnSpPr>
              <p:spPr>
                <a:xfrm>
                  <a:off x="1032645" y="4054268"/>
                  <a:ext cx="322481" cy="28583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53"/>
                <p:cNvCxnSpPr>
                  <a:stCxn id="625" idx="7"/>
                  <a:endCxn id="633" idx="3"/>
                </p:cNvCxnSpPr>
                <p:nvPr/>
              </p:nvCxnSpPr>
              <p:spPr>
                <a:xfrm flipV="1">
                  <a:off x="1510806" y="4054268"/>
                  <a:ext cx="360605" cy="28583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54"/>
                <p:cNvCxnSpPr>
                  <a:stCxn id="626" idx="4"/>
                  <a:endCxn id="625" idx="0"/>
                </p:cNvCxnSpPr>
                <p:nvPr/>
              </p:nvCxnSpPr>
              <p:spPr>
                <a:xfrm flipH="1">
                  <a:off x="1432965" y="3898647"/>
                  <a:ext cx="1589" cy="40969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72"/>
                <p:cNvCxnSpPr>
                  <a:stCxn id="625" idx="6"/>
                  <a:endCxn id="632" idx="2"/>
                </p:cNvCxnSpPr>
                <p:nvPr/>
              </p:nvCxnSpPr>
              <p:spPr>
                <a:xfrm>
                  <a:off x="1544165" y="4417913"/>
                  <a:ext cx="55123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73"/>
                <p:cNvCxnSpPr>
                  <a:stCxn id="628" idx="6"/>
                  <a:endCxn id="625" idx="2"/>
                </p:cNvCxnSpPr>
                <p:nvPr/>
              </p:nvCxnSpPr>
              <p:spPr>
                <a:xfrm>
                  <a:off x="770531" y="4417913"/>
                  <a:ext cx="55123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Straight Connector 74"/>
                <p:cNvCxnSpPr>
                  <a:stCxn id="625" idx="4"/>
                  <a:endCxn id="627" idx="0"/>
                </p:cNvCxnSpPr>
                <p:nvPr/>
              </p:nvCxnSpPr>
              <p:spPr>
                <a:xfrm>
                  <a:off x="1432965" y="4529070"/>
                  <a:ext cx="1589" cy="38905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Straight Connector 75"/>
                <p:cNvCxnSpPr>
                  <a:stCxn id="625" idx="3"/>
                  <a:endCxn id="630" idx="7"/>
                </p:cNvCxnSpPr>
                <p:nvPr/>
              </p:nvCxnSpPr>
              <p:spPr>
                <a:xfrm flipH="1">
                  <a:off x="1032645" y="4497311"/>
                  <a:ext cx="322481" cy="28583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Straight Connector 76"/>
                <p:cNvCxnSpPr>
                  <a:stCxn id="625" idx="5"/>
                  <a:endCxn id="631" idx="1"/>
                </p:cNvCxnSpPr>
                <p:nvPr/>
              </p:nvCxnSpPr>
              <p:spPr>
                <a:xfrm>
                  <a:off x="1510806" y="4497311"/>
                  <a:ext cx="360605" cy="31282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Oval 77"/>
                <p:cNvSpPr/>
                <p:nvPr/>
              </p:nvSpPr>
              <p:spPr>
                <a:xfrm>
                  <a:off x="1321765" y="4308343"/>
                  <a:ext cx="222400" cy="2207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sz="1800"/>
                </a:p>
              </p:txBody>
            </p:sp>
            <p:sp>
              <p:nvSpPr>
                <p:cNvPr id="626" name="Oval 78"/>
                <p:cNvSpPr/>
                <p:nvPr/>
              </p:nvSpPr>
              <p:spPr>
                <a:xfrm>
                  <a:off x="1323354" y="3676332"/>
                  <a:ext cx="222400" cy="22231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sz="1800"/>
                </a:p>
              </p:txBody>
            </p:sp>
            <p:sp>
              <p:nvSpPr>
                <p:cNvPr id="627" name="Oval 79"/>
                <p:cNvSpPr/>
                <p:nvPr/>
              </p:nvSpPr>
              <p:spPr>
                <a:xfrm>
                  <a:off x="1323354" y="4918122"/>
                  <a:ext cx="222400" cy="22231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sz="1800"/>
                </a:p>
              </p:txBody>
            </p:sp>
            <p:sp>
              <p:nvSpPr>
                <p:cNvPr id="628" name="Oval 80"/>
                <p:cNvSpPr/>
                <p:nvPr/>
              </p:nvSpPr>
              <p:spPr>
                <a:xfrm>
                  <a:off x="548131" y="4308343"/>
                  <a:ext cx="222400" cy="2207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sz="1800"/>
                </a:p>
              </p:txBody>
            </p:sp>
            <p:sp>
              <p:nvSpPr>
                <p:cNvPr id="629" name="Oval 81"/>
                <p:cNvSpPr/>
                <p:nvPr/>
              </p:nvSpPr>
              <p:spPr>
                <a:xfrm>
                  <a:off x="842016" y="3865300"/>
                  <a:ext cx="222400" cy="2207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sz="1800"/>
                </a:p>
              </p:txBody>
            </p:sp>
            <p:sp>
              <p:nvSpPr>
                <p:cNvPr id="630" name="Oval 82"/>
                <p:cNvSpPr/>
                <p:nvPr/>
              </p:nvSpPr>
              <p:spPr>
                <a:xfrm>
                  <a:off x="842016" y="4749797"/>
                  <a:ext cx="222400" cy="22231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sz="1800"/>
                </a:p>
              </p:txBody>
            </p:sp>
            <p:sp>
              <p:nvSpPr>
                <p:cNvPr id="631" name="Oval 83"/>
                <p:cNvSpPr/>
                <p:nvPr/>
              </p:nvSpPr>
              <p:spPr>
                <a:xfrm>
                  <a:off x="1839639" y="4776793"/>
                  <a:ext cx="220812" cy="22231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sz="1800"/>
                </a:p>
              </p:txBody>
            </p:sp>
            <p:sp>
              <p:nvSpPr>
                <p:cNvPr id="632" name="Oval 84"/>
                <p:cNvSpPr/>
                <p:nvPr/>
              </p:nvSpPr>
              <p:spPr>
                <a:xfrm>
                  <a:off x="2095400" y="4308343"/>
                  <a:ext cx="222400" cy="2207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sz="1800"/>
                </a:p>
              </p:txBody>
            </p:sp>
            <p:sp>
              <p:nvSpPr>
                <p:cNvPr id="633" name="Oval 85"/>
                <p:cNvSpPr/>
                <p:nvPr/>
              </p:nvSpPr>
              <p:spPr>
                <a:xfrm>
                  <a:off x="1839639" y="3865300"/>
                  <a:ext cx="220812" cy="22072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en-US" sz="1800"/>
                </a:p>
              </p:txBody>
            </p:sp>
          </p:grpSp>
        </p:grpSp>
      </p:grpSp>
      <p:grpSp>
        <p:nvGrpSpPr>
          <p:cNvPr id="634" name="Group 8"/>
          <p:cNvGrpSpPr>
            <a:grpSpLocks/>
          </p:cNvGrpSpPr>
          <p:nvPr/>
        </p:nvGrpSpPr>
        <p:grpSpPr bwMode="auto">
          <a:xfrm>
            <a:off x="3911242" y="3396208"/>
            <a:ext cx="1266714" cy="1143000"/>
            <a:chOff x="2937065" y="1608563"/>
            <a:chExt cx="1304544" cy="1143001"/>
          </a:xfrm>
        </p:grpSpPr>
        <p:grpSp>
          <p:nvGrpSpPr>
            <p:cNvPr id="635" name="Group 52"/>
            <p:cNvGrpSpPr>
              <a:grpSpLocks/>
            </p:cNvGrpSpPr>
            <p:nvPr/>
          </p:nvGrpSpPr>
          <p:grpSpPr bwMode="auto">
            <a:xfrm>
              <a:off x="3860609" y="2065763"/>
              <a:ext cx="381000" cy="86591"/>
              <a:chOff x="838200" y="4800600"/>
              <a:chExt cx="838200" cy="190500"/>
            </a:xfrm>
          </p:grpSpPr>
          <p:cxnSp>
            <p:nvCxnSpPr>
              <p:cNvPr id="671" name="Straight Arrow Connector 101"/>
              <p:cNvCxnSpPr/>
              <p:nvPr/>
            </p:nvCxnSpPr>
            <p:spPr bwMode="auto">
              <a:xfrm>
                <a:off x="1219015" y="4877435"/>
                <a:ext cx="457385" cy="0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72" name="Group 132"/>
              <p:cNvGrpSpPr>
                <a:grpSpLocks/>
              </p:cNvGrpSpPr>
              <p:nvPr/>
            </p:nvGrpSpPr>
            <p:grpSpPr bwMode="auto"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73" name="Rectangle 103"/>
                <p:cNvSpPr/>
                <p:nvPr/>
              </p:nvSpPr>
              <p:spPr bwMode="auto">
                <a:xfrm>
                  <a:off x="762537" y="2971800"/>
                  <a:ext cx="837256" cy="384172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  <p:sp>
              <p:nvSpPr>
                <p:cNvPr id="674" name="Isosceles Triangle 105"/>
                <p:cNvSpPr>
                  <a:spLocks noChangeArrowheads="1"/>
                </p:cNvSpPr>
                <p:nvPr/>
              </p:nvSpPr>
              <p:spPr bwMode="auto">
                <a:xfrm rot="10800000">
                  <a:off x="762537" y="2971800"/>
                  <a:ext cx="837256" cy="15367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79646"/>
                </a:solidFill>
                <a:ln w="12700" algn="ctr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</p:grpSp>
        </p:grpSp>
        <p:grpSp>
          <p:nvGrpSpPr>
            <p:cNvPr id="636" name="Group 52"/>
            <p:cNvGrpSpPr>
              <a:grpSpLocks/>
            </p:cNvGrpSpPr>
            <p:nvPr/>
          </p:nvGrpSpPr>
          <p:grpSpPr bwMode="auto">
            <a:xfrm rot="-2306177">
              <a:off x="3646375" y="1793805"/>
              <a:ext cx="381000" cy="86591"/>
              <a:chOff x="838200" y="4800600"/>
              <a:chExt cx="838200" cy="190500"/>
            </a:xfrm>
          </p:grpSpPr>
          <p:cxnSp>
            <p:nvCxnSpPr>
              <p:cNvPr id="667" name="Straight Arrow Connector 109"/>
              <p:cNvCxnSpPr/>
              <p:nvPr/>
            </p:nvCxnSpPr>
            <p:spPr bwMode="auto">
              <a:xfrm>
                <a:off x="1217967" y="4868001"/>
                <a:ext cx="457385" cy="0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8" name="Group 132"/>
              <p:cNvGrpSpPr>
                <a:grpSpLocks/>
              </p:cNvGrpSpPr>
              <p:nvPr/>
            </p:nvGrpSpPr>
            <p:grpSpPr bwMode="auto"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69" name="Rectangle 111"/>
                <p:cNvSpPr/>
                <p:nvPr/>
              </p:nvSpPr>
              <p:spPr bwMode="auto">
                <a:xfrm>
                  <a:off x="766877" y="2970016"/>
                  <a:ext cx="837261" cy="370207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  <p:sp>
              <p:nvSpPr>
                <p:cNvPr id="670" name="Isosceles Triangle 112"/>
                <p:cNvSpPr>
                  <a:spLocks noChangeArrowheads="1"/>
                </p:cNvSpPr>
                <p:nvPr/>
              </p:nvSpPr>
              <p:spPr bwMode="auto">
                <a:xfrm rot="10800000">
                  <a:off x="766396" y="2966472"/>
                  <a:ext cx="837261" cy="15367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79646"/>
                </a:solidFill>
                <a:ln w="12700" algn="ctr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</p:grpSp>
        </p:grpSp>
        <p:grpSp>
          <p:nvGrpSpPr>
            <p:cNvPr id="637" name="Group 52"/>
            <p:cNvGrpSpPr>
              <a:grpSpLocks/>
            </p:cNvGrpSpPr>
            <p:nvPr/>
          </p:nvGrpSpPr>
          <p:grpSpPr bwMode="auto">
            <a:xfrm rot="-5400000">
              <a:off x="3256205" y="1755767"/>
              <a:ext cx="381000" cy="86591"/>
              <a:chOff x="838200" y="4800600"/>
              <a:chExt cx="838200" cy="190500"/>
            </a:xfrm>
          </p:grpSpPr>
          <p:cxnSp>
            <p:nvCxnSpPr>
              <p:cNvPr id="663" name="Straight Arrow Connector 114"/>
              <p:cNvCxnSpPr/>
              <p:nvPr/>
            </p:nvCxnSpPr>
            <p:spPr bwMode="auto">
              <a:xfrm>
                <a:off x="1225866" y="4877949"/>
                <a:ext cx="457516" cy="0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4" name="Group 132"/>
              <p:cNvGrpSpPr>
                <a:grpSpLocks/>
              </p:cNvGrpSpPr>
              <p:nvPr/>
            </p:nvGrpSpPr>
            <p:grpSpPr bwMode="auto"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65" name="Rectangle 116"/>
                <p:cNvSpPr>
                  <a:spLocks noChangeArrowheads="1"/>
                </p:cNvSpPr>
                <p:nvPr/>
              </p:nvSpPr>
              <p:spPr bwMode="auto">
                <a:xfrm>
                  <a:off x="769681" y="2972873"/>
                  <a:ext cx="837498" cy="377081"/>
                </a:xfrm>
                <a:prstGeom prst="rect">
                  <a:avLst/>
                </a:prstGeom>
                <a:solidFill>
                  <a:srgbClr val="F79646"/>
                </a:solidFill>
                <a:ln w="12700" algn="ctr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  <p:sp>
              <p:nvSpPr>
                <p:cNvPr id="666" name="Isosceles Triangle 117"/>
                <p:cNvSpPr>
                  <a:spLocks noChangeArrowheads="1"/>
                </p:cNvSpPr>
                <p:nvPr/>
              </p:nvSpPr>
              <p:spPr bwMode="auto">
                <a:xfrm rot="10800000">
                  <a:off x="769681" y="2972873"/>
                  <a:ext cx="837498" cy="1536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79646"/>
                </a:solidFill>
                <a:ln w="12700" algn="ctr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</p:grpSp>
        </p:grpSp>
        <p:grpSp>
          <p:nvGrpSpPr>
            <p:cNvPr id="638" name="Group 52"/>
            <p:cNvGrpSpPr>
              <a:grpSpLocks/>
            </p:cNvGrpSpPr>
            <p:nvPr/>
          </p:nvGrpSpPr>
          <p:grpSpPr bwMode="auto">
            <a:xfrm rot="13119278" flipV="1">
              <a:off x="2997228" y="1959185"/>
              <a:ext cx="381000" cy="86591"/>
              <a:chOff x="838200" y="4800600"/>
              <a:chExt cx="838200" cy="190500"/>
            </a:xfrm>
          </p:grpSpPr>
          <p:cxnSp>
            <p:nvCxnSpPr>
              <p:cNvPr id="659" name="Straight Arrow Connector 119"/>
              <p:cNvCxnSpPr/>
              <p:nvPr/>
            </p:nvCxnSpPr>
            <p:spPr bwMode="auto">
              <a:xfrm>
                <a:off x="1227345" y="4878428"/>
                <a:ext cx="453893" cy="0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0" name="Group 132"/>
              <p:cNvGrpSpPr>
                <a:grpSpLocks/>
              </p:cNvGrpSpPr>
              <p:nvPr/>
            </p:nvGrpSpPr>
            <p:grpSpPr bwMode="auto"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61" name="Rectangle 121"/>
                <p:cNvSpPr/>
                <p:nvPr/>
              </p:nvSpPr>
              <p:spPr bwMode="auto">
                <a:xfrm>
                  <a:off x="798464" y="2972751"/>
                  <a:ext cx="837261" cy="37719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  <p:sp>
              <p:nvSpPr>
                <p:cNvPr id="662" name="Isosceles Triangle 122"/>
                <p:cNvSpPr>
                  <a:spLocks noChangeArrowheads="1"/>
                </p:cNvSpPr>
                <p:nvPr/>
              </p:nvSpPr>
              <p:spPr bwMode="auto">
                <a:xfrm rot="10800000">
                  <a:off x="785259" y="2976518"/>
                  <a:ext cx="837256" cy="15367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79646"/>
                </a:solidFill>
                <a:ln w="12700" algn="ctr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</p:grpSp>
        </p:grpSp>
        <p:grpSp>
          <p:nvGrpSpPr>
            <p:cNvPr id="639" name="Group 52"/>
            <p:cNvGrpSpPr>
              <a:grpSpLocks/>
            </p:cNvGrpSpPr>
            <p:nvPr/>
          </p:nvGrpSpPr>
          <p:grpSpPr bwMode="auto">
            <a:xfrm rot="10800000" flipV="1">
              <a:off x="2937065" y="2265102"/>
              <a:ext cx="381000" cy="86591"/>
              <a:chOff x="838200" y="4800600"/>
              <a:chExt cx="838200" cy="190500"/>
            </a:xfrm>
          </p:grpSpPr>
          <p:cxnSp>
            <p:nvCxnSpPr>
              <p:cNvPr id="655" name="Straight Arrow Connector 124"/>
              <p:cNvCxnSpPr/>
              <p:nvPr/>
            </p:nvCxnSpPr>
            <p:spPr bwMode="auto">
              <a:xfrm>
                <a:off x="1226000" y="4878946"/>
                <a:ext cx="457383" cy="0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6" name="Group 132"/>
              <p:cNvGrpSpPr>
                <a:grpSpLocks/>
              </p:cNvGrpSpPr>
              <p:nvPr/>
            </p:nvGrpSpPr>
            <p:grpSpPr bwMode="auto"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57" name="Rectangle 126"/>
                <p:cNvSpPr/>
                <p:nvPr/>
              </p:nvSpPr>
              <p:spPr bwMode="auto">
                <a:xfrm>
                  <a:off x="777900" y="2974823"/>
                  <a:ext cx="837261" cy="37719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  <p:sp>
              <p:nvSpPr>
                <p:cNvPr id="658" name="Isosceles Triangle 127"/>
                <p:cNvSpPr>
                  <a:spLocks noChangeArrowheads="1"/>
                </p:cNvSpPr>
                <p:nvPr/>
              </p:nvSpPr>
              <p:spPr bwMode="auto">
                <a:xfrm rot="10800000">
                  <a:off x="770221" y="2974823"/>
                  <a:ext cx="837256" cy="15367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79646"/>
                </a:solidFill>
                <a:ln w="12700" algn="ctr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</p:grpSp>
        </p:grpSp>
        <p:grpSp>
          <p:nvGrpSpPr>
            <p:cNvPr id="640" name="Group 52"/>
            <p:cNvGrpSpPr>
              <a:grpSpLocks/>
            </p:cNvGrpSpPr>
            <p:nvPr/>
          </p:nvGrpSpPr>
          <p:grpSpPr bwMode="auto">
            <a:xfrm rot="8446622" flipV="1">
              <a:off x="3190352" y="2477724"/>
              <a:ext cx="381000" cy="86591"/>
              <a:chOff x="838200" y="4800600"/>
              <a:chExt cx="838200" cy="190500"/>
            </a:xfrm>
          </p:grpSpPr>
          <p:cxnSp>
            <p:nvCxnSpPr>
              <p:cNvPr id="651" name="Straight Arrow Connector 129"/>
              <p:cNvCxnSpPr/>
              <p:nvPr/>
            </p:nvCxnSpPr>
            <p:spPr bwMode="auto">
              <a:xfrm>
                <a:off x="1222822" y="4873536"/>
                <a:ext cx="457385" cy="0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2" name="Group 132"/>
              <p:cNvGrpSpPr>
                <a:grpSpLocks/>
              </p:cNvGrpSpPr>
              <p:nvPr/>
            </p:nvGrpSpPr>
            <p:grpSpPr bwMode="auto"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53" name="Rectangle 131"/>
                <p:cNvSpPr/>
                <p:nvPr/>
              </p:nvSpPr>
              <p:spPr bwMode="auto">
                <a:xfrm>
                  <a:off x="766832" y="2958081"/>
                  <a:ext cx="837256" cy="37719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  <p:sp>
              <p:nvSpPr>
                <p:cNvPr id="654" name="Isosceles Triangle 132"/>
                <p:cNvSpPr>
                  <a:spLocks noChangeArrowheads="1"/>
                </p:cNvSpPr>
                <p:nvPr/>
              </p:nvSpPr>
              <p:spPr bwMode="auto">
                <a:xfrm rot="10800000">
                  <a:off x="768052" y="2960738"/>
                  <a:ext cx="837256" cy="15367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79646"/>
                </a:solidFill>
                <a:ln w="12700" algn="ctr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</p:grpSp>
        </p:grpSp>
        <p:grpSp>
          <p:nvGrpSpPr>
            <p:cNvPr id="641" name="Group 52"/>
            <p:cNvGrpSpPr>
              <a:grpSpLocks/>
            </p:cNvGrpSpPr>
            <p:nvPr/>
          </p:nvGrpSpPr>
          <p:grpSpPr bwMode="auto">
            <a:xfrm rot="5400000" flipV="1">
              <a:off x="3484805" y="2517768"/>
              <a:ext cx="381000" cy="86591"/>
              <a:chOff x="838200" y="4800600"/>
              <a:chExt cx="838200" cy="190500"/>
            </a:xfrm>
          </p:grpSpPr>
          <p:cxnSp>
            <p:nvCxnSpPr>
              <p:cNvPr id="647" name="Straight Arrow Connector 134"/>
              <p:cNvCxnSpPr/>
              <p:nvPr/>
            </p:nvCxnSpPr>
            <p:spPr bwMode="auto">
              <a:xfrm>
                <a:off x="1218882" y="4877801"/>
                <a:ext cx="457519" cy="0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8" name="Group 132"/>
              <p:cNvGrpSpPr>
                <a:grpSpLocks/>
              </p:cNvGrpSpPr>
              <p:nvPr/>
            </p:nvGrpSpPr>
            <p:grpSpPr bwMode="auto"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49" name="Rectangle 136"/>
                <p:cNvSpPr>
                  <a:spLocks noChangeArrowheads="1"/>
                </p:cNvSpPr>
                <p:nvPr/>
              </p:nvSpPr>
              <p:spPr bwMode="auto">
                <a:xfrm>
                  <a:off x="762000" y="2972579"/>
                  <a:ext cx="837498" cy="377081"/>
                </a:xfrm>
                <a:prstGeom prst="rect">
                  <a:avLst/>
                </a:prstGeom>
                <a:solidFill>
                  <a:srgbClr val="F79646"/>
                </a:solidFill>
                <a:ln w="12700" algn="ctr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  <p:sp>
              <p:nvSpPr>
                <p:cNvPr id="650" name="Isosceles Triangle 137"/>
                <p:cNvSpPr>
                  <a:spLocks noChangeArrowheads="1"/>
                </p:cNvSpPr>
                <p:nvPr/>
              </p:nvSpPr>
              <p:spPr bwMode="auto">
                <a:xfrm rot="10800000">
                  <a:off x="762000" y="2972579"/>
                  <a:ext cx="837498" cy="1536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79646"/>
                </a:solidFill>
                <a:ln w="12700" algn="ctr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</p:grpSp>
        </p:grpSp>
        <p:grpSp>
          <p:nvGrpSpPr>
            <p:cNvPr id="642" name="Group 52"/>
            <p:cNvGrpSpPr>
              <a:grpSpLocks/>
            </p:cNvGrpSpPr>
            <p:nvPr/>
          </p:nvGrpSpPr>
          <p:grpSpPr bwMode="auto">
            <a:xfrm rot="2700000">
              <a:off x="3759226" y="2340186"/>
              <a:ext cx="381000" cy="86591"/>
              <a:chOff x="838200" y="4800600"/>
              <a:chExt cx="838200" cy="190500"/>
            </a:xfrm>
          </p:grpSpPr>
          <p:cxnSp>
            <p:nvCxnSpPr>
              <p:cNvPr id="643" name="Straight Arrow Connector 144"/>
              <p:cNvCxnSpPr/>
              <p:nvPr/>
            </p:nvCxnSpPr>
            <p:spPr bwMode="auto">
              <a:xfrm>
                <a:off x="1211979" y="4877200"/>
                <a:ext cx="457516" cy="0"/>
              </a:xfrm>
              <a:prstGeom prst="straightConnector1">
                <a:avLst/>
              </a:prstGeom>
              <a:ln w="12700"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4" name="Group 132"/>
              <p:cNvGrpSpPr>
                <a:grpSpLocks/>
              </p:cNvGrpSpPr>
              <p:nvPr/>
            </p:nvGrpSpPr>
            <p:grpSpPr bwMode="auto"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45" name="Rectangle 146"/>
                <p:cNvSpPr>
                  <a:spLocks noChangeArrowheads="1"/>
                </p:cNvSpPr>
                <p:nvPr/>
              </p:nvSpPr>
              <p:spPr bwMode="auto">
                <a:xfrm>
                  <a:off x="761512" y="2971021"/>
                  <a:ext cx="837503" cy="377081"/>
                </a:xfrm>
                <a:prstGeom prst="rect">
                  <a:avLst/>
                </a:prstGeom>
                <a:solidFill>
                  <a:srgbClr val="F79646"/>
                </a:solidFill>
                <a:ln w="12700" algn="ctr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  <p:sp>
              <p:nvSpPr>
                <p:cNvPr id="646" name="Isosceles Triangle 147"/>
                <p:cNvSpPr>
                  <a:spLocks noChangeArrowheads="1"/>
                </p:cNvSpPr>
                <p:nvPr/>
              </p:nvSpPr>
              <p:spPr bwMode="auto">
                <a:xfrm rot="10800000">
                  <a:off x="756080" y="2969180"/>
                  <a:ext cx="837503" cy="1536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79646"/>
                </a:solidFill>
                <a:ln w="12700" algn="ctr">
                  <a:solidFill>
                    <a:srgbClr val="0D0D0D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  <a:ea typeface="+mn-ea"/>
                  </a:endParaRPr>
                </a:p>
              </p:txBody>
            </p:sp>
          </p:grpSp>
        </p:grpSp>
      </p:grpSp>
      <p:grpSp>
        <p:nvGrpSpPr>
          <p:cNvPr id="675" name="Group 179"/>
          <p:cNvGrpSpPr>
            <a:grpSpLocks/>
          </p:cNvGrpSpPr>
          <p:nvPr/>
        </p:nvGrpSpPr>
        <p:grpSpPr bwMode="auto">
          <a:xfrm>
            <a:off x="7457606" y="3243808"/>
            <a:ext cx="1716691" cy="2019174"/>
            <a:chOff x="587034" y="1836201"/>
            <a:chExt cx="1769669" cy="2020180"/>
          </a:xfrm>
        </p:grpSpPr>
        <p:grpSp>
          <p:nvGrpSpPr>
            <p:cNvPr id="676" name="Group 17"/>
            <p:cNvGrpSpPr>
              <a:grpSpLocks/>
            </p:cNvGrpSpPr>
            <p:nvPr/>
          </p:nvGrpSpPr>
          <p:grpSpPr bwMode="auto">
            <a:xfrm>
              <a:off x="587034" y="1836201"/>
              <a:ext cx="1769669" cy="1464869"/>
              <a:chOff x="548131" y="3676332"/>
              <a:chExt cx="1769669" cy="1464869"/>
            </a:xfrm>
          </p:grpSpPr>
          <p:cxnSp>
            <p:nvCxnSpPr>
              <p:cNvPr id="678" name="Straight Connector 154"/>
              <p:cNvCxnSpPr>
                <a:stCxn id="690" idx="5"/>
                <a:endCxn id="686" idx="1"/>
              </p:cNvCxnSpPr>
              <p:nvPr/>
            </p:nvCxnSpPr>
            <p:spPr>
              <a:xfrm>
                <a:off x="1032646" y="4054345"/>
                <a:ext cx="322480" cy="2858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155"/>
              <p:cNvCxnSpPr>
                <a:stCxn id="686" idx="7"/>
                <a:endCxn id="694" idx="3"/>
              </p:cNvCxnSpPr>
              <p:nvPr/>
            </p:nvCxnSpPr>
            <p:spPr>
              <a:xfrm flipV="1">
                <a:off x="1510806" y="4054345"/>
                <a:ext cx="360606" cy="2858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156"/>
              <p:cNvCxnSpPr>
                <a:stCxn id="687" idx="4"/>
                <a:endCxn id="686" idx="0"/>
              </p:cNvCxnSpPr>
              <p:nvPr/>
            </p:nvCxnSpPr>
            <p:spPr>
              <a:xfrm flipH="1">
                <a:off x="1432966" y="3898693"/>
                <a:ext cx="1588" cy="40977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157"/>
              <p:cNvCxnSpPr>
                <a:stCxn id="686" idx="6"/>
                <a:endCxn id="693" idx="2"/>
              </p:cNvCxnSpPr>
              <p:nvPr/>
            </p:nvCxnSpPr>
            <p:spPr>
              <a:xfrm>
                <a:off x="1544166" y="4418064"/>
                <a:ext cx="55123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158"/>
              <p:cNvCxnSpPr>
                <a:stCxn id="689" idx="6"/>
                <a:endCxn id="686" idx="2"/>
              </p:cNvCxnSpPr>
              <p:nvPr/>
            </p:nvCxnSpPr>
            <p:spPr>
              <a:xfrm>
                <a:off x="770531" y="4418064"/>
                <a:ext cx="5512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159"/>
              <p:cNvCxnSpPr>
                <a:stCxn id="686" idx="4"/>
                <a:endCxn id="688" idx="0"/>
              </p:cNvCxnSpPr>
              <p:nvPr/>
            </p:nvCxnSpPr>
            <p:spPr>
              <a:xfrm>
                <a:off x="1432966" y="4529244"/>
                <a:ext cx="1588" cy="38913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160"/>
              <p:cNvCxnSpPr>
                <a:stCxn id="686" idx="3"/>
                <a:endCxn id="691" idx="7"/>
              </p:cNvCxnSpPr>
              <p:nvPr/>
            </p:nvCxnSpPr>
            <p:spPr>
              <a:xfrm flipH="1">
                <a:off x="1032646" y="4497478"/>
                <a:ext cx="322480" cy="28589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161"/>
              <p:cNvCxnSpPr>
                <a:stCxn id="686" idx="5"/>
                <a:endCxn id="692" idx="1"/>
              </p:cNvCxnSpPr>
              <p:nvPr/>
            </p:nvCxnSpPr>
            <p:spPr>
              <a:xfrm>
                <a:off x="1510806" y="4497478"/>
                <a:ext cx="360606" cy="312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6" name="Oval 162"/>
              <p:cNvSpPr/>
              <p:nvPr/>
            </p:nvSpPr>
            <p:spPr>
              <a:xfrm>
                <a:off x="1321766" y="4308472"/>
                <a:ext cx="222400" cy="2207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87" name="Oval 163"/>
              <p:cNvSpPr/>
              <p:nvPr/>
            </p:nvSpPr>
            <p:spPr>
              <a:xfrm>
                <a:off x="1323354" y="3676332"/>
                <a:ext cx="222400" cy="22236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88" name="Oval 164"/>
              <p:cNvSpPr/>
              <p:nvPr/>
            </p:nvSpPr>
            <p:spPr>
              <a:xfrm>
                <a:off x="1323354" y="4918376"/>
                <a:ext cx="222400" cy="22236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89" name="Oval 165"/>
              <p:cNvSpPr/>
              <p:nvPr/>
            </p:nvSpPr>
            <p:spPr>
              <a:xfrm>
                <a:off x="548131" y="4308472"/>
                <a:ext cx="222400" cy="22077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90" name="Oval 166"/>
              <p:cNvSpPr/>
              <p:nvPr/>
            </p:nvSpPr>
            <p:spPr>
              <a:xfrm>
                <a:off x="842017" y="3865338"/>
                <a:ext cx="222400" cy="220773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91" name="Oval 167"/>
              <p:cNvSpPr/>
              <p:nvPr/>
            </p:nvSpPr>
            <p:spPr>
              <a:xfrm>
                <a:off x="842017" y="4750017"/>
                <a:ext cx="222400" cy="22236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92" name="Oval 168"/>
              <p:cNvSpPr/>
              <p:nvPr/>
            </p:nvSpPr>
            <p:spPr>
              <a:xfrm>
                <a:off x="1839640" y="4777018"/>
                <a:ext cx="220811" cy="22236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93" name="Oval 169"/>
              <p:cNvSpPr/>
              <p:nvPr/>
            </p:nvSpPr>
            <p:spPr>
              <a:xfrm>
                <a:off x="2095400" y="4308472"/>
                <a:ext cx="222400" cy="22077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  <p:sp>
            <p:nvSpPr>
              <p:cNvPr id="694" name="Oval 170"/>
              <p:cNvSpPr/>
              <p:nvPr/>
            </p:nvSpPr>
            <p:spPr>
              <a:xfrm>
                <a:off x="1839640" y="3865338"/>
                <a:ext cx="220811" cy="220773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en-US" sz="1800"/>
              </a:p>
            </p:txBody>
          </p:sp>
        </p:grpSp>
        <p:sp>
          <p:nvSpPr>
            <p:cNvPr id="677" name="TextBox 153"/>
            <p:cNvSpPr txBox="1">
              <a:spLocks noChangeArrowheads="1"/>
            </p:cNvSpPr>
            <p:nvPr/>
          </p:nvSpPr>
          <p:spPr bwMode="auto">
            <a:xfrm>
              <a:off x="1059866" y="3489486"/>
              <a:ext cx="824469" cy="36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Unlock</a:t>
              </a:r>
            </a:p>
          </p:txBody>
        </p:sp>
      </p:grpSp>
      <p:sp>
        <p:nvSpPr>
          <p:cNvPr id="695" name="Oval 296"/>
          <p:cNvSpPr/>
          <p:nvPr/>
        </p:nvSpPr>
        <p:spPr>
          <a:xfrm>
            <a:off x="6329523" y="3277145"/>
            <a:ext cx="178758" cy="1857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/>
          </a:p>
        </p:txBody>
      </p:sp>
      <p:sp>
        <p:nvSpPr>
          <p:cNvPr id="696" name="Oval 299"/>
          <p:cNvSpPr/>
          <p:nvPr/>
        </p:nvSpPr>
        <p:spPr>
          <a:xfrm>
            <a:off x="6845460" y="3462883"/>
            <a:ext cx="178758" cy="184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/>
          </a:p>
        </p:txBody>
      </p:sp>
      <p:sp>
        <p:nvSpPr>
          <p:cNvPr id="697" name="Oval 300"/>
          <p:cNvSpPr/>
          <p:nvPr/>
        </p:nvSpPr>
        <p:spPr>
          <a:xfrm>
            <a:off x="7110573" y="3902620"/>
            <a:ext cx="178758" cy="1857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/>
          </a:p>
        </p:txBody>
      </p:sp>
      <p:sp>
        <p:nvSpPr>
          <p:cNvPr id="698" name="Oval 301"/>
          <p:cNvSpPr/>
          <p:nvPr/>
        </p:nvSpPr>
        <p:spPr>
          <a:xfrm>
            <a:off x="6845460" y="4377283"/>
            <a:ext cx="178758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/>
          </a:p>
        </p:txBody>
      </p:sp>
      <p:sp>
        <p:nvSpPr>
          <p:cNvPr id="699" name="Oval 345"/>
          <p:cNvSpPr/>
          <p:nvPr/>
        </p:nvSpPr>
        <p:spPr>
          <a:xfrm>
            <a:off x="6329523" y="4512220"/>
            <a:ext cx="178758" cy="184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/>
          </a:p>
        </p:txBody>
      </p:sp>
      <p:sp>
        <p:nvSpPr>
          <p:cNvPr id="700" name="Oval 348"/>
          <p:cNvSpPr/>
          <p:nvPr/>
        </p:nvSpPr>
        <p:spPr>
          <a:xfrm>
            <a:off x="5859670" y="4350295"/>
            <a:ext cx="180298" cy="1857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/>
          </a:p>
        </p:txBody>
      </p:sp>
      <p:sp>
        <p:nvSpPr>
          <p:cNvPr id="701" name="Oval 349"/>
          <p:cNvSpPr/>
          <p:nvPr/>
        </p:nvSpPr>
        <p:spPr>
          <a:xfrm>
            <a:off x="5572331" y="3901033"/>
            <a:ext cx="180299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/>
          </a:p>
        </p:txBody>
      </p:sp>
      <p:sp>
        <p:nvSpPr>
          <p:cNvPr id="702" name="Oval 361"/>
          <p:cNvSpPr/>
          <p:nvPr/>
        </p:nvSpPr>
        <p:spPr>
          <a:xfrm>
            <a:off x="5853320" y="3450183"/>
            <a:ext cx="180298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/>
          </a:p>
        </p:txBody>
      </p:sp>
      <p:sp>
        <p:nvSpPr>
          <p:cNvPr id="126" name="内容占位符 2"/>
          <p:cNvSpPr txBox="1">
            <a:spLocks/>
          </p:cNvSpPr>
          <p:nvPr/>
        </p:nvSpPr>
        <p:spPr bwMode="auto">
          <a:xfrm>
            <a:off x="393467" y="3733800"/>
            <a:ext cx="4102333" cy="112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1" dirty="0" smtClean="0"/>
              <a:t>Edge set with the merging operation forms a semigroup in SWAP</a:t>
            </a:r>
            <a:endParaRPr lang="en-US" altLang="zh-CN" b="1" kern="0" dirty="0" smtClean="0"/>
          </a:p>
        </p:txBody>
      </p:sp>
      <p:sp>
        <p:nvSpPr>
          <p:cNvPr id="4" name="椭圆 3"/>
          <p:cNvSpPr/>
          <p:nvPr/>
        </p:nvSpPr>
        <p:spPr bwMode="auto">
          <a:xfrm>
            <a:off x="8240442" y="4350295"/>
            <a:ext cx="889445" cy="48913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829800" y="5033728"/>
            <a:ext cx="9144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921620" y="6434365"/>
            <a:ext cx="831010" cy="38553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8423823" y="4528374"/>
            <a:ext cx="721459" cy="378732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1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2.77778E-7 0.0914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2.96296E-6 L -0.05694 0.0666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333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2.59259E-6 L -0.08542 2.59259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-3.7037E-7 L -0.05711 -0.06551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328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7 3.7037E-6 L -0.00087 -0.08542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28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44444E-6 4.81481E-6 L 0.05139 -0.06945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347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8.33333E-7 4.07407E-6 L 0.08368 4.07407E-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1.11022E-16 4.81481E-6 L 0.05052 0.06388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695" grpId="0" animBg="1"/>
      <p:bldP spid="695" grpId="1" animBg="1"/>
      <p:bldP spid="695" grpId="2" animBg="1"/>
      <p:bldP spid="695" grpId="3" animBg="1"/>
      <p:bldP spid="696" grpId="0" animBg="1"/>
      <p:bldP spid="696" grpId="1" animBg="1"/>
      <p:bldP spid="696" grpId="2" animBg="1"/>
      <p:bldP spid="696" grpId="3" animBg="1"/>
      <p:bldP spid="697" grpId="0" animBg="1"/>
      <p:bldP spid="697" grpId="1" animBg="1"/>
      <p:bldP spid="697" grpId="2" animBg="1"/>
      <p:bldP spid="697" grpId="3" animBg="1"/>
      <p:bldP spid="698" grpId="0" animBg="1"/>
      <p:bldP spid="698" grpId="1" animBg="1"/>
      <p:bldP spid="698" grpId="2" animBg="1"/>
      <p:bldP spid="698" grpId="3" animBg="1"/>
      <p:bldP spid="699" grpId="0" animBg="1"/>
      <p:bldP spid="699" grpId="1" animBg="1"/>
      <p:bldP spid="699" grpId="2" animBg="1"/>
      <p:bldP spid="699" grpId="3" animBg="1"/>
      <p:bldP spid="700" grpId="0" animBg="1"/>
      <p:bldP spid="700" grpId="1" animBg="1"/>
      <p:bldP spid="700" grpId="2" animBg="1"/>
      <p:bldP spid="700" grpId="3" animBg="1"/>
      <p:bldP spid="701" grpId="0" animBg="1"/>
      <p:bldP spid="701" grpId="1" animBg="1"/>
      <p:bldP spid="701" grpId="2" animBg="1"/>
      <p:bldP spid="701" grpId="3" animBg="1"/>
      <p:bldP spid="702" grpId="0" animBg="1"/>
      <p:bldP spid="702" grpId="1" animBg="1"/>
      <p:bldP spid="702" grpId="2" animBg="1"/>
      <p:bldP spid="702" grpId="3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" y="0"/>
            <a:ext cx="904351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Optimization for SWAP-Assembler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560731"/>
            <a:ext cx="4860925" cy="5029200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Methods</a:t>
            </a:r>
          </a:p>
          <a:p>
            <a:pPr lvl="1"/>
            <a:r>
              <a:rPr lang="en-US" altLang="zh-CN" sz="1800" dirty="0" smtClean="0"/>
              <a:t>Locate and tune the </a:t>
            </a:r>
            <a:r>
              <a:rPr lang="en-US" altLang="zh-CN" sz="1800" dirty="0"/>
              <a:t>performance </a:t>
            </a:r>
            <a:r>
              <a:rPr lang="en-US" altLang="zh-CN" sz="1800" dirty="0" smtClean="0"/>
              <a:t>bottleneck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Objectives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keep </a:t>
            </a:r>
            <a:r>
              <a:rPr lang="en-US" altLang="zh-CN" sz="1800" dirty="0"/>
              <a:t>the percentage of time usage in each step </a:t>
            </a:r>
            <a:r>
              <a:rPr lang="en-US" altLang="zh-CN" sz="1800" dirty="0" smtClean="0"/>
              <a:t>constant with increasing number of cores </a:t>
            </a:r>
          </a:p>
          <a:p>
            <a:pPr lvl="1"/>
            <a:r>
              <a:rPr lang="en-US" altLang="zh-CN" sz="1800" dirty="0" smtClean="0">
                <a:solidFill>
                  <a:srgbClr val="723AF0"/>
                </a:solidFill>
              </a:rPr>
              <a:t>Scale up: </a:t>
            </a:r>
            <a:r>
              <a:rPr lang="en-US" altLang="zh-CN" sz="1800" dirty="0" smtClean="0"/>
              <a:t>Minimize the communication &amp; memory usage</a:t>
            </a:r>
          </a:p>
          <a:p>
            <a:pPr lvl="1"/>
            <a:r>
              <a:rPr lang="en-US" altLang="zh-CN" sz="1800" dirty="0" smtClean="0">
                <a:solidFill>
                  <a:srgbClr val="723AF0"/>
                </a:solidFill>
              </a:rPr>
              <a:t>Scale out: </a:t>
            </a:r>
            <a:r>
              <a:rPr lang="en-US" altLang="zh-CN" sz="1800" dirty="0" smtClean="0"/>
              <a:t>Scale to as many cores &amp; as larger dataset as possible</a:t>
            </a:r>
          </a:p>
          <a:p>
            <a:pPr lvl="1"/>
            <a:r>
              <a:rPr lang="en-US" altLang="zh-CN" sz="1800" dirty="0" smtClean="0"/>
              <a:t>Maximize the system efficiency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AutoShape 6" descr="https://computing.llnl.gov/tutorials/bgq/images/bgqScalingArch900pi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https://computing.llnl.gov/tutorials/bgq/images/bgqScalingArch900pi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96" y="1460500"/>
            <a:ext cx="4381500" cy="47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79643" y="6135172"/>
            <a:ext cx="261680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BG/Q Scaling Architecture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1423" y="1792069"/>
            <a:ext cx="114165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5D torus </a:t>
            </a:r>
          </a:p>
          <a:p>
            <a:r>
              <a:rPr lang="en-US" altLang="zh-CN" dirty="0" smtClean="0"/>
              <a:t>(4,4,4,4,2)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4320" y="990600"/>
            <a:ext cx="114165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5D torus</a:t>
            </a:r>
          </a:p>
          <a:p>
            <a:r>
              <a:rPr lang="en-US" altLang="zh-CN" dirty="0" smtClean="0"/>
              <a:t>(4,4,4,8,2)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51284" y="1003300"/>
            <a:ext cx="14927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5D torus</a:t>
            </a:r>
          </a:p>
          <a:p>
            <a:r>
              <a:rPr lang="en-US" altLang="zh-CN" dirty="0" smtClean="0"/>
              <a:t>(8,16,16,16,2)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6811" y="3429000"/>
            <a:ext cx="114165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5D torus </a:t>
            </a:r>
          </a:p>
          <a:p>
            <a:r>
              <a:rPr lang="en-US" altLang="zh-CN" dirty="0" smtClean="0"/>
              <a:t>(2,2,2,2,2)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14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design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7">
    <a:dk1>
      <a:srgbClr val="616161"/>
    </a:dk1>
    <a:lt1>
      <a:srgbClr val="FFFFFF"/>
    </a:lt1>
    <a:dk2>
      <a:srgbClr val="1F497D"/>
    </a:dk2>
    <a:lt2>
      <a:srgbClr val="D2D2D2"/>
    </a:lt2>
    <a:accent1>
      <a:srgbClr val="A6C4DE"/>
    </a:accent1>
    <a:accent2>
      <a:srgbClr val="D8AC28"/>
    </a:accent2>
    <a:accent3>
      <a:srgbClr val="A22B38"/>
    </a:accent3>
    <a:accent4>
      <a:srgbClr val="7AB800"/>
    </a:accent4>
    <a:accent5>
      <a:srgbClr val="9D7D9E"/>
    </a:accent5>
    <a:accent6>
      <a:srgbClr val="BF5C28"/>
    </a:accent6>
    <a:hlink>
      <a:srgbClr val="4D8ABE"/>
    </a:hlink>
    <a:folHlink>
      <a:srgbClr val="4D8ABE"/>
    </a:folHlink>
  </a:clrScheme>
</a:themeOverride>
</file>

<file path=ppt/theme/themeOverride2.xml><?xml version="1.0" encoding="utf-8"?>
<a:themeOverride xmlns:a="http://schemas.openxmlformats.org/drawingml/2006/main">
  <a:clrScheme name="Custom 7">
    <a:dk1>
      <a:srgbClr val="616161"/>
    </a:dk1>
    <a:lt1>
      <a:srgbClr val="FFFFFF"/>
    </a:lt1>
    <a:dk2>
      <a:srgbClr val="1F497D"/>
    </a:dk2>
    <a:lt2>
      <a:srgbClr val="D2D2D2"/>
    </a:lt2>
    <a:accent1>
      <a:srgbClr val="A6C4DE"/>
    </a:accent1>
    <a:accent2>
      <a:srgbClr val="D8AC28"/>
    </a:accent2>
    <a:accent3>
      <a:srgbClr val="A22B38"/>
    </a:accent3>
    <a:accent4>
      <a:srgbClr val="7AB800"/>
    </a:accent4>
    <a:accent5>
      <a:srgbClr val="9D7D9E"/>
    </a:accent5>
    <a:accent6>
      <a:srgbClr val="BF5C28"/>
    </a:accent6>
    <a:hlink>
      <a:srgbClr val="4D8ABE"/>
    </a:hlink>
    <a:folHlink>
      <a:srgbClr val="4D8AB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34981</TotalTime>
  <Words>3095</Words>
  <Application>Microsoft Office PowerPoint</Application>
  <PresentationFormat>全屏显示(4:3)</PresentationFormat>
  <Paragraphs>717</Paragraphs>
  <Slides>36</Slides>
  <Notes>5</Notes>
  <HiddenSlides>6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Tahoma</vt:lpstr>
      <vt:lpstr>Times New Roman</vt:lpstr>
      <vt:lpstr>Trebuchet MS</vt:lpstr>
      <vt:lpstr>Wingdings</vt:lpstr>
      <vt:lpstr>Blue design</vt:lpstr>
      <vt:lpstr>Scalable Assembly for Massive Genomic Graphs </vt:lpstr>
      <vt:lpstr>Outline of the Talk</vt:lpstr>
      <vt:lpstr>Genome assembly</vt:lpstr>
      <vt:lpstr>Genome assembly</vt:lpstr>
      <vt:lpstr>Challenges in massive gene assembly</vt:lpstr>
      <vt:lpstr>Previous work on parallelized assembler</vt:lpstr>
      <vt:lpstr>Outline of the Talk</vt:lpstr>
      <vt:lpstr>Contributions in SWAP-Assembler</vt:lpstr>
      <vt:lpstr>Optimization for SWAP-Assembler</vt:lpstr>
      <vt:lpstr>Weak scaling test of SWAP-Assembler</vt:lpstr>
      <vt:lpstr>Optimization 1: Input Parallelization</vt:lpstr>
      <vt:lpstr>Optimization 1: Input Parallelization</vt:lpstr>
      <vt:lpstr>PowerPoint 演示文稿</vt:lpstr>
      <vt:lpstr>Performance improvements on I/O</vt:lpstr>
      <vt:lpstr>Optimization 2: Kmer graph construction</vt:lpstr>
      <vt:lpstr>Optimization 2: Kmer graph construction</vt:lpstr>
      <vt:lpstr>Improvements on graph construction</vt:lpstr>
      <vt:lpstr>Optimization 3: Graph simplification (edge merging) </vt:lpstr>
      <vt:lpstr>Optimization 3: Graph simplification (edge merging) </vt:lpstr>
      <vt:lpstr>Optimization 3: Graph simplification (edge merging) </vt:lpstr>
      <vt:lpstr>Outline of the Talk</vt:lpstr>
      <vt:lpstr>PowerPoint 演示文稿</vt:lpstr>
      <vt:lpstr>PowerPoint 演示文稿</vt:lpstr>
      <vt:lpstr>Strong Scaling using 1K human project  data on Mira</vt:lpstr>
      <vt:lpstr>Outline of the Talk</vt:lpstr>
      <vt:lpstr>Summary</vt:lpstr>
      <vt:lpstr>Acknowledgements</vt:lpstr>
      <vt:lpstr>Strong Scaling using Yanhuang on Mira</vt:lpstr>
      <vt:lpstr>PowerPoint 演示文稿</vt:lpstr>
      <vt:lpstr>PowerPoint 演示文稿</vt:lpstr>
      <vt:lpstr>Previous work on parallelized assembler</vt:lpstr>
      <vt:lpstr>Quadrupling No. of Proc </vt:lpstr>
      <vt:lpstr>8X No. of Proc</vt:lpstr>
      <vt:lpstr>System efficiency comparison</vt:lpstr>
      <vt:lpstr>System efficiency improvement for Human data   IO, communication and memory</vt:lpstr>
      <vt:lpstr>Results for 1k human project dataset  on Mira (4TB, 50 billion reads)</vt:lpstr>
    </vt:vector>
  </TitlesOfParts>
  <Company>Argonne National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Betty Waterman</dc:creator>
  <cp:lastModifiedBy>jintaomeng(孟金涛)</cp:lastModifiedBy>
  <cp:revision>2036</cp:revision>
  <dcterms:created xsi:type="dcterms:W3CDTF">2009-09-22T20:45:00Z</dcterms:created>
  <dcterms:modified xsi:type="dcterms:W3CDTF">2017-05-15T09:56:27Z</dcterms:modified>
</cp:coreProperties>
</file>