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320" r:id="rId4"/>
    <p:sldId id="326" r:id="rId5"/>
    <p:sldId id="317" r:id="rId6"/>
    <p:sldId id="259" r:id="rId7"/>
    <p:sldId id="318" r:id="rId8"/>
    <p:sldId id="327" r:id="rId9"/>
    <p:sldId id="319" r:id="rId10"/>
    <p:sldId id="322" r:id="rId11"/>
    <p:sldId id="344" r:id="rId12"/>
    <p:sldId id="323" r:id="rId13"/>
    <p:sldId id="325" r:id="rId14"/>
    <p:sldId id="345" r:id="rId15"/>
    <p:sldId id="328" r:id="rId16"/>
    <p:sldId id="329" r:id="rId17"/>
    <p:sldId id="330" r:id="rId18"/>
    <p:sldId id="281" r:id="rId19"/>
    <p:sldId id="331" r:id="rId20"/>
    <p:sldId id="332" r:id="rId21"/>
    <p:sldId id="333" r:id="rId22"/>
    <p:sldId id="337" r:id="rId23"/>
    <p:sldId id="334" r:id="rId24"/>
    <p:sldId id="335" r:id="rId25"/>
    <p:sldId id="339" r:id="rId26"/>
    <p:sldId id="340" r:id="rId27"/>
    <p:sldId id="338" r:id="rId28"/>
    <p:sldId id="341" r:id="rId29"/>
    <p:sldId id="342" r:id="rId30"/>
    <p:sldId id="343" r:id="rId31"/>
    <p:sldId id="310" r:id="rId32"/>
    <p:sldId id="311" r:id="rId33"/>
    <p:sldId id="312" r:id="rId34"/>
    <p:sldId id="348" r:id="rId35"/>
    <p:sldId id="315" r:id="rId36"/>
    <p:sldId id="316" r:id="rId37"/>
    <p:sldId id="346" r:id="rId38"/>
    <p:sldId id="285" r:id="rId39"/>
    <p:sldId id="298" r:id="rId40"/>
    <p:sldId id="283" r:id="rId41"/>
    <p:sldId id="284" r:id="rId42"/>
    <p:sldId id="29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25DD90-1948-824E-8075-76E6BD09015C}">
          <p14:sldIdLst>
            <p14:sldId id="256"/>
            <p14:sldId id="257"/>
            <p14:sldId id="320"/>
            <p14:sldId id="326"/>
            <p14:sldId id="317"/>
            <p14:sldId id="259"/>
            <p14:sldId id="318"/>
            <p14:sldId id="327"/>
            <p14:sldId id="319"/>
            <p14:sldId id="322"/>
            <p14:sldId id="344"/>
            <p14:sldId id="323"/>
            <p14:sldId id="325"/>
            <p14:sldId id="345"/>
            <p14:sldId id="328"/>
            <p14:sldId id="329"/>
            <p14:sldId id="330"/>
            <p14:sldId id="281"/>
            <p14:sldId id="331"/>
            <p14:sldId id="332"/>
            <p14:sldId id="333"/>
            <p14:sldId id="337"/>
            <p14:sldId id="334"/>
            <p14:sldId id="335"/>
            <p14:sldId id="339"/>
            <p14:sldId id="340"/>
            <p14:sldId id="338"/>
            <p14:sldId id="341"/>
            <p14:sldId id="342"/>
            <p14:sldId id="343"/>
            <p14:sldId id="310"/>
            <p14:sldId id="311"/>
            <p14:sldId id="312"/>
            <p14:sldId id="348"/>
            <p14:sldId id="315"/>
            <p14:sldId id="316"/>
            <p14:sldId id="346"/>
            <p14:sldId id="285"/>
            <p14:sldId id="298"/>
            <p14:sldId id="283"/>
            <p14:sldId id="284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72B0"/>
    <a:srgbClr val="8172B2"/>
    <a:srgbClr val="33653F"/>
    <a:srgbClr val="55A868"/>
    <a:srgbClr val="CDB9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86418"/>
  </p:normalViewPr>
  <p:slideViewPr>
    <p:cSldViewPr snapToGrid="0" snapToObjects="1">
      <p:cViewPr>
        <p:scale>
          <a:sx n="127" d="100"/>
          <a:sy n="127" d="100"/>
        </p:scale>
        <p:origin x="456" y="-424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2480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8134C1-F4AD-2B41-B5EB-7F112DAAC07E}" type="doc">
      <dgm:prSet loTypeId="urn:microsoft.com/office/officeart/2005/8/layout/vProcess5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A4F8DFAA-EC03-5B43-91A8-198253E6BA50}">
      <dgm:prSet phldrT="[Text]" custT="1"/>
      <dgm:spPr>
        <a:ln>
          <a:noFill/>
        </a:ln>
      </dgm:spPr>
      <dgm:t>
        <a:bodyPr/>
        <a:lstStyle/>
        <a:p>
          <a:pPr>
            <a:lnSpc>
              <a:spcPct val="150000"/>
            </a:lnSpc>
          </a:pPr>
          <a:r>
            <a:rPr lang="en-US" sz="1800" b="1" baseline="0" dirty="0" smtClean="0">
              <a:latin typeface="Helvetica Light" charset="0"/>
            </a:rPr>
            <a:t>Communication software demands on HPC systems</a:t>
          </a:r>
          <a:endParaRPr lang="en-US" sz="1800" b="1" baseline="0" dirty="0">
            <a:latin typeface="Helvetica Light" charset="0"/>
          </a:endParaRPr>
        </a:p>
      </dgm:t>
    </dgm:pt>
    <dgm:pt modelId="{DAA1A5C2-8BDE-7D4C-885C-0D6530B4BEC9}" type="parTrans" cxnId="{1BCE255E-DBBE-3444-8206-34913D739064}">
      <dgm:prSet/>
      <dgm:spPr/>
      <dgm:t>
        <a:bodyPr/>
        <a:lstStyle/>
        <a:p>
          <a:endParaRPr lang="en-US"/>
        </a:p>
      </dgm:t>
    </dgm:pt>
    <dgm:pt modelId="{178DB2D4-58BC-8244-A980-612BB3F2BC29}" type="sibTrans" cxnId="{1BCE255E-DBBE-3444-8206-34913D739064}">
      <dgm:prSet/>
      <dgm:spPr>
        <a:solidFill>
          <a:schemeClr val="lt1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B756F1B-5364-4941-9395-F98CE91FA74D}">
      <dgm:prSet phldrT="[Text]" custT="1"/>
      <dgm:spPr>
        <a:ln>
          <a:noFill/>
        </a:ln>
      </dgm:spPr>
      <dgm:t>
        <a:bodyPr lIns="68400" anchor="ctr" anchorCtr="1"/>
        <a:lstStyle/>
        <a:p>
          <a:pPr algn="l">
            <a:lnSpc>
              <a:spcPct val="150000"/>
            </a:lnSpc>
          </a:pPr>
          <a:r>
            <a:rPr lang="en-US" sz="1800" b="1" baseline="0" dirty="0" smtClean="0">
              <a:latin typeface="Helvetica Light" charset="0"/>
            </a:rPr>
            <a:t>UCX is a new open-source communication middleware</a:t>
          </a:r>
          <a:endParaRPr lang="en-US" sz="1800" b="1" baseline="0" dirty="0">
            <a:latin typeface="Helvetica Light" charset="0"/>
          </a:endParaRPr>
        </a:p>
      </dgm:t>
    </dgm:pt>
    <dgm:pt modelId="{5898A2D8-8585-8147-8AA2-DA4931D94415}" type="parTrans" cxnId="{35186F29-148F-EF40-B28D-57E8646BFC1F}">
      <dgm:prSet/>
      <dgm:spPr/>
      <dgm:t>
        <a:bodyPr/>
        <a:lstStyle/>
        <a:p>
          <a:endParaRPr lang="en-US"/>
        </a:p>
      </dgm:t>
    </dgm:pt>
    <dgm:pt modelId="{BA555A2D-817A-CB4C-92C0-3E4B8772F580}" type="sibTrans" cxnId="{35186F29-148F-EF40-B28D-57E8646BFC1F}">
      <dgm:prSet/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EC76D5A6-45F2-5040-9F20-876B2820BED0}">
      <dgm:prSet phldrT="[Text]" custT="1"/>
      <dgm:spPr>
        <a:ln>
          <a:noFill/>
        </a:ln>
      </dgm:spPr>
      <dgm:t>
        <a:bodyPr/>
        <a:lstStyle/>
        <a:p>
          <a:pPr>
            <a:lnSpc>
              <a:spcPct val="150000"/>
            </a:lnSpc>
          </a:pPr>
          <a:r>
            <a:rPr lang="en-US" sz="1800" b="0" baseline="0" dirty="0" smtClean="0">
              <a:latin typeface="Helvetica Light" charset="0"/>
            </a:rPr>
            <a:t>Portability </a:t>
          </a:r>
          <a:r>
            <a:rPr lang="mr-IN" sz="1800" b="0" baseline="0" dirty="0" smtClean="0">
              <a:latin typeface="Helvetica Light" charset="0"/>
            </a:rPr>
            <a:t>–</a:t>
          </a:r>
          <a:r>
            <a:rPr lang="en-US" sz="1800" b="0" baseline="0" dirty="0" smtClean="0">
              <a:latin typeface="Helvetica Light" charset="0"/>
            </a:rPr>
            <a:t> support for multiple communication devices</a:t>
          </a:r>
          <a:endParaRPr lang="en-US" sz="1800" b="0" baseline="0" dirty="0">
            <a:latin typeface="Helvetica Light" charset="0"/>
          </a:endParaRPr>
        </a:p>
      </dgm:t>
    </dgm:pt>
    <dgm:pt modelId="{6A1E94AC-9103-7242-AAF4-85FF22E04698}" type="sibTrans" cxnId="{F6D33BFA-DA0C-EF48-A1CC-12B0FBD537BB}">
      <dgm:prSet/>
      <dgm:spPr/>
      <dgm:t>
        <a:bodyPr/>
        <a:lstStyle/>
        <a:p>
          <a:endParaRPr lang="en-US"/>
        </a:p>
      </dgm:t>
    </dgm:pt>
    <dgm:pt modelId="{09F90B2F-926A-EF44-A64E-4A792DD22384}" type="parTrans" cxnId="{F6D33BFA-DA0C-EF48-A1CC-12B0FBD537BB}">
      <dgm:prSet/>
      <dgm:spPr/>
      <dgm:t>
        <a:bodyPr/>
        <a:lstStyle/>
        <a:p>
          <a:endParaRPr lang="en-US"/>
        </a:p>
      </dgm:t>
    </dgm:pt>
    <dgm:pt modelId="{A00B52E0-8710-B44C-B038-902E51030BA6}">
      <dgm:prSet phldrT="[Text]" custT="1"/>
      <dgm:spPr>
        <a:ln>
          <a:noFill/>
        </a:ln>
      </dgm:spPr>
      <dgm:t>
        <a:bodyPr/>
        <a:lstStyle/>
        <a:p>
          <a:pPr>
            <a:lnSpc>
              <a:spcPct val="150000"/>
            </a:lnSpc>
          </a:pPr>
          <a:r>
            <a:rPr lang="en-US" sz="1800" b="0" baseline="0" dirty="0" smtClean="0">
              <a:latin typeface="Helvetica Light" charset="0"/>
            </a:rPr>
            <a:t>Programming ease - h</a:t>
          </a:r>
          <a:r>
            <a:rPr lang="en-US" sz="1800" baseline="0" dirty="0" smtClean="0">
              <a:latin typeface="Helvetica Light" charset="0"/>
            </a:rPr>
            <a:t>igh-level abstractions </a:t>
          </a:r>
          <a:endParaRPr lang="en-US" sz="1800" baseline="0" dirty="0">
            <a:latin typeface="Helvetica Light" charset="0"/>
          </a:endParaRPr>
        </a:p>
      </dgm:t>
    </dgm:pt>
    <dgm:pt modelId="{95D94DA6-78E1-6045-8D8B-94880C3CD922}" type="sibTrans" cxnId="{74F9650D-A2ED-A141-97AF-305CF5574461}">
      <dgm:prSet/>
      <dgm:spPr/>
      <dgm:t>
        <a:bodyPr/>
        <a:lstStyle/>
        <a:p>
          <a:endParaRPr lang="en-US"/>
        </a:p>
      </dgm:t>
    </dgm:pt>
    <dgm:pt modelId="{D5E1B023-2ECC-CD4E-801F-E3935180A46F}" type="parTrans" cxnId="{74F9650D-A2ED-A141-97AF-305CF5574461}">
      <dgm:prSet/>
      <dgm:spPr/>
      <dgm:t>
        <a:bodyPr/>
        <a:lstStyle/>
        <a:p>
          <a:endParaRPr lang="en-US"/>
        </a:p>
      </dgm:t>
    </dgm:pt>
    <dgm:pt modelId="{E483F49C-048D-B842-A13C-7AB730D1EE5E}">
      <dgm:prSet phldrT="[Text]" custT="1"/>
      <dgm:spPr>
        <a:ln>
          <a:noFill/>
        </a:ln>
      </dgm:spPr>
      <dgm:t>
        <a:bodyPr/>
        <a:lstStyle/>
        <a:p>
          <a:pPr>
            <a:lnSpc>
              <a:spcPct val="150000"/>
            </a:lnSpc>
          </a:pPr>
          <a:r>
            <a:rPr lang="en-US" sz="1800" baseline="0" dirty="0" smtClean="0">
              <a:latin typeface="Helvetica Light" charset="0"/>
            </a:rPr>
            <a:t>Performance </a:t>
          </a:r>
          <a:r>
            <a:rPr lang="mr-IN" sz="1800" baseline="0" dirty="0" smtClean="0">
              <a:latin typeface="Helvetica Light" charset="0"/>
            </a:rPr>
            <a:t>–</a:t>
          </a:r>
          <a:r>
            <a:rPr lang="en-US" sz="1800" baseline="0" dirty="0" smtClean="0">
              <a:latin typeface="Helvetica Light" charset="0"/>
            </a:rPr>
            <a:t> minimal instruction counts/cache activity</a:t>
          </a:r>
          <a:endParaRPr lang="en-US" sz="1800" baseline="0" dirty="0">
            <a:latin typeface="Helvetica Light" charset="0"/>
          </a:endParaRPr>
        </a:p>
      </dgm:t>
    </dgm:pt>
    <dgm:pt modelId="{B4CC253E-9EE8-6D42-B303-38DE5FFB3C6C}" type="sibTrans" cxnId="{9F60E5BB-BD65-D740-A76F-C9778EB3D1FE}">
      <dgm:prSet/>
      <dgm:spPr/>
      <dgm:t>
        <a:bodyPr/>
        <a:lstStyle/>
        <a:p>
          <a:endParaRPr lang="en-US"/>
        </a:p>
      </dgm:t>
    </dgm:pt>
    <dgm:pt modelId="{25A26DAF-231E-634E-8140-B2519109EB83}" type="parTrans" cxnId="{9F60E5BB-BD65-D740-A76F-C9778EB3D1FE}">
      <dgm:prSet/>
      <dgm:spPr/>
      <dgm:t>
        <a:bodyPr/>
        <a:lstStyle/>
        <a:p>
          <a:endParaRPr lang="en-US"/>
        </a:p>
      </dgm:t>
    </dgm:pt>
    <dgm:pt modelId="{D79562F8-5801-104B-8F52-3A67F25830F6}">
      <dgm:prSet phldrT="[Text]" custT="1"/>
      <dgm:spPr>
        <a:ln>
          <a:noFill/>
        </a:ln>
      </dgm:spPr>
      <dgm:t>
        <a:bodyPr/>
        <a:lstStyle/>
        <a:p>
          <a:pPr>
            <a:lnSpc>
              <a:spcPct val="150000"/>
            </a:lnSpc>
          </a:pPr>
          <a:r>
            <a:rPr lang="en-US" sz="1800" b="0" baseline="0" dirty="0" smtClean="0">
              <a:latin typeface="Helvetica Light" charset="0"/>
            </a:rPr>
            <a:t>Scalability </a:t>
          </a:r>
          <a:r>
            <a:rPr lang="mr-IN" sz="1800" baseline="0" dirty="0" smtClean="0">
              <a:latin typeface="Helvetica Light" charset="0"/>
            </a:rPr>
            <a:t>–</a:t>
          </a:r>
          <a:r>
            <a:rPr lang="en-US" sz="1800" baseline="0" dirty="0" smtClean="0">
              <a:latin typeface="Helvetica Light" charset="0"/>
            </a:rPr>
            <a:t> minimal memory requirements</a:t>
          </a:r>
          <a:endParaRPr lang="en-US" sz="1800" baseline="0" dirty="0">
            <a:latin typeface="Helvetica Light" charset="0"/>
          </a:endParaRPr>
        </a:p>
      </dgm:t>
    </dgm:pt>
    <dgm:pt modelId="{A683FD4B-25F2-5046-AC48-54D5180DED9C}" type="sibTrans" cxnId="{4E62AEAD-0F80-4D46-8C5C-0D45B9BC3A5D}">
      <dgm:prSet/>
      <dgm:spPr/>
      <dgm:t>
        <a:bodyPr/>
        <a:lstStyle/>
        <a:p>
          <a:endParaRPr lang="en-US"/>
        </a:p>
      </dgm:t>
    </dgm:pt>
    <dgm:pt modelId="{39C8B85C-6E73-3E48-A52B-89B8AEC95E1F}" type="parTrans" cxnId="{4E62AEAD-0F80-4D46-8C5C-0D45B9BC3A5D}">
      <dgm:prSet/>
      <dgm:spPr/>
      <dgm:t>
        <a:bodyPr/>
        <a:lstStyle/>
        <a:p>
          <a:endParaRPr lang="en-US"/>
        </a:p>
      </dgm:t>
    </dgm:pt>
    <dgm:pt modelId="{8591D0D4-01C1-944C-AAB7-1BEC1CAD03FF}">
      <dgm:prSet phldrT="[Text]" custT="1"/>
      <dgm:spPr>
        <a:ln>
          <a:noFill/>
        </a:ln>
      </dgm:spPr>
      <dgm:t>
        <a:bodyPr lIns="68400" anchor="ctr" anchorCtr="1"/>
        <a:lstStyle/>
        <a:p>
          <a:pPr marL="171450" indent="0" algn="l">
            <a:lnSpc>
              <a:spcPct val="150000"/>
            </a:lnSpc>
            <a:tabLst>
              <a:tab pos="5732463" algn="l"/>
              <a:tab pos="5805488" algn="l"/>
            </a:tabLst>
          </a:pPr>
          <a:r>
            <a:rPr lang="en-US" sz="1800" baseline="0" dirty="0" smtClean="0">
              <a:latin typeface="Helvetica Light" charset="0"/>
            </a:rPr>
            <a:t> Offers portability and programming ease</a:t>
          </a:r>
          <a:endParaRPr lang="en-US" sz="1800" baseline="0" dirty="0">
            <a:latin typeface="Helvetica Light" charset="0"/>
          </a:endParaRPr>
        </a:p>
      </dgm:t>
    </dgm:pt>
    <dgm:pt modelId="{FA8D2C1C-DCC1-7A44-8C08-F8B660831ABD}" type="sibTrans" cxnId="{A159EDA0-61E1-EA4F-A99F-D9EAA5999739}">
      <dgm:prSet/>
      <dgm:spPr/>
      <dgm:t>
        <a:bodyPr/>
        <a:lstStyle/>
        <a:p>
          <a:endParaRPr lang="en-US"/>
        </a:p>
      </dgm:t>
    </dgm:pt>
    <dgm:pt modelId="{CC0EA3B0-2B3E-0B4D-82DE-04E87BCE5858}" type="parTrans" cxnId="{A159EDA0-61E1-EA4F-A99F-D9EAA5999739}">
      <dgm:prSet/>
      <dgm:spPr/>
      <dgm:t>
        <a:bodyPr/>
        <a:lstStyle/>
        <a:p>
          <a:endParaRPr lang="en-US"/>
        </a:p>
      </dgm:t>
    </dgm:pt>
    <dgm:pt modelId="{EB46E9E5-7406-7448-A951-F13863B3A944}">
      <dgm:prSet phldrT="[Text]" custT="1"/>
      <dgm:spPr>
        <a:ln>
          <a:noFill/>
        </a:ln>
      </dgm:spPr>
      <dgm:t>
        <a:bodyPr lIns="68400" anchor="ctr" anchorCtr="1"/>
        <a:lstStyle/>
        <a:p>
          <a:pPr marL="171450" indent="0" algn="l">
            <a:lnSpc>
              <a:spcPct val="150000"/>
            </a:lnSpc>
            <a:tabLst>
              <a:tab pos="5732463" algn="l"/>
              <a:tab pos="5805488" algn="l"/>
            </a:tabLst>
          </a:pPr>
          <a:r>
            <a:rPr lang="en-US" sz="1800" baseline="0" dirty="0" smtClean="0">
              <a:latin typeface="Helvetica Light" charset="0"/>
            </a:rPr>
            <a:t> Has a two-level API design in attempt to meet software demands for HPC systems</a:t>
          </a:r>
          <a:endParaRPr lang="en-US" sz="1800" baseline="0" dirty="0">
            <a:latin typeface="Helvetica Light" charset="0"/>
          </a:endParaRPr>
        </a:p>
      </dgm:t>
    </dgm:pt>
    <dgm:pt modelId="{A35F87F8-5F56-C641-A1D7-CDF14085293E}" type="sibTrans" cxnId="{4874F37A-4915-D54E-99F5-CA974F69C7F5}">
      <dgm:prSet/>
      <dgm:spPr/>
      <dgm:t>
        <a:bodyPr/>
        <a:lstStyle/>
        <a:p>
          <a:endParaRPr lang="en-US"/>
        </a:p>
      </dgm:t>
    </dgm:pt>
    <dgm:pt modelId="{C6899261-1DC4-CE4A-8109-E70AB15E2F62}" type="parTrans" cxnId="{4874F37A-4915-D54E-99F5-CA974F69C7F5}">
      <dgm:prSet/>
      <dgm:spPr/>
      <dgm:t>
        <a:bodyPr/>
        <a:lstStyle/>
        <a:p>
          <a:endParaRPr lang="en-US"/>
        </a:p>
      </dgm:t>
    </dgm:pt>
    <dgm:pt modelId="{74DE7B7D-BABE-BF4A-96CB-C99EB78EFD90}">
      <dgm:prSet phldrT="[Text]" custT="1"/>
      <dgm:spPr>
        <a:ln>
          <a:noFill/>
        </a:ln>
      </dgm:spPr>
      <dgm:t>
        <a:bodyPr lIns="68400" anchor="ctr" anchorCtr="1"/>
        <a:lstStyle/>
        <a:p>
          <a:pPr marL="171450" indent="0" algn="l">
            <a:lnSpc>
              <a:spcPct val="150000"/>
            </a:lnSpc>
            <a:tabLst>
              <a:tab pos="5732463" algn="l"/>
              <a:tab pos="5805488" algn="l"/>
            </a:tabLst>
          </a:pPr>
          <a:r>
            <a:rPr lang="en-US" sz="1800" baseline="0" dirty="0" smtClean="0">
              <a:latin typeface="Helvetica Light" charset="0"/>
            </a:rPr>
            <a:t> Used by MPICH (developed at ANL), </a:t>
          </a:r>
          <a:r>
            <a:rPr lang="en-US" sz="1800" baseline="0" dirty="0" err="1" smtClean="0">
              <a:latin typeface="Helvetica Light" charset="0"/>
            </a:rPr>
            <a:t>OpenMPI</a:t>
          </a:r>
          <a:r>
            <a:rPr lang="en-US" sz="1800" baseline="0" dirty="0" smtClean="0">
              <a:latin typeface="Helvetica Light" charset="0"/>
            </a:rPr>
            <a:t>, </a:t>
          </a:r>
          <a:r>
            <a:rPr lang="en-US" sz="1800" baseline="0" dirty="0" err="1" smtClean="0">
              <a:latin typeface="Helvetica Light" charset="0"/>
            </a:rPr>
            <a:t>OpenSHMEM</a:t>
          </a:r>
          <a:endParaRPr lang="en-US" sz="1800" baseline="0" dirty="0">
            <a:latin typeface="Helvetica Light" charset="0"/>
          </a:endParaRPr>
        </a:p>
      </dgm:t>
    </dgm:pt>
    <dgm:pt modelId="{B935DA2E-0D62-9641-86ED-80817E04EB51}" type="sibTrans" cxnId="{34C48A43-624A-C341-A2D6-E1B197AD414F}">
      <dgm:prSet/>
      <dgm:spPr/>
      <dgm:t>
        <a:bodyPr/>
        <a:lstStyle/>
        <a:p>
          <a:endParaRPr lang="en-US"/>
        </a:p>
      </dgm:t>
    </dgm:pt>
    <dgm:pt modelId="{4394C7DA-B211-534D-B116-DE068CC4174A}" type="parTrans" cxnId="{34C48A43-624A-C341-A2D6-E1B197AD414F}">
      <dgm:prSet/>
      <dgm:spPr/>
      <dgm:t>
        <a:bodyPr/>
        <a:lstStyle/>
        <a:p>
          <a:endParaRPr lang="en-US"/>
        </a:p>
      </dgm:t>
    </dgm:pt>
    <dgm:pt modelId="{C432BF26-B18A-C248-BF3C-79D02922F7C9}" type="pres">
      <dgm:prSet presAssocID="{2D8134C1-F4AD-2B41-B5EB-7F112DAAC07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0DF4A3-A9D3-9749-B73D-396D83A08CF1}" type="pres">
      <dgm:prSet presAssocID="{2D8134C1-F4AD-2B41-B5EB-7F112DAAC07E}" presName="dummyMaxCanvas" presStyleCnt="0">
        <dgm:presLayoutVars/>
      </dgm:prSet>
      <dgm:spPr/>
    </dgm:pt>
    <dgm:pt modelId="{E1BF3334-E422-1744-B9D9-7827704F2C3A}" type="pres">
      <dgm:prSet presAssocID="{2D8134C1-F4AD-2B41-B5EB-7F112DAAC07E}" presName="TwoNodes_1" presStyleLbl="node1" presStyleIdx="0" presStyleCnt="2" custScaleX="117647" custLinFactNeighborX="8823" custLinFactNeighborY="-89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CC5FDE63-86C5-B243-952E-4535BF221356}" type="pres">
      <dgm:prSet presAssocID="{2D8134C1-F4AD-2B41-B5EB-7F112DAAC07E}" presName="TwoNodes_2" presStyleLbl="node1" presStyleIdx="1" presStyleCnt="2" custScaleX="117647" custLinFactNeighborX="4966" custLinFactNeighborY="-4901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01BFED0E-3B66-3744-860C-FE763C07096D}" type="pres">
      <dgm:prSet presAssocID="{2D8134C1-F4AD-2B41-B5EB-7F112DAAC07E}" presName="TwoConn_1-2" presStyleLbl="fgAccFollowNode1" presStyleIdx="0" presStyleCnt="1" custLinFactX="-89170" custLinFactNeighborX="-100000" custLinFactNeighborY="50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55925F-2A5C-474A-9DDB-1E88011F25BD}" type="pres">
      <dgm:prSet presAssocID="{2D8134C1-F4AD-2B41-B5EB-7F112DAAC07E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C6EF85-8E36-214B-A46E-A4B9ED2A2131}" type="pres">
      <dgm:prSet presAssocID="{2D8134C1-F4AD-2B41-B5EB-7F112DAAC07E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C1BF84-C401-6E47-8640-262A6861F6D7}" type="presOf" srcId="{2D8134C1-F4AD-2B41-B5EB-7F112DAAC07E}" destId="{C432BF26-B18A-C248-BF3C-79D02922F7C9}" srcOrd="0" destOrd="0" presId="urn:microsoft.com/office/officeart/2005/8/layout/vProcess5"/>
    <dgm:cxn modelId="{DC5EA6FE-2101-7744-89E6-AC311117B30D}" type="presOf" srcId="{D79562F8-5801-104B-8F52-3A67F25830F6}" destId="{FFC6EF85-8E36-214B-A46E-A4B9ED2A2131}" srcOrd="1" destOrd="1" presId="urn:microsoft.com/office/officeart/2005/8/layout/vProcess5"/>
    <dgm:cxn modelId="{A159EDA0-61E1-EA4F-A99F-D9EAA5999739}" srcId="{4B756F1B-5364-4941-9395-F98CE91FA74D}" destId="{8591D0D4-01C1-944C-AAB7-1BEC1CAD03FF}" srcOrd="2" destOrd="0" parTransId="{CC0EA3B0-2B3E-0B4D-82DE-04E87BCE5858}" sibTransId="{FA8D2C1C-DCC1-7A44-8C08-F8B660831ABD}"/>
    <dgm:cxn modelId="{9F60E5BB-BD65-D740-A76F-C9778EB3D1FE}" srcId="{A4F8DFAA-EC03-5B43-91A8-198253E6BA50}" destId="{E483F49C-048D-B842-A13C-7AB730D1EE5E}" srcOrd="1" destOrd="0" parTransId="{25A26DAF-231E-634E-8140-B2519109EB83}" sibTransId="{B4CC253E-9EE8-6D42-B303-38DE5FFB3C6C}"/>
    <dgm:cxn modelId="{16C264A1-F486-DC48-9EB5-06D85D68B320}" type="presOf" srcId="{74DE7B7D-BABE-BF4A-96CB-C99EB78EFD90}" destId="{1155925F-2A5C-474A-9DDB-1E88011F25BD}" srcOrd="1" destOrd="1" presId="urn:microsoft.com/office/officeart/2005/8/layout/vProcess5"/>
    <dgm:cxn modelId="{7A872A5C-EF15-9441-B0BA-7EF19553216F}" type="presOf" srcId="{E483F49C-048D-B842-A13C-7AB730D1EE5E}" destId="{FFC6EF85-8E36-214B-A46E-A4B9ED2A2131}" srcOrd="1" destOrd="2" presId="urn:microsoft.com/office/officeart/2005/8/layout/vProcess5"/>
    <dgm:cxn modelId="{37A6C4AB-F513-5A42-85BA-110A639FB4D9}" type="presOf" srcId="{BA555A2D-817A-CB4C-92C0-3E4B8772F580}" destId="{01BFED0E-3B66-3744-860C-FE763C07096D}" srcOrd="0" destOrd="0" presId="urn:microsoft.com/office/officeart/2005/8/layout/vProcess5"/>
    <dgm:cxn modelId="{35186F29-148F-EF40-B28D-57E8646BFC1F}" srcId="{2D8134C1-F4AD-2B41-B5EB-7F112DAAC07E}" destId="{4B756F1B-5364-4941-9395-F98CE91FA74D}" srcOrd="0" destOrd="0" parTransId="{5898A2D8-8585-8147-8AA2-DA4931D94415}" sibTransId="{BA555A2D-817A-CB4C-92C0-3E4B8772F580}"/>
    <dgm:cxn modelId="{74F9650D-A2ED-A141-97AF-305CF5574461}" srcId="{A4F8DFAA-EC03-5B43-91A8-198253E6BA50}" destId="{A00B52E0-8710-B44C-B038-902E51030BA6}" srcOrd="2" destOrd="0" parTransId="{D5E1B023-2ECC-CD4E-801F-E3935180A46F}" sibTransId="{95D94DA6-78E1-6045-8D8B-94880C3CD922}"/>
    <dgm:cxn modelId="{3C62DDC3-6366-3345-BCAE-22FFBF8A99B5}" type="presOf" srcId="{EC76D5A6-45F2-5040-9F20-876B2820BED0}" destId="{CC5FDE63-86C5-B243-952E-4535BF221356}" srcOrd="0" destOrd="4" presId="urn:microsoft.com/office/officeart/2005/8/layout/vProcess5"/>
    <dgm:cxn modelId="{C102DBB7-5FE0-8247-A9A9-DD19846EF820}" type="presOf" srcId="{8591D0D4-01C1-944C-AAB7-1BEC1CAD03FF}" destId="{E1BF3334-E422-1744-B9D9-7827704F2C3A}" srcOrd="0" destOrd="3" presId="urn:microsoft.com/office/officeart/2005/8/layout/vProcess5"/>
    <dgm:cxn modelId="{91C9D570-DAC6-3044-9372-ED4AB7693CCD}" type="presOf" srcId="{4B756F1B-5364-4941-9395-F98CE91FA74D}" destId="{1155925F-2A5C-474A-9DDB-1E88011F25BD}" srcOrd="1" destOrd="0" presId="urn:microsoft.com/office/officeart/2005/8/layout/vProcess5"/>
    <dgm:cxn modelId="{64F4BBAF-4CF6-B549-BE22-A759C218A096}" type="presOf" srcId="{EC76D5A6-45F2-5040-9F20-876B2820BED0}" destId="{FFC6EF85-8E36-214B-A46E-A4B9ED2A2131}" srcOrd="1" destOrd="4" presId="urn:microsoft.com/office/officeart/2005/8/layout/vProcess5"/>
    <dgm:cxn modelId="{5598B518-D8CA-354B-A0DF-08C57FAE7909}" type="presOf" srcId="{74DE7B7D-BABE-BF4A-96CB-C99EB78EFD90}" destId="{E1BF3334-E422-1744-B9D9-7827704F2C3A}" srcOrd="0" destOrd="1" presId="urn:microsoft.com/office/officeart/2005/8/layout/vProcess5"/>
    <dgm:cxn modelId="{632F83C7-7C95-E140-8952-219D4BA027A1}" type="presOf" srcId="{D79562F8-5801-104B-8F52-3A67F25830F6}" destId="{CC5FDE63-86C5-B243-952E-4535BF221356}" srcOrd="0" destOrd="1" presId="urn:microsoft.com/office/officeart/2005/8/layout/vProcess5"/>
    <dgm:cxn modelId="{2269AD04-60EC-D24B-874A-9D738721B897}" type="presOf" srcId="{A00B52E0-8710-B44C-B038-902E51030BA6}" destId="{FFC6EF85-8E36-214B-A46E-A4B9ED2A2131}" srcOrd="1" destOrd="3" presId="urn:microsoft.com/office/officeart/2005/8/layout/vProcess5"/>
    <dgm:cxn modelId="{BCAC9339-4CDA-6745-A5E0-DBE3F84C5713}" type="presOf" srcId="{EB46E9E5-7406-7448-A951-F13863B3A944}" destId="{E1BF3334-E422-1744-B9D9-7827704F2C3A}" srcOrd="0" destOrd="2" presId="urn:microsoft.com/office/officeart/2005/8/layout/vProcess5"/>
    <dgm:cxn modelId="{AF19B32E-7709-1648-88F5-0EA20492FD15}" type="presOf" srcId="{A4F8DFAA-EC03-5B43-91A8-198253E6BA50}" destId="{CC5FDE63-86C5-B243-952E-4535BF221356}" srcOrd="0" destOrd="0" presId="urn:microsoft.com/office/officeart/2005/8/layout/vProcess5"/>
    <dgm:cxn modelId="{4E62AEAD-0F80-4D46-8C5C-0D45B9BC3A5D}" srcId="{A4F8DFAA-EC03-5B43-91A8-198253E6BA50}" destId="{D79562F8-5801-104B-8F52-3A67F25830F6}" srcOrd="0" destOrd="0" parTransId="{39C8B85C-6E73-3E48-A52B-89B8AEC95E1F}" sibTransId="{A683FD4B-25F2-5046-AC48-54D5180DED9C}"/>
    <dgm:cxn modelId="{5B3F34DA-74CF-A34F-872F-DA5011E275F4}" type="presOf" srcId="{A4F8DFAA-EC03-5B43-91A8-198253E6BA50}" destId="{FFC6EF85-8E36-214B-A46E-A4B9ED2A2131}" srcOrd="1" destOrd="0" presId="urn:microsoft.com/office/officeart/2005/8/layout/vProcess5"/>
    <dgm:cxn modelId="{1BCE255E-DBBE-3444-8206-34913D739064}" srcId="{2D8134C1-F4AD-2B41-B5EB-7F112DAAC07E}" destId="{A4F8DFAA-EC03-5B43-91A8-198253E6BA50}" srcOrd="1" destOrd="0" parTransId="{DAA1A5C2-8BDE-7D4C-885C-0D6530B4BEC9}" sibTransId="{178DB2D4-58BC-8244-A980-612BB3F2BC29}"/>
    <dgm:cxn modelId="{34C48A43-624A-C341-A2D6-E1B197AD414F}" srcId="{4B756F1B-5364-4941-9395-F98CE91FA74D}" destId="{74DE7B7D-BABE-BF4A-96CB-C99EB78EFD90}" srcOrd="0" destOrd="0" parTransId="{4394C7DA-B211-534D-B116-DE068CC4174A}" sibTransId="{B935DA2E-0D62-9641-86ED-80817E04EB51}"/>
    <dgm:cxn modelId="{F18B91BD-84A3-204F-9A90-8E67FE83A732}" type="presOf" srcId="{A00B52E0-8710-B44C-B038-902E51030BA6}" destId="{CC5FDE63-86C5-B243-952E-4535BF221356}" srcOrd="0" destOrd="3" presId="urn:microsoft.com/office/officeart/2005/8/layout/vProcess5"/>
    <dgm:cxn modelId="{306E6E1D-2DC6-5444-A32E-DD0115175D19}" type="presOf" srcId="{EB46E9E5-7406-7448-A951-F13863B3A944}" destId="{1155925F-2A5C-474A-9DDB-1E88011F25BD}" srcOrd="1" destOrd="2" presId="urn:microsoft.com/office/officeart/2005/8/layout/vProcess5"/>
    <dgm:cxn modelId="{CC8B2113-D8A8-DA49-87B4-4FD0A16EAAB5}" type="presOf" srcId="{8591D0D4-01C1-944C-AAB7-1BEC1CAD03FF}" destId="{1155925F-2A5C-474A-9DDB-1E88011F25BD}" srcOrd="1" destOrd="3" presId="urn:microsoft.com/office/officeart/2005/8/layout/vProcess5"/>
    <dgm:cxn modelId="{0B4C636A-31C5-204B-BF23-37AB5B2F9F29}" type="presOf" srcId="{E483F49C-048D-B842-A13C-7AB730D1EE5E}" destId="{CC5FDE63-86C5-B243-952E-4535BF221356}" srcOrd="0" destOrd="2" presId="urn:microsoft.com/office/officeart/2005/8/layout/vProcess5"/>
    <dgm:cxn modelId="{F6D33BFA-DA0C-EF48-A1CC-12B0FBD537BB}" srcId="{A4F8DFAA-EC03-5B43-91A8-198253E6BA50}" destId="{EC76D5A6-45F2-5040-9F20-876B2820BED0}" srcOrd="3" destOrd="0" parTransId="{09F90B2F-926A-EF44-A64E-4A792DD22384}" sibTransId="{6A1E94AC-9103-7242-AAF4-85FF22E04698}"/>
    <dgm:cxn modelId="{4874F37A-4915-D54E-99F5-CA974F69C7F5}" srcId="{4B756F1B-5364-4941-9395-F98CE91FA74D}" destId="{EB46E9E5-7406-7448-A951-F13863B3A944}" srcOrd="1" destOrd="0" parTransId="{C6899261-1DC4-CE4A-8109-E70AB15E2F62}" sibTransId="{A35F87F8-5F56-C641-A1D7-CDF14085293E}"/>
    <dgm:cxn modelId="{6EA35661-9154-3A44-A43C-C7C0ACEB4B3E}" type="presOf" srcId="{4B756F1B-5364-4941-9395-F98CE91FA74D}" destId="{E1BF3334-E422-1744-B9D9-7827704F2C3A}" srcOrd="0" destOrd="0" presId="urn:microsoft.com/office/officeart/2005/8/layout/vProcess5"/>
    <dgm:cxn modelId="{51E1AE77-8180-9B4E-9A40-1344E97F0BEA}" type="presParOf" srcId="{C432BF26-B18A-C248-BF3C-79D02922F7C9}" destId="{820DF4A3-A9D3-9749-B73D-396D83A08CF1}" srcOrd="0" destOrd="0" presId="urn:microsoft.com/office/officeart/2005/8/layout/vProcess5"/>
    <dgm:cxn modelId="{5E4296D0-885C-5548-A076-1E02E64E7C1E}" type="presParOf" srcId="{C432BF26-B18A-C248-BF3C-79D02922F7C9}" destId="{E1BF3334-E422-1744-B9D9-7827704F2C3A}" srcOrd="1" destOrd="0" presId="urn:microsoft.com/office/officeart/2005/8/layout/vProcess5"/>
    <dgm:cxn modelId="{5D5B6E2D-43CC-804E-A2B9-6FACC1AD2537}" type="presParOf" srcId="{C432BF26-B18A-C248-BF3C-79D02922F7C9}" destId="{CC5FDE63-86C5-B243-952E-4535BF221356}" srcOrd="2" destOrd="0" presId="urn:microsoft.com/office/officeart/2005/8/layout/vProcess5"/>
    <dgm:cxn modelId="{48855E78-323D-494F-A62E-ADB1A6AA8927}" type="presParOf" srcId="{C432BF26-B18A-C248-BF3C-79D02922F7C9}" destId="{01BFED0E-3B66-3744-860C-FE763C07096D}" srcOrd="3" destOrd="0" presId="urn:microsoft.com/office/officeart/2005/8/layout/vProcess5"/>
    <dgm:cxn modelId="{84B9AC22-E492-6C47-A126-368C87480FAD}" type="presParOf" srcId="{C432BF26-B18A-C248-BF3C-79D02922F7C9}" destId="{1155925F-2A5C-474A-9DDB-1E88011F25BD}" srcOrd="4" destOrd="0" presId="urn:microsoft.com/office/officeart/2005/8/layout/vProcess5"/>
    <dgm:cxn modelId="{8ED9FF57-1EE9-7A48-92BC-5D36A435DD62}" type="presParOf" srcId="{C432BF26-B18A-C248-BF3C-79D02922F7C9}" destId="{FFC6EF85-8E36-214B-A46E-A4B9ED2A2131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D3961A-D245-7946-A4A5-E2BF4AEFBA1E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B659B3-24A3-9948-86B4-796771B92904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0" i="0" dirty="0" smtClean="0">
              <a:latin typeface="Helvetica Neue Light" charset="0"/>
              <a:ea typeface="Helvetica Neue Light" charset="0"/>
              <a:cs typeface="Helvetica Neue Light" charset="0"/>
            </a:rPr>
            <a:t>Blocking RDMA functions: </a:t>
          </a:r>
          <a:r>
            <a:rPr lang="en-US" b="1" i="0" dirty="0" smtClean="0">
              <a:latin typeface="Courier New" charset="0"/>
              <a:ea typeface="Courier New" charset="0"/>
              <a:cs typeface="Courier New" charset="0"/>
            </a:rPr>
            <a:t>ucp_put</a:t>
          </a:r>
          <a:r>
            <a:rPr lang="en-US" b="0" i="0" dirty="0" smtClean="0">
              <a:latin typeface="Helvetica Neue Light" charset="0"/>
              <a:ea typeface="Helvetica Neue Light" charset="0"/>
              <a:cs typeface="Helvetica Neue Light" charset="0"/>
            </a:rPr>
            <a:t>, </a:t>
          </a:r>
          <a:r>
            <a:rPr lang="en-US" b="0" i="0" dirty="0" smtClean="0">
              <a:latin typeface="Courier New" charset="0"/>
              <a:ea typeface="Courier New" charset="0"/>
              <a:cs typeface="Courier New" charset="0"/>
            </a:rPr>
            <a:t>ucp_get</a:t>
          </a:r>
          <a:endParaRPr lang="en-US" b="0" i="0" dirty="0">
            <a:latin typeface="Courier New" charset="0"/>
            <a:ea typeface="Courier New" charset="0"/>
            <a:cs typeface="Courier New" charset="0"/>
          </a:endParaRPr>
        </a:p>
      </dgm:t>
    </dgm:pt>
    <dgm:pt modelId="{35B3ABA6-7545-3142-92AF-FFD08B95B6BD}" type="parTrans" cxnId="{0DE69CED-60E7-4A44-A5EF-F53C99AA1334}">
      <dgm:prSet/>
      <dgm:spPr/>
      <dgm:t>
        <a:bodyPr/>
        <a:lstStyle/>
        <a:p>
          <a:endParaRPr lang="en-US"/>
        </a:p>
      </dgm:t>
    </dgm:pt>
    <dgm:pt modelId="{FC89CB5A-6CBB-9249-8F96-FF159B5B328D}" type="sibTrans" cxnId="{0DE69CED-60E7-4A44-A5EF-F53C99AA1334}">
      <dgm:prSet/>
      <dgm:spPr/>
      <dgm:t>
        <a:bodyPr/>
        <a:lstStyle/>
        <a:p>
          <a:endParaRPr lang="en-US"/>
        </a:p>
      </dgm:t>
    </dgm:pt>
    <dgm:pt modelId="{F79CC30A-F3E6-DC4E-B606-033A2EE84167}">
      <dgm:prSet phldrT="[Text]"/>
      <dgm:spPr/>
      <dgm:t>
        <a:bodyPr/>
        <a:lstStyle/>
        <a:p>
          <a:r>
            <a:rPr lang="en-US" b="0" i="0" dirty="0" smtClean="0">
              <a:latin typeface="Helvetica Neue Light" charset="0"/>
              <a:ea typeface="Helvetica Neue Light" charset="0"/>
              <a:cs typeface="Helvetica Neue Light" charset="0"/>
            </a:rPr>
            <a:t>Select UCT interface</a:t>
          </a:r>
          <a:endParaRPr lang="en-US" b="0" i="0" dirty="0">
            <a:latin typeface="Helvetica Neue Light" charset="0"/>
            <a:ea typeface="Helvetica Neue Light" charset="0"/>
            <a:cs typeface="Helvetica Neue Light" charset="0"/>
          </a:endParaRPr>
        </a:p>
      </dgm:t>
    </dgm:pt>
    <dgm:pt modelId="{018886E8-1448-DD4E-A817-5309B872D7CE}" type="parTrans" cxnId="{B9251509-AA5F-A34B-A0FA-96773C14069E}">
      <dgm:prSet/>
      <dgm:spPr/>
      <dgm:t>
        <a:bodyPr/>
        <a:lstStyle/>
        <a:p>
          <a:endParaRPr lang="en-US"/>
        </a:p>
      </dgm:t>
    </dgm:pt>
    <dgm:pt modelId="{CAA0D166-AA5F-D84E-BADA-CB900652AAE4}" type="sibTrans" cxnId="{B9251509-AA5F-A34B-A0FA-96773C14069E}">
      <dgm:prSet/>
      <dgm:spPr/>
      <dgm:t>
        <a:bodyPr/>
        <a:lstStyle/>
        <a:p>
          <a:endParaRPr lang="en-US"/>
        </a:p>
      </dgm:t>
    </dgm:pt>
    <dgm:pt modelId="{3C42BA53-1C65-A540-90AE-A9244A7FD56A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0" i="0" dirty="0" smtClean="0">
              <a:latin typeface="Helvetica Neue Light" charset="0"/>
              <a:ea typeface="Helvetica Neue Light" charset="0"/>
              <a:cs typeface="Helvetica Neue Light" charset="0"/>
            </a:rPr>
            <a:t>Non-blocking RDMA functions: </a:t>
          </a:r>
          <a:r>
            <a:rPr lang="en-US" b="0" i="0" dirty="0" smtClean="0">
              <a:latin typeface="Courier New" charset="0"/>
              <a:ea typeface="Courier New" charset="0"/>
              <a:cs typeface="Courier New" charset="0"/>
            </a:rPr>
            <a:t>ucp_put_nbi</a:t>
          </a:r>
          <a:r>
            <a:rPr lang="en-US" b="0" i="0" dirty="0" smtClean="0">
              <a:latin typeface="Helvetica Neue Light" charset="0"/>
              <a:ea typeface="Helvetica Neue Light" charset="0"/>
              <a:cs typeface="Helvetica Neue Light" charset="0"/>
            </a:rPr>
            <a:t>, </a:t>
          </a:r>
          <a:r>
            <a:rPr lang="en-US" b="0" i="0" dirty="0" smtClean="0">
              <a:latin typeface="Courier New" charset="0"/>
              <a:ea typeface="Courier New" charset="0"/>
              <a:cs typeface="Courier New" charset="0"/>
            </a:rPr>
            <a:t>ucp_get_nbi</a:t>
          </a:r>
          <a:endParaRPr lang="en-US" b="0" i="0" dirty="0">
            <a:latin typeface="Courier New" charset="0"/>
            <a:ea typeface="Courier New" charset="0"/>
            <a:cs typeface="Courier New" charset="0"/>
          </a:endParaRPr>
        </a:p>
      </dgm:t>
    </dgm:pt>
    <dgm:pt modelId="{3B28C1E4-0BB4-E741-A074-25CD4062C100}" type="parTrans" cxnId="{6B26D18C-06BF-8443-B79B-7701EE24B7E5}">
      <dgm:prSet/>
      <dgm:spPr/>
      <dgm:t>
        <a:bodyPr/>
        <a:lstStyle/>
        <a:p>
          <a:endParaRPr lang="en-US"/>
        </a:p>
      </dgm:t>
    </dgm:pt>
    <dgm:pt modelId="{C1CCAFEA-1600-7C4D-A781-434AC32AEB28}" type="sibTrans" cxnId="{6B26D18C-06BF-8443-B79B-7701EE24B7E5}">
      <dgm:prSet/>
      <dgm:spPr/>
      <dgm:t>
        <a:bodyPr/>
        <a:lstStyle/>
        <a:p>
          <a:endParaRPr lang="en-US"/>
        </a:p>
      </dgm:t>
    </dgm:pt>
    <dgm:pt modelId="{D4235A01-B7B1-9747-A0E0-714F19421937}">
      <dgm:prSet phldrT="[Text]"/>
      <dgm:spPr/>
      <dgm:t>
        <a:bodyPr/>
        <a:lstStyle/>
        <a:p>
          <a:r>
            <a:rPr lang="en-US" b="0" i="0" dirty="0" smtClean="0">
              <a:latin typeface="Helvetica Neue Light" charset="0"/>
              <a:ea typeface="Helvetica Neue Light" charset="0"/>
              <a:cs typeface="Helvetica Neue Light" charset="0"/>
            </a:rPr>
            <a:t>Select UCT interface</a:t>
          </a:r>
          <a:endParaRPr lang="en-US" b="0" i="0" dirty="0">
            <a:latin typeface="Helvetica Neue Light" charset="0"/>
            <a:ea typeface="Helvetica Neue Light" charset="0"/>
            <a:cs typeface="Helvetica Neue Light" charset="0"/>
          </a:endParaRPr>
        </a:p>
      </dgm:t>
    </dgm:pt>
    <dgm:pt modelId="{D14E7F7E-9948-914F-9137-973BF64718A3}" type="parTrans" cxnId="{3EC278E5-DB90-164C-BAA6-34E8F029CC9B}">
      <dgm:prSet/>
      <dgm:spPr/>
      <dgm:t>
        <a:bodyPr/>
        <a:lstStyle/>
        <a:p>
          <a:endParaRPr lang="en-US"/>
        </a:p>
      </dgm:t>
    </dgm:pt>
    <dgm:pt modelId="{ABEFAB77-13AA-3243-9C7F-DA554BF00133}" type="sibTrans" cxnId="{3EC278E5-DB90-164C-BAA6-34E8F029CC9B}">
      <dgm:prSet/>
      <dgm:spPr/>
      <dgm:t>
        <a:bodyPr/>
        <a:lstStyle/>
        <a:p>
          <a:endParaRPr lang="en-US"/>
        </a:p>
      </dgm:t>
    </dgm:pt>
    <dgm:pt modelId="{D79CC666-A8BF-A84A-B518-9832A3EAA34E}">
      <dgm:prSet phldrT="[Text]"/>
      <dgm:spPr/>
      <dgm:t>
        <a:bodyPr/>
        <a:lstStyle/>
        <a:p>
          <a:r>
            <a:rPr lang="en-US" b="0" i="0" dirty="0" smtClean="0">
              <a:latin typeface="Helvetica Neue Light" charset="0"/>
              <a:ea typeface="Helvetica Neue Light" charset="0"/>
              <a:cs typeface="Helvetica Neue Light" charset="0"/>
            </a:rPr>
            <a:t>Select transfer protocol (short, bcopy, fragmented bcopy)</a:t>
          </a:r>
          <a:endParaRPr lang="en-US" b="0" i="0" dirty="0">
            <a:latin typeface="Helvetica Neue Light" charset="0"/>
            <a:ea typeface="Helvetica Neue Light" charset="0"/>
            <a:cs typeface="Helvetica Neue Light" charset="0"/>
          </a:endParaRPr>
        </a:p>
      </dgm:t>
    </dgm:pt>
    <dgm:pt modelId="{EBD31C69-2C5F-8B4A-8E7C-0944190124BB}" type="parTrans" cxnId="{4E322EEB-EEAD-C84F-9F70-22AB9359BF77}">
      <dgm:prSet/>
      <dgm:spPr/>
      <dgm:t>
        <a:bodyPr/>
        <a:lstStyle/>
        <a:p>
          <a:endParaRPr lang="en-US"/>
        </a:p>
      </dgm:t>
    </dgm:pt>
    <dgm:pt modelId="{E08ED742-9675-5549-B423-BBA0E6CE31DB}" type="sibTrans" cxnId="{4E322EEB-EEAD-C84F-9F70-22AB9359BF77}">
      <dgm:prSet/>
      <dgm:spPr/>
      <dgm:t>
        <a:bodyPr/>
        <a:lstStyle/>
        <a:p>
          <a:endParaRPr lang="en-US"/>
        </a:p>
      </dgm:t>
    </dgm:pt>
    <dgm:pt modelId="{9A7C959B-8AB7-A448-BE43-813BE7135B08}">
      <dgm:prSet phldrT="[Text]"/>
      <dgm:spPr/>
      <dgm:t>
        <a:bodyPr/>
        <a:lstStyle/>
        <a:p>
          <a:r>
            <a:rPr lang="en-US" b="0" i="0" dirty="0" smtClean="0">
              <a:latin typeface="Helvetica Neue Light" charset="0"/>
              <a:ea typeface="Helvetica Neue Light" charset="0"/>
              <a:cs typeface="Helvetica Neue Light" charset="0"/>
            </a:rPr>
            <a:t>Call UCT function</a:t>
          </a:r>
          <a:endParaRPr lang="en-US" b="0" i="0" dirty="0">
            <a:latin typeface="Helvetica Neue Light" charset="0"/>
            <a:ea typeface="Helvetica Neue Light" charset="0"/>
            <a:cs typeface="Helvetica Neue Light" charset="0"/>
          </a:endParaRPr>
        </a:p>
      </dgm:t>
    </dgm:pt>
    <dgm:pt modelId="{7E9530C9-EB57-8943-AD99-3E0F94887720}" type="parTrans" cxnId="{82D22513-D262-F641-B706-5F8D7BF34DF4}">
      <dgm:prSet/>
      <dgm:spPr/>
      <dgm:t>
        <a:bodyPr/>
        <a:lstStyle/>
        <a:p>
          <a:endParaRPr lang="en-US"/>
        </a:p>
      </dgm:t>
    </dgm:pt>
    <dgm:pt modelId="{CD7C21AB-4384-0C4E-9B28-B611AC93F2D0}" type="sibTrans" cxnId="{82D22513-D262-F641-B706-5F8D7BF34DF4}">
      <dgm:prSet/>
      <dgm:spPr/>
      <dgm:t>
        <a:bodyPr/>
        <a:lstStyle/>
        <a:p>
          <a:endParaRPr lang="en-US"/>
        </a:p>
      </dgm:t>
    </dgm:pt>
    <dgm:pt modelId="{4CC9754D-7B4D-524F-8A91-D44659A52B2D}">
      <dgm:prSet phldrT="[Text]"/>
      <dgm:spPr/>
      <dgm:t>
        <a:bodyPr/>
        <a:lstStyle/>
        <a:p>
          <a:r>
            <a:rPr lang="en-US" b="0" i="0" dirty="0" smtClean="0">
              <a:latin typeface="Helvetica Neue Light" charset="0"/>
              <a:ea typeface="Helvetica Neue Light" charset="0"/>
              <a:cs typeface="Helvetica Neue Light" charset="0"/>
            </a:rPr>
            <a:t>Select transfer protocol</a:t>
          </a:r>
          <a:endParaRPr lang="en-US" b="0" i="0" dirty="0">
            <a:latin typeface="Helvetica Neue Light" charset="0"/>
            <a:ea typeface="Helvetica Neue Light" charset="0"/>
            <a:cs typeface="Helvetica Neue Light" charset="0"/>
          </a:endParaRPr>
        </a:p>
      </dgm:t>
    </dgm:pt>
    <dgm:pt modelId="{F82B144F-3845-5143-895C-EB9E01F56B3C}" type="parTrans" cxnId="{0B611F41-7072-EA4E-A28F-1BD8BF0000DB}">
      <dgm:prSet/>
      <dgm:spPr/>
      <dgm:t>
        <a:bodyPr/>
        <a:lstStyle/>
        <a:p>
          <a:endParaRPr lang="en-US"/>
        </a:p>
      </dgm:t>
    </dgm:pt>
    <dgm:pt modelId="{EB5F755B-73DA-7A44-A957-BF52F7429C0F}" type="sibTrans" cxnId="{0B611F41-7072-EA4E-A28F-1BD8BF0000DB}">
      <dgm:prSet/>
      <dgm:spPr/>
      <dgm:t>
        <a:bodyPr/>
        <a:lstStyle/>
        <a:p>
          <a:endParaRPr lang="en-US"/>
        </a:p>
      </dgm:t>
    </dgm:pt>
    <dgm:pt modelId="{ABEBB86C-3919-2E4F-AA0E-C2D9DF15D319}">
      <dgm:prSet phldrT="[Text]"/>
      <dgm:spPr/>
      <dgm:t>
        <a:bodyPr/>
        <a:lstStyle/>
        <a:p>
          <a:r>
            <a:rPr lang="en-US" b="0" i="0" dirty="0" smtClean="0">
              <a:latin typeface="Helvetica Neue Light" charset="0"/>
              <a:ea typeface="Helvetica Neue Light" charset="0"/>
              <a:cs typeface="Helvetica Neue Light" charset="0"/>
            </a:rPr>
            <a:t>Call UCT function </a:t>
          </a:r>
          <a:r>
            <a:rPr lang="en-US" b="0" i="1" dirty="0" smtClean="0">
              <a:latin typeface="Helvetica Neue Light" charset="0"/>
              <a:ea typeface="Helvetica Neue Light" charset="0"/>
              <a:cs typeface="Helvetica Neue Light" charset="0"/>
            </a:rPr>
            <a:t>or push communication request</a:t>
          </a:r>
          <a:endParaRPr lang="en-US" b="0" i="1" dirty="0">
            <a:latin typeface="Helvetica Neue Light" charset="0"/>
            <a:ea typeface="Helvetica Neue Light" charset="0"/>
            <a:cs typeface="Helvetica Neue Light" charset="0"/>
          </a:endParaRPr>
        </a:p>
      </dgm:t>
    </dgm:pt>
    <dgm:pt modelId="{95FA53D6-AB56-4348-A4B2-12EFE0B04E7E}" type="parTrans" cxnId="{F8F18ED5-8ED1-364A-838A-E0DB33E6B0FA}">
      <dgm:prSet/>
      <dgm:spPr/>
      <dgm:t>
        <a:bodyPr/>
        <a:lstStyle/>
        <a:p>
          <a:endParaRPr lang="en-US"/>
        </a:p>
      </dgm:t>
    </dgm:pt>
    <dgm:pt modelId="{EA4C2448-D7AA-9546-BCB4-FF370FAF0DC9}" type="sibTrans" cxnId="{F8F18ED5-8ED1-364A-838A-E0DB33E6B0FA}">
      <dgm:prSet/>
      <dgm:spPr/>
      <dgm:t>
        <a:bodyPr/>
        <a:lstStyle/>
        <a:p>
          <a:endParaRPr lang="en-US"/>
        </a:p>
      </dgm:t>
    </dgm:pt>
    <dgm:pt modelId="{D76735F6-761F-BA46-85C9-D38D6551AFDD}">
      <dgm:prSet phldrT="[Text]"/>
      <dgm:spPr/>
      <dgm:t>
        <a:bodyPr/>
        <a:lstStyle/>
        <a:p>
          <a:r>
            <a:rPr lang="en-US" b="0" i="0" dirty="0" smtClean="0">
              <a:latin typeface="Helvetica Neue Light" charset="0"/>
              <a:ea typeface="Helvetica Neue Light" charset="0"/>
              <a:cs typeface="Helvetica Neue Light" charset="0"/>
            </a:rPr>
            <a:t>Requests created when no resources are available or for long messages</a:t>
          </a:r>
          <a:endParaRPr lang="en-US" b="0" i="0" dirty="0">
            <a:latin typeface="Helvetica Neue Light" charset="0"/>
            <a:ea typeface="Helvetica Neue Light" charset="0"/>
            <a:cs typeface="Helvetica Neue Light" charset="0"/>
          </a:endParaRPr>
        </a:p>
      </dgm:t>
    </dgm:pt>
    <dgm:pt modelId="{6136692A-72CD-F44C-8CBB-871A3C56D809}" type="parTrans" cxnId="{F3A24A15-9743-884F-9CAC-BE60674910B6}">
      <dgm:prSet/>
      <dgm:spPr/>
      <dgm:t>
        <a:bodyPr/>
        <a:lstStyle/>
        <a:p>
          <a:endParaRPr lang="en-US"/>
        </a:p>
      </dgm:t>
    </dgm:pt>
    <dgm:pt modelId="{56689850-78FB-484B-A6E4-87589A93B834}" type="sibTrans" cxnId="{F3A24A15-9743-884F-9CAC-BE60674910B6}">
      <dgm:prSet/>
      <dgm:spPr/>
      <dgm:t>
        <a:bodyPr/>
        <a:lstStyle/>
        <a:p>
          <a:endParaRPr lang="en-US"/>
        </a:p>
      </dgm:t>
    </dgm:pt>
    <dgm:pt modelId="{2F7D92C5-3EB7-E04D-A073-6AB6A7E2FDD7}">
      <dgm:prSet phldrT="[Text]"/>
      <dgm:spPr/>
      <dgm:t>
        <a:bodyPr/>
        <a:lstStyle/>
        <a:p>
          <a:r>
            <a:rPr lang="en-US" b="0" i="0" dirty="0" smtClean="0">
              <a:latin typeface="Helvetica Neue Light" charset="0"/>
              <a:ea typeface="Helvetica Neue Light" charset="0"/>
              <a:cs typeface="Helvetica Neue Light" charset="0"/>
            </a:rPr>
            <a:t>Overhead added with request creation/queue insertion</a:t>
          </a:r>
          <a:endParaRPr lang="en-US" b="0" i="0" dirty="0">
            <a:latin typeface="Helvetica Neue Light" charset="0"/>
            <a:ea typeface="Helvetica Neue Light" charset="0"/>
            <a:cs typeface="Helvetica Neue Light" charset="0"/>
          </a:endParaRPr>
        </a:p>
      </dgm:t>
    </dgm:pt>
    <dgm:pt modelId="{A916763D-B53D-0F49-81A8-6514C0AF7902}" type="parTrans" cxnId="{FEB30669-D089-F94B-87A1-0754423C9495}">
      <dgm:prSet/>
      <dgm:spPr/>
      <dgm:t>
        <a:bodyPr/>
        <a:lstStyle/>
        <a:p>
          <a:endParaRPr lang="en-US"/>
        </a:p>
      </dgm:t>
    </dgm:pt>
    <dgm:pt modelId="{2D4D69E6-4544-A543-824A-65BE411557C4}" type="sibTrans" cxnId="{FEB30669-D089-F94B-87A1-0754423C9495}">
      <dgm:prSet/>
      <dgm:spPr/>
      <dgm:t>
        <a:bodyPr/>
        <a:lstStyle/>
        <a:p>
          <a:endParaRPr lang="en-US"/>
        </a:p>
      </dgm:t>
    </dgm:pt>
    <dgm:pt modelId="{9186DD30-8C45-C54E-BC34-EBEC683B0DC8}" type="pres">
      <dgm:prSet presAssocID="{66D3961A-D245-7946-A4A5-E2BF4AEFBA1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DD283A-2755-7B4C-B1A3-48A345B3D2EF}" type="pres">
      <dgm:prSet presAssocID="{52B659B3-24A3-9948-86B4-796771B92904}" presName="parentText" presStyleLbl="node1" presStyleIdx="0" presStyleCnt="2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232D1BE3-E7ED-3146-BFBD-8304AB4B7166}" type="pres">
      <dgm:prSet presAssocID="{52B659B3-24A3-9948-86B4-796771B9290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2B60ED-E27F-FA45-B679-28E15271D9A4}" type="pres">
      <dgm:prSet presAssocID="{3C42BA53-1C65-A540-90AE-A9244A7FD56A}" presName="parentText" presStyleLbl="node1" presStyleIdx="1" presStyleCnt="2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8E5EDC6-EC8D-2047-BC16-8D0FD4407EF3}" type="pres">
      <dgm:prSet presAssocID="{3C42BA53-1C65-A540-90AE-A9244A7FD56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611F41-7072-EA4E-A28F-1BD8BF0000DB}" srcId="{3C42BA53-1C65-A540-90AE-A9244A7FD56A}" destId="{4CC9754D-7B4D-524F-8A91-D44659A52B2D}" srcOrd="1" destOrd="0" parTransId="{F82B144F-3845-5143-895C-EB9E01F56B3C}" sibTransId="{EB5F755B-73DA-7A44-A957-BF52F7429C0F}"/>
    <dgm:cxn modelId="{FD523FBF-D9C2-CF47-9F9A-429F371E36CF}" type="presOf" srcId="{D4235A01-B7B1-9747-A0E0-714F19421937}" destId="{58E5EDC6-EC8D-2047-BC16-8D0FD4407EF3}" srcOrd="0" destOrd="0" presId="urn:microsoft.com/office/officeart/2005/8/layout/vList2"/>
    <dgm:cxn modelId="{82D22513-D262-F641-B706-5F8D7BF34DF4}" srcId="{52B659B3-24A3-9948-86B4-796771B92904}" destId="{9A7C959B-8AB7-A448-BE43-813BE7135B08}" srcOrd="2" destOrd="0" parTransId="{7E9530C9-EB57-8943-AD99-3E0F94887720}" sibTransId="{CD7C21AB-4384-0C4E-9B28-B611AC93F2D0}"/>
    <dgm:cxn modelId="{028A877E-CD14-0444-8BC8-FC311117C9A9}" type="presOf" srcId="{ABEBB86C-3919-2E4F-AA0E-C2D9DF15D319}" destId="{58E5EDC6-EC8D-2047-BC16-8D0FD4407EF3}" srcOrd="0" destOrd="2" presId="urn:microsoft.com/office/officeart/2005/8/layout/vList2"/>
    <dgm:cxn modelId="{6B26D18C-06BF-8443-B79B-7701EE24B7E5}" srcId="{66D3961A-D245-7946-A4A5-E2BF4AEFBA1E}" destId="{3C42BA53-1C65-A540-90AE-A9244A7FD56A}" srcOrd="1" destOrd="0" parTransId="{3B28C1E4-0BB4-E741-A074-25CD4062C100}" sibTransId="{C1CCAFEA-1600-7C4D-A781-434AC32AEB28}"/>
    <dgm:cxn modelId="{0DE69CED-60E7-4A44-A5EF-F53C99AA1334}" srcId="{66D3961A-D245-7946-A4A5-E2BF4AEFBA1E}" destId="{52B659B3-24A3-9948-86B4-796771B92904}" srcOrd="0" destOrd="0" parTransId="{35B3ABA6-7545-3142-92AF-FFD08B95B6BD}" sibTransId="{FC89CB5A-6CBB-9249-8F96-FF159B5B328D}"/>
    <dgm:cxn modelId="{7197EBB2-1697-1D4D-9D53-3DB270AD0C87}" type="presOf" srcId="{D76735F6-761F-BA46-85C9-D38D6551AFDD}" destId="{58E5EDC6-EC8D-2047-BC16-8D0FD4407EF3}" srcOrd="0" destOrd="3" presId="urn:microsoft.com/office/officeart/2005/8/layout/vList2"/>
    <dgm:cxn modelId="{B9251509-AA5F-A34B-A0FA-96773C14069E}" srcId="{52B659B3-24A3-9948-86B4-796771B92904}" destId="{F79CC30A-F3E6-DC4E-B606-033A2EE84167}" srcOrd="0" destOrd="0" parTransId="{018886E8-1448-DD4E-A817-5309B872D7CE}" sibTransId="{CAA0D166-AA5F-D84E-BADA-CB900652AAE4}"/>
    <dgm:cxn modelId="{3EC278E5-DB90-164C-BAA6-34E8F029CC9B}" srcId="{3C42BA53-1C65-A540-90AE-A9244A7FD56A}" destId="{D4235A01-B7B1-9747-A0E0-714F19421937}" srcOrd="0" destOrd="0" parTransId="{D14E7F7E-9948-914F-9137-973BF64718A3}" sibTransId="{ABEFAB77-13AA-3243-9C7F-DA554BF00133}"/>
    <dgm:cxn modelId="{A31396A4-A9A9-2244-A16F-54A0C953244E}" type="presOf" srcId="{4CC9754D-7B4D-524F-8A91-D44659A52B2D}" destId="{58E5EDC6-EC8D-2047-BC16-8D0FD4407EF3}" srcOrd="0" destOrd="1" presId="urn:microsoft.com/office/officeart/2005/8/layout/vList2"/>
    <dgm:cxn modelId="{8F0B0687-1FF3-EB41-A29B-DD0E04B59F27}" type="presOf" srcId="{9A7C959B-8AB7-A448-BE43-813BE7135B08}" destId="{232D1BE3-E7ED-3146-BFBD-8304AB4B7166}" srcOrd="0" destOrd="2" presId="urn:microsoft.com/office/officeart/2005/8/layout/vList2"/>
    <dgm:cxn modelId="{4E322EEB-EEAD-C84F-9F70-22AB9359BF77}" srcId="{52B659B3-24A3-9948-86B4-796771B92904}" destId="{D79CC666-A8BF-A84A-B518-9832A3EAA34E}" srcOrd="1" destOrd="0" parTransId="{EBD31C69-2C5F-8B4A-8E7C-0944190124BB}" sibTransId="{E08ED742-9675-5549-B423-BBA0E6CE31DB}"/>
    <dgm:cxn modelId="{41D827B9-42FF-144F-9E3A-B71DA8B0FA33}" type="presOf" srcId="{3C42BA53-1C65-A540-90AE-A9244A7FD56A}" destId="{0C2B60ED-E27F-FA45-B679-28E15271D9A4}" srcOrd="0" destOrd="0" presId="urn:microsoft.com/office/officeart/2005/8/layout/vList2"/>
    <dgm:cxn modelId="{FEB30669-D089-F94B-87A1-0754423C9495}" srcId="{ABEBB86C-3919-2E4F-AA0E-C2D9DF15D319}" destId="{2F7D92C5-3EB7-E04D-A073-6AB6A7E2FDD7}" srcOrd="1" destOrd="0" parTransId="{A916763D-B53D-0F49-81A8-6514C0AF7902}" sibTransId="{2D4D69E6-4544-A543-824A-65BE411557C4}"/>
    <dgm:cxn modelId="{A45F3EDC-C557-954B-9AC7-AABDAD10E785}" type="presOf" srcId="{66D3961A-D245-7946-A4A5-E2BF4AEFBA1E}" destId="{9186DD30-8C45-C54E-BC34-EBEC683B0DC8}" srcOrd="0" destOrd="0" presId="urn:microsoft.com/office/officeart/2005/8/layout/vList2"/>
    <dgm:cxn modelId="{F8F18ED5-8ED1-364A-838A-E0DB33E6B0FA}" srcId="{3C42BA53-1C65-A540-90AE-A9244A7FD56A}" destId="{ABEBB86C-3919-2E4F-AA0E-C2D9DF15D319}" srcOrd="2" destOrd="0" parTransId="{95FA53D6-AB56-4348-A4B2-12EFE0B04E7E}" sibTransId="{EA4C2448-D7AA-9546-BCB4-FF370FAF0DC9}"/>
    <dgm:cxn modelId="{6299FCE9-F7C6-4944-BC2B-5E3DB0FBB797}" type="presOf" srcId="{52B659B3-24A3-9948-86B4-796771B92904}" destId="{FEDD283A-2755-7B4C-B1A3-48A345B3D2EF}" srcOrd="0" destOrd="0" presId="urn:microsoft.com/office/officeart/2005/8/layout/vList2"/>
    <dgm:cxn modelId="{3DD3CF2D-115A-994D-B67D-AF41642853B3}" type="presOf" srcId="{F79CC30A-F3E6-DC4E-B606-033A2EE84167}" destId="{232D1BE3-E7ED-3146-BFBD-8304AB4B7166}" srcOrd="0" destOrd="0" presId="urn:microsoft.com/office/officeart/2005/8/layout/vList2"/>
    <dgm:cxn modelId="{172ED8F8-8188-204E-8421-809C0B197857}" type="presOf" srcId="{2F7D92C5-3EB7-E04D-A073-6AB6A7E2FDD7}" destId="{58E5EDC6-EC8D-2047-BC16-8D0FD4407EF3}" srcOrd="0" destOrd="4" presId="urn:microsoft.com/office/officeart/2005/8/layout/vList2"/>
    <dgm:cxn modelId="{F3A24A15-9743-884F-9CAC-BE60674910B6}" srcId="{ABEBB86C-3919-2E4F-AA0E-C2D9DF15D319}" destId="{D76735F6-761F-BA46-85C9-D38D6551AFDD}" srcOrd="0" destOrd="0" parTransId="{6136692A-72CD-F44C-8CBB-871A3C56D809}" sibTransId="{56689850-78FB-484B-A6E4-87589A93B834}"/>
    <dgm:cxn modelId="{1CD49942-DB5D-F043-8B39-C934EAF7BEDB}" type="presOf" srcId="{D79CC666-A8BF-A84A-B518-9832A3EAA34E}" destId="{232D1BE3-E7ED-3146-BFBD-8304AB4B7166}" srcOrd="0" destOrd="1" presId="urn:microsoft.com/office/officeart/2005/8/layout/vList2"/>
    <dgm:cxn modelId="{1B4C0411-28DC-944E-9A0E-891AB9FF51BE}" type="presParOf" srcId="{9186DD30-8C45-C54E-BC34-EBEC683B0DC8}" destId="{FEDD283A-2755-7B4C-B1A3-48A345B3D2EF}" srcOrd="0" destOrd="0" presId="urn:microsoft.com/office/officeart/2005/8/layout/vList2"/>
    <dgm:cxn modelId="{6462DAB7-6AED-C840-AA9C-FD52F5647639}" type="presParOf" srcId="{9186DD30-8C45-C54E-BC34-EBEC683B0DC8}" destId="{232D1BE3-E7ED-3146-BFBD-8304AB4B7166}" srcOrd="1" destOrd="0" presId="urn:microsoft.com/office/officeart/2005/8/layout/vList2"/>
    <dgm:cxn modelId="{610F9A60-A434-024E-8958-DECAFA9CFD1B}" type="presParOf" srcId="{9186DD30-8C45-C54E-BC34-EBEC683B0DC8}" destId="{0C2B60ED-E27F-FA45-B679-28E15271D9A4}" srcOrd="2" destOrd="0" presId="urn:microsoft.com/office/officeart/2005/8/layout/vList2"/>
    <dgm:cxn modelId="{0558D695-308F-FE4C-A11F-35A392038A56}" type="presParOf" srcId="{9186DD30-8C45-C54E-BC34-EBEC683B0DC8}" destId="{58E5EDC6-EC8D-2047-BC16-8D0FD4407EF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D3961A-D245-7946-A4A5-E2BF4AEFBA1E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B659B3-24A3-9948-86B4-796771B92904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0" i="0" dirty="0" smtClean="0">
              <a:latin typeface="Helvetica Neue Light" charset="0"/>
              <a:ea typeface="Helvetica Neue Light" charset="0"/>
              <a:cs typeface="Helvetica Neue Light" charset="0"/>
            </a:rPr>
            <a:t>Progress function: </a:t>
          </a:r>
          <a:br>
            <a:rPr lang="en-US" b="0" i="0" dirty="0" smtClean="0">
              <a:latin typeface="Helvetica Neue Light" charset="0"/>
              <a:ea typeface="Helvetica Neue Light" charset="0"/>
              <a:cs typeface="Helvetica Neue Light" charset="0"/>
            </a:rPr>
          </a:br>
          <a:r>
            <a:rPr lang="en-US" b="0" i="0" dirty="0" smtClean="0">
              <a:latin typeface="Courier New" charset="0"/>
              <a:ea typeface="Courier New" charset="0"/>
              <a:cs typeface="Courier New" charset="0"/>
            </a:rPr>
            <a:t>ucp_worker_progress</a:t>
          </a:r>
          <a:endParaRPr lang="en-US" b="0" i="0" dirty="0">
            <a:latin typeface="Courier New" charset="0"/>
            <a:ea typeface="Courier New" charset="0"/>
            <a:cs typeface="Courier New" charset="0"/>
          </a:endParaRPr>
        </a:p>
      </dgm:t>
    </dgm:pt>
    <dgm:pt modelId="{35B3ABA6-7545-3142-92AF-FFD08B95B6BD}" type="parTrans" cxnId="{0DE69CED-60E7-4A44-A5EF-F53C99AA1334}">
      <dgm:prSet/>
      <dgm:spPr/>
      <dgm:t>
        <a:bodyPr/>
        <a:lstStyle/>
        <a:p>
          <a:endParaRPr lang="en-US"/>
        </a:p>
      </dgm:t>
    </dgm:pt>
    <dgm:pt modelId="{FC89CB5A-6CBB-9249-8F96-FF159B5B328D}" type="sibTrans" cxnId="{0DE69CED-60E7-4A44-A5EF-F53C99AA1334}">
      <dgm:prSet/>
      <dgm:spPr/>
      <dgm:t>
        <a:bodyPr/>
        <a:lstStyle/>
        <a:p>
          <a:endParaRPr lang="en-US"/>
        </a:p>
      </dgm:t>
    </dgm:pt>
    <dgm:pt modelId="{F79CC30A-F3E6-DC4E-B606-033A2EE84167}">
      <dgm:prSet phldrT="[Text]"/>
      <dgm:spPr/>
      <dgm:t>
        <a:bodyPr/>
        <a:lstStyle/>
        <a:p>
          <a:r>
            <a:rPr lang="en-US" b="0" i="0" dirty="0" smtClean="0">
              <a:latin typeface="Helvetica Neue Light" charset="0"/>
              <a:ea typeface="Helvetica Neue Light" charset="0"/>
              <a:cs typeface="Helvetica Neue Light" charset="0"/>
            </a:rPr>
            <a:t>Progress all communication operations of the UCP/UCT worker</a:t>
          </a:r>
          <a:endParaRPr lang="en-US" b="0" i="0" dirty="0">
            <a:latin typeface="Helvetica Neue Light" charset="0"/>
            <a:ea typeface="Helvetica Neue Light" charset="0"/>
            <a:cs typeface="Helvetica Neue Light" charset="0"/>
          </a:endParaRPr>
        </a:p>
      </dgm:t>
    </dgm:pt>
    <dgm:pt modelId="{018886E8-1448-DD4E-A817-5309B872D7CE}" type="parTrans" cxnId="{B9251509-AA5F-A34B-A0FA-96773C14069E}">
      <dgm:prSet/>
      <dgm:spPr/>
      <dgm:t>
        <a:bodyPr/>
        <a:lstStyle/>
        <a:p>
          <a:endParaRPr lang="en-US"/>
        </a:p>
      </dgm:t>
    </dgm:pt>
    <dgm:pt modelId="{CAA0D166-AA5F-D84E-BADA-CB900652AAE4}" type="sibTrans" cxnId="{B9251509-AA5F-A34B-A0FA-96773C14069E}">
      <dgm:prSet/>
      <dgm:spPr/>
      <dgm:t>
        <a:bodyPr/>
        <a:lstStyle/>
        <a:p>
          <a:endParaRPr lang="en-US"/>
        </a:p>
      </dgm:t>
    </dgm:pt>
    <dgm:pt modelId="{3C42BA53-1C65-A540-90AE-A9244A7FD56A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0" i="0" dirty="0" smtClean="0">
              <a:latin typeface="Helvetica Neue Light" charset="0"/>
              <a:ea typeface="Helvetica Neue Light" charset="0"/>
              <a:cs typeface="Helvetica Neue Light" charset="0"/>
            </a:rPr>
            <a:t>Flush functions: </a:t>
          </a:r>
          <a:br>
            <a:rPr lang="en-US" b="0" i="0" dirty="0" smtClean="0">
              <a:latin typeface="Helvetica Neue Light" charset="0"/>
              <a:ea typeface="Helvetica Neue Light" charset="0"/>
              <a:cs typeface="Helvetica Neue Light" charset="0"/>
            </a:rPr>
          </a:br>
          <a:r>
            <a:rPr lang="en-US" b="0" i="0" dirty="0" smtClean="0">
              <a:latin typeface="Courier New" charset="0"/>
              <a:ea typeface="Courier New" charset="0"/>
              <a:cs typeface="Courier New" charset="0"/>
            </a:rPr>
            <a:t>ucp_worker_flush</a:t>
          </a:r>
          <a:r>
            <a:rPr lang="en-US" b="0" i="0" dirty="0" smtClean="0">
              <a:latin typeface="Helvetica Neue Light" charset="0"/>
              <a:ea typeface="Helvetica Neue Light" charset="0"/>
              <a:cs typeface="Helvetica Neue Light" charset="0"/>
            </a:rPr>
            <a:t>, </a:t>
          </a:r>
          <a:r>
            <a:rPr lang="en-US" b="1" i="0" dirty="0" smtClean="0">
              <a:latin typeface="Courier New" charset="0"/>
              <a:ea typeface="Courier New" charset="0"/>
              <a:cs typeface="Courier New" charset="0"/>
            </a:rPr>
            <a:t>ucp_ep_flush</a:t>
          </a:r>
          <a:endParaRPr lang="en-US" b="1" i="0" dirty="0">
            <a:latin typeface="Courier New" charset="0"/>
            <a:ea typeface="Courier New" charset="0"/>
            <a:cs typeface="Courier New" charset="0"/>
          </a:endParaRPr>
        </a:p>
      </dgm:t>
    </dgm:pt>
    <dgm:pt modelId="{3B28C1E4-0BB4-E741-A074-25CD4062C100}" type="parTrans" cxnId="{6B26D18C-06BF-8443-B79B-7701EE24B7E5}">
      <dgm:prSet/>
      <dgm:spPr/>
      <dgm:t>
        <a:bodyPr/>
        <a:lstStyle/>
        <a:p>
          <a:endParaRPr lang="en-US"/>
        </a:p>
      </dgm:t>
    </dgm:pt>
    <dgm:pt modelId="{C1CCAFEA-1600-7C4D-A781-434AC32AEB28}" type="sibTrans" cxnId="{6B26D18C-06BF-8443-B79B-7701EE24B7E5}">
      <dgm:prSet/>
      <dgm:spPr/>
      <dgm:t>
        <a:bodyPr/>
        <a:lstStyle/>
        <a:p>
          <a:endParaRPr lang="en-US"/>
        </a:p>
      </dgm:t>
    </dgm:pt>
    <dgm:pt modelId="{D4235A01-B7B1-9747-A0E0-714F19421937}">
      <dgm:prSet phldrT="[Text]"/>
      <dgm:spPr/>
      <dgm:t>
        <a:bodyPr/>
        <a:lstStyle/>
        <a:p>
          <a:r>
            <a:rPr lang="en-US" b="0" i="0" dirty="0" smtClean="0">
              <a:latin typeface="Helvetica Neue Light" charset="0"/>
              <a:ea typeface="Helvetica Neue Light" charset="0"/>
              <a:cs typeface="Helvetica Neue Light" charset="0"/>
            </a:rPr>
            <a:t>Complete all outstanding operations on the worker or the endpoint on the local side (</a:t>
          </a:r>
          <a:r>
            <a:rPr lang="en-US" b="0" i="0" smtClean="0">
              <a:latin typeface="Helvetica Neue Light" charset="0"/>
              <a:ea typeface="Helvetica Neue Light" charset="0"/>
              <a:cs typeface="Helvetica Neue Light" charset="0"/>
            </a:rPr>
            <a:t>through progress)</a:t>
          </a:r>
          <a:endParaRPr lang="en-US" b="0" i="0" dirty="0">
            <a:latin typeface="Helvetica Neue Light" charset="0"/>
            <a:ea typeface="Helvetica Neue Light" charset="0"/>
            <a:cs typeface="Helvetica Neue Light" charset="0"/>
          </a:endParaRPr>
        </a:p>
      </dgm:t>
    </dgm:pt>
    <dgm:pt modelId="{D14E7F7E-9948-914F-9137-973BF64718A3}" type="parTrans" cxnId="{3EC278E5-DB90-164C-BAA6-34E8F029CC9B}">
      <dgm:prSet/>
      <dgm:spPr/>
      <dgm:t>
        <a:bodyPr/>
        <a:lstStyle/>
        <a:p>
          <a:endParaRPr lang="en-US"/>
        </a:p>
      </dgm:t>
    </dgm:pt>
    <dgm:pt modelId="{ABEFAB77-13AA-3243-9C7F-DA554BF00133}" type="sibTrans" cxnId="{3EC278E5-DB90-164C-BAA6-34E8F029CC9B}">
      <dgm:prSet/>
      <dgm:spPr/>
      <dgm:t>
        <a:bodyPr/>
        <a:lstStyle/>
        <a:p>
          <a:endParaRPr lang="en-US"/>
        </a:p>
      </dgm:t>
    </dgm:pt>
    <dgm:pt modelId="{9186DD30-8C45-C54E-BC34-EBEC683B0DC8}" type="pres">
      <dgm:prSet presAssocID="{66D3961A-D245-7946-A4A5-E2BF4AEFBA1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DD283A-2755-7B4C-B1A3-48A345B3D2EF}" type="pres">
      <dgm:prSet presAssocID="{52B659B3-24A3-9948-86B4-796771B92904}" presName="parentText" presStyleLbl="node1" presStyleIdx="0" presStyleCnt="2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232D1BE3-E7ED-3146-BFBD-8304AB4B7166}" type="pres">
      <dgm:prSet presAssocID="{52B659B3-24A3-9948-86B4-796771B9290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2B60ED-E27F-FA45-B679-28E15271D9A4}" type="pres">
      <dgm:prSet presAssocID="{3C42BA53-1C65-A540-90AE-A9244A7FD56A}" presName="parentText" presStyleLbl="node1" presStyleIdx="1" presStyleCnt="2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8E5EDC6-EC8D-2047-BC16-8D0FD4407EF3}" type="pres">
      <dgm:prSet presAssocID="{3C42BA53-1C65-A540-90AE-A9244A7FD56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3ABB4D-9251-514C-8910-CBB904272D20}" type="presOf" srcId="{F79CC30A-F3E6-DC4E-B606-033A2EE84167}" destId="{232D1BE3-E7ED-3146-BFBD-8304AB4B7166}" srcOrd="0" destOrd="0" presId="urn:microsoft.com/office/officeart/2005/8/layout/vList2"/>
    <dgm:cxn modelId="{B9251509-AA5F-A34B-A0FA-96773C14069E}" srcId="{52B659B3-24A3-9948-86B4-796771B92904}" destId="{F79CC30A-F3E6-DC4E-B606-033A2EE84167}" srcOrd="0" destOrd="0" parTransId="{018886E8-1448-DD4E-A817-5309B872D7CE}" sibTransId="{CAA0D166-AA5F-D84E-BADA-CB900652AAE4}"/>
    <dgm:cxn modelId="{3EC278E5-DB90-164C-BAA6-34E8F029CC9B}" srcId="{3C42BA53-1C65-A540-90AE-A9244A7FD56A}" destId="{D4235A01-B7B1-9747-A0E0-714F19421937}" srcOrd="0" destOrd="0" parTransId="{D14E7F7E-9948-914F-9137-973BF64718A3}" sibTransId="{ABEFAB77-13AA-3243-9C7F-DA554BF00133}"/>
    <dgm:cxn modelId="{2001996B-ECE5-EE44-9E21-A438B5B03152}" type="presOf" srcId="{D4235A01-B7B1-9747-A0E0-714F19421937}" destId="{58E5EDC6-EC8D-2047-BC16-8D0FD4407EF3}" srcOrd="0" destOrd="0" presId="urn:microsoft.com/office/officeart/2005/8/layout/vList2"/>
    <dgm:cxn modelId="{6B26D18C-06BF-8443-B79B-7701EE24B7E5}" srcId="{66D3961A-D245-7946-A4A5-E2BF4AEFBA1E}" destId="{3C42BA53-1C65-A540-90AE-A9244A7FD56A}" srcOrd="1" destOrd="0" parTransId="{3B28C1E4-0BB4-E741-A074-25CD4062C100}" sibTransId="{C1CCAFEA-1600-7C4D-A781-434AC32AEB28}"/>
    <dgm:cxn modelId="{CB257F49-67FA-AF4E-B774-04334894E213}" type="presOf" srcId="{3C42BA53-1C65-A540-90AE-A9244A7FD56A}" destId="{0C2B60ED-E27F-FA45-B679-28E15271D9A4}" srcOrd="0" destOrd="0" presId="urn:microsoft.com/office/officeart/2005/8/layout/vList2"/>
    <dgm:cxn modelId="{0DE69CED-60E7-4A44-A5EF-F53C99AA1334}" srcId="{66D3961A-D245-7946-A4A5-E2BF4AEFBA1E}" destId="{52B659B3-24A3-9948-86B4-796771B92904}" srcOrd="0" destOrd="0" parTransId="{35B3ABA6-7545-3142-92AF-FFD08B95B6BD}" sibTransId="{FC89CB5A-6CBB-9249-8F96-FF159B5B328D}"/>
    <dgm:cxn modelId="{0CA23F0E-3C27-F44C-9B7F-9D0E16847C26}" type="presOf" srcId="{66D3961A-D245-7946-A4A5-E2BF4AEFBA1E}" destId="{9186DD30-8C45-C54E-BC34-EBEC683B0DC8}" srcOrd="0" destOrd="0" presId="urn:microsoft.com/office/officeart/2005/8/layout/vList2"/>
    <dgm:cxn modelId="{0CC58A4C-4DD2-1C4C-B964-4161366FAF51}" type="presOf" srcId="{52B659B3-24A3-9948-86B4-796771B92904}" destId="{FEDD283A-2755-7B4C-B1A3-48A345B3D2EF}" srcOrd="0" destOrd="0" presId="urn:microsoft.com/office/officeart/2005/8/layout/vList2"/>
    <dgm:cxn modelId="{E5E5DE17-C72F-AA43-866D-F194F8837EBD}" type="presParOf" srcId="{9186DD30-8C45-C54E-BC34-EBEC683B0DC8}" destId="{FEDD283A-2755-7B4C-B1A3-48A345B3D2EF}" srcOrd="0" destOrd="0" presId="urn:microsoft.com/office/officeart/2005/8/layout/vList2"/>
    <dgm:cxn modelId="{42EFFAA8-105D-754F-81C7-A961140714C5}" type="presParOf" srcId="{9186DD30-8C45-C54E-BC34-EBEC683B0DC8}" destId="{232D1BE3-E7ED-3146-BFBD-8304AB4B7166}" srcOrd="1" destOrd="0" presId="urn:microsoft.com/office/officeart/2005/8/layout/vList2"/>
    <dgm:cxn modelId="{26205992-415C-B348-B1D2-34FE18D8D6F1}" type="presParOf" srcId="{9186DD30-8C45-C54E-BC34-EBEC683B0DC8}" destId="{0C2B60ED-E27F-FA45-B679-28E15271D9A4}" srcOrd="2" destOrd="0" presId="urn:microsoft.com/office/officeart/2005/8/layout/vList2"/>
    <dgm:cxn modelId="{9262D2BE-64E1-C044-B3E8-AC8CD82EC996}" type="presParOf" srcId="{9186DD30-8C45-C54E-BC34-EBEC683B0DC8}" destId="{58E5EDC6-EC8D-2047-BC16-8D0FD4407EF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F3334-E422-1744-B9D9-7827704F2C3A}">
      <dsp:nvSpPr>
        <dsp:cNvPr id="0" name=""/>
        <dsp:cNvSpPr/>
      </dsp:nvSpPr>
      <dsp:spPr>
        <a:xfrm>
          <a:off x="-48" y="0"/>
          <a:ext cx="11353794" cy="19581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400" tIns="68580" rIns="68580" bIns="68580" numCol="1" spcCol="1270" anchor="ctr" anchorCtr="1">
          <a:noAutofit/>
        </a:bodyPr>
        <a:lstStyle/>
        <a:p>
          <a:pPr lvl="0" algn="l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baseline="0" dirty="0" smtClean="0">
              <a:latin typeface="Helvetica Light" charset="0"/>
            </a:rPr>
            <a:t>UCX is a new open-source communication middleware</a:t>
          </a:r>
          <a:endParaRPr lang="en-US" sz="1800" b="1" kern="1200" baseline="0" dirty="0">
            <a:latin typeface="Helvetica Light" charset="0"/>
          </a:endParaRPr>
        </a:p>
        <a:p>
          <a:pPr marL="171450" lvl="1" indent="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  <a:tabLst>
              <a:tab pos="5732463" algn="l"/>
              <a:tab pos="5805488" algn="l"/>
            </a:tabLst>
          </a:pPr>
          <a:r>
            <a:rPr lang="en-US" sz="1800" kern="1200" baseline="0" dirty="0" smtClean="0">
              <a:latin typeface="Helvetica Light" charset="0"/>
            </a:rPr>
            <a:t> Used by MPICH (developed at ANL), </a:t>
          </a:r>
          <a:r>
            <a:rPr lang="en-US" sz="1800" kern="1200" baseline="0" dirty="0" err="1" smtClean="0">
              <a:latin typeface="Helvetica Light" charset="0"/>
            </a:rPr>
            <a:t>OpenMPI</a:t>
          </a:r>
          <a:r>
            <a:rPr lang="en-US" sz="1800" kern="1200" baseline="0" dirty="0" smtClean="0">
              <a:latin typeface="Helvetica Light" charset="0"/>
            </a:rPr>
            <a:t>, </a:t>
          </a:r>
          <a:r>
            <a:rPr lang="en-US" sz="1800" kern="1200" baseline="0" dirty="0" err="1" smtClean="0">
              <a:latin typeface="Helvetica Light" charset="0"/>
            </a:rPr>
            <a:t>OpenSHMEM</a:t>
          </a:r>
          <a:endParaRPr lang="en-US" sz="1800" kern="1200" baseline="0" dirty="0">
            <a:latin typeface="Helvetica Light" charset="0"/>
          </a:endParaRPr>
        </a:p>
        <a:p>
          <a:pPr marL="171450" lvl="1" indent="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  <a:tabLst>
              <a:tab pos="5732463" algn="l"/>
              <a:tab pos="5805488" algn="l"/>
            </a:tabLst>
          </a:pPr>
          <a:r>
            <a:rPr lang="en-US" sz="1800" kern="1200" baseline="0" dirty="0" smtClean="0">
              <a:latin typeface="Helvetica Light" charset="0"/>
            </a:rPr>
            <a:t> Has a two-level API design in attempt to meet software demands for HPC systems</a:t>
          </a:r>
          <a:endParaRPr lang="en-US" sz="1800" kern="1200" baseline="0" dirty="0">
            <a:latin typeface="Helvetica Light" charset="0"/>
          </a:endParaRPr>
        </a:p>
        <a:p>
          <a:pPr marL="171450" lvl="1" indent="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  <a:tabLst>
              <a:tab pos="5732463" algn="l"/>
              <a:tab pos="5805488" algn="l"/>
            </a:tabLst>
          </a:pPr>
          <a:r>
            <a:rPr lang="en-US" sz="1800" kern="1200" baseline="0" dirty="0" smtClean="0">
              <a:latin typeface="Helvetica Light" charset="0"/>
            </a:rPr>
            <a:t> Offers portability and programming ease</a:t>
          </a:r>
          <a:endParaRPr lang="en-US" sz="1800" kern="1200" baseline="0" dirty="0">
            <a:latin typeface="Helvetica Light" charset="0"/>
          </a:endParaRPr>
        </a:p>
      </dsp:txBody>
      <dsp:txXfrm>
        <a:off x="57303" y="57351"/>
        <a:ext cx="8993035" cy="1843400"/>
      </dsp:txXfrm>
    </dsp:sp>
    <dsp:sp modelId="{CC5FDE63-86C5-B243-952E-4535BF221356}">
      <dsp:nvSpPr>
        <dsp:cNvPr id="0" name=""/>
        <dsp:cNvSpPr/>
      </dsp:nvSpPr>
      <dsp:spPr>
        <a:xfrm>
          <a:off x="851537" y="2297269"/>
          <a:ext cx="11353794" cy="19581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baseline="0" dirty="0" smtClean="0">
              <a:latin typeface="Helvetica Light" charset="0"/>
            </a:rPr>
            <a:t>Communication software demands on HPC systems</a:t>
          </a:r>
          <a:endParaRPr lang="en-US" sz="1800" b="1" kern="1200" baseline="0" dirty="0">
            <a:latin typeface="Helvetica Light" charset="0"/>
          </a:endParaRPr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baseline="0" dirty="0" smtClean="0">
              <a:latin typeface="Helvetica Light" charset="0"/>
            </a:rPr>
            <a:t>Scalability </a:t>
          </a:r>
          <a:r>
            <a:rPr lang="mr-IN" sz="1800" kern="1200" baseline="0" dirty="0" smtClean="0">
              <a:latin typeface="Helvetica Light" charset="0"/>
            </a:rPr>
            <a:t>–</a:t>
          </a:r>
          <a:r>
            <a:rPr lang="en-US" sz="1800" kern="1200" baseline="0" dirty="0" smtClean="0">
              <a:latin typeface="Helvetica Light" charset="0"/>
            </a:rPr>
            <a:t> minimal memory requirements</a:t>
          </a:r>
          <a:endParaRPr lang="en-US" sz="1800" kern="1200" baseline="0" dirty="0">
            <a:latin typeface="Helvetica Light" charset="0"/>
          </a:endParaRPr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 dirty="0" smtClean="0">
              <a:latin typeface="Helvetica Light" charset="0"/>
            </a:rPr>
            <a:t>Performance </a:t>
          </a:r>
          <a:r>
            <a:rPr lang="mr-IN" sz="1800" kern="1200" baseline="0" dirty="0" smtClean="0">
              <a:latin typeface="Helvetica Light" charset="0"/>
            </a:rPr>
            <a:t>–</a:t>
          </a:r>
          <a:r>
            <a:rPr lang="en-US" sz="1800" kern="1200" baseline="0" dirty="0" smtClean="0">
              <a:latin typeface="Helvetica Light" charset="0"/>
            </a:rPr>
            <a:t> minimal instruction counts/cache activity</a:t>
          </a:r>
          <a:endParaRPr lang="en-US" sz="1800" kern="1200" baseline="0" dirty="0">
            <a:latin typeface="Helvetica Light" charset="0"/>
          </a:endParaRPr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baseline="0" dirty="0" smtClean="0">
              <a:latin typeface="Helvetica Light" charset="0"/>
            </a:rPr>
            <a:t>Programming ease - h</a:t>
          </a:r>
          <a:r>
            <a:rPr lang="en-US" sz="1800" kern="1200" baseline="0" dirty="0" smtClean="0">
              <a:latin typeface="Helvetica Light" charset="0"/>
            </a:rPr>
            <a:t>igh-level abstractions </a:t>
          </a:r>
          <a:endParaRPr lang="en-US" sz="1800" kern="1200" baseline="0" dirty="0">
            <a:latin typeface="Helvetica Light" charset="0"/>
          </a:endParaRPr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baseline="0" dirty="0" smtClean="0">
              <a:latin typeface="Helvetica Light" charset="0"/>
            </a:rPr>
            <a:t>Portability </a:t>
          </a:r>
          <a:r>
            <a:rPr lang="mr-IN" sz="1800" b="0" kern="1200" baseline="0" dirty="0" smtClean="0">
              <a:latin typeface="Helvetica Light" charset="0"/>
            </a:rPr>
            <a:t>–</a:t>
          </a:r>
          <a:r>
            <a:rPr lang="en-US" sz="1800" b="0" kern="1200" baseline="0" dirty="0" smtClean="0">
              <a:latin typeface="Helvetica Light" charset="0"/>
            </a:rPr>
            <a:t> support for multiple communication devices</a:t>
          </a:r>
          <a:endParaRPr lang="en-US" sz="1800" b="0" kern="1200" baseline="0" dirty="0">
            <a:latin typeface="Helvetica Light" charset="0"/>
          </a:endParaRPr>
        </a:p>
      </dsp:txBody>
      <dsp:txXfrm>
        <a:off x="908888" y="2354620"/>
        <a:ext cx="7738110" cy="1843400"/>
      </dsp:txXfrm>
    </dsp:sp>
    <dsp:sp modelId="{01BFED0E-3B66-3744-860C-FE763C07096D}">
      <dsp:nvSpPr>
        <dsp:cNvPr id="0" name=""/>
        <dsp:cNvSpPr/>
      </dsp:nvSpPr>
      <dsp:spPr>
        <a:xfrm>
          <a:off x="5970271" y="1603369"/>
          <a:ext cx="1272766" cy="1272766"/>
        </a:xfrm>
        <a:prstGeom prst="downArrow">
          <a:avLst>
            <a:gd name="adj1" fmla="val 55000"/>
            <a:gd name="adj2" fmla="val 45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6256643" y="1603369"/>
        <a:ext cx="700022" cy="957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D283A-2755-7B4C-B1A3-48A345B3D2EF}">
      <dsp:nvSpPr>
        <dsp:cNvPr id="0" name=""/>
        <dsp:cNvSpPr/>
      </dsp:nvSpPr>
      <dsp:spPr>
        <a:xfrm>
          <a:off x="0" y="15399"/>
          <a:ext cx="10515600" cy="63881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dirty="0" smtClean="0">
              <a:latin typeface="Helvetica Neue Light" charset="0"/>
              <a:ea typeface="Helvetica Neue Light" charset="0"/>
              <a:cs typeface="Helvetica Neue Light" charset="0"/>
            </a:rPr>
            <a:t>Blocking RDMA functions: </a:t>
          </a:r>
          <a:r>
            <a:rPr lang="en-US" sz="2800" b="1" i="0" kern="1200" dirty="0" smtClean="0">
              <a:latin typeface="Courier New" charset="0"/>
              <a:ea typeface="Courier New" charset="0"/>
              <a:cs typeface="Courier New" charset="0"/>
            </a:rPr>
            <a:t>ucp_put</a:t>
          </a:r>
          <a:r>
            <a:rPr lang="en-US" sz="2800" b="0" i="0" kern="1200" dirty="0" smtClean="0">
              <a:latin typeface="Helvetica Neue Light" charset="0"/>
              <a:ea typeface="Helvetica Neue Light" charset="0"/>
              <a:cs typeface="Helvetica Neue Light" charset="0"/>
            </a:rPr>
            <a:t>, </a:t>
          </a:r>
          <a:r>
            <a:rPr lang="en-US" sz="2800" b="0" i="0" kern="1200" dirty="0" smtClean="0">
              <a:latin typeface="Courier New" charset="0"/>
              <a:ea typeface="Courier New" charset="0"/>
              <a:cs typeface="Courier New" charset="0"/>
            </a:rPr>
            <a:t>ucp_get</a:t>
          </a:r>
          <a:endParaRPr lang="en-US" sz="2800" b="0" i="0" kern="1200" dirty="0">
            <a:latin typeface="Courier New" charset="0"/>
            <a:ea typeface="Courier New" charset="0"/>
            <a:cs typeface="Courier New" charset="0"/>
          </a:endParaRPr>
        </a:p>
      </dsp:txBody>
      <dsp:txXfrm>
        <a:off x="0" y="15399"/>
        <a:ext cx="10515600" cy="638819"/>
      </dsp:txXfrm>
    </dsp:sp>
    <dsp:sp modelId="{232D1BE3-E7ED-3146-BFBD-8304AB4B7166}">
      <dsp:nvSpPr>
        <dsp:cNvPr id="0" name=""/>
        <dsp:cNvSpPr/>
      </dsp:nvSpPr>
      <dsp:spPr>
        <a:xfrm>
          <a:off x="0" y="654219"/>
          <a:ext cx="10515600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 dirty="0" smtClean="0">
              <a:latin typeface="Helvetica Neue Light" charset="0"/>
              <a:ea typeface="Helvetica Neue Light" charset="0"/>
              <a:cs typeface="Helvetica Neue Light" charset="0"/>
            </a:rPr>
            <a:t>Select UCT interface</a:t>
          </a:r>
          <a:endParaRPr lang="en-US" sz="2200" b="0" i="0" kern="1200" dirty="0">
            <a:latin typeface="Helvetica Neue Light" charset="0"/>
            <a:ea typeface="Helvetica Neue Light" charset="0"/>
            <a:cs typeface="Helvetica Neue Light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 dirty="0" smtClean="0">
              <a:latin typeface="Helvetica Neue Light" charset="0"/>
              <a:ea typeface="Helvetica Neue Light" charset="0"/>
              <a:cs typeface="Helvetica Neue Light" charset="0"/>
            </a:rPr>
            <a:t>Select transfer protocol (short, bcopy, fragmented bcopy)</a:t>
          </a:r>
          <a:endParaRPr lang="en-US" sz="2200" b="0" i="0" kern="1200" dirty="0">
            <a:latin typeface="Helvetica Neue Light" charset="0"/>
            <a:ea typeface="Helvetica Neue Light" charset="0"/>
            <a:cs typeface="Helvetica Neue Light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 dirty="0" smtClean="0">
              <a:latin typeface="Helvetica Neue Light" charset="0"/>
              <a:ea typeface="Helvetica Neue Light" charset="0"/>
              <a:cs typeface="Helvetica Neue Light" charset="0"/>
            </a:rPr>
            <a:t>Call UCT function</a:t>
          </a:r>
          <a:endParaRPr lang="en-US" sz="2200" b="0" i="0" kern="1200" dirty="0">
            <a:latin typeface="Helvetica Neue Light" charset="0"/>
            <a:ea typeface="Helvetica Neue Light" charset="0"/>
            <a:cs typeface="Helvetica Neue Light" charset="0"/>
          </a:endParaRPr>
        </a:p>
      </dsp:txBody>
      <dsp:txXfrm>
        <a:off x="0" y="654219"/>
        <a:ext cx="10515600" cy="1130220"/>
      </dsp:txXfrm>
    </dsp:sp>
    <dsp:sp modelId="{0C2B60ED-E27F-FA45-B679-28E15271D9A4}">
      <dsp:nvSpPr>
        <dsp:cNvPr id="0" name=""/>
        <dsp:cNvSpPr/>
      </dsp:nvSpPr>
      <dsp:spPr>
        <a:xfrm>
          <a:off x="0" y="1784439"/>
          <a:ext cx="10515600" cy="63881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dirty="0" smtClean="0">
              <a:latin typeface="Helvetica Neue Light" charset="0"/>
              <a:ea typeface="Helvetica Neue Light" charset="0"/>
              <a:cs typeface="Helvetica Neue Light" charset="0"/>
            </a:rPr>
            <a:t>Non-blocking RDMA functions: </a:t>
          </a:r>
          <a:r>
            <a:rPr lang="en-US" sz="2800" b="0" i="0" kern="1200" dirty="0" smtClean="0">
              <a:latin typeface="Courier New" charset="0"/>
              <a:ea typeface="Courier New" charset="0"/>
              <a:cs typeface="Courier New" charset="0"/>
            </a:rPr>
            <a:t>ucp_put_nbi</a:t>
          </a:r>
          <a:r>
            <a:rPr lang="en-US" sz="2800" b="0" i="0" kern="1200" dirty="0" smtClean="0">
              <a:latin typeface="Helvetica Neue Light" charset="0"/>
              <a:ea typeface="Helvetica Neue Light" charset="0"/>
              <a:cs typeface="Helvetica Neue Light" charset="0"/>
            </a:rPr>
            <a:t>, </a:t>
          </a:r>
          <a:r>
            <a:rPr lang="en-US" sz="2800" b="0" i="0" kern="1200" dirty="0" smtClean="0">
              <a:latin typeface="Courier New" charset="0"/>
              <a:ea typeface="Courier New" charset="0"/>
              <a:cs typeface="Courier New" charset="0"/>
            </a:rPr>
            <a:t>ucp_get_nbi</a:t>
          </a:r>
          <a:endParaRPr lang="en-US" sz="2800" b="0" i="0" kern="1200" dirty="0">
            <a:latin typeface="Courier New" charset="0"/>
            <a:ea typeface="Courier New" charset="0"/>
            <a:cs typeface="Courier New" charset="0"/>
          </a:endParaRPr>
        </a:p>
      </dsp:txBody>
      <dsp:txXfrm>
        <a:off x="0" y="1784439"/>
        <a:ext cx="10515600" cy="638819"/>
      </dsp:txXfrm>
    </dsp:sp>
    <dsp:sp modelId="{58E5EDC6-EC8D-2047-BC16-8D0FD4407EF3}">
      <dsp:nvSpPr>
        <dsp:cNvPr id="0" name=""/>
        <dsp:cNvSpPr/>
      </dsp:nvSpPr>
      <dsp:spPr>
        <a:xfrm>
          <a:off x="0" y="2423258"/>
          <a:ext cx="10515600" cy="1912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 dirty="0" smtClean="0">
              <a:latin typeface="Helvetica Neue Light" charset="0"/>
              <a:ea typeface="Helvetica Neue Light" charset="0"/>
              <a:cs typeface="Helvetica Neue Light" charset="0"/>
            </a:rPr>
            <a:t>Select UCT interface</a:t>
          </a:r>
          <a:endParaRPr lang="en-US" sz="2200" b="0" i="0" kern="1200" dirty="0">
            <a:latin typeface="Helvetica Neue Light" charset="0"/>
            <a:ea typeface="Helvetica Neue Light" charset="0"/>
            <a:cs typeface="Helvetica Neue Light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 dirty="0" smtClean="0">
              <a:latin typeface="Helvetica Neue Light" charset="0"/>
              <a:ea typeface="Helvetica Neue Light" charset="0"/>
              <a:cs typeface="Helvetica Neue Light" charset="0"/>
            </a:rPr>
            <a:t>Select transfer protocol</a:t>
          </a:r>
          <a:endParaRPr lang="en-US" sz="2200" b="0" i="0" kern="1200" dirty="0">
            <a:latin typeface="Helvetica Neue Light" charset="0"/>
            <a:ea typeface="Helvetica Neue Light" charset="0"/>
            <a:cs typeface="Helvetica Neue Light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 dirty="0" smtClean="0">
              <a:latin typeface="Helvetica Neue Light" charset="0"/>
              <a:ea typeface="Helvetica Neue Light" charset="0"/>
              <a:cs typeface="Helvetica Neue Light" charset="0"/>
            </a:rPr>
            <a:t>Call UCT function </a:t>
          </a:r>
          <a:r>
            <a:rPr lang="en-US" sz="2200" b="0" i="1" kern="1200" dirty="0" smtClean="0">
              <a:latin typeface="Helvetica Neue Light" charset="0"/>
              <a:ea typeface="Helvetica Neue Light" charset="0"/>
              <a:cs typeface="Helvetica Neue Light" charset="0"/>
            </a:rPr>
            <a:t>or push communication request</a:t>
          </a:r>
          <a:endParaRPr lang="en-US" sz="2200" b="0" i="1" kern="1200" dirty="0">
            <a:latin typeface="Helvetica Neue Light" charset="0"/>
            <a:ea typeface="Helvetica Neue Light" charset="0"/>
            <a:cs typeface="Helvetica Neue Light" charset="0"/>
          </a:endParaRP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 dirty="0" smtClean="0">
              <a:latin typeface="Helvetica Neue Light" charset="0"/>
              <a:ea typeface="Helvetica Neue Light" charset="0"/>
              <a:cs typeface="Helvetica Neue Light" charset="0"/>
            </a:rPr>
            <a:t>Requests created when no resources are available or for long messages</a:t>
          </a:r>
          <a:endParaRPr lang="en-US" sz="2200" b="0" i="0" kern="1200" dirty="0">
            <a:latin typeface="Helvetica Neue Light" charset="0"/>
            <a:ea typeface="Helvetica Neue Light" charset="0"/>
            <a:cs typeface="Helvetica Neue Light" charset="0"/>
          </a:endParaRP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 dirty="0" smtClean="0">
              <a:latin typeface="Helvetica Neue Light" charset="0"/>
              <a:ea typeface="Helvetica Neue Light" charset="0"/>
              <a:cs typeface="Helvetica Neue Light" charset="0"/>
            </a:rPr>
            <a:t>Overhead added with request creation/queue insertion</a:t>
          </a:r>
          <a:endParaRPr lang="en-US" sz="2200" b="0" i="0" kern="1200" dirty="0">
            <a:latin typeface="Helvetica Neue Light" charset="0"/>
            <a:ea typeface="Helvetica Neue Light" charset="0"/>
            <a:cs typeface="Helvetica Neue Light" charset="0"/>
          </a:endParaRPr>
        </a:p>
      </dsp:txBody>
      <dsp:txXfrm>
        <a:off x="0" y="2423258"/>
        <a:ext cx="10515600" cy="1912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D283A-2755-7B4C-B1A3-48A345B3D2EF}">
      <dsp:nvSpPr>
        <dsp:cNvPr id="0" name=""/>
        <dsp:cNvSpPr/>
      </dsp:nvSpPr>
      <dsp:spPr>
        <a:xfrm>
          <a:off x="0" y="176698"/>
          <a:ext cx="10515600" cy="1283526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i="0" kern="1200" dirty="0" smtClean="0">
              <a:latin typeface="Helvetica Neue Light" charset="0"/>
              <a:ea typeface="Helvetica Neue Light" charset="0"/>
              <a:cs typeface="Helvetica Neue Light" charset="0"/>
            </a:rPr>
            <a:t>Progress function: </a:t>
          </a:r>
          <a:br>
            <a:rPr lang="en-US" sz="3500" b="0" i="0" kern="1200" dirty="0" smtClean="0">
              <a:latin typeface="Helvetica Neue Light" charset="0"/>
              <a:ea typeface="Helvetica Neue Light" charset="0"/>
              <a:cs typeface="Helvetica Neue Light" charset="0"/>
            </a:rPr>
          </a:br>
          <a:r>
            <a:rPr lang="en-US" sz="3500" b="0" i="0" kern="1200" dirty="0" smtClean="0">
              <a:latin typeface="Courier New" charset="0"/>
              <a:ea typeface="Courier New" charset="0"/>
              <a:cs typeface="Courier New" charset="0"/>
            </a:rPr>
            <a:t>ucp_worker_progress</a:t>
          </a:r>
          <a:endParaRPr lang="en-US" sz="3500" b="0" i="0" kern="1200" dirty="0">
            <a:latin typeface="Courier New" charset="0"/>
            <a:ea typeface="Courier New" charset="0"/>
            <a:cs typeface="Courier New" charset="0"/>
          </a:endParaRPr>
        </a:p>
      </dsp:txBody>
      <dsp:txXfrm>
        <a:off x="0" y="176698"/>
        <a:ext cx="10515600" cy="1283526"/>
      </dsp:txXfrm>
    </dsp:sp>
    <dsp:sp modelId="{232D1BE3-E7ED-3146-BFBD-8304AB4B7166}">
      <dsp:nvSpPr>
        <dsp:cNvPr id="0" name=""/>
        <dsp:cNvSpPr/>
      </dsp:nvSpPr>
      <dsp:spPr>
        <a:xfrm>
          <a:off x="0" y="1460225"/>
          <a:ext cx="10515600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0" i="0" kern="1200" dirty="0" smtClean="0">
              <a:latin typeface="Helvetica Neue Light" charset="0"/>
              <a:ea typeface="Helvetica Neue Light" charset="0"/>
              <a:cs typeface="Helvetica Neue Light" charset="0"/>
            </a:rPr>
            <a:t>Progress all communication operations of the UCP/UCT worker</a:t>
          </a:r>
          <a:endParaRPr lang="en-US" sz="2700" b="0" i="0" kern="1200" dirty="0">
            <a:latin typeface="Helvetica Neue Light" charset="0"/>
            <a:ea typeface="Helvetica Neue Light" charset="0"/>
            <a:cs typeface="Helvetica Neue Light" charset="0"/>
          </a:endParaRPr>
        </a:p>
      </dsp:txBody>
      <dsp:txXfrm>
        <a:off x="0" y="1460225"/>
        <a:ext cx="10515600" cy="579600"/>
      </dsp:txXfrm>
    </dsp:sp>
    <dsp:sp modelId="{0C2B60ED-E27F-FA45-B679-28E15271D9A4}">
      <dsp:nvSpPr>
        <dsp:cNvPr id="0" name=""/>
        <dsp:cNvSpPr/>
      </dsp:nvSpPr>
      <dsp:spPr>
        <a:xfrm>
          <a:off x="0" y="2039825"/>
          <a:ext cx="10515600" cy="1283526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i="0" kern="1200" dirty="0" smtClean="0">
              <a:latin typeface="Helvetica Neue Light" charset="0"/>
              <a:ea typeface="Helvetica Neue Light" charset="0"/>
              <a:cs typeface="Helvetica Neue Light" charset="0"/>
            </a:rPr>
            <a:t>Flush functions: </a:t>
          </a:r>
          <a:br>
            <a:rPr lang="en-US" sz="3500" b="0" i="0" kern="1200" dirty="0" smtClean="0">
              <a:latin typeface="Helvetica Neue Light" charset="0"/>
              <a:ea typeface="Helvetica Neue Light" charset="0"/>
              <a:cs typeface="Helvetica Neue Light" charset="0"/>
            </a:rPr>
          </a:br>
          <a:r>
            <a:rPr lang="en-US" sz="3500" b="0" i="0" kern="1200" dirty="0" smtClean="0">
              <a:latin typeface="Courier New" charset="0"/>
              <a:ea typeface="Courier New" charset="0"/>
              <a:cs typeface="Courier New" charset="0"/>
            </a:rPr>
            <a:t>ucp_worker_flush</a:t>
          </a:r>
          <a:r>
            <a:rPr lang="en-US" sz="3500" b="0" i="0" kern="1200" dirty="0" smtClean="0">
              <a:latin typeface="Helvetica Neue Light" charset="0"/>
              <a:ea typeface="Helvetica Neue Light" charset="0"/>
              <a:cs typeface="Helvetica Neue Light" charset="0"/>
            </a:rPr>
            <a:t>, </a:t>
          </a:r>
          <a:r>
            <a:rPr lang="en-US" sz="3500" b="1" i="0" kern="1200" dirty="0" smtClean="0">
              <a:latin typeface="Courier New" charset="0"/>
              <a:ea typeface="Courier New" charset="0"/>
              <a:cs typeface="Courier New" charset="0"/>
            </a:rPr>
            <a:t>ucp_ep_flush</a:t>
          </a:r>
          <a:endParaRPr lang="en-US" sz="3500" b="1" i="0" kern="1200" dirty="0">
            <a:latin typeface="Courier New" charset="0"/>
            <a:ea typeface="Courier New" charset="0"/>
            <a:cs typeface="Courier New" charset="0"/>
          </a:endParaRPr>
        </a:p>
      </dsp:txBody>
      <dsp:txXfrm>
        <a:off x="0" y="2039825"/>
        <a:ext cx="10515600" cy="1283526"/>
      </dsp:txXfrm>
    </dsp:sp>
    <dsp:sp modelId="{58E5EDC6-EC8D-2047-BC16-8D0FD4407EF3}">
      <dsp:nvSpPr>
        <dsp:cNvPr id="0" name=""/>
        <dsp:cNvSpPr/>
      </dsp:nvSpPr>
      <dsp:spPr>
        <a:xfrm>
          <a:off x="0" y="3323351"/>
          <a:ext cx="10515600" cy="851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0" i="0" kern="1200" dirty="0" smtClean="0">
              <a:latin typeface="Helvetica Neue Light" charset="0"/>
              <a:ea typeface="Helvetica Neue Light" charset="0"/>
              <a:cs typeface="Helvetica Neue Light" charset="0"/>
            </a:rPr>
            <a:t>Complete all outstanding operations on the worker or the endpoint on the local side (</a:t>
          </a:r>
          <a:r>
            <a:rPr lang="en-US" sz="2700" b="0" i="0" kern="1200" smtClean="0">
              <a:latin typeface="Helvetica Neue Light" charset="0"/>
              <a:ea typeface="Helvetica Neue Light" charset="0"/>
              <a:cs typeface="Helvetica Neue Light" charset="0"/>
            </a:rPr>
            <a:t>through progress)</a:t>
          </a:r>
          <a:endParaRPr lang="en-US" sz="2700" b="0" i="0" kern="1200" dirty="0">
            <a:latin typeface="Helvetica Neue Light" charset="0"/>
            <a:ea typeface="Helvetica Neue Light" charset="0"/>
            <a:cs typeface="Helvetica Neue Light" charset="0"/>
          </a:endParaRPr>
        </a:p>
      </dsp:txBody>
      <dsp:txXfrm>
        <a:off x="0" y="3323351"/>
        <a:ext cx="10515600" cy="851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7217C-AAA7-D74D-8F79-0EC12B9A66E3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FAA4A-7E71-D040-AB97-C442C1FEB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AA4A-7E71-D040-AB97-C442C1FEBE2A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AA4A-7E71-D040-AB97-C442C1FEBE2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7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AA4A-7E71-D040-AB97-C442C1FEBE2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15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AA4A-7E71-D040-AB97-C442C1FEBE2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7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AA4A-7E71-D040-AB97-C442C1FEBE2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95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AA4A-7E71-D040-AB97-C442C1FEBE2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37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AA4A-7E71-D040-AB97-C442C1FEBE2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75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AA4A-7E71-D040-AB97-C442C1FEBE2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40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AA4A-7E71-D040-AB97-C442C1FEBE2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3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AA4A-7E71-D040-AB97-C442C1FEBE2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28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AA4A-7E71-D040-AB97-C442C1FEBE2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20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AA4A-7E71-D040-AB97-C442C1FEBE2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4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AA4A-7E71-D040-AB97-C442C1FEBE2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14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AA4A-7E71-D040-AB97-C442C1FEBE2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0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AA4A-7E71-D040-AB97-C442C1FEBE2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046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AA4A-7E71-D040-AB97-C442C1FEBE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02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DF76-65C6-CD49-91D8-73F8A769101B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CCGRID’17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3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B362-2C77-FA4A-96C3-269F5488EE09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CCGRID’17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1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B9AA-08A8-B642-B4A4-5BE7663D04BA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CCGRID’17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4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BD-3A7A-B349-8715-263F49D73D24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CCGRID’17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5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D8B4-C744-9444-A345-9B59F24DB7F6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CCGRID’17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6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9A8F-C0C3-314C-8563-692CA1476390}" type="datetime1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CCGRID’17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6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6415-382D-F440-B096-8FD68CB89744}" type="datetime1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CCGRID’17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0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238E-1D03-3A40-856D-0A466B6B49A3}" type="datetime1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CCGRID’17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1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D9B0-99CA-034B-8B16-903958052DC2}" type="datetime1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CCGRID’17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6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D102-B93A-984C-89EE-46C76344A38F}" type="datetime1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CCGRID’17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18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AB105-DC72-5A46-AA9B-C4A3030216F8}" type="datetime1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CCGRID’17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2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620EF-1432-F049-A6CC-7B659E161608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CCGRID’17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0D15A-057D-3343-A223-AAD14A25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6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Helvetica Light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 baseline="0">
          <a:solidFill>
            <a:schemeClr val="tx2"/>
          </a:solidFill>
          <a:latin typeface="Helvetica Light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chemeClr val="tx2"/>
          </a:solidFill>
          <a:latin typeface="Helvetica Light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chemeClr val="tx2"/>
          </a:solidFill>
          <a:latin typeface="Helvetica Light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chemeClr val="tx2"/>
          </a:solidFill>
          <a:latin typeface="Helvetica Light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chemeClr val="tx2"/>
          </a:solidFill>
          <a:latin typeface="Helvetica Light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openxmlformats.org/officeDocument/2006/relationships/image" Target="../media/image7.jpg"/><Relationship Id="rId13" Type="http://schemas.openxmlformats.org/officeDocument/2006/relationships/image" Target="../media/image8.jpg"/><Relationship Id="rId14" Type="http://schemas.openxmlformats.org/officeDocument/2006/relationships/image" Target="../media/image9.png"/><Relationship Id="rId15" Type="http://schemas.openxmlformats.org/officeDocument/2006/relationships/image" Target="../media/image10.png"/><Relationship Id="rId16" Type="http://schemas.openxmlformats.org/officeDocument/2006/relationships/image" Target="../media/image11.png"/><Relationship Id="rId17" Type="http://schemas.openxmlformats.org/officeDocument/2006/relationships/image" Target="../media/image12.png"/><Relationship Id="rId1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3.jpeg"/><Relationship Id="rId9" Type="http://schemas.openxmlformats.org/officeDocument/2006/relationships/image" Target="../media/image4.png"/><Relationship Id="rId10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mailto:nikela@cslab.ece.ntua.gr" TargetMode="External"/><Relationship Id="rId4" Type="http://schemas.openxmlformats.org/officeDocument/2006/relationships/hyperlink" Target="mailto:l.oden@fz-juelich.de" TargetMode="External"/><Relationship Id="rId5" Type="http://schemas.openxmlformats.org/officeDocument/2006/relationships/hyperlink" Target="mailto:balaji@anl.gov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 Performance Study of UCX</a:t>
            </a:r>
            <a:br>
              <a:rPr lang="en-US" dirty="0" smtClean="0">
                <a:solidFill>
                  <a:schemeClr val="tx2"/>
                </a:solidFill>
                <a:latin typeface="Helvetica Neue Thin" charset="0"/>
                <a:ea typeface="Helvetica Neue Thin" charset="0"/>
                <a:cs typeface="Helvetica Neue Thin" charset="0"/>
              </a:rPr>
            </a:br>
            <a:r>
              <a:rPr lang="en-US" dirty="0" smtClean="0">
                <a:solidFill>
                  <a:schemeClr val="tx2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over InfiniBand</a:t>
            </a:r>
            <a:endParaRPr lang="en-US" dirty="0">
              <a:solidFill>
                <a:schemeClr val="tx2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Nikela Papadopoulou </a:t>
            </a:r>
            <a:r>
              <a:rPr lang="mr-IN" i="1" dirty="0" smtClean="0"/>
              <a:t>–</a:t>
            </a:r>
            <a:r>
              <a:rPr lang="en-US" i="1" dirty="0" smtClean="0"/>
              <a:t> National Technical University of Athens </a:t>
            </a:r>
          </a:p>
          <a:p>
            <a:r>
              <a:rPr lang="en-US" dirty="0" smtClean="0"/>
              <a:t>Lena Oden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Forschungszentrum Jülich</a:t>
            </a:r>
          </a:p>
          <a:p>
            <a:r>
              <a:rPr lang="en-US" dirty="0" smtClean="0"/>
              <a:t>Pavan Balaji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Argonne National Laboratory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13F8-FDCA-8740-860E-355A15B0A5A8}" type="datetime1">
              <a:rPr lang="en-US" smtClean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CCGRID’17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908" y="5387481"/>
            <a:ext cx="1496568" cy="13339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5387480"/>
            <a:ext cx="1378334" cy="136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6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Measuring overheads of </a:t>
            </a:r>
            <a:br>
              <a:rPr lang="en-US" dirty="0" smtClean="0"/>
            </a:br>
            <a:r>
              <a:rPr lang="en-US" dirty="0" smtClean="0"/>
              <a:t>UCP over UCT over (A)Verbs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Comparison of UCP, UCT and Verbs/AVerbs: Latency and Instructions</a:t>
            </a:r>
          </a:p>
          <a:p>
            <a:r>
              <a:rPr lang="en-US" dirty="0" smtClean="0"/>
              <a:t>Benchmark: RDMA write with remote completion</a:t>
            </a:r>
          </a:p>
          <a:p>
            <a:r>
              <a:rPr lang="en-US" dirty="0" smtClean="0"/>
              <a:t>Transport: InfiniBand RC/xRC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3100" dirty="0" smtClean="0"/>
              <a:t>UCP over RC (xRC)</a:t>
            </a:r>
          </a:p>
          <a:p>
            <a:pPr lvl="1"/>
            <a:r>
              <a:rPr lang="en-US" sz="2600" dirty="0" smtClean="0"/>
              <a:t>size &lt;= 98B (size &lt;= 220B): </a:t>
            </a:r>
            <a:r>
              <a:rPr lang="en-US" sz="2600" i="1" dirty="0" smtClean="0"/>
              <a:t>short </a:t>
            </a:r>
            <a:r>
              <a:rPr lang="en-US" sz="2600" dirty="0" smtClean="0"/>
              <a:t>protocol</a:t>
            </a:r>
          </a:p>
          <a:p>
            <a:pPr lvl="1"/>
            <a:r>
              <a:rPr lang="en-US" sz="2600" dirty="0" smtClean="0"/>
              <a:t>98B &lt; size &lt;= 8KB (220B &lt;size &lt;= 8KB):  </a:t>
            </a:r>
            <a:r>
              <a:rPr lang="en-US" sz="2600" i="1" dirty="0" smtClean="0"/>
              <a:t>buffered copy </a:t>
            </a:r>
            <a:r>
              <a:rPr lang="en-US" sz="2600" dirty="0" smtClean="0"/>
              <a:t>protocol</a:t>
            </a:r>
          </a:p>
          <a:p>
            <a:pPr lvl="1"/>
            <a:r>
              <a:rPr lang="en-US" sz="2600" dirty="0" smtClean="0"/>
              <a:t>size &gt; 8KB: </a:t>
            </a:r>
            <a:r>
              <a:rPr lang="en-US" sz="2600" i="1" dirty="0" smtClean="0"/>
              <a:t>fragmented buffered copy </a:t>
            </a:r>
            <a:r>
              <a:rPr lang="en-US" sz="2600" dirty="0" smtClean="0"/>
              <a:t>protocol</a:t>
            </a:r>
            <a:endParaRPr lang="en-US" sz="2600" i="1" dirty="0" smtClean="0"/>
          </a:p>
          <a:p>
            <a:r>
              <a:rPr lang="en-US" sz="3000" dirty="0" smtClean="0"/>
              <a:t>Identical protocol selection in our UCT and Verbs/AVerbs benchmarks</a:t>
            </a:r>
            <a:endParaRPr lang="en-US" sz="30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BD-3A7A-B349-8715-263F49D73D24}" type="datetime1">
              <a:rPr lang="en-US" smtClean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CCGRID’17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1760" y="2963779"/>
            <a:ext cx="11968480" cy="141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status = 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ucp_put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(ep, buffer, size, remote_address, remote_key);	//</a:t>
            </a:r>
            <a:r>
              <a:rPr lang="en-US" sz="1600" i="1" dirty="0" smtClean="0">
                <a:latin typeface="Courier New" charset="0"/>
                <a:ea typeface="Courier New" charset="0"/>
                <a:cs typeface="Courier New" charset="0"/>
              </a:rPr>
              <a:t>Put (RDMA Write operation)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if (status != UCS_OK)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exit(ERROR);</a:t>
            </a:r>
          </a:p>
          <a:p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ucp_ep_flush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(ep);				//</a:t>
            </a:r>
            <a:r>
              <a:rPr lang="en-US" sz="1600" i="1" dirty="0" smtClean="0">
                <a:latin typeface="Courier New" charset="0"/>
                <a:ea typeface="Courier New" charset="0"/>
                <a:cs typeface="Courier New" charset="0"/>
              </a:rPr>
              <a:t>Flush operation for remote completion</a:t>
            </a:r>
            <a:endParaRPr lang="en-US" sz="1600" i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24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Hardware (</a:t>
            </a:r>
            <a:r>
              <a:rPr lang="en-US" i="1" dirty="0" smtClean="0"/>
              <a:t>JLSE resources)</a:t>
            </a:r>
            <a:endParaRPr lang="en-US" dirty="0" smtClean="0"/>
          </a:p>
          <a:p>
            <a:r>
              <a:rPr lang="en-US" dirty="0" smtClean="0"/>
              <a:t>Two Intel Xeon E5-2699 CPUs</a:t>
            </a:r>
          </a:p>
          <a:p>
            <a:r>
              <a:rPr lang="en-US" dirty="0" smtClean="0"/>
              <a:t>Mellanox InfiniBand EDR HCA </a:t>
            </a:r>
            <a:r>
              <a:rPr lang="mr-IN" dirty="0" smtClean="0"/>
              <a:t>–</a:t>
            </a:r>
            <a:r>
              <a:rPr lang="en-US" dirty="0" smtClean="0"/>
              <a:t> Connect X-4</a:t>
            </a:r>
          </a:p>
          <a:p>
            <a:r>
              <a:rPr lang="en-US" dirty="0" smtClean="0"/>
              <a:t>Mellanox FDR-10 switch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Software</a:t>
            </a:r>
          </a:p>
          <a:p>
            <a:r>
              <a:rPr lang="en-US" dirty="0" smtClean="0"/>
              <a:t>UCX v1.0 (7/13/2016) </a:t>
            </a:r>
            <a:r>
              <a:rPr lang="mr-IN" dirty="0" smtClean="0"/>
              <a:t>–</a:t>
            </a:r>
            <a:r>
              <a:rPr lang="en-US" dirty="0" smtClean="0"/>
              <a:t> configured to use InfiniBand only</a:t>
            </a:r>
          </a:p>
          <a:p>
            <a:r>
              <a:rPr lang="en-US" dirty="0" smtClean="0"/>
              <a:t>Intel C++ compiler 16.0.0</a:t>
            </a:r>
          </a:p>
          <a:p>
            <a:pPr lvl="1"/>
            <a:r>
              <a:rPr lang="en-US" dirty="0" smtClean="0"/>
              <a:t>-O3 optimization, interprocedural optimization, inlining, AVX/SSE4.2</a:t>
            </a:r>
          </a:p>
          <a:p>
            <a:r>
              <a:rPr lang="en-US" dirty="0" smtClean="0"/>
              <a:t>Intel Software Development Emulator v7.48 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9A8F-C0C3-314C-8563-692CA1476390}" type="datetime1">
              <a:rPr lang="en-US" smtClean="0"/>
              <a:t>5/16/17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CCGRID’17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4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RDMA Write latency over InfiniBand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36279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b="0" dirty="0" smtClean="0"/>
              <a:t>InfiniBand RC</a:t>
            </a:r>
            <a:endParaRPr lang="en-US" b="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72" y="2033185"/>
            <a:ext cx="5840504" cy="3195006"/>
          </a:xfrm>
        </p:spPr>
      </p:pic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6755654" y="1681163"/>
            <a:ext cx="5183188" cy="36279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b="0" dirty="0" smtClean="0"/>
              <a:t>InfiniBand xRC (accelerated)</a:t>
            </a:r>
            <a:endParaRPr lang="en-US" b="0" dirty="0"/>
          </a:p>
        </p:txBody>
      </p:sp>
      <p:pic>
        <p:nvPicPr>
          <p:cNvPr id="13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33184"/>
            <a:ext cx="5840506" cy="319500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BD-3A7A-B349-8715-263F49D73D24}" type="datetime1">
              <a:rPr lang="en-US" smtClean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CCGRID’17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11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177563" y="1302572"/>
            <a:ext cx="167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Lower is better!</a:t>
            </a:r>
            <a:endParaRPr lang="en-US" dirty="0">
              <a:solidFill>
                <a:schemeClr val="accent2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1671" y="5396753"/>
            <a:ext cx="11421035" cy="959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75765" y="58270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1671" y="5276387"/>
            <a:ext cx="11275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UCP slower than UCT, UCT slower than Verbs/AVerbs</a:t>
            </a:r>
            <a:endParaRPr lang="en-US" sz="20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Small UCT-to-Verbs overhead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Larger UCP-to-UCT overhead especially for short messages with RC </a:t>
            </a:r>
            <a:endParaRPr lang="en-US" sz="2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6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RDMA Write instructions over InfiniBand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Instruction breakdown in UCP for </a:t>
            </a:r>
            <a:r>
              <a:rPr lang="en-US" i="1" dirty="0" smtClean="0"/>
              <a:t>Put </a:t>
            </a:r>
            <a:r>
              <a:rPr lang="en-US" dirty="0" smtClean="0"/>
              <a:t>and </a:t>
            </a:r>
            <a:r>
              <a:rPr lang="en-US" i="1" dirty="0" smtClean="0"/>
              <a:t>Flush</a:t>
            </a:r>
          </a:p>
          <a:p>
            <a:endParaRPr lang="en-US" dirty="0" smtClean="0"/>
          </a:p>
          <a:p>
            <a:r>
              <a:rPr lang="en-US" dirty="0" smtClean="0"/>
              <a:t>UCP and UCT consume more instructions on </a:t>
            </a:r>
            <a:r>
              <a:rPr lang="en-US" i="1" dirty="0" smtClean="0"/>
              <a:t>Flush</a:t>
            </a:r>
            <a:r>
              <a:rPr lang="en-US" dirty="0" smtClean="0"/>
              <a:t> for short messages</a:t>
            </a:r>
          </a:p>
          <a:p>
            <a:pPr lvl="1"/>
            <a:r>
              <a:rPr lang="en-US" dirty="0" smtClean="0"/>
              <a:t>Verbs/AVerbs consume more instructions on </a:t>
            </a:r>
            <a:r>
              <a:rPr lang="en-US" i="1" dirty="0" smtClean="0"/>
              <a:t>Put </a:t>
            </a:r>
            <a:r>
              <a:rPr lang="en-US" dirty="0" smtClean="0"/>
              <a:t>for short messages</a:t>
            </a:r>
            <a:endParaRPr lang="en-US" i="1" dirty="0" smtClean="0"/>
          </a:p>
          <a:p>
            <a:pPr lvl="1"/>
            <a:endParaRPr lang="en-US" i="1" dirty="0"/>
          </a:p>
          <a:p>
            <a:r>
              <a:rPr lang="en-US" dirty="0" smtClean="0"/>
              <a:t>From Verbs/A</a:t>
            </a:r>
            <a:r>
              <a:rPr lang="en-US" dirty="0"/>
              <a:t>V</a:t>
            </a:r>
            <a:r>
              <a:rPr lang="en-US" dirty="0" smtClean="0"/>
              <a:t>erbs to UCT to UCP:</a:t>
            </a:r>
          </a:p>
          <a:p>
            <a:pPr lvl="1"/>
            <a:r>
              <a:rPr lang="en-US" i="1" dirty="0" smtClean="0"/>
              <a:t>Put </a:t>
            </a:r>
            <a:r>
              <a:rPr lang="en-US" dirty="0" smtClean="0"/>
              <a:t>instructions increase slightly</a:t>
            </a:r>
          </a:p>
          <a:p>
            <a:pPr lvl="1"/>
            <a:r>
              <a:rPr lang="en-US" i="1" dirty="0" smtClean="0"/>
              <a:t>Flush </a:t>
            </a:r>
            <a:r>
              <a:rPr lang="en-US" dirty="0" smtClean="0"/>
              <a:t>instructions increase significantly</a:t>
            </a:r>
          </a:p>
          <a:p>
            <a:pPr lvl="1"/>
            <a:endParaRPr lang="en-US" i="1" dirty="0"/>
          </a:p>
          <a:p>
            <a:r>
              <a:rPr lang="en-US" dirty="0" smtClean="0"/>
              <a:t>UCX adds overheads over the native network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BD-3A7A-B349-8715-263F49D73D24}" type="datetime1">
              <a:rPr lang="en-US" smtClean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CCGRID’17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8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UCP core operations</a:t>
            </a:r>
          </a:p>
          <a:p>
            <a:r>
              <a:rPr lang="en-US" dirty="0" smtClean="0"/>
              <a:t>Identify unnecessary overheads in UCP</a:t>
            </a:r>
          </a:p>
          <a:p>
            <a:r>
              <a:rPr lang="en-US" dirty="0" smtClean="0"/>
              <a:t>Close the performance gap between UCP and UCT and native InfiniBand performance</a:t>
            </a:r>
          </a:p>
          <a:p>
            <a:pPr lvl="1"/>
            <a:r>
              <a:rPr lang="en-US" dirty="0" smtClean="0"/>
              <a:t>Without sacrificing any of the UCP functionality / portability!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BD-3A7A-B349-8715-263F49D73D24}" type="datetime1">
              <a:rPr lang="en-US" smtClean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CCGRID’17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6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Outline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UCX design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UCX as middleware over InfiniBand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Overheads and optimizations in UCP RDMA functions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Overheads and optimizations 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in UCP progress functions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Evaluation 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of optimizations in UCX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Discussion and outlook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BD-3A7A-B349-8715-263F49D73D24}" type="datetime1">
              <a:rPr lang="en-US" smtClean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CCGRID’17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1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RDMA operations in UCP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7352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BD-3A7A-B349-8715-263F49D73D24}" type="datetime1">
              <a:rPr lang="en-US" smtClean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CCGRID’17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8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Analyzing UCP overheads: </a:t>
            </a:r>
            <a:br>
              <a:rPr lang="en-US" sz="4000" dirty="0" smtClean="0"/>
            </a:br>
            <a:r>
              <a:rPr lang="en-US" sz="4000" dirty="0" smtClean="0">
                <a:latin typeface="Courier New" charset="0"/>
                <a:ea typeface="Courier New" charset="0"/>
                <a:cs typeface="Courier New" charset="0"/>
              </a:rPr>
              <a:t>ucp_put</a:t>
            </a:r>
            <a:r>
              <a:rPr lang="en-US" sz="4000" dirty="0" smtClean="0"/>
              <a:t> over InfiniBand RC/xRC</a:t>
            </a:r>
            <a:endParaRPr lang="en-US" sz="4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1" y="1740863"/>
            <a:ext cx="6320426" cy="481681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BD-3A7A-B349-8715-263F49D73D24}" type="datetime1">
              <a:rPr lang="en-US" smtClean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CCGRID’17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16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6801787" y="2165594"/>
            <a:ext cx="5181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ucp_put </a:t>
            </a: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calls: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UCT function for communication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(A)Verbs </a:t>
            </a:r>
            <a:r>
              <a:rPr lang="en-US" dirty="0"/>
              <a:t>function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Request creation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Bookkeeping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Function calls (</a:t>
            </a:r>
            <a:r>
              <a:rPr lang="en-US" b="1" dirty="0" smtClean="0"/>
              <a:t>15-20</a:t>
            </a:r>
            <a:r>
              <a:rPr lang="en-US" dirty="0" smtClean="0"/>
              <a:t>)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Function pointers!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Checks to select transfer (</a:t>
            </a:r>
            <a:r>
              <a:rPr lang="en-US" b="1" dirty="0" smtClean="0"/>
              <a:t>6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Memory copies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RESOLVE_RKEY_RMA </a:t>
            </a: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(</a:t>
            </a:r>
            <a:r>
              <a:rPr lang="en-US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35</a:t>
            </a: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23602" y="2165594"/>
            <a:ext cx="5864844" cy="3078311"/>
            <a:chOff x="653143" y="2146832"/>
            <a:chExt cx="5864844" cy="3078311"/>
          </a:xfrm>
        </p:grpSpPr>
        <p:sp>
          <p:nvSpPr>
            <p:cNvPr id="11" name="Rectangle 10"/>
            <p:cNvSpPr/>
            <p:nvPr/>
          </p:nvSpPr>
          <p:spPr>
            <a:xfrm>
              <a:off x="653143" y="2181497"/>
              <a:ext cx="1449977" cy="30436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03120" y="2181497"/>
              <a:ext cx="1478280" cy="30436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1400" y="2178245"/>
              <a:ext cx="1486610" cy="30436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68010" y="2178245"/>
              <a:ext cx="1449977" cy="30436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38200" y="2178245"/>
              <a:ext cx="1108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8B - RC</a:t>
              </a:r>
              <a:endParaRPr lang="en-US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74025" y="2165183"/>
              <a:ext cx="1108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8B - xRC</a:t>
              </a:r>
              <a:endParaRPr lang="en-US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38154" y="2146832"/>
              <a:ext cx="1240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1KB - RC</a:t>
              </a:r>
              <a:endParaRPr lang="en-US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04026" y="2146832"/>
              <a:ext cx="1361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1KB - xRC</a:t>
              </a:r>
              <a:endParaRPr lang="en-US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  <p:sp>
        <p:nvSpPr>
          <p:cNvPr id="3" name="Right Brace 2"/>
          <p:cNvSpPr/>
          <p:nvPr/>
        </p:nvSpPr>
        <p:spPr>
          <a:xfrm>
            <a:off x="1147482" y="3465513"/>
            <a:ext cx="125506" cy="15905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Brace 19"/>
          <p:cNvSpPr/>
          <p:nvPr/>
        </p:nvSpPr>
        <p:spPr>
          <a:xfrm>
            <a:off x="2713879" y="4029559"/>
            <a:ext cx="45719" cy="1026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>
            <a:off x="4124979" y="2633546"/>
            <a:ext cx="121229" cy="24225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Brace 21"/>
          <p:cNvSpPr/>
          <p:nvPr/>
        </p:nvSpPr>
        <p:spPr>
          <a:xfrm>
            <a:off x="5633093" y="3465512"/>
            <a:ext cx="99725" cy="15905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6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Elbow Connector 84"/>
          <p:cNvCxnSpPr/>
          <p:nvPr/>
        </p:nvCxnSpPr>
        <p:spPr>
          <a:xfrm rot="16200000" flipH="1">
            <a:off x="9945650" y="3450882"/>
            <a:ext cx="114154" cy="283097"/>
          </a:xfrm>
          <a:prstGeom prst="bentConnector2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442593" y="2717580"/>
            <a:ext cx="11607893" cy="2192258"/>
            <a:chOff x="442593" y="4782927"/>
            <a:chExt cx="11607893" cy="1573423"/>
          </a:xfrm>
        </p:grpSpPr>
        <p:grpSp>
          <p:nvGrpSpPr>
            <p:cNvPr id="38" name="Group 37"/>
            <p:cNvGrpSpPr/>
            <p:nvPr/>
          </p:nvGrpSpPr>
          <p:grpSpPr>
            <a:xfrm>
              <a:off x="442594" y="4782928"/>
              <a:ext cx="11607892" cy="1475907"/>
              <a:chOff x="-569777" y="4679964"/>
              <a:chExt cx="11607892" cy="147590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-569777" y="4679964"/>
                <a:ext cx="11607892" cy="1475907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rtlCol="0" anchor="t"/>
              <a:lstStyle/>
              <a:p>
                <a:pPr algn="ctr"/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178674" y="5338730"/>
                <a:ext cx="3245428" cy="458599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n-US" sz="2800" dirty="0" smtClean="0">
                    <a:latin typeface="Helvetica Neue Light" charset="0"/>
                    <a:ea typeface="Helvetica Neue Light" charset="0"/>
                    <a:cs typeface="Helvetica Neue Light" charset="0"/>
                  </a:rPr>
                  <a:t>uct_mm_md</a:t>
                </a:r>
                <a:endParaRPr lang="en-US" sz="2800" dirty="0"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226091" y="5374791"/>
                <a:ext cx="3245429" cy="458598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n-US" sz="2800" dirty="0" smtClean="0">
                    <a:latin typeface="Helvetica Neue Light" charset="0"/>
                    <a:ea typeface="Helvetica Neue Light" charset="0"/>
                    <a:cs typeface="Helvetica Neue Light" charset="0"/>
                  </a:rPr>
                  <a:t>uct_ib_md</a:t>
                </a:r>
                <a:endParaRPr lang="en-US" sz="2800" dirty="0"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96852" y="4808296"/>
                <a:ext cx="1567208" cy="554955"/>
              </a:xfrm>
              <a:prstGeom prst="rect">
                <a:avLst/>
              </a:prstGeom>
              <a:noFill/>
            </p:spPr>
            <p:txBody>
              <a:bodyPr vert="horz" wrap="square" rtlCol="0">
                <a:normAutofit fontScale="92500"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2"/>
                    </a:solidFill>
                    <a:latin typeface="Helvetica Neue Light" charset="0"/>
                    <a:ea typeface="Helvetica Neue Light" charset="0"/>
                    <a:cs typeface="Helvetica Neue Light" charset="0"/>
                  </a:rPr>
                  <a:t>Interfaces</a:t>
                </a:r>
                <a:endParaRPr lang="en-US" sz="3200" dirty="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207755" y="4880624"/>
                <a:ext cx="3245428" cy="229299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>
                <a:normAutofit fontScale="62500" lnSpcReduction="20000"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  <a:latin typeface="Helvetica Neue Light" charset="0"/>
                    <a:ea typeface="Helvetica Neue Light" charset="0"/>
                    <a:cs typeface="Helvetica Neue Light" charset="0"/>
                  </a:rPr>
                  <a:t>uct_mm_posix_iface</a:t>
                </a:r>
                <a:endParaRPr lang="en-US" sz="2800" dirty="0">
                  <a:solidFill>
                    <a:schemeClr val="bg1"/>
                  </a:solidFill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2466" y="5461364"/>
                <a:ext cx="1803424" cy="584323"/>
              </a:xfrm>
              <a:prstGeom prst="rect">
                <a:avLst/>
              </a:prstGeom>
              <a:noFill/>
            </p:spPr>
            <p:txBody>
              <a:bodyPr vert="horz" wrap="square" rtlCol="0">
                <a:normAutofit fontScale="77500" lnSpcReduction="20000"/>
              </a:bodyPr>
              <a:lstStyle/>
              <a:p>
                <a:pPr algn="ctr"/>
                <a:r>
                  <a:rPr lang="en-US" sz="3600" dirty="0" smtClean="0">
                    <a:solidFill>
                      <a:schemeClr val="bg2"/>
                    </a:solidFill>
                    <a:latin typeface="Helvetica Neue Light" charset="0"/>
                    <a:ea typeface="Helvetica Neue Light" charset="0"/>
                    <a:cs typeface="Helvetica Neue Light" charset="0"/>
                  </a:rPr>
                  <a:t>Memory Domains</a:t>
                </a:r>
                <a:endParaRPr lang="en-US" sz="3200" dirty="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226092" y="4799470"/>
                <a:ext cx="3245428" cy="229299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>
                <a:normAutofit fontScale="62500" lnSpcReduction="20000"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  <a:latin typeface="Helvetica Neue Light" charset="0"/>
                    <a:ea typeface="Helvetica Neue Light" charset="0"/>
                    <a:cs typeface="Helvetica Neue Light" charset="0"/>
                  </a:rPr>
                  <a:t>uct_ib_rc_iface</a:t>
                </a:r>
                <a:endParaRPr lang="en-US" sz="2800" dirty="0">
                  <a:solidFill>
                    <a:schemeClr val="bg1"/>
                  </a:solidFill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226092" y="5061695"/>
                <a:ext cx="3245428" cy="229299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>
                <a:normAutofit fontScale="62500" lnSpcReduction="20000"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  <a:latin typeface="Helvetica Neue Light" charset="0"/>
                    <a:ea typeface="Helvetica Neue Light" charset="0"/>
                    <a:cs typeface="Helvetica Neue Light" charset="0"/>
                  </a:rPr>
                  <a:t>uct_ib_ud_iface</a:t>
                </a:r>
                <a:endParaRPr lang="en-US" sz="2800" dirty="0">
                  <a:solidFill>
                    <a:schemeClr val="bg1"/>
                  </a:solidFill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795024" y="4741292"/>
                <a:ext cx="3962540" cy="137989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t"/>
              <a:lstStyle/>
              <a:p>
                <a:pPr algn="ctr"/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867537" y="4741292"/>
                <a:ext cx="3962540" cy="13742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t"/>
              <a:lstStyle/>
              <a:p>
                <a:pPr algn="ctr"/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42593" y="4782927"/>
              <a:ext cx="615553" cy="157342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UCT</a:t>
              </a:r>
              <a:endParaRPr lang="en-US" sz="2800" dirty="0">
                <a:solidFill>
                  <a:schemeClr val="bg2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Background: UCX communication context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BD-3A7A-B349-8715-263F49D73D24}" type="datetime1">
              <a:rPr lang="en-US" smtClean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CCGRID’17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2593" y="4782927"/>
            <a:ext cx="11607893" cy="1755985"/>
            <a:chOff x="442593" y="4782927"/>
            <a:chExt cx="11607893" cy="1573423"/>
          </a:xfrm>
        </p:grpSpPr>
        <p:grpSp>
          <p:nvGrpSpPr>
            <p:cNvPr id="7" name="Group 6"/>
            <p:cNvGrpSpPr/>
            <p:nvPr/>
          </p:nvGrpSpPr>
          <p:grpSpPr>
            <a:xfrm>
              <a:off x="442594" y="4905415"/>
              <a:ext cx="11607892" cy="1353419"/>
              <a:chOff x="-569777" y="4802451"/>
              <a:chExt cx="11607892" cy="1353419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-569777" y="4802451"/>
                <a:ext cx="11607892" cy="1353419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rtlCol="0" anchor="t"/>
              <a:lstStyle/>
              <a:p>
                <a:pPr algn="ctr"/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207755" y="5563838"/>
                <a:ext cx="3245428" cy="458599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 lnSpcReduction="10000"/>
              </a:bodyPr>
              <a:lstStyle/>
              <a:p>
                <a:pPr algn="ctr"/>
                <a:r>
                  <a:rPr lang="en-US" sz="2800" dirty="0" smtClean="0">
                    <a:latin typeface="Helvetica Neue Light" charset="0"/>
                    <a:ea typeface="Helvetica Neue Light" charset="0"/>
                    <a:cs typeface="Helvetica Neue Light" charset="0"/>
                  </a:rPr>
                  <a:t>Shared Memory</a:t>
                </a:r>
                <a:endParaRPr lang="en-US" sz="2800" dirty="0"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226092" y="5560394"/>
                <a:ext cx="3245428" cy="458598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 lnSpcReduction="10000"/>
              </a:bodyPr>
              <a:lstStyle/>
              <a:p>
                <a:pPr algn="ctr"/>
                <a:r>
                  <a:rPr lang="en-US" sz="2800" dirty="0" smtClean="0">
                    <a:latin typeface="Helvetica Neue Light" charset="0"/>
                    <a:ea typeface="Helvetica Neue Light" charset="0"/>
                    <a:cs typeface="Helvetica Neue Light" charset="0"/>
                  </a:rPr>
                  <a:t>InfiniBand</a:t>
                </a:r>
                <a:endParaRPr lang="en-US" sz="2800" dirty="0"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48332" y="4965498"/>
                <a:ext cx="1506878" cy="458598"/>
              </a:xfrm>
              <a:prstGeom prst="rect">
                <a:avLst/>
              </a:prstGeom>
              <a:noFill/>
            </p:spPr>
            <p:txBody>
              <a:bodyPr vert="horz" wrap="square" rtlCol="0">
                <a:normAutofit fontScale="62500" lnSpcReduction="20000"/>
              </a:bodyPr>
              <a:lstStyle/>
              <a:p>
                <a:pPr algn="ctr"/>
                <a:r>
                  <a:rPr lang="en-US" sz="3400" dirty="0" smtClean="0">
                    <a:solidFill>
                      <a:schemeClr val="bg2"/>
                    </a:solidFill>
                    <a:latin typeface="Helvetica Neue Light" charset="0"/>
                    <a:ea typeface="Helvetica Neue Light" charset="0"/>
                    <a:cs typeface="Helvetica Neue Light" charset="0"/>
                  </a:rPr>
                  <a:t>Transports</a:t>
                </a:r>
                <a:endParaRPr lang="en-US" sz="3200" dirty="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178674" y="5030099"/>
                <a:ext cx="3245428" cy="229299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  <a:latin typeface="Helvetica Neue Light" charset="0"/>
                    <a:ea typeface="Helvetica Neue Light" charset="0"/>
                    <a:cs typeface="Helvetica Neue Light" charset="0"/>
                  </a:rPr>
                  <a:t>POSIX</a:t>
                </a:r>
                <a:endParaRPr lang="en-US" sz="2800" dirty="0">
                  <a:solidFill>
                    <a:schemeClr val="bg1"/>
                  </a:solidFill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48331" y="5531202"/>
                <a:ext cx="1506879" cy="584323"/>
              </a:xfrm>
              <a:prstGeom prst="rect">
                <a:avLst/>
              </a:prstGeom>
              <a:noFill/>
            </p:spPr>
            <p:txBody>
              <a:bodyPr vert="horz" wrap="square" rtlCol="0">
                <a:normAutofit fontScale="92500"/>
              </a:bodyPr>
              <a:lstStyle/>
              <a:p>
                <a:pPr algn="ctr"/>
                <a:r>
                  <a:rPr lang="en-US" sz="3200" dirty="0" smtClean="0">
                    <a:solidFill>
                      <a:schemeClr val="bg2"/>
                    </a:solidFill>
                    <a:latin typeface="Helvetica Neue Light" charset="0"/>
                    <a:ea typeface="Helvetica Neue Light" charset="0"/>
                    <a:cs typeface="Helvetica Neue Light" charset="0"/>
                  </a:rPr>
                  <a:t>Devices</a:t>
                </a:r>
                <a:endParaRPr lang="en-US" sz="3200" dirty="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226092" y="5194797"/>
                <a:ext cx="3245428" cy="229299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  <a:latin typeface="Helvetica Neue Light" charset="0"/>
                    <a:ea typeface="Helvetica Neue Light" charset="0"/>
                    <a:cs typeface="Helvetica Neue Light" charset="0"/>
                  </a:rPr>
                  <a:t>RC</a:t>
                </a:r>
                <a:endParaRPr lang="en-US" sz="2800" dirty="0">
                  <a:solidFill>
                    <a:schemeClr val="bg1"/>
                  </a:solidFill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226092" y="4922735"/>
                <a:ext cx="3245428" cy="229299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  <a:latin typeface="Helvetica Neue Light" charset="0"/>
                    <a:ea typeface="Helvetica Neue Light" charset="0"/>
                    <a:cs typeface="Helvetica Neue Light" charset="0"/>
                  </a:rPr>
                  <a:t>UD</a:t>
                </a:r>
                <a:endParaRPr lang="en-US" sz="2800" dirty="0">
                  <a:solidFill>
                    <a:schemeClr val="bg1"/>
                  </a:solidFill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795024" y="4851412"/>
                <a:ext cx="3962540" cy="126977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t"/>
              <a:lstStyle/>
              <a:p>
                <a:pPr algn="ctr"/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67537" y="4845750"/>
                <a:ext cx="3962540" cy="126977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t"/>
              <a:lstStyle/>
              <a:p>
                <a:pPr algn="ctr"/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442593" y="4782927"/>
              <a:ext cx="615553" cy="157342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System</a:t>
              </a:r>
              <a:endParaRPr lang="en-US" sz="2800" dirty="0">
                <a:solidFill>
                  <a:schemeClr val="bg2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5047358" y="4215182"/>
            <a:ext cx="1698172" cy="3222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uct_mm_key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0108411" y="4205675"/>
            <a:ext cx="1698172" cy="3222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uct_ib_key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cxnSp>
        <p:nvCxnSpPr>
          <p:cNvPr id="18" name="Elbow Connector 17"/>
          <p:cNvCxnSpPr>
            <a:stCxn id="46" idx="2"/>
            <a:endCxn id="16" idx="1"/>
          </p:cNvCxnSpPr>
          <p:nvPr/>
        </p:nvCxnSpPr>
        <p:spPr>
          <a:xfrm rot="16200000" flipH="1">
            <a:off x="4879620" y="4208549"/>
            <a:ext cx="101876" cy="233599"/>
          </a:xfrm>
          <a:prstGeom prst="bentConnector2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442593" y="1387929"/>
            <a:ext cx="11607893" cy="1319862"/>
            <a:chOff x="442593" y="1387929"/>
            <a:chExt cx="11607893" cy="1319862"/>
          </a:xfrm>
        </p:grpSpPr>
        <p:grpSp>
          <p:nvGrpSpPr>
            <p:cNvPr id="69" name="Group 68"/>
            <p:cNvGrpSpPr/>
            <p:nvPr/>
          </p:nvGrpSpPr>
          <p:grpSpPr>
            <a:xfrm>
              <a:off x="442593" y="1387929"/>
              <a:ext cx="11607893" cy="1319862"/>
              <a:chOff x="442593" y="4782927"/>
              <a:chExt cx="11607893" cy="1573423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442594" y="4905415"/>
                <a:ext cx="11607892" cy="1353418"/>
                <a:chOff x="-569777" y="4802451"/>
                <a:chExt cx="11607892" cy="1353418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-569777" y="4802451"/>
                  <a:ext cx="11607892" cy="1353418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="horz" rtlCol="0" anchor="t"/>
                <a:lstStyle/>
                <a:p>
                  <a:pPr algn="ctr"/>
                  <a:endParaRPr lang="en-US" sz="3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148331" y="5110693"/>
                  <a:ext cx="1611020" cy="58432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square" rtlCol="0">
                  <a:normAutofit fontScale="92500" lnSpcReduction="10000"/>
                </a:bodyPr>
                <a:lstStyle/>
                <a:p>
                  <a:pPr algn="ctr"/>
                  <a:r>
                    <a:rPr lang="en-US" sz="3000" dirty="0" smtClean="0">
                      <a:solidFill>
                        <a:schemeClr val="bg2"/>
                      </a:solidFill>
                      <a:latin typeface="Helvetica Neue Light" charset="0"/>
                      <a:ea typeface="Helvetica Neue Light" charset="0"/>
                      <a:cs typeface="Helvetica Neue Light" charset="0"/>
                    </a:rPr>
                    <a:t>Context</a:t>
                  </a:r>
                  <a:endParaRPr lang="en-US" sz="3200" dirty="0">
                    <a:solidFill>
                      <a:schemeClr val="bg2"/>
                    </a:solidFill>
                    <a:latin typeface="Helvetica Neue Light" charset="0"/>
                    <a:ea typeface="Helvetica Neue Light" charset="0"/>
                    <a:cs typeface="Helvetica Neue Light" charset="0"/>
                  </a:endParaRPr>
                </a:p>
              </p:txBody>
            </p:sp>
          </p:grpSp>
          <p:sp>
            <p:nvSpPr>
              <p:cNvPr id="70" name="TextBox 69"/>
              <p:cNvSpPr txBox="1"/>
              <p:nvPr/>
            </p:nvSpPr>
            <p:spPr>
              <a:xfrm>
                <a:off x="442593" y="4782927"/>
                <a:ext cx="615553" cy="15734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2"/>
                    </a:solidFill>
                    <a:latin typeface="Helvetica Neue Light" charset="0"/>
                    <a:ea typeface="Helvetica Neue Light" charset="0"/>
                    <a:cs typeface="Helvetica Neue Light" charset="0"/>
                  </a:rPr>
                  <a:t>UCP</a:t>
                </a:r>
                <a:endParaRPr lang="en-US" sz="2800" dirty="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2807395" y="1644604"/>
              <a:ext cx="8827319" cy="51215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algn="ctr"/>
              <a:r>
                <a:rPr lang="en-US" sz="28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ucp_context</a:t>
              </a:r>
              <a:endParaRPr lang="en-US" sz="2800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  <p:sp>
        <p:nvSpPr>
          <p:cNvPr id="83" name="Rounded Rectangle 82"/>
          <p:cNvSpPr/>
          <p:nvPr/>
        </p:nvSpPr>
        <p:spPr>
          <a:xfrm>
            <a:off x="10144276" y="2130766"/>
            <a:ext cx="1698172" cy="3222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ucp_key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cxnSp>
        <p:nvCxnSpPr>
          <p:cNvPr id="84" name="Elbow Connector 83"/>
          <p:cNvCxnSpPr>
            <a:stCxn id="82" idx="2"/>
            <a:endCxn id="83" idx="1"/>
          </p:cNvCxnSpPr>
          <p:nvPr/>
        </p:nvCxnSpPr>
        <p:spPr>
          <a:xfrm rot="16200000" flipH="1">
            <a:off x="8615109" y="762703"/>
            <a:ext cx="135113" cy="2923221"/>
          </a:xfrm>
          <a:prstGeom prst="bentConnector2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038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059" y="4146272"/>
            <a:ext cx="440132" cy="440132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038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246" y="4168989"/>
            <a:ext cx="440132" cy="440132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038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815" y="2146431"/>
            <a:ext cx="440132" cy="44013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220126" y="4215182"/>
            <a:ext cx="1569227" cy="4835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Registered Memory</a:t>
            </a:r>
            <a:endParaRPr lang="en-US" sz="1400" dirty="0"/>
          </a:p>
        </p:txBody>
      </p:sp>
      <p:cxnSp>
        <p:nvCxnSpPr>
          <p:cNvPr id="94" name="Elbow Connector 93"/>
          <p:cNvCxnSpPr>
            <a:stCxn id="47" idx="2"/>
            <a:endCxn id="67" idx="1"/>
          </p:cNvCxnSpPr>
          <p:nvPr/>
        </p:nvCxnSpPr>
        <p:spPr>
          <a:xfrm rot="16200000" flipH="1">
            <a:off x="9963731" y="4222100"/>
            <a:ext cx="42126" cy="247234"/>
          </a:xfrm>
          <a:prstGeom prst="bentConnector2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238462" y="4206749"/>
            <a:ext cx="1569227" cy="4835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Registered Memory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152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7" grpId="0" animBg="1"/>
      <p:bldP spid="83" grpId="0" animBg="1"/>
      <p:bldP spid="17" grpId="0" animBg="1"/>
      <p:bldP spid="5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 smtClean="0"/>
              <a:t>The </a:t>
            </a:r>
            <a:r>
              <a:rPr lang="en-US" sz="4800" dirty="0">
                <a:latin typeface="Courier New" charset="0"/>
                <a:ea typeface="Courier New" charset="0"/>
                <a:cs typeface="Courier New" charset="0"/>
              </a:rPr>
              <a:t>RESOLVE_RKEY_RMA </a:t>
            </a:r>
            <a:r>
              <a:rPr lang="en-US" sz="4800" dirty="0"/>
              <a:t>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BD-3A7A-B349-8715-263F49D73D24}" type="datetime1">
              <a:rPr lang="en-US" smtClean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CCGRID’17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25070" y="1378906"/>
            <a:ext cx="6152869" cy="2261579"/>
            <a:chOff x="153412" y="1365704"/>
            <a:chExt cx="5757531" cy="2261579"/>
          </a:xfrm>
        </p:grpSpPr>
        <p:grpSp>
          <p:nvGrpSpPr>
            <p:cNvPr id="25" name="Group 24"/>
            <p:cNvGrpSpPr/>
            <p:nvPr/>
          </p:nvGrpSpPr>
          <p:grpSpPr>
            <a:xfrm>
              <a:off x="153412" y="1365704"/>
              <a:ext cx="5757531" cy="2261579"/>
              <a:chOff x="-492592" y="4767465"/>
              <a:chExt cx="12543077" cy="157342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-492592" y="4905415"/>
                <a:ext cx="12543077" cy="1297524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rtlCol="0" anchor="t"/>
              <a:lstStyle/>
              <a:p>
                <a:pPr algn="ctr"/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-492590" y="4767465"/>
                <a:ext cx="1341014" cy="1573423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2"/>
                    </a:solidFill>
                    <a:latin typeface="Helvetica Neue Light" charset="0"/>
                    <a:ea typeface="Helvetica Neue Light" charset="0"/>
                    <a:cs typeface="Helvetica Neue Light" charset="0"/>
                  </a:rPr>
                  <a:t>UCP</a:t>
                </a:r>
                <a:endParaRPr lang="en-US" sz="2800" dirty="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1033962" y="1676941"/>
              <a:ext cx="1985430" cy="51215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algn="ctr"/>
              <a:r>
                <a:rPr lang="en-US" sz="28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ucp_worker</a:t>
              </a:r>
              <a:endParaRPr lang="en-US" sz="2800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03201" y="3307206"/>
            <a:ext cx="6174739" cy="3360927"/>
            <a:chOff x="132949" y="3286321"/>
            <a:chExt cx="5777995" cy="3360927"/>
          </a:xfrm>
        </p:grpSpPr>
        <p:grpSp>
          <p:nvGrpSpPr>
            <p:cNvPr id="20" name="Group 19"/>
            <p:cNvGrpSpPr/>
            <p:nvPr/>
          </p:nvGrpSpPr>
          <p:grpSpPr>
            <a:xfrm>
              <a:off x="132949" y="3286321"/>
              <a:ext cx="5777995" cy="3360927"/>
              <a:chOff x="-537172" y="4767465"/>
              <a:chExt cx="12587659" cy="157342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-492588" y="4905415"/>
                <a:ext cx="12543075" cy="1297524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rtlCol="0" anchor="t"/>
              <a:lstStyle/>
              <a:p>
                <a:pPr algn="ctr"/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-537172" y="4767465"/>
                <a:ext cx="1341014" cy="1573423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2"/>
                    </a:solidFill>
                    <a:latin typeface="Helvetica Neue Light" charset="0"/>
                    <a:ea typeface="Helvetica Neue Light" charset="0"/>
                    <a:cs typeface="Helvetica Neue Light" charset="0"/>
                  </a:rPr>
                  <a:t>UCT</a:t>
                </a:r>
                <a:endParaRPr lang="en-US" sz="2800" dirty="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991665" y="3675185"/>
              <a:ext cx="2005282" cy="512154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algn="ctr"/>
              <a:r>
                <a:rPr lang="en-US" sz="28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uct_worker</a:t>
              </a:r>
              <a:endParaRPr lang="en-US" sz="2800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1409203" y="2531031"/>
            <a:ext cx="1668339" cy="5795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ucp_ep</a:t>
            </a:r>
            <a:endParaRPr lang="en-US" sz="2400" dirty="0">
              <a:solidFill>
                <a:schemeClr val="tx2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48199" y="2220277"/>
            <a:ext cx="0" cy="287983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192367" y="4205863"/>
            <a:ext cx="1785" cy="389299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2" idx="2"/>
            <a:endCxn id="15" idx="0"/>
          </p:cNvCxnSpPr>
          <p:nvPr/>
        </p:nvCxnSpPr>
        <p:spPr>
          <a:xfrm flipH="1">
            <a:off x="2160606" y="4208224"/>
            <a:ext cx="31761" cy="1612542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743316" y="4542090"/>
            <a:ext cx="1409600" cy="58139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MM/POSIX</a:t>
            </a:r>
            <a:endParaRPr lang="en-US" sz="2800" dirty="0">
              <a:solidFill>
                <a:schemeClr val="bg1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28331" y="5158368"/>
            <a:ext cx="1397695" cy="58139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IB/UD</a:t>
            </a:r>
            <a:endParaRPr lang="en-US" sz="2800" dirty="0">
              <a:solidFill>
                <a:schemeClr val="bg1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28331" y="5769620"/>
            <a:ext cx="1414683" cy="58139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IB/RC</a:t>
            </a:r>
            <a:endParaRPr lang="en-US" sz="2800" dirty="0">
              <a:solidFill>
                <a:schemeClr val="bg1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228450" y="4598931"/>
            <a:ext cx="1904684" cy="6047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uct_ep_mm_posix</a:t>
            </a:r>
            <a:endParaRPr lang="en-US" sz="1600" dirty="0">
              <a:solidFill>
                <a:schemeClr val="tx2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6731" y="5820766"/>
            <a:ext cx="1887749" cy="48465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uct_ep_ib_rc</a:t>
            </a:r>
            <a:endParaRPr lang="en-US" sz="1600" dirty="0">
              <a:solidFill>
                <a:schemeClr val="tx2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graphicFrame>
        <p:nvGraphicFramePr>
          <p:cNvPr id="64" name="Content Placeholder 6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38860228"/>
              </p:ext>
            </p:extLst>
          </p:nvPr>
        </p:nvGraphicFramePr>
        <p:xfrm>
          <a:off x="4424216" y="1722313"/>
          <a:ext cx="1858596" cy="151794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29298"/>
                <a:gridCol w="929298"/>
              </a:tblGrid>
              <a:tr h="342686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RMA</a:t>
                      </a:r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  <a:tr h="342686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AMO</a:t>
                      </a:r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  <a:tr h="342686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AM</a:t>
                      </a:r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  <a:tr h="420662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Wireup</a:t>
                      </a:r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1" name="Elbow Connector 80"/>
          <p:cNvCxnSpPr>
            <a:endCxn id="32" idx="3"/>
          </p:cNvCxnSpPr>
          <p:nvPr/>
        </p:nvCxnSpPr>
        <p:spPr>
          <a:xfrm rot="16200000" flipH="1">
            <a:off x="4458094" y="3137964"/>
            <a:ext cx="2842495" cy="547149"/>
          </a:xfrm>
          <a:prstGeom prst="bentConnector4">
            <a:avLst>
              <a:gd name="adj1" fmla="val -262"/>
              <a:gd name="adj2" fmla="val 212147"/>
            </a:avLst>
          </a:prstGeom>
          <a:ln w="381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187696" y="5265491"/>
            <a:ext cx="1928287" cy="51854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u</a:t>
            </a:r>
            <a:r>
              <a:rPr lang="en-US" sz="1600" dirty="0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ct_ep_ib_ud</a:t>
            </a:r>
            <a:endParaRPr lang="en-US" sz="1600" dirty="0">
              <a:solidFill>
                <a:schemeClr val="tx2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cxnSp>
        <p:nvCxnSpPr>
          <p:cNvPr id="100" name="Elbow Connector 99"/>
          <p:cNvCxnSpPr>
            <a:endCxn id="34" idx="3"/>
          </p:cNvCxnSpPr>
          <p:nvPr/>
        </p:nvCxnSpPr>
        <p:spPr>
          <a:xfrm rot="16200000" flipH="1">
            <a:off x="3866849" y="3784151"/>
            <a:ext cx="4149463" cy="402868"/>
          </a:xfrm>
          <a:prstGeom prst="bentConnector4">
            <a:avLst>
              <a:gd name="adj1" fmla="val 104"/>
              <a:gd name="adj2" fmla="val 252310"/>
            </a:avLst>
          </a:prstGeom>
          <a:ln w="381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endCxn id="34" idx="3"/>
          </p:cNvCxnSpPr>
          <p:nvPr/>
        </p:nvCxnSpPr>
        <p:spPr>
          <a:xfrm rot="16200000" flipH="1">
            <a:off x="4395726" y="4313029"/>
            <a:ext cx="3384008" cy="110567"/>
          </a:xfrm>
          <a:prstGeom prst="bentConnector4">
            <a:avLst>
              <a:gd name="adj1" fmla="val -278"/>
              <a:gd name="adj2" fmla="val 553404"/>
            </a:avLst>
          </a:prstGeom>
          <a:ln w="38100">
            <a:solidFill>
              <a:schemeClr val="accent4"/>
            </a:solidFill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endCxn id="33" idx="3"/>
          </p:cNvCxnSpPr>
          <p:nvPr/>
        </p:nvCxnSpPr>
        <p:spPr>
          <a:xfrm rot="16200000" flipH="1">
            <a:off x="4815928" y="4138966"/>
            <a:ext cx="2352841" cy="267355"/>
          </a:xfrm>
          <a:prstGeom prst="bentConnector4">
            <a:avLst>
              <a:gd name="adj1" fmla="val -496"/>
              <a:gd name="adj2" fmla="val 227506"/>
            </a:avLst>
          </a:prstGeom>
          <a:ln w="381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 rot="16200000" flipH="1">
            <a:off x="4548126" y="4465429"/>
            <a:ext cx="3384008" cy="110567"/>
          </a:xfrm>
          <a:prstGeom prst="bentConnector4">
            <a:avLst>
              <a:gd name="adj1" fmla="val -278"/>
              <a:gd name="adj2" fmla="val 437332"/>
            </a:avLst>
          </a:prstGeom>
          <a:ln w="38100">
            <a:solidFill>
              <a:schemeClr val="accent4"/>
            </a:solidFill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779166" y="1405154"/>
            <a:ext cx="506267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UCP selects the fastest available interface for RMA</a:t>
            </a:r>
            <a:endParaRPr lang="el-GR" sz="24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RC/xRC for InfiniBand</a:t>
            </a:r>
          </a:p>
          <a:p>
            <a:pPr marL="800100" lvl="1" indent="-342900">
              <a:buFont typeface="Arial" charset="0"/>
              <a:buChar char="•"/>
            </a:pPr>
            <a:endParaRPr lang="en-US" sz="24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RESOLVE_RKEY_RMA </a:t>
            </a:r>
            <a:r>
              <a:rPr lang="en-US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performs </a:t>
            </a:r>
            <a:br>
              <a:rPr lang="en-US" sz="2400" dirty="0" smtClean="0">
                <a:latin typeface="Helvetica Neue Light" charset="0"/>
                <a:ea typeface="Helvetica Neue Light" charset="0"/>
                <a:cs typeface="Helvetica Neue Light" charset="0"/>
              </a:rPr>
            </a:br>
            <a:r>
              <a:rPr lang="en-US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UCP-to-UCT translation</a:t>
            </a: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s</a:t>
            </a:r>
            <a:r>
              <a:rPr lang="en-US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 for: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endpoint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remote memory key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transport configuration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UCP-to-UCT remote key resolution occurs every time with an RDMA </a:t>
            </a:r>
            <a:r>
              <a:rPr lang="en-US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operation</a:t>
            </a:r>
            <a:endParaRPr lang="en-US" sz="24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Even for message fragments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4595162"/>
            <a:ext cx="461665" cy="171026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Endpoints</a:t>
            </a:r>
            <a:endParaRPr lang="en-US" dirty="0">
              <a:solidFill>
                <a:schemeClr val="bg1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3200" y="1965662"/>
            <a:ext cx="461665" cy="171026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Endpoints</a:t>
            </a:r>
            <a:endParaRPr lang="en-US" dirty="0">
              <a:solidFill>
                <a:schemeClr val="bg1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39941" y="4081591"/>
            <a:ext cx="222714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Domains/Interfaces</a:t>
            </a:r>
            <a:endParaRPr lang="en-US" dirty="0">
              <a:solidFill>
                <a:schemeClr val="bg1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19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Motivation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897124"/>
              </p:ext>
            </p:extLst>
          </p:nvPr>
        </p:nvGraphicFramePr>
        <p:xfrm>
          <a:off x="838200" y="1825625"/>
          <a:ext cx="11353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0482-89AA-6A4A-A296-948D2C7CCB9C}" type="datetime1">
              <a:rPr lang="en-US" smtClean="0"/>
              <a:t>5/16/17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CCGRID’17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8865136" y="4057268"/>
            <a:ext cx="2488664" cy="2299082"/>
            <a:chOff x="4773169" y="1"/>
            <a:chExt cx="6940240" cy="6622223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29" b="27460"/>
            <a:stretch/>
          </p:blipFill>
          <p:spPr>
            <a:xfrm>
              <a:off x="4901986" y="3476648"/>
              <a:ext cx="2242518" cy="989190"/>
            </a:xfrm>
            <a:prstGeom prst="rect">
              <a:avLst/>
            </a:prstGeom>
          </p:spPr>
        </p:pic>
        <p:grpSp>
          <p:nvGrpSpPr>
            <p:cNvPr id="61" name="Group 60"/>
            <p:cNvGrpSpPr/>
            <p:nvPr/>
          </p:nvGrpSpPr>
          <p:grpSpPr>
            <a:xfrm>
              <a:off x="4773169" y="1"/>
              <a:ext cx="6940240" cy="6622223"/>
              <a:chOff x="4773169" y="1"/>
              <a:chExt cx="6940240" cy="6622223"/>
            </a:xfrm>
          </p:grpSpPr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4867" y="4648580"/>
                <a:ext cx="1352985" cy="1103071"/>
              </a:xfrm>
              <a:prstGeom prst="rect">
                <a:avLst/>
              </a:prstGeom>
            </p:spPr>
          </p:pic>
          <p:grpSp>
            <p:nvGrpSpPr>
              <p:cNvPr id="59" name="Group 58"/>
              <p:cNvGrpSpPr/>
              <p:nvPr/>
            </p:nvGrpSpPr>
            <p:grpSpPr>
              <a:xfrm>
                <a:off x="4773169" y="1"/>
                <a:ext cx="6940240" cy="6622223"/>
                <a:chOff x="5567361" y="747343"/>
                <a:chExt cx="6146047" cy="5855977"/>
              </a:xfrm>
            </p:grpSpPr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18655" y="5200625"/>
                  <a:ext cx="1402695" cy="1402695"/>
                </a:xfrm>
                <a:prstGeom prst="rect">
                  <a:avLst/>
                </a:prstGeom>
              </p:spPr>
            </p:pic>
            <p:grpSp>
              <p:nvGrpSpPr>
                <p:cNvPr id="57" name="Group 56"/>
                <p:cNvGrpSpPr/>
                <p:nvPr/>
              </p:nvGrpSpPr>
              <p:grpSpPr>
                <a:xfrm>
                  <a:off x="5567361" y="747343"/>
                  <a:ext cx="6146047" cy="5232833"/>
                  <a:chOff x="5567361" y="747343"/>
                  <a:chExt cx="6146047" cy="5232833"/>
                </a:xfrm>
              </p:grpSpPr>
              <p:pic>
                <p:nvPicPr>
                  <p:cNvPr id="56" name="Picture 55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20175" y="4937472"/>
                    <a:ext cx="1895826" cy="1042704"/>
                  </a:xfrm>
                  <a:prstGeom prst="rect">
                    <a:avLst/>
                  </a:prstGeom>
                </p:spPr>
              </p:pic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5567361" y="747343"/>
                    <a:ext cx="6146047" cy="4315148"/>
                    <a:chOff x="5567361" y="747343"/>
                    <a:chExt cx="6146047" cy="4315148"/>
                  </a:xfrm>
                </p:grpSpPr>
                <p:pic>
                  <p:nvPicPr>
                    <p:cNvPr id="54" name="Picture 53"/>
                    <p:cNvPicPr>
                      <a:picLocks noChangeAspect="1"/>
                    </p:cNvPicPr>
                    <p:nvPr/>
                  </p:nvPicPr>
                  <p:blipFill rotWithShape="1">
                    <a:blip r:embed="rId1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3019" r="21149"/>
                    <a:stretch/>
                  </p:blipFill>
                  <p:spPr>
                    <a:xfrm>
                      <a:off x="10131373" y="3637894"/>
                      <a:ext cx="1413997" cy="1424597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53" name="Group 52"/>
                    <p:cNvGrpSpPr/>
                    <p:nvPr/>
                  </p:nvGrpSpPr>
                  <p:grpSpPr>
                    <a:xfrm>
                      <a:off x="5567361" y="747343"/>
                      <a:ext cx="6146047" cy="3771447"/>
                      <a:chOff x="5567361" y="747343"/>
                      <a:chExt cx="6146047" cy="3771447"/>
                    </a:xfrm>
                  </p:grpSpPr>
                  <p:pic>
                    <p:nvPicPr>
                      <p:cNvPr id="52" name="Picture 51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113526" y="2317646"/>
                        <a:ext cx="1599882" cy="1225655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51" name="Group 50"/>
                      <p:cNvGrpSpPr/>
                      <p:nvPr/>
                    </p:nvGrpSpPr>
                    <p:grpSpPr>
                      <a:xfrm>
                        <a:off x="5567361" y="747343"/>
                        <a:ext cx="5291499" cy="3771447"/>
                        <a:chOff x="2907019" y="618154"/>
                        <a:chExt cx="5291499" cy="3771447"/>
                      </a:xfrm>
                    </p:grpSpPr>
                    <p:pic>
                      <p:nvPicPr>
                        <p:cNvPr id="50" name="Picture 4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07019" y="2122380"/>
                          <a:ext cx="2063708" cy="1313776"/>
                        </a:xfrm>
                        <a:prstGeom prst="rect">
                          <a:avLst/>
                        </a:prstGeom>
                      </p:spPr>
                    </p:pic>
                    <p:grpSp>
                      <p:nvGrpSpPr>
                        <p:cNvPr id="49" name="Group 48"/>
                        <p:cNvGrpSpPr/>
                        <p:nvPr/>
                      </p:nvGrpSpPr>
                      <p:grpSpPr>
                        <a:xfrm>
                          <a:off x="4124507" y="618154"/>
                          <a:ext cx="4074011" cy="3771447"/>
                          <a:chOff x="4124507" y="618154"/>
                          <a:chExt cx="4074011" cy="3771447"/>
                        </a:xfrm>
                      </p:grpSpPr>
                      <p:pic>
                        <p:nvPicPr>
                          <p:cNvPr id="48" name="Picture 47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24507" y="1160862"/>
                            <a:ext cx="1027300" cy="1147822"/>
                          </a:xfrm>
                          <a:prstGeom prst="rect">
                            <a:avLst/>
                          </a:prstGeom>
                        </p:spPr>
                      </p:pic>
                      <p:grpSp>
                        <p:nvGrpSpPr>
                          <p:cNvPr id="47" name="Group 46"/>
                          <p:cNvGrpSpPr/>
                          <p:nvPr/>
                        </p:nvGrpSpPr>
                        <p:grpSpPr>
                          <a:xfrm>
                            <a:off x="5151807" y="618154"/>
                            <a:ext cx="3046711" cy="3771447"/>
                            <a:chOff x="5151807" y="618154"/>
                            <a:chExt cx="3046711" cy="3771447"/>
                          </a:xfrm>
                        </p:grpSpPr>
                        <p:pic>
                          <p:nvPicPr>
                            <p:cNvPr id="46" name="Picture 45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659833" y="1070872"/>
                              <a:ext cx="1538685" cy="1027892"/>
                            </a:xfrm>
                            <a:prstGeom prst="rect">
                              <a:avLst/>
                            </a:prstGeom>
                          </p:spPr>
                        </p:pic>
                        <p:grpSp>
                          <p:nvGrpSpPr>
                            <p:cNvPr id="45" name="Group 44"/>
                            <p:cNvGrpSpPr/>
                            <p:nvPr/>
                          </p:nvGrpSpPr>
                          <p:grpSpPr>
                            <a:xfrm>
                              <a:off x="5151807" y="618154"/>
                              <a:ext cx="1886526" cy="3771447"/>
                              <a:chOff x="5151807" y="618154"/>
                              <a:chExt cx="1886526" cy="3771447"/>
                            </a:xfrm>
                          </p:grpSpPr>
                          <p:grpSp>
                            <p:nvGrpSpPr>
                              <p:cNvPr id="43" name="Group 42"/>
                              <p:cNvGrpSpPr/>
                              <p:nvPr/>
                            </p:nvGrpSpPr>
                            <p:grpSpPr>
                              <a:xfrm>
                                <a:off x="5151807" y="720530"/>
                                <a:ext cx="1886526" cy="3669071"/>
                                <a:chOff x="5151807" y="720530"/>
                                <a:chExt cx="1886526" cy="3669071"/>
                              </a:xfrm>
                            </p:grpSpPr>
                            <p:sp>
                              <p:nvSpPr>
                                <p:cNvPr id="32" name="Freeform 31"/>
                                <p:cNvSpPr/>
                                <p:nvPr/>
                              </p:nvSpPr>
                              <p:spPr>
                                <a:xfrm>
                                  <a:off x="5655667" y="720530"/>
                                  <a:ext cx="880665" cy="880665"/>
                                </a:xfrm>
                                <a:custGeom>
                                  <a:avLst/>
                                  <a:gdLst>
                                    <a:gd name="connsiteX0" fmla="*/ 0 w 880665"/>
                                    <a:gd name="connsiteY0" fmla="*/ 0 h 880665"/>
                                    <a:gd name="connsiteX1" fmla="*/ 880665 w 880665"/>
                                    <a:gd name="connsiteY1" fmla="*/ 0 h 880665"/>
                                    <a:gd name="connsiteX2" fmla="*/ 880665 w 880665"/>
                                    <a:gd name="connsiteY2" fmla="*/ 880665 h 880665"/>
                                    <a:gd name="connsiteX3" fmla="*/ 0 w 880665"/>
                                    <a:gd name="connsiteY3" fmla="*/ 880665 h 880665"/>
                                    <a:gd name="connsiteX4" fmla="*/ 0 w 880665"/>
                                    <a:gd name="connsiteY4" fmla="*/ 0 h 880665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880665" h="880665">
                                      <a:moveTo>
                                        <a:pt x="0" y="0"/>
                                      </a:moveTo>
                                      <a:lnTo>
                                        <a:pt x="880665" y="0"/>
                                      </a:lnTo>
                                      <a:lnTo>
                                        <a:pt x="880665" y="880665"/>
                                      </a:lnTo>
                                      <a:lnTo>
                                        <a:pt x="0" y="880665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</p:spPr>
                              <p:style>
                                <a:lnRef idx="2">
                                  <a:schemeClr val="dk1">
                                    <a:shade val="80000"/>
                                    <a:hueOff val="0"/>
                                    <a:satOff val="0"/>
                                    <a:lumOff val="0"/>
                                    <a:alphaOff val="0"/>
                                  </a:schemeClr>
                                </a:lnRef>
                                <a:fillRef idx="1">
                                  <a:schemeClr val="lt1">
                                    <a:hueOff val="0"/>
                                    <a:satOff val="0"/>
                                    <a:lumOff val="0"/>
                                    <a:alphaOff val="0"/>
                                  </a:schemeClr>
                                </a:fillRef>
                                <a:effectRef idx="0">
                                  <a:schemeClr val="lt1">
                                    <a:hueOff val="0"/>
                                    <a:satOff val="0"/>
                                    <a:lumOff val="0"/>
                                    <a:alphaOff val="0"/>
                                  </a:schemeClr>
                                </a:effectRef>
                                <a:fontRef idx="minor">
                                  <a:schemeClr val="dk1">
                                    <a:hueOff val="0"/>
                                    <a:satOff val="0"/>
                                    <a:lumOff val="0"/>
                                    <a:alphaOff val="0"/>
                                  </a:schemeClr>
                                </a:fontRef>
                              </p:style>
                              <p:txBody>
                                <a:bodyPr spcFirstLastPara="0" vert="horz" wrap="square" lIns="35560" tIns="35560" rIns="35560" bIns="35560" numCol="1" spcCol="1270" anchor="ctr" anchorCtr="0">
                                  <a:noAutofit/>
                                </a:bodyPr>
                                <a:lstStyle/>
                                <a:p>
                                  <a:pPr lvl="0" algn="ctr" defTabSz="1244600">
                                    <a:lnSpc>
                                      <a:spcPct val="9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35000"/>
                                    </a:spcAft>
                                  </a:pPr>
                                  <a:endParaRPr lang="en-US" sz="2800" kern="1200" dirty="0"/>
                                </a:p>
                              </p:txBody>
                            </p:sp>
                            <p:pic>
                              <p:nvPicPr>
                                <p:cNvPr id="42" name="Picture 41"/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17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5151807" y="2496990"/>
                                  <a:ext cx="1886526" cy="1892611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pic>
                            <p:nvPicPr>
                              <p:cNvPr id="44" name="Picture 43"/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500772" y="618154"/>
                                <a:ext cx="1117777" cy="1117777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</p:grpSp>
                    </p:grpSp>
                  </p:grp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113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Optimizing RDMA functions in UCP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Objective: </a:t>
            </a:r>
            <a:r>
              <a:rPr lang="en-US" dirty="0" smtClean="0"/>
              <a:t>Reduce the overhead of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RESOLVE_RKEY_RMA</a:t>
            </a:r>
          </a:p>
          <a:p>
            <a:endParaRPr lang="en-US" i="1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i="1" dirty="0" smtClean="0">
                <a:latin typeface="Helvetica Neue Light" charset="0"/>
                <a:ea typeface="Helvetica Neue Light" charset="0"/>
                <a:cs typeface="Helvetica Neue Light" charset="0"/>
              </a:rPr>
              <a:t>Optimization: </a:t>
            </a: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Perform UCP-to-UCT translations within 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ucp_rkey_unpack </a:t>
            </a: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function</a:t>
            </a:r>
          </a:p>
          <a:p>
            <a:pPr lvl="1"/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Called at connection establishment</a:t>
            </a:r>
          </a:p>
          <a:p>
            <a:pPr lvl="1"/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Out of critical path for communication</a:t>
            </a:r>
          </a:p>
          <a:p>
            <a:pPr lvl="1"/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Necessary information stored within the UCP remote key data structure</a:t>
            </a:r>
          </a:p>
          <a:p>
            <a:pPr lvl="1"/>
            <a:r>
              <a:rPr lang="en-US" i="1" dirty="0" smtClean="0">
                <a:latin typeface="Helvetica Neue Light" charset="0"/>
                <a:ea typeface="Helvetica Neue Light" charset="0"/>
                <a:cs typeface="Helvetica Neue Light" charset="0"/>
              </a:rPr>
              <a:t>More details in the paper </a:t>
            </a:r>
            <a:r>
              <a:rPr lang="en-US" i="1" dirty="0" smtClean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</a:t>
            </a:r>
            <a:endParaRPr lang="en-US" i="1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lvl="3"/>
            <a:endParaRPr lang="en-US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lvl="2"/>
            <a:endParaRPr lang="en-US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BD-3A7A-B349-8715-263F49D73D24}" type="datetime1">
              <a:rPr lang="en-US" smtClean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CCGRID’17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1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Optimizing RDMA functions in UCP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763000" y="1825625"/>
            <a:ext cx="3429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1" dirty="0" smtClean="0"/>
              <a:t>27 of 35 instructions of </a:t>
            </a:r>
            <a:r>
              <a:rPr lang="en-US" sz="2400" i="1" dirty="0" smtClean="0">
                <a:latin typeface="Courier New" charset="0"/>
                <a:ea typeface="Courier New" charset="0"/>
                <a:cs typeface="Courier New" charset="0"/>
              </a:rPr>
              <a:t>RESOLVE_RKEY_RMA </a:t>
            </a:r>
            <a:r>
              <a:rPr lang="en-US" sz="2400" i="1" dirty="0" smtClean="0">
                <a:latin typeface="Helvetica Neue Light" charset="0"/>
                <a:ea typeface="Helvetica Neue Light" charset="0"/>
                <a:cs typeface="Helvetica Neue Light" charset="0"/>
              </a:rPr>
              <a:t>function eliminated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Small impact on latency (&lt;1%)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BD-3A7A-B349-8715-263F49D73D24}" type="datetime1">
              <a:rPr lang="en-US" smtClean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CCGRID’17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20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5" y="1644563"/>
            <a:ext cx="8449235" cy="4622094"/>
          </a:xfrm>
        </p:spPr>
      </p:pic>
      <p:sp>
        <p:nvSpPr>
          <p:cNvPr id="10" name="TextBox 9"/>
          <p:cNvSpPr txBox="1"/>
          <p:nvPr/>
        </p:nvSpPr>
        <p:spPr>
          <a:xfrm>
            <a:off x="7543656" y="1276551"/>
            <a:ext cx="167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Lower is better!</a:t>
            </a:r>
            <a:endParaRPr lang="en-US" dirty="0">
              <a:solidFill>
                <a:schemeClr val="accent2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47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Outline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UCX design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UCX as middleware over InfiniBand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Overheads and optimizations in UCP RDMA functions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latin typeface="Helvetica Neue Light" charset="0"/>
                <a:ea typeface="Helvetica Neue Light" charset="0"/>
                <a:cs typeface="Helvetica Neue Light" charset="0"/>
              </a:rPr>
              <a:t> Overheads and optimizations </a:t>
            </a: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in UCP progress functions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Evaluation 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of optimizations in UCX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Discussion and outlook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BD-3A7A-B349-8715-263F49D73D24}" type="datetime1">
              <a:rPr lang="en-US" smtClean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CCGRID’17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2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Progress/Flush operations in UCP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3121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BD-3A7A-B349-8715-263F49D73D24}" type="datetime1">
              <a:rPr lang="en-US" smtClean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CCGRID’17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8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Analyzing UCP overheads: </a:t>
            </a:r>
            <a:br>
              <a:rPr lang="en-US" sz="4000" dirty="0" smtClean="0"/>
            </a:br>
            <a:r>
              <a:rPr lang="en-US" sz="4000" dirty="0" smtClean="0">
                <a:latin typeface="Courier New" charset="0"/>
                <a:ea typeface="Courier New" charset="0"/>
                <a:cs typeface="Courier New" charset="0"/>
              </a:rPr>
              <a:t>ucp_ep_flush</a:t>
            </a:r>
            <a:r>
              <a:rPr lang="en-US" sz="4000" dirty="0" smtClean="0"/>
              <a:t> over InfiniBand RC/xRC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BD-3A7A-B349-8715-263F49D73D24}" type="datetime1">
              <a:rPr lang="en-US" smtClean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CCGRID’17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925" y="2080681"/>
            <a:ext cx="4348228" cy="4461415"/>
          </a:xfrm>
        </p:spPr>
      </p:pic>
      <p:sp>
        <p:nvSpPr>
          <p:cNvPr id="20" name="TextBox 19"/>
          <p:cNvSpPr txBox="1"/>
          <p:nvPr/>
        </p:nvSpPr>
        <p:spPr>
          <a:xfrm>
            <a:off x="2053105" y="1707099"/>
            <a:ext cx="256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Flush after 8B Put - RC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23338" y="1716636"/>
            <a:ext cx="275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Flush after 8B Put - xRC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084556" y="2076431"/>
            <a:ext cx="4415803" cy="4360184"/>
            <a:chOff x="196422" y="2006497"/>
            <a:chExt cx="3842178" cy="387494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422" y="2006497"/>
              <a:ext cx="3842178" cy="3874947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2364828" y="2225473"/>
              <a:ext cx="94592" cy="1503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3101789" y="2994212"/>
            <a:ext cx="1994308" cy="806823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163671" y="2994212"/>
            <a:ext cx="1371254" cy="818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2"/>
                </a:solidFill>
              </a:rPr>
              <a:t>UD interface is progressed - not in UCT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552157" y="3204751"/>
            <a:ext cx="1900690" cy="865225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0614040" y="3204751"/>
            <a:ext cx="1371254" cy="878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2"/>
                </a:solidFill>
              </a:rPr>
              <a:t>xUD interface is progressed </a:t>
            </a:r>
            <a:r>
              <a:rPr lang="mr-IN" sz="1600" dirty="0" smtClean="0">
                <a:solidFill>
                  <a:schemeClr val="tx2"/>
                </a:solidFill>
              </a:rPr>
              <a:t>–</a:t>
            </a:r>
            <a:r>
              <a:rPr lang="en-US" sz="1600" dirty="0" smtClean="0">
                <a:solidFill>
                  <a:schemeClr val="tx2"/>
                </a:solidFill>
              </a:rPr>
              <a:t> not in UCT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41376" y="4631746"/>
            <a:ext cx="497542" cy="316772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338918" y="4385157"/>
            <a:ext cx="1371254" cy="818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2"/>
                </a:solidFill>
              </a:rPr>
              <a:t>RX queue is polled </a:t>
            </a:r>
            <a:r>
              <a:rPr lang="mr-IN" sz="1600" dirty="0" smtClean="0">
                <a:solidFill>
                  <a:schemeClr val="tx2"/>
                </a:solidFill>
              </a:rPr>
              <a:t>–</a:t>
            </a:r>
            <a:r>
              <a:rPr lang="en-US" sz="1600" dirty="0" smtClean="0">
                <a:solidFill>
                  <a:schemeClr val="tx2"/>
                </a:solidFill>
              </a:rPr>
              <a:t> not in Verbs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179859" y="4468951"/>
            <a:ext cx="587361" cy="318202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767220" y="4222362"/>
            <a:ext cx="1371254" cy="822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2"/>
                </a:solidFill>
              </a:rPr>
              <a:t>RX queue is polled </a:t>
            </a:r>
            <a:r>
              <a:rPr lang="mr-IN" sz="1600" dirty="0" smtClean="0">
                <a:solidFill>
                  <a:schemeClr val="tx2"/>
                </a:solidFill>
              </a:rPr>
              <a:t>–</a:t>
            </a:r>
            <a:r>
              <a:rPr lang="en-US" sz="1600" dirty="0" smtClean="0">
                <a:solidFill>
                  <a:schemeClr val="tx2"/>
                </a:solidFill>
              </a:rPr>
              <a:t> not in Verbs</a:t>
            </a:r>
          </a:p>
        </p:txBody>
      </p:sp>
      <p:sp>
        <p:nvSpPr>
          <p:cNvPr id="3" name="Right Brace 2"/>
          <p:cNvSpPr/>
          <p:nvPr/>
        </p:nvSpPr>
        <p:spPr>
          <a:xfrm>
            <a:off x="2348753" y="2932670"/>
            <a:ext cx="81409" cy="19523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ight Brace 22"/>
          <p:cNvSpPr/>
          <p:nvPr/>
        </p:nvSpPr>
        <p:spPr>
          <a:xfrm>
            <a:off x="2994697" y="2996150"/>
            <a:ext cx="107092" cy="18888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ight Brace 32"/>
          <p:cNvSpPr/>
          <p:nvPr/>
        </p:nvSpPr>
        <p:spPr>
          <a:xfrm>
            <a:off x="3714542" y="3801034"/>
            <a:ext cx="126834" cy="10840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Brace 33"/>
          <p:cNvSpPr/>
          <p:nvPr/>
        </p:nvSpPr>
        <p:spPr>
          <a:xfrm>
            <a:off x="3685412" y="3066162"/>
            <a:ext cx="850558" cy="6710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ight Brace 34"/>
          <p:cNvSpPr/>
          <p:nvPr/>
        </p:nvSpPr>
        <p:spPr>
          <a:xfrm>
            <a:off x="7709025" y="3106601"/>
            <a:ext cx="100971" cy="15889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/>
          <p:cNvSpPr/>
          <p:nvPr/>
        </p:nvSpPr>
        <p:spPr>
          <a:xfrm>
            <a:off x="8397357" y="3229035"/>
            <a:ext cx="154799" cy="14665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ight Brace 36"/>
          <p:cNvSpPr/>
          <p:nvPr/>
        </p:nvSpPr>
        <p:spPr>
          <a:xfrm>
            <a:off x="9075868" y="4053887"/>
            <a:ext cx="103991" cy="6416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ight Brace 37"/>
          <p:cNvSpPr/>
          <p:nvPr/>
        </p:nvSpPr>
        <p:spPr>
          <a:xfrm>
            <a:off x="9110508" y="3381184"/>
            <a:ext cx="871692" cy="6416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0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Optimizing the UCP progress engine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InfiniBand interface progress polls both the </a:t>
            </a:r>
            <a:r>
              <a:rPr lang="en-US" dirty="0" smtClean="0"/>
              <a:t>InfiniBand send </a:t>
            </a:r>
            <a:r>
              <a:rPr lang="en-US" dirty="0"/>
              <a:t>(TX) and receive (RX) </a:t>
            </a:r>
            <a:r>
              <a:rPr lang="en-US" dirty="0" smtClean="0"/>
              <a:t>queues </a:t>
            </a:r>
            <a:r>
              <a:rPr lang="en-US" dirty="0"/>
              <a:t>for requests</a:t>
            </a:r>
          </a:p>
          <a:p>
            <a:pPr lvl="1"/>
            <a:r>
              <a:rPr lang="en-US" dirty="0"/>
              <a:t>RDMA operations create requests on the TX queue only</a:t>
            </a:r>
          </a:p>
          <a:p>
            <a:pPr lvl="1"/>
            <a:r>
              <a:rPr lang="en-US" i="1" dirty="0"/>
              <a:t>The RX queue must be polled by the progress engine for active messages</a:t>
            </a:r>
            <a:endParaRPr lang="en-US" b="1" i="1" dirty="0"/>
          </a:p>
          <a:p>
            <a:endParaRPr lang="en-US" i="1" dirty="0" smtClean="0"/>
          </a:p>
          <a:p>
            <a:r>
              <a:rPr lang="en-US" i="1" dirty="0" smtClean="0"/>
              <a:t>Objective: </a:t>
            </a:r>
            <a:r>
              <a:rPr lang="en-US" dirty="0" smtClean="0"/>
              <a:t>Eliminate unnecessary polling</a:t>
            </a:r>
          </a:p>
          <a:p>
            <a:pPr lvl="1"/>
            <a:r>
              <a:rPr lang="en-US" dirty="0" smtClean="0"/>
              <a:t>The TX queue polling can be avoided if no messages are sent over an interface</a:t>
            </a:r>
          </a:p>
          <a:p>
            <a:pPr lvl="2"/>
            <a:r>
              <a:rPr lang="en-US" dirty="0" smtClean="0"/>
              <a:t>Works for any interface</a:t>
            </a:r>
          </a:p>
          <a:p>
            <a:pPr lvl="1"/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i="1" dirty="0" smtClean="0">
                <a:latin typeface="Helvetica Neue Light" charset="0"/>
                <a:ea typeface="Helvetica Neue Light" charset="0"/>
                <a:cs typeface="Helvetica Neue Light" charset="0"/>
              </a:rPr>
              <a:t>Optimization: </a:t>
            </a: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Avoid unnecessary TX polling</a:t>
            </a:r>
          </a:p>
          <a:p>
            <a:pPr lvl="1"/>
            <a:r>
              <a:rPr lang="en-US" i="1" dirty="0" smtClean="0">
                <a:latin typeface="Helvetica Neue Light" charset="0"/>
                <a:ea typeface="Helvetica Neue Light" charset="0"/>
                <a:cs typeface="Helvetica Neue Light" charset="0"/>
              </a:rPr>
              <a:t>Condition: </a:t>
            </a: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If no send requests are pending</a:t>
            </a:r>
          </a:p>
          <a:p>
            <a:pPr lvl="1"/>
            <a:r>
              <a:rPr lang="en-US" i="1" dirty="0" smtClean="0">
                <a:latin typeface="Helvetica Neue Light" charset="0"/>
                <a:ea typeface="Helvetica Neue Light" charset="0"/>
                <a:cs typeface="Helvetica Neue Light" charset="0"/>
              </a:rPr>
              <a:t>More details in the paper </a:t>
            </a:r>
            <a:r>
              <a:rPr lang="en-US" i="1" dirty="0" smtClean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</a:t>
            </a:r>
            <a:endParaRPr lang="en-US" i="1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lvl="3"/>
            <a:endParaRPr lang="en-US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lvl="2"/>
            <a:endParaRPr lang="en-US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BD-3A7A-B349-8715-263F49D73D24}" type="datetime1">
              <a:rPr lang="en-US" smtClean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CCGRID’17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6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Optimizing the UCP progress engine (1)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656" y="1646237"/>
            <a:ext cx="9061450" cy="4530725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426823" y="1825625"/>
            <a:ext cx="3442447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i="1" dirty="0"/>
              <a:t>(x)UD TX polling </a:t>
            </a:r>
            <a:r>
              <a:rPr lang="en-US" i="1" dirty="0" smtClean="0"/>
              <a:t>avoided!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Significant improvement for RC</a:t>
            </a:r>
          </a:p>
          <a:p>
            <a:pPr lvl="1"/>
            <a:r>
              <a:rPr lang="en-US" dirty="0" smtClean="0"/>
              <a:t>12% instruction decrease for 8B-message</a:t>
            </a:r>
          </a:p>
          <a:p>
            <a:endParaRPr lang="en-US" dirty="0" smtClean="0"/>
          </a:p>
          <a:p>
            <a:r>
              <a:rPr lang="en-US" dirty="0" smtClean="0"/>
              <a:t>Small impact on latency for xRC</a:t>
            </a:r>
          </a:p>
          <a:p>
            <a:pPr lvl="1"/>
            <a:r>
              <a:rPr lang="en-US" dirty="0" smtClean="0"/>
              <a:t>Polling is faster with AVerbs</a:t>
            </a:r>
          </a:p>
          <a:p>
            <a:pPr lvl="1"/>
            <a:r>
              <a:rPr lang="en-US" dirty="0" smtClean="0"/>
              <a:t>4.8% instruction decrease for 8B-message</a:t>
            </a: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i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BD-3A7A-B349-8715-263F49D73D24}" type="datetime1">
              <a:rPr lang="en-US" smtClean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CCGRID’17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25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37198" y="1384254"/>
            <a:ext cx="167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Lower is better!</a:t>
            </a:r>
            <a:endParaRPr lang="en-US" dirty="0">
              <a:solidFill>
                <a:schemeClr val="accent2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63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49" y="365125"/>
            <a:ext cx="11847241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Background: Connection establishment/Wireup in UCP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BD-3A7A-B349-8715-263F49D73D24}" type="datetime1">
              <a:rPr lang="en-US" smtClean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CCGRID’17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3412" y="1365704"/>
            <a:ext cx="11467088" cy="2261579"/>
            <a:chOff x="153412" y="1365704"/>
            <a:chExt cx="5757531" cy="2261579"/>
          </a:xfrm>
        </p:grpSpPr>
        <p:grpSp>
          <p:nvGrpSpPr>
            <p:cNvPr id="25" name="Group 24"/>
            <p:cNvGrpSpPr/>
            <p:nvPr/>
          </p:nvGrpSpPr>
          <p:grpSpPr>
            <a:xfrm>
              <a:off x="153412" y="1365704"/>
              <a:ext cx="5757531" cy="2261579"/>
              <a:chOff x="-492592" y="4767465"/>
              <a:chExt cx="12543077" cy="157342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-492592" y="4905415"/>
                <a:ext cx="12543077" cy="1297524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rtlCol="0" anchor="t"/>
              <a:lstStyle/>
              <a:p>
                <a:pPr algn="ctr"/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-492590" y="4767465"/>
                <a:ext cx="1341014" cy="1573423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2"/>
                    </a:solidFill>
                    <a:latin typeface="Helvetica Neue Light" charset="0"/>
                    <a:ea typeface="Helvetica Neue Light" charset="0"/>
                    <a:cs typeface="Helvetica Neue Light" charset="0"/>
                  </a:rPr>
                  <a:t>UCP</a:t>
                </a:r>
                <a:endParaRPr lang="en-US" sz="2800" dirty="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1321998" y="1755395"/>
              <a:ext cx="2585358" cy="51215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algn="ctr"/>
              <a:r>
                <a:rPr lang="en-US" sz="28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ucp_worker</a:t>
              </a:r>
              <a:endParaRPr lang="en-US" sz="2800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32949" y="3294004"/>
            <a:ext cx="11487551" cy="3360927"/>
            <a:chOff x="132949" y="3286321"/>
            <a:chExt cx="5777995" cy="3360927"/>
          </a:xfrm>
        </p:grpSpPr>
        <p:grpSp>
          <p:nvGrpSpPr>
            <p:cNvPr id="20" name="Group 19"/>
            <p:cNvGrpSpPr/>
            <p:nvPr/>
          </p:nvGrpSpPr>
          <p:grpSpPr>
            <a:xfrm>
              <a:off x="132949" y="3286321"/>
              <a:ext cx="5777995" cy="3360927"/>
              <a:chOff x="-537172" y="4767465"/>
              <a:chExt cx="12587659" cy="157342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-492588" y="4905415"/>
                <a:ext cx="12543075" cy="1297524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rtlCol="0" anchor="t"/>
              <a:lstStyle/>
              <a:p>
                <a:pPr algn="ctr"/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-537172" y="4767465"/>
                <a:ext cx="1341014" cy="1573423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2"/>
                    </a:solidFill>
                    <a:latin typeface="Helvetica Neue Light" charset="0"/>
                    <a:ea typeface="Helvetica Neue Light" charset="0"/>
                    <a:cs typeface="Helvetica Neue Light" charset="0"/>
                  </a:rPr>
                  <a:t>UCT</a:t>
                </a:r>
                <a:endParaRPr lang="en-US" sz="2800" dirty="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1321998" y="3720142"/>
              <a:ext cx="2585358" cy="512154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algn="ctr"/>
              <a:r>
                <a:rPr lang="en-US" sz="28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uct_worker</a:t>
              </a:r>
              <a:endParaRPr lang="en-US" sz="2800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4316980" y="2578303"/>
            <a:ext cx="1668339" cy="5795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ucp_ep</a:t>
            </a:r>
            <a:endParaRPr lang="en-US" sz="2400" dirty="0">
              <a:solidFill>
                <a:schemeClr val="tx2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155976" y="2267549"/>
            <a:ext cx="0" cy="287983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067009" y="4251196"/>
            <a:ext cx="1785" cy="389299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2" idx="2"/>
            <a:endCxn id="15" idx="0"/>
          </p:cNvCxnSpPr>
          <p:nvPr/>
        </p:nvCxnSpPr>
        <p:spPr>
          <a:xfrm flipH="1">
            <a:off x="5035248" y="4239979"/>
            <a:ext cx="31762" cy="162612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2" idx="2"/>
            <a:endCxn id="15" idx="0"/>
          </p:cNvCxnSpPr>
          <p:nvPr/>
        </p:nvCxnSpPr>
        <p:spPr>
          <a:xfrm flipH="1">
            <a:off x="5035248" y="4239979"/>
            <a:ext cx="31762" cy="162612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970891" y="5145166"/>
            <a:ext cx="1397695" cy="58139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IB/UD</a:t>
            </a:r>
            <a:endParaRPr lang="en-US" sz="2800" dirty="0">
              <a:solidFill>
                <a:schemeClr val="bg1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970891" y="5756418"/>
            <a:ext cx="1414683" cy="58139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IB/RC</a:t>
            </a:r>
            <a:endParaRPr lang="en-US" sz="2800" dirty="0">
              <a:solidFill>
                <a:schemeClr val="bg1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cxnSp>
        <p:nvCxnSpPr>
          <p:cNvPr id="43" name="Curved Connector 42"/>
          <p:cNvCxnSpPr>
            <a:stCxn id="16" idx="2"/>
          </p:cNvCxnSpPr>
          <p:nvPr/>
        </p:nvCxnSpPr>
        <p:spPr>
          <a:xfrm rot="10800000" flipV="1">
            <a:off x="3856448" y="5570098"/>
            <a:ext cx="205891" cy="1504469"/>
          </a:xfrm>
          <a:prstGeom prst="curvedConnector2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684363" y="2578303"/>
            <a:ext cx="1668339" cy="579527"/>
          </a:xfrm>
          <a:prstGeom prst="ellips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ucp_ep_stub</a:t>
            </a:r>
            <a:endParaRPr lang="en-US" sz="2400" dirty="0">
              <a:solidFill>
                <a:schemeClr val="tx2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cxnSp>
        <p:nvCxnSpPr>
          <p:cNvPr id="47" name="Straight Connector 46"/>
          <p:cNvCxnSpPr>
            <a:stCxn id="11" idx="6"/>
            <a:endCxn id="46" idx="2"/>
          </p:cNvCxnSpPr>
          <p:nvPr/>
        </p:nvCxnSpPr>
        <p:spPr>
          <a:xfrm>
            <a:off x="5985319" y="2868067"/>
            <a:ext cx="699044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6" idx="7"/>
            <a:endCxn id="46" idx="4"/>
          </p:cNvCxnSpPr>
          <p:nvPr/>
        </p:nvCxnSpPr>
        <p:spPr>
          <a:xfrm flipV="1">
            <a:off x="5708234" y="3157830"/>
            <a:ext cx="1810299" cy="222893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327239" y="3138382"/>
            <a:ext cx="40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✉️</a:t>
            </a:r>
            <a:endParaRPr lang="en-US" dirty="0"/>
          </a:p>
        </p:txBody>
      </p:sp>
      <p:cxnSp>
        <p:nvCxnSpPr>
          <p:cNvPr id="63" name="Curved Connector 62"/>
          <p:cNvCxnSpPr/>
          <p:nvPr/>
        </p:nvCxnSpPr>
        <p:spPr>
          <a:xfrm rot="5400000">
            <a:off x="3557392" y="6604145"/>
            <a:ext cx="1013406" cy="50990"/>
          </a:xfrm>
          <a:prstGeom prst="curvedConnector3">
            <a:avLst>
              <a:gd name="adj1" fmla="val 2510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091373" y="5866099"/>
            <a:ext cx="1887749" cy="48465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uct_ep_ib_rc</a:t>
            </a:r>
            <a:endParaRPr lang="en-US" sz="1600" dirty="0">
              <a:solidFill>
                <a:schemeClr val="tx2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graphicFrame>
        <p:nvGraphicFramePr>
          <p:cNvPr id="64" name="Content Placeholder 6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47758458"/>
              </p:ext>
            </p:extLst>
          </p:nvPr>
        </p:nvGraphicFramePr>
        <p:xfrm>
          <a:off x="9666776" y="1709111"/>
          <a:ext cx="1858596" cy="151794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29298"/>
                <a:gridCol w="929298"/>
              </a:tblGrid>
              <a:tr h="342686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RMA</a:t>
                      </a:r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  <a:tr h="342686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AMO</a:t>
                      </a:r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  <a:tr h="342686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AM</a:t>
                      </a:r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  <a:tr h="420662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Wireup</a:t>
                      </a:r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Oval 15"/>
          <p:cNvSpPr/>
          <p:nvPr/>
        </p:nvSpPr>
        <p:spPr>
          <a:xfrm>
            <a:off x="4062338" y="5310824"/>
            <a:ext cx="1928287" cy="51854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u</a:t>
            </a:r>
            <a:r>
              <a:rPr lang="en-US" sz="1600" dirty="0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ct_ep_ib_ud</a:t>
            </a:r>
            <a:endParaRPr lang="en-US" sz="1600" dirty="0">
              <a:solidFill>
                <a:schemeClr val="tx2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cxnSp>
        <p:nvCxnSpPr>
          <p:cNvPr id="100" name="Elbow Connector 99"/>
          <p:cNvCxnSpPr>
            <a:endCxn id="34" idx="3"/>
          </p:cNvCxnSpPr>
          <p:nvPr/>
        </p:nvCxnSpPr>
        <p:spPr>
          <a:xfrm rot="16200000" flipH="1">
            <a:off x="9109409" y="3770949"/>
            <a:ext cx="4149463" cy="402868"/>
          </a:xfrm>
          <a:prstGeom prst="bentConnector4">
            <a:avLst>
              <a:gd name="adj1" fmla="val 104"/>
              <a:gd name="adj2" fmla="val 252310"/>
            </a:avLst>
          </a:prstGeom>
          <a:ln w="381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endCxn id="34" idx="3"/>
          </p:cNvCxnSpPr>
          <p:nvPr/>
        </p:nvCxnSpPr>
        <p:spPr>
          <a:xfrm rot="16200000" flipH="1">
            <a:off x="9638286" y="4299827"/>
            <a:ext cx="3384008" cy="110567"/>
          </a:xfrm>
          <a:prstGeom prst="bentConnector4">
            <a:avLst>
              <a:gd name="adj1" fmla="val -278"/>
              <a:gd name="adj2" fmla="val 553404"/>
            </a:avLst>
          </a:prstGeom>
          <a:ln w="38100">
            <a:solidFill>
              <a:schemeClr val="accent4"/>
            </a:solidFill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endCxn id="33" idx="3"/>
          </p:cNvCxnSpPr>
          <p:nvPr/>
        </p:nvCxnSpPr>
        <p:spPr>
          <a:xfrm rot="16200000" flipH="1">
            <a:off x="10058488" y="4125764"/>
            <a:ext cx="2352841" cy="267355"/>
          </a:xfrm>
          <a:prstGeom prst="bentConnector4">
            <a:avLst>
              <a:gd name="adj1" fmla="val -496"/>
              <a:gd name="adj2" fmla="val 227506"/>
            </a:avLst>
          </a:prstGeom>
          <a:ln w="381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 rot="16200000" flipH="1">
            <a:off x="9790686" y="4452227"/>
            <a:ext cx="3384008" cy="110567"/>
          </a:xfrm>
          <a:prstGeom prst="bentConnector4">
            <a:avLst>
              <a:gd name="adj1" fmla="val -278"/>
              <a:gd name="adj2" fmla="val 437332"/>
            </a:avLst>
          </a:prstGeom>
          <a:ln w="38100">
            <a:solidFill>
              <a:schemeClr val="accent4"/>
            </a:solidFill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52123" y="4082151"/>
            <a:ext cx="222714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Domains/Interfaces</a:t>
            </a:r>
            <a:endParaRPr lang="en-US" dirty="0">
              <a:solidFill>
                <a:schemeClr val="bg1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56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0" presetClass="path" presetSubtype="0" repeatCount="2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32 -0.01805 C 0.22097 0.1088 -0.04973 0.32755 -0.05117 0.40579 C -0.05273 0.48403 -0.01028 0.54329 -0.01028 0.54375 L -0.01028 0.54329 C -0.01028 0.54329 -0.01132 0.54352 -0.01132 0.54375 " pathEditMode="fixed" rAng="0" ptsTypes="AAAAA">
                                      <p:cBhvr>
                                        <p:cTn id="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31" y="2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3" grpId="0" animBg="1"/>
      <p:bldP spid="33" grpId="1" animBg="1"/>
      <p:bldP spid="34" grpId="0" animBg="1"/>
      <p:bldP spid="34" grpId="1" animBg="1"/>
      <p:bldP spid="34" grpId="2" animBg="1"/>
      <p:bldP spid="46" grpId="0" animBg="1"/>
      <p:bldP spid="46" grpId="1" animBg="1"/>
      <p:bldP spid="57" grpId="0"/>
      <p:bldP spid="57" grpId="1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Optimizing the UCP progress engine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3336"/>
            <a:ext cx="10515600" cy="467362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Progress on the worker progresses both the (x)RC and the (x)UD interface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lvl="1"/>
            <a:r>
              <a:rPr lang="en-US" dirty="0"/>
              <a:t>RDMA operations take place over (x)RC!</a:t>
            </a:r>
          </a:p>
          <a:p>
            <a:pPr lvl="1"/>
            <a:r>
              <a:rPr lang="en-US" i="1" dirty="0"/>
              <a:t>The UD interface remains open for wireup</a:t>
            </a:r>
          </a:p>
          <a:p>
            <a:pPr lvl="3"/>
            <a:r>
              <a:rPr lang="en-US" sz="2100" dirty="0" smtClean="0"/>
              <a:t>Always used  for wireup over InfiniBand</a:t>
            </a:r>
            <a:endParaRPr lang="en-US" sz="2100" dirty="0"/>
          </a:p>
          <a:p>
            <a:endParaRPr lang="en-US" i="1" dirty="0" smtClean="0"/>
          </a:p>
          <a:p>
            <a:r>
              <a:rPr lang="en-US" i="1" dirty="0" smtClean="0"/>
              <a:t>Objective: </a:t>
            </a:r>
            <a:r>
              <a:rPr lang="en-US" dirty="0" smtClean="0"/>
              <a:t>Eliminate unnecessary interface progress</a:t>
            </a:r>
          </a:p>
          <a:p>
            <a:pPr lvl="1"/>
            <a:r>
              <a:rPr lang="en-US" dirty="0" smtClean="0"/>
              <a:t>Upon UCP endpoint creation, a stub endpoint initiates endpoint connection</a:t>
            </a:r>
          </a:p>
          <a:p>
            <a:pPr lvl="1"/>
            <a:r>
              <a:rPr lang="en-US" dirty="0" smtClean="0"/>
              <a:t>All created endpoints are connected after a few calls to the progress engine</a:t>
            </a:r>
          </a:p>
          <a:p>
            <a:pPr lvl="2"/>
            <a:r>
              <a:rPr lang="en-US" sz="2100" dirty="0" smtClean="0"/>
              <a:t>Scalability bug in UCX!</a:t>
            </a:r>
          </a:p>
          <a:p>
            <a:pPr lvl="1"/>
            <a:r>
              <a:rPr lang="en-US" dirty="0" smtClean="0"/>
              <a:t>If all UCP endpoints are connected, the (x)UD interface is no longer useful</a:t>
            </a:r>
          </a:p>
          <a:p>
            <a:pPr lvl="1"/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i="1" dirty="0" smtClean="0">
                <a:latin typeface="Helvetica Neue Light" charset="0"/>
                <a:ea typeface="Helvetica Neue Light" charset="0"/>
                <a:cs typeface="Helvetica Neue Light" charset="0"/>
              </a:rPr>
              <a:t>Optimization: </a:t>
            </a: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Eliminate (x)UD progress</a:t>
            </a:r>
          </a:p>
          <a:p>
            <a:pPr lvl="1"/>
            <a:r>
              <a:rPr lang="en-US" i="1" dirty="0" smtClean="0">
                <a:latin typeface="Helvetica Neue Light" charset="0"/>
                <a:ea typeface="Helvetica Neue Light" charset="0"/>
                <a:cs typeface="Helvetica Neue Light" charset="0"/>
              </a:rPr>
              <a:t>Condition: </a:t>
            </a:r>
            <a:r>
              <a:rPr lang="en-US" dirty="0">
                <a:latin typeface="Helvetica Neue Light" charset="0"/>
                <a:ea typeface="Helvetica Neue Light" charset="0"/>
                <a:cs typeface="Helvetica Neue Light" charset="0"/>
              </a:rPr>
              <a:t>I</a:t>
            </a: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f no endpoints are connected for the interface</a:t>
            </a:r>
          </a:p>
          <a:p>
            <a:pPr lvl="1"/>
            <a:r>
              <a:rPr lang="en-US" i="1" dirty="0" smtClean="0">
                <a:latin typeface="Helvetica Neue Light" charset="0"/>
                <a:ea typeface="Helvetica Neue Light" charset="0"/>
                <a:cs typeface="Helvetica Neue Light" charset="0"/>
              </a:rPr>
              <a:t>More details in the paper </a:t>
            </a:r>
            <a:r>
              <a:rPr lang="en-US" i="1" dirty="0" smtClean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</a:t>
            </a:r>
            <a:endParaRPr lang="en-US" i="1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lvl="3"/>
            <a:endParaRPr lang="en-US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lvl="2"/>
            <a:endParaRPr lang="en-US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BD-3A7A-B349-8715-263F49D73D24}" type="datetime1">
              <a:rPr lang="en-US" smtClean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CCGRID’17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3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Optimizing the UCP progress engine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656" y="1646237"/>
            <a:ext cx="9061450" cy="4530725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426823" y="1825625"/>
            <a:ext cx="3442447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i="1" dirty="0"/>
              <a:t>(x)UD </a:t>
            </a:r>
            <a:r>
              <a:rPr lang="en-US" i="1" dirty="0" smtClean="0"/>
              <a:t>progress avoided!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Significant decrease in latency for RC</a:t>
            </a:r>
          </a:p>
          <a:p>
            <a:pPr lvl="1"/>
            <a:r>
              <a:rPr lang="en-US" dirty="0" smtClean="0"/>
              <a:t>29.8% instruction decrease for 8B-message</a:t>
            </a:r>
          </a:p>
          <a:p>
            <a:endParaRPr lang="en-US" dirty="0" smtClean="0"/>
          </a:p>
          <a:p>
            <a:r>
              <a:rPr lang="en-US" dirty="0" smtClean="0"/>
              <a:t>Small decrease in latency for xRC</a:t>
            </a:r>
          </a:p>
          <a:p>
            <a:pPr lvl="1"/>
            <a:r>
              <a:rPr lang="en-US" dirty="0" smtClean="0"/>
              <a:t>Polling is faster with AVerbs</a:t>
            </a:r>
          </a:p>
          <a:p>
            <a:pPr lvl="1"/>
            <a:r>
              <a:rPr lang="en-US" dirty="0" smtClean="0"/>
              <a:t>26.6% instruction decrease for 8B-message</a:t>
            </a: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i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BD-3A7A-B349-8715-263F49D73D24}" type="datetime1">
              <a:rPr lang="en-US" smtClean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CCGRID’17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28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37198" y="1384254"/>
            <a:ext cx="167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Lower is better!</a:t>
            </a:r>
            <a:endParaRPr lang="en-US" dirty="0">
              <a:solidFill>
                <a:schemeClr val="accent2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Outline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latin typeface="Helvetica Neue Light" charset="0"/>
                <a:ea typeface="Helvetica Neue Light" charset="0"/>
                <a:cs typeface="Helvetica Neue Light" charset="0"/>
              </a:rPr>
              <a:t> UCX design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latin typeface="Helvetica Neue Light" charset="0"/>
                <a:ea typeface="Helvetica Neue Light" charset="0"/>
                <a:cs typeface="Helvetica Neue Light" charset="0"/>
              </a:rPr>
              <a:t> UCX as middleware over InfiniBand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latin typeface="Helvetica Neue Light" charset="0"/>
                <a:ea typeface="Helvetica Neue Light" charset="0"/>
                <a:cs typeface="Helvetica Neue Light" charset="0"/>
              </a:rPr>
              <a:t> Overheads and optimizations </a:t>
            </a: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in UCP RDMA </a:t>
            </a:r>
            <a:r>
              <a:rPr lang="en-US" sz="4000" dirty="0">
                <a:latin typeface="Helvetica Neue Light" charset="0"/>
                <a:ea typeface="Helvetica Neue Light" charset="0"/>
                <a:cs typeface="Helvetica Neue Light" charset="0"/>
              </a:rPr>
              <a:t>functions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latin typeface="Helvetica Neue Light" charset="0"/>
                <a:ea typeface="Helvetica Neue Light" charset="0"/>
                <a:cs typeface="Helvetica Neue Light" charset="0"/>
              </a:rPr>
              <a:t> Overheads and optimizations </a:t>
            </a: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in UCP progress </a:t>
            </a:r>
            <a:r>
              <a:rPr lang="en-US" sz="4000" dirty="0">
                <a:latin typeface="Helvetica Neue Light" charset="0"/>
                <a:ea typeface="Helvetica Neue Light" charset="0"/>
                <a:cs typeface="Helvetica Neue Light" charset="0"/>
              </a:rPr>
              <a:t>functions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latin typeface="Helvetica Neue Light" charset="0"/>
                <a:ea typeface="Helvetica Neue Light" charset="0"/>
                <a:cs typeface="Helvetica Neue Light" charset="0"/>
              </a:rPr>
              <a:t> Evaluation of optimizations in UCX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latin typeface="Helvetica Neue Light" charset="0"/>
                <a:ea typeface="Helvetica Neue Light" charset="0"/>
                <a:cs typeface="Helvetica Neue Light" charset="0"/>
              </a:rPr>
              <a:t> Discussion and outlook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BD-3A7A-B349-8715-263F49D73D24}" type="datetime1">
              <a:rPr lang="en-US" smtClean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CCGRID’17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8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Outline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UCX design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UCX as middleware over InfiniBand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Overheads and optimizations in UCP RDMA functions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Overheads and optimizations 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in UCP progress functions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 Evaluation of optimizations in UCX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Discussion and outlook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BD-3A7A-B349-8715-263F49D73D24}" type="datetime1">
              <a:rPr lang="en-US" smtClean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CCGRID’17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4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Evaluating optimizations on UCP RDMA Write/Read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Bandwidth/Message rate measurement (RC and xRC):</a:t>
            </a:r>
          </a:p>
          <a:p>
            <a:pPr lvl="1"/>
            <a:r>
              <a:rPr lang="en-US" dirty="0" smtClean="0"/>
              <a:t>Issue 256 non-blocking RDMA operations (Write/Put or Read/Get)</a:t>
            </a:r>
          </a:p>
          <a:p>
            <a:pPr lvl="2"/>
            <a:r>
              <a:rPr lang="en-US" dirty="0" smtClean="0"/>
              <a:t>TX queue length of 256</a:t>
            </a:r>
          </a:p>
          <a:p>
            <a:pPr lvl="1"/>
            <a:r>
              <a:rPr lang="en-US" dirty="0" smtClean="0"/>
              <a:t>Flush the endpoint</a:t>
            </a:r>
          </a:p>
          <a:p>
            <a:pPr lvl="1"/>
            <a:endParaRPr lang="en-US" dirty="0"/>
          </a:p>
          <a:p>
            <a:r>
              <a:rPr lang="en-US" dirty="0" smtClean="0"/>
              <a:t>Evaluation: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UCP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UCP with Optimized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RESOLVE_RKEY_RMA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+ </a:t>
            </a: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Optimized TX polling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UCP with Optimized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RESOLVE_RKEY_RMA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+ </a:t>
            </a: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Optimized UD progress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BD-3A7A-B349-8715-263F49D73D24}" type="datetime1">
              <a:rPr lang="en-US" smtClean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CCGRID’17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64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Evaluation with UCP RDMA Write over RC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BD-3A7A-B349-8715-263F49D73D24}" type="datetime1">
              <a:rPr lang="en-US" smtClean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CCGRID’17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31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98" y="1937824"/>
            <a:ext cx="7781002" cy="412694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462682" y="1825625"/>
            <a:ext cx="358588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Put</a:t>
            </a:r>
            <a:r>
              <a:rPr lang="en-US" dirty="0" smtClean="0"/>
              <a:t> optimization is good for medium-sided messages</a:t>
            </a:r>
          </a:p>
          <a:p>
            <a:pPr lvl="1"/>
            <a:r>
              <a:rPr lang="en-US" dirty="0" smtClean="0"/>
              <a:t>More instructions spent on </a:t>
            </a:r>
            <a:r>
              <a:rPr lang="en-US" i="1" dirty="0" smtClean="0"/>
              <a:t>Put</a:t>
            </a:r>
            <a:r>
              <a:rPr lang="en-US" dirty="0" smtClean="0"/>
              <a:t> than on </a:t>
            </a:r>
            <a:r>
              <a:rPr lang="en-US" i="1" dirty="0" smtClean="0"/>
              <a:t>Flush</a:t>
            </a:r>
          </a:p>
          <a:p>
            <a:pPr lvl="1"/>
            <a:r>
              <a:rPr lang="en-US" dirty="0" smtClean="0"/>
              <a:t>On </a:t>
            </a:r>
            <a:r>
              <a:rPr lang="en-US" i="1" dirty="0" smtClean="0"/>
              <a:t>bcopy,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RESOLVE_RKEY_RMA</a:t>
            </a:r>
            <a:r>
              <a:rPr lang="en-US" i="1" dirty="0" smtClean="0"/>
              <a:t> </a:t>
            </a:r>
            <a:r>
              <a:rPr lang="en-US" dirty="0" smtClean="0"/>
              <a:t>called twice</a:t>
            </a:r>
          </a:p>
          <a:p>
            <a:r>
              <a:rPr lang="en-US" dirty="0" smtClean="0"/>
              <a:t>Avoiding UD progress impacts the message rate for </a:t>
            </a:r>
            <a:r>
              <a:rPr lang="en-US" i="1" dirty="0" smtClean="0"/>
              <a:t>short </a:t>
            </a:r>
            <a:r>
              <a:rPr lang="en-US" dirty="0" smtClean="0"/>
              <a:t>messages</a:t>
            </a:r>
            <a:endParaRPr lang="en-US" i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129552" y="1590535"/>
            <a:ext cx="1326777" cy="78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Peak BW at 8KB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46593" y="1298949"/>
            <a:ext cx="1326777" cy="78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Peak Message Rate at 8B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37198" y="1384254"/>
            <a:ext cx="167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Higher is better!</a:t>
            </a:r>
            <a:endParaRPr lang="en-US" dirty="0">
              <a:solidFill>
                <a:schemeClr val="accent2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4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Evaluation with UCP RDMA Write over </a:t>
            </a:r>
            <a:r>
              <a:rPr lang="en-US" sz="4000" dirty="0" smtClean="0"/>
              <a:t>xRC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2928" y="1825625"/>
            <a:ext cx="3397707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Small impact of </a:t>
            </a:r>
            <a:r>
              <a:rPr lang="en-US" i="1" dirty="0" smtClean="0"/>
              <a:t>Put</a:t>
            </a:r>
            <a:r>
              <a:rPr lang="en-US" dirty="0" smtClean="0"/>
              <a:t> optimization</a:t>
            </a:r>
          </a:p>
          <a:p>
            <a:pPr lvl="1"/>
            <a:r>
              <a:rPr lang="en-US" dirty="0" smtClean="0"/>
              <a:t>More instructions spent on </a:t>
            </a:r>
            <a:r>
              <a:rPr lang="en-US" i="1" dirty="0" smtClean="0"/>
              <a:t>Flush </a:t>
            </a:r>
            <a:r>
              <a:rPr lang="en-US" dirty="0" smtClean="0"/>
              <a:t>than on </a:t>
            </a:r>
            <a:r>
              <a:rPr lang="en-US" i="1" dirty="0" smtClean="0"/>
              <a:t>Put</a:t>
            </a:r>
          </a:p>
          <a:p>
            <a:r>
              <a:rPr lang="en-US" dirty="0" smtClean="0"/>
              <a:t>Small impact of avoiding TX polling</a:t>
            </a:r>
          </a:p>
          <a:p>
            <a:pPr lvl="1"/>
            <a:r>
              <a:rPr lang="en-US" dirty="0" smtClean="0"/>
              <a:t>For short messages</a:t>
            </a:r>
          </a:p>
          <a:p>
            <a:pPr lvl="1"/>
            <a:r>
              <a:rPr lang="en-US" dirty="0" smtClean="0"/>
              <a:t>Fewer instructions over xRC</a:t>
            </a:r>
          </a:p>
          <a:p>
            <a:r>
              <a:rPr lang="en-US" dirty="0" smtClean="0"/>
              <a:t>High impact of avoiding UD progress</a:t>
            </a:r>
          </a:p>
          <a:p>
            <a:pPr lvl="1"/>
            <a:r>
              <a:rPr lang="en-US" dirty="0" smtClean="0"/>
              <a:t>Progress is called more often on </a:t>
            </a:r>
            <a:r>
              <a:rPr lang="en-US" i="1" dirty="0" smtClean="0"/>
              <a:t>Flush </a:t>
            </a:r>
            <a:r>
              <a:rPr lang="en-US" dirty="0" smtClean="0"/>
              <a:t>over xRC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BD-3A7A-B349-8715-263F49D73D24}" type="datetime1">
              <a:rPr lang="en-US" smtClean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CCGRID’17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32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3" y="1755401"/>
            <a:ext cx="8336486" cy="44215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39905" y="1755401"/>
            <a:ext cx="1757083" cy="61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Peak BW at 8KB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17458" y="1325959"/>
            <a:ext cx="1757083" cy="61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Peak Message Rate at 16B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59796" y="1196080"/>
            <a:ext cx="167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Higher is better!</a:t>
            </a:r>
            <a:endParaRPr lang="en-US" dirty="0">
              <a:solidFill>
                <a:schemeClr val="accent2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71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Evaluation with UCP RDMA </a:t>
            </a:r>
            <a:r>
              <a:rPr lang="en-US" sz="4000" dirty="0" smtClean="0"/>
              <a:t>Read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optimizations have smaller impact on UCP RDMA Read</a:t>
            </a:r>
          </a:p>
          <a:p>
            <a:pPr lvl="1"/>
            <a:r>
              <a:rPr lang="en-US" dirty="0"/>
              <a:t>More time spent over the network</a:t>
            </a:r>
          </a:p>
          <a:p>
            <a:pPr lvl="1"/>
            <a:r>
              <a:rPr lang="en-US" dirty="0" smtClean="0"/>
              <a:t>Memory copies/cache effects more important than instruction count</a:t>
            </a:r>
          </a:p>
          <a:p>
            <a:pPr lvl="1"/>
            <a:endParaRPr lang="en-US" dirty="0"/>
          </a:p>
          <a:p>
            <a:r>
              <a:rPr lang="en-US" dirty="0" smtClean="0"/>
              <a:t>Avoiding progress on the (x)UD interface has a small impact on performance (up to 3.5% for xRC)</a:t>
            </a:r>
          </a:p>
          <a:p>
            <a:pPr lvl="1"/>
            <a:r>
              <a:rPr lang="en-US" dirty="0" smtClean="0"/>
              <a:t>More instructions spent on </a:t>
            </a:r>
            <a:r>
              <a:rPr lang="en-US" i="1" dirty="0" smtClean="0"/>
              <a:t>Flush </a:t>
            </a:r>
            <a:r>
              <a:rPr lang="en-US" dirty="0" smtClean="0"/>
              <a:t>than on </a:t>
            </a:r>
            <a:r>
              <a:rPr lang="en-US" i="1" dirty="0" smtClean="0"/>
              <a:t>Get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BD-3A7A-B349-8715-263F49D73D24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CCGRID’17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2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Discussion and 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can close the performance gap between UCP and UCT without sacrificing the benefits of the high-level abstractions of UCP</a:t>
            </a:r>
          </a:p>
          <a:p>
            <a:pPr lvl="1"/>
            <a:r>
              <a:rPr lang="en-US" dirty="0" smtClean="0"/>
              <a:t>We helped reducing some overhead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Optimizations for RDMA functions</a:t>
            </a:r>
          </a:p>
          <a:p>
            <a:pPr lvl="1"/>
            <a:r>
              <a:rPr lang="en-US" dirty="0" smtClean="0"/>
              <a:t>Eliminate overheads of UCP-to-UCT translations</a:t>
            </a:r>
          </a:p>
          <a:p>
            <a:pPr lvl="1"/>
            <a:r>
              <a:rPr lang="en-US" dirty="0" smtClean="0"/>
              <a:t>Avoid function pointers from UCP to UCT</a:t>
            </a:r>
          </a:p>
          <a:p>
            <a:pPr lvl="2"/>
            <a:r>
              <a:rPr lang="en-US" dirty="0" smtClean="0"/>
              <a:t>Requires major redesign</a:t>
            </a:r>
          </a:p>
          <a:p>
            <a:pPr lvl="1"/>
            <a:endParaRPr lang="en-US" dirty="0"/>
          </a:p>
          <a:p>
            <a:r>
              <a:rPr lang="en-US" dirty="0" smtClean="0"/>
              <a:t>Optimizations for progress functions</a:t>
            </a:r>
          </a:p>
          <a:p>
            <a:pPr lvl="1"/>
            <a:r>
              <a:rPr lang="en-US" dirty="0" smtClean="0"/>
              <a:t>Avoid progress over interfaces that are not in use</a:t>
            </a:r>
          </a:p>
          <a:p>
            <a:pPr lvl="1"/>
            <a:r>
              <a:rPr lang="en-US" dirty="0" smtClean="0"/>
              <a:t>Poll queues for multiple requests at a time</a:t>
            </a:r>
          </a:p>
          <a:p>
            <a:pPr lvl="1"/>
            <a:endParaRPr lang="en-US" dirty="0"/>
          </a:p>
          <a:p>
            <a:r>
              <a:rPr lang="en-US" i="1" dirty="0" smtClean="0"/>
              <a:t>A scalability bug:</a:t>
            </a:r>
            <a:r>
              <a:rPr lang="en-US" dirty="0" smtClean="0"/>
              <a:t> Connection Establishment / Wireup</a:t>
            </a:r>
          </a:p>
          <a:p>
            <a:pPr lvl="1"/>
            <a:r>
              <a:rPr lang="en-US" dirty="0" smtClean="0"/>
              <a:t>Current UCP design forces all endpoints to connect, even if never used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BD-3A7A-B349-8715-263F49D73D24}" type="datetime1">
              <a:rPr lang="en-US" smtClean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CCGRID’17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34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72" y="3224327"/>
            <a:ext cx="10058400" cy="119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 smtClean="0"/>
              <a:t>Questions?</a:t>
            </a:r>
            <a:br>
              <a:rPr lang="en-US" dirty="0" smtClean="0"/>
            </a:br>
            <a:r>
              <a:rPr lang="en-US" sz="2800" dirty="0" smtClean="0">
                <a:hlinkClick r:id="rId3"/>
              </a:rPr>
              <a:t>nikela@cslab.ece.ntua.gr</a:t>
            </a:r>
            <a:r>
              <a:rPr lang="en-US" sz="2800" smtClean="0"/>
              <a:t>, </a:t>
            </a:r>
            <a:r>
              <a:rPr lang="en-US" sz="2800" smtClean="0">
                <a:hlinkClick r:id="rId4"/>
              </a:rPr>
              <a:t>l.oden@fz-juelich.de</a:t>
            </a:r>
            <a:r>
              <a:rPr lang="en-US" sz="2800" smtClean="0"/>
              <a:t>, </a:t>
            </a:r>
            <a:r>
              <a:rPr lang="en-US" sz="2800" smtClean="0">
                <a:hlinkClick r:id="rId5"/>
              </a:rPr>
              <a:t>balaji@anl.gov</a:t>
            </a:r>
            <a:r>
              <a:rPr lang="en-US" sz="2800" smtClean="0"/>
              <a:t> 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r>
              <a:rPr lang="en-US" b="1" dirty="0" smtClean="0"/>
              <a:t>Acknowledgement</a:t>
            </a:r>
          </a:p>
          <a:p>
            <a:pPr algn="ctr"/>
            <a:r>
              <a:rPr lang="en-US" dirty="0" smtClean="0"/>
              <a:t>US Department of Energy, Office of Science</a:t>
            </a:r>
          </a:p>
          <a:p>
            <a:pPr algn="ctr"/>
            <a:r>
              <a:rPr lang="en-US" dirty="0" smtClean="0"/>
              <a:t>Joint Laboratory for System Evaluation (JLSE), Argonne National Laboratory</a:t>
            </a:r>
          </a:p>
          <a:p>
            <a:pPr algn="ctr"/>
            <a:r>
              <a:rPr lang="en-US" dirty="0" smtClean="0"/>
              <a:t>IKY fellowships of excellence for postgraduate studies in Greece </a:t>
            </a:r>
            <a:r>
              <a:rPr lang="mr-IN" dirty="0" smtClean="0"/>
              <a:t>–</a:t>
            </a:r>
            <a:r>
              <a:rPr lang="en-US" dirty="0" smtClean="0"/>
              <a:t> SIEMENS program</a:t>
            </a:r>
          </a:p>
          <a:p>
            <a:pPr algn="ctr"/>
            <a:r>
              <a:rPr lang="en-US" dirty="0" smtClean="0"/>
              <a:t>PMRS group, MCS Division, Argonne National Laboratory</a:t>
            </a:r>
          </a:p>
          <a:p>
            <a:pPr algn="ctr"/>
            <a:r>
              <a:rPr lang="en-US" dirty="0" smtClean="0"/>
              <a:t>Gail Pieper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BD-3A7A-B349-8715-263F49D73D24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CCGRID’17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9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Backup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D8B4-C744-9444-A345-9B59F24DB7F6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CCGRID’17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UCX design: Communication Entities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BD-3A7A-B349-8715-263F49D73D24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CCGRID’17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37</a:t>
            </a:fld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153412" y="1365704"/>
            <a:ext cx="5757531" cy="2261579"/>
            <a:chOff x="-492592" y="4767465"/>
            <a:chExt cx="12543077" cy="1573423"/>
          </a:xfrm>
        </p:grpSpPr>
        <p:sp>
          <p:nvSpPr>
            <p:cNvPr id="72" name="Rectangle 71"/>
            <p:cNvSpPr/>
            <p:nvPr/>
          </p:nvSpPr>
          <p:spPr>
            <a:xfrm>
              <a:off x="-492592" y="4905415"/>
              <a:ext cx="12543077" cy="1297524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endParaRPr lang="en-US" sz="32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492590" y="4767465"/>
              <a:ext cx="1341014" cy="157342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2800" smtClean="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UCP</a:t>
              </a:r>
              <a:endParaRPr lang="en-US" sz="2800">
                <a:solidFill>
                  <a:schemeClr val="bg2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  <p:sp>
        <p:nvSpPr>
          <p:cNvPr id="82" name="Rectangle 81"/>
          <p:cNvSpPr/>
          <p:nvPr/>
        </p:nvSpPr>
        <p:spPr>
          <a:xfrm>
            <a:off x="2881288" y="1712078"/>
            <a:ext cx="2585358" cy="51215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sz="2800" err="1" smtClean="0">
                <a:latin typeface="Helvetica Neue Light" charset="0"/>
                <a:ea typeface="Helvetica Neue Light" charset="0"/>
                <a:cs typeface="Helvetica Neue Light" charset="0"/>
              </a:rPr>
              <a:t>ucp_worker</a:t>
            </a:r>
            <a:endParaRPr lang="en-US" sz="280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8200" y="1693300"/>
            <a:ext cx="1611020" cy="490158"/>
          </a:xfrm>
          <a:prstGeom prst="rect">
            <a:avLst/>
          </a:prstGeom>
          <a:noFill/>
        </p:spPr>
        <p:txBody>
          <a:bodyPr vert="horz" wrap="square" rtlCol="0">
            <a:normAutofit fontScale="92500" lnSpcReduction="10000"/>
          </a:bodyPr>
          <a:lstStyle/>
          <a:p>
            <a:pPr algn="ctr"/>
            <a:r>
              <a:rPr lang="en-US" sz="3000" smtClean="0">
                <a:solidFill>
                  <a:schemeClr val="bg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Worker</a:t>
            </a:r>
            <a:endParaRPr lang="en-US" sz="3200">
              <a:solidFill>
                <a:schemeClr val="bg2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32949" y="3286321"/>
            <a:ext cx="5777995" cy="3360927"/>
            <a:chOff x="-537172" y="4767465"/>
            <a:chExt cx="12587659" cy="1573423"/>
          </a:xfrm>
        </p:grpSpPr>
        <p:sp>
          <p:nvSpPr>
            <p:cNvPr id="53" name="Rectangle 52"/>
            <p:cNvSpPr/>
            <p:nvPr/>
          </p:nvSpPr>
          <p:spPr>
            <a:xfrm>
              <a:off x="-492588" y="4905415"/>
              <a:ext cx="12543075" cy="12975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endParaRPr lang="en-US" sz="32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-537172" y="4767465"/>
              <a:ext cx="1341014" cy="157342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2800" smtClean="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UCT</a:t>
              </a:r>
              <a:endParaRPr lang="en-US" sz="2800">
                <a:solidFill>
                  <a:schemeClr val="bg2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838200" y="3711164"/>
            <a:ext cx="1611020" cy="490158"/>
          </a:xfrm>
          <a:prstGeom prst="rect">
            <a:avLst/>
          </a:prstGeom>
          <a:noFill/>
        </p:spPr>
        <p:txBody>
          <a:bodyPr vert="horz" wrap="square" rtlCol="0">
            <a:normAutofit fontScale="92500" lnSpcReduction="10000"/>
          </a:bodyPr>
          <a:lstStyle/>
          <a:p>
            <a:pPr algn="ctr"/>
            <a:r>
              <a:rPr lang="en-US" sz="3000" smtClean="0">
                <a:solidFill>
                  <a:schemeClr val="bg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Worker</a:t>
            </a:r>
            <a:endParaRPr lang="en-US" sz="3200">
              <a:solidFill>
                <a:schemeClr val="bg2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89204" y="3720953"/>
            <a:ext cx="2585358" cy="51215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sz="2800" err="1" smtClean="0">
                <a:latin typeface="Helvetica Neue Light" charset="0"/>
                <a:ea typeface="Helvetica Neue Light" charset="0"/>
                <a:cs typeface="Helvetica Neue Light" charset="0"/>
              </a:rPr>
              <a:t>uct_worker</a:t>
            </a:r>
            <a:endParaRPr lang="en-US" sz="280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389911" y="2269312"/>
            <a:ext cx="1513115" cy="685856"/>
          </a:xfrm>
          <a:prstGeom prst="round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38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Helvetica Neue Light" charset="0"/>
                <a:ea typeface="Helvetica Neue Light" charset="0"/>
                <a:cs typeface="Helvetica Neue Light" charset="0"/>
              </a:rPr>
              <a:t>Progress Engine</a:t>
            </a:r>
            <a:endParaRPr lang="en-US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cxnSp>
        <p:nvCxnSpPr>
          <p:cNvPr id="15" name="Elbow Connector 14"/>
          <p:cNvCxnSpPr>
            <a:stCxn id="82" idx="2"/>
            <a:endCxn id="57" idx="1"/>
          </p:cNvCxnSpPr>
          <p:nvPr/>
        </p:nvCxnSpPr>
        <p:spPr>
          <a:xfrm rot="16200000" flipH="1">
            <a:off x="4087935" y="2310264"/>
            <a:ext cx="388008" cy="215944"/>
          </a:xfrm>
          <a:prstGeom prst="bentConnector2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4397826" y="4286918"/>
            <a:ext cx="1513115" cy="7382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Helvetica Neue Light" charset="0"/>
                <a:ea typeface="Helvetica Neue Light" charset="0"/>
                <a:cs typeface="Helvetica Neue Light" charset="0"/>
              </a:rPr>
              <a:t>Progress Engine</a:t>
            </a:r>
            <a:endParaRPr lang="en-US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cxnSp>
        <p:nvCxnSpPr>
          <p:cNvPr id="73" name="Elbow Connector 72"/>
          <p:cNvCxnSpPr/>
          <p:nvPr/>
        </p:nvCxnSpPr>
        <p:spPr>
          <a:xfrm rot="16200000" flipH="1">
            <a:off x="4148125" y="4265098"/>
            <a:ext cx="283454" cy="215944"/>
          </a:xfrm>
          <a:prstGeom prst="bentConnector2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82" y="2153822"/>
            <a:ext cx="489335" cy="467927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138" y="4159936"/>
            <a:ext cx="489335" cy="46792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303132" y="3482206"/>
            <a:ext cx="56778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Progress engine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to progress communication (</a:t>
            </a:r>
            <a:r>
              <a:rPr lang="en-US" sz="2800" i="1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progress)</a:t>
            </a:r>
            <a:endParaRPr lang="en-US" sz="2800" smtClean="0">
              <a:solidFill>
                <a:schemeClr val="tx2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to order communication operations (</a:t>
            </a:r>
            <a:r>
              <a:rPr lang="en-US" sz="2800" i="1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fence)</a:t>
            </a:r>
            <a:endParaRPr lang="en-US" sz="2800" smtClean="0">
              <a:solidFill>
                <a:schemeClr val="tx2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to complete communication operations (</a:t>
            </a:r>
            <a:r>
              <a:rPr lang="en-US" sz="2800" i="1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flush)</a:t>
            </a:r>
            <a:endParaRPr lang="en-US" sz="2800" smtClean="0">
              <a:solidFill>
                <a:schemeClr val="tx2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08994" y="1628021"/>
            <a:ext cx="56719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Worker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Core communication entity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Same semantics in UCP/UCT</a:t>
            </a:r>
          </a:p>
        </p:txBody>
      </p:sp>
    </p:spTree>
    <p:extLst>
      <p:ext uri="{BB962C8B-B14F-4D97-AF65-F5344CB8AC3E}">
        <p14:creationId xmlns:p14="http://schemas.microsoft.com/office/powerpoint/2010/main" val="159396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UCX design: Communication Entities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BD-3A7A-B349-8715-263F49D73D24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CCGRID’17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38</a:t>
            </a:fld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209800" y="2588377"/>
            <a:ext cx="3086100" cy="87713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smtClean="0">
                <a:latin typeface="Helvetica Neue Light" charset="0"/>
                <a:ea typeface="Helvetica Neue Light" charset="0"/>
                <a:cs typeface="Helvetica Neue Light" charset="0"/>
              </a:rPr>
              <a:t>Worker</a:t>
            </a:r>
            <a:endParaRPr lang="en-US" sz="280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96100" y="2588378"/>
            <a:ext cx="3086100" cy="87713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smtClean="0">
                <a:latin typeface="Helvetica Neue Light" charset="0"/>
                <a:ea typeface="Helvetica Neue Light" charset="0"/>
                <a:cs typeface="Helvetica Neue Light" charset="0"/>
              </a:rPr>
              <a:t>Worker</a:t>
            </a:r>
            <a:endParaRPr lang="en-US" sz="280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659490" y="4581524"/>
            <a:ext cx="2186720" cy="97953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Endpoint</a:t>
            </a:r>
            <a:endParaRPr lang="en-US" sz="2400">
              <a:solidFill>
                <a:schemeClr val="tx2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45790" y="4581525"/>
            <a:ext cx="2186720" cy="97953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Endpoint</a:t>
            </a:r>
            <a:endParaRPr lang="en-US" sz="2400">
              <a:solidFill>
                <a:schemeClr val="tx2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cxnSp>
        <p:nvCxnSpPr>
          <p:cNvPr id="7" name="Straight Connector 6"/>
          <p:cNvCxnSpPr>
            <a:stCxn id="82" idx="2"/>
            <a:endCxn id="27" idx="0"/>
          </p:cNvCxnSpPr>
          <p:nvPr/>
        </p:nvCxnSpPr>
        <p:spPr>
          <a:xfrm>
            <a:off x="3752850" y="3465512"/>
            <a:ext cx="0" cy="111601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>
            <a:off x="8439150" y="3465513"/>
            <a:ext cx="0" cy="111601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-Right Arrow 12"/>
          <p:cNvSpPr/>
          <p:nvPr/>
        </p:nvSpPr>
        <p:spPr>
          <a:xfrm>
            <a:off x="5581650" y="3026944"/>
            <a:ext cx="1123950" cy="28775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urved Connector 35"/>
          <p:cNvCxnSpPr>
            <a:stCxn id="27" idx="4"/>
            <a:endCxn id="28" idx="4"/>
          </p:cNvCxnSpPr>
          <p:nvPr/>
        </p:nvCxnSpPr>
        <p:spPr>
          <a:xfrm rot="16200000" flipH="1">
            <a:off x="6096000" y="3217907"/>
            <a:ext cx="1" cy="4686300"/>
          </a:xfrm>
          <a:prstGeom prst="curvedConnector3">
            <a:avLst>
              <a:gd name="adj1" fmla="val 22860100000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48200" y="5981700"/>
            <a:ext cx="2876550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Connection Establishment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7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dirty="0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UCX design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UCX as middleware over InfiniBand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Overheads and optimizations 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in UCP RDMA functions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Overheads and optimizations 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in UCP progress 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functions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Evaluation 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of optimizations in UCX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Discussion and outlook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BD-3A7A-B349-8715-263F49D73D24}" type="datetime1">
              <a:rPr lang="en-US" smtClean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CCGRID’17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UCX design: Communication Entities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BD-3A7A-B349-8715-263F49D73D24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CCGRID’17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39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6115723" y="1365704"/>
            <a:ext cx="5941846" cy="2261579"/>
            <a:chOff x="153413" y="1365704"/>
            <a:chExt cx="5941846" cy="2261579"/>
          </a:xfrm>
        </p:grpSpPr>
        <p:grpSp>
          <p:nvGrpSpPr>
            <p:cNvPr id="49" name="Group 48"/>
            <p:cNvGrpSpPr/>
            <p:nvPr/>
          </p:nvGrpSpPr>
          <p:grpSpPr>
            <a:xfrm>
              <a:off x="153413" y="1365704"/>
              <a:ext cx="5941846" cy="2261579"/>
              <a:chOff x="-492590" y="4767465"/>
              <a:chExt cx="12944617" cy="1573423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-492590" y="4767465"/>
                <a:ext cx="1341014" cy="1573423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endParaRPr lang="en-US" sz="2800" b="1"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83791" y="4905415"/>
                <a:ext cx="11868236" cy="1297524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rtlCol="0" anchor="t"/>
              <a:lstStyle/>
              <a:p>
                <a:pPr algn="ctr"/>
                <a:endParaRPr lang="en-US" sz="32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2881288" y="1712078"/>
              <a:ext cx="2585358" cy="51215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algn="ctr"/>
              <a:r>
                <a:rPr lang="en-US" sz="2800" err="1" smtClean="0">
                  <a:latin typeface="Helvetica Neue Light" charset="0"/>
                  <a:ea typeface="Helvetica Neue Light" charset="0"/>
                  <a:cs typeface="Helvetica Neue Light" charset="0"/>
                </a:rPr>
                <a:t>ucp_worker</a:t>
              </a:r>
              <a:endParaRPr lang="en-US" sz="280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38200" y="1693300"/>
              <a:ext cx="1611020" cy="490158"/>
            </a:xfrm>
            <a:prstGeom prst="rect">
              <a:avLst/>
            </a:prstGeom>
            <a:noFill/>
          </p:spPr>
          <p:txBody>
            <a:bodyPr vert="horz" wrap="square" rtlCol="0">
              <a:normAutofit fontScale="92500" lnSpcReduction="10000"/>
            </a:bodyPr>
            <a:lstStyle/>
            <a:p>
              <a:pPr algn="ctr"/>
              <a:r>
                <a:rPr lang="en-US" sz="3000" smtClean="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Worker</a:t>
              </a:r>
              <a:endParaRPr lang="en-US" sz="3200">
                <a:solidFill>
                  <a:schemeClr val="bg2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095259" y="3286321"/>
            <a:ext cx="5941846" cy="3360927"/>
            <a:chOff x="132949" y="3286321"/>
            <a:chExt cx="5941846" cy="3360927"/>
          </a:xfrm>
        </p:grpSpPr>
        <p:grpSp>
          <p:nvGrpSpPr>
            <p:cNvPr id="62" name="Group 61"/>
            <p:cNvGrpSpPr/>
            <p:nvPr/>
          </p:nvGrpSpPr>
          <p:grpSpPr>
            <a:xfrm>
              <a:off x="132949" y="3286321"/>
              <a:ext cx="5941846" cy="3360927"/>
              <a:chOff x="-537172" y="4767465"/>
              <a:chExt cx="12944617" cy="1573423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-537172" y="4767465"/>
                <a:ext cx="1341014" cy="1573423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endParaRPr lang="en-US" sz="2800" b="1">
                  <a:solidFill>
                    <a:schemeClr val="accent3"/>
                  </a:solidFill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83791" y="4905415"/>
                <a:ext cx="11823654" cy="1297524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rtlCol="0" anchor="t"/>
              <a:lstStyle/>
              <a:p>
                <a:pPr algn="ctr"/>
                <a:endParaRPr lang="en-US" sz="32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838200" y="3711164"/>
              <a:ext cx="1611020" cy="490158"/>
            </a:xfrm>
            <a:prstGeom prst="rect">
              <a:avLst/>
            </a:prstGeom>
            <a:noFill/>
          </p:spPr>
          <p:txBody>
            <a:bodyPr vert="horz" wrap="square" rtlCol="0">
              <a:normAutofit fontScale="92500" lnSpcReduction="10000"/>
            </a:bodyPr>
            <a:lstStyle/>
            <a:p>
              <a:pPr algn="ctr"/>
              <a:r>
                <a:rPr lang="en-US" sz="3000" smtClean="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Worker</a:t>
              </a:r>
              <a:endParaRPr lang="en-US" sz="3200">
                <a:solidFill>
                  <a:schemeClr val="bg2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889204" y="3720953"/>
              <a:ext cx="2585358" cy="512154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algn="ctr"/>
              <a:r>
                <a:rPr lang="en-US" sz="2800" err="1" smtClean="0">
                  <a:latin typeface="Helvetica Neue Light" charset="0"/>
                  <a:ea typeface="Helvetica Neue Light" charset="0"/>
                  <a:cs typeface="Helvetica Neue Light" charset="0"/>
                </a:rPr>
                <a:t>uct_worker</a:t>
              </a:r>
              <a:endParaRPr lang="en-US" sz="280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6800510" y="2488943"/>
            <a:ext cx="1730550" cy="490158"/>
          </a:xfrm>
          <a:prstGeom prst="rect">
            <a:avLst/>
          </a:prstGeom>
          <a:noFill/>
        </p:spPr>
        <p:txBody>
          <a:bodyPr vert="horz" wrap="square" rtlCol="0">
            <a:normAutofit fontScale="92500" lnSpcReduction="10000"/>
          </a:bodyPr>
          <a:lstStyle/>
          <a:p>
            <a:pPr algn="ctr"/>
            <a:r>
              <a:rPr lang="en-US" sz="3000" smtClean="0">
                <a:solidFill>
                  <a:schemeClr val="bg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Endpoints</a:t>
            </a:r>
            <a:endParaRPr lang="en-US" sz="3200">
              <a:solidFill>
                <a:schemeClr val="bg2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9302107" y="2547702"/>
            <a:ext cx="1668339" cy="5795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err="1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ucp_ep</a:t>
            </a:r>
            <a:endParaRPr lang="en-US" sz="2400">
              <a:solidFill>
                <a:schemeClr val="tx2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cxnSp>
        <p:nvCxnSpPr>
          <p:cNvPr id="83" name="Straight Connector 82"/>
          <p:cNvCxnSpPr>
            <a:stCxn id="56" idx="2"/>
            <a:endCxn id="81" idx="0"/>
          </p:cNvCxnSpPr>
          <p:nvPr/>
        </p:nvCxnSpPr>
        <p:spPr>
          <a:xfrm>
            <a:off x="10136277" y="2224232"/>
            <a:ext cx="0" cy="32347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795431" y="5033607"/>
            <a:ext cx="1730550" cy="490158"/>
          </a:xfrm>
          <a:prstGeom prst="rect">
            <a:avLst/>
          </a:prstGeom>
          <a:noFill/>
        </p:spPr>
        <p:txBody>
          <a:bodyPr vert="horz" wrap="square" rtlCol="0">
            <a:normAutofit fontScale="92500" lnSpcReduction="10000"/>
          </a:bodyPr>
          <a:lstStyle/>
          <a:p>
            <a:pPr algn="ctr"/>
            <a:r>
              <a:rPr lang="en-US" sz="3000" smtClean="0">
                <a:solidFill>
                  <a:schemeClr val="bg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Endpoints</a:t>
            </a:r>
            <a:endParaRPr lang="en-US" sz="3200">
              <a:solidFill>
                <a:schemeClr val="bg2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132949" y="1365704"/>
            <a:ext cx="5777995" cy="5281544"/>
            <a:chOff x="132949" y="1365704"/>
            <a:chExt cx="5777995" cy="5281544"/>
          </a:xfrm>
        </p:grpSpPr>
        <p:grpSp>
          <p:nvGrpSpPr>
            <p:cNvPr id="8" name="Group 7"/>
            <p:cNvGrpSpPr/>
            <p:nvPr/>
          </p:nvGrpSpPr>
          <p:grpSpPr>
            <a:xfrm>
              <a:off x="153412" y="1365704"/>
              <a:ext cx="5757531" cy="2261579"/>
              <a:chOff x="153412" y="1365704"/>
              <a:chExt cx="5757531" cy="2261579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153412" y="1365704"/>
                <a:ext cx="5757531" cy="2261579"/>
                <a:chOff x="-492592" y="4767465"/>
                <a:chExt cx="12543077" cy="1573423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-492592" y="4905415"/>
                  <a:ext cx="12543077" cy="1297524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="horz" rtlCol="0" anchor="t"/>
                <a:lstStyle/>
                <a:p>
                  <a:pPr algn="ctr"/>
                  <a:endParaRPr lang="en-US" sz="32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-492590" y="4767465"/>
                  <a:ext cx="1341014" cy="1573423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pPr algn="ctr"/>
                  <a:r>
                    <a:rPr lang="en-US" sz="2800" smtClean="0">
                      <a:solidFill>
                        <a:schemeClr val="bg2"/>
                      </a:solidFill>
                      <a:latin typeface="Helvetica Neue Light" charset="0"/>
                      <a:ea typeface="Helvetica Neue Light" charset="0"/>
                      <a:cs typeface="Helvetica Neue Light" charset="0"/>
                    </a:rPr>
                    <a:t>UCP</a:t>
                  </a:r>
                  <a:endParaRPr lang="en-US" sz="2800">
                    <a:solidFill>
                      <a:schemeClr val="bg2"/>
                    </a:solidFill>
                    <a:latin typeface="Helvetica Neue Light" charset="0"/>
                    <a:ea typeface="Helvetica Neue Light" charset="0"/>
                    <a:cs typeface="Helvetica Neue Light" charset="0"/>
                  </a:endParaRPr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2881288" y="1712078"/>
                <a:ext cx="2585358" cy="512154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lnSpcReduction="10000"/>
              </a:bodyPr>
              <a:lstStyle/>
              <a:p>
                <a:pPr algn="ctr"/>
                <a:r>
                  <a:rPr lang="en-US" sz="2800" err="1" smtClean="0">
                    <a:latin typeface="Helvetica Neue Light" charset="0"/>
                    <a:ea typeface="Helvetica Neue Light" charset="0"/>
                    <a:cs typeface="Helvetica Neue Light" charset="0"/>
                  </a:rPr>
                  <a:t>ucp_worker</a:t>
                </a:r>
                <a:endParaRPr lang="en-US" sz="2800"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38200" y="1693300"/>
                <a:ext cx="1611020" cy="490158"/>
              </a:xfrm>
              <a:prstGeom prst="rect">
                <a:avLst/>
              </a:prstGeom>
              <a:noFill/>
            </p:spPr>
            <p:txBody>
              <a:bodyPr vert="horz" wrap="square" rtlCol="0">
                <a:normAutofit fontScale="92500" lnSpcReduction="10000"/>
              </a:bodyPr>
              <a:lstStyle/>
              <a:p>
                <a:pPr algn="ctr"/>
                <a:r>
                  <a:rPr lang="en-US" sz="3000" smtClean="0">
                    <a:solidFill>
                      <a:schemeClr val="bg2"/>
                    </a:solidFill>
                    <a:latin typeface="Helvetica Neue Light" charset="0"/>
                    <a:ea typeface="Helvetica Neue Light" charset="0"/>
                    <a:cs typeface="Helvetica Neue Light" charset="0"/>
                  </a:rPr>
                  <a:t>Worker</a:t>
                </a:r>
                <a:endParaRPr lang="en-US" sz="320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32949" y="3286321"/>
              <a:ext cx="5777995" cy="3360927"/>
              <a:chOff x="132949" y="3286321"/>
              <a:chExt cx="5777995" cy="336092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132949" y="3286321"/>
                <a:ext cx="5777995" cy="3360927"/>
                <a:chOff x="-537172" y="4767465"/>
                <a:chExt cx="12587659" cy="1573423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-492588" y="4905415"/>
                  <a:ext cx="12543075" cy="1297524"/>
                </a:xfrm>
                <a:prstGeom prst="rect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rtlCol="0" anchor="t"/>
                <a:lstStyle/>
                <a:p>
                  <a:pPr algn="ctr"/>
                  <a:endParaRPr lang="en-US" sz="32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-537172" y="4767465"/>
                  <a:ext cx="1341014" cy="1573423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pPr algn="ctr"/>
                  <a:r>
                    <a:rPr lang="en-US" sz="2800" smtClean="0">
                      <a:solidFill>
                        <a:schemeClr val="bg2"/>
                      </a:solidFill>
                      <a:latin typeface="Helvetica Neue Light" charset="0"/>
                      <a:ea typeface="Helvetica Neue Light" charset="0"/>
                      <a:cs typeface="Helvetica Neue Light" charset="0"/>
                    </a:rPr>
                    <a:t>UCT</a:t>
                  </a:r>
                  <a:endParaRPr lang="en-US" sz="2800">
                    <a:solidFill>
                      <a:schemeClr val="bg2"/>
                    </a:solidFill>
                    <a:latin typeface="Helvetica Neue Light" charset="0"/>
                    <a:ea typeface="Helvetica Neue Light" charset="0"/>
                    <a:cs typeface="Helvetica Neue Light" charset="0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838200" y="3711164"/>
                <a:ext cx="1611020" cy="490158"/>
              </a:xfrm>
              <a:prstGeom prst="rect">
                <a:avLst/>
              </a:prstGeom>
              <a:noFill/>
            </p:spPr>
            <p:txBody>
              <a:bodyPr vert="horz" wrap="square" rtlCol="0">
                <a:normAutofit fontScale="92500" lnSpcReduction="10000"/>
              </a:bodyPr>
              <a:lstStyle/>
              <a:p>
                <a:pPr algn="ctr"/>
                <a:r>
                  <a:rPr lang="en-US" sz="3000" smtClean="0">
                    <a:solidFill>
                      <a:schemeClr val="bg2"/>
                    </a:solidFill>
                    <a:latin typeface="Helvetica Neue Light" charset="0"/>
                    <a:ea typeface="Helvetica Neue Light" charset="0"/>
                    <a:cs typeface="Helvetica Neue Light" charset="0"/>
                  </a:rPr>
                  <a:t>Worker</a:t>
                </a:r>
                <a:endParaRPr lang="en-US" sz="320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889204" y="3720953"/>
                <a:ext cx="2585358" cy="512154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>
                <a:normAutofit lnSpcReduction="10000"/>
              </a:bodyPr>
              <a:lstStyle/>
              <a:p>
                <a:pPr algn="ctr"/>
                <a:r>
                  <a:rPr lang="en-US" sz="2800" err="1" smtClean="0">
                    <a:latin typeface="Helvetica Neue Light" charset="0"/>
                    <a:ea typeface="Helvetica Neue Light" charset="0"/>
                    <a:cs typeface="Helvetica Neue Light" charset="0"/>
                  </a:rPr>
                  <a:t>uct_worker</a:t>
                </a:r>
                <a:endParaRPr lang="en-US" sz="2800"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838200" y="2547702"/>
              <a:ext cx="1730550" cy="490158"/>
            </a:xfrm>
            <a:prstGeom prst="rect">
              <a:avLst/>
            </a:prstGeom>
            <a:noFill/>
          </p:spPr>
          <p:txBody>
            <a:bodyPr vert="horz" wrap="square" rtlCol="0">
              <a:normAutofit fontScale="92500" lnSpcReduction="10000"/>
            </a:bodyPr>
            <a:lstStyle/>
            <a:p>
              <a:pPr algn="ctr"/>
              <a:r>
                <a:rPr lang="en-US" sz="3000" smtClean="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Endpoints</a:t>
              </a:r>
              <a:endParaRPr lang="en-US" sz="3200">
                <a:solidFill>
                  <a:schemeClr val="bg2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339797" y="2512215"/>
              <a:ext cx="1668339" cy="57952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err="1" smtClean="0">
                  <a:solidFill>
                    <a:schemeClr val="tx2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ucp_ep</a:t>
              </a:r>
              <a:endParaRPr lang="en-US" sz="240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cxnSp>
          <p:nvCxnSpPr>
            <p:cNvPr id="20" name="Straight Connector 19"/>
            <p:cNvCxnSpPr>
              <a:stCxn id="82" idx="2"/>
              <a:endCxn id="14" idx="0"/>
            </p:cNvCxnSpPr>
            <p:nvPr/>
          </p:nvCxnSpPr>
          <p:spPr>
            <a:xfrm>
              <a:off x="4173967" y="2224232"/>
              <a:ext cx="0" cy="287983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778435" y="5033607"/>
              <a:ext cx="1730550" cy="490158"/>
            </a:xfrm>
            <a:prstGeom prst="rect">
              <a:avLst/>
            </a:prstGeom>
            <a:noFill/>
          </p:spPr>
          <p:txBody>
            <a:bodyPr vert="horz" wrap="square" rtlCol="0">
              <a:normAutofit fontScale="92500" lnSpcReduction="10000"/>
            </a:bodyPr>
            <a:lstStyle/>
            <a:p>
              <a:pPr algn="ctr"/>
              <a:r>
                <a:rPr lang="en-US" sz="3000" smtClean="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Endpoints</a:t>
              </a:r>
              <a:endParaRPr lang="en-US" sz="3200">
                <a:solidFill>
                  <a:schemeClr val="bg2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cxnSp>
          <p:nvCxnSpPr>
            <p:cNvPr id="99" name="Straight Connector 98"/>
            <p:cNvCxnSpPr>
              <a:stCxn id="55" idx="2"/>
              <a:endCxn id="96" idx="0"/>
            </p:cNvCxnSpPr>
            <p:nvPr/>
          </p:nvCxnSpPr>
          <p:spPr>
            <a:xfrm flipH="1">
              <a:off x="4153697" y="4233107"/>
              <a:ext cx="28186" cy="150224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/>
            <p:cNvSpPr/>
            <p:nvPr/>
          </p:nvSpPr>
          <p:spPr>
            <a:xfrm>
              <a:off x="3229541" y="4528282"/>
              <a:ext cx="1904684" cy="60478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err="1" smtClean="0">
                  <a:solidFill>
                    <a:schemeClr val="tx2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uct_ep_mm_posix</a:t>
              </a:r>
              <a:endParaRPr lang="en-US" sz="160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3209822" y="5155801"/>
              <a:ext cx="1928287" cy="51854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err="1">
                  <a:solidFill>
                    <a:schemeClr val="tx2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u</a:t>
              </a:r>
              <a:r>
                <a:rPr lang="en-US" sz="1600" err="1" smtClean="0">
                  <a:solidFill>
                    <a:schemeClr val="tx2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ct_ep_ib_ud</a:t>
              </a:r>
              <a:endParaRPr lang="en-US" sz="160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3209822" y="5735348"/>
              <a:ext cx="1887749" cy="48465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err="1" smtClean="0">
                  <a:solidFill>
                    <a:schemeClr val="tx2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uct_ep_ib_rc</a:t>
              </a:r>
              <a:endParaRPr lang="en-US" sz="160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  <p:cxnSp>
        <p:nvCxnSpPr>
          <p:cNvPr id="11" name="Curved Connector 10"/>
          <p:cNvCxnSpPr>
            <a:stCxn id="14" idx="4"/>
            <a:endCxn id="81" idx="4"/>
          </p:cNvCxnSpPr>
          <p:nvPr/>
        </p:nvCxnSpPr>
        <p:spPr>
          <a:xfrm rot="16200000" flipH="1">
            <a:off x="7137379" y="128330"/>
            <a:ext cx="35487" cy="5962310"/>
          </a:xfrm>
          <a:prstGeom prst="curvedConnector3">
            <a:avLst>
              <a:gd name="adj1" fmla="val 744180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1469353" y="1358153"/>
            <a:ext cx="615553" cy="22615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smtClean="0">
                <a:solidFill>
                  <a:schemeClr val="bg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UCP</a:t>
            </a:r>
            <a:endParaRPr lang="en-US" sz="2800">
              <a:solidFill>
                <a:schemeClr val="bg2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1541216" y="3134997"/>
            <a:ext cx="615553" cy="336092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smtClean="0">
                <a:solidFill>
                  <a:schemeClr val="bg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UCT</a:t>
            </a:r>
            <a:endParaRPr lang="en-US" sz="2800">
              <a:solidFill>
                <a:schemeClr val="bg2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10143908" y="4233107"/>
            <a:ext cx="28186" cy="1502241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9219752" y="4528282"/>
            <a:ext cx="1904684" cy="6047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err="1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uct_ep_mm_posix</a:t>
            </a:r>
            <a:endParaRPr lang="en-US" sz="1600">
              <a:solidFill>
                <a:schemeClr val="tx2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9200033" y="5155801"/>
            <a:ext cx="1928287" cy="51854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u</a:t>
            </a:r>
            <a:r>
              <a:rPr lang="en-US" sz="1600" err="1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ct_ep_ib_ud</a:t>
            </a:r>
            <a:endParaRPr lang="en-US" sz="1600">
              <a:solidFill>
                <a:schemeClr val="tx2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9200033" y="5735348"/>
            <a:ext cx="1887749" cy="48465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err="1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uct_ep_ib_rc</a:t>
            </a:r>
            <a:endParaRPr lang="en-US" sz="1600">
              <a:solidFill>
                <a:schemeClr val="tx2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cxnSp>
        <p:nvCxnSpPr>
          <p:cNvPr id="78" name="Curved Connector 77"/>
          <p:cNvCxnSpPr>
            <a:stCxn id="95" idx="6"/>
            <a:endCxn id="68" idx="2"/>
          </p:cNvCxnSpPr>
          <p:nvPr/>
        </p:nvCxnSpPr>
        <p:spPr>
          <a:xfrm>
            <a:off x="5134225" y="4830675"/>
            <a:ext cx="408552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/>
          <p:nvPr/>
        </p:nvCxnSpPr>
        <p:spPr>
          <a:xfrm>
            <a:off x="5134225" y="5402375"/>
            <a:ext cx="408552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/>
          <p:nvPr/>
        </p:nvCxnSpPr>
        <p:spPr>
          <a:xfrm>
            <a:off x="5150938" y="5974075"/>
            <a:ext cx="408552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71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UCX design: Communication Primitives</a:t>
            </a:r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29898" y="1881845"/>
            <a:ext cx="5224522" cy="4174889"/>
            <a:chOff x="252046" y="1881845"/>
            <a:chExt cx="5224522" cy="4174889"/>
          </a:xfrm>
        </p:grpSpPr>
        <p:sp>
          <p:nvSpPr>
            <p:cNvPr id="14" name="Freeform 13"/>
            <p:cNvSpPr/>
            <p:nvPr/>
          </p:nvSpPr>
          <p:spPr>
            <a:xfrm>
              <a:off x="1031632" y="1881845"/>
              <a:ext cx="4444936" cy="1963326"/>
            </a:xfrm>
            <a:custGeom>
              <a:avLst/>
              <a:gdLst>
                <a:gd name="connsiteX0" fmla="*/ 0 w 1963326"/>
                <a:gd name="connsiteY0" fmla="*/ 0 h 3716762"/>
                <a:gd name="connsiteX1" fmla="*/ 1963326 w 1963326"/>
                <a:gd name="connsiteY1" fmla="*/ 0 h 3716762"/>
                <a:gd name="connsiteX2" fmla="*/ 1963326 w 1963326"/>
                <a:gd name="connsiteY2" fmla="*/ 3716762 h 3716762"/>
                <a:gd name="connsiteX3" fmla="*/ 0 w 1963326"/>
                <a:gd name="connsiteY3" fmla="*/ 3716762 h 3716762"/>
                <a:gd name="connsiteX4" fmla="*/ 0 w 1963326"/>
                <a:gd name="connsiteY4" fmla="*/ 0 h 371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3326" h="3716762">
                  <a:moveTo>
                    <a:pt x="1963326" y="1"/>
                  </a:moveTo>
                  <a:lnTo>
                    <a:pt x="1963326" y="3716761"/>
                  </a:lnTo>
                  <a:lnTo>
                    <a:pt x="0" y="3716761"/>
                  </a:lnTo>
                  <a:lnTo>
                    <a:pt x="0" y="1"/>
                  </a:lnTo>
                  <a:lnTo>
                    <a:pt x="1963326" y="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400" b="0" i="0" kern="1200" smtClean="0">
                  <a:latin typeface="Helvetica Neue Light" charset="0"/>
                  <a:ea typeface="Helvetica Neue Light" charset="0"/>
                  <a:cs typeface="Helvetica Neue Light" charset="0"/>
                </a:rPr>
                <a:t>Tag matching</a:t>
              </a:r>
              <a:endParaRPr lang="en-US" sz="2400" b="0" i="0" kern="1200"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400" b="0" i="0" kern="1200" smtClean="0">
                  <a:latin typeface="Helvetica Neue Light" charset="0"/>
                  <a:ea typeface="Helvetica Neue Light" charset="0"/>
                  <a:cs typeface="Helvetica Neue Light" charset="0"/>
                </a:rPr>
                <a:t>Remote Memory Access </a:t>
              </a:r>
            </a:p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400" b="0" i="0" kern="1200" smtClean="0">
                  <a:latin typeface="Helvetica Neue Light" charset="0"/>
                  <a:ea typeface="Helvetica Neue Light" charset="0"/>
                  <a:cs typeface="Helvetica Neue Light" charset="0"/>
                </a:rPr>
                <a:t>Atomic Memory Operations </a:t>
              </a:r>
              <a:endParaRPr lang="en-US" sz="2400" b="0" i="0" kern="120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52046" y="1881845"/>
              <a:ext cx="779585" cy="1963325"/>
            </a:xfrm>
            <a:custGeom>
              <a:avLst/>
              <a:gdLst>
                <a:gd name="connsiteX0" fmla="*/ 0 w 2090679"/>
                <a:gd name="connsiteY0" fmla="*/ 0 h 2122552"/>
                <a:gd name="connsiteX1" fmla="*/ 2090679 w 2090679"/>
                <a:gd name="connsiteY1" fmla="*/ 0 h 2122552"/>
                <a:gd name="connsiteX2" fmla="*/ 2090679 w 2090679"/>
                <a:gd name="connsiteY2" fmla="*/ 2122552 h 2122552"/>
                <a:gd name="connsiteX3" fmla="*/ 0 w 2090679"/>
                <a:gd name="connsiteY3" fmla="*/ 2122552 h 2122552"/>
                <a:gd name="connsiteX4" fmla="*/ 0 w 2090679"/>
                <a:gd name="connsiteY4" fmla="*/ 0 h 212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0679" h="2122552">
                  <a:moveTo>
                    <a:pt x="0" y="0"/>
                  </a:moveTo>
                  <a:lnTo>
                    <a:pt x="2090679" y="0"/>
                  </a:lnTo>
                  <a:lnTo>
                    <a:pt x="2090679" y="2122552"/>
                  </a:lnTo>
                  <a:lnTo>
                    <a:pt x="0" y="2122552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vert270" wrap="square" lIns="236220" tIns="118110" rIns="236220" bIns="118110" numCol="1" spcCol="1270" anchor="t" anchorCtr="0">
              <a:noAutofit/>
            </a:bodyPr>
            <a:lstStyle/>
            <a:p>
              <a:pPr lvl="0" algn="ctr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b="0" i="0" kern="1200" smtClean="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UCP</a:t>
              </a:r>
              <a:endParaRPr lang="en-US" sz="6200" b="0" i="0" kern="1200">
                <a:solidFill>
                  <a:schemeClr val="bg2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031632" y="4127640"/>
              <a:ext cx="4444936" cy="1929094"/>
            </a:xfrm>
            <a:custGeom>
              <a:avLst/>
              <a:gdLst>
                <a:gd name="connsiteX0" fmla="*/ 0 w 1929094"/>
                <a:gd name="connsiteY0" fmla="*/ 0 h 3716762"/>
                <a:gd name="connsiteX1" fmla="*/ 1929094 w 1929094"/>
                <a:gd name="connsiteY1" fmla="*/ 0 h 3716762"/>
                <a:gd name="connsiteX2" fmla="*/ 1929094 w 1929094"/>
                <a:gd name="connsiteY2" fmla="*/ 3716762 h 3716762"/>
                <a:gd name="connsiteX3" fmla="*/ 0 w 1929094"/>
                <a:gd name="connsiteY3" fmla="*/ 3716762 h 3716762"/>
                <a:gd name="connsiteX4" fmla="*/ 0 w 1929094"/>
                <a:gd name="connsiteY4" fmla="*/ 0 h 371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9094" h="3716762">
                  <a:moveTo>
                    <a:pt x="1929094" y="1"/>
                  </a:moveTo>
                  <a:lnTo>
                    <a:pt x="1929094" y="3716761"/>
                  </a:lnTo>
                  <a:lnTo>
                    <a:pt x="0" y="3716761"/>
                  </a:lnTo>
                  <a:lnTo>
                    <a:pt x="0" y="1"/>
                  </a:lnTo>
                  <a:lnTo>
                    <a:pt x="1929094" y="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400" b="0" i="0" kern="1200" smtClean="0">
                  <a:latin typeface="Helvetica Neue Light" charset="0"/>
                  <a:ea typeface="Helvetica Neue Light" charset="0"/>
                  <a:cs typeface="Helvetica Neue Light" charset="0"/>
                </a:rPr>
                <a:t>Active Messages</a:t>
              </a:r>
              <a:endParaRPr lang="en-US" sz="2400" b="0" i="0" kern="1200"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400" b="0" i="0" kern="1200" smtClean="0">
                  <a:latin typeface="Helvetica Neue Light" charset="0"/>
                  <a:ea typeface="Helvetica Neue Light" charset="0"/>
                  <a:cs typeface="Helvetica Neue Light" charset="0"/>
                </a:rPr>
                <a:t>Remote Memory Access</a:t>
              </a:r>
              <a:endParaRPr lang="en-US" sz="2400" b="0" i="0" kern="1200"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400" b="0" i="0" kern="1200" smtClean="0">
                  <a:latin typeface="Helvetica Neue Light" charset="0"/>
                  <a:ea typeface="Helvetica Neue Light" charset="0"/>
                  <a:cs typeface="Helvetica Neue Light" charset="0"/>
                </a:rPr>
                <a:t>Atomic Memory Operations </a:t>
              </a:r>
              <a:endParaRPr lang="en-US" sz="2400" b="0" i="0" kern="120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252046" y="4122297"/>
              <a:ext cx="779585" cy="1934437"/>
            </a:xfrm>
            <a:custGeom>
              <a:avLst/>
              <a:gdLst>
                <a:gd name="connsiteX0" fmla="*/ 0 w 2090679"/>
                <a:gd name="connsiteY0" fmla="*/ 0 h 2122552"/>
                <a:gd name="connsiteX1" fmla="*/ 2090679 w 2090679"/>
                <a:gd name="connsiteY1" fmla="*/ 0 h 2122552"/>
                <a:gd name="connsiteX2" fmla="*/ 2090679 w 2090679"/>
                <a:gd name="connsiteY2" fmla="*/ 2122552 h 2122552"/>
                <a:gd name="connsiteX3" fmla="*/ 0 w 2090679"/>
                <a:gd name="connsiteY3" fmla="*/ 2122552 h 2122552"/>
                <a:gd name="connsiteX4" fmla="*/ 0 w 2090679"/>
                <a:gd name="connsiteY4" fmla="*/ 0 h 212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0679" h="2122552">
                  <a:moveTo>
                    <a:pt x="0" y="0"/>
                  </a:moveTo>
                  <a:lnTo>
                    <a:pt x="2090679" y="0"/>
                  </a:lnTo>
                  <a:lnTo>
                    <a:pt x="2090679" y="2122552"/>
                  </a:lnTo>
                  <a:lnTo>
                    <a:pt x="0" y="2122552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spcFirstLastPara="0" vert="vert270" wrap="square" lIns="236220" tIns="118110" rIns="236220" bIns="118110" numCol="1" spcCol="1270" anchor="t" anchorCtr="0">
              <a:noAutofit/>
            </a:bodyPr>
            <a:lstStyle/>
            <a:p>
              <a:pPr lvl="0" algn="ctr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b="0" i="0" kern="1200" smtClean="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UCT</a:t>
              </a:r>
              <a:endParaRPr lang="en-US" sz="3600" b="0" i="0" kern="1200">
                <a:solidFill>
                  <a:schemeClr val="bg2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BD-3A7A-B349-8715-263F49D73D24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CCGRID’17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40</a:t>
            </a:fld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354420" y="3830682"/>
            <a:ext cx="6509333" cy="2517666"/>
          </a:xfrm>
          <a:custGeom>
            <a:avLst/>
            <a:gdLst>
              <a:gd name="connsiteX0" fmla="*/ 0 w 1929094"/>
              <a:gd name="connsiteY0" fmla="*/ 0 h 3716762"/>
              <a:gd name="connsiteX1" fmla="*/ 1929094 w 1929094"/>
              <a:gd name="connsiteY1" fmla="*/ 0 h 3716762"/>
              <a:gd name="connsiteX2" fmla="*/ 1929094 w 1929094"/>
              <a:gd name="connsiteY2" fmla="*/ 3716762 h 3716762"/>
              <a:gd name="connsiteX3" fmla="*/ 0 w 1929094"/>
              <a:gd name="connsiteY3" fmla="*/ 3716762 h 3716762"/>
              <a:gd name="connsiteX4" fmla="*/ 0 w 1929094"/>
              <a:gd name="connsiteY4" fmla="*/ 0 h 37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094" h="3716762">
                <a:moveTo>
                  <a:pt x="1929094" y="1"/>
                </a:moveTo>
                <a:lnTo>
                  <a:pt x="1929094" y="3716761"/>
                </a:lnTo>
                <a:lnTo>
                  <a:pt x="0" y="3716761"/>
                </a:lnTo>
                <a:lnTo>
                  <a:pt x="0" y="1"/>
                </a:lnTo>
                <a:lnTo>
                  <a:pt x="1929094" y="1"/>
                </a:lnTo>
                <a:close/>
              </a:path>
            </a:pathLst>
          </a:custGeom>
          <a:noFill/>
          <a:ln>
            <a:noFill/>
          </a:ln>
        </p:spPr>
        <p:style>
          <a:ln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23825" rIns="247650" bIns="123825" numCol="1" spcCol="1270" anchor="ctr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400" smtClean="0">
                <a:latin typeface="Helvetica Neue Light" charset="0"/>
                <a:ea typeface="Helvetica Neue Light" charset="0"/>
                <a:cs typeface="Helvetica Neue Light" charset="0"/>
              </a:rPr>
              <a:t>Multiple functions for various transfer methods (</a:t>
            </a:r>
            <a:r>
              <a:rPr lang="en-US" sz="2400" b="0" i="1" kern="1200" smtClean="0">
                <a:latin typeface="Helvetica Neue Light" charset="0"/>
                <a:ea typeface="Helvetica Neue Light" charset="0"/>
                <a:cs typeface="Helvetica Neue Light" charset="0"/>
              </a:rPr>
              <a:t>short, buffered copy, zero-copy)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400" smtClean="0">
                <a:latin typeface="Helvetica Neue Light" charset="0"/>
                <a:ea typeface="Helvetica Neue Light" charset="0"/>
                <a:cs typeface="Helvetica Neue Light" charset="0"/>
              </a:rPr>
              <a:t>Functions for each transport </a:t>
            </a:r>
            <a:r>
              <a:rPr lang="en-US" sz="2400" b="0" kern="1200" smtClean="0">
                <a:latin typeface="Helvetica Neue Light" charset="0"/>
                <a:ea typeface="Helvetica Neue Light" charset="0"/>
                <a:cs typeface="Helvetica Neue Light" charset="0"/>
              </a:rPr>
              <a:t>depending on the hardware capabilities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400" smtClean="0">
                <a:latin typeface="Helvetica Neue Light" charset="0"/>
                <a:ea typeface="Helvetica Neue Light" charset="0"/>
                <a:cs typeface="Helvetica Neue Light" charset="0"/>
              </a:rPr>
              <a:t>Non-blocking operations</a:t>
            </a:r>
            <a:endParaRPr lang="en-US" sz="2400" b="0" kern="120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5354420" y="1864697"/>
            <a:ext cx="6509334" cy="1980473"/>
          </a:xfrm>
          <a:custGeom>
            <a:avLst/>
            <a:gdLst>
              <a:gd name="connsiteX0" fmla="*/ 0 w 1963326"/>
              <a:gd name="connsiteY0" fmla="*/ 0 h 3716762"/>
              <a:gd name="connsiteX1" fmla="*/ 1963326 w 1963326"/>
              <a:gd name="connsiteY1" fmla="*/ 0 h 3716762"/>
              <a:gd name="connsiteX2" fmla="*/ 1963326 w 1963326"/>
              <a:gd name="connsiteY2" fmla="*/ 3716762 h 3716762"/>
              <a:gd name="connsiteX3" fmla="*/ 0 w 1963326"/>
              <a:gd name="connsiteY3" fmla="*/ 3716762 h 3716762"/>
              <a:gd name="connsiteX4" fmla="*/ 0 w 1963326"/>
              <a:gd name="connsiteY4" fmla="*/ 0 h 37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3326" h="3716762">
                <a:moveTo>
                  <a:pt x="1963326" y="1"/>
                </a:moveTo>
                <a:lnTo>
                  <a:pt x="1963326" y="3716761"/>
                </a:lnTo>
                <a:lnTo>
                  <a:pt x="0" y="3716761"/>
                </a:lnTo>
                <a:lnTo>
                  <a:pt x="0" y="1"/>
                </a:lnTo>
                <a:lnTo>
                  <a:pt x="1963326" y="1"/>
                </a:lnTo>
                <a:close/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23825" rIns="247650" bIns="123825" numCol="1" spcCol="1270" anchor="ctr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400" i="0" kern="1200" smtClean="0">
                <a:latin typeface="Helvetica Neue Light" charset="0"/>
                <a:ea typeface="Helvetica Neue Light" charset="0"/>
                <a:cs typeface="Helvetica Neue Light" charset="0"/>
              </a:rPr>
              <a:t>Single function </a:t>
            </a:r>
            <a:r>
              <a:rPr lang="en-US" sz="2400" b="0" i="0" kern="1200" smtClean="0">
                <a:latin typeface="Helvetica Neue Light" charset="0"/>
                <a:ea typeface="Helvetica Neue Light" charset="0"/>
                <a:cs typeface="Helvetica Neue Light" charset="0"/>
              </a:rPr>
              <a:t>for any message size</a:t>
            </a:r>
          </a:p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400" smtClean="0">
                <a:latin typeface="Helvetica Neue Light" charset="0"/>
                <a:ea typeface="Helvetica Neue Light" charset="0"/>
                <a:cs typeface="Helvetica Neue Light" charset="0"/>
              </a:rPr>
              <a:t>Blocking and non-blocking operations</a:t>
            </a:r>
            <a:endParaRPr lang="en-US" sz="2400" b="0" i="0" kern="120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57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UCX design: Connection Establishment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mtClean="0"/>
              <a:t>A worker creates a UCP endpoint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mtClean="0"/>
              <a:t>The worker selects appropriate UCT interfaces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mtClean="0"/>
              <a:t>For remote memory access (RMA)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mtClean="0"/>
              <a:t>For atomic memory operations (AMO)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mtClean="0"/>
              <a:t>For active messages (AM)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mtClean="0"/>
              <a:t>For </a:t>
            </a:r>
            <a:r>
              <a:rPr lang="en-US" err="1" smtClean="0"/>
              <a:t>wireup</a:t>
            </a:r>
            <a:r>
              <a:rPr lang="en-US" smtClean="0"/>
              <a:t>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mtClean="0"/>
              <a:t>If an interface is </a:t>
            </a:r>
            <a:r>
              <a:rPr lang="en-US" b="1" smtClean="0"/>
              <a:t>connectionless</a:t>
            </a:r>
            <a:r>
              <a:rPr lang="en-US" smtClean="0"/>
              <a:t>, the corresponding UCT endpoint is </a:t>
            </a:r>
            <a:r>
              <a:rPr lang="en-US" b="1" smtClean="0"/>
              <a:t>created and connected immediately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mtClean="0"/>
              <a:t>If an interface is </a:t>
            </a:r>
            <a:r>
              <a:rPr lang="en-US" b="1" smtClean="0"/>
              <a:t>connection-oriented </a:t>
            </a:r>
            <a:r>
              <a:rPr lang="en-US" smtClean="0"/>
              <a:t>(P2P), the corresponding UCT endpoint is </a:t>
            </a:r>
            <a:r>
              <a:rPr lang="en-US" b="1" smtClean="0"/>
              <a:t>created but not connected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mtClean="0"/>
              <a:t>If connection-oriented interfaces exist, UCP creates a </a:t>
            </a:r>
            <a:r>
              <a:rPr lang="en-US" b="1" smtClean="0"/>
              <a:t>stub </a:t>
            </a:r>
            <a:r>
              <a:rPr lang="en-US" smtClean="0"/>
              <a:t>endpoint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mtClean="0"/>
              <a:t>The </a:t>
            </a:r>
            <a:r>
              <a:rPr lang="en-US" b="1" smtClean="0"/>
              <a:t>stub </a:t>
            </a:r>
            <a:r>
              <a:rPr lang="en-US" smtClean="0"/>
              <a:t>endpoint uses the UCT endpoint over the </a:t>
            </a:r>
            <a:r>
              <a:rPr lang="en-US" err="1" smtClean="0"/>
              <a:t>wireup</a:t>
            </a:r>
            <a:r>
              <a:rPr lang="en-US" smtClean="0"/>
              <a:t> interface to send </a:t>
            </a:r>
            <a:r>
              <a:rPr lang="en-US" err="1" smtClean="0"/>
              <a:t>wireup</a:t>
            </a:r>
            <a:r>
              <a:rPr lang="en-US" smtClean="0"/>
              <a:t> requests for all interfaces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mtClean="0"/>
              <a:t>The </a:t>
            </a:r>
            <a:r>
              <a:rPr lang="en-US" b="1" smtClean="0"/>
              <a:t>stub </a:t>
            </a:r>
            <a:r>
              <a:rPr lang="en-US" smtClean="0"/>
              <a:t>endpoint is destroyed when all UCT endpoints are connected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9A8F-C0C3-314C-8563-692CA1476390}" type="datetime1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CCGRID’17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UCX as communication middleware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0482-89AA-6A4A-A296-948D2C7CCB9C}" type="datetime1">
              <a:rPr lang="en-US" smtClean="0"/>
              <a:t>5/16/17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CCGRID’17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838462" y="1827802"/>
            <a:ext cx="10515074" cy="4346982"/>
            <a:chOff x="838462" y="1827802"/>
            <a:chExt cx="10515074" cy="4346982"/>
          </a:xfrm>
        </p:grpSpPr>
        <p:sp>
          <p:nvSpPr>
            <p:cNvPr id="20" name="Freeform 19"/>
            <p:cNvSpPr/>
            <p:nvPr/>
          </p:nvSpPr>
          <p:spPr>
            <a:xfrm>
              <a:off x="8859368" y="1932550"/>
              <a:ext cx="2494168" cy="837972"/>
            </a:xfrm>
            <a:custGeom>
              <a:avLst/>
              <a:gdLst>
                <a:gd name="connsiteX0" fmla="*/ 139665 w 837972"/>
                <a:gd name="connsiteY0" fmla="*/ 0 h 2494168"/>
                <a:gd name="connsiteX1" fmla="*/ 698307 w 837972"/>
                <a:gd name="connsiteY1" fmla="*/ 0 h 2494168"/>
                <a:gd name="connsiteX2" fmla="*/ 837972 w 837972"/>
                <a:gd name="connsiteY2" fmla="*/ 139665 h 2494168"/>
                <a:gd name="connsiteX3" fmla="*/ 837972 w 837972"/>
                <a:gd name="connsiteY3" fmla="*/ 2494168 h 2494168"/>
                <a:gd name="connsiteX4" fmla="*/ 837972 w 837972"/>
                <a:gd name="connsiteY4" fmla="*/ 2494168 h 2494168"/>
                <a:gd name="connsiteX5" fmla="*/ 0 w 837972"/>
                <a:gd name="connsiteY5" fmla="*/ 2494168 h 2494168"/>
                <a:gd name="connsiteX6" fmla="*/ 0 w 837972"/>
                <a:gd name="connsiteY6" fmla="*/ 2494168 h 2494168"/>
                <a:gd name="connsiteX7" fmla="*/ 0 w 837972"/>
                <a:gd name="connsiteY7" fmla="*/ 139665 h 2494168"/>
                <a:gd name="connsiteX8" fmla="*/ 139665 w 837972"/>
                <a:gd name="connsiteY8" fmla="*/ 0 h 249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7972" h="2494168">
                  <a:moveTo>
                    <a:pt x="837972" y="415704"/>
                  </a:moveTo>
                  <a:lnTo>
                    <a:pt x="837972" y="2078464"/>
                  </a:lnTo>
                  <a:cubicBezTo>
                    <a:pt x="837972" y="2308052"/>
                    <a:pt x="816964" y="2494168"/>
                    <a:pt x="791048" y="2494168"/>
                  </a:cubicBezTo>
                  <a:lnTo>
                    <a:pt x="0" y="2494168"/>
                  </a:lnTo>
                  <a:lnTo>
                    <a:pt x="0" y="2494168"/>
                  </a:lnTo>
                  <a:lnTo>
                    <a:pt x="0" y="0"/>
                  </a:lnTo>
                  <a:lnTo>
                    <a:pt x="0" y="0"/>
                  </a:lnTo>
                  <a:lnTo>
                    <a:pt x="791048" y="0"/>
                  </a:lnTo>
                  <a:cubicBezTo>
                    <a:pt x="816964" y="0"/>
                    <a:pt x="837972" y="186116"/>
                    <a:pt x="837972" y="415704"/>
                  </a:cubicBezTo>
                  <a:close/>
                </a:path>
              </a:pathLst>
            </a:cu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57150" tIns="69481" rIns="98056" bIns="69481" numCol="1" spcCol="1270" anchor="ctr" anchorCtr="0">
              <a:noAutofit/>
            </a:bodyPr>
            <a:lstStyle/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000" kern="12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MPI</a:t>
              </a:r>
              <a:r>
                <a:rPr lang="en-US" sz="20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, </a:t>
              </a:r>
              <a:r>
                <a:rPr lang="en-US" sz="2000" kern="12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OpenSHMEM</a:t>
              </a:r>
              <a:r>
                <a:rPr lang="en-US" sz="20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, </a:t>
              </a:r>
              <a:r>
                <a:rPr lang="en-US" sz="2000" kern="12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UPC ...</a:t>
              </a:r>
              <a:endParaRPr lang="en-US" sz="2000" kern="1200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838462" y="1827802"/>
              <a:ext cx="8020905" cy="1047465"/>
            </a:xfrm>
            <a:custGeom>
              <a:avLst/>
              <a:gdLst>
                <a:gd name="connsiteX0" fmla="*/ 0 w 8020905"/>
                <a:gd name="connsiteY0" fmla="*/ 0 h 1047465"/>
                <a:gd name="connsiteX1" fmla="*/ 8020905 w 8020905"/>
                <a:gd name="connsiteY1" fmla="*/ 0 h 1047465"/>
                <a:gd name="connsiteX2" fmla="*/ 8020905 w 8020905"/>
                <a:gd name="connsiteY2" fmla="*/ 1047465 h 1047465"/>
                <a:gd name="connsiteX3" fmla="*/ 0 w 8020905"/>
                <a:gd name="connsiteY3" fmla="*/ 1047465 h 1047465"/>
                <a:gd name="connsiteX4" fmla="*/ 0 w 8020905"/>
                <a:gd name="connsiteY4" fmla="*/ 0 h 1047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0905" h="1047465">
                  <a:moveTo>
                    <a:pt x="0" y="0"/>
                  </a:moveTo>
                  <a:lnTo>
                    <a:pt x="8020905" y="0"/>
                  </a:lnTo>
                  <a:lnTo>
                    <a:pt x="8020905" y="1047465"/>
                  </a:lnTo>
                  <a:lnTo>
                    <a:pt x="0" y="10474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60020" tIns="80010" rIns="160020" bIns="80010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High level-communication software</a:t>
              </a:r>
              <a:endParaRPr lang="en-US" sz="4000" kern="1200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8859368" y="3032388"/>
              <a:ext cx="2494168" cy="837972"/>
            </a:xfrm>
            <a:custGeom>
              <a:avLst/>
              <a:gdLst>
                <a:gd name="connsiteX0" fmla="*/ 139665 w 837972"/>
                <a:gd name="connsiteY0" fmla="*/ 0 h 2494168"/>
                <a:gd name="connsiteX1" fmla="*/ 698307 w 837972"/>
                <a:gd name="connsiteY1" fmla="*/ 0 h 2494168"/>
                <a:gd name="connsiteX2" fmla="*/ 837972 w 837972"/>
                <a:gd name="connsiteY2" fmla="*/ 139665 h 2494168"/>
                <a:gd name="connsiteX3" fmla="*/ 837972 w 837972"/>
                <a:gd name="connsiteY3" fmla="*/ 2494168 h 2494168"/>
                <a:gd name="connsiteX4" fmla="*/ 837972 w 837972"/>
                <a:gd name="connsiteY4" fmla="*/ 2494168 h 2494168"/>
                <a:gd name="connsiteX5" fmla="*/ 0 w 837972"/>
                <a:gd name="connsiteY5" fmla="*/ 2494168 h 2494168"/>
                <a:gd name="connsiteX6" fmla="*/ 0 w 837972"/>
                <a:gd name="connsiteY6" fmla="*/ 2494168 h 2494168"/>
                <a:gd name="connsiteX7" fmla="*/ 0 w 837972"/>
                <a:gd name="connsiteY7" fmla="*/ 139665 h 2494168"/>
                <a:gd name="connsiteX8" fmla="*/ 139665 w 837972"/>
                <a:gd name="connsiteY8" fmla="*/ 0 h 249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7972" h="2494168">
                  <a:moveTo>
                    <a:pt x="837972" y="415704"/>
                  </a:moveTo>
                  <a:lnTo>
                    <a:pt x="837972" y="2078464"/>
                  </a:lnTo>
                  <a:cubicBezTo>
                    <a:pt x="837972" y="2308052"/>
                    <a:pt x="816964" y="2494168"/>
                    <a:pt x="791048" y="2494168"/>
                  </a:cubicBezTo>
                  <a:lnTo>
                    <a:pt x="0" y="2494168"/>
                  </a:lnTo>
                  <a:lnTo>
                    <a:pt x="0" y="2494168"/>
                  </a:lnTo>
                  <a:lnTo>
                    <a:pt x="0" y="0"/>
                  </a:lnTo>
                  <a:lnTo>
                    <a:pt x="0" y="0"/>
                  </a:lnTo>
                  <a:lnTo>
                    <a:pt x="791048" y="0"/>
                  </a:lnTo>
                  <a:cubicBezTo>
                    <a:pt x="816964" y="0"/>
                    <a:pt x="837972" y="186116"/>
                    <a:pt x="837972" y="415704"/>
                  </a:cubicBezTo>
                  <a:close/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57150" tIns="69481" rIns="98056" bIns="69481" numCol="1" spcCol="1270" anchor="ctr" anchorCtr="0">
              <a:noAutofit/>
            </a:bodyPr>
            <a:lstStyle/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000" b="1" kern="12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UCX</a:t>
              </a:r>
              <a:r>
                <a:rPr lang="en-US" sz="20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, </a:t>
              </a:r>
              <a:r>
                <a:rPr lang="en-US" sz="2000" kern="12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Portals</a:t>
              </a:r>
              <a:r>
                <a:rPr lang="en-US" sz="20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, </a:t>
              </a:r>
              <a:r>
                <a:rPr lang="en-US" sz="2000" kern="12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OFI, ...</a:t>
              </a:r>
              <a:endParaRPr lang="en-US" sz="2000" kern="1200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838462" y="2927641"/>
              <a:ext cx="8020905" cy="1047465"/>
            </a:xfrm>
            <a:custGeom>
              <a:avLst/>
              <a:gdLst>
                <a:gd name="connsiteX0" fmla="*/ 0 w 8020905"/>
                <a:gd name="connsiteY0" fmla="*/ 0 h 1047465"/>
                <a:gd name="connsiteX1" fmla="*/ 8020905 w 8020905"/>
                <a:gd name="connsiteY1" fmla="*/ 0 h 1047465"/>
                <a:gd name="connsiteX2" fmla="*/ 8020905 w 8020905"/>
                <a:gd name="connsiteY2" fmla="*/ 1047465 h 1047465"/>
                <a:gd name="connsiteX3" fmla="*/ 0 w 8020905"/>
                <a:gd name="connsiteY3" fmla="*/ 1047465 h 1047465"/>
                <a:gd name="connsiteX4" fmla="*/ 0 w 8020905"/>
                <a:gd name="connsiteY4" fmla="*/ 0 h 1047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0905" h="1047465">
                  <a:moveTo>
                    <a:pt x="0" y="0"/>
                  </a:moveTo>
                  <a:lnTo>
                    <a:pt x="8020905" y="0"/>
                  </a:lnTo>
                  <a:lnTo>
                    <a:pt x="8020905" y="1047465"/>
                  </a:lnTo>
                  <a:lnTo>
                    <a:pt x="0" y="10474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60020" tIns="80010" rIns="160020" bIns="80010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200" kern="12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Communication middleware</a:t>
              </a:r>
              <a:endParaRPr lang="en-US" sz="4200" kern="1200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8859368" y="4132227"/>
              <a:ext cx="2494168" cy="837972"/>
            </a:xfrm>
            <a:custGeom>
              <a:avLst/>
              <a:gdLst>
                <a:gd name="connsiteX0" fmla="*/ 139665 w 837972"/>
                <a:gd name="connsiteY0" fmla="*/ 0 h 2494168"/>
                <a:gd name="connsiteX1" fmla="*/ 698307 w 837972"/>
                <a:gd name="connsiteY1" fmla="*/ 0 h 2494168"/>
                <a:gd name="connsiteX2" fmla="*/ 837972 w 837972"/>
                <a:gd name="connsiteY2" fmla="*/ 139665 h 2494168"/>
                <a:gd name="connsiteX3" fmla="*/ 837972 w 837972"/>
                <a:gd name="connsiteY3" fmla="*/ 2494168 h 2494168"/>
                <a:gd name="connsiteX4" fmla="*/ 837972 w 837972"/>
                <a:gd name="connsiteY4" fmla="*/ 2494168 h 2494168"/>
                <a:gd name="connsiteX5" fmla="*/ 0 w 837972"/>
                <a:gd name="connsiteY5" fmla="*/ 2494168 h 2494168"/>
                <a:gd name="connsiteX6" fmla="*/ 0 w 837972"/>
                <a:gd name="connsiteY6" fmla="*/ 2494168 h 2494168"/>
                <a:gd name="connsiteX7" fmla="*/ 0 w 837972"/>
                <a:gd name="connsiteY7" fmla="*/ 139665 h 2494168"/>
                <a:gd name="connsiteX8" fmla="*/ 139665 w 837972"/>
                <a:gd name="connsiteY8" fmla="*/ 0 h 249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7972" h="2494168">
                  <a:moveTo>
                    <a:pt x="837972" y="415704"/>
                  </a:moveTo>
                  <a:lnTo>
                    <a:pt x="837972" y="2078464"/>
                  </a:lnTo>
                  <a:cubicBezTo>
                    <a:pt x="837972" y="2308052"/>
                    <a:pt x="816964" y="2494168"/>
                    <a:pt x="791048" y="2494168"/>
                  </a:cubicBezTo>
                  <a:lnTo>
                    <a:pt x="0" y="2494168"/>
                  </a:lnTo>
                  <a:lnTo>
                    <a:pt x="0" y="2494168"/>
                  </a:lnTo>
                  <a:lnTo>
                    <a:pt x="0" y="0"/>
                  </a:lnTo>
                  <a:lnTo>
                    <a:pt x="0" y="0"/>
                  </a:lnTo>
                  <a:lnTo>
                    <a:pt x="791048" y="0"/>
                  </a:lnTo>
                  <a:cubicBezTo>
                    <a:pt x="816964" y="0"/>
                    <a:pt x="837972" y="186116"/>
                    <a:pt x="837972" y="415704"/>
                  </a:cubicBez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7150" tIns="69481" rIns="98056" bIns="69481" numCol="1" spcCol="1270" anchor="ctr" anchorCtr="0">
              <a:noAutofit/>
            </a:bodyPr>
            <a:lstStyle/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000" kern="12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IB Verbs</a:t>
              </a:r>
              <a:r>
                <a:rPr lang="en-US" sz="20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, </a:t>
              </a:r>
              <a:r>
                <a:rPr lang="en-US" sz="2000" kern="12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TCP</a:t>
              </a:r>
              <a:r>
                <a:rPr lang="en-US" sz="20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, </a:t>
              </a:r>
              <a:r>
                <a:rPr lang="en-US" sz="2000" kern="12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Cray uGNI, ...</a:t>
              </a:r>
              <a:endParaRPr lang="en-US" sz="2000" kern="1200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838462" y="4027480"/>
              <a:ext cx="8020905" cy="1047465"/>
            </a:xfrm>
            <a:custGeom>
              <a:avLst/>
              <a:gdLst>
                <a:gd name="connsiteX0" fmla="*/ 0 w 8020905"/>
                <a:gd name="connsiteY0" fmla="*/ 0 h 1047465"/>
                <a:gd name="connsiteX1" fmla="*/ 8020905 w 8020905"/>
                <a:gd name="connsiteY1" fmla="*/ 0 h 1047465"/>
                <a:gd name="connsiteX2" fmla="*/ 8020905 w 8020905"/>
                <a:gd name="connsiteY2" fmla="*/ 1047465 h 1047465"/>
                <a:gd name="connsiteX3" fmla="*/ 0 w 8020905"/>
                <a:gd name="connsiteY3" fmla="*/ 1047465 h 1047465"/>
                <a:gd name="connsiteX4" fmla="*/ 0 w 8020905"/>
                <a:gd name="connsiteY4" fmla="*/ 0 h 1047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0905" h="1047465">
                  <a:moveTo>
                    <a:pt x="0" y="0"/>
                  </a:moveTo>
                  <a:lnTo>
                    <a:pt x="8020905" y="0"/>
                  </a:lnTo>
                  <a:lnTo>
                    <a:pt x="8020905" y="1047465"/>
                  </a:lnTo>
                  <a:lnTo>
                    <a:pt x="0" y="10474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60020" tIns="80010" rIns="160020" bIns="80010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Low-level communication software</a:t>
              </a:r>
              <a:endParaRPr lang="en-US" sz="4000" kern="1200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8859367" y="5232066"/>
              <a:ext cx="2489504" cy="837972"/>
            </a:xfrm>
            <a:custGeom>
              <a:avLst/>
              <a:gdLst>
                <a:gd name="connsiteX0" fmla="*/ 139665 w 837972"/>
                <a:gd name="connsiteY0" fmla="*/ 0 h 4265390"/>
                <a:gd name="connsiteX1" fmla="*/ 698307 w 837972"/>
                <a:gd name="connsiteY1" fmla="*/ 0 h 4265390"/>
                <a:gd name="connsiteX2" fmla="*/ 837972 w 837972"/>
                <a:gd name="connsiteY2" fmla="*/ 139665 h 4265390"/>
                <a:gd name="connsiteX3" fmla="*/ 837972 w 837972"/>
                <a:gd name="connsiteY3" fmla="*/ 4265390 h 4265390"/>
                <a:gd name="connsiteX4" fmla="*/ 837972 w 837972"/>
                <a:gd name="connsiteY4" fmla="*/ 4265390 h 4265390"/>
                <a:gd name="connsiteX5" fmla="*/ 0 w 837972"/>
                <a:gd name="connsiteY5" fmla="*/ 4265390 h 4265390"/>
                <a:gd name="connsiteX6" fmla="*/ 0 w 837972"/>
                <a:gd name="connsiteY6" fmla="*/ 4265390 h 4265390"/>
                <a:gd name="connsiteX7" fmla="*/ 0 w 837972"/>
                <a:gd name="connsiteY7" fmla="*/ 139665 h 4265390"/>
                <a:gd name="connsiteX8" fmla="*/ 139665 w 837972"/>
                <a:gd name="connsiteY8" fmla="*/ 0 h 4265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7972" h="4265390">
                  <a:moveTo>
                    <a:pt x="837972" y="710914"/>
                  </a:moveTo>
                  <a:lnTo>
                    <a:pt x="837972" y="3554476"/>
                  </a:lnTo>
                  <a:cubicBezTo>
                    <a:pt x="837972" y="3947104"/>
                    <a:pt x="825687" y="4265390"/>
                    <a:pt x="810534" y="4265390"/>
                  </a:cubicBezTo>
                  <a:lnTo>
                    <a:pt x="0" y="4265390"/>
                  </a:lnTo>
                  <a:lnTo>
                    <a:pt x="0" y="426539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0534" y="0"/>
                  </a:lnTo>
                  <a:cubicBezTo>
                    <a:pt x="825687" y="0"/>
                    <a:pt x="837972" y="318286"/>
                    <a:pt x="837972" y="710914"/>
                  </a:cubicBez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57150" tIns="69481" rIns="98056" bIns="69481" numCol="1" spcCol="1270" anchor="ctr" anchorCtr="0">
              <a:noAutofit/>
            </a:bodyPr>
            <a:lstStyle/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000" kern="12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InfiniBand</a:t>
              </a:r>
              <a:r>
                <a:rPr lang="en-US" sz="20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, </a:t>
              </a:r>
              <a:r>
                <a:rPr lang="en-US" sz="2000" kern="12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Ethernet</a:t>
              </a:r>
              <a:r>
                <a:rPr lang="en-US" sz="20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, </a:t>
              </a:r>
              <a:r>
                <a:rPr lang="en-US" sz="2000" kern="12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Cray Aries, ...</a:t>
              </a:r>
              <a:endParaRPr lang="en-US" sz="2000" kern="1200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838462" y="5127319"/>
              <a:ext cx="8020905" cy="1047465"/>
            </a:xfrm>
            <a:custGeom>
              <a:avLst/>
              <a:gdLst>
                <a:gd name="connsiteX0" fmla="*/ 0 w 6245019"/>
                <a:gd name="connsiteY0" fmla="*/ 0 h 1047465"/>
                <a:gd name="connsiteX1" fmla="*/ 6245019 w 6245019"/>
                <a:gd name="connsiteY1" fmla="*/ 0 h 1047465"/>
                <a:gd name="connsiteX2" fmla="*/ 6245019 w 6245019"/>
                <a:gd name="connsiteY2" fmla="*/ 1047465 h 1047465"/>
                <a:gd name="connsiteX3" fmla="*/ 0 w 6245019"/>
                <a:gd name="connsiteY3" fmla="*/ 1047465 h 1047465"/>
                <a:gd name="connsiteX4" fmla="*/ 0 w 6245019"/>
                <a:gd name="connsiteY4" fmla="*/ 0 h 1047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5019" h="1047465">
                  <a:moveTo>
                    <a:pt x="0" y="0"/>
                  </a:moveTo>
                  <a:lnTo>
                    <a:pt x="6245019" y="0"/>
                  </a:lnTo>
                  <a:lnTo>
                    <a:pt x="6245019" y="1047465"/>
                  </a:lnTo>
                  <a:lnTo>
                    <a:pt x="0" y="10474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160020" tIns="80010" rIns="160020" bIns="80010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200" kern="12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Communication devices</a:t>
              </a:r>
              <a:endParaRPr lang="en-US" sz="4200" kern="1200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5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426464"/>
            <a:ext cx="12192000" cy="5431536"/>
            <a:chOff x="838200" y="3816626"/>
            <a:chExt cx="10515600" cy="2849217"/>
          </a:xfrm>
        </p:grpSpPr>
        <p:grpSp>
          <p:nvGrpSpPr>
            <p:cNvPr id="8" name="Group 7"/>
            <p:cNvGrpSpPr/>
            <p:nvPr/>
          </p:nvGrpSpPr>
          <p:grpSpPr>
            <a:xfrm>
              <a:off x="838200" y="3816626"/>
              <a:ext cx="10515600" cy="2849217"/>
              <a:chOff x="838200" y="3816626"/>
              <a:chExt cx="10515600" cy="2849217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838200" y="3816626"/>
                <a:ext cx="10515600" cy="2849217"/>
                <a:chOff x="838200" y="3816626"/>
                <a:chExt cx="10515600" cy="2849217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838200" y="3816626"/>
                  <a:ext cx="10515600" cy="2849217"/>
                  <a:chOff x="838200" y="3816626"/>
                  <a:chExt cx="10515600" cy="2849217"/>
                </a:xfrm>
              </p:grpSpPr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838200" y="3816626"/>
                    <a:ext cx="10515600" cy="2849217"/>
                    <a:chOff x="838200" y="3816626"/>
                    <a:chExt cx="10515600" cy="2849217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838200" y="3816626"/>
                      <a:ext cx="10515600" cy="2849217"/>
                      <a:chOff x="838200" y="3816626"/>
                      <a:chExt cx="10515600" cy="2849217"/>
                    </a:xfrm>
                  </p:grpSpPr>
                  <p:grpSp>
                    <p:nvGrpSpPr>
                      <p:cNvPr id="25" name="Group 24"/>
                      <p:cNvGrpSpPr/>
                      <p:nvPr/>
                    </p:nvGrpSpPr>
                    <p:grpSpPr>
                      <a:xfrm>
                        <a:off x="838200" y="3816626"/>
                        <a:ext cx="10515600" cy="2849217"/>
                        <a:chOff x="838200" y="3816626"/>
                        <a:chExt cx="10515600" cy="2849217"/>
                      </a:xfrm>
                    </p:grpSpPr>
                    <p:sp>
                      <p:nvSpPr>
                        <p:cNvPr id="30" name="Rectangle 29"/>
                        <p:cNvSpPr/>
                        <p:nvPr/>
                      </p:nvSpPr>
                      <p:spPr>
                        <a:xfrm>
                          <a:off x="838200" y="3816626"/>
                          <a:ext cx="10515600" cy="2849217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5"/>
                        </a:lnRef>
                        <a:fillRef idx="1">
                          <a:schemeClr val="lt1"/>
                        </a:fillRef>
                        <a:effectRef idx="0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vert="vert270" rtlCol="0" anchor="t" anchorCtr="0"/>
                        <a:lstStyle/>
                        <a:p>
                          <a:pPr algn="ctr"/>
                          <a:r>
                            <a:rPr lang="en-US" sz="4400" dirty="0" smtClean="0">
                              <a:solidFill>
                                <a:schemeClr val="tx2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UCX</a:t>
                          </a:r>
                          <a:endParaRPr lang="en-US" sz="4400" dirty="0">
                            <a:solidFill>
                              <a:schemeClr val="tx2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p:txBody>
                    </p:sp>
                    <p:sp>
                      <p:nvSpPr>
                        <p:cNvPr id="31" name="Rectangle 30"/>
                        <p:cNvSpPr/>
                        <p:nvPr/>
                      </p:nvSpPr>
                      <p:spPr>
                        <a:xfrm>
                          <a:off x="3087756" y="4062527"/>
                          <a:ext cx="8017565" cy="1061036"/>
                        </a:xfrm>
                        <a:prstGeom prst="rect">
                          <a:avLst/>
                        </a:prstGeom>
                        <a:solidFill>
                          <a:schemeClr val="tx2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vert270" rtlCol="0" anchor="t" anchorCtr="0"/>
                        <a:lstStyle/>
                        <a:p>
                          <a:pPr algn="ctr"/>
                          <a:r>
                            <a:rPr lang="en-US" sz="4000" dirty="0" smtClean="0">
                              <a:latin typeface="Helvetica Neue Light" charset="0"/>
                              <a:ea typeface="Helvetica Neue Light" charset="0"/>
                              <a:cs typeface="Helvetica Neue Light" charset="0"/>
                            </a:rPr>
                            <a:t>UCP</a:t>
                          </a:r>
                          <a:endParaRPr lang="en-US" sz="4800" dirty="0">
                            <a:latin typeface="Helvetica Neue Light" charset="0"/>
                            <a:ea typeface="Helvetica Neue Light" charset="0"/>
                            <a:cs typeface="Helvetica Neue Light" charset="0"/>
                          </a:endParaRPr>
                        </a:p>
                      </p:txBody>
                    </p:sp>
                    <p:sp>
                      <p:nvSpPr>
                        <p:cNvPr id="32" name="Rectangle 31"/>
                        <p:cNvSpPr/>
                        <p:nvPr/>
                      </p:nvSpPr>
                      <p:spPr>
                        <a:xfrm>
                          <a:off x="3087756" y="5360367"/>
                          <a:ext cx="6427306" cy="1061036"/>
                        </a:xfrm>
                        <a:prstGeom prst="rect">
                          <a:avLst/>
                        </a:prstGeom>
                        <a:solidFill>
                          <a:schemeClr val="tx2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vert270" rtlCol="0" anchor="t" anchorCtr="0"/>
                        <a:lstStyle/>
                        <a:p>
                          <a:pPr algn="ctr"/>
                          <a:r>
                            <a:rPr lang="en-US" sz="4000" dirty="0" smtClean="0">
                              <a:latin typeface="Helvetica Neue Light" charset="0"/>
                              <a:ea typeface="Helvetica Neue Light" charset="0"/>
                              <a:cs typeface="Helvetica Neue Light" charset="0"/>
                            </a:rPr>
                            <a:t>UCT</a:t>
                          </a:r>
                          <a:endParaRPr lang="en-US" sz="3600" dirty="0">
                            <a:latin typeface="Helvetica Neue Light" charset="0"/>
                            <a:ea typeface="Helvetica Neue Light" charset="0"/>
                            <a:cs typeface="Helvetica Neue Light" charset="0"/>
                          </a:endParaRPr>
                        </a:p>
                      </p:txBody>
                    </p:sp>
                    <p:sp>
                      <p:nvSpPr>
                        <p:cNvPr id="33" name="Rectangle 32"/>
                        <p:cNvSpPr/>
                        <p:nvPr/>
                      </p:nvSpPr>
                      <p:spPr>
                        <a:xfrm>
                          <a:off x="9640955" y="5369464"/>
                          <a:ext cx="1464366" cy="1061036"/>
                        </a:xfrm>
                        <a:prstGeom prst="rect">
                          <a:avLst/>
                        </a:prstGeom>
                        <a:solidFill>
                          <a:schemeClr val="tx2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vert270" rtlCol="0" anchor="t" anchorCtr="0"/>
                        <a:lstStyle/>
                        <a:p>
                          <a:pPr algn="ctr"/>
                          <a:r>
                            <a:rPr lang="en-US" sz="3200" dirty="0" smtClean="0">
                              <a:latin typeface="Helvetica Neue Light" charset="0"/>
                              <a:ea typeface="Helvetica Neue Light" charset="0"/>
                              <a:cs typeface="Helvetica Neue Light" charset="0"/>
                            </a:rPr>
                            <a:t>UCS</a:t>
                          </a:r>
                          <a:endParaRPr lang="en-US" sz="3200" dirty="0">
                            <a:latin typeface="Helvetica Neue Light" charset="0"/>
                            <a:ea typeface="Helvetica Neue Light" charset="0"/>
                            <a:cs typeface="Helvetica Neue Light" charset="0"/>
                          </a:endParaRPr>
                        </a:p>
                      </p:txBody>
                    </p:sp>
                  </p:grpSp>
                  <p:sp>
                    <p:nvSpPr>
                      <p:cNvPr id="26" name="Rounded Rectangle 25"/>
                      <p:cNvSpPr/>
                      <p:nvPr/>
                    </p:nvSpPr>
                    <p:spPr>
                      <a:xfrm>
                        <a:off x="5714280" y="4553396"/>
                        <a:ext cx="1543007" cy="498270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000" dirty="0" smtClean="0">
                            <a:latin typeface="Helvetica Neue Light" charset="0"/>
                            <a:ea typeface="Helvetica Neue Light" charset="0"/>
                            <a:cs typeface="Helvetica Neue Light" charset="0"/>
                          </a:rPr>
                          <a:t>Tag-matching</a:t>
                        </a:r>
                        <a:endParaRPr lang="en-US" dirty="0">
                          <a:latin typeface="Helvetica Neue Light" charset="0"/>
                          <a:ea typeface="Helvetica Neue Light" charset="0"/>
                          <a:cs typeface="Helvetica Neue Light" charset="0"/>
                        </a:endParaRPr>
                      </a:p>
                    </p:txBody>
                  </p:sp>
                  <p:sp>
                    <p:nvSpPr>
                      <p:cNvPr id="27" name="Rounded Rectangle 26"/>
                      <p:cNvSpPr/>
                      <p:nvPr/>
                    </p:nvSpPr>
                    <p:spPr>
                      <a:xfrm>
                        <a:off x="7372043" y="4556085"/>
                        <a:ext cx="1543007" cy="498270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000" dirty="0" smtClean="0">
                            <a:latin typeface="Helvetica Neue Light" charset="0"/>
                            <a:ea typeface="Helvetica Neue Light" charset="0"/>
                            <a:cs typeface="Helvetica Neue Light" charset="0"/>
                          </a:rPr>
                          <a:t>RMA</a:t>
                        </a:r>
                        <a:endParaRPr lang="en-US" dirty="0">
                          <a:latin typeface="Helvetica Neue Light" charset="0"/>
                          <a:ea typeface="Helvetica Neue Light" charset="0"/>
                          <a:cs typeface="Helvetica Neue Light" charset="0"/>
                        </a:endParaRPr>
                      </a:p>
                    </p:txBody>
                  </p:sp>
                  <p:sp>
                    <p:nvSpPr>
                      <p:cNvPr id="28" name="Rounded Rectangle 27"/>
                      <p:cNvSpPr/>
                      <p:nvPr/>
                    </p:nvSpPr>
                    <p:spPr>
                      <a:xfrm>
                        <a:off x="9006157" y="4556085"/>
                        <a:ext cx="1543007" cy="498270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000" dirty="0" smtClean="0">
                            <a:latin typeface="Helvetica Neue Light" charset="0"/>
                            <a:ea typeface="Helvetica Neue Light" charset="0"/>
                            <a:cs typeface="Helvetica Neue Light" charset="0"/>
                          </a:rPr>
                          <a:t>Atomics</a:t>
                        </a:r>
                        <a:endParaRPr lang="en-US" dirty="0">
                          <a:latin typeface="Helvetica Neue Light" charset="0"/>
                          <a:ea typeface="Helvetica Neue Light" charset="0"/>
                          <a:cs typeface="Helvetica Neue Light" charset="0"/>
                        </a:endParaRPr>
                      </a:p>
                    </p:txBody>
                  </p:sp>
                  <p:sp>
                    <p:nvSpPr>
                      <p:cNvPr id="29" name="Rectangle 28"/>
                      <p:cNvSpPr/>
                      <p:nvPr/>
                    </p:nvSpPr>
                    <p:spPr>
                      <a:xfrm>
                        <a:off x="3869635" y="4121426"/>
                        <a:ext cx="6836901" cy="432561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000" dirty="0" smtClean="0">
                            <a:latin typeface="Helvetica Neue Light" charset="0"/>
                            <a:ea typeface="Helvetica Neue Light" charset="0"/>
                            <a:cs typeface="Helvetica Neue Light" charset="0"/>
                          </a:rPr>
                          <a:t>Transport selection, Wireup, Fragmentation, Software protocols for </a:t>
                        </a:r>
                        <a:r>
                          <a:rPr lang="en-US" sz="2000" dirty="0" smtClean="0">
                            <a:latin typeface="Helvetica Neue Medium" charset="0"/>
                            <a:ea typeface="Helvetica Neue Medium" charset="0"/>
                            <a:cs typeface="Helvetica Neue Medium" charset="0"/>
                          </a:rPr>
                          <a:t>operations that are not (necessarily) supported by hardware</a:t>
                        </a:r>
                        <a:endParaRPr lang="en-US" sz="2000" dirty="0">
                          <a:latin typeface="Helvetica Neue Medium" charset="0"/>
                          <a:ea typeface="Helvetica Neue Medium" charset="0"/>
                          <a:cs typeface="Helvetica Neue Medium" charset="0"/>
                        </a:endParaRPr>
                      </a:p>
                    </p:txBody>
                  </p:sp>
                </p:grpSp>
                <p:sp>
                  <p:nvSpPr>
                    <p:cNvPr id="21" name="Rounded Rectangle 20"/>
                    <p:cNvSpPr/>
                    <p:nvPr/>
                  </p:nvSpPr>
                  <p:spPr>
                    <a:xfrm>
                      <a:off x="3673162" y="5800850"/>
                      <a:ext cx="941206" cy="490950"/>
                    </a:xfrm>
                    <a:prstGeom prst="roundRect">
                      <a:avLst/>
                    </a:prstGeom>
                    <a:ln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IB Verbs</a:t>
                      </a:r>
                    </a:p>
                  </p:txBody>
                </p:sp>
                <p:sp>
                  <p:nvSpPr>
                    <p:cNvPr id="22" name="Rounded Rectangle 21"/>
                    <p:cNvSpPr/>
                    <p:nvPr/>
                  </p:nvSpPr>
                  <p:spPr>
                    <a:xfrm>
                      <a:off x="6665404" y="5793530"/>
                      <a:ext cx="857576" cy="498270"/>
                    </a:xfrm>
                    <a:prstGeom prst="roundRect">
                      <a:avLst/>
                    </a:prstGeom>
                    <a:ln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Cray uGNI</a:t>
                      </a:r>
                    </a:p>
                  </p:txBody>
                </p:sp>
                <p:sp>
                  <p:nvSpPr>
                    <p:cNvPr id="23" name="Rounded Rectangle 22"/>
                    <p:cNvSpPr/>
                    <p:nvPr/>
                  </p:nvSpPr>
                  <p:spPr>
                    <a:xfrm>
                      <a:off x="7593168" y="5793530"/>
                      <a:ext cx="1840134" cy="498270"/>
                    </a:xfrm>
                    <a:prstGeom prst="roundRect">
                      <a:avLst/>
                    </a:prstGeom>
                    <a:ln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Shared memory</a:t>
                      </a:r>
                    </a:p>
                    <a:p>
                      <a:pPr algn="ctr"/>
                      <a:r>
                        <a:rPr lang="en-US" sz="120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SYSV POSIX KNEM CMA</a:t>
                      </a:r>
                      <a:endParaRPr lang="en-US" sz="120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3465139" y="5392063"/>
                      <a:ext cx="6068666" cy="346019"/>
                    </a:xfrm>
                    <a:prstGeom prst="rect">
                      <a:avLst/>
                    </a:prstGeom>
                    <a:solidFill>
                      <a:schemeClr val="tx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latin typeface="Helvetica Neue Medium" charset="0"/>
                          <a:ea typeface="Helvetica Neue Medium" charset="0"/>
                          <a:cs typeface="Helvetica Neue Medium" charset="0"/>
                        </a:rPr>
                        <a:t>Hardware-supported operations</a:t>
                      </a:r>
                      <a:r>
                        <a:rPr lang="en-US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: Active Messages, RMA, Atomics</a:t>
                      </a:r>
                      <a:endParaRPr lang="en-US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p:txBody>
                </p:sp>
              </p:grpSp>
              <p:sp>
                <p:nvSpPr>
                  <p:cNvPr id="17" name="Rectangle 16"/>
                  <p:cNvSpPr/>
                  <p:nvPr/>
                </p:nvSpPr>
                <p:spPr>
                  <a:xfrm>
                    <a:off x="10179484" y="5380615"/>
                    <a:ext cx="918700" cy="346019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latin typeface="Helvetica Neue Light" charset="0"/>
                        <a:ea typeface="Helvetica Neue Light" charset="0"/>
                        <a:cs typeface="Helvetica Neue Light" charset="0"/>
                      </a:rPr>
                      <a:t>Services</a:t>
                    </a:r>
                    <a:endParaRPr lang="en-US" sz="1600" dirty="0">
                      <a:latin typeface="Helvetica Neue Light" charset="0"/>
                      <a:ea typeface="Helvetica Neue Light" charset="0"/>
                      <a:cs typeface="Helvetica Neue Light" charset="0"/>
                    </a:endParaRPr>
                  </a:p>
                </p:txBody>
              </p:sp>
              <p:sp>
                <p:nvSpPr>
                  <p:cNvPr id="18" name="Rounded Rectangle 17"/>
                  <p:cNvSpPr/>
                  <p:nvPr/>
                </p:nvSpPr>
                <p:spPr>
                  <a:xfrm>
                    <a:off x="10186621" y="5644560"/>
                    <a:ext cx="911563" cy="364130"/>
                  </a:xfrm>
                  <a:prstGeom prst="roundRect">
                    <a:avLst/>
                  </a:prstGeom>
                  <a:ln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 smtClean="0">
                        <a:latin typeface="Helvetica Neue Light" charset="0"/>
                        <a:ea typeface="Helvetica Neue Light" charset="0"/>
                        <a:cs typeface="Helvetica Neue Light" charset="0"/>
                      </a:rPr>
                      <a:t>Memory management</a:t>
                    </a:r>
                    <a:endParaRPr lang="en-US" sz="1100" dirty="0">
                      <a:latin typeface="Helvetica Neue Light" charset="0"/>
                      <a:ea typeface="Helvetica Neue Light" charset="0"/>
                      <a:cs typeface="Helvetica Neue Light" charset="0"/>
                    </a:endParaRPr>
                  </a:p>
                </p:txBody>
              </p:sp>
              <p:sp>
                <p:nvSpPr>
                  <p:cNvPr id="19" name="Rounded Rectangle 18"/>
                  <p:cNvSpPr/>
                  <p:nvPr/>
                </p:nvSpPr>
                <p:spPr>
                  <a:xfrm>
                    <a:off x="10179484" y="6037997"/>
                    <a:ext cx="911563" cy="364130"/>
                  </a:xfrm>
                  <a:prstGeom prst="roundRect">
                    <a:avLst/>
                  </a:prstGeom>
                  <a:ln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 smtClean="0">
                        <a:latin typeface="Helvetica Neue Light" charset="0"/>
                        <a:ea typeface="Helvetica Neue Light" charset="0"/>
                        <a:cs typeface="Helvetica Neue Light" charset="0"/>
                      </a:rPr>
                      <a:t>Data structures</a:t>
                    </a:r>
                    <a:endParaRPr lang="en-US" sz="1100" dirty="0">
                      <a:latin typeface="Helvetica Neue Light" charset="0"/>
                      <a:ea typeface="Helvetica Neue Light" charset="0"/>
                      <a:cs typeface="Helvetica Neue Light" charset="0"/>
                    </a:endParaRPr>
                  </a:p>
                </p:txBody>
              </p:sp>
            </p:grpSp>
            <p:cxnSp>
              <p:nvCxnSpPr>
                <p:cNvPr id="15" name="Elbow Connector 14"/>
                <p:cNvCxnSpPr>
                  <a:stCxn id="32" idx="1"/>
                </p:cNvCxnSpPr>
                <p:nvPr/>
              </p:nvCxnSpPr>
              <p:spPr>
                <a:xfrm rot="10800000">
                  <a:off x="1507039" y="5241237"/>
                  <a:ext cx="1580718" cy="649648"/>
                </a:xfrm>
                <a:prstGeom prst="bentConnector3">
                  <a:avLst>
                    <a:gd name="adj1" fmla="val 47007"/>
                  </a:avLst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Elbow Connector 13"/>
                <p:cNvCxnSpPr/>
                <p:nvPr/>
              </p:nvCxnSpPr>
              <p:spPr>
                <a:xfrm rot="10800000" flipV="1">
                  <a:off x="1465954" y="4582130"/>
                  <a:ext cx="1621809" cy="659103"/>
                </a:xfrm>
                <a:prstGeom prst="bentConnector3">
                  <a:avLst>
                    <a:gd name="adj1" fmla="val 45914"/>
                  </a:avLst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Rectangle 10"/>
              <p:cNvSpPr/>
              <p:nvPr/>
            </p:nvSpPr>
            <p:spPr>
              <a:xfrm>
                <a:off x="1041952" y="4135076"/>
                <a:ext cx="1842052" cy="4325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accent2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High-level API:</a:t>
                </a:r>
              </a:p>
              <a:p>
                <a:pPr algn="ctr"/>
                <a:r>
                  <a:rPr lang="en-US" b="1" dirty="0" smtClean="0">
                    <a:solidFill>
                      <a:schemeClr val="accent2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Protocols</a:t>
                </a:r>
                <a:endParaRPr lang="en-US" b="1" dirty="0">
                  <a:solidFill>
                    <a:schemeClr val="accent2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124856" y="5969566"/>
                <a:ext cx="1842052" cy="4325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accent2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Low-level API:</a:t>
                </a:r>
              </a:p>
              <a:p>
                <a:pPr algn="ctr"/>
                <a:r>
                  <a:rPr lang="en-US" b="1" dirty="0" smtClean="0">
                    <a:solidFill>
                      <a:schemeClr val="accent2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Transports</a:t>
                </a:r>
                <a:endParaRPr lang="en-US" b="1" dirty="0">
                  <a:solidFill>
                    <a:schemeClr val="accent2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4091760" y="4553987"/>
              <a:ext cx="1543007" cy="49827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Initialization/</a:t>
              </a:r>
            </a:p>
            <a:p>
              <a:pPr algn="ctr"/>
              <a:r>
                <a:rPr lang="en-US" sz="20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Wireup</a:t>
              </a:r>
              <a:endParaRPr lang="en-US" sz="2000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UCX design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BD-3A7A-B349-8715-263F49D73D24}" type="datetime1">
              <a:rPr lang="en-US" smtClean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CCGRID’17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5</a:t>
            </a:fld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440899" y="5195086"/>
            <a:ext cx="947923" cy="949865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TCP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470200" y="5179901"/>
            <a:ext cx="1178575" cy="949865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NVIDIA CUDA</a:t>
            </a:r>
          </a:p>
        </p:txBody>
      </p:sp>
    </p:spTree>
    <p:extLst>
      <p:ext uri="{BB962C8B-B14F-4D97-AF65-F5344CB8AC3E}">
        <p14:creationId xmlns:p14="http://schemas.microsoft.com/office/powerpoint/2010/main" val="16872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InfiniBand support in UCX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idx="1"/>
          </p:nvPr>
        </p:nvSpPr>
        <p:spPr>
          <a:xfrm>
            <a:off x="839788" y="1532225"/>
            <a:ext cx="5157787" cy="597978"/>
          </a:xfrm>
        </p:spPr>
        <p:txBody>
          <a:bodyPr/>
          <a:lstStyle/>
          <a:p>
            <a:pPr algn="ctr"/>
            <a:r>
              <a:rPr lang="en-US" b="0" dirty="0" smtClean="0"/>
              <a:t>UCX over InfiniBand Verbs</a:t>
            </a:r>
            <a:endParaRPr lang="en-US" b="0" dirty="0"/>
          </a:p>
        </p:txBody>
      </p:sp>
      <p:sp>
        <p:nvSpPr>
          <p:cNvPr id="41" name="Content Placeholder 40"/>
          <p:cNvSpPr>
            <a:spLocks noGrp="1"/>
          </p:cNvSpPr>
          <p:nvPr>
            <p:ph sz="half" idx="2"/>
          </p:nvPr>
        </p:nvSpPr>
        <p:spPr>
          <a:xfrm>
            <a:off x="938213" y="5666418"/>
            <a:ext cx="9892354" cy="40701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UCT with Accelerated Verbs  (AVerbs) available for the Mellanox MLX5 driver  </a:t>
            </a:r>
            <a:endParaRPr lang="en-US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3"/>
          </p:nvPr>
        </p:nvSpPr>
        <p:spPr>
          <a:xfrm>
            <a:off x="6170612" y="1532225"/>
            <a:ext cx="5183188" cy="597978"/>
          </a:xfrm>
        </p:spPr>
        <p:txBody>
          <a:bodyPr>
            <a:normAutofit/>
          </a:bodyPr>
          <a:lstStyle/>
          <a:p>
            <a:pPr algn="ctr"/>
            <a:r>
              <a:rPr lang="en-US" b="0" dirty="0" smtClean="0"/>
              <a:t>UCX with Accelerated Verbs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BD-3A7A-B349-8715-263F49D73D24}" type="datetime1">
              <a:rPr lang="en-US" smtClean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CCGRID’17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49737" y="2140378"/>
            <a:ext cx="4872038" cy="3365897"/>
            <a:chOff x="1128712" y="2297115"/>
            <a:chExt cx="4657726" cy="3703635"/>
          </a:xfrm>
        </p:grpSpPr>
        <p:sp>
          <p:nvSpPr>
            <p:cNvPr id="8" name="Rectangle 7"/>
            <p:cNvSpPr/>
            <p:nvPr/>
          </p:nvSpPr>
          <p:spPr>
            <a:xfrm>
              <a:off x="1128713" y="5186363"/>
              <a:ext cx="4657725" cy="81438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Hardware</a:t>
              </a:r>
            </a:p>
            <a:p>
              <a:endParaRPr lang="en-US" dirty="0" smtClean="0"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endParaRPr lang="en-US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28713" y="4237039"/>
              <a:ext cx="4657725" cy="814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OS</a:t>
              </a:r>
            </a:p>
            <a:p>
              <a:endParaRPr lang="en-US" dirty="0" smtClean="0"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endParaRPr lang="en-US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28712" y="3246439"/>
              <a:ext cx="4657725" cy="81438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User APIs</a:t>
              </a:r>
            </a:p>
            <a:p>
              <a:endParaRPr lang="en-US" sz="1600" dirty="0" smtClean="0"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endParaRPr lang="en-US" sz="1600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8712" y="2297115"/>
              <a:ext cx="4657725" cy="814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UCX</a:t>
              </a:r>
            </a:p>
            <a:p>
              <a:endParaRPr lang="en-US" sz="1600" dirty="0"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endParaRPr lang="en-US" sz="1600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09788" y="5343525"/>
              <a:ext cx="3514723" cy="5000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InfiniBand HCA</a:t>
              </a:r>
              <a:endParaRPr lang="en-US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09789" y="4394201"/>
              <a:ext cx="1757362" cy="500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HCA Driver (MLX4/MLX5)</a:t>
              </a:r>
              <a:endParaRPr lang="en-US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19551" y="4394201"/>
              <a:ext cx="1604961" cy="500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Kernel-level</a:t>
              </a:r>
            </a:p>
            <a:p>
              <a:pPr algn="ctr"/>
              <a:r>
                <a:rPr lang="en-US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Verbs</a:t>
              </a:r>
              <a:endParaRPr lang="en-US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09788" y="3470275"/>
              <a:ext cx="1757363" cy="44291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Driver API</a:t>
              </a:r>
              <a:endParaRPr lang="en-US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19551" y="3484563"/>
              <a:ext cx="1604960" cy="44291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Verbs API</a:t>
              </a:r>
              <a:endParaRPr lang="en-US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09787" y="2714624"/>
              <a:ext cx="3514723" cy="31670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UCT</a:t>
              </a:r>
              <a:endParaRPr lang="en-US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09787" y="2338784"/>
              <a:ext cx="3514723" cy="31670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UCP</a:t>
              </a:r>
              <a:endParaRPr lang="en-US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353301" y="2133906"/>
            <a:ext cx="4645896" cy="3376212"/>
            <a:chOff x="6310311" y="2307430"/>
            <a:chExt cx="4657727" cy="3703635"/>
          </a:xfrm>
        </p:grpSpPr>
        <p:sp>
          <p:nvSpPr>
            <p:cNvPr id="20" name="Rectangle 19"/>
            <p:cNvSpPr/>
            <p:nvPr/>
          </p:nvSpPr>
          <p:spPr>
            <a:xfrm>
              <a:off x="6310313" y="5196678"/>
              <a:ext cx="4657725" cy="81438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Hardware</a:t>
              </a:r>
            </a:p>
            <a:p>
              <a:endParaRPr lang="en-US" dirty="0" smtClean="0"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endParaRPr lang="en-US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291388" y="5353840"/>
              <a:ext cx="3514723" cy="5000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InfiniBand HCA</a:t>
              </a:r>
              <a:endParaRPr lang="en-US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310311" y="2307430"/>
              <a:ext cx="4657726" cy="2754311"/>
              <a:chOff x="6310311" y="2307430"/>
              <a:chExt cx="4657726" cy="2754311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310311" y="4247354"/>
                <a:ext cx="4657725" cy="81438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latin typeface="Helvetica Neue Light" charset="0"/>
                    <a:ea typeface="Helvetica Neue Light" charset="0"/>
                    <a:cs typeface="Helvetica Neue Light" charset="0"/>
                  </a:rPr>
                  <a:t>OS</a:t>
                </a:r>
              </a:p>
              <a:p>
                <a:endParaRPr lang="en-US" dirty="0" smtClean="0"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  <a:p>
                <a:endParaRPr lang="en-US" dirty="0"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291389" y="4404516"/>
                <a:ext cx="1757362" cy="5000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Helvetica Neue Light" charset="0"/>
                    <a:ea typeface="Helvetica Neue Light" charset="0"/>
                    <a:cs typeface="Helvetica Neue Light" charset="0"/>
                  </a:rPr>
                  <a:t>HCA Driver (MLX5)</a:t>
                </a:r>
                <a:endParaRPr lang="en-US" dirty="0"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9201151" y="4404516"/>
                <a:ext cx="1604961" cy="5000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Helvetica Neue Light" charset="0"/>
                    <a:ea typeface="Helvetica Neue Light" charset="0"/>
                    <a:cs typeface="Helvetica Neue Light" charset="0"/>
                  </a:rPr>
                  <a:t>Kernel-level</a:t>
                </a:r>
              </a:p>
              <a:p>
                <a:pPr algn="ctr"/>
                <a:r>
                  <a:rPr lang="en-US" dirty="0" smtClean="0">
                    <a:latin typeface="Helvetica Neue Light" charset="0"/>
                    <a:ea typeface="Helvetica Neue Light" charset="0"/>
                    <a:cs typeface="Helvetica Neue Light" charset="0"/>
                  </a:rPr>
                  <a:t>Verbs</a:t>
                </a:r>
                <a:endParaRPr lang="en-US" dirty="0"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6310312" y="2307430"/>
                <a:ext cx="4657725" cy="1782761"/>
                <a:chOff x="6310312" y="2307430"/>
                <a:chExt cx="4657725" cy="1782761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6310312" y="3256754"/>
                  <a:ext cx="2952751" cy="814387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1600" dirty="0" smtClean="0">
                      <a:latin typeface="Helvetica Neue Light" charset="0"/>
                      <a:ea typeface="Helvetica Neue Light" charset="0"/>
                      <a:cs typeface="Helvetica Neue Light" charset="0"/>
                    </a:rPr>
                    <a:t>User APIs</a:t>
                  </a:r>
                </a:p>
                <a:p>
                  <a:endParaRPr lang="en-US" sz="1600" dirty="0" smtClean="0">
                    <a:latin typeface="Helvetica Neue Light" charset="0"/>
                    <a:ea typeface="Helvetica Neue Light" charset="0"/>
                    <a:cs typeface="Helvetica Neue Light" charset="0"/>
                  </a:endParaRPr>
                </a:p>
                <a:p>
                  <a:endParaRPr lang="en-US" sz="1600" dirty="0">
                    <a:latin typeface="Helvetica Neue Light" charset="0"/>
                    <a:ea typeface="Helvetica Neue Light" charset="0"/>
                    <a:cs typeface="Helvetica Neue Light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6469861" y="3558381"/>
                  <a:ext cx="1216818" cy="442913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atin typeface="Helvetica Neue Light" charset="0"/>
                      <a:ea typeface="Helvetica Neue Light" charset="0"/>
                      <a:cs typeface="Helvetica Neue Light" charset="0"/>
                    </a:rPr>
                    <a:t>Driver API</a:t>
                  </a:r>
                  <a:endParaRPr lang="en-US" dirty="0">
                    <a:latin typeface="Helvetica Neue Light" charset="0"/>
                    <a:ea typeface="Helvetica Neue Light" charset="0"/>
                    <a:cs typeface="Helvetica Neue Light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7896227" y="3558381"/>
                  <a:ext cx="1233486" cy="442913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atin typeface="Helvetica Neue Light" charset="0"/>
                      <a:ea typeface="Helvetica Neue Light" charset="0"/>
                      <a:cs typeface="Helvetica Neue Light" charset="0"/>
                    </a:rPr>
                    <a:t>Verbs API</a:t>
                  </a:r>
                  <a:endParaRPr lang="en-US" dirty="0">
                    <a:latin typeface="Helvetica Neue Light" charset="0"/>
                    <a:ea typeface="Helvetica Neue Light" charset="0"/>
                    <a:cs typeface="Helvetica Neue Light" charset="0"/>
                  </a:endParaRPr>
                </a:p>
              </p:txBody>
            </p:sp>
            <p:grpSp>
              <p:nvGrpSpPr>
                <p:cNvPr id="30" name="Group 29"/>
                <p:cNvGrpSpPr/>
                <p:nvPr/>
              </p:nvGrpSpPr>
              <p:grpSpPr>
                <a:xfrm>
                  <a:off x="6310312" y="2307430"/>
                  <a:ext cx="4657725" cy="1782761"/>
                  <a:chOff x="6310312" y="2307430"/>
                  <a:chExt cx="4657725" cy="1782761"/>
                </a:xfrm>
              </p:grpSpPr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6310312" y="2307430"/>
                    <a:ext cx="4657725" cy="1782761"/>
                    <a:chOff x="6310312" y="2307430"/>
                    <a:chExt cx="4657725" cy="1782761"/>
                  </a:xfrm>
                </p:grpSpPr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9415463" y="3132132"/>
                      <a:ext cx="1552572" cy="958059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n-US" sz="1600" dirty="0" smtClean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  <a:p>
                      <a:endParaRPr lang="en-US" sz="160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  <a:p>
                      <a:endParaRPr lang="en-US" sz="160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p:txBody>
                </p:sp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6310312" y="2307430"/>
                      <a:ext cx="4657725" cy="814387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160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UCX</a:t>
                      </a:r>
                    </a:p>
                    <a:p>
                      <a:endParaRPr lang="en-US" sz="160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  <a:p>
                      <a:endParaRPr lang="en-US" sz="160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p:txBody>
                </p:sp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9422612" y="2338784"/>
                      <a:ext cx="1538284" cy="166250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n-US" sz="1600" dirty="0" smtClean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  <a:p>
                      <a:endParaRPr lang="en-US" sz="160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  <a:p>
                      <a:endParaRPr lang="en-US" sz="160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p:txBody>
                </p:sp>
              </p:grpSp>
              <p:sp>
                <p:nvSpPr>
                  <p:cNvPr id="32" name="Rectangle 31"/>
                  <p:cNvSpPr/>
                  <p:nvPr/>
                </p:nvSpPr>
                <p:spPr>
                  <a:xfrm>
                    <a:off x="6881811" y="2377279"/>
                    <a:ext cx="3924299" cy="25757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latin typeface="Helvetica Neue Light" charset="0"/>
                        <a:ea typeface="Helvetica Neue Light" charset="0"/>
                        <a:cs typeface="Helvetica Neue Light" charset="0"/>
                      </a:rPr>
                      <a:t>UCP</a:t>
                    </a:r>
                    <a:endParaRPr lang="en-US" dirty="0">
                      <a:latin typeface="Helvetica Neue Light" charset="0"/>
                      <a:ea typeface="Helvetica Neue Light" charset="0"/>
                      <a:cs typeface="Helvetica Neue Light" charset="0"/>
                    </a:endParaRPr>
                  </a:p>
                </p:txBody>
              </p:sp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6881811" y="2725338"/>
                    <a:ext cx="3924300" cy="1214428"/>
                    <a:chOff x="6881811" y="2725338"/>
                    <a:chExt cx="3924300" cy="1214428"/>
                  </a:xfrm>
                </p:grpSpPr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6881811" y="2725338"/>
                      <a:ext cx="3924300" cy="30599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p:txBody>
                </p:sp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9691709" y="3044411"/>
                      <a:ext cx="1114401" cy="89535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p:txBody>
                </p:sp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9701211" y="2799954"/>
                      <a:ext cx="1097767" cy="979883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UCT</a:t>
                      </a:r>
                      <a:endParaRPr lang="en-US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70460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  <p:bldP spid="4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Outline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UCX design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 UCX as middleware over InfiniBand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Overheads and optimizations 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in UCP RDMA functions</a:t>
            </a:r>
            <a:r>
              <a:rPr lang="el-G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endParaRPr lang="en-US" sz="4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Overheads and optimizations 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in UCP progress 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functions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Evaluation 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of optimizations in UCX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Discussion and outlook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BD-3A7A-B349-8715-263F49D73D24}" type="datetime1">
              <a:rPr lang="en-US" smtClean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CCGRID’17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5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UCX as middleware over InfiniBand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0BD-3A7A-B349-8715-263F49D73D24}" type="datetime1">
              <a:rPr lang="en-US" smtClean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CCGRID’17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D15A-057D-3343-A223-AAD14A256D01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909271"/>
              </p:ext>
            </p:extLst>
          </p:nvPr>
        </p:nvGraphicFramePr>
        <p:xfrm>
          <a:off x="838200" y="1559352"/>
          <a:ext cx="10515600" cy="4796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35336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chemeClr val="bg1"/>
                          </a:solidFill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UCP</a:t>
                      </a:r>
                      <a:endParaRPr lang="en-US" b="0" i="0" dirty="0">
                        <a:solidFill>
                          <a:schemeClr val="bg1"/>
                        </a:solidFill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bg1"/>
                        </a:solidFill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bg1"/>
                        </a:solidFill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28164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chemeClr val="bg1"/>
                          </a:solidFill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UCT</a:t>
                      </a:r>
                      <a:endParaRPr lang="en-US" b="0" i="0" dirty="0">
                        <a:solidFill>
                          <a:schemeClr val="bg1"/>
                        </a:solidFill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chemeClr val="bg1"/>
                          </a:solidFill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UCT</a:t>
                      </a:r>
                      <a:endParaRPr lang="en-US" b="0" i="0" dirty="0">
                        <a:solidFill>
                          <a:schemeClr val="bg1"/>
                        </a:solidFill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bg1"/>
                        </a:solidFill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195486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 smtClean="0">
                          <a:solidFill>
                            <a:schemeClr val="bg1"/>
                          </a:solidFill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Verbs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chemeClr val="bg1"/>
                          </a:solidFill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Verbs</a:t>
                      </a:r>
                      <a:endParaRPr lang="en-US" b="0" i="0" dirty="0">
                        <a:solidFill>
                          <a:schemeClr val="bg1"/>
                        </a:solidFill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chemeClr val="bg1"/>
                          </a:solidFill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Verbs</a:t>
                      </a:r>
                      <a:endParaRPr lang="en-US" b="0" i="0" dirty="0">
                        <a:solidFill>
                          <a:schemeClr val="bg1"/>
                        </a:solidFill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651718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Functionality</a:t>
                      </a:r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High-level abstractions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Generic API for native</a:t>
                      </a:r>
                      <a:r>
                        <a:rPr lang="en-US" b="0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functions</a:t>
                      </a:r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Native</a:t>
                      </a:r>
                      <a:r>
                        <a:rPr lang="en-US" b="0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functions</a:t>
                      </a:r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651718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Portability</a:t>
                      </a:r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Any</a:t>
                      </a:r>
                      <a:r>
                        <a:rPr lang="en-US" b="0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hardware, </a:t>
                      </a:r>
                      <a:br>
                        <a:rPr lang="en-US" b="0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</a:br>
                      <a:r>
                        <a:rPr lang="en-US" b="0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multiple devices</a:t>
                      </a:r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Any hardware with API implementation, single device</a:t>
                      </a:r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InfiniBand only</a:t>
                      </a:r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665543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Performance</a:t>
                      </a:r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Overhead due</a:t>
                      </a:r>
                      <a:r>
                        <a:rPr lang="en-US" b="0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to additional APIs and high-level abstractions</a:t>
                      </a:r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Overhead due to additional API</a:t>
                      </a:r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Closest to hardware</a:t>
                      </a:r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865205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Scalability</a:t>
                      </a:r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Extra memory requirements due</a:t>
                      </a:r>
                      <a:r>
                        <a:rPr lang="en-US" sz="1800" b="0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to additional API and high-level abstractions</a:t>
                      </a:r>
                      <a:endParaRPr lang="en-US" sz="18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Extra memory requirements due</a:t>
                      </a:r>
                      <a:r>
                        <a:rPr lang="en-US" b="0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to additional API</a:t>
                      </a:r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Memory</a:t>
                      </a:r>
                      <a:r>
                        <a:rPr lang="en-US" b="0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requirements relative to transport</a:t>
                      </a:r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H="1">
            <a:off x="3581400" y="3339145"/>
            <a:ext cx="7772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581400" y="4271553"/>
            <a:ext cx="7772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581400" y="5202137"/>
            <a:ext cx="7772400" cy="0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581400" y="6387252"/>
            <a:ext cx="7772400" cy="0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6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0">
      <a:dk1>
        <a:srgbClr val="445469"/>
      </a:dk1>
      <a:lt1>
        <a:srgbClr val="FFFFFF"/>
      </a:lt1>
      <a:dk2>
        <a:srgbClr val="435369"/>
      </a:dk2>
      <a:lt2>
        <a:srgbClr val="E7E6E6"/>
      </a:lt2>
      <a:accent1>
        <a:srgbClr val="556C87"/>
      </a:accent1>
      <a:accent2>
        <a:srgbClr val="BD5456"/>
      </a:accent2>
      <a:accent3>
        <a:srgbClr val="59A469"/>
      </a:accent3>
      <a:accent4>
        <a:srgbClr val="8A3A3C"/>
      </a:accent4>
      <a:accent5>
        <a:srgbClr val="008047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20293</TotalTime>
  <Words>2173</Words>
  <Application>Microsoft Macintosh PowerPoint</Application>
  <PresentationFormat>Widescreen</PresentationFormat>
  <Paragraphs>641</Paragraphs>
  <Slides>42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Calibri</vt:lpstr>
      <vt:lpstr>Courier New</vt:lpstr>
      <vt:lpstr>Helvetica Light</vt:lpstr>
      <vt:lpstr>Helvetica Neue</vt:lpstr>
      <vt:lpstr>Helvetica Neue Light</vt:lpstr>
      <vt:lpstr>Helvetica Neue Medium</vt:lpstr>
      <vt:lpstr>Helvetica Neue Thin</vt:lpstr>
      <vt:lpstr>Mangal</vt:lpstr>
      <vt:lpstr>Wingdings</vt:lpstr>
      <vt:lpstr>Arial</vt:lpstr>
      <vt:lpstr>Office Theme</vt:lpstr>
      <vt:lpstr>A Performance Study of UCX over InfiniBand</vt:lpstr>
      <vt:lpstr>Motivation</vt:lpstr>
      <vt:lpstr>Outline</vt:lpstr>
      <vt:lpstr>Outline</vt:lpstr>
      <vt:lpstr>UCX as communication middleware</vt:lpstr>
      <vt:lpstr>UCX design</vt:lpstr>
      <vt:lpstr>InfiniBand support in UCX</vt:lpstr>
      <vt:lpstr>Outline</vt:lpstr>
      <vt:lpstr>UCX as middleware over InfiniBand</vt:lpstr>
      <vt:lpstr>Measuring overheads of  UCP over UCT over (A)Verbs</vt:lpstr>
      <vt:lpstr>Experimental Setup</vt:lpstr>
      <vt:lpstr>RDMA Write latency over InfiniBand</vt:lpstr>
      <vt:lpstr>RDMA Write instructions over InfiniBand</vt:lpstr>
      <vt:lpstr>Objectives</vt:lpstr>
      <vt:lpstr>Outline</vt:lpstr>
      <vt:lpstr>RDMA operations in UCP</vt:lpstr>
      <vt:lpstr>Analyzing UCP overheads:  ucp_put over InfiniBand RC/xRC</vt:lpstr>
      <vt:lpstr>Background: UCX communication context</vt:lpstr>
      <vt:lpstr>The RESOLVE_RKEY_RMA function</vt:lpstr>
      <vt:lpstr>Optimizing RDMA functions in UCP</vt:lpstr>
      <vt:lpstr>Optimizing RDMA functions in UCP</vt:lpstr>
      <vt:lpstr>Outline</vt:lpstr>
      <vt:lpstr>Progress/Flush operations in UCP</vt:lpstr>
      <vt:lpstr>Analyzing UCP overheads:  ucp_ep_flush over InfiniBand RC/xRC</vt:lpstr>
      <vt:lpstr>Optimizing the UCP progress engine (1)</vt:lpstr>
      <vt:lpstr>Optimizing the UCP progress engine (1)</vt:lpstr>
      <vt:lpstr>Background: Connection establishment/Wireup in UCP</vt:lpstr>
      <vt:lpstr>Optimizing the UCP progress engine (2)</vt:lpstr>
      <vt:lpstr>Optimizing the UCP progress engine (2)</vt:lpstr>
      <vt:lpstr>Outline</vt:lpstr>
      <vt:lpstr>Evaluating optimizations on UCP RDMA Write/Read </vt:lpstr>
      <vt:lpstr>Evaluation with UCP RDMA Write over RC</vt:lpstr>
      <vt:lpstr>Evaluation with UCP RDMA Write over xRC</vt:lpstr>
      <vt:lpstr>Evaluation with UCP RDMA Read</vt:lpstr>
      <vt:lpstr>Discussion and Outlook</vt:lpstr>
      <vt:lpstr>Thank you! Questions? nikela@cslab.ece.ntua.gr, l.oden@fz-juelich.de, balaji@anl.gov </vt:lpstr>
      <vt:lpstr>Backup</vt:lpstr>
      <vt:lpstr>UCX design: Communication Entities</vt:lpstr>
      <vt:lpstr>UCX design: Communication Entities</vt:lpstr>
      <vt:lpstr>UCX design: Communication Entities</vt:lpstr>
      <vt:lpstr>UCX design: Communication Primitives</vt:lpstr>
      <vt:lpstr>UCX design: Connection Establishment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Performance Study of UCX over InfiniBand</dc:title>
  <dc:creator>Microsoft Office User</dc:creator>
  <cp:lastModifiedBy>Microsoft Office User</cp:lastModifiedBy>
  <cp:revision>708</cp:revision>
  <dcterms:created xsi:type="dcterms:W3CDTF">2017-04-21T14:36:08Z</dcterms:created>
  <dcterms:modified xsi:type="dcterms:W3CDTF">2017-05-16T08:55:44Z</dcterms:modified>
</cp:coreProperties>
</file>