
<file path=[Content_Types].xml><?xml version="1.0" encoding="utf-8"?>
<Types xmlns="http://schemas.openxmlformats.org/package/2006/content-types">
  <Default Extension="png" ContentType="image/png"/>
  <Default Extension="svg" ContentType="image/svg+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3"/>
  </p:notesMasterIdLst>
  <p:sldIdLst>
    <p:sldId id="256" r:id="rId2"/>
    <p:sldId id="257" r:id="rId3"/>
    <p:sldId id="260" r:id="rId4"/>
    <p:sldId id="275" r:id="rId5"/>
    <p:sldId id="259" r:id="rId6"/>
    <p:sldId id="261" r:id="rId7"/>
    <p:sldId id="258" r:id="rId8"/>
    <p:sldId id="262" r:id="rId9"/>
    <p:sldId id="263" r:id="rId10"/>
    <p:sldId id="265" r:id="rId11"/>
    <p:sldId id="264" r:id="rId12"/>
    <p:sldId id="266" r:id="rId13"/>
    <p:sldId id="267" r:id="rId14"/>
    <p:sldId id="268" r:id="rId15"/>
    <p:sldId id="269" r:id="rId16"/>
    <p:sldId id="270" r:id="rId17"/>
    <p:sldId id="271" r:id="rId18"/>
    <p:sldId id="272" r:id="rId19"/>
    <p:sldId id="273" r:id="rId20"/>
    <p:sldId id="274" r:id="rId21"/>
    <p:sldId id="276"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73" autoAdjust="0"/>
    <p:restoredTop sz="94706" autoAdjust="0"/>
  </p:normalViewPr>
  <p:slideViewPr>
    <p:cSldViewPr snapToGrid="0">
      <p:cViewPr varScale="1">
        <p:scale>
          <a:sx n="108" d="100"/>
          <a:sy n="108" d="100"/>
        </p:scale>
        <p:origin x="966" y="7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24037;&#20316;&#31807;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dxhis\Documents\pptshit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dxhis\Documents\pptshit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dxhis\Documents\pptshits.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Execution</a:t>
            </a:r>
            <a:r>
              <a:rPr lang="en-US" altLang="zh-CN" baseline="0"/>
              <a:t> time</a:t>
            </a:r>
            <a:endParaRPr lang="zh-CN"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S-Aligner</c:v>
                </c:pt>
              </c:strCache>
            </c:strRef>
          </c:tx>
          <c:spPr>
            <a:solidFill>
              <a:schemeClr val="accent1"/>
            </a:solidFill>
            <a:ln>
              <a:noFill/>
            </a:ln>
            <a:effectLst/>
          </c:spPr>
          <c:invertIfNegative val="0"/>
          <c:cat>
            <c:strRef>
              <c:f>Sheet1!$A$2:$A$4</c:f>
              <c:strCache>
                <c:ptCount val="3"/>
                <c:pt idx="0">
                  <c:v>116M Chromsome vs 108bp reads</c:v>
                </c:pt>
                <c:pt idx="1">
                  <c:v>253M Chromsome vs 108bp reads</c:v>
                </c:pt>
                <c:pt idx="2">
                  <c:v>253M Chromsome vs 200bp reads</c:v>
                </c:pt>
              </c:strCache>
            </c:strRef>
          </c:cat>
          <c:val>
            <c:numRef>
              <c:f>Sheet1!$B$2:$B$4</c:f>
              <c:numCache>
                <c:formatCode>General</c:formatCode>
                <c:ptCount val="3"/>
                <c:pt idx="0">
                  <c:v>939</c:v>
                </c:pt>
                <c:pt idx="1">
                  <c:v>3044</c:v>
                </c:pt>
                <c:pt idx="2">
                  <c:v>3430</c:v>
                </c:pt>
              </c:numCache>
            </c:numRef>
          </c:val>
          <c:extLst>
            <c:ext xmlns:c16="http://schemas.microsoft.com/office/drawing/2014/chart" uri="{C3380CC4-5D6E-409C-BE32-E72D297353CC}">
              <c16:uniqueId val="{00000000-A6BF-4DB0-B96B-C847668509F4}"/>
            </c:ext>
          </c:extLst>
        </c:ser>
        <c:ser>
          <c:idx val="1"/>
          <c:order val="1"/>
          <c:tx>
            <c:strRef>
              <c:f>Sheet1!$C$1</c:f>
              <c:strCache>
                <c:ptCount val="1"/>
                <c:pt idx="0">
                  <c:v>RazerS3</c:v>
                </c:pt>
              </c:strCache>
            </c:strRef>
          </c:tx>
          <c:spPr>
            <a:solidFill>
              <a:schemeClr val="accent2"/>
            </a:solidFill>
            <a:ln>
              <a:noFill/>
            </a:ln>
            <a:effectLst/>
          </c:spPr>
          <c:invertIfNegative val="0"/>
          <c:cat>
            <c:strRef>
              <c:f>Sheet1!$A$2:$A$4</c:f>
              <c:strCache>
                <c:ptCount val="3"/>
                <c:pt idx="0">
                  <c:v>116M Chromsome vs 108bp reads</c:v>
                </c:pt>
                <c:pt idx="1">
                  <c:v>253M Chromsome vs 108bp reads</c:v>
                </c:pt>
                <c:pt idx="2">
                  <c:v>253M Chromsome vs 200bp reads</c:v>
                </c:pt>
              </c:strCache>
            </c:strRef>
          </c:cat>
          <c:val>
            <c:numRef>
              <c:f>Sheet1!$C$2:$C$4</c:f>
              <c:numCache>
                <c:formatCode>General</c:formatCode>
                <c:ptCount val="3"/>
                <c:pt idx="0">
                  <c:v>405</c:v>
                </c:pt>
                <c:pt idx="1">
                  <c:v>892</c:v>
                </c:pt>
                <c:pt idx="2">
                  <c:v>2580</c:v>
                </c:pt>
              </c:numCache>
            </c:numRef>
          </c:val>
          <c:extLst>
            <c:ext xmlns:c16="http://schemas.microsoft.com/office/drawing/2014/chart" uri="{C3380CC4-5D6E-409C-BE32-E72D297353CC}">
              <c16:uniqueId val="{00000001-A6BF-4DB0-B96B-C847668509F4}"/>
            </c:ext>
          </c:extLst>
        </c:ser>
        <c:dLbls>
          <c:showLegendKey val="0"/>
          <c:showVal val="0"/>
          <c:showCatName val="0"/>
          <c:showSerName val="0"/>
          <c:showPercent val="0"/>
          <c:showBubbleSize val="0"/>
        </c:dLbls>
        <c:gapWidth val="219"/>
        <c:overlap val="-27"/>
        <c:axId val="1203934704"/>
        <c:axId val="1211688256"/>
      </c:barChart>
      <c:catAx>
        <c:axId val="12039347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211688256"/>
        <c:crosses val="autoZero"/>
        <c:auto val="1"/>
        <c:lblAlgn val="ctr"/>
        <c:lblOffset val="100"/>
        <c:noMultiLvlLbl val="0"/>
      </c:catAx>
      <c:valAx>
        <c:axId val="12116882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2039347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Exec Time with different parallel level</a:t>
            </a:r>
            <a:endParaRPr lang="zh-CN"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Sheet2!$A$1:$A$4</c:f>
              <c:strCache>
                <c:ptCount val="4"/>
                <c:pt idx="0">
                  <c:v>Naïve matching on MP</c:v>
                </c:pt>
                <c:pt idx="1">
                  <c:v>Myers algorithm on MP</c:v>
                </c:pt>
                <c:pt idx="2">
                  <c:v>Naïve matching on SPs</c:v>
                </c:pt>
                <c:pt idx="3">
                  <c:v>Myers algorithm on SPs</c:v>
                </c:pt>
              </c:strCache>
            </c:strRef>
          </c:cat>
          <c:val>
            <c:numRef>
              <c:f>Sheet2!$B$1:$B$4</c:f>
              <c:numCache>
                <c:formatCode>General</c:formatCode>
                <c:ptCount val="4"/>
                <c:pt idx="0">
                  <c:v>15500</c:v>
                </c:pt>
                <c:pt idx="1">
                  <c:v>800</c:v>
                </c:pt>
                <c:pt idx="2">
                  <c:v>427</c:v>
                </c:pt>
                <c:pt idx="3">
                  <c:v>6.8</c:v>
                </c:pt>
              </c:numCache>
            </c:numRef>
          </c:val>
          <c:extLst>
            <c:ext xmlns:c16="http://schemas.microsoft.com/office/drawing/2014/chart" uri="{C3380CC4-5D6E-409C-BE32-E72D297353CC}">
              <c16:uniqueId val="{00000000-D41B-489E-BB29-EBFA03443BA9}"/>
            </c:ext>
          </c:extLst>
        </c:ser>
        <c:dLbls>
          <c:dLblPos val="outEnd"/>
          <c:showLegendKey val="0"/>
          <c:showVal val="1"/>
          <c:showCatName val="0"/>
          <c:showSerName val="0"/>
          <c:showPercent val="0"/>
          <c:showBubbleSize val="0"/>
        </c:dLbls>
        <c:gapWidth val="219"/>
        <c:overlap val="-27"/>
        <c:axId val="1199711520"/>
        <c:axId val="1211629936"/>
      </c:barChart>
      <c:catAx>
        <c:axId val="11997115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211629936"/>
        <c:crosses val="autoZero"/>
        <c:auto val="1"/>
        <c:lblAlgn val="ctr"/>
        <c:lblOffset val="100"/>
        <c:noMultiLvlLbl val="0"/>
      </c:catAx>
      <c:valAx>
        <c:axId val="12116299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9971152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Exec Time with different data transfer method</a:t>
            </a:r>
            <a:endParaRPr lang="zh-CN"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Sheet3!$A$1:$A$3</c:f>
              <c:strCache>
                <c:ptCount val="3"/>
                <c:pt idx="0">
                  <c:v>memcpy</c:v>
                </c:pt>
                <c:pt idx="1">
                  <c:v>Synchronized DMA</c:v>
                </c:pt>
                <c:pt idx="2">
                  <c:v>Asynchronous DMA</c:v>
                </c:pt>
              </c:strCache>
            </c:strRef>
          </c:cat>
          <c:val>
            <c:numRef>
              <c:f>Sheet3!$B$1:$B$3</c:f>
              <c:numCache>
                <c:formatCode>General</c:formatCode>
                <c:ptCount val="3"/>
                <c:pt idx="0">
                  <c:v>151</c:v>
                </c:pt>
                <c:pt idx="1">
                  <c:v>7.9</c:v>
                </c:pt>
                <c:pt idx="2">
                  <c:v>6.8</c:v>
                </c:pt>
              </c:numCache>
            </c:numRef>
          </c:val>
          <c:extLst>
            <c:ext xmlns:c16="http://schemas.microsoft.com/office/drawing/2014/chart" uri="{C3380CC4-5D6E-409C-BE32-E72D297353CC}">
              <c16:uniqueId val="{00000000-E4AD-4B64-A136-757C31CE4144}"/>
            </c:ext>
          </c:extLst>
        </c:ser>
        <c:dLbls>
          <c:dLblPos val="outEnd"/>
          <c:showLegendKey val="0"/>
          <c:showVal val="1"/>
          <c:showCatName val="0"/>
          <c:showSerName val="0"/>
          <c:showPercent val="0"/>
          <c:showBubbleSize val="0"/>
        </c:dLbls>
        <c:gapWidth val="219"/>
        <c:overlap val="-27"/>
        <c:axId val="1199543808"/>
        <c:axId val="1211635120"/>
      </c:barChart>
      <c:catAx>
        <c:axId val="11995438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211635120"/>
        <c:crosses val="autoZero"/>
        <c:auto val="1"/>
        <c:lblAlgn val="ctr"/>
        <c:lblOffset val="100"/>
        <c:noMultiLvlLbl val="0"/>
      </c:catAx>
      <c:valAx>
        <c:axId val="12116351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9954380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bpps of different number of nodes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scatterChart>
        <c:scatterStyle val="lineMarker"/>
        <c:varyColors val="0"/>
        <c:ser>
          <c:idx val="0"/>
          <c:order val="0"/>
          <c:tx>
            <c:strRef>
              <c:f>Sheet4!$B$1</c:f>
              <c:strCache>
                <c:ptCount val="1"/>
                <c:pt idx="0">
                  <c:v>bpps</c:v>
                </c:pt>
              </c:strCache>
            </c:strRef>
          </c:tx>
          <c:spPr>
            <a:ln w="19050" cap="rnd">
              <a:no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Sheet4!$A$2:$A$7</c:f>
              <c:numCache>
                <c:formatCode>General</c:formatCode>
                <c:ptCount val="6"/>
                <c:pt idx="0">
                  <c:v>13</c:v>
                </c:pt>
                <c:pt idx="1">
                  <c:v>52</c:v>
                </c:pt>
                <c:pt idx="2">
                  <c:v>208</c:v>
                </c:pt>
                <c:pt idx="3">
                  <c:v>832</c:v>
                </c:pt>
                <c:pt idx="4">
                  <c:v>3328</c:v>
                </c:pt>
                <c:pt idx="5">
                  <c:v>13312</c:v>
                </c:pt>
              </c:numCache>
            </c:numRef>
          </c:xVal>
          <c:yVal>
            <c:numRef>
              <c:f>Sheet4!$B$2:$B$7</c:f>
              <c:numCache>
                <c:formatCode>General</c:formatCode>
                <c:ptCount val="6"/>
                <c:pt idx="0">
                  <c:v>2.4300000000000002</c:v>
                </c:pt>
                <c:pt idx="1">
                  <c:v>9.69</c:v>
                </c:pt>
                <c:pt idx="2">
                  <c:v>38.76</c:v>
                </c:pt>
                <c:pt idx="3">
                  <c:v>154.33000000000001</c:v>
                </c:pt>
                <c:pt idx="4">
                  <c:v>607.26</c:v>
                </c:pt>
                <c:pt idx="5">
                  <c:v>2381.4</c:v>
                </c:pt>
              </c:numCache>
            </c:numRef>
          </c:yVal>
          <c:smooth val="0"/>
          <c:extLst>
            <c:ext xmlns:c16="http://schemas.microsoft.com/office/drawing/2014/chart" uri="{C3380CC4-5D6E-409C-BE32-E72D297353CC}">
              <c16:uniqueId val="{00000000-A3F7-4063-80AC-B62F24E80742}"/>
            </c:ext>
          </c:extLst>
        </c:ser>
        <c:dLbls>
          <c:dLblPos val="t"/>
          <c:showLegendKey val="0"/>
          <c:showVal val="1"/>
          <c:showCatName val="0"/>
          <c:showSerName val="0"/>
          <c:showPercent val="0"/>
          <c:showBubbleSize val="0"/>
        </c:dLbls>
        <c:axId val="1342221504"/>
        <c:axId val="1211668384"/>
      </c:scatterChart>
      <c:valAx>
        <c:axId val="1342221504"/>
        <c:scaling>
          <c:logBase val="10"/>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211668384"/>
        <c:crosses val="autoZero"/>
        <c:crossBetween val="midCat"/>
      </c:valAx>
      <c:valAx>
        <c:axId val="1211668384"/>
        <c:scaling>
          <c:logBase val="10"/>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342221504"/>
        <c:crosses val="autoZero"/>
        <c:crossBetween val="midCat"/>
      </c:valAx>
      <c:spPr>
        <a:noFill/>
        <a:ln w="25400">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05E046-04C6-49CC-A1C2-541DDB3F4D10}" type="datetimeFigureOut">
              <a:rPr lang="zh-CN" altLang="en-US" smtClean="0"/>
              <a:t>2017/9/5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2E95FA-B603-461B-8041-D2C8E11B5EBE}" type="slidenum">
              <a:rPr lang="zh-CN" altLang="en-US" smtClean="0"/>
              <a:t>‹#›</a:t>
            </a:fld>
            <a:endParaRPr lang="zh-CN" altLang="en-US"/>
          </a:p>
        </p:txBody>
      </p:sp>
    </p:spTree>
    <p:extLst>
      <p:ext uri="{BB962C8B-B14F-4D97-AF65-F5344CB8AC3E}">
        <p14:creationId xmlns:p14="http://schemas.microsoft.com/office/powerpoint/2010/main" val="3304121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93887"/>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4491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5" name="Footer Placeholder 4"/>
          <p:cNvSpPr>
            <a:spLocks noGrp="1"/>
          </p:cNvSpPr>
          <p:nvPr>
            <p:ph type="ftr" sz="quarter" idx="11"/>
          </p:nvPr>
        </p:nvSpPr>
        <p:spPr>
          <a:xfrm>
            <a:off x="3028950" y="6567424"/>
            <a:ext cx="3086100" cy="365125"/>
          </a:xfrm>
        </p:spPr>
        <p:txBody>
          <a:bodyPr/>
          <a:lstStyle/>
          <a:p>
            <a:r>
              <a:rPr lang="en-US" altLang="zh-CN"/>
              <a:t>HPC Research Group, Shandong University</a:t>
            </a:r>
            <a:endParaRPr lang="zh-CN" altLang="en-US"/>
          </a:p>
        </p:txBody>
      </p:sp>
      <p:sp>
        <p:nvSpPr>
          <p:cNvPr id="6" name="Slide Number Placeholder 5"/>
          <p:cNvSpPr>
            <a:spLocks noGrp="1"/>
          </p:cNvSpPr>
          <p:nvPr>
            <p:ph type="sldNum" sz="quarter" idx="12"/>
          </p:nvPr>
        </p:nvSpPr>
        <p:spPr>
          <a:xfrm>
            <a:off x="7086599" y="6567423"/>
            <a:ext cx="2057400" cy="365125"/>
          </a:xfrm>
        </p:spPr>
        <p:txBody>
          <a:bodyPr/>
          <a:lstStyle/>
          <a:p>
            <a:fld id="{6460AD4A-BF59-445B-97B8-10396947E00F}" type="slidenum">
              <a:rPr lang="zh-CN" altLang="en-US" smtClean="0"/>
              <a:t>‹#›</a:t>
            </a:fld>
            <a:endParaRPr lang="zh-CN" altLang="en-US"/>
          </a:p>
        </p:txBody>
      </p:sp>
      <p:pic>
        <p:nvPicPr>
          <p:cNvPr id="7" name="image2.png">
            <a:extLst>
              <a:ext uri="{FF2B5EF4-FFF2-40B4-BE49-F238E27FC236}">
                <a16:creationId xmlns:a16="http://schemas.microsoft.com/office/drawing/2014/main" id="{5DF4A837-80DA-4BF5-A78B-2908A21D9BEF}"/>
              </a:ext>
            </a:extLst>
          </p:cNvPr>
          <p:cNvPicPr/>
          <p:nvPr userDrawn="1"/>
        </p:nvPicPr>
        <p:blipFill>
          <a:blip r:embed="rId2">
            <a:extLst/>
          </a:blip>
          <a:stretch>
            <a:fillRect/>
          </a:stretch>
        </p:blipFill>
        <p:spPr>
          <a:xfrm>
            <a:off x="1" y="-35509"/>
            <a:ext cx="9144001" cy="2253376"/>
          </a:xfrm>
          <a:prstGeom prst="rect">
            <a:avLst/>
          </a:prstGeom>
          <a:ln w="12700">
            <a:miter lim="400000"/>
          </a:ln>
        </p:spPr>
      </p:pic>
      <p:sp>
        <p:nvSpPr>
          <p:cNvPr id="8" name="Shape 24">
            <a:extLst>
              <a:ext uri="{FF2B5EF4-FFF2-40B4-BE49-F238E27FC236}">
                <a16:creationId xmlns:a16="http://schemas.microsoft.com/office/drawing/2014/main" id="{239E3267-B4C7-4BFA-A992-196D38FAD107}"/>
              </a:ext>
            </a:extLst>
          </p:cNvPr>
          <p:cNvSpPr/>
          <p:nvPr userDrawn="1"/>
        </p:nvSpPr>
        <p:spPr>
          <a:xfrm>
            <a:off x="133631" y="2531039"/>
            <a:ext cx="8831190" cy="18653"/>
          </a:xfrm>
          <a:prstGeom prst="line">
            <a:avLst/>
          </a:prstGeom>
          <a:ln w="38100">
            <a:solidFill>
              <a:srgbClr val="C00000"/>
            </a:solidFill>
            <a:round/>
          </a:ln>
        </p:spPr>
        <p:txBody>
          <a:bodyPr lIns="0" tIns="0" rIns="0" bIns="0"/>
          <a:lstStyle/>
          <a:p>
            <a:pPr lvl="0" defTabSz="457200">
              <a:defRPr sz="1200">
                <a:latin typeface="+mj-lt"/>
                <a:ea typeface="+mj-ea"/>
                <a:cs typeface="+mj-cs"/>
                <a:sym typeface="Helvetica"/>
              </a:defRPr>
            </a:pPr>
            <a:endParaRPr>
              <a:latin typeface="微软雅黑" panose="020B0503020204020204" pitchFamily="34" charset="-122"/>
              <a:ea typeface="微软雅黑" panose="020B0503020204020204" pitchFamily="34" charset="-122"/>
            </a:endParaRPr>
          </a:p>
        </p:txBody>
      </p:sp>
      <p:sp>
        <p:nvSpPr>
          <p:cNvPr id="9" name="Shape 21">
            <a:extLst>
              <a:ext uri="{FF2B5EF4-FFF2-40B4-BE49-F238E27FC236}">
                <a16:creationId xmlns:a16="http://schemas.microsoft.com/office/drawing/2014/main" id="{70DE7308-2E6A-404B-A538-62492298AF63}"/>
              </a:ext>
            </a:extLst>
          </p:cNvPr>
          <p:cNvSpPr/>
          <p:nvPr userDrawn="1"/>
        </p:nvSpPr>
        <p:spPr>
          <a:xfrm>
            <a:off x="-19368" y="6641975"/>
            <a:ext cx="9163371" cy="216026"/>
          </a:xfrm>
          <a:prstGeom prst="rect">
            <a:avLst/>
          </a:prstGeom>
          <a:solidFill>
            <a:srgbClr val="C00000"/>
          </a:solidFill>
          <a:ln w="12700">
            <a:miter lim="400000"/>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4" name="Date Placeholder 3"/>
          <p:cNvSpPr>
            <a:spLocks noGrp="1"/>
          </p:cNvSpPr>
          <p:nvPr>
            <p:ph type="dt" sz="half" idx="10"/>
          </p:nvPr>
        </p:nvSpPr>
        <p:spPr>
          <a:xfrm>
            <a:off x="1" y="6567425"/>
            <a:ext cx="2057400" cy="365125"/>
          </a:xfrm>
        </p:spPr>
        <p:txBody>
          <a:bodyPr/>
          <a:lstStyle/>
          <a:p>
            <a:fld id="{6662B7A0-CB65-4F1E-9734-B407E06A2549}" type="datetime1">
              <a:rPr lang="zh-CN" altLang="en-US" smtClean="0"/>
              <a:t>2017/9/5</a:t>
            </a:fld>
            <a:endParaRPr lang="zh-CN" altLang="en-US"/>
          </a:p>
        </p:txBody>
      </p:sp>
    </p:spTree>
    <p:extLst>
      <p:ext uri="{BB962C8B-B14F-4D97-AF65-F5344CB8AC3E}">
        <p14:creationId xmlns:p14="http://schemas.microsoft.com/office/powerpoint/2010/main" val="2421247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D8F831A-3922-433B-976B-E3A9FDF8937F}" type="datetime1">
              <a:rPr lang="zh-CN" altLang="en-US" smtClean="0"/>
              <a:t>2017/9/5</a:t>
            </a:fld>
            <a:endParaRPr lang="zh-CN" altLang="en-US"/>
          </a:p>
        </p:txBody>
      </p:sp>
      <p:sp>
        <p:nvSpPr>
          <p:cNvPr id="5" name="Footer Placeholder 4"/>
          <p:cNvSpPr>
            <a:spLocks noGrp="1"/>
          </p:cNvSpPr>
          <p:nvPr>
            <p:ph type="ftr" sz="quarter" idx="11"/>
          </p:nvPr>
        </p:nvSpPr>
        <p:spPr/>
        <p:txBody>
          <a:bodyPr/>
          <a:lstStyle/>
          <a:p>
            <a:r>
              <a:rPr lang="en-US" altLang="zh-CN"/>
              <a:t>HPC Research Group, Shandong University</a:t>
            </a:r>
            <a:endParaRPr lang="zh-CN" altLang="en-US"/>
          </a:p>
        </p:txBody>
      </p:sp>
      <p:sp>
        <p:nvSpPr>
          <p:cNvPr id="6" name="Slide Number Placeholder 5"/>
          <p:cNvSpPr>
            <a:spLocks noGrp="1"/>
          </p:cNvSpPr>
          <p:nvPr>
            <p:ph type="sldNum" sz="quarter" idx="12"/>
          </p:nvPr>
        </p:nvSpPr>
        <p:spPr/>
        <p:txBody>
          <a:bodyPr/>
          <a:lstStyle/>
          <a:p>
            <a:fld id="{6460AD4A-BF59-445B-97B8-10396947E00F}" type="slidenum">
              <a:rPr lang="zh-CN" altLang="en-US" smtClean="0"/>
              <a:t>‹#›</a:t>
            </a:fld>
            <a:endParaRPr lang="zh-CN" altLang="en-US"/>
          </a:p>
        </p:txBody>
      </p:sp>
    </p:spTree>
    <p:extLst>
      <p:ext uri="{BB962C8B-B14F-4D97-AF65-F5344CB8AC3E}">
        <p14:creationId xmlns:p14="http://schemas.microsoft.com/office/powerpoint/2010/main" val="1545409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D767F3A-AB5E-4153-87F2-D3DE666F19F3}" type="datetime1">
              <a:rPr lang="zh-CN" altLang="en-US" smtClean="0"/>
              <a:t>2017/9/5</a:t>
            </a:fld>
            <a:endParaRPr lang="zh-CN" altLang="en-US"/>
          </a:p>
        </p:txBody>
      </p:sp>
      <p:sp>
        <p:nvSpPr>
          <p:cNvPr id="5" name="Footer Placeholder 4"/>
          <p:cNvSpPr>
            <a:spLocks noGrp="1"/>
          </p:cNvSpPr>
          <p:nvPr>
            <p:ph type="ftr" sz="quarter" idx="11"/>
          </p:nvPr>
        </p:nvSpPr>
        <p:spPr/>
        <p:txBody>
          <a:bodyPr/>
          <a:lstStyle/>
          <a:p>
            <a:r>
              <a:rPr lang="en-US" altLang="zh-CN"/>
              <a:t>HPC Research Group, Shandong University</a:t>
            </a:r>
            <a:endParaRPr lang="zh-CN" altLang="en-US"/>
          </a:p>
        </p:txBody>
      </p:sp>
      <p:sp>
        <p:nvSpPr>
          <p:cNvPr id="6" name="Slide Number Placeholder 5"/>
          <p:cNvSpPr>
            <a:spLocks noGrp="1"/>
          </p:cNvSpPr>
          <p:nvPr>
            <p:ph type="sldNum" sz="quarter" idx="12"/>
          </p:nvPr>
        </p:nvSpPr>
        <p:spPr/>
        <p:txBody>
          <a:bodyPr/>
          <a:lstStyle/>
          <a:p>
            <a:fld id="{6460AD4A-BF59-445B-97B8-10396947E00F}" type="slidenum">
              <a:rPr lang="zh-CN" altLang="en-US" smtClean="0"/>
              <a:t>‹#›</a:t>
            </a:fld>
            <a:endParaRPr lang="zh-CN" altLang="en-US"/>
          </a:p>
        </p:txBody>
      </p:sp>
    </p:spTree>
    <p:extLst>
      <p:ext uri="{BB962C8B-B14F-4D97-AF65-F5344CB8AC3E}">
        <p14:creationId xmlns:p14="http://schemas.microsoft.com/office/powerpoint/2010/main" val="2152699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120176"/>
            <a:ext cx="7886700" cy="520442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Shape 3">
            <a:extLst>
              <a:ext uri="{FF2B5EF4-FFF2-40B4-BE49-F238E27FC236}">
                <a16:creationId xmlns:a16="http://schemas.microsoft.com/office/drawing/2014/main" id="{756D7D9D-6A7C-4EED-98CD-70DAA91AF9D1}"/>
              </a:ext>
            </a:extLst>
          </p:cNvPr>
          <p:cNvSpPr/>
          <p:nvPr userDrawn="1"/>
        </p:nvSpPr>
        <p:spPr>
          <a:xfrm>
            <a:off x="0" y="3912"/>
            <a:ext cx="9144000" cy="720084"/>
          </a:xfrm>
          <a:prstGeom prst="rect">
            <a:avLst/>
          </a:prstGeom>
          <a:gradFill>
            <a:gsLst>
              <a:gs pos="6000">
                <a:srgbClr val="FFFFFF"/>
              </a:gs>
              <a:gs pos="36000">
                <a:srgbClr val="00B0F0"/>
              </a:gs>
              <a:gs pos="100000">
                <a:srgbClr val="0000CC"/>
              </a:gs>
            </a:gsLst>
            <a:lin ang="18900000"/>
          </a:gradFill>
          <a:ln w="12700">
            <a:miter lim="400000"/>
          </a:ln>
          <a:effectLst>
            <a:outerShdw blurRad="38100" dist="23000" dir="5400000" rotWithShape="0">
              <a:srgbClr val="000000">
                <a:alpha val="35000"/>
              </a:srgbClr>
            </a:outerShdw>
          </a:effectLst>
        </p:spPr>
        <p:txBody>
          <a:bodyPr lIns="0" tIns="0" rIns="0" bIns="0" anchor="ctr"/>
          <a:lstStyle/>
          <a:p>
            <a:pPr lvl="0" algn="ctr">
              <a:defRPr>
                <a:solidFill>
                  <a:srgbClr val="FFFFFF"/>
                </a:solidFill>
                <a:effectLst>
                  <a:outerShdw blurRad="50800" dist="38100" dir="2700000" rotWithShape="0">
                    <a:srgbClr val="000000">
                      <a:alpha val="40000"/>
                    </a:srgbClr>
                  </a:outerShdw>
                </a:effectLst>
                <a:latin typeface="Calibri"/>
                <a:ea typeface="Calibri"/>
                <a:cs typeface="Calibri"/>
                <a:sym typeface="Calibri"/>
              </a:defRPr>
            </a:pPr>
            <a:endParaRPr/>
          </a:p>
        </p:txBody>
      </p:sp>
      <p:pic>
        <p:nvPicPr>
          <p:cNvPr id="8" name="image1.png" descr="http://shandongmba.com/UploadFile/user/201205/20120516134742Z0.gif">
            <a:extLst>
              <a:ext uri="{FF2B5EF4-FFF2-40B4-BE49-F238E27FC236}">
                <a16:creationId xmlns:a16="http://schemas.microsoft.com/office/drawing/2014/main" id="{55E89398-A0DA-4402-B6FE-1207B90DC342}"/>
              </a:ext>
            </a:extLst>
          </p:cNvPr>
          <p:cNvPicPr/>
          <p:nvPr userDrawn="1"/>
        </p:nvPicPr>
        <p:blipFill>
          <a:blip r:embed="rId2">
            <a:extLst/>
          </a:blip>
          <a:stretch>
            <a:fillRect/>
          </a:stretch>
        </p:blipFill>
        <p:spPr>
          <a:xfrm>
            <a:off x="-10978" y="304672"/>
            <a:ext cx="1015238" cy="762665"/>
          </a:xfrm>
          <a:prstGeom prst="rect">
            <a:avLst/>
          </a:prstGeom>
          <a:ln w="12700">
            <a:miter lim="400000"/>
          </a:ln>
          <a:effectLst>
            <a:outerShdw blurRad="50800" dist="38100" dir="5400000" rotWithShape="0">
              <a:srgbClr val="000000">
                <a:alpha val="40000"/>
              </a:srgbClr>
            </a:outerShdw>
          </a:effectLst>
        </p:spPr>
      </p:pic>
      <p:sp>
        <p:nvSpPr>
          <p:cNvPr id="2" name="Title 1"/>
          <p:cNvSpPr>
            <a:spLocks noGrp="1"/>
          </p:cNvSpPr>
          <p:nvPr>
            <p:ph type="title"/>
          </p:nvPr>
        </p:nvSpPr>
        <p:spPr>
          <a:xfrm>
            <a:off x="1130780" y="3913"/>
            <a:ext cx="7886700" cy="720084"/>
          </a:xfrm>
        </p:spPr>
        <p:txBody>
          <a:bodyPr/>
          <a:lstStyle/>
          <a:p>
            <a:r>
              <a:rPr lang="zh-CN" altLang="en-US"/>
              <a:t>单击此处编辑母版标题样式</a:t>
            </a:r>
            <a:endParaRPr lang="en-US" dirty="0"/>
          </a:p>
        </p:txBody>
      </p:sp>
      <p:sp>
        <p:nvSpPr>
          <p:cNvPr id="9" name="Shape 2">
            <a:extLst>
              <a:ext uri="{FF2B5EF4-FFF2-40B4-BE49-F238E27FC236}">
                <a16:creationId xmlns:a16="http://schemas.microsoft.com/office/drawing/2014/main" id="{7BD632BD-08FF-496A-973E-CEB61D48CDAD}"/>
              </a:ext>
            </a:extLst>
          </p:cNvPr>
          <p:cNvSpPr/>
          <p:nvPr userDrawn="1"/>
        </p:nvSpPr>
        <p:spPr>
          <a:xfrm>
            <a:off x="-16215" y="6569967"/>
            <a:ext cx="9158400" cy="288034"/>
          </a:xfrm>
          <a:prstGeom prst="rect">
            <a:avLst/>
          </a:prstGeom>
          <a:gradFill>
            <a:gsLst>
              <a:gs pos="6000">
                <a:srgbClr val="0070C0"/>
              </a:gs>
              <a:gs pos="36000">
                <a:srgbClr val="0070C0"/>
              </a:gs>
              <a:gs pos="100000">
                <a:srgbClr val="0000CC"/>
              </a:gs>
            </a:gsLst>
            <a:lin ang="2700000"/>
          </a:gradFill>
          <a:ln w="12700">
            <a:miter lim="400000"/>
          </a:ln>
          <a:effectLst>
            <a:outerShdw blurRad="38100" dist="23000" dir="5400000" rotWithShape="0">
              <a:srgbClr val="000000">
                <a:alpha val="35000"/>
              </a:srgbClr>
            </a:outerShdw>
          </a:effectLst>
        </p:spPr>
        <p:txBody>
          <a:bodyPr lIns="0" tIns="0" rIns="0" bIns="0" anchor="ctr"/>
          <a:lstStyle/>
          <a:p>
            <a:pPr lvl="0" algn="ctr">
              <a:defRPr>
                <a:solidFill>
                  <a:srgbClr val="FFFFFF"/>
                </a:solidFill>
                <a:effectLst>
                  <a:outerShdw blurRad="50800" dist="38100" dir="2700000" rotWithShape="0">
                    <a:srgbClr val="000000">
                      <a:alpha val="40000"/>
                    </a:srgbClr>
                  </a:outerShdw>
                </a:effectLst>
                <a:latin typeface="Calibri"/>
                <a:ea typeface="Calibri"/>
                <a:cs typeface="Calibri"/>
                <a:sym typeface="Calibri"/>
              </a:defRPr>
            </a:pPr>
            <a:endParaRPr sz="2000" b="1">
              <a:solidFill>
                <a:schemeClr val="accent2">
                  <a:lumMod val="75000"/>
                </a:schemeClr>
              </a:solidFill>
            </a:endParaRPr>
          </a:p>
        </p:txBody>
      </p:sp>
      <p:sp>
        <p:nvSpPr>
          <p:cNvPr id="4" name="Date Placeholder 3"/>
          <p:cNvSpPr>
            <a:spLocks noGrp="1"/>
          </p:cNvSpPr>
          <p:nvPr>
            <p:ph type="dt" sz="half" idx="10"/>
          </p:nvPr>
        </p:nvSpPr>
        <p:spPr>
          <a:xfrm>
            <a:off x="0" y="6517128"/>
            <a:ext cx="2057400" cy="365125"/>
          </a:xfrm>
        </p:spPr>
        <p:txBody>
          <a:bodyPr/>
          <a:lstStyle>
            <a:lvl1pPr>
              <a:defRPr sz="1400" b="1">
                <a:solidFill>
                  <a:schemeClr val="bg1"/>
                </a:solidFill>
              </a:defRPr>
            </a:lvl1pPr>
          </a:lstStyle>
          <a:p>
            <a:fld id="{88FB1276-A06D-444C-8319-D1C2EAEE2B84}" type="datetime1">
              <a:rPr lang="zh-CN" altLang="en-US" smtClean="0"/>
              <a:pPr/>
              <a:t>2017/9/5</a:t>
            </a:fld>
            <a:endParaRPr lang="zh-CN" altLang="en-US"/>
          </a:p>
        </p:txBody>
      </p:sp>
      <p:sp>
        <p:nvSpPr>
          <p:cNvPr id="5" name="Footer Placeholder 4"/>
          <p:cNvSpPr>
            <a:spLocks noGrp="1"/>
          </p:cNvSpPr>
          <p:nvPr>
            <p:ph type="ftr" sz="quarter" idx="11"/>
          </p:nvPr>
        </p:nvSpPr>
        <p:spPr>
          <a:xfrm>
            <a:off x="2862262" y="6517126"/>
            <a:ext cx="3419475" cy="365125"/>
          </a:xfrm>
        </p:spPr>
        <p:txBody>
          <a:bodyPr/>
          <a:lstStyle>
            <a:lvl1pPr>
              <a:defRPr sz="1400" b="1">
                <a:solidFill>
                  <a:schemeClr val="bg1"/>
                </a:solidFill>
              </a:defRPr>
            </a:lvl1pPr>
          </a:lstStyle>
          <a:p>
            <a:r>
              <a:rPr lang="en-US" altLang="zh-CN"/>
              <a:t>HPC Research Group, Shandong University</a:t>
            </a:r>
            <a:endParaRPr lang="zh-CN" altLang="en-US" dirty="0"/>
          </a:p>
        </p:txBody>
      </p:sp>
      <p:sp>
        <p:nvSpPr>
          <p:cNvPr id="6" name="Slide Number Placeholder 5"/>
          <p:cNvSpPr>
            <a:spLocks noGrp="1"/>
          </p:cNvSpPr>
          <p:nvPr>
            <p:ph type="sldNum" sz="quarter" idx="12"/>
          </p:nvPr>
        </p:nvSpPr>
        <p:spPr>
          <a:xfrm>
            <a:off x="7084785" y="6517126"/>
            <a:ext cx="2057400" cy="365125"/>
          </a:xfrm>
        </p:spPr>
        <p:txBody>
          <a:bodyPr/>
          <a:lstStyle>
            <a:lvl1pPr>
              <a:defRPr sz="1400" b="1">
                <a:ln>
                  <a:noFill/>
                </a:ln>
                <a:solidFill>
                  <a:schemeClr val="bg1"/>
                </a:solidFill>
              </a:defRPr>
            </a:lvl1pPr>
          </a:lstStyle>
          <a:p>
            <a:fld id="{6460AD4A-BF59-445B-97B8-10396947E00F}" type="slidenum">
              <a:rPr lang="zh-CN" altLang="en-US" smtClean="0"/>
              <a:pPr/>
              <a:t>‹#›</a:t>
            </a:fld>
            <a:endParaRPr lang="zh-CN" altLang="en-US"/>
          </a:p>
        </p:txBody>
      </p:sp>
    </p:spTree>
    <p:extLst>
      <p:ext uri="{BB962C8B-B14F-4D97-AF65-F5344CB8AC3E}">
        <p14:creationId xmlns:p14="http://schemas.microsoft.com/office/powerpoint/2010/main" val="2576450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E315F1F1-BC96-42A8-8C42-0F54C6E7BC4A}" type="datetime1">
              <a:rPr lang="zh-CN" altLang="en-US" smtClean="0"/>
              <a:t>2017/9/5</a:t>
            </a:fld>
            <a:endParaRPr lang="zh-CN" altLang="en-US"/>
          </a:p>
        </p:txBody>
      </p:sp>
      <p:sp>
        <p:nvSpPr>
          <p:cNvPr id="5" name="Footer Placeholder 4"/>
          <p:cNvSpPr>
            <a:spLocks noGrp="1"/>
          </p:cNvSpPr>
          <p:nvPr>
            <p:ph type="ftr" sz="quarter" idx="11"/>
          </p:nvPr>
        </p:nvSpPr>
        <p:spPr/>
        <p:txBody>
          <a:bodyPr/>
          <a:lstStyle/>
          <a:p>
            <a:r>
              <a:rPr lang="en-US" altLang="zh-CN"/>
              <a:t>HPC Research Group, Shandong University</a:t>
            </a:r>
            <a:endParaRPr lang="zh-CN" altLang="en-US"/>
          </a:p>
        </p:txBody>
      </p:sp>
      <p:sp>
        <p:nvSpPr>
          <p:cNvPr id="6" name="Slide Number Placeholder 5"/>
          <p:cNvSpPr>
            <a:spLocks noGrp="1"/>
          </p:cNvSpPr>
          <p:nvPr>
            <p:ph type="sldNum" sz="quarter" idx="12"/>
          </p:nvPr>
        </p:nvSpPr>
        <p:spPr/>
        <p:txBody>
          <a:bodyPr/>
          <a:lstStyle/>
          <a:p>
            <a:fld id="{6460AD4A-BF59-445B-97B8-10396947E00F}" type="slidenum">
              <a:rPr lang="zh-CN" altLang="en-US" smtClean="0"/>
              <a:t>‹#›</a:t>
            </a:fld>
            <a:endParaRPr lang="zh-CN" altLang="en-US"/>
          </a:p>
        </p:txBody>
      </p:sp>
    </p:spTree>
    <p:extLst>
      <p:ext uri="{BB962C8B-B14F-4D97-AF65-F5344CB8AC3E}">
        <p14:creationId xmlns:p14="http://schemas.microsoft.com/office/powerpoint/2010/main" val="3860882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120176"/>
            <a:ext cx="3886200" cy="529014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120175"/>
            <a:ext cx="3886200" cy="529014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8" name="Shape 3">
            <a:extLst>
              <a:ext uri="{FF2B5EF4-FFF2-40B4-BE49-F238E27FC236}">
                <a16:creationId xmlns:a16="http://schemas.microsoft.com/office/drawing/2014/main" id="{2C53DD42-5B1A-4AAB-A685-DA2C144DD50A}"/>
              </a:ext>
            </a:extLst>
          </p:cNvPr>
          <p:cNvSpPr/>
          <p:nvPr userDrawn="1"/>
        </p:nvSpPr>
        <p:spPr>
          <a:xfrm>
            <a:off x="0" y="3912"/>
            <a:ext cx="9144000" cy="720084"/>
          </a:xfrm>
          <a:prstGeom prst="rect">
            <a:avLst/>
          </a:prstGeom>
          <a:gradFill>
            <a:gsLst>
              <a:gs pos="6000">
                <a:srgbClr val="FFFFFF"/>
              </a:gs>
              <a:gs pos="36000">
                <a:srgbClr val="00B0F0"/>
              </a:gs>
              <a:gs pos="100000">
                <a:srgbClr val="0000CC"/>
              </a:gs>
            </a:gsLst>
            <a:lin ang="18900000"/>
          </a:gradFill>
          <a:ln w="12700">
            <a:miter lim="400000"/>
          </a:ln>
          <a:effectLst>
            <a:outerShdw blurRad="38100" dist="23000" dir="5400000" rotWithShape="0">
              <a:srgbClr val="000000">
                <a:alpha val="35000"/>
              </a:srgbClr>
            </a:outerShdw>
          </a:effectLst>
        </p:spPr>
        <p:txBody>
          <a:bodyPr lIns="0" tIns="0" rIns="0" bIns="0" anchor="ctr"/>
          <a:lstStyle/>
          <a:p>
            <a:pPr lvl="0" algn="ctr">
              <a:defRPr>
                <a:solidFill>
                  <a:srgbClr val="FFFFFF"/>
                </a:solidFill>
                <a:effectLst>
                  <a:outerShdw blurRad="50800" dist="38100" dir="2700000" rotWithShape="0">
                    <a:srgbClr val="000000">
                      <a:alpha val="40000"/>
                    </a:srgbClr>
                  </a:outerShdw>
                </a:effectLst>
                <a:latin typeface="Calibri"/>
                <a:ea typeface="Calibri"/>
                <a:cs typeface="Calibri"/>
                <a:sym typeface="Calibri"/>
              </a:defRPr>
            </a:pPr>
            <a:endParaRPr/>
          </a:p>
        </p:txBody>
      </p:sp>
      <p:pic>
        <p:nvPicPr>
          <p:cNvPr id="9" name="image1.png" descr="http://shandongmba.com/UploadFile/user/201205/20120516134742Z0.gif">
            <a:extLst>
              <a:ext uri="{FF2B5EF4-FFF2-40B4-BE49-F238E27FC236}">
                <a16:creationId xmlns:a16="http://schemas.microsoft.com/office/drawing/2014/main" id="{C5E81B01-EE42-460D-9324-983C18148275}"/>
              </a:ext>
            </a:extLst>
          </p:cNvPr>
          <p:cNvPicPr/>
          <p:nvPr userDrawn="1"/>
        </p:nvPicPr>
        <p:blipFill>
          <a:blip r:embed="rId2">
            <a:extLst/>
          </a:blip>
          <a:stretch>
            <a:fillRect/>
          </a:stretch>
        </p:blipFill>
        <p:spPr>
          <a:xfrm>
            <a:off x="-10978" y="304672"/>
            <a:ext cx="1015238" cy="762665"/>
          </a:xfrm>
          <a:prstGeom prst="rect">
            <a:avLst/>
          </a:prstGeom>
          <a:ln w="12700">
            <a:miter lim="400000"/>
          </a:ln>
          <a:effectLst>
            <a:outerShdw blurRad="50800" dist="38100" dir="5400000" rotWithShape="0">
              <a:srgbClr val="000000">
                <a:alpha val="40000"/>
              </a:srgbClr>
            </a:outerShdw>
          </a:effectLst>
        </p:spPr>
      </p:pic>
      <p:sp>
        <p:nvSpPr>
          <p:cNvPr id="2" name="Title 1"/>
          <p:cNvSpPr>
            <a:spLocks noGrp="1"/>
          </p:cNvSpPr>
          <p:nvPr>
            <p:ph type="title"/>
          </p:nvPr>
        </p:nvSpPr>
        <p:spPr>
          <a:xfrm>
            <a:off x="1130780" y="3912"/>
            <a:ext cx="7886700" cy="722063"/>
          </a:xfrm>
        </p:spPr>
        <p:txBody>
          <a:bodyPr/>
          <a:lstStyle/>
          <a:p>
            <a:r>
              <a:rPr lang="zh-CN" altLang="en-US" dirty="0"/>
              <a:t>单击此处编辑母版标题样式</a:t>
            </a:r>
            <a:endParaRPr lang="en-US" dirty="0"/>
          </a:p>
        </p:txBody>
      </p:sp>
      <p:sp>
        <p:nvSpPr>
          <p:cNvPr id="10" name="Shape 2">
            <a:extLst>
              <a:ext uri="{FF2B5EF4-FFF2-40B4-BE49-F238E27FC236}">
                <a16:creationId xmlns:a16="http://schemas.microsoft.com/office/drawing/2014/main" id="{265832EE-62FA-45FA-9967-5A6290C7D761}"/>
              </a:ext>
            </a:extLst>
          </p:cNvPr>
          <p:cNvSpPr/>
          <p:nvPr userDrawn="1"/>
        </p:nvSpPr>
        <p:spPr>
          <a:xfrm>
            <a:off x="-16215" y="6569967"/>
            <a:ext cx="9158400" cy="288034"/>
          </a:xfrm>
          <a:prstGeom prst="rect">
            <a:avLst/>
          </a:prstGeom>
          <a:gradFill>
            <a:gsLst>
              <a:gs pos="6000">
                <a:srgbClr val="0070C0"/>
              </a:gs>
              <a:gs pos="36000">
                <a:srgbClr val="0070C0"/>
              </a:gs>
              <a:gs pos="100000">
                <a:srgbClr val="0000CC"/>
              </a:gs>
            </a:gsLst>
            <a:lin ang="2700000"/>
          </a:gradFill>
          <a:ln w="12700">
            <a:miter lim="400000"/>
          </a:ln>
          <a:effectLst>
            <a:outerShdw blurRad="38100" dist="23000" dir="5400000" rotWithShape="0">
              <a:srgbClr val="000000">
                <a:alpha val="35000"/>
              </a:srgbClr>
            </a:outerShdw>
          </a:effectLst>
        </p:spPr>
        <p:txBody>
          <a:bodyPr lIns="0" tIns="0" rIns="0" bIns="0" anchor="ctr"/>
          <a:lstStyle/>
          <a:p>
            <a:pPr lvl="0" algn="ctr">
              <a:defRPr>
                <a:solidFill>
                  <a:srgbClr val="FFFFFF"/>
                </a:solidFill>
                <a:effectLst>
                  <a:outerShdw blurRad="50800" dist="38100" dir="2700000" rotWithShape="0">
                    <a:srgbClr val="000000">
                      <a:alpha val="40000"/>
                    </a:srgbClr>
                  </a:outerShdw>
                </a:effectLst>
                <a:latin typeface="Calibri"/>
                <a:ea typeface="Calibri"/>
                <a:cs typeface="Calibri"/>
                <a:sym typeface="Calibri"/>
              </a:defRPr>
            </a:pPr>
            <a:endParaRPr/>
          </a:p>
        </p:txBody>
      </p:sp>
      <p:sp>
        <p:nvSpPr>
          <p:cNvPr id="14" name="Date Placeholder 3">
            <a:extLst>
              <a:ext uri="{FF2B5EF4-FFF2-40B4-BE49-F238E27FC236}">
                <a16:creationId xmlns:a16="http://schemas.microsoft.com/office/drawing/2014/main" id="{2EF81DCE-3CE8-42C9-958C-76FFF48FC9FD}"/>
              </a:ext>
            </a:extLst>
          </p:cNvPr>
          <p:cNvSpPr>
            <a:spLocks noGrp="1"/>
          </p:cNvSpPr>
          <p:nvPr>
            <p:ph type="dt" sz="half" idx="10"/>
          </p:nvPr>
        </p:nvSpPr>
        <p:spPr>
          <a:xfrm>
            <a:off x="0" y="6517128"/>
            <a:ext cx="2057400" cy="365125"/>
          </a:xfrm>
        </p:spPr>
        <p:txBody>
          <a:bodyPr/>
          <a:lstStyle>
            <a:lvl1pPr>
              <a:defRPr sz="1400" b="1">
                <a:solidFill>
                  <a:schemeClr val="bg1"/>
                </a:solidFill>
              </a:defRPr>
            </a:lvl1pPr>
          </a:lstStyle>
          <a:p>
            <a:fld id="{16753BF7-3530-47D0-B136-74B5D9ED8976}" type="datetime1">
              <a:rPr lang="zh-CN" altLang="en-US" smtClean="0"/>
              <a:pPr/>
              <a:t>2017/9/5</a:t>
            </a:fld>
            <a:endParaRPr lang="zh-CN" altLang="en-US"/>
          </a:p>
        </p:txBody>
      </p:sp>
      <p:sp>
        <p:nvSpPr>
          <p:cNvPr id="15" name="Footer Placeholder 4">
            <a:extLst>
              <a:ext uri="{FF2B5EF4-FFF2-40B4-BE49-F238E27FC236}">
                <a16:creationId xmlns:a16="http://schemas.microsoft.com/office/drawing/2014/main" id="{B282BC91-E120-4C4B-AC36-581D90FF88AD}"/>
              </a:ext>
            </a:extLst>
          </p:cNvPr>
          <p:cNvSpPr>
            <a:spLocks noGrp="1"/>
          </p:cNvSpPr>
          <p:nvPr>
            <p:ph type="ftr" sz="quarter" idx="11"/>
          </p:nvPr>
        </p:nvSpPr>
        <p:spPr>
          <a:xfrm>
            <a:off x="2900362" y="6517126"/>
            <a:ext cx="3343275" cy="365125"/>
          </a:xfrm>
        </p:spPr>
        <p:txBody>
          <a:bodyPr/>
          <a:lstStyle>
            <a:lvl1pPr>
              <a:defRPr sz="1400" b="1">
                <a:solidFill>
                  <a:schemeClr val="bg1"/>
                </a:solidFill>
              </a:defRPr>
            </a:lvl1pPr>
          </a:lstStyle>
          <a:p>
            <a:r>
              <a:rPr lang="en-US" altLang="zh-CN"/>
              <a:t>HPC Research Group, Shandong University</a:t>
            </a:r>
            <a:endParaRPr lang="zh-CN" altLang="en-US" dirty="0"/>
          </a:p>
        </p:txBody>
      </p:sp>
      <p:sp>
        <p:nvSpPr>
          <p:cNvPr id="16" name="Slide Number Placeholder 5">
            <a:extLst>
              <a:ext uri="{FF2B5EF4-FFF2-40B4-BE49-F238E27FC236}">
                <a16:creationId xmlns:a16="http://schemas.microsoft.com/office/drawing/2014/main" id="{366082AA-9F18-468E-A739-C2973C2F63ED}"/>
              </a:ext>
            </a:extLst>
          </p:cNvPr>
          <p:cNvSpPr>
            <a:spLocks noGrp="1"/>
          </p:cNvSpPr>
          <p:nvPr>
            <p:ph type="sldNum" sz="quarter" idx="12"/>
          </p:nvPr>
        </p:nvSpPr>
        <p:spPr>
          <a:xfrm>
            <a:off x="7084785" y="6517126"/>
            <a:ext cx="2057400" cy="365125"/>
          </a:xfrm>
        </p:spPr>
        <p:txBody>
          <a:bodyPr/>
          <a:lstStyle>
            <a:lvl1pPr>
              <a:defRPr sz="1400" b="1">
                <a:ln>
                  <a:noFill/>
                </a:ln>
                <a:solidFill>
                  <a:schemeClr val="bg1"/>
                </a:solidFill>
              </a:defRPr>
            </a:lvl1pPr>
          </a:lstStyle>
          <a:p>
            <a:fld id="{6460AD4A-BF59-445B-97B8-10396947E00F}" type="slidenum">
              <a:rPr lang="zh-CN" altLang="en-US" smtClean="0"/>
              <a:pPr/>
              <a:t>‹#›</a:t>
            </a:fld>
            <a:endParaRPr lang="zh-CN" altLang="en-US"/>
          </a:p>
        </p:txBody>
      </p:sp>
    </p:spTree>
    <p:extLst>
      <p:ext uri="{BB962C8B-B14F-4D97-AF65-F5344CB8AC3E}">
        <p14:creationId xmlns:p14="http://schemas.microsoft.com/office/powerpoint/2010/main" val="1902654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E8A8BC1C-5409-46FE-B4DC-A1539C8D1A78}" type="datetime1">
              <a:rPr lang="zh-CN" altLang="en-US" smtClean="0"/>
              <a:t>2017/9/5</a:t>
            </a:fld>
            <a:endParaRPr lang="zh-CN" altLang="en-US"/>
          </a:p>
        </p:txBody>
      </p:sp>
      <p:sp>
        <p:nvSpPr>
          <p:cNvPr id="8" name="Footer Placeholder 7"/>
          <p:cNvSpPr>
            <a:spLocks noGrp="1"/>
          </p:cNvSpPr>
          <p:nvPr>
            <p:ph type="ftr" sz="quarter" idx="11"/>
          </p:nvPr>
        </p:nvSpPr>
        <p:spPr/>
        <p:txBody>
          <a:bodyPr/>
          <a:lstStyle/>
          <a:p>
            <a:r>
              <a:rPr lang="en-US" altLang="zh-CN"/>
              <a:t>HPC Research Group, Shandong University</a:t>
            </a:r>
            <a:endParaRPr lang="zh-CN" altLang="en-US"/>
          </a:p>
        </p:txBody>
      </p:sp>
      <p:sp>
        <p:nvSpPr>
          <p:cNvPr id="9" name="Slide Number Placeholder 8"/>
          <p:cNvSpPr>
            <a:spLocks noGrp="1"/>
          </p:cNvSpPr>
          <p:nvPr>
            <p:ph type="sldNum" sz="quarter" idx="12"/>
          </p:nvPr>
        </p:nvSpPr>
        <p:spPr/>
        <p:txBody>
          <a:bodyPr/>
          <a:lstStyle/>
          <a:p>
            <a:fld id="{6460AD4A-BF59-445B-97B8-10396947E00F}" type="slidenum">
              <a:rPr lang="zh-CN" altLang="en-US" smtClean="0"/>
              <a:t>‹#›</a:t>
            </a:fld>
            <a:endParaRPr lang="zh-CN" altLang="en-US"/>
          </a:p>
        </p:txBody>
      </p:sp>
    </p:spTree>
    <p:extLst>
      <p:ext uri="{BB962C8B-B14F-4D97-AF65-F5344CB8AC3E}">
        <p14:creationId xmlns:p14="http://schemas.microsoft.com/office/powerpoint/2010/main" val="1656285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558C14F3-C047-46CA-B5A4-C4D234D96E14}" type="datetime1">
              <a:rPr lang="zh-CN" altLang="en-US" smtClean="0"/>
              <a:t>2017/9/5</a:t>
            </a:fld>
            <a:endParaRPr lang="zh-CN" altLang="en-US"/>
          </a:p>
        </p:txBody>
      </p:sp>
      <p:sp>
        <p:nvSpPr>
          <p:cNvPr id="4" name="Footer Placeholder 3"/>
          <p:cNvSpPr>
            <a:spLocks noGrp="1"/>
          </p:cNvSpPr>
          <p:nvPr>
            <p:ph type="ftr" sz="quarter" idx="11"/>
          </p:nvPr>
        </p:nvSpPr>
        <p:spPr/>
        <p:txBody>
          <a:bodyPr/>
          <a:lstStyle/>
          <a:p>
            <a:r>
              <a:rPr lang="en-US" altLang="zh-CN"/>
              <a:t>HPC Research Group, Shandong University</a:t>
            </a:r>
            <a:endParaRPr lang="zh-CN" altLang="en-US"/>
          </a:p>
        </p:txBody>
      </p:sp>
      <p:sp>
        <p:nvSpPr>
          <p:cNvPr id="5" name="Slide Number Placeholder 4"/>
          <p:cNvSpPr>
            <a:spLocks noGrp="1"/>
          </p:cNvSpPr>
          <p:nvPr>
            <p:ph type="sldNum" sz="quarter" idx="12"/>
          </p:nvPr>
        </p:nvSpPr>
        <p:spPr/>
        <p:txBody>
          <a:bodyPr/>
          <a:lstStyle/>
          <a:p>
            <a:fld id="{6460AD4A-BF59-445B-97B8-10396947E00F}" type="slidenum">
              <a:rPr lang="zh-CN" altLang="en-US" smtClean="0"/>
              <a:t>‹#›</a:t>
            </a:fld>
            <a:endParaRPr lang="zh-CN" altLang="en-US"/>
          </a:p>
        </p:txBody>
      </p:sp>
    </p:spTree>
    <p:extLst>
      <p:ext uri="{BB962C8B-B14F-4D97-AF65-F5344CB8AC3E}">
        <p14:creationId xmlns:p14="http://schemas.microsoft.com/office/powerpoint/2010/main" val="887484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3DF8C9-A91A-4A31-96A8-192E039F9F7E}" type="datetime1">
              <a:rPr lang="zh-CN" altLang="en-US" smtClean="0"/>
              <a:t>2017/9/5</a:t>
            </a:fld>
            <a:endParaRPr lang="zh-CN" altLang="en-US"/>
          </a:p>
        </p:txBody>
      </p:sp>
      <p:sp>
        <p:nvSpPr>
          <p:cNvPr id="3" name="Footer Placeholder 2"/>
          <p:cNvSpPr>
            <a:spLocks noGrp="1"/>
          </p:cNvSpPr>
          <p:nvPr>
            <p:ph type="ftr" sz="quarter" idx="11"/>
          </p:nvPr>
        </p:nvSpPr>
        <p:spPr/>
        <p:txBody>
          <a:bodyPr/>
          <a:lstStyle/>
          <a:p>
            <a:r>
              <a:rPr lang="en-US" altLang="zh-CN"/>
              <a:t>HPC Research Group, Shandong University</a:t>
            </a:r>
            <a:endParaRPr lang="zh-CN" altLang="en-US"/>
          </a:p>
        </p:txBody>
      </p:sp>
      <p:sp>
        <p:nvSpPr>
          <p:cNvPr id="4" name="Slide Number Placeholder 3"/>
          <p:cNvSpPr>
            <a:spLocks noGrp="1"/>
          </p:cNvSpPr>
          <p:nvPr>
            <p:ph type="sldNum" sz="quarter" idx="12"/>
          </p:nvPr>
        </p:nvSpPr>
        <p:spPr/>
        <p:txBody>
          <a:bodyPr/>
          <a:lstStyle/>
          <a:p>
            <a:fld id="{6460AD4A-BF59-445B-97B8-10396947E00F}" type="slidenum">
              <a:rPr lang="zh-CN" altLang="en-US" smtClean="0"/>
              <a:t>‹#›</a:t>
            </a:fld>
            <a:endParaRPr lang="zh-CN" altLang="en-US"/>
          </a:p>
        </p:txBody>
      </p:sp>
    </p:spTree>
    <p:extLst>
      <p:ext uri="{BB962C8B-B14F-4D97-AF65-F5344CB8AC3E}">
        <p14:creationId xmlns:p14="http://schemas.microsoft.com/office/powerpoint/2010/main" val="2341972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747AFC8B-3AE6-47C9-9E72-612507874F2D}" type="datetime1">
              <a:rPr lang="zh-CN" altLang="en-US" smtClean="0"/>
              <a:t>2017/9/5</a:t>
            </a:fld>
            <a:endParaRPr lang="zh-CN" altLang="en-US"/>
          </a:p>
        </p:txBody>
      </p:sp>
      <p:sp>
        <p:nvSpPr>
          <p:cNvPr id="6" name="Footer Placeholder 5"/>
          <p:cNvSpPr>
            <a:spLocks noGrp="1"/>
          </p:cNvSpPr>
          <p:nvPr>
            <p:ph type="ftr" sz="quarter" idx="11"/>
          </p:nvPr>
        </p:nvSpPr>
        <p:spPr/>
        <p:txBody>
          <a:bodyPr/>
          <a:lstStyle/>
          <a:p>
            <a:r>
              <a:rPr lang="en-US" altLang="zh-CN"/>
              <a:t>HPC Research Group, Shandong University</a:t>
            </a:r>
            <a:endParaRPr lang="zh-CN" altLang="en-US"/>
          </a:p>
        </p:txBody>
      </p:sp>
      <p:sp>
        <p:nvSpPr>
          <p:cNvPr id="7" name="Slide Number Placeholder 6"/>
          <p:cNvSpPr>
            <a:spLocks noGrp="1"/>
          </p:cNvSpPr>
          <p:nvPr>
            <p:ph type="sldNum" sz="quarter" idx="12"/>
          </p:nvPr>
        </p:nvSpPr>
        <p:spPr/>
        <p:txBody>
          <a:bodyPr/>
          <a:lstStyle/>
          <a:p>
            <a:fld id="{6460AD4A-BF59-445B-97B8-10396947E00F}" type="slidenum">
              <a:rPr lang="zh-CN" altLang="en-US" smtClean="0"/>
              <a:t>‹#›</a:t>
            </a:fld>
            <a:endParaRPr lang="zh-CN" altLang="en-US"/>
          </a:p>
        </p:txBody>
      </p:sp>
    </p:spTree>
    <p:extLst>
      <p:ext uri="{BB962C8B-B14F-4D97-AF65-F5344CB8AC3E}">
        <p14:creationId xmlns:p14="http://schemas.microsoft.com/office/powerpoint/2010/main" val="2378942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D421781E-24A9-4755-A6AF-AA34AC20AB37}" type="datetime1">
              <a:rPr lang="zh-CN" altLang="en-US" smtClean="0"/>
              <a:t>2017/9/5</a:t>
            </a:fld>
            <a:endParaRPr lang="zh-CN" altLang="en-US"/>
          </a:p>
        </p:txBody>
      </p:sp>
      <p:sp>
        <p:nvSpPr>
          <p:cNvPr id="6" name="Footer Placeholder 5"/>
          <p:cNvSpPr>
            <a:spLocks noGrp="1"/>
          </p:cNvSpPr>
          <p:nvPr>
            <p:ph type="ftr" sz="quarter" idx="11"/>
          </p:nvPr>
        </p:nvSpPr>
        <p:spPr/>
        <p:txBody>
          <a:bodyPr/>
          <a:lstStyle/>
          <a:p>
            <a:r>
              <a:rPr lang="en-US" altLang="zh-CN"/>
              <a:t>HPC Research Group, Shandong University</a:t>
            </a:r>
            <a:endParaRPr lang="zh-CN" altLang="en-US"/>
          </a:p>
        </p:txBody>
      </p:sp>
      <p:sp>
        <p:nvSpPr>
          <p:cNvPr id="7" name="Slide Number Placeholder 6"/>
          <p:cNvSpPr>
            <a:spLocks noGrp="1"/>
          </p:cNvSpPr>
          <p:nvPr>
            <p:ph type="sldNum" sz="quarter" idx="12"/>
          </p:nvPr>
        </p:nvSpPr>
        <p:spPr/>
        <p:txBody>
          <a:bodyPr/>
          <a:lstStyle/>
          <a:p>
            <a:fld id="{6460AD4A-BF59-445B-97B8-10396947E00F}" type="slidenum">
              <a:rPr lang="zh-CN" altLang="en-US" smtClean="0"/>
              <a:t>‹#›</a:t>
            </a:fld>
            <a:endParaRPr lang="zh-CN" altLang="en-US"/>
          </a:p>
        </p:txBody>
      </p:sp>
    </p:spTree>
    <p:extLst>
      <p:ext uri="{BB962C8B-B14F-4D97-AF65-F5344CB8AC3E}">
        <p14:creationId xmlns:p14="http://schemas.microsoft.com/office/powerpoint/2010/main" val="2531928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F69E0F-E9C0-422D-ADD3-3DD3EFEE20FF}" type="datetime1">
              <a:rPr lang="zh-CN" altLang="en-US" smtClean="0"/>
              <a:t>2017/9/5</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a:t>HPC Research Group, Shandong University</a:t>
            </a:r>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60AD4A-BF59-445B-97B8-10396947E00F}" type="slidenum">
              <a:rPr lang="zh-CN" altLang="en-US" smtClean="0"/>
              <a:t>‹#›</a:t>
            </a:fld>
            <a:endParaRPr lang="zh-CN" altLang="en-US"/>
          </a:p>
        </p:txBody>
      </p:sp>
    </p:spTree>
    <p:extLst>
      <p:ext uri="{BB962C8B-B14F-4D97-AF65-F5344CB8AC3E}">
        <p14:creationId xmlns:p14="http://schemas.microsoft.com/office/powerpoint/2010/main" val="18300168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4" Type="http://schemas.openxmlformats.org/officeDocument/2006/relationships/image" Target="../media/image15.svg"/></Relationships>
</file>

<file path=ppt/slides/_rels/slide1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svg"/></Relationships>
</file>

<file path=ppt/slides/_rels/slide14.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hyperlink" Target="mailto:sunrise.duan@mail.sdu.edu.c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svg"/><Relationship Id="rId7" Type="http://schemas.openxmlformats.org/officeDocument/2006/relationships/image" Target="../media/image13.svg"/><Relationship Id="rId2" Type="http://schemas.openxmlformats.org/officeDocument/2006/relationships/image" Target="../media/image8.png"/><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BB1C33-D082-423B-81EA-1371B759EFB1}"/>
              </a:ext>
            </a:extLst>
          </p:cNvPr>
          <p:cNvSpPr>
            <a:spLocks noGrp="1"/>
          </p:cNvSpPr>
          <p:nvPr>
            <p:ph type="ctrTitle"/>
          </p:nvPr>
        </p:nvSpPr>
        <p:spPr/>
        <p:txBody>
          <a:bodyPr>
            <a:normAutofit/>
          </a:bodyPr>
          <a:lstStyle/>
          <a:p>
            <a:r>
              <a:rPr lang="en-US" altLang="zh-CN" sz="3600" dirty="0"/>
              <a:t>S-Aligner: Ultra-scalable read-mapping on Sunway </a:t>
            </a:r>
            <a:r>
              <a:rPr lang="en-US" altLang="zh-CN" sz="3600" dirty="0" err="1"/>
              <a:t>Taihu</a:t>
            </a:r>
            <a:r>
              <a:rPr lang="en-US" altLang="zh-CN" sz="3600" dirty="0"/>
              <a:t> Light</a:t>
            </a:r>
            <a:endParaRPr lang="zh-CN" altLang="en-US" dirty="0"/>
          </a:p>
        </p:txBody>
      </p:sp>
      <p:sp>
        <p:nvSpPr>
          <p:cNvPr id="3" name="副标题 2">
            <a:extLst>
              <a:ext uri="{FF2B5EF4-FFF2-40B4-BE49-F238E27FC236}">
                <a16:creationId xmlns:a16="http://schemas.microsoft.com/office/drawing/2014/main" id="{A31FEADF-B691-4A1B-B0C9-C5202E0F9D1A}"/>
              </a:ext>
            </a:extLst>
          </p:cNvPr>
          <p:cNvSpPr>
            <a:spLocks noGrp="1"/>
          </p:cNvSpPr>
          <p:nvPr>
            <p:ph type="subTitle" idx="1"/>
          </p:nvPr>
        </p:nvSpPr>
        <p:spPr/>
        <p:txBody>
          <a:bodyPr/>
          <a:lstStyle/>
          <a:p>
            <a:r>
              <a:rPr lang="en-US" altLang="zh-CN" dirty="0"/>
              <a:t>Xiaohui Duan, Kai Xu, </a:t>
            </a:r>
            <a:r>
              <a:rPr lang="en-US" altLang="zh-CN" dirty="0" err="1"/>
              <a:t>etc</a:t>
            </a:r>
            <a:endParaRPr lang="en-US" altLang="zh-CN" dirty="0"/>
          </a:p>
          <a:p>
            <a:r>
              <a:rPr lang="en-US" altLang="zh-CN" dirty="0"/>
              <a:t>High Performance Computing Research Group of Shandong University</a:t>
            </a:r>
            <a:endParaRPr lang="zh-CN" altLang="en-US" dirty="0"/>
          </a:p>
        </p:txBody>
      </p:sp>
    </p:spTree>
    <p:extLst>
      <p:ext uri="{BB962C8B-B14F-4D97-AF65-F5344CB8AC3E}">
        <p14:creationId xmlns:p14="http://schemas.microsoft.com/office/powerpoint/2010/main" val="5815504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38C4A6-E81D-496A-83C0-A9BE4F046BE9}"/>
              </a:ext>
            </a:extLst>
          </p:cNvPr>
          <p:cNvSpPr>
            <a:spLocks noGrp="1"/>
          </p:cNvSpPr>
          <p:nvPr>
            <p:ph type="title"/>
          </p:nvPr>
        </p:nvSpPr>
        <p:spPr/>
        <p:txBody>
          <a:bodyPr/>
          <a:lstStyle/>
          <a:p>
            <a:r>
              <a:rPr lang="en-US" altLang="zh-CN" dirty="0"/>
              <a:t>An example of Myer’ algorithm</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D1A5DD9-3949-41D3-A32A-BB244A70E086}"/>
                  </a:ext>
                </a:extLst>
              </p:cNvPr>
              <p:cNvSpPr>
                <a:spLocks noGrp="1"/>
              </p:cNvSpPr>
              <p:nvPr>
                <p:ph sz="half" idx="1"/>
              </p:nvPr>
            </p:nvSpPr>
            <p:spPr/>
            <p:txBody>
              <a:bodyPr>
                <a:normAutofit/>
              </a:bodyPr>
              <a:lstStyle/>
              <a:p>
                <a:r>
                  <a:rPr lang="en-US" altLang="zh-CN" dirty="0"/>
                  <a:t>The original edit distance matrix with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oMath>
                </a14:m>
                <a:r>
                  <a:rPr lang="en-US" altLang="zh-CN" dirty="0"/>
                  <a:t>can be converted to </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𝑉</m:t>
                        </m:r>
                      </m:e>
                      <m:sub>
                        <m:r>
                          <a:rPr lang="en-US" altLang="zh-CN" b="0" i="1" smtClean="0">
                            <a:latin typeface="Cambria Math" panose="02040503050406030204" pitchFamily="18" charset="0"/>
                            <a:ea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𝑗</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𝐶</m:t>
                        </m:r>
                      </m:e>
                      <m:sub>
                        <m:r>
                          <a:rPr lang="en-US" altLang="zh-CN" b="0" i="1" smtClean="0">
                            <a:latin typeface="Cambria Math" panose="02040503050406030204" pitchFamily="18" charset="0"/>
                            <a:ea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𝑗</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𝐶</m:t>
                        </m:r>
                      </m:e>
                      <m:sub>
                        <m:r>
                          <a:rPr lang="en-US" altLang="zh-CN" b="0" i="1" smtClean="0">
                            <a:latin typeface="Cambria Math" panose="02040503050406030204" pitchFamily="18" charset="0"/>
                            <a:ea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𝑗</m:t>
                        </m:r>
                      </m:sub>
                    </m:sSub>
                  </m:oMath>
                </a14:m>
                <a:r>
                  <a:rPr lang="zh-CN" altLang="en-US" dirty="0"/>
                  <a:t> </a:t>
                </a:r>
                <a:r>
                  <a:rPr lang="en-US" altLang="zh-CN" dirty="0"/>
                  <a:t>matrix.</a:t>
                </a:r>
              </a:p>
              <a:p>
                <a:r>
                  <a:rPr lang="en-US" altLang="zh-CN" dirty="0"/>
                  <a:t>When the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𝑉</m:t>
                        </m:r>
                      </m:e>
                      <m:sup>
                        <m:r>
                          <a:rPr lang="en-US" altLang="zh-CN" b="0" i="1" smtClean="0">
                            <a:latin typeface="Cambria Math" panose="02040503050406030204" pitchFamily="18" charset="0"/>
                          </a:rPr>
                          <m:t>+</m:t>
                        </m:r>
                      </m:sup>
                    </m:sSup>
                  </m:oMath>
                </a14:m>
                <a:r>
                  <a:rPr lang="en-US" altLang="zh-CN" dirty="0"/>
                  <a:t> and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𝑉</m:t>
                        </m:r>
                      </m:e>
                      <m:sup>
                        <m:r>
                          <a:rPr lang="en-US" altLang="zh-CN" b="0" i="1" smtClean="0">
                            <a:latin typeface="Cambria Math" panose="02040503050406030204" pitchFamily="18" charset="0"/>
                          </a:rPr>
                          <m:t>−</m:t>
                        </m:r>
                      </m:sup>
                    </m:sSup>
                  </m:oMath>
                </a14:m>
                <a:r>
                  <a:rPr lang="zh-CN" altLang="en-US" dirty="0"/>
                  <a:t> </a:t>
                </a:r>
                <a:r>
                  <a:rPr lang="en-US" altLang="zh-CN" dirty="0"/>
                  <a:t>computed by Equation (1), we can further get  </a:t>
                </a:r>
                <a14:m>
                  <m:oMath xmlns:m="http://schemas.openxmlformats.org/officeDocument/2006/math">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𝑉</m:t>
                        </m:r>
                      </m:e>
                      <m:sub>
                        <m:r>
                          <a:rPr lang="en-US" altLang="zh-CN" i="1">
                            <a:latin typeface="Cambria Math" panose="02040503050406030204" pitchFamily="18" charset="0"/>
                            <a:ea typeface="Cambria Math" panose="02040503050406030204" pitchFamily="18" charset="0"/>
                          </a:rPr>
                          <m:t>𝑖</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𝑗</m:t>
                        </m:r>
                      </m:sub>
                    </m:sSub>
                  </m:oMath>
                </a14:m>
                <a:r>
                  <a:rPr lang="zh-CN" altLang="en-US" dirty="0"/>
                  <a:t> </a:t>
                </a:r>
                <a:r>
                  <a:rPr lang="en-US" altLang="zh-CN" dirty="0"/>
                  <a:t>and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sub>
                    </m:sSub>
                  </m:oMath>
                </a14:m>
                <a:r>
                  <a:rPr lang="zh-CN" altLang="en-US" dirty="0"/>
                  <a:t> </a:t>
                </a:r>
                <a:r>
                  <a:rPr lang="en-US" altLang="zh-CN" dirty="0"/>
                  <a:t>matrix and finally compute the edit distance.</a:t>
                </a:r>
                <a:endParaRPr lang="zh-CN" altLang="en-US" dirty="0"/>
              </a:p>
            </p:txBody>
          </p:sp>
        </mc:Choice>
        <mc:Fallback xmlns="">
          <p:sp>
            <p:nvSpPr>
              <p:cNvPr id="3" name="内容占位符 2">
                <a:extLst>
                  <a:ext uri="{FF2B5EF4-FFF2-40B4-BE49-F238E27FC236}">
                    <a16:creationId xmlns:a16="http://schemas.microsoft.com/office/drawing/2014/main" id="{BD1A5DD9-3949-41D3-A32A-BB244A70E086}"/>
                  </a:ext>
                </a:extLst>
              </p:cNvPr>
              <p:cNvSpPr>
                <a:spLocks noGrp="1" noRot="1" noChangeAspect="1" noMove="1" noResize="1" noEditPoints="1" noAdjustHandles="1" noChangeArrowheads="1" noChangeShapeType="1" noTextEdit="1"/>
              </p:cNvSpPr>
              <p:nvPr>
                <p:ph sz="half" idx="1"/>
              </p:nvPr>
            </p:nvSpPr>
            <p:spPr>
              <a:blipFill>
                <a:blip r:embed="rId2"/>
                <a:stretch>
                  <a:fillRect l="-2821" t="-1959" r="-4075"/>
                </a:stretch>
              </a:blipFill>
            </p:spPr>
            <p:txBody>
              <a:bodyPr/>
              <a:lstStyle/>
              <a:p>
                <a:r>
                  <a:rPr lang="zh-CN" altLang="en-US">
                    <a:noFill/>
                  </a:rPr>
                  <a:t> </a:t>
                </a:r>
              </a:p>
            </p:txBody>
          </p:sp>
        </mc:Fallback>
      </mc:AlternateContent>
      <p:pic>
        <p:nvPicPr>
          <p:cNvPr id="10" name="内容占位符 9">
            <a:extLst>
              <a:ext uri="{FF2B5EF4-FFF2-40B4-BE49-F238E27FC236}">
                <a16:creationId xmlns:a16="http://schemas.microsoft.com/office/drawing/2014/main" id="{FB060E21-BEFC-4040-81DE-F2714A8E4D93}"/>
              </a:ext>
            </a:extLst>
          </p:cNvPr>
          <p:cNvPicPr>
            <a:picLocks noGrp="1" noChangeAspect="1"/>
          </p:cNvPicPr>
          <p:nvPr>
            <p:ph sz="half" idx="2"/>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52452" y="2019300"/>
            <a:ext cx="4048751" cy="3686175"/>
          </a:xfrm>
        </p:spPr>
      </p:pic>
      <p:sp>
        <p:nvSpPr>
          <p:cNvPr id="11" name="日期占位符 10">
            <a:extLst>
              <a:ext uri="{FF2B5EF4-FFF2-40B4-BE49-F238E27FC236}">
                <a16:creationId xmlns:a16="http://schemas.microsoft.com/office/drawing/2014/main" id="{077A2012-ECF7-40F7-BAFE-8B672A77373E}"/>
              </a:ext>
            </a:extLst>
          </p:cNvPr>
          <p:cNvSpPr>
            <a:spLocks noGrp="1"/>
          </p:cNvSpPr>
          <p:nvPr>
            <p:ph type="dt" sz="half" idx="10"/>
          </p:nvPr>
        </p:nvSpPr>
        <p:spPr>
          <a:xfrm>
            <a:off x="0" y="6517128"/>
            <a:ext cx="2057400" cy="365125"/>
          </a:xfrm>
        </p:spPr>
        <p:txBody>
          <a:bodyPr/>
          <a:lstStyle/>
          <a:p>
            <a:fld id="{19C1D2A2-9D6D-42C6-A3BE-0075097E5B42}" type="datetime1">
              <a:rPr lang="zh-CN" altLang="en-US" smtClean="0"/>
              <a:t>2017/9/5</a:t>
            </a:fld>
            <a:endParaRPr lang="zh-CN" altLang="en-US"/>
          </a:p>
        </p:txBody>
      </p:sp>
      <p:sp>
        <p:nvSpPr>
          <p:cNvPr id="13" name="灯片编号占位符 12">
            <a:extLst>
              <a:ext uri="{FF2B5EF4-FFF2-40B4-BE49-F238E27FC236}">
                <a16:creationId xmlns:a16="http://schemas.microsoft.com/office/drawing/2014/main" id="{48F1C0E4-4770-4F80-A032-64412654641A}"/>
              </a:ext>
            </a:extLst>
          </p:cNvPr>
          <p:cNvSpPr>
            <a:spLocks noGrp="1"/>
          </p:cNvSpPr>
          <p:nvPr>
            <p:ph type="sldNum" sz="quarter" idx="12"/>
          </p:nvPr>
        </p:nvSpPr>
        <p:spPr>
          <a:xfrm>
            <a:off x="7084785" y="6517126"/>
            <a:ext cx="2057400" cy="365125"/>
          </a:xfrm>
        </p:spPr>
        <p:txBody>
          <a:bodyPr/>
          <a:lstStyle/>
          <a:p>
            <a:fld id="{6460AD4A-BF59-445B-97B8-10396947E00F}" type="slidenum">
              <a:rPr lang="zh-CN" altLang="en-US" smtClean="0"/>
              <a:t>10</a:t>
            </a:fld>
            <a:endParaRPr lang="zh-CN" altLang="en-US"/>
          </a:p>
        </p:txBody>
      </p:sp>
      <p:sp>
        <p:nvSpPr>
          <p:cNvPr id="14" name="页脚占位符 13">
            <a:extLst>
              <a:ext uri="{FF2B5EF4-FFF2-40B4-BE49-F238E27FC236}">
                <a16:creationId xmlns:a16="http://schemas.microsoft.com/office/drawing/2014/main" id="{94FB8942-F28E-4162-A0FC-E2505C0407F8}"/>
              </a:ext>
            </a:extLst>
          </p:cNvPr>
          <p:cNvSpPr>
            <a:spLocks noGrp="1"/>
          </p:cNvSpPr>
          <p:nvPr>
            <p:ph type="ftr" sz="quarter" idx="11"/>
          </p:nvPr>
        </p:nvSpPr>
        <p:spPr/>
        <p:txBody>
          <a:bodyPr/>
          <a:lstStyle/>
          <a:p>
            <a:r>
              <a:rPr lang="en-US" altLang="zh-CN"/>
              <a:t>HPC Research Group, Shandong University</a:t>
            </a:r>
            <a:endParaRPr lang="zh-CN" altLang="en-US" dirty="0"/>
          </a:p>
        </p:txBody>
      </p:sp>
    </p:spTree>
    <p:extLst>
      <p:ext uri="{BB962C8B-B14F-4D97-AF65-F5344CB8AC3E}">
        <p14:creationId xmlns:p14="http://schemas.microsoft.com/office/powerpoint/2010/main" val="16847905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66B916-91A5-48BF-ADB1-AD5CD2BE7314}"/>
              </a:ext>
            </a:extLst>
          </p:cNvPr>
          <p:cNvSpPr>
            <a:spLocks noGrp="1"/>
          </p:cNvSpPr>
          <p:nvPr>
            <p:ph type="title"/>
          </p:nvPr>
        </p:nvSpPr>
        <p:spPr/>
        <p:txBody>
          <a:bodyPr>
            <a:normAutofit fontScale="90000"/>
          </a:bodyPr>
          <a:lstStyle/>
          <a:p>
            <a:r>
              <a:rPr lang="en-US" altLang="zh-CN" dirty="0"/>
              <a:t>Implementing the algorithm on SPs</a:t>
            </a:r>
            <a:endParaRPr lang="zh-CN" altLang="en-US" dirty="0"/>
          </a:p>
        </p:txBody>
      </p:sp>
      <p:sp>
        <p:nvSpPr>
          <p:cNvPr id="3" name="内容占位符 2">
            <a:extLst>
              <a:ext uri="{FF2B5EF4-FFF2-40B4-BE49-F238E27FC236}">
                <a16:creationId xmlns:a16="http://schemas.microsoft.com/office/drawing/2014/main" id="{EEA1D106-F26B-4B3D-8778-8BD4B2677229}"/>
              </a:ext>
            </a:extLst>
          </p:cNvPr>
          <p:cNvSpPr>
            <a:spLocks noGrp="1"/>
          </p:cNvSpPr>
          <p:nvPr>
            <p:ph sz="half" idx="1"/>
          </p:nvPr>
        </p:nvSpPr>
        <p:spPr/>
        <p:txBody>
          <a:bodyPr>
            <a:normAutofit lnSpcReduction="10000"/>
          </a:bodyPr>
          <a:lstStyle/>
          <a:p>
            <a:r>
              <a:rPr lang="en-US" altLang="zh-CN" dirty="0"/>
              <a:t>Using </a:t>
            </a:r>
            <a:r>
              <a:rPr lang="en-US" altLang="zh-CN" dirty="0" err="1"/>
              <a:t>Shenwei’s</a:t>
            </a:r>
            <a:r>
              <a:rPr lang="en-US" altLang="zh-CN" dirty="0"/>
              <a:t> High Precision Integer Extension (done by VPUs).</a:t>
            </a:r>
          </a:p>
          <a:p>
            <a:r>
              <a:rPr lang="en-US" altLang="zh-CN" dirty="0"/>
              <a:t>Supports 256bit integer add/sub with carry.</a:t>
            </a:r>
          </a:p>
          <a:p>
            <a:r>
              <a:rPr lang="en-US" altLang="zh-CN" dirty="0"/>
              <a:t>Bitwise operations is compatible with </a:t>
            </a:r>
            <a:r>
              <a:rPr lang="en-US" altLang="zh-CN" dirty="0" err="1"/>
              <a:t>Shenwei’s</a:t>
            </a:r>
            <a:r>
              <a:rPr lang="en-US" altLang="zh-CN" dirty="0"/>
              <a:t> SIMD Extension.</a:t>
            </a:r>
          </a:p>
          <a:p>
            <a:r>
              <a:rPr lang="en-US" altLang="zh-CN" dirty="0"/>
              <a:t>Code of implementation is shown right.</a:t>
            </a:r>
            <a:endParaRPr lang="zh-CN" altLang="en-US" dirty="0"/>
          </a:p>
        </p:txBody>
      </p:sp>
      <p:pic>
        <p:nvPicPr>
          <p:cNvPr id="14" name="内容占位符 13">
            <a:extLst>
              <a:ext uri="{FF2B5EF4-FFF2-40B4-BE49-F238E27FC236}">
                <a16:creationId xmlns:a16="http://schemas.microsoft.com/office/drawing/2014/main" id="{32EC51CE-4CE7-4B51-BA3E-B52534AE0645}"/>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3677" t="15177" r="18412" b="50456"/>
          <a:stretch/>
        </p:blipFill>
        <p:spPr>
          <a:xfrm>
            <a:off x="4466822" y="1743076"/>
            <a:ext cx="4594755" cy="3857624"/>
          </a:xfrm>
        </p:spPr>
      </p:pic>
      <p:sp>
        <p:nvSpPr>
          <p:cNvPr id="15" name="日期占位符 14">
            <a:extLst>
              <a:ext uri="{FF2B5EF4-FFF2-40B4-BE49-F238E27FC236}">
                <a16:creationId xmlns:a16="http://schemas.microsoft.com/office/drawing/2014/main" id="{48EC633F-3808-41C9-936C-299A99300A44}"/>
              </a:ext>
            </a:extLst>
          </p:cNvPr>
          <p:cNvSpPr>
            <a:spLocks noGrp="1"/>
          </p:cNvSpPr>
          <p:nvPr>
            <p:ph type="dt" sz="half" idx="10"/>
          </p:nvPr>
        </p:nvSpPr>
        <p:spPr>
          <a:xfrm>
            <a:off x="0" y="6517128"/>
            <a:ext cx="2057400" cy="365125"/>
          </a:xfrm>
        </p:spPr>
        <p:txBody>
          <a:bodyPr/>
          <a:lstStyle/>
          <a:p>
            <a:fld id="{03F299E6-319E-48D4-B8CE-01C34FB7CB49}" type="datetime1">
              <a:rPr lang="zh-CN" altLang="en-US" smtClean="0"/>
              <a:t>2017/9/5</a:t>
            </a:fld>
            <a:endParaRPr lang="zh-CN" altLang="en-US"/>
          </a:p>
        </p:txBody>
      </p:sp>
      <p:sp>
        <p:nvSpPr>
          <p:cNvPr id="17" name="灯片编号占位符 16">
            <a:extLst>
              <a:ext uri="{FF2B5EF4-FFF2-40B4-BE49-F238E27FC236}">
                <a16:creationId xmlns:a16="http://schemas.microsoft.com/office/drawing/2014/main" id="{140A7D73-83E2-42A4-BEAA-BB72BB858647}"/>
              </a:ext>
            </a:extLst>
          </p:cNvPr>
          <p:cNvSpPr>
            <a:spLocks noGrp="1"/>
          </p:cNvSpPr>
          <p:nvPr>
            <p:ph type="sldNum" sz="quarter" idx="12"/>
          </p:nvPr>
        </p:nvSpPr>
        <p:spPr>
          <a:xfrm>
            <a:off x="7084785" y="6517126"/>
            <a:ext cx="2057400" cy="365125"/>
          </a:xfrm>
        </p:spPr>
        <p:txBody>
          <a:bodyPr/>
          <a:lstStyle/>
          <a:p>
            <a:fld id="{6460AD4A-BF59-445B-97B8-10396947E00F}" type="slidenum">
              <a:rPr lang="zh-CN" altLang="en-US" smtClean="0"/>
              <a:t>11</a:t>
            </a:fld>
            <a:endParaRPr lang="zh-CN" altLang="en-US"/>
          </a:p>
        </p:txBody>
      </p:sp>
      <p:sp>
        <p:nvSpPr>
          <p:cNvPr id="18" name="页脚占位符 17">
            <a:extLst>
              <a:ext uri="{FF2B5EF4-FFF2-40B4-BE49-F238E27FC236}">
                <a16:creationId xmlns:a16="http://schemas.microsoft.com/office/drawing/2014/main" id="{B93CD7E1-81E1-4E52-A5C0-3789A60198F6}"/>
              </a:ext>
            </a:extLst>
          </p:cNvPr>
          <p:cNvSpPr>
            <a:spLocks noGrp="1"/>
          </p:cNvSpPr>
          <p:nvPr>
            <p:ph type="ftr" sz="quarter" idx="11"/>
          </p:nvPr>
        </p:nvSpPr>
        <p:spPr/>
        <p:txBody>
          <a:bodyPr/>
          <a:lstStyle/>
          <a:p>
            <a:r>
              <a:rPr lang="en-US" altLang="zh-CN"/>
              <a:t>HPC Research Group, Shandong University</a:t>
            </a:r>
            <a:endParaRPr lang="zh-CN" altLang="en-US" dirty="0"/>
          </a:p>
        </p:txBody>
      </p:sp>
    </p:spTree>
    <p:extLst>
      <p:ext uri="{BB962C8B-B14F-4D97-AF65-F5344CB8AC3E}">
        <p14:creationId xmlns:p14="http://schemas.microsoft.com/office/powerpoint/2010/main" val="22059730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9F104B-F779-409F-8482-FC67ED9572C1}"/>
              </a:ext>
            </a:extLst>
          </p:cNvPr>
          <p:cNvSpPr>
            <a:spLocks noGrp="1"/>
          </p:cNvSpPr>
          <p:nvPr>
            <p:ph type="title"/>
          </p:nvPr>
        </p:nvSpPr>
        <p:spPr/>
        <p:txBody>
          <a:bodyPr/>
          <a:lstStyle/>
          <a:p>
            <a:r>
              <a:rPr lang="en-US" altLang="zh-CN" dirty="0"/>
              <a:t>Inter CG parallelization</a:t>
            </a:r>
            <a:endParaRPr lang="zh-CN" altLang="en-US" dirty="0"/>
          </a:p>
        </p:txBody>
      </p:sp>
      <p:sp>
        <p:nvSpPr>
          <p:cNvPr id="3" name="内容占位符 2">
            <a:extLst>
              <a:ext uri="{FF2B5EF4-FFF2-40B4-BE49-F238E27FC236}">
                <a16:creationId xmlns:a16="http://schemas.microsoft.com/office/drawing/2014/main" id="{EB130E90-7222-4291-9837-3ACCD71D7E81}"/>
              </a:ext>
            </a:extLst>
          </p:cNvPr>
          <p:cNvSpPr>
            <a:spLocks noGrp="1"/>
          </p:cNvSpPr>
          <p:nvPr>
            <p:ph idx="1"/>
          </p:nvPr>
        </p:nvSpPr>
        <p:spPr/>
        <p:txBody>
          <a:bodyPr/>
          <a:lstStyle/>
          <a:p>
            <a:r>
              <a:rPr lang="en-US" altLang="zh-CN" dirty="0"/>
              <a:t>Motivations:</a:t>
            </a:r>
          </a:p>
          <a:p>
            <a:pPr lvl="1"/>
            <a:r>
              <a:rPr lang="en-US" altLang="zh-CN" dirty="0"/>
              <a:t>Needs for big data processing.</a:t>
            </a:r>
          </a:p>
          <a:p>
            <a:pPr lvl="1"/>
            <a:r>
              <a:rPr lang="en-US" altLang="zh-CN" dirty="0"/>
              <a:t>Memory of one CG is not enough for large indexes.</a:t>
            </a:r>
          </a:p>
          <a:p>
            <a:r>
              <a:rPr lang="en-US" altLang="zh-CN" dirty="0"/>
              <a:t>Challenges:</a:t>
            </a:r>
          </a:p>
          <a:p>
            <a:pPr lvl="1"/>
            <a:r>
              <a:rPr lang="en-US" altLang="zh-CN" dirty="0"/>
              <a:t>Data partition for load balance.</a:t>
            </a:r>
          </a:p>
          <a:p>
            <a:pPr lvl="1"/>
            <a:r>
              <a:rPr lang="en-US" altLang="zh-CN" dirty="0"/>
              <a:t>Parallel IO overhead.</a:t>
            </a:r>
          </a:p>
          <a:p>
            <a:pPr marL="0" indent="0">
              <a:buNone/>
            </a:pPr>
            <a:endParaRPr lang="zh-CN" altLang="en-US" dirty="0"/>
          </a:p>
        </p:txBody>
      </p:sp>
      <p:sp>
        <p:nvSpPr>
          <p:cNvPr id="5" name="日期占位符 4">
            <a:extLst>
              <a:ext uri="{FF2B5EF4-FFF2-40B4-BE49-F238E27FC236}">
                <a16:creationId xmlns:a16="http://schemas.microsoft.com/office/drawing/2014/main" id="{53408FB8-B5FC-45F5-B533-AC27AE0486EA}"/>
              </a:ext>
            </a:extLst>
          </p:cNvPr>
          <p:cNvSpPr>
            <a:spLocks noGrp="1"/>
          </p:cNvSpPr>
          <p:nvPr>
            <p:ph type="dt" sz="half" idx="10"/>
          </p:nvPr>
        </p:nvSpPr>
        <p:spPr/>
        <p:txBody>
          <a:bodyPr/>
          <a:lstStyle/>
          <a:p>
            <a:fld id="{9E8140EC-3296-414F-82E7-BDEE2D97960D}" type="datetime1">
              <a:rPr lang="zh-CN" altLang="en-US" smtClean="0"/>
              <a:t>2017/9/5</a:t>
            </a:fld>
            <a:endParaRPr lang="zh-CN" altLang="en-US"/>
          </a:p>
        </p:txBody>
      </p:sp>
      <p:sp>
        <p:nvSpPr>
          <p:cNvPr id="7" name="灯片编号占位符 6">
            <a:extLst>
              <a:ext uri="{FF2B5EF4-FFF2-40B4-BE49-F238E27FC236}">
                <a16:creationId xmlns:a16="http://schemas.microsoft.com/office/drawing/2014/main" id="{41216DDE-BD74-4CB1-859E-1625F4E50749}"/>
              </a:ext>
            </a:extLst>
          </p:cNvPr>
          <p:cNvSpPr>
            <a:spLocks noGrp="1"/>
          </p:cNvSpPr>
          <p:nvPr>
            <p:ph type="sldNum" sz="quarter" idx="12"/>
          </p:nvPr>
        </p:nvSpPr>
        <p:spPr/>
        <p:txBody>
          <a:bodyPr/>
          <a:lstStyle/>
          <a:p>
            <a:fld id="{6460AD4A-BF59-445B-97B8-10396947E00F}" type="slidenum">
              <a:rPr lang="zh-CN" altLang="en-US" smtClean="0"/>
              <a:t>12</a:t>
            </a:fld>
            <a:endParaRPr lang="zh-CN" altLang="en-US"/>
          </a:p>
        </p:txBody>
      </p:sp>
      <p:sp>
        <p:nvSpPr>
          <p:cNvPr id="8" name="页脚占位符 7">
            <a:extLst>
              <a:ext uri="{FF2B5EF4-FFF2-40B4-BE49-F238E27FC236}">
                <a16:creationId xmlns:a16="http://schemas.microsoft.com/office/drawing/2014/main" id="{B6D506B6-B0C2-496D-91A3-B2A54E734EDF}"/>
              </a:ext>
            </a:extLst>
          </p:cNvPr>
          <p:cNvSpPr>
            <a:spLocks noGrp="1"/>
          </p:cNvSpPr>
          <p:nvPr>
            <p:ph type="ftr" sz="quarter" idx="11"/>
          </p:nvPr>
        </p:nvSpPr>
        <p:spPr/>
        <p:txBody>
          <a:bodyPr/>
          <a:lstStyle/>
          <a:p>
            <a:r>
              <a:rPr lang="en-US" altLang="zh-CN"/>
              <a:t>HPC Research Group, Shandong University</a:t>
            </a:r>
            <a:endParaRPr lang="zh-CN" altLang="en-US" dirty="0"/>
          </a:p>
        </p:txBody>
      </p:sp>
    </p:spTree>
    <p:extLst>
      <p:ext uri="{BB962C8B-B14F-4D97-AF65-F5344CB8AC3E}">
        <p14:creationId xmlns:p14="http://schemas.microsoft.com/office/powerpoint/2010/main" val="37130015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21FE54-7EFA-4B38-A3EE-4B04097F11C8}"/>
              </a:ext>
            </a:extLst>
          </p:cNvPr>
          <p:cNvSpPr>
            <a:spLocks noGrp="1"/>
          </p:cNvSpPr>
          <p:nvPr>
            <p:ph type="title"/>
          </p:nvPr>
        </p:nvSpPr>
        <p:spPr/>
        <p:txBody>
          <a:bodyPr>
            <a:noAutofit/>
          </a:bodyPr>
          <a:lstStyle/>
          <a:p>
            <a:r>
              <a:rPr lang="en-US" altLang="zh-CN" sz="3200" dirty="0"/>
              <a:t>Reference partition for inter CG parallelization </a:t>
            </a:r>
            <a:endParaRPr lang="zh-CN" altLang="en-US" sz="3200"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D3D773B-9D4A-4189-9B0D-16AB2EFD77F0}"/>
                  </a:ext>
                </a:extLst>
              </p:cNvPr>
              <p:cNvSpPr>
                <a:spLocks noGrp="1"/>
              </p:cNvSpPr>
              <p:nvPr>
                <p:ph idx="1"/>
              </p:nvPr>
            </p:nvSpPr>
            <p:spPr>
              <a:xfrm>
                <a:off x="628650" y="1371601"/>
                <a:ext cx="7886700" cy="2381250"/>
              </a:xfrm>
            </p:spPr>
            <p:txBody>
              <a:bodyPr>
                <a:normAutofit fontScale="62500" lnSpcReduction="20000"/>
              </a:bodyPr>
              <a:lstStyle/>
              <a:p>
                <a:r>
                  <a:rPr lang="en-US" altLang="zh-CN" dirty="0"/>
                  <a:t>In “all” mode read mapping, the workload can be approximately measured by </a:t>
                </a:r>
                <a14:m>
                  <m:oMath xmlns:m="http://schemas.openxmlformats.org/officeDocument/2006/math">
                    <m:r>
                      <a:rPr lang="en-US" altLang="zh-CN" i="1" dirty="0" smtClean="0">
                        <a:latin typeface="Cambria Math" panose="02040503050406030204" pitchFamily="18" charset="0"/>
                      </a:rPr>
                      <m:t>|</m:t>
                    </m:r>
                    <m:r>
                      <a:rPr lang="en-US" altLang="zh-CN" b="0" i="1" smtClean="0">
                        <a:latin typeface="Cambria Math" panose="02040503050406030204" pitchFamily="18" charset="0"/>
                      </a:rPr>
                      <m:t>𝑟𝑒𝑓</m:t>
                    </m:r>
                    <m:r>
                      <a:rPr lang="en-US" altLang="zh-CN" i="1">
                        <a:latin typeface="Cambria Math" panose="02040503050406030204" pitchFamily="18" charset="0"/>
                      </a:rPr>
                      <m:t>|</m:t>
                    </m:r>
                    <m:r>
                      <a:rPr lang="zh-CN" altLang="en-US" i="1">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i="1">
                            <a:latin typeface="Cambria Math" panose="02040503050406030204" pitchFamily="18" charset="0"/>
                          </a:rPr>
                          <m:t>𝑟𝑒𝑎𝑑</m:t>
                        </m:r>
                      </m:e>
                    </m:d>
                  </m:oMath>
                </a14:m>
                <a:r>
                  <a:rPr lang="en-US" altLang="zh-CN" dirty="0"/>
                  <a:t>.</a:t>
                </a:r>
              </a:p>
              <a:p>
                <a:r>
                  <a:rPr lang="en-US" altLang="zh-CN" dirty="0"/>
                  <a:t>Both </a:t>
                </a:r>
                <a:r>
                  <a:rPr lang="en-US" altLang="zh-CN" i="1" dirty="0"/>
                  <a:t>ref</a:t>
                </a:r>
                <a:r>
                  <a:rPr lang="en-US" altLang="zh-CN" dirty="0"/>
                  <a:t> and </a:t>
                </a:r>
                <a:r>
                  <a:rPr lang="en-US" altLang="zh-CN" i="1" dirty="0"/>
                  <a:t>read</a:t>
                </a:r>
                <a:r>
                  <a:rPr lang="en-US" altLang="zh-CN" dirty="0"/>
                  <a:t> need to be partitioned for very large scale parallelization as well as single CG memory size limitations.</a:t>
                </a:r>
              </a:p>
              <a:p>
                <a:r>
                  <a:rPr lang="en-US" altLang="zh-CN" dirty="0"/>
                  <a:t>Read partition can be done easily since they are hundred bytes long.</a:t>
                </a:r>
              </a:p>
              <a:p>
                <a:r>
                  <a:rPr lang="en-US" altLang="zh-CN" dirty="0"/>
                  <a:t>By adding padding between chromosomes to avoid false positive mapping at that point, and dividing whole file with padding to avoid false negative mapping caused by division, reference can also be partitioned.</a:t>
                </a:r>
                <a:endParaRPr lang="zh-CN" altLang="en-US" dirty="0"/>
              </a:p>
            </p:txBody>
          </p:sp>
        </mc:Choice>
        <mc:Fallback xmlns="">
          <p:sp>
            <p:nvSpPr>
              <p:cNvPr id="3" name="内容占位符 2">
                <a:extLst>
                  <a:ext uri="{FF2B5EF4-FFF2-40B4-BE49-F238E27FC236}">
                    <a16:creationId xmlns:a16="http://schemas.microsoft.com/office/drawing/2014/main" id="{AD3D773B-9D4A-4189-9B0D-16AB2EFD77F0}"/>
                  </a:ext>
                </a:extLst>
              </p:cNvPr>
              <p:cNvSpPr>
                <a:spLocks noGrp="1" noRot="1" noChangeAspect="1" noMove="1" noResize="1" noEditPoints="1" noAdjustHandles="1" noChangeArrowheads="1" noChangeShapeType="1" noTextEdit="1"/>
              </p:cNvSpPr>
              <p:nvPr>
                <p:ph idx="1"/>
              </p:nvPr>
            </p:nvSpPr>
            <p:spPr>
              <a:xfrm>
                <a:off x="628650" y="1371601"/>
                <a:ext cx="7886700" cy="2381250"/>
              </a:xfrm>
              <a:blipFill>
                <a:blip r:embed="rId2"/>
                <a:stretch>
                  <a:fillRect l="-464" t="-4092" r="-309"/>
                </a:stretch>
              </a:blipFill>
            </p:spPr>
            <p:txBody>
              <a:bodyPr/>
              <a:lstStyle/>
              <a:p>
                <a:r>
                  <a:rPr lang="zh-CN" altLang="en-US">
                    <a:noFill/>
                  </a:rPr>
                  <a:t> </a:t>
                </a:r>
              </a:p>
            </p:txBody>
          </p:sp>
        </mc:Fallback>
      </mc:AlternateContent>
      <p:pic>
        <p:nvPicPr>
          <p:cNvPr id="5" name="图形 4">
            <a:extLst>
              <a:ext uri="{FF2B5EF4-FFF2-40B4-BE49-F238E27FC236}">
                <a16:creationId xmlns:a16="http://schemas.microsoft.com/office/drawing/2014/main" id="{0BB9954B-73F6-48EA-9E7E-34B21BA9ED8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33499" y="3901415"/>
            <a:ext cx="6477000" cy="2615711"/>
          </a:xfrm>
          <a:prstGeom prst="rect">
            <a:avLst/>
          </a:prstGeom>
        </p:spPr>
      </p:pic>
      <p:sp>
        <p:nvSpPr>
          <p:cNvPr id="6" name="日期占位符 5">
            <a:extLst>
              <a:ext uri="{FF2B5EF4-FFF2-40B4-BE49-F238E27FC236}">
                <a16:creationId xmlns:a16="http://schemas.microsoft.com/office/drawing/2014/main" id="{2ED860C8-DCCC-4E3E-AE0A-ADAAD21198D9}"/>
              </a:ext>
            </a:extLst>
          </p:cNvPr>
          <p:cNvSpPr>
            <a:spLocks noGrp="1"/>
          </p:cNvSpPr>
          <p:nvPr>
            <p:ph type="dt" sz="half" idx="10"/>
          </p:nvPr>
        </p:nvSpPr>
        <p:spPr/>
        <p:txBody>
          <a:bodyPr/>
          <a:lstStyle/>
          <a:p>
            <a:fld id="{AF9DF56A-FA2E-4C22-870E-F27F4633336E}" type="datetime1">
              <a:rPr lang="zh-CN" altLang="en-US" smtClean="0"/>
              <a:t>2017/9/5</a:t>
            </a:fld>
            <a:endParaRPr lang="zh-CN" altLang="en-US"/>
          </a:p>
        </p:txBody>
      </p:sp>
      <p:sp>
        <p:nvSpPr>
          <p:cNvPr id="8" name="灯片编号占位符 7">
            <a:extLst>
              <a:ext uri="{FF2B5EF4-FFF2-40B4-BE49-F238E27FC236}">
                <a16:creationId xmlns:a16="http://schemas.microsoft.com/office/drawing/2014/main" id="{8766B9A5-2FCE-493E-B01F-02C96272C26A}"/>
              </a:ext>
            </a:extLst>
          </p:cNvPr>
          <p:cNvSpPr>
            <a:spLocks noGrp="1"/>
          </p:cNvSpPr>
          <p:nvPr>
            <p:ph type="sldNum" sz="quarter" idx="12"/>
          </p:nvPr>
        </p:nvSpPr>
        <p:spPr/>
        <p:txBody>
          <a:bodyPr/>
          <a:lstStyle/>
          <a:p>
            <a:fld id="{6460AD4A-BF59-445B-97B8-10396947E00F}" type="slidenum">
              <a:rPr lang="zh-CN" altLang="en-US" smtClean="0"/>
              <a:t>13</a:t>
            </a:fld>
            <a:endParaRPr lang="zh-CN" altLang="en-US"/>
          </a:p>
        </p:txBody>
      </p:sp>
      <p:sp>
        <p:nvSpPr>
          <p:cNvPr id="9" name="页脚占位符 8">
            <a:extLst>
              <a:ext uri="{FF2B5EF4-FFF2-40B4-BE49-F238E27FC236}">
                <a16:creationId xmlns:a16="http://schemas.microsoft.com/office/drawing/2014/main" id="{AC214619-8D2C-4B53-802A-1D446EEAC7CB}"/>
              </a:ext>
            </a:extLst>
          </p:cNvPr>
          <p:cNvSpPr>
            <a:spLocks noGrp="1"/>
          </p:cNvSpPr>
          <p:nvPr>
            <p:ph type="ftr" sz="quarter" idx="11"/>
          </p:nvPr>
        </p:nvSpPr>
        <p:spPr/>
        <p:txBody>
          <a:bodyPr/>
          <a:lstStyle/>
          <a:p>
            <a:r>
              <a:rPr lang="en-US" altLang="zh-CN"/>
              <a:t>HPC Research Group, Shandong University</a:t>
            </a:r>
            <a:endParaRPr lang="zh-CN" altLang="en-US" dirty="0"/>
          </a:p>
        </p:txBody>
      </p:sp>
    </p:spTree>
    <p:extLst>
      <p:ext uri="{BB962C8B-B14F-4D97-AF65-F5344CB8AC3E}">
        <p14:creationId xmlns:p14="http://schemas.microsoft.com/office/powerpoint/2010/main" val="11072372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A758CF-0DBF-438C-9353-2A39A064374D}"/>
              </a:ext>
            </a:extLst>
          </p:cNvPr>
          <p:cNvSpPr>
            <a:spLocks noGrp="1"/>
          </p:cNvSpPr>
          <p:nvPr>
            <p:ph type="title"/>
          </p:nvPr>
        </p:nvSpPr>
        <p:spPr/>
        <p:txBody>
          <a:bodyPr>
            <a:normAutofit fontScale="90000"/>
          </a:bodyPr>
          <a:lstStyle/>
          <a:p>
            <a:r>
              <a:rPr lang="en-US" altLang="zh-CN" dirty="0"/>
              <a:t>Task grid for inter CG parallelization</a:t>
            </a:r>
            <a:endParaRPr lang="zh-CN" altLang="en-US" dirty="0"/>
          </a:p>
        </p:txBody>
      </p:sp>
      <p:sp>
        <p:nvSpPr>
          <p:cNvPr id="4" name="内容占位符 3">
            <a:extLst>
              <a:ext uri="{FF2B5EF4-FFF2-40B4-BE49-F238E27FC236}">
                <a16:creationId xmlns:a16="http://schemas.microsoft.com/office/drawing/2014/main" id="{174FE311-0B71-4324-BF62-BB2F8B0A7B87}"/>
              </a:ext>
            </a:extLst>
          </p:cNvPr>
          <p:cNvSpPr>
            <a:spLocks noGrp="1"/>
          </p:cNvSpPr>
          <p:nvPr>
            <p:ph sz="half" idx="1"/>
          </p:nvPr>
        </p:nvSpPr>
        <p:spPr/>
        <p:txBody>
          <a:bodyPr>
            <a:normAutofit fontScale="92500" lnSpcReduction="10000"/>
          </a:bodyPr>
          <a:lstStyle/>
          <a:p>
            <a:r>
              <a:rPr lang="en-US" altLang="zh-CN" dirty="0"/>
              <a:t>Both reference and read is divided to parts.</a:t>
            </a:r>
          </a:p>
          <a:p>
            <a:r>
              <a:rPr lang="en-US" altLang="zh-CN" dirty="0"/>
              <a:t>Reference index is ~12 times larger than the reference.</a:t>
            </a:r>
          </a:p>
          <a:p>
            <a:r>
              <a:rPr lang="en-US" altLang="zh-CN" dirty="0"/>
              <a:t>Each process do the mapping of one reference block and several read blocks to avoid the overhead of reloading reference index.</a:t>
            </a:r>
          </a:p>
          <a:p>
            <a:r>
              <a:rPr lang="en-US" altLang="zh-CN" dirty="0"/>
              <a:t>Broadcast strategy is used to decrease total IO amount.</a:t>
            </a:r>
            <a:endParaRPr lang="zh-CN" altLang="en-US" dirty="0"/>
          </a:p>
        </p:txBody>
      </p:sp>
      <p:pic>
        <p:nvPicPr>
          <p:cNvPr id="9" name="内容占位符 8">
            <a:extLst>
              <a:ext uri="{FF2B5EF4-FFF2-40B4-BE49-F238E27FC236}">
                <a16:creationId xmlns:a16="http://schemas.microsoft.com/office/drawing/2014/main" id="{4FE260C6-2EAB-4750-97C4-8BD894F91187}"/>
              </a:ext>
            </a:extLst>
          </p:cNvPr>
          <p:cNvPicPr>
            <a:picLocks noGrp="1" noChangeAspect="1"/>
          </p:cNvPicPr>
          <p:nvPr>
            <p:ph sz="half" idx="2"/>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57009" y="2226469"/>
            <a:ext cx="3830482" cy="3263504"/>
          </a:xfrm>
        </p:spPr>
      </p:pic>
      <p:sp>
        <p:nvSpPr>
          <p:cNvPr id="10" name="日期占位符 9">
            <a:extLst>
              <a:ext uri="{FF2B5EF4-FFF2-40B4-BE49-F238E27FC236}">
                <a16:creationId xmlns:a16="http://schemas.microsoft.com/office/drawing/2014/main" id="{9B33ED47-5803-4041-A355-469BFD959A33}"/>
              </a:ext>
            </a:extLst>
          </p:cNvPr>
          <p:cNvSpPr>
            <a:spLocks noGrp="1"/>
          </p:cNvSpPr>
          <p:nvPr>
            <p:ph type="dt" sz="half" idx="10"/>
          </p:nvPr>
        </p:nvSpPr>
        <p:spPr>
          <a:xfrm>
            <a:off x="0" y="6517128"/>
            <a:ext cx="2057400" cy="365125"/>
          </a:xfrm>
        </p:spPr>
        <p:txBody>
          <a:bodyPr/>
          <a:lstStyle/>
          <a:p>
            <a:fld id="{18E3EEAD-3F41-40A8-86B3-03C695B2C45A}" type="datetime1">
              <a:rPr lang="zh-CN" altLang="en-US" smtClean="0"/>
              <a:t>2017/9/5</a:t>
            </a:fld>
            <a:endParaRPr lang="zh-CN" altLang="en-US"/>
          </a:p>
        </p:txBody>
      </p:sp>
      <p:sp>
        <p:nvSpPr>
          <p:cNvPr id="12" name="灯片编号占位符 11">
            <a:extLst>
              <a:ext uri="{FF2B5EF4-FFF2-40B4-BE49-F238E27FC236}">
                <a16:creationId xmlns:a16="http://schemas.microsoft.com/office/drawing/2014/main" id="{10C2EDE8-3BC0-41A9-B890-80814670DC70}"/>
              </a:ext>
            </a:extLst>
          </p:cNvPr>
          <p:cNvSpPr>
            <a:spLocks noGrp="1"/>
          </p:cNvSpPr>
          <p:nvPr>
            <p:ph type="sldNum" sz="quarter" idx="12"/>
          </p:nvPr>
        </p:nvSpPr>
        <p:spPr>
          <a:xfrm>
            <a:off x="7084785" y="6517126"/>
            <a:ext cx="2057400" cy="365125"/>
          </a:xfrm>
        </p:spPr>
        <p:txBody>
          <a:bodyPr/>
          <a:lstStyle/>
          <a:p>
            <a:fld id="{6460AD4A-BF59-445B-97B8-10396947E00F}" type="slidenum">
              <a:rPr lang="zh-CN" altLang="en-US" smtClean="0"/>
              <a:t>14</a:t>
            </a:fld>
            <a:endParaRPr lang="zh-CN" altLang="en-US"/>
          </a:p>
        </p:txBody>
      </p:sp>
      <p:sp>
        <p:nvSpPr>
          <p:cNvPr id="13" name="页脚占位符 12">
            <a:extLst>
              <a:ext uri="{FF2B5EF4-FFF2-40B4-BE49-F238E27FC236}">
                <a16:creationId xmlns:a16="http://schemas.microsoft.com/office/drawing/2014/main" id="{A1749AEA-3893-4F5C-8B1F-452CF405DFCD}"/>
              </a:ext>
            </a:extLst>
          </p:cNvPr>
          <p:cNvSpPr>
            <a:spLocks noGrp="1"/>
          </p:cNvSpPr>
          <p:nvPr>
            <p:ph type="ftr" sz="quarter" idx="11"/>
          </p:nvPr>
        </p:nvSpPr>
        <p:spPr/>
        <p:txBody>
          <a:bodyPr/>
          <a:lstStyle/>
          <a:p>
            <a:r>
              <a:rPr lang="en-US" altLang="zh-CN"/>
              <a:t>HPC Research Group, Shandong University</a:t>
            </a:r>
            <a:endParaRPr lang="zh-CN" altLang="en-US" dirty="0"/>
          </a:p>
        </p:txBody>
      </p:sp>
    </p:spTree>
    <p:extLst>
      <p:ext uri="{BB962C8B-B14F-4D97-AF65-F5344CB8AC3E}">
        <p14:creationId xmlns:p14="http://schemas.microsoft.com/office/powerpoint/2010/main" val="1095785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a:extLst>
              <a:ext uri="{FF2B5EF4-FFF2-40B4-BE49-F238E27FC236}">
                <a16:creationId xmlns:a16="http://schemas.microsoft.com/office/drawing/2014/main" id="{B9CAC78E-D6A3-46D0-9CF6-7119B3E39FA3}"/>
              </a:ext>
            </a:extLst>
          </p:cNvPr>
          <p:cNvSpPr>
            <a:spLocks noGrp="1"/>
          </p:cNvSpPr>
          <p:nvPr>
            <p:ph type="title"/>
          </p:nvPr>
        </p:nvSpPr>
        <p:spPr/>
        <p:txBody>
          <a:bodyPr/>
          <a:lstStyle/>
          <a:p>
            <a:r>
              <a:rPr lang="en-US" altLang="zh-CN" dirty="0"/>
              <a:t>Data sharing</a:t>
            </a:r>
            <a:endParaRPr lang="zh-CN" altLang="en-US" dirty="0"/>
          </a:p>
        </p:txBody>
      </p:sp>
      <p:sp>
        <p:nvSpPr>
          <p:cNvPr id="9" name="内容占位符 8">
            <a:extLst>
              <a:ext uri="{FF2B5EF4-FFF2-40B4-BE49-F238E27FC236}">
                <a16:creationId xmlns:a16="http://schemas.microsoft.com/office/drawing/2014/main" id="{4648C9C1-E30A-4A0A-9726-1AE01625CC34}"/>
              </a:ext>
            </a:extLst>
          </p:cNvPr>
          <p:cNvSpPr>
            <a:spLocks noGrp="1"/>
          </p:cNvSpPr>
          <p:nvPr>
            <p:ph idx="1"/>
          </p:nvPr>
        </p:nvSpPr>
        <p:spPr>
          <a:xfrm>
            <a:off x="628649" y="1207294"/>
            <a:ext cx="7886700" cy="1818084"/>
          </a:xfrm>
        </p:spPr>
        <p:txBody>
          <a:bodyPr>
            <a:normAutofit fontScale="77500" lnSpcReduction="20000"/>
          </a:bodyPr>
          <a:lstStyle/>
          <a:p>
            <a:r>
              <a:rPr lang="en-US" altLang="zh-CN" dirty="0"/>
              <a:t>Build row/column broadcast groups for sharing reference/read blocks.</a:t>
            </a:r>
          </a:p>
          <a:p>
            <a:r>
              <a:rPr lang="en-US" altLang="zh-CN" dirty="0"/>
              <a:t>Only the first process in each group actually loads data from filesystem.</a:t>
            </a:r>
          </a:p>
          <a:p>
            <a:r>
              <a:rPr lang="en-US" altLang="zh-CN" dirty="0"/>
              <a:t>Those processes broadcast blocks to processes in the same row/column.</a:t>
            </a:r>
            <a:endParaRPr lang="zh-CN" altLang="en-US" dirty="0"/>
          </a:p>
        </p:txBody>
      </p:sp>
      <p:pic>
        <p:nvPicPr>
          <p:cNvPr id="11" name="内容占位符 5">
            <a:extLst>
              <a:ext uri="{FF2B5EF4-FFF2-40B4-BE49-F238E27FC236}">
                <a16:creationId xmlns:a16="http://schemas.microsoft.com/office/drawing/2014/main" id="{BDFA5A6E-D939-44A6-93C9-424BCA03549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615" y="3638550"/>
            <a:ext cx="8906865" cy="2552224"/>
          </a:xfrm>
          <a:prstGeom prst="rect">
            <a:avLst/>
          </a:prstGeom>
        </p:spPr>
      </p:pic>
      <p:sp>
        <p:nvSpPr>
          <p:cNvPr id="12" name="日期占位符 11">
            <a:extLst>
              <a:ext uri="{FF2B5EF4-FFF2-40B4-BE49-F238E27FC236}">
                <a16:creationId xmlns:a16="http://schemas.microsoft.com/office/drawing/2014/main" id="{7D67EAA3-A4E5-4A11-90F6-4010957C0DA9}"/>
              </a:ext>
            </a:extLst>
          </p:cNvPr>
          <p:cNvSpPr>
            <a:spLocks noGrp="1"/>
          </p:cNvSpPr>
          <p:nvPr>
            <p:ph type="dt" sz="half" idx="10"/>
          </p:nvPr>
        </p:nvSpPr>
        <p:spPr/>
        <p:txBody>
          <a:bodyPr/>
          <a:lstStyle/>
          <a:p>
            <a:fld id="{728EA1BA-E2A1-4508-AA5E-F46532C55769}" type="datetime1">
              <a:rPr lang="zh-CN" altLang="en-US" smtClean="0"/>
              <a:t>2017/9/5</a:t>
            </a:fld>
            <a:endParaRPr lang="zh-CN" altLang="en-US"/>
          </a:p>
        </p:txBody>
      </p:sp>
      <p:sp>
        <p:nvSpPr>
          <p:cNvPr id="14" name="灯片编号占位符 13">
            <a:extLst>
              <a:ext uri="{FF2B5EF4-FFF2-40B4-BE49-F238E27FC236}">
                <a16:creationId xmlns:a16="http://schemas.microsoft.com/office/drawing/2014/main" id="{BF9EAFEC-8846-4B98-918E-9EE972820BC7}"/>
              </a:ext>
            </a:extLst>
          </p:cNvPr>
          <p:cNvSpPr>
            <a:spLocks noGrp="1"/>
          </p:cNvSpPr>
          <p:nvPr>
            <p:ph type="sldNum" sz="quarter" idx="12"/>
          </p:nvPr>
        </p:nvSpPr>
        <p:spPr/>
        <p:txBody>
          <a:bodyPr/>
          <a:lstStyle/>
          <a:p>
            <a:fld id="{6460AD4A-BF59-445B-97B8-10396947E00F}" type="slidenum">
              <a:rPr lang="zh-CN" altLang="en-US" smtClean="0"/>
              <a:t>15</a:t>
            </a:fld>
            <a:endParaRPr lang="zh-CN" altLang="en-US"/>
          </a:p>
        </p:txBody>
      </p:sp>
      <p:sp>
        <p:nvSpPr>
          <p:cNvPr id="15" name="页脚占位符 14">
            <a:extLst>
              <a:ext uri="{FF2B5EF4-FFF2-40B4-BE49-F238E27FC236}">
                <a16:creationId xmlns:a16="http://schemas.microsoft.com/office/drawing/2014/main" id="{F4EEB68D-25A5-40C1-B0DD-326FF87E65D5}"/>
              </a:ext>
            </a:extLst>
          </p:cNvPr>
          <p:cNvSpPr>
            <a:spLocks noGrp="1"/>
          </p:cNvSpPr>
          <p:nvPr>
            <p:ph type="ftr" sz="quarter" idx="11"/>
          </p:nvPr>
        </p:nvSpPr>
        <p:spPr/>
        <p:txBody>
          <a:bodyPr/>
          <a:lstStyle/>
          <a:p>
            <a:r>
              <a:rPr lang="en-US" altLang="zh-CN"/>
              <a:t>HPC Research Group, Shandong University</a:t>
            </a:r>
            <a:endParaRPr lang="zh-CN" altLang="en-US" dirty="0"/>
          </a:p>
        </p:txBody>
      </p:sp>
    </p:spTree>
    <p:extLst>
      <p:ext uri="{BB962C8B-B14F-4D97-AF65-F5344CB8AC3E}">
        <p14:creationId xmlns:p14="http://schemas.microsoft.com/office/powerpoint/2010/main" val="3622305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C02E06-9047-4447-8FF9-DDBE830AB9F0}"/>
              </a:ext>
            </a:extLst>
          </p:cNvPr>
          <p:cNvSpPr>
            <a:spLocks noGrp="1"/>
          </p:cNvSpPr>
          <p:nvPr>
            <p:ph type="title"/>
          </p:nvPr>
        </p:nvSpPr>
        <p:spPr/>
        <p:txBody>
          <a:bodyPr/>
          <a:lstStyle/>
          <a:p>
            <a:r>
              <a:rPr lang="en-US" altLang="zh-CN" dirty="0"/>
              <a:t>Asynchronous IO optimization</a:t>
            </a:r>
            <a:endParaRPr lang="zh-CN" altLang="en-US" dirty="0"/>
          </a:p>
        </p:txBody>
      </p:sp>
      <p:sp>
        <p:nvSpPr>
          <p:cNvPr id="4" name="内容占位符 3">
            <a:extLst>
              <a:ext uri="{FF2B5EF4-FFF2-40B4-BE49-F238E27FC236}">
                <a16:creationId xmlns:a16="http://schemas.microsoft.com/office/drawing/2014/main" id="{556EA9FF-4344-4599-AFDB-2396824EA52E}"/>
              </a:ext>
            </a:extLst>
          </p:cNvPr>
          <p:cNvSpPr>
            <a:spLocks noGrp="1"/>
          </p:cNvSpPr>
          <p:nvPr>
            <p:ph sz="half" idx="1"/>
          </p:nvPr>
        </p:nvSpPr>
        <p:spPr/>
        <p:txBody>
          <a:bodyPr/>
          <a:lstStyle/>
          <a:p>
            <a:r>
              <a:rPr lang="en-US" altLang="zh-CN" dirty="0"/>
              <a:t>Use process level asynchronous data loading.</a:t>
            </a:r>
          </a:p>
          <a:p>
            <a:r>
              <a:rPr lang="en-US" altLang="zh-CN" dirty="0"/>
              <a:t>Processes with lighter workload (shorter reference block) process IO jobs.</a:t>
            </a:r>
          </a:p>
          <a:p>
            <a:r>
              <a:rPr lang="en-US" altLang="zh-CN" dirty="0"/>
              <a:t>Thus IO overhead can be further hidden.</a:t>
            </a:r>
            <a:endParaRPr lang="zh-CN" altLang="en-US" dirty="0"/>
          </a:p>
        </p:txBody>
      </p:sp>
      <p:pic>
        <p:nvPicPr>
          <p:cNvPr id="7" name="内容占位符 6">
            <a:extLst>
              <a:ext uri="{FF2B5EF4-FFF2-40B4-BE49-F238E27FC236}">
                <a16:creationId xmlns:a16="http://schemas.microsoft.com/office/drawing/2014/main" id="{32309618-E6B6-4024-9D3B-AD52F958FAF3}"/>
              </a:ext>
            </a:extLst>
          </p:cNvPr>
          <p:cNvPicPr>
            <a:picLocks noGrp="1" noChangeAspect="1"/>
          </p:cNvPicPr>
          <p:nvPr>
            <p:ph sz="half" idx="2"/>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67275" y="968035"/>
            <a:ext cx="3009900" cy="5102226"/>
          </a:xfrm>
        </p:spPr>
      </p:pic>
      <p:sp>
        <p:nvSpPr>
          <p:cNvPr id="8" name="日期占位符 7">
            <a:extLst>
              <a:ext uri="{FF2B5EF4-FFF2-40B4-BE49-F238E27FC236}">
                <a16:creationId xmlns:a16="http://schemas.microsoft.com/office/drawing/2014/main" id="{D772452D-DA86-4D45-88A0-011898F3963E}"/>
              </a:ext>
            </a:extLst>
          </p:cNvPr>
          <p:cNvSpPr>
            <a:spLocks noGrp="1"/>
          </p:cNvSpPr>
          <p:nvPr>
            <p:ph type="dt" sz="half" idx="10"/>
          </p:nvPr>
        </p:nvSpPr>
        <p:spPr>
          <a:xfrm>
            <a:off x="0" y="6517128"/>
            <a:ext cx="2057400" cy="365125"/>
          </a:xfrm>
        </p:spPr>
        <p:txBody>
          <a:bodyPr/>
          <a:lstStyle/>
          <a:p>
            <a:fld id="{8F3E0AAC-E0C6-413E-89E3-F766BC28C72B}" type="datetime1">
              <a:rPr lang="zh-CN" altLang="en-US" smtClean="0"/>
              <a:t>2017/9/5</a:t>
            </a:fld>
            <a:endParaRPr lang="zh-CN" altLang="en-US"/>
          </a:p>
        </p:txBody>
      </p:sp>
      <p:sp>
        <p:nvSpPr>
          <p:cNvPr id="10" name="灯片编号占位符 9">
            <a:extLst>
              <a:ext uri="{FF2B5EF4-FFF2-40B4-BE49-F238E27FC236}">
                <a16:creationId xmlns:a16="http://schemas.microsoft.com/office/drawing/2014/main" id="{C030DD71-583E-4962-B0AF-4309A51F121D}"/>
              </a:ext>
            </a:extLst>
          </p:cNvPr>
          <p:cNvSpPr>
            <a:spLocks noGrp="1"/>
          </p:cNvSpPr>
          <p:nvPr>
            <p:ph type="sldNum" sz="quarter" idx="12"/>
          </p:nvPr>
        </p:nvSpPr>
        <p:spPr>
          <a:xfrm>
            <a:off x="7084785" y="6517126"/>
            <a:ext cx="2057400" cy="365125"/>
          </a:xfrm>
        </p:spPr>
        <p:txBody>
          <a:bodyPr/>
          <a:lstStyle/>
          <a:p>
            <a:fld id="{6460AD4A-BF59-445B-97B8-10396947E00F}" type="slidenum">
              <a:rPr lang="zh-CN" altLang="en-US" smtClean="0"/>
              <a:t>16</a:t>
            </a:fld>
            <a:endParaRPr lang="zh-CN" altLang="en-US"/>
          </a:p>
        </p:txBody>
      </p:sp>
      <p:sp>
        <p:nvSpPr>
          <p:cNvPr id="11" name="页脚占位符 10">
            <a:extLst>
              <a:ext uri="{FF2B5EF4-FFF2-40B4-BE49-F238E27FC236}">
                <a16:creationId xmlns:a16="http://schemas.microsoft.com/office/drawing/2014/main" id="{CD89DE09-40F8-4F76-AC55-4E498664E6E3}"/>
              </a:ext>
            </a:extLst>
          </p:cNvPr>
          <p:cNvSpPr>
            <a:spLocks noGrp="1"/>
          </p:cNvSpPr>
          <p:nvPr>
            <p:ph type="ftr" sz="quarter" idx="11"/>
          </p:nvPr>
        </p:nvSpPr>
        <p:spPr/>
        <p:txBody>
          <a:bodyPr/>
          <a:lstStyle/>
          <a:p>
            <a:r>
              <a:rPr lang="en-US" altLang="zh-CN"/>
              <a:t>HPC Research Group, Shandong University</a:t>
            </a:r>
            <a:endParaRPr lang="zh-CN" altLang="en-US" dirty="0"/>
          </a:p>
        </p:txBody>
      </p:sp>
    </p:spTree>
    <p:extLst>
      <p:ext uri="{BB962C8B-B14F-4D97-AF65-F5344CB8AC3E}">
        <p14:creationId xmlns:p14="http://schemas.microsoft.com/office/powerpoint/2010/main" val="11960446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6739F8-8152-4650-8F57-55EE830012C5}"/>
              </a:ext>
            </a:extLst>
          </p:cNvPr>
          <p:cNvSpPr>
            <a:spLocks noGrp="1"/>
          </p:cNvSpPr>
          <p:nvPr>
            <p:ph type="title"/>
          </p:nvPr>
        </p:nvSpPr>
        <p:spPr/>
        <p:txBody>
          <a:bodyPr/>
          <a:lstStyle/>
          <a:p>
            <a:r>
              <a:rPr lang="en-US" altLang="zh-CN" dirty="0"/>
              <a:t>Single node evaluation</a:t>
            </a:r>
            <a:endParaRPr lang="zh-CN" altLang="en-US" dirty="0"/>
          </a:p>
        </p:txBody>
      </p:sp>
      <p:sp>
        <p:nvSpPr>
          <p:cNvPr id="3" name="内容占位符 2">
            <a:extLst>
              <a:ext uri="{FF2B5EF4-FFF2-40B4-BE49-F238E27FC236}">
                <a16:creationId xmlns:a16="http://schemas.microsoft.com/office/drawing/2014/main" id="{331CF452-9DD5-48B7-B21D-6FA5B30BB8F3}"/>
              </a:ext>
            </a:extLst>
          </p:cNvPr>
          <p:cNvSpPr>
            <a:spLocks noGrp="1"/>
          </p:cNvSpPr>
          <p:nvPr>
            <p:ph sz="half" idx="1"/>
          </p:nvPr>
        </p:nvSpPr>
        <p:spPr/>
        <p:txBody>
          <a:bodyPr>
            <a:normAutofit lnSpcReduction="10000"/>
          </a:bodyPr>
          <a:lstStyle/>
          <a:p>
            <a:r>
              <a:rPr lang="en-US" altLang="zh-CN" dirty="0"/>
              <a:t>We evaluate our work on a single Sunway node in comparison with RazerS3 on a node with eight E7-8860 v3.</a:t>
            </a:r>
          </a:p>
          <a:p>
            <a:r>
              <a:rPr lang="en-US" altLang="zh-CN" dirty="0"/>
              <a:t>Our work delivers much better performance than RazerS3 when reads are short.</a:t>
            </a:r>
          </a:p>
          <a:p>
            <a:r>
              <a:rPr lang="en-US" altLang="zh-CN" dirty="0"/>
              <a:t>The accuracy is 99.34% on real 108bp read and 99.82% on simulated read of RazerS3.</a:t>
            </a:r>
            <a:endParaRPr lang="zh-CN" altLang="en-US" dirty="0"/>
          </a:p>
        </p:txBody>
      </p:sp>
      <p:graphicFrame>
        <p:nvGraphicFramePr>
          <p:cNvPr id="5" name="内容占位符 4">
            <a:extLst>
              <a:ext uri="{FF2B5EF4-FFF2-40B4-BE49-F238E27FC236}">
                <a16:creationId xmlns:a16="http://schemas.microsoft.com/office/drawing/2014/main" id="{1CD34352-6E67-4B76-A35A-5E9E2C6BF991}"/>
              </a:ext>
            </a:extLst>
          </p:cNvPr>
          <p:cNvGraphicFramePr>
            <a:graphicFrameLocks noGrp="1"/>
          </p:cNvGraphicFramePr>
          <p:nvPr>
            <p:ph sz="half" idx="2"/>
            <p:extLst>
              <p:ext uri="{D42A27DB-BD31-4B8C-83A1-F6EECF244321}">
                <p14:modId xmlns:p14="http://schemas.microsoft.com/office/powerpoint/2010/main" val="3506910070"/>
              </p:ext>
            </p:extLst>
          </p:nvPr>
        </p:nvGraphicFramePr>
        <p:xfrm>
          <a:off x="4682416" y="3673529"/>
          <a:ext cx="3875658" cy="2354409"/>
        </p:xfrm>
        <a:graphic>
          <a:graphicData uri="http://schemas.openxmlformats.org/drawingml/2006/chart">
            <c:chart xmlns:c="http://schemas.openxmlformats.org/drawingml/2006/chart" xmlns:r="http://schemas.openxmlformats.org/officeDocument/2006/relationships" r:id="rId2"/>
          </a:graphicData>
        </a:graphic>
      </p:graphicFrame>
      <p:sp>
        <p:nvSpPr>
          <p:cNvPr id="6" name="日期占位符 5">
            <a:extLst>
              <a:ext uri="{FF2B5EF4-FFF2-40B4-BE49-F238E27FC236}">
                <a16:creationId xmlns:a16="http://schemas.microsoft.com/office/drawing/2014/main" id="{AADBFB6F-E4D5-4609-8780-502678BD19A2}"/>
              </a:ext>
            </a:extLst>
          </p:cNvPr>
          <p:cNvSpPr>
            <a:spLocks noGrp="1"/>
          </p:cNvSpPr>
          <p:nvPr>
            <p:ph type="dt" sz="half" idx="10"/>
          </p:nvPr>
        </p:nvSpPr>
        <p:spPr>
          <a:xfrm>
            <a:off x="0" y="6517128"/>
            <a:ext cx="2057400" cy="365125"/>
          </a:xfrm>
        </p:spPr>
        <p:txBody>
          <a:bodyPr/>
          <a:lstStyle/>
          <a:p>
            <a:fld id="{25A3793A-15A9-437A-B35F-63E72204F9AC}" type="datetime1">
              <a:rPr lang="zh-CN" altLang="en-US" smtClean="0"/>
              <a:t>2017/9/5</a:t>
            </a:fld>
            <a:endParaRPr lang="zh-CN" altLang="en-US"/>
          </a:p>
        </p:txBody>
      </p:sp>
      <p:sp>
        <p:nvSpPr>
          <p:cNvPr id="8" name="灯片编号占位符 7">
            <a:extLst>
              <a:ext uri="{FF2B5EF4-FFF2-40B4-BE49-F238E27FC236}">
                <a16:creationId xmlns:a16="http://schemas.microsoft.com/office/drawing/2014/main" id="{38168621-2E50-442F-B692-18BBAFB7087B}"/>
              </a:ext>
            </a:extLst>
          </p:cNvPr>
          <p:cNvSpPr>
            <a:spLocks noGrp="1"/>
          </p:cNvSpPr>
          <p:nvPr>
            <p:ph type="sldNum" sz="quarter" idx="12"/>
          </p:nvPr>
        </p:nvSpPr>
        <p:spPr>
          <a:xfrm>
            <a:off x="7084785" y="6517126"/>
            <a:ext cx="2057400" cy="365125"/>
          </a:xfrm>
        </p:spPr>
        <p:txBody>
          <a:bodyPr/>
          <a:lstStyle/>
          <a:p>
            <a:fld id="{6460AD4A-BF59-445B-97B8-10396947E00F}" type="slidenum">
              <a:rPr lang="zh-CN" altLang="en-US" smtClean="0"/>
              <a:t>17</a:t>
            </a:fld>
            <a:endParaRPr lang="zh-CN" altLang="en-US"/>
          </a:p>
        </p:txBody>
      </p:sp>
      <p:sp>
        <p:nvSpPr>
          <p:cNvPr id="9" name="页脚占位符 8">
            <a:extLst>
              <a:ext uri="{FF2B5EF4-FFF2-40B4-BE49-F238E27FC236}">
                <a16:creationId xmlns:a16="http://schemas.microsoft.com/office/drawing/2014/main" id="{1075BBAE-A358-4E40-AEB7-3329A56CB3B0}"/>
              </a:ext>
            </a:extLst>
          </p:cNvPr>
          <p:cNvSpPr>
            <a:spLocks noGrp="1"/>
          </p:cNvSpPr>
          <p:nvPr>
            <p:ph type="ftr" sz="quarter" idx="11"/>
          </p:nvPr>
        </p:nvSpPr>
        <p:spPr/>
        <p:txBody>
          <a:bodyPr/>
          <a:lstStyle/>
          <a:p>
            <a:r>
              <a:rPr lang="en-US" altLang="zh-CN"/>
              <a:t>HPC Research Group, Shandong University</a:t>
            </a:r>
            <a:endParaRPr lang="zh-CN" altLang="en-US" dirty="0"/>
          </a:p>
        </p:txBody>
      </p:sp>
      <p:graphicFrame>
        <p:nvGraphicFramePr>
          <p:cNvPr id="4" name="表格 3">
            <a:extLst>
              <a:ext uri="{FF2B5EF4-FFF2-40B4-BE49-F238E27FC236}">
                <a16:creationId xmlns:a16="http://schemas.microsoft.com/office/drawing/2014/main" id="{1ACC0917-E964-4FB6-BF54-46639B5B0CEE}"/>
              </a:ext>
            </a:extLst>
          </p:cNvPr>
          <p:cNvGraphicFramePr>
            <a:graphicFrameLocks noGrp="1"/>
          </p:cNvGraphicFramePr>
          <p:nvPr>
            <p:extLst>
              <p:ext uri="{D42A27DB-BD31-4B8C-83A1-F6EECF244321}">
                <p14:modId xmlns:p14="http://schemas.microsoft.com/office/powerpoint/2010/main" val="613607433"/>
              </p:ext>
            </p:extLst>
          </p:nvPr>
        </p:nvGraphicFramePr>
        <p:xfrm>
          <a:off x="4871973" y="1120176"/>
          <a:ext cx="3496544" cy="2209800"/>
        </p:xfrm>
        <a:graphic>
          <a:graphicData uri="http://schemas.openxmlformats.org/drawingml/2006/table">
            <a:tbl>
              <a:tblPr firstRow="1" bandRow="1">
                <a:tableStyleId>{5C22544A-7EE6-4342-B048-85BDC9FD1C3A}</a:tableStyleId>
              </a:tblPr>
              <a:tblGrid>
                <a:gridCol w="874136">
                  <a:extLst>
                    <a:ext uri="{9D8B030D-6E8A-4147-A177-3AD203B41FA5}">
                      <a16:colId xmlns:a16="http://schemas.microsoft.com/office/drawing/2014/main" val="698821433"/>
                    </a:ext>
                  </a:extLst>
                </a:gridCol>
                <a:gridCol w="874136">
                  <a:extLst>
                    <a:ext uri="{9D8B030D-6E8A-4147-A177-3AD203B41FA5}">
                      <a16:colId xmlns:a16="http://schemas.microsoft.com/office/drawing/2014/main" val="4190449104"/>
                    </a:ext>
                  </a:extLst>
                </a:gridCol>
                <a:gridCol w="874136">
                  <a:extLst>
                    <a:ext uri="{9D8B030D-6E8A-4147-A177-3AD203B41FA5}">
                      <a16:colId xmlns:a16="http://schemas.microsoft.com/office/drawing/2014/main" val="4249308127"/>
                    </a:ext>
                  </a:extLst>
                </a:gridCol>
                <a:gridCol w="874136">
                  <a:extLst>
                    <a:ext uri="{9D8B030D-6E8A-4147-A177-3AD203B41FA5}">
                      <a16:colId xmlns:a16="http://schemas.microsoft.com/office/drawing/2014/main" val="3270961300"/>
                    </a:ext>
                  </a:extLst>
                </a:gridCol>
              </a:tblGrid>
              <a:tr h="370840">
                <a:tc>
                  <a:txBody>
                    <a:bodyPr/>
                    <a:lstStyle/>
                    <a:p>
                      <a:r>
                        <a:rPr lang="en-US" altLang="zh-CN" dirty="0"/>
                        <a:t>Ref</a:t>
                      </a:r>
                      <a:endParaRPr lang="zh-CN" altLang="en-US" dirty="0"/>
                    </a:p>
                  </a:txBody>
                  <a:tcPr/>
                </a:tc>
                <a:tc>
                  <a:txBody>
                    <a:bodyPr/>
                    <a:lstStyle/>
                    <a:p>
                      <a:r>
                        <a:rPr lang="en-US" altLang="zh-CN" dirty="0"/>
                        <a:t>Read</a:t>
                      </a:r>
                      <a:endParaRPr lang="zh-CN" altLang="en-US" dirty="0"/>
                    </a:p>
                  </a:txBody>
                  <a:tcPr/>
                </a:tc>
                <a:tc>
                  <a:txBody>
                    <a:bodyPr/>
                    <a:lstStyle/>
                    <a:p>
                      <a:r>
                        <a:rPr lang="en-US" altLang="zh-CN" dirty="0" err="1"/>
                        <a:t>Time.R</a:t>
                      </a:r>
                      <a:endParaRPr lang="zh-CN" altLang="en-US" dirty="0"/>
                    </a:p>
                  </a:txBody>
                  <a:tcPr/>
                </a:tc>
                <a:tc>
                  <a:txBody>
                    <a:bodyPr/>
                    <a:lstStyle/>
                    <a:p>
                      <a:r>
                        <a:rPr lang="en-US" altLang="zh-CN" dirty="0" err="1"/>
                        <a:t>Time.S</a:t>
                      </a:r>
                      <a:endParaRPr lang="zh-CN" altLang="en-US" dirty="0"/>
                    </a:p>
                  </a:txBody>
                  <a:tcPr/>
                </a:tc>
                <a:extLst>
                  <a:ext uri="{0D108BD9-81ED-4DB2-BD59-A6C34878D82A}">
                    <a16:rowId xmlns:a16="http://schemas.microsoft.com/office/drawing/2014/main" val="3762739609"/>
                  </a:ext>
                </a:extLst>
              </a:tr>
              <a:tr h="370840">
                <a:tc>
                  <a:txBody>
                    <a:bodyPr/>
                    <a:lstStyle/>
                    <a:p>
                      <a:r>
                        <a:rPr lang="en-US" altLang="zh-CN" dirty="0"/>
                        <a:t>116M</a:t>
                      </a:r>
                      <a:endParaRPr lang="zh-CN" altLang="en-US" dirty="0"/>
                    </a:p>
                  </a:txBody>
                  <a:tcPr/>
                </a:tc>
                <a:tc>
                  <a:txBody>
                    <a:bodyPr/>
                    <a:lstStyle/>
                    <a:p>
                      <a:r>
                        <a:rPr lang="en-US" altLang="zh-CN" dirty="0"/>
                        <a:t>108bp</a:t>
                      </a:r>
                      <a:endParaRPr lang="zh-CN" altLang="en-US" dirty="0"/>
                    </a:p>
                  </a:txBody>
                  <a:tcPr/>
                </a:tc>
                <a:tc>
                  <a:txBody>
                    <a:bodyPr/>
                    <a:lstStyle/>
                    <a:p>
                      <a:r>
                        <a:rPr lang="en-US" altLang="zh-CN" dirty="0"/>
                        <a:t>939</a:t>
                      </a:r>
                      <a:endParaRPr lang="zh-CN" altLang="en-US" dirty="0"/>
                    </a:p>
                  </a:txBody>
                  <a:tcPr/>
                </a:tc>
                <a:tc>
                  <a:txBody>
                    <a:bodyPr/>
                    <a:lstStyle/>
                    <a:p>
                      <a:r>
                        <a:rPr lang="en-US" altLang="zh-CN" dirty="0"/>
                        <a:t>405</a:t>
                      </a:r>
                      <a:endParaRPr lang="zh-CN" altLang="en-US" dirty="0"/>
                    </a:p>
                  </a:txBody>
                  <a:tcPr/>
                </a:tc>
                <a:extLst>
                  <a:ext uri="{0D108BD9-81ED-4DB2-BD59-A6C34878D82A}">
                    <a16:rowId xmlns:a16="http://schemas.microsoft.com/office/drawing/2014/main" val="4157525199"/>
                  </a:ext>
                </a:extLst>
              </a:tr>
              <a:tr h="370840">
                <a:tc>
                  <a:txBody>
                    <a:bodyPr/>
                    <a:lstStyle/>
                    <a:p>
                      <a:r>
                        <a:rPr lang="en-US" altLang="zh-CN" dirty="0"/>
                        <a:t>253M</a:t>
                      </a:r>
                    </a:p>
                  </a:txBody>
                  <a:tcPr/>
                </a:tc>
                <a:tc>
                  <a:txBody>
                    <a:bodyPr/>
                    <a:lstStyle/>
                    <a:p>
                      <a:r>
                        <a:rPr lang="en-US" altLang="zh-CN" dirty="0"/>
                        <a:t>108bp</a:t>
                      </a:r>
                      <a:endParaRPr lang="zh-CN" altLang="en-US" dirty="0"/>
                    </a:p>
                  </a:txBody>
                  <a:tcPr/>
                </a:tc>
                <a:tc>
                  <a:txBody>
                    <a:bodyPr/>
                    <a:lstStyle/>
                    <a:p>
                      <a:r>
                        <a:rPr lang="en-US" altLang="zh-CN" dirty="0"/>
                        <a:t>3,044</a:t>
                      </a:r>
                      <a:endParaRPr lang="zh-CN" altLang="en-US" dirty="0"/>
                    </a:p>
                  </a:txBody>
                  <a:tcPr/>
                </a:tc>
                <a:tc>
                  <a:txBody>
                    <a:bodyPr/>
                    <a:lstStyle/>
                    <a:p>
                      <a:r>
                        <a:rPr lang="en-US" altLang="zh-CN" dirty="0"/>
                        <a:t>892</a:t>
                      </a:r>
                      <a:endParaRPr lang="zh-CN" altLang="en-US" dirty="0"/>
                    </a:p>
                  </a:txBody>
                  <a:tcPr/>
                </a:tc>
                <a:extLst>
                  <a:ext uri="{0D108BD9-81ED-4DB2-BD59-A6C34878D82A}">
                    <a16:rowId xmlns:a16="http://schemas.microsoft.com/office/drawing/2014/main" val="3120010715"/>
                  </a:ext>
                </a:extLst>
              </a:tr>
              <a:tr h="185420">
                <a:tc>
                  <a:txBody>
                    <a:bodyPr/>
                    <a:lstStyle/>
                    <a:p>
                      <a:r>
                        <a:rPr lang="en-US" altLang="zh-CN" dirty="0"/>
                        <a:t>253M</a:t>
                      </a:r>
                      <a:endParaRPr lang="zh-CN" altLang="en-US" dirty="0"/>
                    </a:p>
                  </a:txBody>
                  <a:tcPr/>
                </a:tc>
                <a:tc>
                  <a:txBody>
                    <a:bodyPr/>
                    <a:lstStyle/>
                    <a:p>
                      <a:r>
                        <a:rPr lang="en-US" altLang="zh-CN" dirty="0"/>
                        <a:t>200bp</a:t>
                      </a:r>
                      <a:endParaRPr lang="zh-CN" altLang="en-US" dirty="0"/>
                    </a:p>
                  </a:txBody>
                  <a:tcPr/>
                </a:tc>
                <a:tc>
                  <a:txBody>
                    <a:bodyPr/>
                    <a:lstStyle/>
                    <a:p>
                      <a:r>
                        <a:rPr lang="en-US" altLang="zh-CN" dirty="0"/>
                        <a:t>3,430</a:t>
                      </a:r>
                      <a:endParaRPr lang="zh-CN" altLang="en-US" dirty="0"/>
                    </a:p>
                  </a:txBody>
                  <a:tcPr/>
                </a:tc>
                <a:tc>
                  <a:txBody>
                    <a:bodyPr/>
                    <a:lstStyle/>
                    <a:p>
                      <a:r>
                        <a:rPr lang="en-US" altLang="zh-CN" dirty="0"/>
                        <a:t>2,580</a:t>
                      </a:r>
                      <a:endParaRPr lang="zh-CN" altLang="en-US" dirty="0"/>
                    </a:p>
                  </a:txBody>
                  <a:tcPr/>
                </a:tc>
                <a:extLst>
                  <a:ext uri="{0D108BD9-81ED-4DB2-BD59-A6C34878D82A}">
                    <a16:rowId xmlns:a16="http://schemas.microsoft.com/office/drawing/2014/main" val="3529013435"/>
                  </a:ext>
                </a:extLst>
              </a:tr>
              <a:tr h="185420">
                <a:tc gridSpan="4">
                  <a:txBody>
                    <a:bodyPr/>
                    <a:lstStyle/>
                    <a:p>
                      <a:r>
                        <a:rPr lang="en-US" altLang="zh-CN" sz="1400" dirty="0" err="1"/>
                        <a:t>Time.R</a:t>
                      </a:r>
                      <a:r>
                        <a:rPr lang="en-US" altLang="zh-CN" sz="1400" dirty="0"/>
                        <a:t>/S means Time for Razers and S-aligner.</a:t>
                      </a:r>
                    </a:p>
                    <a:p>
                      <a:r>
                        <a:rPr lang="en-US" altLang="zh-CN" sz="1400" dirty="0"/>
                        <a:t>Ref is from human genome.</a:t>
                      </a:r>
                    </a:p>
                    <a:p>
                      <a:r>
                        <a:rPr lang="en-US" altLang="zh-CN" sz="1400" dirty="0"/>
                        <a:t>Read contains 40,000,000 sequences.</a:t>
                      </a:r>
                      <a:endParaRPr lang="zh-CN" altLang="en-US" sz="1400"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2002370988"/>
                  </a:ext>
                </a:extLst>
              </a:tr>
            </a:tbl>
          </a:graphicData>
        </a:graphic>
      </p:graphicFrame>
    </p:spTree>
    <p:extLst>
      <p:ext uri="{BB962C8B-B14F-4D97-AF65-F5344CB8AC3E}">
        <p14:creationId xmlns:p14="http://schemas.microsoft.com/office/powerpoint/2010/main" val="34779601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F10627-AE43-4D8F-BC60-E70DE0C286E5}"/>
              </a:ext>
            </a:extLst>
          </p:cNvPr>
          <p:cNvSpPr>
            <a:spLocks noGrp="1"/>
          </p:cNvSpPr>
          <p:nvPr>
            <p:ph type="title"/>
          </p:nvPr>
        </p:nvSpPr>
        <p:spPr/>
        <p:txBody>
          <a:bodyPr>
            <a:normAutofit/>
          </a:bodyPr>
          <a:lstStyle/>
          <a:p>
            <a:r>
              <a:rPr lang="en-US" altLang="zh-CN" dirty="0"/>
              <a:t>Different parallelization levels</a:t>
            </a:r>
            <a:endParaRPr lang="zh-CN" altLang="en-US" dirty="0"/>
          </a:p>
        </p:txBody>
      </p:sp>
      <p:sp>
        <p:nvSpPr>
          <p:cNvPr id="3" name="内容占位符 2">
            <a:extLst>
              <a:ext uri="{FF2B5EF4-FFF2-40B4-BE49-F238E27FC236}">
                <a16:creationId xmlns:a16="http://schemas.microsoft.com/office/drawing/2014/main" id="{39875665-90ED-4D56-BF43-48B652810979}"/>
              </a:ext>
            </a:extLst>
          </p:cNvPr>
          <p:cNvSpPr>
            <a:spLocks noGrp="1"/>
          </p:cNvSpPr>
          <p:nvPr>
            <p:ph sz="half" idx="1"/>
          </p:nvPr>
        </p:nvSpPr>
        <p:spPr/>
        <p:txBody>
          <a:bodyPr>
            <a:normAutofit/>
          </a:bodyPr>
          <a:lstStyle/>
          <a:p>
            <a:r>
              <a:rPr lang="en-US" altLang="zh-CN" dirty="0"/>
              <a:t>We run our program with different parallelization level on a Sunway node.</a:t>
            </a:r>
          </a:p>
          <a:p>
            <a:r>
              <a:rPr lang="en-US" altLang="zh-CN" dirty="0"/>
              <a:t>Which shows bit-parallel algorithm and use parallelization on SPs can both accelerate the read-mapping solution (tens times faster).</a:t>
            </a:r>
            <a:endParaRPr lang="zh-CN" altLang="en-US" dirty="0"/>
          </a:p>
        </p:txBody>
      </p:sp>
      <p:graphicFrame>
        <p:nvGraphicFramePr>
          <p:cNvPr id="5" name="内容占位符 4">
            <a:extLst>
              <a:ext uri="{FF2B5EF4-FFF2-40B4-BE49-F238E27FC236}">
                <a16:creationId xmlns:a16="http://schemas.microsoft.com/office/drawing/2014/main" id="{69042E3C-A6B9-42B5-9F4D-C74745763710}"/>
              </a:ext>
            </a:extLst>
          </p:cNvPr>
          <p:cNvGraphicFramePr>
            <a:graphicFrameLocks noGrp="1"/>
          </p:cNvGraphicFramePr>
          <p:nvPr>
            <p:ph sz="half" idx="2"/>
          </p:nvPr>
        </p:nvGraphicFramePr>
        <p:xfrm>
          <a:off x="4629150" y="2226469"/>
          <a:ext cx="3886200" cy="3263504"/>
        </p:xfrm>
        <a:graphic>
          <a:graphicData uri="http://schemas.openxmlformats.org/drawingml/2006/chart">
            <c:chart xmlns:c="http://schemas.openxmlformats.org/drawingml/2006/chart" xmlns:r="http://schemas.openxmlformats.org/officeDocument/2006/relationships" r:id="rId2"/>
          </a:graphicData>
        </a:graphic>
      </p:graphicFrame>
      <p:sp>
        <p:nvSpPr>
          <p:cNvPr id="6" name="日期占位符 5">
            <a:extLst>
              <a:ext uri="{FF2B5EF4-FFF2-40B4-BE49-F238E27FC236}">
                <a16:creationId xmlns:a16="http://schemas.microsoft.com/office/drawing/2014/main" id="{D2A8A4F6-F69C-46B1-92DE-09E00641D266}"/>
              </a:ext>
            </a:extLst>
          </p:cNvPr>
          <p:cNvSpPr>
            <a:spLocks noGrp="1"/>
          </p:cNvSpPr>
          <p:nvPr>
            <p:ph type="dt" sz="half" idx="10"/>
          </p:nvPr>
        </p:nvSpPr>
        <p:spPr>
          <a:xfrm>
            <a:off x="0" y="6517128"/>
            <a:ext cx="2057400" cy="365125"/>
          </a:xfrm>
        </p:spPr>
        <p:txBody>
          <a:bodyPr/>
          <a:lstStyle/>
          <a:p>
            <a:fld id="{F0D4E077-98A3-4904-8307-F5BDBBCC8518}" type="datetime1">
              <a:rPr lang="zh-CN" altLang="en-US" smtClean="0"/>
              <a:t>2017/9/5</a:t>
            </a:fld>
            <a:endParaRPr lang="zh-CN" altLang="en-US"/>
          </a:p>
        </p:txBody>
      </p:sp>
      <p:sp>
        <p:nvSpPr>
          <p:cNvPr id="8" name="灯片编号占位符 7">
            <a:extLst>
              <a:ext uri="{FF2B5EF4-FFF2-40B4-BE49-F238E27FC236}">
                <a16:creationId xmlns:a16="http://schemas.microsoft.com/office/drawing/2014/main" id="{E2581733-6074-4176-902F-1F4B08B73882}"/>
              </a:ext>
            </a:extLst>
          </p:cNvPr>
          <p:cNvSpPr>
            <a:spLocks noGrp="1"/>
          </p:cNvSpPr>
          <p:nvPr>
            <p:ph type="sldNum" sz="quarter" idx="12"/>
          </p:nvPr>
        </p:nvSpPr>
        <p:spPr>
          <a:xfrm>
            <a:off x="7084785" y="6517126"/>
            <a:ext cx="2057400" cy="365125"/>
          </a:xfrm>
        </p:spPr>
        <p:txBody>
          <a:bodyPr/>
          <a:lstStyle/>
          <a:p>
            <a:fld id="{6460AD4A-BF59-445B-97B8-10396947E00F}" type="slidenum">
              <a:rPr lang="zh-CN" altLang="en-US" smtClean="0"/>
              <a:t>18</a:t>
            </a:fld>
            <a:endParaRPr lang="zh-CN" altLang="en-US"/>
          </a:p>
        </p:txBody>
      </p:sp>
      <p:sp>
        <p:nvSpPr>
          <p:cNvPr id="9" name="页脚占位符 8">
            <a:extLst>
              <a:ext uri="{FF2B5EF4-FFF2-40B4-BE49-F238E27FC236}">
                <a16:creationId xmlns:a16="http://schemas.microsoft.com/office/drawing/2014/main" id="{529BCCC7-C832-4179-AD35-92C9A1FB70CF}"/>
              </a:ext>
            </a:extLst>
          </p:cNvPr>
          <p:cNvSpPr>
            <a:spLocks noGrp="1"/>
          </p:cNvSpPr>
          <p:nvPr>
            <p:ph type="ftr" sz="quarter" idx="11"/>
          </p:nvPr>
        </p:nvSpPr>
        <p:spPr/>
        <p:txBody>
          <a:bodyPr/>
          <a:lstStyle/>
          <a:p>
            <a:r>
              <a:rPr lang="en-US" altLang="zh-CN"/>
              <a:t>HPC Research Group, Shandong University</a:t>
            </a:r>
            <a:endParaRPr lang="zh-CN" altLang="en-US" dirty="0"/>
          </a:p>
        </p:txBody>
      </p:sp>
    </p:spTree>
    <p:extLst>
      <p:ext uri="{BB962C8B-B14F-4D97-AF65-F5344CB8AC3E}">
        <p14:creationId xmlns:p14="http://schemas.microsoft.com/office/powerpoint/2010/main" val="34151648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43B4DB-BB63-450B-B2F3-C8FFE29D4126}"/>
              </a:ext>
            </a:extLst>
          </p:cNvPr>
          <p:cNvSpPr>
            <a:spLocks noGrp="1"/>
          </p:cNvSpPr>
          <p:nvPr>
            <p:ph type="title"/>
          </p:nvPr>
        </p:nvSpPr>
        <p:spPr/>
        <p:txBody>
          <a:bodyPr>
            <a:normAutofit/>
          </a:bodyPr>
          <a:lstStyle/>
          <a:p>
            <a:r>
              <a:rPr lang="en-US" altLang="zh-CN" dirty="0"/>
              <a:t>Different data transfer method</a:t>
            </a:r>
            <a:endParaRPr lang="zh-CN" altLang="en-US" dirty="0"/>
          </a:p>
        </p:txBody>
      </p:sp>
      <p:sp>
        <p:nvSpPr>
          <p:cNvPr id="3" name="内容占位符 2">
            <a:extLst>
              <a:ext uri="{FF2B5EF4-FFF2-40B4-BE49-F238E27FC236}">
                <a16:creationId xmlns:a16="http://schemas.microsoft.com/office/drawing/2014/main" id="{6A5A97BD-6EE6-42F2-869D-E501FFFFC1DC}"/>
              </a:ext>
            </a:extLst>
          </p:cNvPr>
          <p:cNvSpPr>
            <a:spLocks noGrp="1"/>
          </p:cNvSpPr>
          <p:nvPr>
            <p:ph sz="half" idx="1"/>
          </p:nvPr>
        </p:nvSpPr>
        <p:spPr/>
        <p:txBody>
          <a:bodyPr>
            <a:normAutofit/>
          </a:bodyPr>
          <a:lstStyle/>
          <a:p>
            <a:r>
              <a:rPr lang="en-US" altLang="zh-CN" dirty="0"/>
              <a:t>We run our program with different data transfer method on a Sunway node.</a:t>
            </a:r>
          </a:p>
          <a:p>
            <a:r>
              <a:rPr lang="en-US" altLang="zh-CN" dirty="0"/>
              <a:t>DMA is much faster than </a:t>
            </a:r>
            <a:r>
              <a:rPr lang="en-US" altLang="zh-CN" dirty="0" err="1"/>
              <a:t>memcpy</a:t>
            </a:r>
            <a:r>
              <a:rPr lang="en-US" altLang="zh-CN" dirty="0"/>
              <a:t> since it is pure hardware implementation.</a:t>
            </a:r>
          </a:p>
          <a:p>
            <a:r>
              <a:rPr lang="en-US" altLang="zh-CN" dirty="0"/>
              <a:t>Asynchronous DMA causes slightly performance increase.</a:t>
            </a:r>
            <a:endParaRPr lang="zh-CN" altLang="en-US" dirty="0"/>
          </a:p>
        </p:txBody>
      </p:sp>
      <p:graphicFrame>
        <p:nvGraphicFramePr>
          <p:cNvPr id="5" name="内容占位符 4">
            <a:extLst>
              <a:ext uri="{FF2B5EF4-FFF2-40B4-BE49-F238E27FC236}">
                <a16:creationId xmlns:a16="http://schemas.microsoft.com/office/drawing/2014/main" id="{EB41F6AD-3828-4C40-AADC-558FBCBF0C86}"/>
              </a:ext>
            </a:extLst>
          </p:cNvPr>
          <p:cNvGraphicFramePr>
            <a:graphicFrameLocks noGrp="1"/>
          </p:cNvGraphicFramePr>
          <p:nvPr>
            <p:ph sz="half" idx="2"/>
          </p:nvPr>
        </p:nvGraphicFramePr>
        <p:xfrm>
          <a:off x="4629150" y="2226469"/>
          <a:ext cx="3886200" cy="3263504"/>
        </p:xfrm>
        <a:graphic>
          <a:graphicData uri="http://schemas.openxmlformats.org/drawingml/2006/chart">
            <c:chart xmlns:c="http://schemas.openxmlformats.org/drawingml/2006/chart" xmlns:r="http://schemas.openxmlformats.org/officeDocument/2006/relationships" r:id="rId2"/>
          </a:graphicData>
        </a:graphic>
      </p:graphicFrame>
      <p:sp>
        <p:nvSpPr>
          <p:cNvPr id="6" name="日期占位符 5">
            <a:extLst>
              <a:ext uri="{FF2B5EF4-FFF2-40B4-BE49-F238E27FC236}">
                <a16:creationId xmlns:a16="http://schemas.microsoft.com/office/drawing/2014/main" id="{42A65F4B-4449-46C9-AFF0-4024F0B9E49C}"/>
              </a:ext>
            </a:extLst>
          </p:cNvPr>
          <p:cNvSpPr>
            <a:spLocks noGrp="1"/>
          </p:cNvSpPr>
          <p:nvPr>
            <p:ph type="dt" sz="half" idx="10"/>
          </p:nvPr>
        </p:nvSpPr>
        <p:spPr>
          <a:xfrm>
            <a:off x="0" y="6517128"/>
            <a:ext cx="2057400" cy="365125"/>
          </a:xfrm>
        </p:spPr>
        <p:txBody>
          <a:bodyPr/>
          <a:lstStyle/>
          <a:p>
            <a:fld id="{B575435D-8B95-48CF-BB45-D24EDEA39DB5}" type="datetime1">
              <a:rPr lang="zh-CN" altLang="en-US" smtClean="0"/>
              <a:t>2017/9/5</a:t>
            </a:fld>
            <a:endParaRPr lang="zh-CN" altLang="en-US"/>
          </a:p>
        </p:txBody>
      </p:sp>
      <p:sp>
        <p:nvSpPr>
          <p:cNvPr id="8" name="灯片编号占位符 7">
            <a:extLst>
              <a:ext uri="{FF2B5EF4-FFF2-40B4-BE49-F238E27FC236}">
                <a16:creationId xmlns:a16="http://schemas.microsoft.com/office/drawing/2014/main" id="{13569C1B-7A74-468C-A624-2C160707B0DF}"/>
              </a:ext>
            </a:extLst>
          </p:cNvPr>
          <p:cNvSpPr>
            <a:spLocks noGrp="1"/>
          </p:cNvSpPr>
          <p:nvPr>
            <p:ph type="sldNum" sz="quarter" idx="12"/>
          </p:nvPr>
        </p:nvSpPr>
        <p:spPr>
          <a:xfrm>
            <a:off x="7084785" y="6517126"/>
            <a:ext cx="2057400" cy="365125"/>
          </a:xfrm>
        </p:spPr>
        <p:txBody>
          <a:bodyPr/>
          <a:lstStyle/>
          <a:p>
            <a:fld id="{6460AD4A-BF59-445B-97B8-10396947E00F}" type="slidenum">
              <a:rPr lang="zh-CN" altLang="en-US" smtClean="0"/>
              <a:t>19</a:t>
            </a:fld>
            <a:endParaRPr lang="zh-CN" altLang="en-US"/>
          </a:p>
        </p:txBody>
      </p:sp>
      <p:sp>
        <p:nvSpPr>
          <p:cNvPr id="9" name="页脚占位符 8">
            <a:extLst>
              <a:ext uri="{FF2B5EF4-FFF2-40B4-BE49-F238E27FC236}">
                <a16:creationId xmlns:a16="http://schemas.microsoft.com/office/drawing/2014/main" id="{0351C114-A078-43D9-8D52-C2300B9C3A83}"/>
              </a:ext>
            </a:extLst>
          </p:cNvPr>
          <p:cNvSpPr>
            <a:spLocks noGrp="1"/>
          </p:cNvSpPr>
          <p:nvPr>
            <p:ph type="ftr" sz="quarter" idx="11"/>
          </p:nvPr>
        </p:nvSpPr>
        <p:spPr/>
        <p:txBody>
          <a:bodyPr/>
          <a:lstStyle/>
          <a:p>
            <a:r>
              <a:rPr lang="en-US" altLang="zh-CN"/>
              <a:t>HPC Research Group, Shandong University</a:t>
            </a:r>
            <a:endParaRPr lang="zh-CN" altLang="en-US" dirty="0"/>
          </a:p>
        </p:txBody>
      </p:sp>
    </p:spTree>
    <p:extLst>
      <p:ext uri="{BB962C8B-B14F-4D97-AF65-F5344CB8AC3E}">
        <p14:creationId xmlns:p14="http://schemas.microsoft.com/office/powerpoint/2010/main" val="2831906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EDBA8E-C5E3-4CE8-956D-B0B95F287455}"/>
              </a:ext>
            </a:extLst>
          </p:cNvPr>
          <p:cNvSpPr>
            <a:spLocks noGrp="1"/>
          </p:cNvSpPr>
          <p:nvPr>
            <p:ph type="title"/>
          </p:nvPr>
        </p:nvSpPr>
        <p:spPr/>
        <p:txBody>
          <a:bodyPr/>
          <a:lstStyle/>
          <a:p>
            <a:r>
              <a:rPr lang="en-US" altLang="zh-CN" dirty="0"/>
              <a:t>Background</a:t>
            </a:r>
            <a:endParaRPr lang="zh-CN" altLang="en-US" dirty="0"/>
          </a:p>
        </p:txBody>
      </p:sp>
      <p:sp>
        <p:nvSpPr>
          <p:cNvPr id="3" name="内容占位符 2">
            <a:extLst>
              <a:ext uri="{FF2B5EF4-FFF2-40B4-BE49-F238E27FC236}">
                <a16:creationId xmlns:a16="http://schemas.microsoft.com/office/drawing/2014/main" id="{727EA39B-EC1D-4B03-96B0-A33D79AA1387}"/>
              </a:ext>
            </a:extLst>
          </p:cNvPr>
          <p:cNvSpPr>
            <a:spLocks noGrp="1"/>
          </p:cNvSpPr>
          <p:nvPr>
            <p:ph idx="1"/>
          </p:nvPr>
        </p:nvSpPr>
        <p:spPr/>
        <p:txBody>
          <a:bodyPr>
            <a:normAutofit/>
          </a:bodyPr>
          <a:lstStyle/>
          <a:p>
            <a:r>
              <a:rPr lang="en-US" altLang="zh-CN" dirty="0"/>
              <a:t>NGS data will continue to grow rapidly in the </a:t>
            </a:r>
            <a:r>
              <a:rPr lang="en-US" altLang="zh-CN" dirty="0" err="1"/>
              <a:t>forseeable</a:t>
            </a:r>
            <a:r>
              <a:rPr lang="en-US" altLang="zh-CN" dirty="0"/>
              <a:t> future.</a:t>
            </a:r>
          </a:p>
          <a:p>
            <a:r>
              <a:rPr lang="en-US" altLang="zh-CN" dirty="0"/>
              <a:t>Read mapping is a critical and compute-intensive step for a variety of NGS pipelines.</a:t>
            </a:r>
          </a:p>
          <a:p>
            <a:r>
              <a:rPr lang="en-US" altLang="zh-CN" dirty="0"/>
              <a:t>“any-best” mappers like BWA are mostly used while “all” mappers like RazerS3 can serve more kind of applications.</a:t>
            </a:r>
          </a:p>
          <a:p>
            <a:r>
              <a:rPr lang="en-US" altLang="zh-CN" dirty="0"/>
              <a:t>S-Aligner is developed in “all” mode, following the seed-and-extend strategy, fulfilling more needs of applications and making better use of Sunway </a:t>
            </a:r>
            <a:r>
              <a:rPr lang="en-US" altLang="zh-CN" dirty="0" err="1"/>
              <a:t>Taihu</a:t>
            </a:r>
            <a:r>
              <a:rPr lang="en-US" altLang="zh-CN" dirty="0"/>
              <a:t> Light’s compute capacity.</a:t>
            </a:r>
            <a:endParaRPr lang="zh-CN" altLang="en-US" dirty="0"/>
          </a:p>
        </p:txBody>
      </p:sp>
      <p:sp>
        <p:nvSpPr>
          <p:cNvPr id="4" name="日期占位符 3">
            <a:extLst>
              <a:ext uri="{FF2B5EF4-FFF2-40B4-BE49-F238E27FC236}">
                <a16:creationId xmlns:a16="http://schemas.microsoft.com/office/drawing/2014/main" id="{798D2D7D-CDBB-4C90-8C4A-B97BC252E29D}"/>
              </a:ext>
            </a:extLst>
          </p:cNvPr>
          <p:cNvSpPr>
            <a:spLocks noGrp="1"/>
          </p:cNvSpPr>
          <p:nvPr>
            <p:ph type="dt" sz="half" idx="10"/>
          </p:nvPr>
        </p:nvSpPr>
        <p:spPr/>
        <p:txBody>
          <a:bodyPr/>
          <a:lstStyle/>
          <a:p>
            <a:fld id="{4B28A419-CB85-4468-A347-D46C849510E0}" type="datetime1">
              <a:rPr lang="zh-CN" altLang="en-US" smtClean="0"/>
              <a:t>2017/9/5</a:t>
            </a:fld>
            <a:endParaRPr lang="zh-CN" altLang="en-US"/>
          </a:p>
        </p:txBody>
      </p:sp>
      <p:sp>
        <p:nvSpPr>
          <p:cNvPr id="6" name="灯片编号占位符 5">
            <a:extLst>
              <a:ext uri="{FF2B5EF4-FFF2-40B4-BE49-F238E27FC236}">
                <a16:creationId xmlns:a16="http://schemas.microsoft.com/office/drawing/2014/main" id="{FF2BE317-D388-4A00-87A4-3FB09D2EFFD4}"/>
              </a:ext>
            </a:extLst>
          </p:cNvPr>
          <p:cNvSpPr>
            <a:spLocks noGrp="1"/>
          </p:cNvSpPr>
          <p:nvPr>
            <p:ph type="sldNum" sz="quarter" idx="12"/>
          </p:nvPr>
        </p:nvSpPr>
        <p:spPr/>
        <p:txBody>
          <a:bodyPr/>
          <a:lstStyle/>
          <a:p>
            <a:fld id="{6460AD4A-BF59-445B-97B8-10396947E00F}" type="slidenum">
              <a:rPr lang="zh-CN" altLang="en-US" smtClean="0"/>
              <a:t>2</a:t>
            </a:fld>
            <a:endParaRPr lang="zh-CN" altLang="en-US"/>
          </a:p>
        </p:txBody>
      </p:sp>
      <p:sp>
        <p:nvSpPr>
          <p:cNvPr id="7" name="页脚占位符 6">
            <a:extLst>
              <a:ext uri="{FF2B5EF4-FFF2-40B4-BE49-F238E27FC236}">
                <a16:creationId xmlns:a16="http://schemas.microsoft.com/office/drawing/2014/main" id="{1FFFE2BA-045E-46D0-96A6-9CAAA1CAD308}"/>
              </a:ext>
            </a:extLst>
          </p:cNvPr>
          <p:cNvSpPr>
            <a:spLocks noGrp="1"/>
          </p:cNvSpPr>
          <p:nvPr>
            <p:ph type="ftr" sz="quarter" idx="11"/>
          </p:nvPr>
        </p:nvSpPr>
        <p:spPr/>
        <p:txBody>
          <a:bodyPr/>
          <a:lstStyle/>
          <a:p>
            <a:r>
              <a:rPr lang="en-US" altLang="zh-CN"/>
              <a:t>HPC Research Group, Shandong University</a:t>
            </a:r>
            <a:endParaRPr lang="zh-CN" altLang="en-US" dirty="0"/>
          </a:p>
        </p:txBody>
      </p:sp>
    </p:spTree>
    <p:extLst>
      <p:ext uri="{BB962C8B-B14F-4D97-AF65-F5344CB8AC3E}">
        <p14:creationId xmlns:p14="http://schemas.microsoft.com/office/powerpoint/2010/main" val="40635860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543FF7-C77A-4373-8CFE-266828DAB5F0}"/>
              </a:ext>
            </a:extLst>
          </p:cNvPr>
          <p:cNvSpPr>
            <a:spLocks noGrp="1"/>
          </p:cNvSpPr>
          <p:nvPr>
            <p:ph type="title"/>
          </p:nvPr>
        </p:nvSpPr>
        <p:spPr/>
        <p:txBody>
          <a:bodyPr/>
          <a:lstStyle/>
          <a:p>
            <a:r>
              <a:rPr lang="en-US" altLang="zh-CN" dirty="0"/>
              <a:t>Scaling evaluation</a:t>
            </a:r>
            <a:endParaRPr lang="zh-CN" altLang="en-US" dirty="0"/>
          </a:p>
        </p:txBody>
      </p:sp>
      <p:sp>
        <p:nvSpPr>
          <p:cNvPr id="3" name="内容占位符 2">
            <a:extLst>
              <a:ext uri="{FF2B5EF4-FFF2-40B4-BE49-F238E27FC236}">
                <a16:creationId xmlns:a16="http://schemas.microsoft.com/office/drawing/2014/main" id="{79FD2209-0D29-46A4-A67A-B68972F3893E}"/>
              </a:ext>
            </a:extLst>
          </p:cNvPr>
          <p:cNvSpPr>
            <a:spLocks noGrp="1"/>
          </p:cNvSpPr>
          <p:nvPr>
            <p:ph sz="half" idx="1"/>
          </p:nvPr>
        </p:nvSpPr>
        <p:spPr/>
        <p:txBody>
          <a:bodyPr>
            <a:normAutofit fontScale="92500" lnSpcReduction="10000"/>
          </a:bodyPr>
          <a:lstStyle/>
          <a:p>
            <a:r>
              <a:rPr lang="en-US" altLang="zh-CN" dirty="0"/>
              <a:t>We run our program in different scale with same reference (including input but without output).</a:t>
            </a:r>
          </a:p>
          <a:p>
            <a:r>
              <a:rPr lang="en-US" altLang="zh-CN" dirty="0"/>
              <a:t>Performance can be abstracted to bps processed per second (</a:t>
            </a:r>
            <a:r>
              <a:rPr lang="en-US" altLang="zh-CN" dirty="0" err="1"/>
              <a:t>bpps</a:t>
            </a:r>
            <a:r>
              <a:rPr lang="en-US" altLang="zh-CN" dirty="0"/>
              <a:t>).</a:t>
            </a:r>
          </a:p>
          <a:p>
            <a:r>
              <a:rPr lang="en-US" altLang="zh-CN" dirty="0"/>
              <a:t>It gains almost linear speedup in up to 13,312 nodes with 53,248 processes.</a:t>
            </a:r>
          </a:p>
          <a:p>
            <a:r>
              <a:rPr lang="en-US" altLang="zh-CN" dirty="0"/>
              <a:t>The largest scale, 53,238 processes achieved 2.4 Giga-</a:t>
            </a:r>
            <a:r>
              <a:rPr lang="en-US" altLang="zh-CN" dirty="0" err="1"/>
              <a:t>bpps</a:t>
            </a:r>
            <a:r>
              <a:rPr lang="en-US" altLang="zh-CN" dirty="0"/>
              <a:t>.</a:t>
            </a:r>
            <a:endParaRPr lang="zh-CN" altLang="en-US" dirty="0"/>
          </a:p>
        </p:txBody>
      </p:sp>
      <p:graphicFrame>
        <p:nvGraphicFramePr>
          <p:cNvPr id="5" name="内容占位符 4">
            <a:extLst>
              <a:ext uri="{FF2B5EF4-FFF2-40B4-BE49-F238E27FC236}">
                <a16:creationId xmlns:a16="http://schemas.microsoft.com/office/drawing/2014/main" id="{33B736C3-4390-4254-90D3-BBD20CDE9E6E}"/>
              </a:ext>
            </a:extLst>
          </p:cNvPr>
          <p:cNvGraphicFramePr>
            <a:graphicFrameLocks noGrp="1"/>
          </p:cNvGraphicFramePr>
          <p:nvPr>
            <p:ph sz="half" idx="2"/>
            <p:extLst>
              <p:ext uri="{D42A27DB-BD31-4B8C-83A1-F6EECF244321}">
                <p14:modId xmlns:p14="http://schemas.microsoft.com/office/powerpoint/2010/main" val="118867763"/>
              </p:ext>
            </p:extLst>
          </p:nvPr>
        </p:nvGraphicFramePr>
        <p:xfrm>
          <a:off x="4696287" y="3755253"/>
          <a:ext cx="4232800" cy="2655071"/>
        </p:xfrm>
        <a:graphic>
          <a:graphicData uri="http://schemas.openxmlformats.org/drawingml/2006/chart">
            <c:chart xmlns:c="http://schemas.openxmlformats.org/drawingml/2006/chart" xmlns:r="http://schemas.openxmlformats.org/officeDocument/2006/relationships" r:id="rId2"/>
          </a:graphicData>
        </a:graphic>
      </p:graphicFrame>
      <p:sp>
        <p:nvSpPr>
          <p:cNvPr id="7" name="日期占位符 6">
            <a:extLst>
              <a:ext uri="{FF2B5EF4-FFF2-40B4-BE49-F238E27FC236}">
                <a16:creationId xmlns:a16="http://schemas.microsoft.com/office/drawing/2014/main" id="{6ABB4DEE-4DF5-4EB3-B963-4A2951A51372}"/>
              </a:ext>
            </a:extLst>
          </p:cNvPr>
          <p:cNvSpPr>
            <a:spLocks noGrp="1"/>
          </p:cNvSpPr>
          <p:nvPr>
            <p:ph type="dt" sz="half" idx="10"/>
          </p:nvPr>
        </p:nvSpPr>
        <p:spPr>
          <a:xfrm>
            <a:off x="0" y="6517128"/>
            <a:ext cx="2057400" cy="365125"/>
          </a:xfrm>
        </p:spPr>
        <p:txBody>
          <a:bodyPr/>
          <a:lstStyle/>
          <a:p>
            <a:fld id="{6DCFB1E4-E3E2-41A7-923C-A1088D1DDEB2}" type="datetime1">
              <a:rPr lang="zh-CN" altLang="en-US" smtClean="0"/>
              <a:t>2017/9/5</a:t>
            </a:fld>
            <a:endParaRPr lang="zh-CN" altLang="en-US"/>
          </a:p>
        </p:txBody>
      </p:sp>
      <p:sp>
        <p:nvSpPr>
          <p:cNvPr id="9" name="灯片编号占位符 8">
            <a:extLst>
              <a:ext uri="{FF2B5EF4-FFF2-40B4-BE49-F238E27FC236}">
                <a16:creationId xmlns:a16="http://schemas.microsoft.com/office/drawing/2014/main" id="{AFDEE3D4-CF32-4577-8070-972D821DC24A}"/>
              </a:ext>
            </a:extLst>
          </p:cNvPr>
          <p:cNvSpPr>
            <a:spLocks noGrp="1"/>
          </p:cNvSpPr>
          <p:nvPr>
            <p:ph type="sldNum" sz="quarter" idx="12"/>
          </p:nvPr>
        </p:nvSpPr>
        <p:spPr>
          <a:xfrm>
            <a:off x="7084785" y="6517126"/>
            <a:ext cx="2057400" cy="365125"/>
          </a:xfrm>
        </p:spPr>
        <p:txBody>
          <a:bodyPr/>
          <a:lstStyle/>
          <a:p>
            <a:fld id="{6460AD4A-BF59-445B-97B8-10396947E00F}" type="slidenum">
              <a:rPr lang="zh-CN" altLang="en-US" smtClean="0"/>
              <a:t>20</a:t>
            </a:fld>
            <a:endParaRPr lang="zh-CN" altLang="en-US"/>
          </a:p>
        </p:txBody>
      </p:sp>
      <p:sp>
        <p:nvSpPr>
          <p:cNvPr id="10" name="页脚占位符 9">
            <a:extLst>
              <a:ext uri="{FF2B5EF4-FFF2-40B4-BE49-F238E27FC236}">
                <a16:creationId xmlns:a16="http://schemas.microsoft.com/office/drawing/2014/main" id="{AFAAEA34-F727-4AF9-87D3-CD552DE3227E}"/>
              </a:ext>
            </a:extLst>
          </p:cNvPr>
          <p:cNvSpPr>
            <a:spLocks noGrp="1"/>
          </p:cNvSpPr>
          <p:nvPr>
            <p:ph type="ftr" sz="quarter" idx="11"/>
          </p:nvPr>
        </p:nvSpPr>
        <p:spPr/>
        <p:txBody>
          <a:bodyPr/>
          <a:lstStyle/>
          <a:p>
            <a:r>
              <a:rPr lang="en-US" altLang="zh-CN"/>
              <a:t>HPC Research Group, Shandong University</a:t>
            </a:r>
            <a:endParaRPr lang="zh-CN" altLang="en-US" dirty="0"/>
          </a:p>
        </p:txBody>
      </p:sp>
      <p:graphicFrame>
        <p:nvGraphicFramePr>
          <p:cNvPr id="8" name="表格 7">
            <a:extLst>
              <a:ext uri="{FF2B5EF4-FFF2-40B4-BE49-F238E27FC236}">
                <a16:creationId xmlns:a16="http://schemas.microsoft.com/office/drawing/2014/main" id="{870A73D2-BB6F-4869-B15A-DF4F28195E2A}"/>
              </a:ext>
            </a:extLst>
          </p:cNvPr>
          <p:cNvGraphicFramePr>
            <a:graphicFrameLocks noGrp="1"/>
          </p:cNvGraphicFramePr>
          <p:nvPr>
            <p:extLst>
              <p:ext uri="{D42A27DB-BD31-4B8C-83A1-F6EECF244321}">
                <p14:modId xmlns:p14="http://schemas.microsoft.com/office/powerpoint/2010/main" val="3245841503"/>
              </p:ext>
            </p:extLst>
          </p:nvPr>
        </p:nvGraphicFramePr>
        <p:xfrm>
          <a:off x="4696287" y="832776"/>
          <a:ext cx="4232800" cy="2758440"/>
        </p:xfrm>
        <a:graphic>
          <a:graphicData uri="http://schemas.openxmlformats.org/drawingml/2006/table">
            <a:tbl>
              <a:tblPr firstRow="1" bandRow="1">
                <a:tableStyleId>{5C22544A-7EE6-4342-B048-85BDC9FD1C3A}</a:tableStyleId>
              </a:tblPr>
              <a:tblGrid>
                <a:gridCol w="846560">
                  <a:extLst>
                    <a:ext uri="{9D8B030D-6E8A-4147-A177-3AD203B41FA5}">
                      <a16:colId xmlns:a16="http://schemas.microsoft.com/office/drawing/2014/main" val="698821433"/>
                    </a:ext>
                  </a:extLst>
                </a:gridCol>
                <a:gridCol w="846560">
                  <a:extLst>
                    <a:ext uri="{9D8B030D-6E8A-4147-A177-3AD203B41FA5}">
                      <a16:colId xmlns:a16="http://schemas.microsoft.com/office/drawing/2014/main" val="4190449104"/>
                    </a:ext>
                  </a:extLst>
                </a:gridCol>
                <a:gridCol w="846560">
                  <a:extLst>
                    <a:ext uri="{9D8B030D-6E8A-4147-A177-3AD203B41FA5}">
                      <a16:colId xmlns:a16="http://schemas.microsoft.com/office/drawing/2014/main" val="4249308127"/>
                    </a:ext>
                  </a:extLst>
                </a:gridCol>
                <a:gridCol w="846560">
                  <a:extLst>
                    <a:ext uri="{9D8B030D-6E8A-4147-A177-3AD203B41FA5}">
                      <a16:colId xmlns:a16="http://schemas.microsoft.com/office/drawing/2014/main" val="3270961300"/>
                    </a:ext>
                  </a:extLst>
                </a:gridCol>
                <a:gridCol w="846560">
                  <a:extLst>
                    <a:ext uri="{9D8B030D-6E8A-4147-A177-3AD203B41FA5}">
                      <a16:colId xmlns:a16="http://schemas.microsoft.com/office/drawing/2014/main" val="149535209"/>
                    </a:ext>
                  </a:extLst>
                </a:gridCol>
              </a:tblGrid>
              <a:tr h="370840">
                <a:tc>
                  <a:txBody>
                    <a:bodyPr/>
                    <a:lstStyle/>
                    <a:p>
                      <a:r>
                        <a:rPr lang="en-US" altLang="zh-CN" sz="1400" dirty="0"/>
                        <a:t>#nodes</a:t>
                      </a:r>
                      <a:endParaRPr lang="zh-CN" altLang="en-US" sz="1400" dirty="0"/>
                    </a:p>
                  </a:txBody>
                  <a:tcPr/>
                </a:tc>
                <a:tc>
                  <a:txBody>
                    <a:bodyPr/>
                    <a:lstStyle/>
                    <a:p>
                      <a:r>
                        <a:rPr lang="en-US" altLang="zh-CN" sz="1400" dirty="0"/>
                        <a:t>#reads</a:t>
                      </a:r>
                      <a:endParaRPr lang="zh-CN" altLang="en-US" sz="1400" dirty="0"/>
                    </a:p>
                  </a:txBody>
                  <a:tcPr/>
                </a:tc>
                <a:tc>
                  <a:txBody>
                    <a:bodyPr/>
                    <a:lstStyle/>
                    <a:p>
                      <a:r>
                        <a:rPr lang="en-US" altLang="zh-CN" sz="1400" dirty="0"/>
                        <a:t>Time</a:t>
                      </a:r>
                      <a:endParaRPr lang="zh-CN" altLang="en-US" sz="1400" dirty="0"/>
                    </a:p>
                  </a:txBody>
                  <a:tcPr/>
                </a:tc>
                <a:tc>
                  <a:txBody>
                    <a:bodyPr/>
                    <a:lstStyle/>
                    <a:p>
                      <a:r>
                        <a:rPr lang="en-US" altLang="zh-CN" sz="1400" dirty="0" err="1"/>
                        <a:t>Mbpps</a:t>
                      </a:r>
                      <a:endParaRPr lang="zh-CN" altLang="en-US" sz="1400" dirty="0"/>
                    </a:p>
                  </a:txBody>
                  <a:tcPr/>
                </a:tc>
                <a:tc>
                  <a:txBody>
                    <a:bodyPr/>
                    <a:lstStyle/>
                    <a:p>
                      <a:r>
                        <a:rPr lang="en-US" altLang="zh-CN" sz="1400" dirty="0" err="1"/>
                        <a:t>Para.Eff</a:t>
                      </a:r>
                      <a:endParaRPr lang="zh-CN" altLang="en-US" sz="1400" dirty="0"/>
                    </a:p>
                  </a:txBody>
                  <a:tcPr/>
                </a:tc>
                <a:extLst>
                  <a:ext uri="{0D108BD9-81ED-4DB2-BD59-A6C34878D82A}">
                    <a16:rowId xmlns:a16="http://schemas.microsoft.com/office/drawing/2014/main" val="3762739609"/>
                  </a:ext>
                </a:extLst>
              </a:tr>
              <a:tr h="370840">
                <a:tc>
                  <a:txBody>
                    <a:bodyPr/>
                    <a:lstStyle/>
                    <a:p>
                      <a:r>
                        <a:rPr lang="en-US" altLang="zh-CN" sz="1400" dirty="0"/>
                        <a:t>13</a:t>
                      </a:r>
                      <a:endParaRPr lang="zh-CN" altLang="en-US" sz="1400" dirty="0"/>
                    </a:p>
                  </a:txBody>
                  <a:tcPr/>
                </a:tc>
                <a:tc>
                  <a:txBody>
                    <a:bodyPr/>
                    <a:lstStyle/>
                    <a:p>
                      <a:r>
                        <a:rPr lang="en-US" altLang="zh-CN" sz="1400" dirty="0"/>
                        <a:t>16M</a:t>
                      </a:r>
                      <a:endParaRPr lang="zh-CN" altLang="en-US" sz="1400" dirty="0"/>
                    </a:p>
                  </a:txBody>
                  <a:tcPr/>
                </a:tc>
                <a:tc>
                  <a:txBody>
                    <a:bodyPr/>
                    <a:lstStyle/>
                    <a:p>
                      <a:r>
                        <a:rPr lang="en-US" altLang="zh-CN" sz="1400" dirty="0"/>
                        <a:t>1,315</a:t>
                      </a:r>
                      <a:endParaRPr lang="zh-CN" altLang="en-US" sz="1400" dirty="0"/>
                    </a:p>
                  </a:txBody>
                  <a:tcPr/>
                </a:tc>
                <a:tc>
                  <a:txBody>
                    <a:bodyPr/>
                    <a:lstStyle/>
                    <a:p>
                      <a:r>
                        <a:rPr lang="en-US" altLang="zh-CN" sz="1400" dirty="0"/>
                        <a:t>2.43</a:t>
                      </a:r>
                      <a:endParaRPr lang="zh-CN" altLang="en-US" sz="1400" dirty="0"/>
                    </a:p>
                  </a:txBody>
                  <a:tcPr/>
                </a:tc>
                <a:tc>
                  <a:txBody>
                    <a:bodyPr/>
                    <a:lstStyle/>
                    <a:p>
                      <a:r>
                        <a:rPr lang="en-US" altLang="zh-CN" sz="1400" dirty="0"/>
                        <a:t>1.000</a:t>
                      </a:r>
                    </a:p>
                  </a:txBody>
                  <a:tcPr/>
                </a:tc>
                <a:extLst>
                  <a:ext uri="{0D108BD9-81ED-4DB2-BD59-A6C34878D82A}">
                    <a16:rowId xmlns:a16="http://schemas.microsoft.com/office/drawing/2014/main" val="4157525199"/>
                  </a:ext>
                </a:extLst>
              </a:tr>
              <a:tr h="370840">
                <a:tc>
                  <a:txBody>
                    <a:bodyPr/>
                    <a:lstStyle/>
                    <a:p>
                      <a:r>
                        <a:rPr lang="en-US" altLang="zh-CN" sz="1400" dirty="0"/>
                        <a:t>52</a:t>
                      </a:r>
                    </a:p>
                  </a:txBody>
                  <a:tcPr/>
                </a:tc>
                <a:tc>
                  <a:txBody>
                    <a:bodyPr/>
                    <a:lstStyle/>
                    <a:p>
                      <a:r>
                        <a:rPr lang="en-US" altLang="zh-CN" sz="1400" dirty="0"/>
                        <a:t>64M</a:t>
                      </a:r>
                      <a:endParaRPr lang="zh-CN" altLang="en-US" sz="1400" dirty="0"/>
                    </a:p>
                  </a:txBody>
                  <a:tcPr/>
                </a:tc>
                <a:tc>
                  <a:txBody>
                    <a:bodyPr/>
                    <a:lstStyle/>
                    <a:p>
                      <a:r>
                        <a:rPr lang="en-US" altLang="zh-CN" sz="1400" dirty="0"/>
                        <a:t>1,321</a:t>
                      </a:r>
                      <a:endParaRPr lang="zh-CN" altLang="en-US" sz="1400" dirty="0"/>
                    </a:p>
                  </a:txBody>
                  <a:tcPr/>
                </a:tc>
                <a:tc>
                  <a:txBody>
                    <a:bodyPr/>
                    <a:lstStyle/>
                    <a:p>
                      <a:r>
                        <a:rPr lang="en-US" altLang="zh-CN" sz="1400" dirty="0"/>
                        <a:t>9.69</a:t>
                      </a:r>
                      <a:endParaRPr lang="zh-CN" altLang="en-US" sz="1400" dirty="0"/>
                    </a:p>
                  </a:txBody>
                  <a:tcPr/>
                </a:tc>
                <a:tc>
                  <a:txBody>
                    <a:bodyPr/>
                    <a:lstStyle/>
                    <a:p>
                      <a:r>
                        <a:rPr lang="en-US" altLang="zh-CN" sz="1400" dirty="0"/>
                        <a:t>0.996</a:t>
                      </a:r>
                      <a:endParaRPr lang="zh-CN" altLang="en-US" sz="1400" dirty="0"/>
                    </a:p>
                  </a:txBody>
                  <a:tcPr/>
                </a:tc>
                <a:extLst>
                  <a:ext uri="{0D108BD9-81ED-4DB2-BD59-A6C34878D82A}">
                    <a16:rowId xmlns:a16="http://schemas.microsoft.com/office/drawing/2014/main" val="3120010715"/>
                  </a:ext>
                </a:extLst>
              </a:tr>
              <a:tr h="0">
                <a:tc>
                  <a:txBody>
                    <a:bodyPr/>
                    <a:lstStyle/>
                    <a:p>
                      <a:r>
                        <a:rPr lang="en-US" altLang="zh-CN" sz="1400" dirty="0"/>
                        <a:t>208</a:t>
                      </a:r>
                      <a:endParaRPr lang="zh-CN" altLang="en-US" sz="1400" dirty="0"/>
                    </a:p>
                  </a:txBody>
                  <a:tcPr/>
                </a:tc>
                <a:tc>
                  <a:txBody>
                    <a:bodyPr/>
                    <a:lstStyle/>
                    <a:p>
                      <a:r>
                        <a:rPr lang="en-US" altLang="zh-CN" sz="1400" dirty="0"/>
                        <a:t>256M</a:t>
                      </a:r>
                      <a:endParaRPr lang="zh-CN" altLang="en-US" sz="1400" dirty="0"/>
                    </a:p>
                  </a:txBody>
                  <a:tcPr/>
                </a:tc>
                <a:tc>
                  <a:txBody>
                    <a:bodyPr/>
                    <a:lstStyle/>
                    <a:p>
                      <a:r>
                        <a:rPr lang="en-US" altLang="zh-CN" sz="1400" dirty="0"/>
                        <a:t>1,321</a:t>
                      </a:r>
                      <a:endParaRPr lang="zh-CN" altLang="en-US" sz="1400" dirty="0"/>
                    </a:p>
                  </a:txBody>
                  <a:tcPr/>
                </a:tc>
                <a:tc>
                  <a:txBody>
                    <a:bodyPr/>
                    <a:lstStyle/>
                    <a:p>
                      <a:r>
                        <a:rPr lang="en-US" altLang="zh-CN" sz="1400" dirty="0"/>
                        <a:t>38.76</a:t>
                      </a:r>
                      <a:endParaRPr lang="zh-CN" altLang="en-US" sz="1400" dirty="0"/>
                    </a:p>
                  </a:txBody>
                  <a:tcPr/>
                </a:tc>
                <a:tc>
                  <a:txBody>
                    <a:bodyPr/>
                    <a:lstStyle/>
                    <a:p>
                      <a:r>
                        <a:rPr lang="en-US" altLang="zh-CN" sz="1400" dirty="0"/>
                        <a:t>0.995</a:t>
                      </a:r>
                      <a:endParaRPr lang="zh-CN" altLang="en-US" sz="1400" dirty="0"/>
                    </a:p>
                  </a:txBody>
                  <a:tcPr/>
                </a:tc>
                <a:extLst>
                  <a:ext uri="{0D108BD9-81ED-4DB2-BD59-A6C34878D82A}">
                    <a16:rowId xmlns:a16="http://schemas.microsoft.com/office/drawing/2014/main" val="3529013435"/>
                  </a:ext>
                </a:extLst>
              </a:tr>
              <a:tr h="274320">
                <a:tc>
                  <a:txBody>
                    <a:bodyPr/>
                    <a:lstStyle/>
                    <a:p>
                      <a:r>
                        <a:rPr lang="en-US" altLang="zh-CN" sz="1400" dirty="0"/>
                        <a:t>832</a:t>
                      </a:r>
                      <a:endParaRPr lang="zh-CN" altLang="en-US" sz="1400" dirty="0"/>
                    </a:p>
                  </a:txBody>
                  <a:tcPr/>
                </a:tc>
                <a:tc>
                  <a:txBody>
                    <a:bodyPr/>
                    <a:lstStyle/>
                    <a:p>
                      <a:r>
                        <a:rPr lang="en-US" altLang="zh-CN" sz="1400" dirty="0"/>
                        <a:t>1,024M</a:t>
                      </a:r>
                      <a:endParaRPr lang="zh-CN" altLang="en-US" sz="1400" dirty="0"/>
                    </a:p>
                  </a:txBody>
                  <a:tcPr/>
                </a:tc>
                <a:tc>
                  <a:txBody>
                    <a:bodyPr/>
                    <a:lstStyle/>
                    <a:p>
                      <a:r>
                        <a:rPr lang="en-US" altLang="zh-CN" sz="1400" dirty="0"/>
                        <a:t>1,327</a:t>
                      </a:r>
                      <a:endParaRPr lang="zh-CN" altLang="en-US" sz="1400" dirty="0"/>
                    </a:p>
                  </a:txBody>
                  <a:tcPr/>
                </a:tc>
                <a:tc>
                  <a:txBody>
                    <a:bodyPr/>
                    <a:lstStyle/>
                    <a:p>
                      <a:r>
                        <a:rPr lang="en-US" altLang="zh-CN" sz="1400" dirty="0"/>
                        <a:t>154.33</a:t>
                      </a:r>
                      <a:endParaRPr lang="zh-CN" altLang="en-US" sz="1400" dirty="0"/>
                    </a:p>
                  </a:txBody>
                  <a:tcPr/>
                </a:tc>
                <a:tc>
                  <a:txBody>
                    <a:bodyPr/>
                    <a:lstStyle/>
                    <a:p>
                      <a:r>
                        <a:rPr lang="en-US" altLang="zh-CN" sz="1400" dirty="0"/>
                        <a:t>0.995</a:t>
                      </a:r>
                      <a:endParaRPr lang="zh-CN" altLang="en-US" sz="1400" dirty="0"/>
                    </a:p>
                  </a:txBody>
                  <a:tcPr/>
                </a:tc>
                <a:extLst>
                  <a:ext uri="{0D108BD9-81ED-4DB2-BD59-A6C34878D82A}">
                    <a16:rowId xmlns:a16="http://schemas.microsoft.com/office/drawing/2014/main" val="1744892170"/>
                  </a:ext>
                </a:extLst>
              </a:tr>
              <a:tr h="182880">
                <a:tc>
                  <a:txBody>
                    <a:bodyPr/>
                    <a:lstStyle/>
                    <a:p>
                      <a:r>
                        <a:rPr lang="en-US" altLang="zh-CN" sz="1400" dirty="0"/>
                        <a:t>3,328</a:t>
                      </a:r>
                      <a:endParaRPr lang="zh-CN" altLang="en-US" sz="1400" dirty="0"/>
                    </a:p>
                  </a:txBody>
                  <a:tcPr/>
                </a:tc>
                <a:tc>
                  <a:txBody>
                    <a:bodyPr/>
                    <a:lstStyle/>
                    <a:p>
                      <a:r>
                        <a:rPr lang="en-US" altLang="zh-CN" sz="1400" dirty="0"/>
                        <a:t>4,096M</a:t>
                      </a:r>
                      <a:endParaRPr lang="zh-CN" altLang="en-US" sz="1400" dirty="0"/>
                    </a:p>
                  </a:txBody>
                  <a:tcPr/>
                </a:tc>
                <a:tc>
                  <a:txBody>
                    <a:bodyPr/>
                    <a:lstStyle/>
                    <a:p>
                      <a:r>
                        <a:rPr lang="en-US" altLang="zh-CN" sz="1400" dirty="0"/>
                        <a:t>1,349</a:t>
                      </a:r>
                      <a:endParaRPr lang="zh-CN" altLang="en-US" sz="1400" dirty="0"/>
                    </a:p>
                  </a:txBody>
                  <a:tcPr/>
                </a:tc>
                <a:tc>
                  <a:txBody>
                    <a:bodyPr/>
                    <a:lstStyle/>
                    <a:p>
                      <a:r>
                        <a:rPr lang="en-US" altLang="zh-CN" sz="1400" dirty="0"/>
                        <a:t>607.26</a:t>
                      </a:r>
                      <a:endParaRPr lang="zh-CN" altLang="en-US" sz="1400" dirty="0"/>
                    </a:p>
                  </a:txBody>
                  <a:tcPr/>
                </a:tc>
                <a:tc>
                  <a:txBody>
                    <a:bodyPr/>
                    <a:lstStyle/>
                    <a:p>
                      <a:r>
                        <a:rPr lang="en-US" altLang="zh-CN" sz="1400" dirty="0"/>
                        <a:t>0.969</a:t>
                      </a:r>
                      <a:endParaRPr lang="zh-CN" altLang="en-US" sz="1400" dirty="0"/>
                    </a:p>
                  </a:txBody>
                  <a:tcPr/>
                </a:tc>
                <a:extLst>
                  <a:ext uri="{0D108BD9-81ED-4DB2-BD59-A6C34878D82A}">
                    <a16:rowId xmlns:a16="http://schemas.microsoft.com/office/drawing/2014/main" val="1022992458"/>
                  </a:ext>
                </a:extLst>
              </a:tr>
              <a:tr h="0">
                <a:tc>
                  <a:txBody>
                    <a:bodyPr/>
                    <a:lstStyle/>
                    <a:p>
                      <a:r>
                        <a:rPr lang="en-US" altLang="zh-CN" sz="1400" dirty="0"/>
                        <a:t>13,312</a:t>
                      </a:r>
                      <a:endParaRPr lang="zh-CN" altLang="en-US" sz="1400" dirty="0"/>
                    </a:p>
                  </a:txBody>
                  <a:tcPr/>
                </a:tc>
                <a:tc>
                  <a:txBody>
                    <a:bodyPr/>
                    <a:lstStyle/>
                    <a:p>
                      <a:r>
                        <a:rPr lang="en-US" altLang="zh-CN" sz="1400" dirty="0"/>
                        <a:t>4,096M</a:t>
                      </a:r>
                      <a:endParaRPr lang="zh-CN" altLang="en-US" sz="1400" dirty="0"/>
                    </a:p>
                  </a:txBody>
                  <a:tcPr/>
                </a:tc>
                <a:tc>
                  <a:txBody>
                    <a:bodyPr/>
                    <a:lstStyle/>
                    <a:p>
                      <a:r>
                        <a:rPr lang="en-US" altLang="zh-CN" sz="1400" dirty="0"/>
                        <a:t>344</a:t>
                      </a:r>
                      <a:endParaRPr lang="zh-CN" altLang="en-US" sz="1400" dirty="0"/>
                    </a:p>
                  </a:txBody>
                  <a:tcPr/>
                </a:tc>
                <a:tc>
                  <a:txBody>
                    <a:bodyPr/>
                    <a:lstStyle/>
                    <a:p>
                      <a:r>
                        <a:rPr lang="en-US" altLang="zh-CN" sz="1400" dirty="0"/>
                        <a:t>2,381.40</a:t>
                      </a:r>
                      <a:endParaRPr lang="zh-CN" altLang="en-US" sz="1400" dirty="0"/>
                    </a:p>
                  </a:txBody>
                  <a:tcPr/>
                </a:tc>
                <a:tc>
                  <a:txBody>
                    <a:bodyPr/>
                    <a:lstStyle/>
                    <a:p>
                      <a:r>
                        <a:rPr lang="en-US" altLang="zh-CN" sz="1400" dirty="0"/>
                        <a:t>0.964</a:t>
                      </a:r>
                      <a:endParaRPr lang="zh-CN" altLang="en-US" sz="1400" dirty="0"/>
                    </a:p>
                  </a:txBody>
                  <a:tcPr/>
                </a:tc>
                <a:extLst>
                  <a:ext uri="{0D108BD9-81ED-4DB2-BD59-A6C34878D82A}">
                    <a16:rowId xmlns:a16="http://schemas.microsoft.com/office/drawing/2014/main" val="2684429105"/>
                  </a:ext>
                </a:extLst>
              </a:tr>
              <a:tr h="185420">
                <a:tc gridSpan="5">
                  <a:txBody>
                    <a:bodyPr/>
                    <a:lstStyle/>
                    <a:p>
                      <a:r>
                        <a:rPr lang="en-US" altLang="zh-CN" sz="1100" dirty="0"/>
                        <a:t>Reference is Full Human genome, read is 200bp simulated data.</a:t>
                      </a:r>
                    </a:p>
                    <a:p>
                      <a:r>
                        <a:rPr lang="en-US" altLang="zh-CN" sz="1100" dirty="0" err="1"/>
                        <a:t>Bpps</a:t>
                      </a:r>
                      <a:r>
                        <a:rPr lang="en-US" altLang="zh-CN" sz="1100" dirty="0"/>
                        <a:t> won’t change a lot if #nodes/read length/reference don’t change.</a:t>
                      </a:r>
                      <a:endParaRPr lang="zh-CN" altLang="en-US" sz="1100"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sz="1100" dirty="0"/>
                    </a:p>
                  </a:txBody>
                  <a:tcPr/>
                </a:tc>
                <a:extLst>
                  <a:ext uri="{0D108BD9-81ED-4DB2-BD59-A6C34878D82A}">
                    <a16:rowId xmlns:a16="http://schemas.microsoft.com/office/drawing/2014/main" val="2002370988"/>
                  </a:ext>
                </a:extLst>
              </a:tr>
            </a:tbl>
          </a:graphicData>
        </a:graphic>
      </p:graphicFrame>
    </p:spTree>
    <p:extLst>
      <p:ext uri="{BB962C8B-B14F-4D97-AF65-F5344CB8AC3E}">
        <p14:creationId xmlns:p14="http://schemas.microsoft.com/office/powerpoint/2010/main" val="5580052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8">
            <a:extLst>
              <a:ext uri="{FF2B5EF4-FFF2-40B4-BE49-F238E27FC236}">
                <a16:creationId xmlns:a16="http://schemas.microsoft.com/office/drawing/2014/main" id="{B635FE1D-B291-47AB-BE4C-76CCDCCAC8F9}"/>
              </a:ext>
            </a:extLst>
          </p:cNvPr>
          <p:cNvSpPr>
            <a:spLocks noGrp="1"/>
          </p:cNvSpPr>
          <p:nvPr>
            <p:ph idx="1"/>
          </p:nvPr>
        </p:nvSpPr>
        <p:spPr>
          <a:xfrm>
            <a:off x="628650" y="2485748"/>
            <a:ext cx="7886700" cy="1802167"/>
          </a:xfrm>
        </p:spPr>
        <p:txBody>
          <a:bodyPr/>
          <a:lstStyle/>
          <a:p>
            <a:r>
              <a:rPr lang="en-US" altLang="zh-CN" dirty="0"/>
              <a:t>For more information about our work, contact us at:</a:t>
            </a:r>
          </a:p>
          <a:p>
            <a:pPr lvl="1"/>
            <a:r>
              <a:rPr lang="en-US" altLang="zh-CN" dirty="0">
                <a:hlinkClick r:id="rId2"/>
              </a:rPr>
              <a:t>sunrise.duan@mail.sdu.edu.cn</a:t>
            </a:r>
            <a:endParaRPr lang="en-US" altLang="zh-CN" dirty="0"/>
          </a:p>
          <a:p>
            <a:pPr lvl="1"/>
            <a:endParaRPr lang="zh-CN" altLang="en-US" dirty="0"/>
          </a:p>
        </p:txBody>
      </p:sp>
      <p:sp>
        <p:nvSpPr>
          <p:cNvPr id="8" name="标题 7">
            <a:extLst>
              <a:ext uri="{FF2B5EF4-FFF2-40B4-BE49-F238E27FC236}">
                <a16:creationId xmlns:a16="http://schemas.microsoft.com/office/drawing/2014/main" id="{EAE920C0-436B-4FFF-928E-02297B697E27}"/>
              </a:ext>
            </a:extLst>
          </p:cNvPr>
          <p:cNvSpPr>
            <a:spLocks noGrp="1"/>
          </p:cNvSpPr>
          <p:nvPr>
            <p:ph type="title"/>
          </p:nvPr>
        </p:nvSpPr>
        <p:spPr/>
        <p:txBody>
          <a:bodyPr/>
          <a:lstStyle/>
          <a:p>
            <a:r>
              <a:rPr lang="en-US" altLang="zh-CN" dirty="0"/>
              <a:t>Thanks</a:t>
            </a:r>
            <a:endParaRPr lang="zh-CN" altLang="en-US" dirty="0"/>
          </a:p>
        </p:txBody>
      </p:sp>
      <p:sp>
        <p:nvSpPr>
          <p:cNvPr id="5" name="日期占位符 4">
            <a:extLst>
              <a:ext uri="{FF2B5EF4-FFF2-40B4-BE49-F238E27FC236}">
                <a16:creationId xmlns:a16="http://schemas.microsoft.com/office/drawing/2014/main" id="{0A6DB430-D33A-4FAD-AA3B-A356D55DA444}"/>
              </a:ext>
            </a:extLst>
          </p:cNvPr>
          <p:cNvSpPr>
            <a:spLocks noGrp="1"/>
          </p:cNvSpPr>
          <p:nvPr>
            <p:ph type="dt" sz="half" idx="10"/>
          </p:nvPr>
        </p:nvSpPr>
        <p:spPr/>
        <p:txBody>
          <a:bodyPr/>
          <a:lstStyle/>
          <a:p>
            <a:fld id="{16753BF7-3530-47D0-B136-74B5D9ED8976}" type="datetime1">
              <a:rPr lang="zh-CN" altLang="en-US" smtClean="0"/>
              <a:pPr/>
              <a:t>2017/9/5</a:t>
            </a:fld>
            <a:endParaRPr lang="zh-CN" altLang="en-US"/>
          </a:p>
        </p:txBody>
      </p:sp>
      <p:sp>
        <p:nvSpPr>
          <p:cNvPr id="6" name="页脚占位符 5">
            <a:extLst>
              <a:ext uri="{FF2B5EF4-FFF2-40B4-BE49-F238E27FC236}">
                <a16:creationId xmlns:a16="http://schemas.microsoft.com/office/drawing/2014/main" id="{DC3ACC97-8E3F-4989-AFC0-404C8ADCEF43}"/>
              </a:ext>
            </a:extLst>
          </p:cNvPr>
          <p:cNvSpPr>
            <a:spLocks noGrp="1"/>
          </p:cNvSpPr>
          <p:nvPr>
            <p:ph type="ftr" sz="quarter" idx="11"/>
          </p:nvPr>
        </p:nvSpPr>
        <p:spPr/>
        <p:txBody>
          <a:bodyPr/>
          <a:lstStyle/>
          <a:p>
            <a:r>
              <a:rPr lang="en-US" altLang="zh-CN"/>
              <a:t>HPC Research Group, Shandong University</a:t>
            </a:r>
            <a:endParaRPr lang="zh-CN" altLang="en-US" dirty="0"/>
          </a:p>
        </p:txBody>
      </p:sp>
      <p:sp>
        <p:nvSpPr>
          <p:cNvPr id="7" name="灯片编号占位符 6">
            <a:extLst>
              <a:ext uri="{FF2B5EF4-FFF2-40B4-BE49-F238E27FC236}">
                <a16:creationId xmlns:a16="http://schemas.microsoft.com/office/drawing/2014/main" id="{DD6D931A-B92C-41D3-9972-C80857467B35}"/>
              </a:ext>
            </a:extLst>
          </p:cNvPr>
          <p:cNvSpPr>
            <a:spLocks noGrp="1"/>
          </p:cNvSpPr>
          <p:nvPr>
            <p:ph type="sldNum" sz="quarter" idx="12"/>
          </p:nvPr>
        </p:nvSpPr>
        <p:spPr/>
        <p:txBody>
          <a:bodyPr/>
          <a:lstStyle/>
          <a:p>
            <a:fld id="{6460AD4A-BF59-445B-97B8-10396947E00F}" type="slidenum">
              <a:rPr lang="zh-CN" altLang="en-US" smtClean="0"/>
              <a:pPr/>
              <a:t>21</a:t>
            </a:fld>
            <a:endParaRPr lang="zh-CN" altLang="en-US"/>
          </a:p>
        </p:txBody>
      </p:sp>
    </p:spTree>
    <p:extLst>
      <p:ext uri="{BB962C8B-B14F-4D97-AF65-F5344CB8AC3E}">
        <p14:creationId xmlns:p14="http://schemas.microsoft.com/office/powerpoint/2010/main" val="3601876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FC6BFE9D-4EF7-4338-AF4C-DDF3088ACE60}"/>
              </a:ext>
            </a:extLst>
          </p:cNvPr>
          <p:cNvSpPr>
            <a:spLocks noGrp="1"/>
          </p:cNvSpPr>
          <p:nvPr>
            <p:ph type="title"/>
          </p:nvPr>
        </p:nvSpPr>
        <p:spPr/>
        <p:txBody>
          <a:bodyPr/>
          <a:lstStyle/>
          <a:p>
            <a:r>
              <a:rPr lang="en-US" altLang="zh-CN" dirty="0"/>
              <a:t>Short Read Mapping Problem</a:t>
            </a:r>
            <a:endParaRPr lang="zh-CN" altLang="en-US" dirty="0"/>
          </a:p>
        </p:txBody>
      </p:sp>
      <p:sp>
        <p:nvSpPr>
          <p:cNvPr id="6" name="文本占位符 5">
            <a:extLst>
              <a:ext uri="{FF2B5EF4-FFF2-40B4-BE49-F238E27FC236}">
                <a16:creationId xmlns:a16="http://schemas.microsoft.com/office/drawing/2014/main" id="{DF365663-E6BC-4686-AA6E-C55008FCA333}"/>
              </a:ext>
            </a:extLst>
          </p:cNvPr>
          <p:cNvSpPr>
            <a:spLocks noGrp="1"/>
          </p:cNvSpPr>
          <p:nvPr>
            <p:ph sz="half" idx="1"/>
          </p:nvPr>
        </p:nvSpPr>
        <p:spPr>
          <a:xfrm>
            <a:off x="628649" y="1120176"/>
            <a:ext cx="8010525" cy="2813649"/>
          </a:xfrm>
        </p:spPr>
        <p:txBody>
          <a:bodyPr>
            <a:normAutofit fontScale="92500" lnSpcReduction="10000"/>
          </a:bodyPr>
          <a:lstStyle/>
          <a:p>
            <a:r>
              <a:rPr lang="en-US" altLang="zh-CN" dirty="0" err="1"/>
              <a:t>Mordern</a:t>
            </a:r>
            <a:r>
              <a:rPr lang="en-US" altLang="zh-CN" dirty="0"/>
              <a:t> NGS instruments produces </a:t>
            </a:r>
            <a:r>
              <a:rPr lang="en-US" altLang="zh-CN" i="1" dirty="0"/>
              <a:t>short reads</a:t>
            </a:r>
            <a:r>
              <a:rPr lang="en-US" altLang="zh-CN" dirty="0"/>
              <a:t> with a few hundred base-pairs (bps) from genomes with billions bps.</a:t>
            </a:r>
          </a:p>
          <a:p>
            <a:r>
              <a:rPr lang="en-US" altLang="zh-CN" dirty="0"/>
              <a:t>To further analyze the </a:t>
            </a:r>
            <a:r>
              <a:rPr lang="en-US" altLang="zh-CN" i="1" dirty="0"/>
              <a:t>short reads</a:t>
            </a:r>
            <a:r>
              <a:rPr lang="en-US" altLang="zh-CN" dirty="0"/>
              <a:t>, they typically mapped to their originate locations on the genome (reference) by software.</a:t>
            </a:r>
          </a:p>
          <a:p>
            <a:r>
              <a:rPr lang="en-US" altLang="zh-CN" dirty="0"/>
              <a:t>Below is an example of short read mapping problem.</a:t>
            </a:r>
          </a:p>
          <a:p>
            <a:endParaRPr lang="zh-CN" altLang="en-US" dirty="0"/>
          </a:p>
        </p:txBody>
      </p:sp>
      <p:pic>
        <p:nvPicPr>
          <p:cNvPr id="12" name="内容占位符 11">
            <a:extLst>
              <a:ext uri="{FF2B5EF4-FFF2-40B4-BE49-F238E27FC236}">
                <a16:creationId xmlns:a16="http://schemas.microsoft.com/office/drawing/2014/main" id="{079CE96B-B6FB-4A28-AF9E-943E1C84A04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95250" y="4073366"/>
            <a:ext cx="8953809" cy="1964119"/>
          </a:xfrm>
        </p:spPr>
      </p:pic>
      <p:sp>
        <p:nvSpPr>
          <p:cNvPr id="2" name="日期占位符 1">
            <a:extLst>
              <a:ext uri="{FF2B5EF4-FFF2-40B4-BE49-F238E27FC236}">
                <a16:creationId xmlns:a16="http://schemas.microsoft.com/office/drawing/2014/main" id="{59E36DA7-2FB1-41C2-80E9-FDE880081892}"/>
              </a:ext>
            </a:extLst>
          </p:cNvPr>
          <p:cNvSpPr>
            <a:spLocks noGrp="1"/>
          </p:cNvSpPr>
          <p:nvPr>
            <p:ph type="dt" sz="half" idx="10"/>
          </p:nvPr>
        </p:nvSpPr>
        <p:spPr>
          <a:xfrm>
            <a:off x="0" y="6517128"/>
            <a:ext cx="2057400" cy="365125"/>
          </a:xfrm>
        </p:spPr>
        <p:txBody>
          <a:bodyPr/>
          <a:lstStyle/>
          <a:p>
            <a:fld id="{624B2A70-F8A2-4819-8595-437B5D4D4A4D}" type="datetime1">
              <a:rPr lang="zh-CN" altLang="en-US" smtClean="0"/>
              <a:t>2017/9/5</a:t>
            </a:fld>
            <a:endParaRPr lang="zh-CN" altLang="en-US"/>
          </a:p>
        </p:txBody>
      </p:sp>
      <p:sp>
        <p:nvSpPr>
          <p:cNvPr id="5" name="灯片编号占位符 4">
            <a:extLst>
              <a:ext uri="{FF2B5EF4-FFF2-40B4-BE49-F238E27FC236}">
                <a16:creationId xmlns:a16="http://schemas.microsoft.com/office/drawing/2014/main" id="{FD43881A-3DB9-484E-BDCA-26AF10B805FF}"/>
              </a:ext>
            </a:extLst>
          </p:cNvPr>
          <p:cNvSpPr>
            <a:spLocks noGrp="1"/>
          </p:cNvSpPr>
          <p:nvPr>
            <p:ph type="sldNum" sz="quarter" idx="12"/>
          </p:nvPr>
        </p:nvSpPr>
        <p:spPr>
          <a:xfrm>
            <a:off x="7084785" y="6517126"/>
            <a:ext cx="2057400" cy="365125"/>
          </a:xfrm>
        </p:spPr>
        <p:txBody>
          <a:bodyPr/>
          <a:lstStyle/>
          <a:p>
            <a:fld id="{6460AD4A-BF59-445B-97B8-10396947E00F}" type="slidenum">
              <a:rPr lang="zh-CN" altLang="en-US" smtClean="0"/>
              <a:t>3</a:t>
            </a:fld>
            <a:endParaRPr lang="zh-CN" altLang="en-US"/>
          </a:p>
        </p:txBody>
      </p:sp>
      <p:sp>
        <p:nvSpPr>
          <p:cNvPr id="7" name="页脚占位符 6">
            <a:extLst>
              <a:ext uri="{FF2B5EF4-FFF2-40B4-BE49-F238E27FC236}">
                <a16:creationId xmlns:a16="http://schemas.microsoft.com/office/drawing/2014/main" id="{DB7A05D6-C40A-4B75-964F-D0E61905E1DA}"/>
              </a:ext>
            </a:extLst>
          </p:cNvPr>
          <p:cNvSpPr>
            <a:spLocks noGrp="1"/>
          </p:cNvSpPr>
          <p:nvPr>
            <p:ph type="ftr" sz="quarter" idx="11"/>
          </p:nvPr>
        </p:nvSpPr>
        <p:spPr/>
        <p:txBody>
          <a:bodyPr/>
          <a:lstStyle/>
          <a:p>
            <a:r>
              <a:rPr lang="en-US" altLang="zh-CN"/>
              <a:t>HPC Research Group, Shandong University</a:t>
            </a:r>
            <a:endParaRPr lang="zh-CN" altLang="en-US" dirty="0"/>
          </a:p>
        </p:txBody>
      </p:sp>
    </p:spTree>
    <p:extLst>
      <p:ext uri="{BB962C8B-B14F-4D97-AF65-F5344CB8AC3E}">
        <p14:creationId xmlns:p14="http://schemas.microsoft.com/office/powerpoint/2010/main" val="4045727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972D4D4-446A-46BA-9F1E-7E33C4251F6E}"/>
              </a:ext>
            </a:extLst>
          </p:cNvPr>
          <p:cNvSpPr>
            <a:spLocks noGrp="1"/>
          </p:cNvSpPr>
          <p:nvPr>
            <p:ph sz="half" idx="1"/>
          </p:nvPr>
        </p:nvSpPr>
        <p:spPr>
          <a:xfrm>
            <a:off x="628650" y="1120176"/>
            <a:ext cx="3295280" cy="5290149"/>
          </a:xfrm>
        </p:spPr>
        <p:txBody>
          <a:bodyPr/>
          <a:lstStyle/>
          <a:p>
            <a:r>
              <a:rPr lang="en-US" altLang="zh-CN" dirty="0"/>
              <a:t>Sunway </a:t>
            </a:r>
            <a:r>
              <a:rPr lang="en-US" altLang="zh-CN" dirty="0" err="1"/>
              <a:t>Taihu</a:t>
            </a:r>
            <a:r>
              <a:rPr lang="en-US" altLang="zh-CN" dirty="0"/>
              <a:t> Light is composed in a structure of: CPU-Super Node-Cabinet-Machine.</a:t>
            </a:r>
          </a:p>
          <a:p>
            <a:r>
              <a:rPr lang="en-US" altLang="zh-CN" dirty="0"/>
              <a:t>Centralized storage and management.</a:t>
            </a:r>
          </a:p>
          <a:p>
            <a:r>
              <a:rPr lang="en-US" altLang="zh-CN" dirty="0"/>
              <a:t>CPU is China’s home grown SW26010 many core processor.</a:t>
            </a:r>
            <a:endParaRPr lang="zh-CN" altLang="en-US" dirty="0"/>
          </a:p>
        </p:txBody>
      </p:sp>
      <p:sp>
        <p:nvSpPr>
          <p:cNvPr id="4" name="标题 3">
            <a:extLst>
              <a:ext uri="{FF2B5EF4-FFF2-40B4-BE49-F238E27FC236}">
                <a16:creationId xmlns:a16="http://schemas.microsoft.com/office/drawing/2014/main" id="{A161F145-3620-4F97-B6E2-2F6D0A05DFED}"/>
              </a:ext>
            </a:extLst>
          </p:cNvPr>
          <p:cNvSpPr>
            <a:spLocks noGrp="1"/>
          </p:cNvSpPr>
          <p:nvPr>
            <p:ph type="title"/>
          </p:nvPr>
        </p:nvSpPr>
        <p:spPr/>
        <p:txBody>
          <a:bodyPr>
            <a:normAutofit fontScale="90000"/>
          </a:bodyPr>
          <a:lstStyle/>
          <a:p>
            <a:r>
              <a:rPr lang="en-US" altLang="zh-CN" dirty="0"/>
              <a:t>Architecture of Sunway </a:t>
            </a:r>
            <a:r>
              <a:rPr lang="en-US" altLang="zh-CN" dirty="0" err="1"/>
              <a:t>Taihu</a:t>
            </a:r>
            <a:r>
              <a:rPr lang="en-US" altLang="zh-CN" dirty="0"/>
              <a:t> Light</a:t>
            </a:r>
            <a:endParaRPr lang="zh-CN" altLang="en-US" dirty="0"/>
          </a:p>
        </p:txBody>
      </p:sp>
      <p:sp>
        <p:nvSpPr>
          <p:cNvPr id="5" name="日期占位符 4">
            <a:extLst>
              <a:ext uri="{FF2B5EF4-FFF2-40B4-BE49-F238E27FC236}">
                <a16:creationId xmlns:a16="http://schemas.microsoft.com/office/drawing/2014/main" id="{FE8612EC-AEB3-426A-808B-5D7F9DBE86FA}"/>
              </a:ext>
            </a:extLst>
          </p:cNvPr>
          <p:cNvSpPr>
            <a:spLocks noGrp="1"/>
          </p:cNvSpPr>
          <p:nvPr>
            <p:ph type="dt" sz="half" idx="10"/>
          </p:nvPr>
        </p:nvSpPr>
        <p:spPr/>
        <p:txBody>
          <a:bodyPr/>
          <a:lstStyle/>
          <a:p>
            <a:fld id="{16753BF7-3530-47D0-B136-74B5D9ED8976}" type="datetime1">
              <a:rPr lang="zh-CN" altLang="en-US" smtClean="0"/>
              <a:pPr/>
              <a:t>2017/9/5</a:t>
            </a:fld>
            <a:endParaRPr lang="zh-CN" altLang="en-US"/>
          </a:p>
        </p:txBody>
      </p:sp>
      <p:sp>
        <p:nvSpPr>
          <p:cNvPr id="6" name="页脚占位符 5">
            <a:extLst>
              <a:ext uri="{FF2B5EF4-FFF2-40B4-BE49-F238E27FC236}">
                <a16:creationId xmlns:a16="http://schemas.microsoft.com/office/drawing/2014/main" id="{722C6C89-4758-4B57-A1FE-F16942263C92}"/>
              </a:ext>
            </a:extLst>
          </p:cNvPr>
          <p:cNvSpPr>
            <a:spLocks noGrp="1"/>
          </p:cNvSpPr>
          <p:nvPr>
            <p:ph type="ftr" sz="quarter" idx="11"/>
          </p:nvPr>
        </p:nvSpPr>
        <p:spPr/>
        <p:txBody>
          <a:bodyPr/>
          <a:lstStyle/>
          <a:p>
            <a:r>
              <a:rPr lang="en-US" altLang="zh-CN"/>
              <a:t>HPC Research Group, Shandong University</a:t>
            </a:r>
            <a:endParaRPr lang="zh-CN" altLang="en-US" dirty="0"/>
          </a:p>
        </p:txBody>
      </p:sp>
      <p:sp>
        <p:nvSpPr>
          <p:cNvPr id="7" name="灯片编号占位符 6">
            <a:extLst>
              <a:ext uri="{FF2B5EF4-FFF2-40B4-BE49-F238E27FC236}">
                <a16:creationId xmlns:a16="http://schemas.microsoft.com/office/drawing/2014/main" id="{870E8621-2D8A-45E0-8D89-3C85EF977FFD}"/>
              </a:ext>
            </a:extLst>
          </p:cNvPr>
          <p:cNvSpPr>
            <a:spLocks noGrp="1"/>
          </p:cNvSpPr>
          <p:nvPr>
            <p:ph type="sldNum" sz="quarter" idx="12"/>
          </p:nvPr>
        </p:nvSpPr>
        <p:spPr/>
        <p:txBody>
          <a:bodyPr/>
          <a:lstStyle/>
          <a:p>
            <a:fld id="{6460AD4A-BF59-445B-97B8-10396947E00F}" type="slidenum">
              <a:rPr lang="zh-CN" altLang="en-US" smtClean="0"/>
              <a:pPr/>
              <a:t>4</a:t>
            </a:fld>
            <a:endParaRPr lang="zh-CN" altLang="en-US"/>
          </a:p>
        </p:txBody>
      </p:sp>
      <p:pic>
        <p:nvPicPr>
          <p:cNvPr id="1026" name="Picture 2" descr="https://upload.wikimedia.org/wikipedia/commons/thumb/8/8c/General_architecture_of_the_Sunway_TaihuLight_system.png/800px-General_architecture_of_the_Sunway_TaihuLight_system.png">
            <a:extLst>
              <a:ext uri="{FF2B5EF4-FFF2-40B4-BE49-F238E27FC236}">
                <a16:creationId xmlns:a16="http://schemas.microsoft.com/office/drawing/2014/main" id="{CE7A428D-C12F-445C-8A08-3E746A1636B9}"/>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3923930" y="812673"/>
            <a:ext cx="5093550" cy="5679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1804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689DAA-B667-4446-B6FB-8D747EF7C968}"/>
              </a:ext>
            </a:extLst>
          </p:cNvPr>
          <p:cNvSpPr>
            <a:spLocks noGrp="1"/>
          </p:cNvSpPr>
          <p:nvPr>
            <p:ph type="title"/>
          </p:nvPr>
        </p:nvSpPr>
        <p:spPr/>
        <p:txBody>
          <a:bodyPr>
            <a:normAutofit/>
          </a:bodyPr>
          <a:lstStyle/>
          <a:p>
            <a:r>
              <a:rPr lang="en-US" altLang="zh-CN" dirty="0"/>
              <a:t>Architecture of SW26010 CPU</a:t>
            </a:r>
            <a:endParaRPr lang="zh-CN" altLang="en-US" dirty="0"/>
          </a:p>
        </p:txBody>
      </p:sp>
      <p:sp>
        <p:nvSpPr>
          <p:cNvPr id="4" name="内容占位符 3">
            <a:extLst>
              <a:ext uri="{FF2B5EF4-FFF2-40B4-BE49-F238E27FC236}">
                <a16:creationId xmlns:a16="http://schemas.microsoft.com/office/drawing/2014/main" id="{E5FE33B5-5F81-432C-8DE5-8B7C118B4410}"/>
              </a:ext>
            </a:extLst>
          </p:cNvPr>
          <p:cNvSpPr>
            <a:spLocks noGrp="1"/>
          </p:cNvSpPr>
          <p:nvPr>
            <p:ph sz="half" idx="1"/>
          </p:nvPr>
        </p:nvSpPr>
        <p:spPr>
          <a:xfrm>
            <a:off x="628650" y="1171575"/>
            <a:ext cx="3609975" cy="4953000"/>
          </a:xfrm>
        </p:spPr>
        <p:txBody>
          <a:bodyPr>
            <a:normAutofit fontScale="92500" lnSpcReduction="20000"/>
          </a:bodyPr>
          <a:lstStyle/>
          <a:p>
            <a:r>
              <a:rPr lang="en-US" altLang="zh-CN" dirty="0"/>
              <a:t>Each CPU has 4 Compute Group (CG)s, each CG has one master processor (MP) and 64 slave processors (SP), CGs are connected by network on chip (</a:t>
            </a:r>
            <a:r>
              <a:rPr lang="en-US" altLang="zh-CN" dirty="0" err="1"/>
              <a:t>NoC</a:t>
            </a:r>
            <a:r>
              <a:rPr lang="en-US" altLang="zh-CN" dirty="0"/>
              <a:t>).</a:t>
            </a:r>
          </a:p>
          <a:p>
            <a:r>
              <a:rPr lang="en-US" altLang="zh-CN" dirty="0"/>
              <a:t>MP has its own cache (256KB L2), SP has 64KB local device memory(LDM). </a:t>
            </a:r>
          </a:p>
          <a:p>
            <a:r>
              <a:rPr lang="en-US" altLang="zh-CN" dirty="0"/>
              <a:t>Using LDM needs explicit data transfer with shared memory.</a:t>
            </a:r>
          </a:p>
          <a:p>
            <a:endParaRPr lang="zh-CN" altLang="en-US" dirty="0"/>
          </a:p>
        </p:txBody>
      </p:sp>
      <p:pic>
        <p:nvPicPr>
          <p:cNvPr id="14" name="内容占位符 13">
            <a:extLst>
              <a:ext uri="{FF2B5EF4-FFF2-40B4-BE49-F238E27FC236}">
                <a16:creationId xmlns:a16="http://schemas.microsoft.com/office/drawing/2014/main" id="{1A40D8DA-3CE1-4C9B-9807-AEB27EA02E5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857750" y="937314"/>
            <a:ext cx="3428999" cy="5344877"/>
          </a:xfrm>
        </p:spPr>
      </p:pic>
      <p:sp>
        <p:nvSpPr>
          <p:cNvPr id="3" name="日期占位符 2">
            <a:extLst>
              <a:ext uri="{FF2B5EF4-FFF2-40B4-BE49-F238E27FC236}">
                <a16:creationId xmlns:a16="http://schemas.microsoft.com/office/drawing/2014/main" id="{3903B8F5-3EC3-4153-9C48-0B9D9D0DA55B}"/>
              </a:ext>
            </a:extLst>
          </p:cNvPr>
          <p:cNvSpPr>
            <a:spLocks noGrp="1"/>
          </p:cNvSpPr>
          <p:nvPr>
            <p:ph type="dt" sz="half" idx="10"/>
          </p:nvPr>
        </p:nvSpPr>
        <p:spPr>
          <a:xfrm>
            <a:off x="0" y="6517128"/>
            <a:ext cx="2057400" cy="365125"/>
          </a:xfrm>
        </p:spPr>
        <p:txBody>
          <a:bodyPr/>
          <a:lstStyle/>
          <a:p>
            <a:fld id="{F019CA21-F8AF-4733-A4A9-E6E90133D264}" type="datetime1">
              <a:rPr lang="zh-CN" altLang="en-US" smtClean="0"/>
              <a:t>2017/9/5</a:t>
            </a:fld>
            <a:endParaRPr lang="zh-CN" altLang="en-US"/>
          </a:p>
        </p:txBody>
      </p:sp>
      <p:sp>
        <p:nvSpPr>
          <p:cNvPr id="6" name="灯片编号占位符 5">
            <a:extLst>
              <a:ext uri="{FF2B5EF4-FFF2-40B4-BE49-F238E27FC236}">
                <a16:creationId xmlns:a16="http://schemas.microsoft.com/office/drawing/2014/main" id="{80C753F9-ED76-42E0-AEE8-3688DB0F68EC}"/>
              </a:ext>
            </a:extLst>
          </p:cNvPr>
          <p:cNvSpPr>
            <a:spLocks noGrp="1"/>
          </p:cNvSpPr>
          <p:nvPr>
            <p:ph type="sldNum" sz="quarter" idx="12"/>
          </p:nvPr>
        </p:nvSpPr>
        <p:spPr>
          <a:xfrm>
            <a:off x="7084785" y="6517126"/>
            <a:ext cx="2057400" cy="365125"/>
          </a:xfrm>
        </p:spPr>
        <p:txBody>
          <a:bodyPr/>
          <a:lstStyle/>
          <a:p>
            <a:fld id="{6460AD4A-BF59-445B-97B8-10396947E00F}" type="slidenum">
              <a:rPr lang="zh-CN" altLang="en-US" smtClean="0"/>
              <a:t>5</a:t>
            </a:fld>
            <a:endParaRPr lang="zh-CN" altLang="en-US"/>
          </a:p>
        </p:txBody>
      </p:sp>
      <p:sp>
        <p:nvSpPr>
          <p:cNvPr id="7" name="页脚占位符 6">
            <a:extLst>
              <a:ext uri="{FF2B5EF4-FFF2-40B4-BE49-F238E27FC236}">
                <a16:creationId xmlns:a16="http://schemas.microsoft.com/office/drawing/2014/main" id="{F7944B34-5126-44EE-B59B-1E7E2B2E266D}"/>
              </a:ext>
            </a:extLst>
          </p:cNvPr>
          <p:cNvSpPr>
            <a:spLocks noGrp="1"/>
          </p:cNvSpPr>
          <p:nvPr>
            <p:ph type="ftr" sz="quarter" idx="11"/>
          </p:nvPr>
        </p:nvSpPr>
        <p:spPr/>
        <p:txBody>
          <a:bodyPr/>
          <a:lstStyle/>
          <a:p>
            <a:r>
              <a:rPr lang="en-US" altLang="zh-CN"/>
              <a:t>HPC Research Group, Shandong University</a:t>
            </a:r>
            <a:endParaRPr lang="zh-CN" altLang="en-US" dirty="0"/>
          </a:p>
        </p:txBody>
      </p:sp>
    </p:spTree>
    <p:extLst>
      <p:ext uri="{BB962C8B-B14F-4D97-AF65-F5344CB8AC3E}">
        <p14:creationId xmlns:p14="http://schemas.microsoft.com/office/powerpoint/2010/main" val="1545988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54EC60D7-9341-47AA-9974-065B90047B12}"/>
              </a:ext>
            </a:extLst>
          </p:cNvPr>
          <p:cNvSpPr>
            <a:spLocks noGrp="1"/>
          </p:cNvSpPr>
          <p:nvPr>
            <p:ph type="title"/>
          </p:nvPr>
        </p:nvSpPr>
        <p:spPr/>
        <p:txBody>
          <a:bodyPr>
            <a:noAutofit/>
          </a:bodyPr>
          <a:lstStyle/>
          <a:p>
            <a:r>
              <a:rPr lang="en-US" altLang="zh-CN" sz="3600" dirty="0"/>
              <a:t>Seed-and-Extend based mapping pipeline</a:t>
            </a:r>
            <a:endParaRPr lang="zh-CN" altLang="en-US" sz="3600" dirty="0"/>
          </a:p>
        </p:txBody>
      </p:sp>
      <p:sp>
        <p:nvSpPr>
          <p:cNvPr id="8" name="内容占位符 7">
            <a:extLst>
              <a:ext uri="{FF2B5EF4-FFF2-40B4-BE49-F238E27FC236}">
                <a16:creationId xmlns:a16="http://schemas.microsoft.com/office/drawing/2014/main" id="{AD0B376B-569A-42B0-8C8D-DF6C5B88722E}"/>
              </a:ext>
            </a:extLst>
          </p:cNvPr>
          <p:cNvSpPr>
            <a:spLocks noGrp="1"/>
          </p:cNvSpPr>
          <p:nvPr>
            <p:ph sz="half" idx="1"/>
          </p:nvPr>
        </p:nvSpPr>
        <p:spPr/>
        <p:txBody>
          <a:bodyPr>
            <a:normAutofit lnSpcReduction="10000"/>
          </a:bodyPr>
          <a:lstStyle/>
          <a:p>
            <a:r>
              <a:rPr lang="en-US" altLang="zh-CN" dirty="0"/>
              <a:t>The seed and extend mapping pipeline many contains 3-steps:</a:t>
            </a:r>
          </a:p>
          <a:p>
            <a:pPr marL="685800" lvl="1" indent="-342900">
              <a:buFont typeface="+mj-lt"/>
              <a:buAutoNum type="arabicPeriod"/>
            </a:pPr>
            <a:r>
              <a:rPr lang="en-US" altLang="zh-CN" dirty="0"/>
              <a:t>Seed: filter out some possible locations by using a index.</a:t>
            </a:r>
          </a:p>
          <a:p>
            <a:pPr marL="685800" lvl="1" indent="-342900">
              <a:buFont typeface="+mj-lt"/>
              <a:buAutoNum type="arabicPeriod"/>
            </a:pPr>
            <a:r>
              <a:rPr lang="en-US" altLang="zh-CN" dirty="0"/>
              <a:t>Extension: use accurate string matching algorithms to extend seeds, determining whether a location is a valid mapping location.</a:t>
            </a:r>
          </a:p>
          <a:p>
            <a:pPr marL="685800" lvl="1" indent="-342900">
              <a:buFont typeface="+mj-lt"/>
              <a:buAutoNum type="arabicPeriod"/>
            </a:pPr>
            <a:r>
              <a:rPr lang="en-US" altLang="zh-CN" dirty="0"/>
              <a:t>Alignment: generate </a:t>
            </a:r>
            <a:r>
              <a:rPr lang="en-US" altLang="zh-CN" dirty="0" err="1"/>
              <a:t>bp</a:t>
            </a:r>
            <a:r>
              <a:rPr lang="en-US" altLang="zh-CN" dirty="0"/>
              <a:t>-level alignment between the read and reference.</a:t>
            </a:r>
            <a:endParaRPr lang="zh-CN" altLang="en-US" dirty="0"/>
          </a:p>
        </p:txBody>
      </p:sp>
      <p:pic>
        <p:nvPicPr>
          <p:cNvPr id="11" name="内容占位符 10">
            <a:extLst>
              <a:ext uri="{FF2B5EF4-FFF2-40B4-BE49-F238E27FC236}">
                <a16:creationId xmlns:a16="http://schemas.microsoft.com/office/drawing/2014/main" id="{4A8B268D-4B52-4BBE-A231-7133BF55CA2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749275" y="1120176"/>
            <a:ext cx="3956575" cy="5137360"/>
          </a:xfrm>
        </p:spPr>
      </p:pic>
      <p:sp>
        <p:nvSpPr>
          <p:cNvPr id="2" name="日期占位符 1">
            <a:extLst>
              <a:ext uri="{FF2B5EF4-FFF2-40B4-BE49-F238E27FC236}">
                <a16:creationId xmlns:a16="http://schemas.microsoft.com/office/drawing/2014/main" id="{31EE1F63-7831-40A4-B102-373EB89FF440}"/>
              </a:ext>
            </a:extLst>
          </p:cNvPr>
          <p:cNvSpPr>
            <a:spLocks noGrp="1"/>
          </p:cNvSpPr>
          <p:nvPr>
            <p:ph type="dt" sz="half" idx="10"/>
          </p:nvPr>
        </p:nvSpPr>
        <p:spPr>
          <a:xfrm>
            <a:off x="0" y="6517128"/>
            <a:ext cx="2057400" cy="365125"/>
          </a:xfrm>
        </p:spPr>
        <p:txBody>
          <a:bodyPr/>
          <a:lstStyle/>
          <a:p>
            <a:fld id="{4914665E-9CFB-4366-85FE-91F36E21E81B}" type="datetime1">
              <a:rPr lang="zh-CN" altLang="en-US" smtClean="0"/>
              <a:t>2017/9/5</a:t>
            </a:fld>
            <a:endParaRPr lang="zh-CN" altLang="en-US"/>
          </a:p>
        </p:txBody>
      </p:sp>
      <p:sp>
        <p:nvSpPr>
          <p:cNvPr id="4" name="灯片编号占位符 3">
            <a:extLst>
              <a:ext uri="{FF2B5EF4-FFF2-40B4-BE49-F238E27FC236}">
                <a16:creationId xmlns:a16="http://schemas.microsoft.com/office/drawing/2014/main" id="{2BD5A782-B72E-4E3D-9C88-04E2A4BB7CE1}"/>
              </a:ext>
            </a:extLst>
          </p:cNvPr>
          <p:cNvSpPr>
            <a:spLocks noGrp="1"/>
          </p:cNvSpPr>
          <p:nvPr>
            <p:ph type="sldNum" sz="quarter" idx="12"/>
          </p:nvPr>
        </p:nvSpPr>
        <p:spPr>
          <a:xfrm>
            <a:off x="7084785" y="6517126"/>
            <a:ext cx="2057400" cy="365125"/>
          </a:xfrm>
        </p:spPr>
        <p:txBody>
          <a:bodyPr/>
          <a:lstStyle/>
          <a:p>
            <a:fld id="{6460AD4A-BF59-445B-97B8-10396947E00F}" type="slidenum">
              <a:rPr lang="zh-CN" altLang="en-US" smtClean="0"/>
              <a:t>6</a:t>
            </a:fld>
            <a:endParaRPr lang="zh-CN" altLang="en-US"/>
          </a:p>
        </p:txBody>
      </p:sp>
      <p:sp>
        <p:nvSpPr>
          <p:cNvPr id="5" name="页脚占位符 4">
            <a:extLst>
              <a:ext uri="{FF2B5EF4-FFF2-40B4-BE49-F238E27FC236}">
                <a16:creationId xmlns:a16="http://schemas.microsoft.com/office/drawing/2014/main" id="{75FCEB09-CBF4-457F-A0B5-0A02E2FCD41E}"/>
              </a:ext>
            </a:extLst>
          </p:cNvPr>
          <p:cNvSpPr>
            <a:spLocks noGrp="1"/>
          </p:cNvSpPr>
          <p:nvPr>
            <p:ph type="ftr" sz="quarter" idx="11"/>
          </p:nvPr>
        </p:nvSpPr>
        <p:spPr/>
        <p:txBody>
          <a:bodyPr/>
          <a:lstStyle/>
          <a:p>
            <a:r>
              <a:rPr lang="en-US" altLang="zh-CN"/>
              <a:t>HPC Research Group, Shandong University</a:t>
            </a:r>
            <a:endParaRPr lang="zh-CN" altLang="en-US" dirty="0"/>
          </a:p>
        </p:txBody>
      </p:sp>
    </p:spTree>
    <p:extLst>
      <p:ext uri="{BB962C8B-B14F-4D97-AF65-F5344CB8AC3E}">
        <p14:creationId xmlns:p14="http://schemas.microsoft.com/office/powerpoint/2010/main" val="1233278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75B763-2609-4CEB-8174-8B991AF9F821}"/>
              </a:ext>
            </a:extLst>
          </p:cNvPr>
          <p:cNvSpPr>
            <a:spLocks noGrp="1"/>
          </p:cNvSpPr>
          <p:nvPr>
            <p:ph type="title"/>
          </p:nvPr>
        </p:nvSpPr>
        <p:spPr/>
        <p:txBody>
          <a:bodyPr/>
          <a:lstStyle/>
          <a:p>
            <a:r>
              <a:rPr lang="en-US" altLang="zh-CN" dirty="0"/>
              <a:t>Contributions</a:t>
            </a:r>
            <a:endParaRPr lang="zh-CN" altLang="en-US" dirty="0"/>
          </a:p>
        </p:txBody>
      </p:sp>
      <p:sp>
        <p:nvSpPr>
          <p:cNvPr id="3" name="内容占位符 2">
            <a:extLst>
              <a:ext uri="{FF2B5EF4-FFF2-40B4-BE49-F238E27FC236}">
                <a16:creationId xmlns:a16="http://schemas.microsoft.com/office/drawing/2014/main" id="{086CD40C-A18C-453A-8D93-DB7643E12C94}"/>
              </a:ext>
            </a:extLst>
          </p:cNvPr>
          <p:cNvSpPr>
            <a:spLocks noGrp="1"/>
          </p:cNvSpPr>
          <p:nvPr>
            <p:ph idx="1"/>
          </p:nvPr>
        </p:nvSpPr>
        <p:spPr/>
        <p:txBody>
          <a:bodyPr/>
          <a:lstStyle/>
          <a:p>
            <a:r>
              <a:rPr lang="en-US" altLang="zh-CN" dirty="0"/>
              <a:t>An efficient implementation of Myers’ bit-parallel string matching algorithm.</a:t>
            </a:r>
          </a:p>
          <a:p>
            <a:r>
              <a:rPr lang="en-US" altLang="zh-CN" dirty="0"/>
              <a:t>A task parallel framework for solving “seed-and-extend” strategy problems efficiently on one compute group (CG) of SW26010 CPU.</a:t>
            </a:r>
          </a:p>
          <a:p>
            <a:r>
              <a:rPr lang="en-US" altLang="zh-CN" dirty="0"/>
              <a:t>A highly scalable inter compute group parallelization scheme providing up to 95% weak scaling efficiency among 53,248 compute groups.</a:t>
            </a:r>
            <a:endParaRPr lang="zh-CN" altLang="en-US" dirty="0"/>
          </a:p>
        </p:txBody>
      </p:sp>
      <p:sp>
        <p:nvSpPr>
          <p:cNvPr id="4" name="日期占位符 3">
            <a:extLst>
              <a:ext uri="{FF2B5EF4-FFF2-40B4-BE49-F238E27FC236}">
                <a16:creationId xmlns:a16="http://schemas.microsoft.com/office/drawing/2014/main" id="{B4F51ED3-0F1F-40FD-ADA5-A6F9FB8F8E3B}"/>
              </a:ext>
            </a:extLst>
          </p:cNvPr>
          <p:cNvSpPr>
            <a:spLocks noGrp="1"/>
          </p:cNvSpPr>
          <p:nvPr>
            <p:ph type="dt" sz="half" idx="10"/>
          </p:nvPr>
        </p:nvSpPr>
        <p:spPr/>
        <p:txBody>
          <a:bodyPr/>
          <a:lstStyle/>
          <a:p>
            <a:fld id="{A1A01A52-34F8-4012-AF38-C0123E52AB5F}" type="datetime1">
              <a:rPr lang="zh-CN" altLang="en-US" smtClean="0"/>
              <a:t>2017/9/5</a:t>
            </a:fld>
            <a:endParaRPr lang="zh-CN" altLang="en-US"/>
          </a:p>
        </p:txBody>
      </p:sp>
      <p:sp>
        <p:nvSpPr>
          <p:cNvPr id="6" name="灯片编号占位符 5">
            <a:extLst>
              <a:ext uri="{FF2B5EF4-FFF2-40B4-BE49-F238E27FC236}">
                <a16:creationId xmlns:a16="http://schemas.microsoft.com/office/drawing/2014/main" id="{5E576BB3-0B4E-4D3F-818F-3C1AAF997904}"/>
              </a:ext>
            </a:extLst>
          </p:cNvPr>
          <p:cNvSpPr>
            <a:spLocks noGrp="1"/>
          </p:cNvSpPr>
          <p:nvPr>
            <p:ph type="sldNum" sz="quarter" idx="12"/>
          </p:nvPr>
        </p:nvSpPr>
        <p:spPr/>
        <p:txBody>
          <a:bodyPr/>
          <a:lstStyle/>
          <a:p>
            <a:fld id="{6460AD4A-BF59-445B-97B8-10396947E00F}" type="slidenum">
              <a:rPr lang="zh-CN" altLang="en-US" smtClean="0"/>
              <a:t>7</a:t>
            </a:fld>
            <a:endParaRPr lang="zh-CN" altLang="en-US"/>
          </a:p>
        </p:txBody>
      </p:sp>
      <p:sp>
        <p:nvSpPr>
          <p:cNvPr id="7" name="页脚占位符 6">
            <a:extLst>
              <a:ext uri="{FF2B5EF4-FFF2-40B4-BE49-F238E27FC236}">
                <a16:creationId xmlns:a16="http://schemas.microsoft.com/office/drawing/2014/main" id="{9F0BF76C-9A72-45A9-A119-587398F026DC}"/>
              </a:ext>
            </a:extLst>
          </p:cNvPr>
          <p:cNvSpPr>
            <a:spLocks noGrp="1"/>
          </p:cNvSpPr>
          <p:nvPr>
            <p:ph type="ftr" sz="quarter" idx="11"/>
          </p:nvPr>
        </p:nvSpPr>
        <p:spPr/>
        <p:txBody>
          <a:bodyPr/>
          <a:lstStyle/>
          <a:p>
            <a:r>
              <a:rPr lang="en-US" altLang="zh-CN"/>
              <a:t>HPC Research Group, Shandong University</a:t>
            </a:r>
            <a:endParaRPr lang="zh-CN" altLang="en-US" dirty="0"/>
          </a:p>
        </p:txBody>
      </p:sp>
    </p:spTree>
    <p:extLst>
      <p:ext uri="{BB962C8B-B14F-4D97-AF65-F5344CB8AC3E}">
        <p14:creationId xmlns:p14="http://schemas.microsoft.com/office/powerpoint/2010/main" val="236185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401D4C-0CF5-4F5F-9D58-60AC6E646A6E}"/>
              </a:ext>
            </a:extLst>
          </p:cNvPr>
          <p:cNvSpPr>
            <a:spLocks noGrp="1"/>
          </p:cNvSpPr>
          <p:nvPr>
            <p:ph type="title"/>
          </p:nvPr>
        </p:nvSpPr>
        <p:spPr/>
        <p:txBody>
          <a:bodyPr/>
          <a:lstStyle/>
          <a:p>
            <a:r>
              <a:rPr lang="en-US" altLang="zh-CN" dirty="0"/>
              <a:t>Parallelization in one CG</a:t>
            </a:r>
            <a:endParaRPr lang="zh-CN" altLang="en-US" dirty="0"/>
          </a:p>
        </p:txBody>
      </p:sp>
      <p:sp>
        <p:nvSpPr>
          <p:cNvPr id="3" name="内容占位符 2">
            <a:extLst>
              <a:ext uri="{FF2B5EF4-FFF2-40B4-BE49-F238E27FC236}">
                <a16:creationId xmlns:a16="http://schemas.microsoft.com/office/drawing/2014/main" id="{B68E7F50-44CB-4B63-9691-9FE29216B6F9}"/>
              </a:ext>
            </a:extLst>
          </p:cNvPr>
          <p:cNvSpPr>
            <a:spLocks noGrp="1"/>
          </p:cNvSpPr>
          <p:nvPr>
            <p:ph sz="half" idx="1"/>
          </p:nvPr>
        </p:nvSpPr>
        <p:spPr>
          <a:xfrm>
            <a:off x="628650" y="1200150"/>
            <a:ext cx="3419475" cy="4838700"/>
          </a:xfrm>
        </p:spPr>
        <p:txBody>
          <a:bodyPr>
            <a:normAutofit fontScale="77500" lnSpcReduction="20000"/>
          </a:bodyPr>
          <a:lstStyle/>
          <a:p>
            <a:r>
              <a:rPr lang="en-US" altLang="zh-CN" dirty="0"/>
              <a:t>Our basic implementation on one CG uses task parallel strategy between the MP and the 64 SPs.</a:t>
            </a:r>
          </a:p>
          <a:p>
            <a:r>
              <a:rPr lang="en-US" altLang="zh-CN" dirty="0"/>
              <a:t>SPs do the compute intensive extension and alignment work in parallel.</a:t>
            </a:r>
          </a:p>
          <a:p>
            <a:r>
              <a:rPr lang="en-US" altLang="zh-CN" dirty="0"/>
              <a:t>MP do seeding and IO work.</a:t>
            </a:r>
          </a:p>
          <a:p>
            <a:r>
              <a:rPr lang="en-US" altLang="zh-CN" dirty="0"/>
              <a:t>SPs and MP do their work in parallel asynchronously.</a:t>
            </a:r>
          </a:p>
          <a:p>
            <a:r>
              <a:rPr lang="en-US" altLang="zh-CN" dirty="0"/>
              <a:t>Load balance is done by limiting task workload and then use static balancing.</a:t>
            </a:r>
            <a:endParaRPr lang="zh-CN" altLang="en-US" dirty="0"/>
          </a:p>
        </p:txBody>
      </p:sp>
      <p:pic>
        <p:nvPicPr>
          <p:cNvPr id="8" name="内容占位符 7">
            <a:extLst>
              <a:ext uri="{FF2B5EF4-FFF2-40B4-BE49-F238E27FC236}">
                <a16:creationId xmlns:a16="http://schemas.microsoft.com/office/drawing/2014/main" id="{0C458596-F426-4310-A6C3-B6B82A426A5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248150" y="980218"/>
            <a:ext cx="4162425" cy="5154453"/>
          </a:xfrm>
        </p:spPr>
      </p:pic>
      <p:sp>
        <p:nvSpPr>
          <p:cNvPr id="4" name="日期占位符 3">
            <a:extLst>
              <a:ext uri="{FF2B5EF4-FFF2-40B4-BE49-F238E27FC236}">
                <a16:creationId xmlns:a16="http://schemas.microsoft.com/office/drawing/2014/main" id="{81F7770C-C78D-4519-A8F0-6DD1FDA928EE}"/>
              </a:ext>
            </a:extLst>
          </p:cNvPr>
          <p:cNvSpPr>
            <a:spLocks noGrp="1"/>
          </p:cNvSpPr>
          <p:nvPr>
            <p:ph type="dt" sz="half" idx="10"/>
          </p:nvPr>
        </p:nvSpPr>
        <p:spPr>
          <a:xfrm>
            <a:off x="0" y="6517128"/>
            <a:ext cx="2057400" cy="365125"/>
          </a:xfrm>
        </p:spPr>
        <p:txBody>
          <a:bodyPr/>
          <a:lstStyle/>
          <a:p>
            <a:fld id="{2C531192-D52C-42B7-982E-8E14E94CFFAD}" type="datetime1">
              <a:rPr lang="zh-CN" altLang="en-US" smtClean="0"/>
              <a:t>2017/9/5</a:t>
            </a:fld>
            <a:endParaRPr lang="zh-CN" altLang="en-US"/>
          </a:p>
        </p:txBody>
      </p:sp>
      <p:sp>
        <p:nvSpPr>
          <p:cNvPr id="6" name="灯片编号占位符 5">
            <a:extLst>
              <a:ext uri="{FF2B5EF4-FFF2-40B4-BE49-F238E27FC236}">
                <a16:creationId xmlns:a16="http://schemas.microsoft.com/office/drawing/2014/main" id="{1CCEC913-DE8E-4DCE-B873-FF560810B10B}"/>
              </a:ext>
            </a:extLst>
          </p:cNvPr>
          <p:cNvSpPr>
            <a:spLocks noGrp="1"/>
          </p:cNvSpPr>
          <p:nvPr>
            <p:ph type="sldNum" sz="quarter" idx="12"/>
          </p:nvPr>
        </p:nvSpPr>
        <p:spPr>
          <a:xfrm>
            <a:off x="7084785" y="6517126"/>
            <a:ext cx="2057400" cy="365125"/>
          </a:xfrm>
        </p:spPr>
        <p:txBody>
          <a:bodyPr/>
          <a:lstStyle/>
          <a:p>
            <a:fld id="{6460AD4A-BF59-445B-97B8-10396947E00F}" type="slidenum">
              <a:rPr lang="zh-CN" altLang="en-US" smtClean="0"/>
              <a:t>8</a:t>
            </a:fld>
            <a:endParaRPr lang="zh-CN" altLang="en-US"/>
          </a:p>
        </p:txBody>
      </p:sp>
      <p:sp>
        <p:nvSpPr>
          <p:cNvPr id="7" name="页脚占位符 6">
            <a:extLst>
              <a:ext uri="{FF2B5EF4-FFF2-40B4-BE49-F238E27FC236}">
                <a16:creationId xmlns:a16="http://schemas.microsoft.com/office/drawing/2014/main" id="{C0CED06C-0FAC-4DC7-8EB1-2DAE429F1A76}"/>
              </a:ext>
            </a:extLst>
          </p:cNvPr>
          <p:cNvSpPr>
            <a:spLocks noGrp="1"/>
          </p:cNvSpPr>
          <p:nvPr>
            <p:ph type="ftr" sz="quarter" idx="11"/>
          </p:nvPr>
        </p:nvSpPr>
        <p:spPr/>
        <p:txBody>
          <a:bodyPr/>
          <a:lstStyle/>
          <a:p>
            <a:r>
              <a:rPr lang="en-US" altLang="zh-CN"/>
              <a:t>HPC Research Group, Shandong University</a:t>
            </a:r>
            <a:endParaRPr lang="zh-CN" altLang="en-US" dirty="0"/>
          </a:p>
        </p:txBody>
      </p:sp>
    </p:spTree>
    <p:extLst>
      <p:ext uri="{BB962C8B-B14F-4D97-AF65-F5344CB8AC3E}">
        <p14:creationId xmlns:p14="http://schemas.microsoft.com/office/powerpoint/2010/main" val="3079219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C54675-CC7C-404C-9884-EF8FF00E4641}"/>
              </a:ext>
            </a:extLst>
          </p:cNvPr>
          <p:cNvSpPr>
            <a:spLocks noGrp="1"/>
          </p:cNvSpPr>
          <p:nvPr>
            <p:ph type="title"/>
          </p:nvPr>
        </p:nvSpPr>
        <p:spPr/>
        <p:txBody>
          <a:bodyPr>
            <a:normAutofit fontScale="90000"/>
          </a:bodyPr>
          <a:lstStyle/>
          <a:p>
            <a:r>
              <a:rPr lang="en-US" altLang="zh-CN" dirty="0"/>
              <a:t>Bit-parallel string matching algorithm</a:t>
            </a:r>
            <a:endParaRPr lang="zh-CN" altLang="en-US" dirty="0"/>
          </a:p>
        </p:txBody>
      </p:sp>
      <p:sp>
        <p:nvSpPr>
          <p:cNvPr id="3" name="内容占位符 2">
            <a:extLst>
              <a:ext uri="{FF2B5EF4-FFF2-40B4-BE49-F238E27FC236}">
                <a16:creationId xmlns:a16="http://schemas.microsoft.com/office/drawing/2014/main" id="{4A542C63-FBBC-4495-AFB7-62A6AAB49236}"/>
              </a:ext>
            </a:extLst>
          </p:cNvPr>
          <p:cNvSpPr>
            <a:spLocks noGrp="1"/>
          </p:cNvSpPr>
          <p:nvPr>
            <p:ph sz="half" idx="1"/>
          </p:nvPr>
        </p:nvSpPr>
        <p:spPr/>
        <p:txBody>
          <a:bodyPr>
            <a:normAutofit lnSpcReduction="10000"/>
          </a:bodyPr>
          <a:lstStyle/>
          <a:p>
            <a:r>
              <a:rPr lang="en-US" altLang="zh-CN" dirty="0"/>
              <a:t>The edit distance formula is as follows:</a:t>
            </a:r>
          </a:p>
          <a:p>
            <a:endParaRPr lang="en-US" altLang="zh-CN" dirty="0"/>
          </a:p>
          <a:p>
            <a:endParaRPr lang="en-US" altLang="zh-CN" dirty="0"/>
          </a:p>
          <a:p>
            <a:endParaRPr lang="en-US" altLang="zh-CN" dirty="0"/>
          </a:p>
          <a:p>
            <a:r>
              <a:rPr lang="en-US" altLang="zh-CN" dirty="0"/>
              <a:t>By encoding the formula as follows:</a:t>
            </a:r>
          </a:p>
          <a:p>
            <a:endParaRPr lang="en-US" altLang="zh-CN" b="0" dirty="0">
              <a:ea typeface="Cambria Math" panose="02040503050406030204" pitchFamily="18" charset="0"/>
            </a:endParaRPr>
          </a:p>
          <a:p>
            <a:endParaRPr lang="en-US" altLang="zh-CN" dirty="0"/>
          </a:p>
        </p:txBody>
      </p:sp>
      <p:sp>
        <p:nvSpPr>
          <p:cNvPr id="4" name="内容占位符 3">
            <a:extLst>
              <a:ext uri="{FF2B5EF4-FFF2-40B4-BE49-F238E27FC236}">
                <a16:creationId xmlns:a16="http://schemas.microsoft.com/office/drawing/2014/main" id="{1853E07C-DF8C-41AF-AA59-C1E3A54D273D}"/>
              </a:ext>
            </a:extLst>
          </p:cNvPr>
          <p:cNvSpPr>
            <a:spLocks noGrp="1"/>
          </p:cNvSpPr>
          <p:nvPr>
            <p:ph sz="half" idx="2"/>
          </p:nvPr>
        </p:nvSpPr>
        <p:spPr/>
        <p:txBody>
          <a:bodyPr>
            <a:normAutofit lnSpcReduction="10000"/>
          </a:bodyPr>
          <a:lstStyle/>
          <a:p>
            <a:r>
              <a:rPr lang="en-US" altLang="zh-CN" dirty="0"/>
              <a:t>By rewriting the formula in Myers’ form (1):</a:t>
            </a:r>
          </a:p>
          <a:p>
            <a:endParaRPr lang="en-US" altLang="zh-CN" dirty="0"/>
          </a:p>
          <a:p>
            <a:endParaRPr lang="en-US" altLang="zh-CN" dirty="0"/>
          </a:p>
          <a:p>
            <a:endParaRPr lang="en-US" altLang="zh-CN" dirty="0"/>
          </a:p>
          <a:p>
            <a:endParaRPr lang="en-US" altLang="zh-CN" dirty="0"/>
          </a:p>
          <a:p>
            <a:r>
              <a:rPr lang="en-US" altLang="zh-CN" dirty="0"/>
              <a:t>The problem can be done with a set of logical operations with data dependency solved by add operation.</a:t>
            </a:r>
            <a:endParaRPr lang="zh-CN" altLang="zh-CN" dirty="0"/>
          </a:p>
        </p:txBody>
      </p:sp>
      <p:pic>
        <p:nvPicPr>
          <p:cNvPr id="16" name="图形 15">
            <a:extLst>
              <a:ext uri="{FF2B5EF4-FFF2-40B4-BE49-F238E27FC236}">
                <a16:creationId xmlns:a16="http://schemas.microsoft.com/office/drawing/2014/main" id="{D43A2029-8E97-4754-823C-4499715CC74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8650" y="2232490"/>
            <a:ext cx="3321844" cy="696516"/>
          </a:xfrm>
          <a:prstGeom prst="rect">
            <a:avLst/>
          </a:prstGeom>
        </p:spPr>
      </p:pic>
      <p:pic>
        <p:nvPicPr>
          <p:cNvPr id="18" name="图形 17">
            <a:extLst>
              <a:ext uri="{FF2B5EF4-FFF2-40B4-BE49-F238E27FC236}">
                <a16:creationId xmlns:a16="http://schemas.microsoft.com/office/drawing/2014/main" id="{F1B14086-079E-41B6-B45B-BE2D1E68488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89371" y="4509236"/>
            <a:ext cx="3825479" cy="664369"/>
          </a:xfrm>
          <a:prstGeom prst="rect">
            <a:avLst/>
          </a:prstGeom>
        </p:spPr>
      </p:pic>
      <p:pic>
        <p:nvPicPr>
          <p:cNvPr id="22" name="图形 21">
            <a:extLst>
              <a:ext uri="{FF2B5EF4-FFF2-40B4-BE49-F238E27FC236}">
                <a16:creationId xmlns:a16="http://schemas.microsoft.com/office/drawing/2014/main" id="{34D10A57-AD36-4E0E-AE41-D87FFE7045C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629150" y="2520450"/>
            <a:ext cx="4082654" cy="1307306"/>
          </a:xfrm>
          <a:prstGeom prst="rect">
            <a:avLst/>
          </a:prstGeom>
        </p:spPr>
      </p:pic>
      <p:sp>
        <p:nvSpPr>
          <p:cNvPr id="23" name="日期占位符 22">
            <a:extLst>
              <a:ext uri="{FF2B5EF4-FFF2-40B4-BE49-F238E27FC236}">
                <a16:creationId xmlns:a16="http://schemas.microsoft.com/office/drawing/2014/main" id="{9E7D66DD-2B33-4FA7-9997-1C4E004FA1F1}"/>
              </a:ext>
            </a:extLst>
          </p:cNvPr>
          <p:cNvSpPr>
            <a:spLocks noGrp="1"/>
          </p:cNvSpPr>
          <p:nvPr>
            <p:ph type="dt" sz="half" idx="10"/>
          </p:nvPr>
        </p:nvSpPr>
        <p:spPr>
          <a:xfrm>
            <a:off x="0" y="6517128"/>
            <a:ext cx="2057400" cy="365125"/>
          </a:xfrm>
        </p:spPr>
        <p:txBody>
          <a:bodyPr/>
          <a:lstStyle/>
          <a:p>
            <a:fld id="{3E7F7195-2D92-44CA-81A8-C714AC7E6E53}" type="datetime1">
              <a:rPr lang="zh-CN" altLang="en-US" smtClean="0"/>
              <a:t>2017/9/5</a:t>
            </a:fld>
            <a:endParaRPr lang="zh-CN" altLang="en-US"/>
          </a:p>
        </p:txBody>
      </p:sp>
      <p:sp>
        <p:nvSpPr>
          <p:cNvPr id="25" name="灯片编号占位符 24">
            <a:extLst>
              <a:ext uri="{FF2B5EF4-FFF2-40B4-BE49-F238E27FC236}">
                <a16:creationId xmlns:a16="http://schemas.microsoft.com/office/drawing/2014/main" id="{CD1707B7-3C35-4343-978B-0CE340E6BD9F}"/>
              </a:ext>
            </a:extLst>
          </p:cNvPr>
          <p:cNvSpPr>
            <a:spLocks noGrp="1"/>
          </p:cNvSpPr>
          <p:nvPr>
            <p:ph type="sldNum" sz="quarter" idx="12"/>
          </p:nvPr>
        </p:nvSpPr>
        <p:spPr>
          <a:xfrm>
            <a:off x="7084785" y="6517126"/>
            <a:ext cx="2057400" cy="365125"/>
          </a:xfrm>
        </p:spPr>
        <p:txBody>
          <a:bodyPr/>
          <a:lstStyle/>
          <a:p>
            <a:fld id="{6460AD4A-BF59-445B-97B8-10396947E00F}" type="slidenum">
              <a:rPr lang="zh-CN" altLang="en-US" smtClean="0"/>
              <a:t>9</a:t>
            </a:fld>
            <a:endParaRPr lang="zh-CN" altLang="en-US"/>
          </a:p>
        </p:txBody>
      </p:sp>
      <p:sp>
        <p:nvSpPr>
          <p:cNvPr id="26" name="页脚占位符 25">
            <a:extLst>
              <a:ext uri="{FF2B5EF4-FFF2-40B4-BE49-F238E27FC236}">
                <a16:creationId xmlns:a16="http://schemas.microsoft.com/office/drawing/2014/main" id="{6C9EF95E-685D-40F4-AFA9-075B0CF58B54}"/>
              </a:ext>
            </a:extLst>
          </p:cNvPr>
          <p:cNvSpPr>
            <a:spLocks noGrp="1"/>
          </p:cNvSpPr>
          <p:nvPr>
            <p:ph type="ftr" sz="quarter" idx="11"/>
          </p:nvPr>
        </p:nvSpPr>
        <p:spPr/>
        <p:txBody>
          <a:bodyPr/>
          <a:lstStyle/>
          <a:p>
            <a:r>
              <a:rPr lang="en-US" altLang="zh-CN"/>
              <a:t>HPC Research Group, Shandong University</a:t>
            </a:r>
            <a:endParaRPr lang="zh-CN" altLang="en-US" dirty="0"/>
          </a:p>
        </p:txBody>
      </p:sp>
    </p:spTree>
    <p:extLst>
      <p:ext uri="{BB962C8B-B14F-4D97-AF65-F5344CB8AC3E}">
        <p14:creationId xmlns:p14="http://schemas.microsoft.com/office/powerpoint/2010/main" val="3655654434"/>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636</TotalTime>
  <Words>1344</Words>
  <Application>Microsoft Office PowerPoint</Application>
  <PresentationFormat>全屏显示(4:3)</PresentationFormat>
  <Paragraphs>219</Paragraphs>
  <Slides>21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21</vt:i4>
      </vt:variant>
    </vt:vector>
  </HeadingPairs>
  <TitlesOfParts>
    <vt:vector size="30" baseType="lpstr">
      <vt:lpstr>等线</vt:lpstr>
      <vt:lpstr>等线 Light</vt:lpstr>
      <vt:lpstr>微软雅黑</vt:lpstr>
      <vt:lpstr>Arial</vt:lpstr>
      <vt:lpstr>Calibri</vt:lpstr>
      <vt:lpstr>Calibri Light</vt:lpstr>
      <vt:lpstr>Cambria Math</vt:lpstr>
      <vt:lpstr>Helvetica</vt:lpstr>
      <vt:lpstr>Office 主题​​</vt:lpstr>
      <vt:lpstr>S-Aligner: Ultra-scalable read-mapping on Sunway Taihu Light</vt:lpstr>
      <vt:lpstr>Background</vt:lpstr>
      <vt:lpstr>Short Read Mapping Problem</vt:lpstr>
      <vt:lpstr>Architecture of Sunway Taihu Light</vt:lpstr>
      <vt:lpstr>Architecture of SW26010 CPU</vt:lpstr>
      <vt:lpstr>Seed-and-Extend based mapping pipeline</vt:lpstr>
      <vt:lpstr>Contributions</vt:lpstr>
      <vt:lpstr>Parallelization in one CG</vt:lpstr>
      <vt:lpstr>Bit-parallel string matching algorithm</vt:lpstr>
      <vt:lpstr>An example of Myer’ algorithm</vt:lpstr>
      <vt:lpstr>Implementing the algorithm on SPs</vt:lpstr>
      <vt:lpstr>Inter CG parallelization</vt:lpstr>
      <vt:lpstr>Reference partition for inter CG parallelization </vt:lpstr>
      <vt:lpstr>Task grid for inter CG parallelization</vt:lpstr>
      <vt:lpstr>Data sharing</vt:lpstr>
      <vt:lpstr>Asynchronous IO optimization</vt:lpstr>
      <vt:lpstr>Single node evaluation</vt:lpstr>
      <vt:lpstr>Different parallelization levels</vt:lpstr>
      <vt:lpstr>Different data transfer method</vt:lpstr>
      <vt:lpstr>Scaling evaluation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S-Aligner: Ultra-scalable read-mapping on Sunway Taihu Light</dc:title>
  <dc:creator>Xiaohui Duan</dc:creator>
  <cp:lastModifiedBy>Xiaohui Duan</cp:lastModifiedBy>
  <cp:revision>61</cp:revision>
  <dcterms:created xsi:type="dcterms:W3CDTF">2017-09-03T05:50:08Z</dcterms:created>
  <dcterms:modified xsi:type="dcterms:W3CDTF">2017-09-05T01:53:36Z</dcterms:modified>
</cp:coreProperties>
</file>